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9" r:id="rId5"/>
    <p:sldId id="280" r:id="rId6"/>
    <p:sldId id="282" r:id="rId7"/>
    <p:sldId id="288" r:id="rId8"/>
    <p:sldId id="289" r:id="rId9"/>
    <p:sldId id="290" r:id="rId10"/>
    <p:sldId id="291" r:id="rId11"/>
    <p:sldId id="292" r:id="rId12"/>
    <p:sldId id="293" r:id="rId13"/>
    <p:sldId id="283" r:id="rId14"/>
    <p:sldId id="294" r:id="rId15"/>
    <p:sldId id="295" r:id="rId16"/>
    <p:sldId id="287"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70C9D2-251B-4C92-B855-B89B95776EF4}" v="8" dt="2022-09-09T06:16:28.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9/9/2022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vbillaka@kent.edu" TargetMode="External"/><Relationship Id="rId3" Type="http://schemas.openxmlformats.org/officeDocument/2006/relationships/notesSlide" Target="../notesSlides/notesSlide1.xml"/><Relationship Id="rId7" Type="http://schemas.openxmlformats.org/officeDocument/2006/relationships/hyperlink" Target="mailto:aguntipa@kent.edu"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7.png"/><Relationship Id="rId11" Type="http://schemas.openxmlformats.org/officeDocument/2006/relationships/image" Target="../media/image8.png"/><Relationship Id="rId5" Type="http://schemas.openxmlformats.org/officeDocument/2006/relationships/image" Target="../media/image6.jpeg"/><Relationship Id="rId10" Type="http://schemas.openxmlformats.org/officeDocument/2006/relationships/hyperlink" Target="mailto:lguthiko@kent.edu" TargetMode="External"/><Relationship Id="rId4" Type="http://schemas.openxmlformats.org/officeDocument/2006/relationships/image" Target="../media/image1.jpeg"/><Relationship Id="rId9" Type="http://schemas.openxmlformats.org/officeDocument/2006/relationships/hyperlink" Target="mailto:snossam@kent.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57155" y="0"/>
            <a:ext cx="4669601" cy="685800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2568577" y="434239"/>
            <a:ext cx="11230550" cy="2006286"/>
          </a:xfrm>
        </p:spPr>
        <p:txBody>
          <a:bodyPr anchor="b">
            <a:noAutofit/>
          </a:bodyPr>
          <a:lstStyle/>
          <a:p>
            <a:br>
              <a:rPr lang="en-US" sz="4000" b="1" i="0" dirty="0">
                <a:effectLst/>
                <a:latin typeface="Times New Roman" panose="02020603050405020304" pitchFamily="18" charset="0"/>
                <a:cs typeface="Times New Roman" panose="02020603050405020304" pitchFamily="18" charset="0"/>
              </a:rPr>
            </a:br>
            <a:r>
              <a:rPr lang="en-US" sz="4000" b="1" i="0" dirty="0">
                <a:effectLst/>
                <a:latin typeface="Times New Roman" panose="02020603050405020304" pitchFamily="18" charset="0"/>
                <a:cs typeface="Times New Roman" panose="02020603050405020304" pitchFamily="18" charset="0"/>
              </a:rPr>
              <a:t> </a:t>
            </a:r>
            <a:r>
              <a:rPr lang="en-US" sz="4400" b="1" i="0" dirty="0">
                <a:effectLst/>
                <a:latin typeface="Times New Roman" panose="02020603050405020304" pitchFamily="18" charset="0"/>
                <a:cs typeface="Times New Roman" panose="02020603050405020304" pitchFamily="18" charset="0"/>
              </a:rPr>
              <a:t>Natural Language Processing </a:t>
            </a:r>
            <a:br>
              <a:rPr lang="en-US" sz="4400" b="1" i="0" dirty="0">
                <a:effectLst/>
                <a:latin typeface="Times New Roman" panose="02020603050405020304" pitchFamily="18" charset="0"/>
                <a:cs typeface="Times New Roman" panose="02020603050405020304" pitchFamily="18" charset="0"/>
              </a:rPr>
            </a:br>
            <a:r>
              <a:rPr lang="en-US" sz="4400" b="1" i="0" dirty="0">
                <a:effectLst/>
                <a:latin typeface="Times New Roman" panose="02020603050405020304" pitchFamily="18" charset="0"/>
                <a:cs typeface="Times New Roman" panose="02020603050405020304" pitchFamily="18" charset="0"/>
              </a:rPr>
              <a:t>with </a:t>
            </a:r>
            <a:br>
              <a:rPr lang="en-US" sz="4400" b="1" i="0" dirty="0">
                <a:effectLst/>
                <a:latin typeface="Times New Roman" panose="02020603050405020304" pitchFamily="18" charset="0"/>
                <a:cs typeface="Times New Roman" panose="02020603050405020304" pitchFamily="18" charset="0"/>
              </a:rPr>
            </a:br>
            <a:r>
              <a:rPr lang="en-US" sz="4400" b="1" i="0" dirty="0">
                <a:effectLst/>
                <a:latin typeface="Times New Roman" panose="02020603050405020304" pitchFamily="18" charset="0"/>
                <a:cs typeface="Times New Roman" panose="02020603050405020304" pitchFamily="18" charset="0"/>
              </a:rPr>
              <a:t>Disaster Tweets</a:t>
            </a:r>
            <a:endParaRPr lang="en-US" sz="4400" b="1" dirty="0">
              <a:latin typeface="Times New Roman" panose="02020603050405020304" pitchFamily="18" charset="0"/>
              <a:cs typeface="Times New Roman" panose="02020603050405020304" pitchFamily="18" charset="0"/>
            </a:endParaRP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4806413" y="3085576"/>
            <a:ext cx="7275660" cy="3225283"/>
          </a:xfrm>
        </p:spPr>
        <p:txBody>
          <a:bodyPr anchor="t">
            <a:normAutofit/>
          </a:bodyPr>
          <a:lstStyle/>
          <a:p>
            <a:pPr marL="36900" lvl="0" indent="0" algn="r">
              <a:buNone/>
            </a:pPr>
            <a:r>
              <a:rPr lang="en-US" sz="2000" dirty="0" err="1">
                <a:latin typeface="Times New Roman" panose="02020603050405020304" pitchFamily="18" charset="0"/>
                <a:cs typeface="Times New Roman" panose="02020603050405020304" pitchFamily="18" charset="0"/>
              </a:rPr>
              <a:t>Abhinay</a:t>
            </a:r>
            <a:r>
              <a:rPr lang="en-US" sz="2000" dirty="0">
                <a:latin typeface="Times New Roman" panose="02020603050405020304" pitchFamily="18" charset="0"/>
                <a:cs typeface="Times New Roman" panose="02020603050405020304" pitchFamily="18" charset="0"/>
              </a:rPr>
              <a:t> Reddy </a:t>
            </a:r>
            <a:r>
              <a:rPr lang="en-US" sz="2000" dirty="0" err="1">
                <a:latin typeface="Times New Roman" panose="02020603050405020304" pitchFamily="18" charset="0"/>
                <a:cs typeface="Times New Roman" panose="02020603050405020304" pitchFamily="18" charset="0"/>
              </a:rPr>
              <a:t>Guntipally</a:t>
            </a:r>
            <a:r>
              <a:rPr lang="en-US" sz="2000" dirty="0">
                <a:latin typeface="Times New Roman" panose="02020603050405020304" pitchFamily="18" charset="0"/>
                <a:cs typeface="Times New Roman" panose="02020603050405020304" pitchFamily="18" charset="0"/>
              </a:rPr>
              <a:t> - </a:t>
            </a:r>
            <a:r>
              <a:rPr lang="en-US" sz="2000" dirty="0">
                <a:solidFill>
                  <a:srgbClr val="00B0F0"/>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aguntipa@kent.edu</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- 811176661</a:t>
            </a:r>
          </a:p>
          <a:p>
            <a:pPr marL="36900" lvl="0" indent="0" algn="r">
              <a:buNone/>
            </a:pPr>
            <a:r>
              <a:rPr lang="en-US" sz="2000" dirty="0">
                <a:latin typeface="Times New Roman" panose="02020603050405020304" pitchFamily="18" charset="0"/>
                <a:cs typeface="Times New Roman" panose="02020603050405020304" pitchFamily="18" charset="0"/>
              </a:rPr>
              <a:t>Vineeth </a:t>
            </a:r>
            <a:r>
              <a:rPr lang="en-US" sz="2000" dirty="0" err="1">
                <a:latin typeface="Times New Roman" panose="02020603050405020304" pitchFamily="18" charset="0"/>
                <a:cs typeface="Times New Roman" panose="02020603050405020304" pitchFamily="18" charset="0"/>
              </a:rPr>
              <a:t>Billa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kanti</a:t>
            </a:r>
            <a:r>
              <a:rPr lang="en-US" sz="2000" dirty="0">
                <a:latin typeface="Times New Roman" panose="02020603050405020304" pitchFamily="18" charset="0"/>
                <a:cs typeface="Times New Roman" panose="02020603050405020304" pitchFamily="18" charset="0"/>
              </a:rPr>
              <a:t> - </a:t>
            </a:r>
            <a:r>
              <a:rPr lang="en-US" sz="2000" dirty="0">
                <a:solidFill>
                  <a:srgbClr val="00B0F0"/>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vbillaka@kent.edu</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- 811192961</a:t>
            </a:r>
          </a:p>
          <a:p>
            <a:pPr marL="36900" lvl="0" indent="0" algn="r">
              <a:buNone/>
            </a:pPr>
            <a:r>
              <a:rPr lang="en-US" sz="2000" dirty="0">
                <a:latin typeface="Times New Roman" panose="02020603050405020304" pitchFamily="18" charset="0"/>
                <a:cs typeface="Times New Roman" panose="02020603050405020304" pitchFamily="18" charset="0"/>
              </a:rPr>
              <a:t>Sai Kumar Reddy </a:t>
            </a:r>
            <a:r>
              <a:rPr lang="en-US" sz="2000" dirty="0" err="1">
                <a:latin typeface="Times New Roman" panose="02020603050405020304" pitchFamily="18" charset="0"/>
                <a:cs typeface="Times New Roman" panose="02020603050405020304" pitchFamily="18" charset="0"/>
              </a:rPr>
              <a:t>Nossam</a:t>
            </a:r>
            <a:r>
              <a:rPr lang="en-US" sz="2000" dirty="0">
                <a:latin typeface="Times New Roman" panose="02020603050405020304" pitchFamily="18" charset="0"/>
                <a:cs typeface="Times New Roman" panose="02020603050405020304" pitchFamily="18" charset="0"/>
              </a:rPr>
              <a:t> - </a:t>
            </a:r>
            <a:r>
              <a:rPr lang="en-US" sz="2000" dirty="0">
                <a:solidFill>
                  <a:srgbClr val="00B0F0"/>
                </a:solidFill>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snossam@kent.edu</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- 811167869</a:t>
            </a:r>
          </a:p>
          <a:p>
            <a:pPr marL="36900" lvl="0" indent="0" algn="r">
              <a:buNone/>
            </a:pPr>
            <a:r>
              <a:rPr lang="en-US" sz="2000" dirty="0" err="1">
                <a:latin typeface="Times New Roman" panose="02020603050405020304" pitchFamily="18" charset="0"/>
                <a:cs typeface="Times New Roman" panose="02020603050405020304" pitchFamily="18" charset="0"/>
              </a:rPr>
              <a:t>Likitha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Guthikonda</a:t>
            </a:r>
            <a:r>
              <a:rPr lang="en-US" sz="2000" dirty="0">
                <a:latin typeface="Times New Roman" panose="02020603050405020304" pitchFamily="18" charset="0"/>
                <a:cs typeface="Times New Roman" panose="02020603050405020304" pitchFamily="18" charset="0"/>
              </a:rPr>
              <a:t> - </a:t>
            </a:r>
            <a:r>
              <a:rPr lang="en-US" sz="2000" dirty="0">
                <a:solidFill>
                  <a:srgbClr val="00B0F0"/>
                </a:solidFill>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lguthiko@kent.edu</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- 811150752</a:t>
            </a:r>
          </a:p>
          <a:p>
            <a:pPr marL="36900" lvl="0" indent="0">
              <a:buNone/>
            </a:pPr>
            <a:endParaRPr lang="en-US" sz="2000" dirty="0">
              <a:latin typeface="Times New Roman" panose="02020603050405020304" pitchFamily="18" charset="0"/>
              <a:cs typeface="Times New Roman" panose="02020603050405020304" pitchFamily="18" charset="0"/>
            </a:endParaRPr>
          </a:p>
          <a:p>
            <a:pPr marL="36900" lvl="0" indent="0">
              <a:buNone/>
            </a:pPr>
            <a:endParaRPr lang="en-US" sz="2000" dirty="0"/>
          </a:p>
          <a:p>
            <a:endParaRPr lang="en-US" sz="2000" dirty="0"/>
          </a:p>
        </p:txBody>
      </p:sp>
      <p:pic>
        <p:nvPicPr>
          <p:cNvPr id="1030" name="Picture 6" descr="Kent State University Logo Black and White – Brands Logos">
            <a:extLst>
              <a:ext uri="{FF2B5EF4-FFF2-40B4-BE49-F238E27FC236}">
                <a16:creationId xmlns:a16="http://schemas.microsoft.com/office/drawing/2014/main" id="{6DA1B8ED-DE65-206C-1067-15285969F49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072" y="807930"/>
            <a:ext cx="4669601" cy="4555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35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8106-C22B-0757-D866-4709AD141509}"/>
              </a:ext>
            </a:extLst>
          </p:cNvPr>
          <p:cNvSpPr>
            <a:spLocks noGrp="1"/>
          </p:cNvSpPr>
          <p:nvPr>
            <p:ph type="title"/>
          </p:nvPr>
        </p:nvSpPr>
        <p:spPr>
          <a:xfrm>
            <a:off x="685195" y="209550"/>
            <a:ext cx="10353762" cy="1257300"/>
          </a:xfrm>
        </p:spPr>
        <p:txBody>
          <a:bodyPr>
            <a:normAutofit/>
          </a:bodyPr>
          <a:lstStyle/>
          <a:p>
            <a:r>
              <a:rPr lang="en-IN" sz="4400" b="1" dirty="0">
                <a:latin typeface="Times New Roman" panose="02020603050405020304" pitchFamily="18" charset="0"/>
                <a:cs typeface="Times New Roman" panose="02020603050405020304" pitchFamily="18" charset="0"/>
              </a:rPr>
              <a:t>Identifying Customers &amp; End Users</a:t>
            </a:r>
          </a:p>
        </p:txBody>
      </p:sp>
      <p:sp>
        <p:nvSpPr>
          <p:cNvPr id="4" name="TextBox 3">
            <a:extLst>
              <a:ext uri="{FF2B5EF4-FFF2-40B4-BE49-F238E27FC236}">
                <a16:creationId xmlns:a16="http://schemas.microsoft.com/office/drawing/2014/main" id="{C0DE198E-2ABF-2867-F71C-994869533F7F}"/>
              </a:ext>
            </a:extLst>
          </p:cNvPr>
          <p:cNvSpPr txBox="1"/>
          <p:nvPr/>
        </p:nvSpPr>
        <p:spPr>
          <a:xfrm>
            <a:off x="333375" y="1238251"/>
            <a:ext cx="11858625" cy="489057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a:lnSpc>
                <a:spcPct val="107000"/>
              </a:lnSpc>
              <a:spcAft>
                <a:spcPts val="800"/>
              </a:spcAft>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Identifying Customers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customer is the purchaser of a product or service. This individual may or may not be an end user. Typically, the first responders to disasters such as natural disasters are police, firemen, paramedics, or emergency medical technicians (EMT), disaster </a:t>
            </a:r>
            <a:r>
              <a:rPr lang="en-US" sz="2000" dirty="0">
                <a:latin typeface="Times New Roman" panose="02020603050405020304" pitchFamily="18" charset="0"/>
                <a:ea typeface="Calibri" panose="020F0502020204030204" pitchFamily="34" charset="0"/>
                <a:cs typeface="Times New Roman" panose="02020603050405020304" pitchFamily="18" charset="0"/>
              </a:rPr>
              <a:t>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elief </a:t>
            </a:r>
            <a:r>
              <a:rPr lang="en-US" sz="2000" dirty="0">
                <a:latin typeface="Times New Roman" panose="02020603050405020304" pitchFamily="18" charset="0"/>
                <a:ea typeface="Calibri" panose="020F0502020204030204" pitchFamily="34" charset="0"/>
                <a:cs typeface="Times New Roman" panose="02020603050405020304" pitchFamily="18" charset="0"/>
              </a:rPr>
              <a:t>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rganizations, and news agencies.</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primary duty of first responders is to guarantee the safety of individuals. All these government agencies can be considered customers, as well as any private organizations who would like to aid during natural disasters.</a:t>
            </a:r>
          </a:p>
          <a:p>
            <a:pPr algn="just">
              <a:lnSpc>
                <a:spcPct val="107000"/>
              </a:lnSpc>
              <a:spcAft>
                <a:spcPts val="800"/>
              </a:spcAft>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Identifying End-Users</a:t>
            </a:r>
          </a:p>
          <a:p>
            <a:pPr>
              <a:lnSpc>
                <a:spcPct val="150000"/>
              </a:lnSpc>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 end user is a consumer of the product or service. </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person may or may not be a customer. It might be a member of the organization or a person with whom the customer wants to do business. So, our end users can be common people, and the employees in disaster relief organizations, and news agencies.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4356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1AEB0-3D56-709C-871A-9FBE2946BFCA}"/>
              </a:ext>
            </a:extLst>
          </p:cNvPr>
          <p:cNvSpPr>
            <a:spLocks noGrp="1"/>
          </p:cNvSpPr>
          <p:nvPr>
            <p:ph type="title"/>
          </p:nvPr>
        </p:nvSpPr>
        <p:spPr>
          <a:xfrm>
            <a:off x="0" y="0"/>
            <a:ext cx="12022111" cy="1394085"/>
          </a:xfrm>
        </p:spPr>
        <p:txBody>
          <a:bodyPr>
            <a:noAutofit/>
          </a:bodyPr>
          <a:lstStyle/>
          <a:p>
            <a:r>
              <a:rPr lang="en-US" sz="3600" dirty="0">
                <a:latin typeface="Times New Roman" panose="02020603050405020304" pitchFamily="18" charset="0"/>
                <a:cs typeface="Times New Roman" panose="02020603050405020304" pitchFamily="18" charset="0"/>
              </a:rPr>
              <a:t>Constraints Imposed by the Customer</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&amp;</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Assumptions and Risks</a:t>
            </a:r>
          </a:p>
        </p:txBody>
      </p:sp>
      <p:sp>
        <p:nvSpPr>
          <p:cNvPr id="4" name="TextBox 3">
            <a:extLst>
              <a:ext uri="{FF2B5EF4-FFF2-40B4-BE49-F238E27FC236}">
                <a16:creationId xmlns:a16="http://schemas.microsoft.com/office/drawing/2014/main" id="{D9FFEF62-E5EB-07FF-E53A-ECF3B15F9DA2}"/>
              </a:ext>
            </a:extLst>
          </p:cNvPr>
          <p:cNvSpPr txBox="1"/>
          <p:nvPr/>
        </p:nvSpPr>
        <p:spPr>
          <a:xfrm>
            <a:off x="0" y="1558977"/>
            <a:ext cx="12192000" cy="5911683"/>
          </a:xfrm>
          <a:prstGeom prst="rect">
            <a:avLst/>
          </a:prstGeom>
          <a:noFill/>
        </p:spPr>
        <p:txBody>
          <a:bodyPr wrap="square">
            <a:spAutoFit/>
          </a:bodyPr>
          <a:lstStyle/>
          <a:p>
            <a:pPr algn="just">
              <a:lnSpc>
                <a:spcPct val="107000"/>
              </a:lnSpc>
              <a:spcAft>
                <a:spcPts val="800"/>
              </a:spcAft>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Constraints Imposed</a:t>
            </a:r>
          </a:p>
          <a:p>
            <a:pPr marL="285750" indent="-285750" algn="just">
              <a:lnSpc>
                <a:spcPct val="107000"/>
              </a:lnSpc>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Since disaster management organizations may utilize tweets and messages, prediction precision is of the utmost importance. </a:t>
            </a:r>
          </a:p>
          <a:p>
            <a:pPr marL="285750" indent="-285750" algn="just">
              <a:lnSpc>
                <a:spcPct val="107000"/>
              </a:lnSpc>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Noise and Outliers are components of the dataset that must be handled with exceptional care to increase the accuracy of the model.</a:t>
            </a:r>
          </a:p>
          <a:p>
            <a:pPr marL="285750" indent="-285750" algn="just">
              <a:lnSpc>
                <a:spcPct val="107000"/>
              </a:lnSpc>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There is no need for sub-second latency. However, the execution of training or inference should not take too long.</a:t>
            </a:r>
          </a:p>
          <a:p>
            <a:pPr algn="just">
              <a:lnSpc>
                <a:spcPct val="107000"/>
              </a:lnSpc>
              <a:spcAft>
                <a:spcPts val="8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Assumptions &amp; Risks</a:t>
            </a:r>
            <a:endParaRPr lang="en-US" sz="20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naive assumption regarding new occurrences is that those including the keywords "outbreak" and "wreckage" are likely to be about disasters. </a:t>
            </a:r>
            <a:r>
              <a:rPr lang="en-US" sz="2000" dirty="0">
                <a:latin typeface="Times New Roman" panose="02020603050405020304" pitchFamily="18" charset="0"/>
                <a:ea typeface="Calibri" panose="020F0502020204030204" pitchFamily="34" charset="0"/>
                <a:cs typeface="Times New Roman" panose="02020603050405020304" pitchFamily="18" charset="0"/>
              </a:rPr>
              <a:t>B</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ut those containing "Armageddon" and "body" are likely to be about non-disasters. </a:t>
            </a:r>
          </a:p>
          <a:p>
            <a:pPr marL="285750" indent="-285750" algn="just">
              <a:lnSpc>
                <a:spcPct val="107000"/>
              </a:lnSpc>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There are many other aspects to consider. For example, if someone was during a natural disaster, would they write longer or shorter tweets, would they use punctuation?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Stakeholder issues, such as insufficient engagement and false expectations, pose a further threat. </a:t>
            </a:r>
            <a:endParaRPr lang="en-IN" sz="2000" dirty="0">
              <a:latin typeface="Times New Roman" panose="02020603050405020304" pitchFamily="18" charset="0"/>
              <a:cs typeface="Times New Roman" panose="02020603050405020304" pitchFamily="18" charset="0"/>
            </a:endParaRPr>
          </a:p>
          <a:p>
            <a:pPr algn="just">
              <a:lnSpc>
                <a:spcPct val="107000"/>
              </a:lnSpc>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0344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98A4C-49B8-B4C8-C4FD-AB0055E7986E}"/>
              </a:ext>
            </a:extLst>
          </p:cNvPr>
          <p:cNvSpPr>
            <a:spLocks noGrp="1"/>
          </p:cNvSpPr>
          <p:nvPr>
            <p:ph type="title"/>
          </p:nvPr>
        </p:nvSpPr>
        <p:spPr/>
        <p:txBody>
          <a:bodyPr/>
          <a:lstStyle/>
          <a:p>
            <a:r>
              <a:rPr lang="en-US" dirty="0"/>
              <a:t>Expected Tools</a:t>
            </a:r>
          </a:p>
        </p:txBody>
      </p:sp>
      <p:sp>
        <p:nvSpPr>
          <p:cNvPr id="4" name="TextBox 3">
            <a:extLst>
              <a:ext uri="{FF2B5EF4-FFF2-40B4-BE49-F238E27FC236}">
                <a16:creationId xmlns:a16="http://schemas.microsoft.com/office/drawing/2014/main" id="{14263286-BABD-677D-BBAE-188184E26902}"/>
              </a:ext>
            </a:extLst>
          </p:cNvPr>
          <p:cNvSpPr txBox="1"/>
          <p:nvPr/>
        </p:nvSpPr>
        <p:spPr>
          <a:xfrm>
            <a:off x="1708880" y="2608290"/>
            <a:ext cx="9278910" cy="2062103"/>
          </a:xfrm>
          <a:prstGeom prst="rect">
            <a:avLst/>
          </a:prstGeom>
          <a:noFill/>
        </p:spPr>
        <p:txBody>
          <a:bodyPr wrap="square">
            <a:spAutoFit/>
          </a:bodyPr>
          <a:lstStyle/>
          <a:p>
            <a:pPr algn="ctr"/>
            <a:r>
              <a:rPr lang="en-US" sz="3200" dirty="0">
                <a:latin typeface="Times New Roman" panose="02020603050405020304" pitchFamily="18" charset="0"/>
                <a:cs typeface="Times New Roman" panose="02020603050405020304" pitchFamily="18" charset="0"/>
              </a:rPr>
              <a:t>We can complete the project in our free, no-setup </a:t>
            </a:r>
            <a:r>
              <a:rPr lang="en-US" sz="3200" dirty="0" err="1">
                <a:latin typeface="Times New Roman" panose="02020603050405020304" pitchFamily="18" charset="0"/>
                <a:cs typeface="Times New Roman" panose="02020603050405020304" pitchFamily="18" charset="0"/>
              </a:rPr>
              <a:t>Jupyter</a:t>
            </a:r>
            <a:r>
              <a:rPr lang="en-US" sz="3200" dirty="0">
                <a:latin typeface="Times New Roman" panose="02020603050405020304" pitchFamily="18" charset="0"/>
                <a:cs typeface="Times New Roman" panose="02020603050405020304" pitchFamily="18" charset="0"/>
              </a:rPr>
              <a:t> Notebooks environment even if we don't have a lot of personal computing power since the project's dataset is not too large.</a:t>
            </a:r>
          </a:p>
        </p:txBody>
      </p:sp>
    </p:spTree>
    <p:extLst>
      <p:ext uri="{BB962C8B-B14F-4D97-AF65-F5344CB8AC3E}">
        <p14:creationId xmlns:p14="http://schemas.microsoft.com/office/powerpoint/2010/main" val="200007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08EA-2528-845A-446C-8977625DC2EE}"/>
              </a:ext>
            </a:extLst>
          </p:cNvPr>
          <p:cNvSpPr>
            <a:spLocks noGrp="1"/>
          </p:cNvSpPr>
          <p:nvPr>
            <p:ph type="title"/>
          </p:nvPr>
        </p:nvSpPr>
        <p:spPr>
          <a:xfrm>
            <a:off x="-1" y="0"/>
            <a:ext cx="11937167" cy="646331"/>
          </a:xfrm>
        </p:spPr>
        <p:txBody>
          <a:bodyPr>
            <a:normAutofit/>
          </a:bodyPr>
          <a:lstStyle/>
          <a:p>
            <a:r>
              <a:rPr lang="en-IN" sz="4000" b="1" u="sng" dirty="0">
                <a:latin typeface="Times New Roman" panose="02020603050405020304" pitchFamily="18" charset="0"/>
                <a:cs typeface="Times New Roman" panose="02020603050405020304" pitchFamily="18" charset="0"/>
              </a:rPr>
              <a:t>Acknowledgements</a:t>
            </a:r>
          </a:p>
        </p:txBody>
      </p:sp>
      <p:sp>
        <p:nvSpPr>
          <p:cNvPr id="3" name="TextBox 2">
            <a:extLst>
              <a:ext uri="{FF2B5EF4-FFF2-40B4-BE49-F238E27FC236}">
                <a16:creationId xmlns:a16="http://schemas.microsoft.com/office/drawing/2014/main" id="{9F2AC229-0529-4499-7BE9-E7D0A311C894}"/>
              </a:ext>
            </a:extLst>
          </p:cNvPr>
          <p:cNvSpPr txBox="1"/>
          <p:nvPr/>
        </p:nvSpPr>
        <p:spPr>
          <a:xfrm>
            <a:off x="-1" y="724836"/>
            <a:ext cx="10736415" cy="707886"/>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Thanks to Prof. Dr. </a:t>
            </a:r>
            <a:r>
              <a:rPr lang="en-US" sz="2000" b="1" dirty="0" err="1">
                <a:latin typeface="Times New Roman" panose="02020603050405020304" pitchFamily="18" charset="0"/>
                <a:cs typeface="Times New Roman" panose="02020603050405020304" pitchFamily="18" charset="0"/>
              </a:rPr>
              <a:t>Ruoming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Jin</a:t>
            </a:r>
            <a:r>
              <a:rPr lang="en-US" sz="2000" b="1" dirty="0">
                <a:latin typeface="Times New Roman" panose="02020603050405020304" pitchFamily="18" charset="0"/>
                <a:cs typeface="Times New Roman" panose="02020603050405020304" pitchFamily="18" charset="0"/>
              </a:rPr>
              <a:t>, who kindly agreed to serve as our project's stakeholder, has been an invaluable resource in guiding the project.</a:t>
            </a:r>
            <a:endParaRPr lang="en-IN"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B8A6DEE-C043-7D9C-452B-702570B9B7C8}"/>
              </a:ext>
            </a:extLst>
          </p:cNvPr>
          <p:cNvSpPr txBox="1"/>
          <p:nvPr/>
        </p:nvSpPr>
        <p:spPr>
          <a:xfrm>
            <a:off x="0" y="1432722"/>
            <a:ext cx="10736414" cy="646331"/>
          </a:xfrm>
          <a:prstGeom prst="rect">
            <a:avLst/>
          </a:prstGeom>
          <a:noFill/>
        </p:spPr>
        <p:txBody>
          <a:bodyPr wrap="square" rtlCol="0">
            <a:spAutoFit/>
          </a:bodyPr>
          <a:lstStyle/>
          <a:p>
            <a:pPr algn="ctr"/>
            <a:r>
              <a:rPr lang="en-IN" sz="3600" b="1" u="sng" dirty="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B43FFC0-9540-5B9A-84D4-42257C7A95FB}"/>
              </a:ext>
            </a:extLst>
          </p:cNvPr>
          <p:cNvSpPr txBox="1"/>
          <p:nvPr/>
        </p:nvSpPr>
        <p:spPr>
          <a:xfrm>
            <a:off x="0" y="2067861"/>
            <a:ext cx="11636089" cy="4401205"/>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 Maulana and W. Maharani, "Disaster Tweet Classification Based On Geospatial Data Using the BERT-MLP Method," 2021 9th International Conference on Information and Communication Technology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ICoICT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2021, pp. 76-81,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10.1109/ICoICT52021.2021.9527513.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2.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Y. Chandra and A. Jana, "Sentiment Analysis using Machine Learning and Deep Learning," 2020 7th International Conference on Computing for Sustainable Global Development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INDIACom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2020, pp. 1-4,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10.23919/INDIACom49435.2020.9083703</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Xukun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and 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Caragea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"Improving Disaster-related Tweet Classification with a Multimodal Approach",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ISCRAM 2020 Conference Proceedings-17th International Conference on Information Systems for Crisis Response and Management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2020</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Abhinav Kumar, Jyoti Prakash Singh, Yogesh K. Dwivedi and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Nripendra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 Rana, A deep multi-modal neural network for informative Twitter content classification during emergencies, Springer, pp. 1-32, 2020</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578D839-106A-AFD8-979E-9474A833289C}"/>
              </a:ext>
            </a:extLst>
          </p:cNvPr>
          <p:cNvPicPr>
            <a:picLocks noChangeAspect="1"/>
          </p:cNvPicPr>
          <p:nvPr/>
        </p:nvPicPr>
        <p:blipFill rotWithShape="1">
          <a:blip r:embed="rId2"/>
          <a:srcRect t="6184"/>
          <a:stretch/>
        </p:blipFill>
        <p:spPr>
          <a:xfrm>
            <a:off x="10736414" y="724835"/>
            <a:ext cx="1213882" cy="1343026"/>
          </a:xfrm>
          <a:prstGeom prst="rect">
            <a:avLst/>
          </a:prstGeom>
        </p:spPr>
      </p:pic>
    </p:spTree>
    <p:extLst>
      <p:ext uri="{BB962C8B-B14F-4D97-AF65-F5344CB8AC3E}">
        <p14:creationId xmlns:p14="http://schemas.microsoft.com/office/powerpoint/2010/main" val="428264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appy National Thank You Day! - Inventionland">
            <a:extLst>
              <a:ext uri="{FF2B5EF4-FFF2-40B4-BE49-F238E27FC236}">
                <a16:creationId xmlns:a16="http://schemas.microsoft.com/office/drawing/2014/main" id="{2200EAD9-41DD-3549-D165-D75B88C0A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957983"/>
            <a:ext cx="6724650" cy="2942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424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498F-667C-FC5A-7183-7DCBA91EE678}"/>
              </a:ext>
            </a:extLst>
          </p:cNvPr>
          <p:cNvSpPr>
            <a:spLocks noGrp="1"/>
          </p:cNvSpPr>
          <p:nvPr>
            <p:ph type="title"/>
          </p:nvPr>
        </p:nvSpPr>
        <p:spPr>
          <a:xfrm>
            <a:off x="913794" y="1"/>
            <a:ext cx="10788677" cy="509666"/>
          </a:xfrm>
        </p:spPr>
        <p:txBody>
          <a:bodyPr>
            <a:normAutofit fontScale="90000"/>
          </a:bodyPr>
          <a:lstStyle/>
          <a:p>
            <a:r>
              <a:rPr lang="en-IN" b="1" dirty="0">
                <a:latin typeface="Times New Roman" panose="02020603050405020304" pitchFamily="18" charset="0"/>
                <a:cs typeface="Times New Roman" panose="02020603050405020304" pitchFamily="18" charset="0"/>
              </a:rPr>
              <a:t>INDEX</a:t>
            </a:r>
          </a:p>
        </p:txBody>
      </p:sp>
      <p:sp>
        <p:nvSpPr>
          <p:cNvPr id="3" name="TextBox 2">
            <a:extLst>
              <a:ext uri="{FF2B5EF4-FFF2-40B4-BE49-F238E27FC236}">
                <a16:creationId xmlns:a16="http://schemas.microsoft.com/office/drawing/2014/main" id="{4A7DAB87-FF97-FA77-86F3-9C0E63AE985E}"/>
              </a:ext>
            </a:extLst>
          </p:cNvPr>
          <p:cNvSpPr txBox="1"/>
          <p:nvPr/>
        </p:nvSpPr>
        <p:spPr>
          <a:xfrm>
            <a:off x="0" y="284814"/>
            <a:ext cx="11278205" cy="7355860"/>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Project Objective				</a:t>
            </a: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What is NLP?</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What is Text Classification?</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Why Choose a Deep Learning Model for this Classification?</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What is BERT?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Why BERT?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 does BERT work?</a:t>
            </a: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Identifying Customers &amp; End-Users?</a:t>
            </a:r>
          </a:p>
          <a:p>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Constraints Imposed by a Customer &amp; Assumptions and Risks</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Expected Tools</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Acknowledgements &amp; References</a:t>
            </a:r>
          </a:p>
          <a:p>
            <a:endParaRPr lang="en-IN" sz="2400" dirty="0"/>
          </a:p>
          <a:p>
            <a:endParaRPr lang="en-IN" sz="2400" dirty="0"/>
          </a:p>
        </p:txBody>
      </p:sp>
    </p:spTree>
    <p:extLst>
      <p:ext uri="{BB962C8B-B14F-4D97-AF65-F5344CB8AC3E}">
        <p14:creationId xmlns:p14="http://schemas.microsoft.com/office/powerpoint/2010/main" val="191949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92029-B631-01B9-5659-182D897CE22C}"/>
              </a:ext>
            </a:extLst>
          </p:cNvPr>
          <p:cNvSpPr>
            <a:spLocks noGrp="1"/>
          </p:cNvSpPr>
          <p:nvPr>
            <p:ph type="title"/>
          </p:nvPr>
        </p:nvSpPr>
        <p:spPr>
          <a:xfrm>
            <a:off x="723813" y="342900"/>
            <a:ext cx="10353762" cy="1257300"/>
          </a:xfrm>
        </p:spPr>
        <p:txBody>
          <a:bodyPr>
            <a:normAutofit/>
          </a:bodyPr>
          <a:lstStyle/>
          <a:p>
            <a:r>
              <a:rPr lang="en-IN" sz="4000" b="1" dirty="0">
                <a:latin typeface="Times New Roman" panose="02020603050405020304" pitchFamily="18" charset="0"/>
                <a:cs typeface="Times New Roman" panose="02020603050405020304" pitchFamily="18" charset="0"/>
              </a:rPr>
              <a:t>Project Objective</a:t>
            </a:r>
          </a:p>
        </p:txBody>
      </p:sp>
      <p:sp>
        <p:nvSpPr>
          <p:cNvPr id="4" name="TextBox 3">
            <a:extLst>
              <a:ext uri="{FF2B5EF4-FFF2-40B4-BE49-F238E27FC236}">
                <a16:creationId xmlns:a16="http://schemas.microsoft.com/office/drawing/2014/main" id="{387CC1DE-E812-18B7-B3F2-06FD28D285EE}"/>
              </a:ext>
            </a:extLst>
          </p:cNvPr>
          <p:cNvSpPr txBox="1"/>
          <p:nvPr/>
        </p:nvSpPr>
        <p:spPr>
          <a:xfrm>
            <a:off x="723813" y="1600199"/>
            <a:ext cx="10983505" cy="5632311"/>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Twitter has grown to be a crucial communication tool during emergencies. Smartphones are so common that anybody may instantly report an emergency they are seeing. As a result, more companies are interested in automating Twitter monitoring (i.e. disaster relief organizations and news agencies).Due to the unpredictable and dangerous nature of natural disasters, it is critical to gather relevant information and data about disasters as soon as possible; this helps humanitarian groups prioritize their work.</a:t>
            </a:r>
          </a:p>
          <a:p>
            <a:pPr marL="285750" indent="-285750" algn="just">
              <a:buFont typeface="Wingdings" panose="05000000000000000000" pitchFamily="2" charset="2"/>
              <a:buChar char="Ø"/>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purpose of this project is to develop a machine learning model that can determine which Tweets are about actual disasters and which ones are not.  We have access to a dataset of 10,000 tweets that were manually categorized.</a:t>
            </a:r>
          </a:p>
          <a:p>
            <a:pPr marL="285750" indent="-285750">
              <a:buFont typeface="Wingdings" panose="05000000000000000000" pitchFamily="2" charset="2"/>
              <a:buChar char="Ø"/>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2171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B8B7-60CB-47C5-BA70-DF3E2CDE7176}"/>
              </a:ext>
            </a:extLst>
          </p:cNvPr>
          <p:cNvSpPr>
            <a:spLocks noGrp="1"/>
          </p:cNvSpPr>
          <p:nvPr>
            <p:ph type="title"/>
          </p:nvPr>
        </p:nvSpPr>
        <p:spPr/>
        <p:txBody>
          <a:bodyPr>
            <a:normAutofit fontScale="90000"/>
          </a:bodyPr>
          <a:lstStyle/>
          <a:p>
            <a:r>
              <a:rPr lang="en-US" dirty="0"/>
              <a:t>What is NLP?</a:t>
            </a:r>
            <a:br>
              <a:rPr lang="en-US" dirty="0"/>
            </a:br>
            <a:endParaRPr lang="en-US" dirty="0"/>
          </a:p>
        </p:txBody>
      </p:sp>
      <p:sp>
        <p:nvSpPr>
          <p:cNvPr id="4" name="TextBox 3">
            <a:extLst>
              <a:ext uri="{FF2B5EF4-FFF2-40B4-BE49-F238E27FC236}">
                <a16:creationId xmlns:a16="http://schemas.microsoft.com/office/drawing/2014/main" id="{2393EE1C-59EF-C9F6-E839-0405DA71B34D}"/>
              </a:ext>
            </a:extLst>
          </p:cNvPr>
          <p:cNvSpPr txBox="1"/>
          <p:nvPr/>
        </p:nvSpPr>
        <p:spPr>
          <a:xfrm>
            <a:off x="6325849" y="1581268"/>
            <a:ext cx="5396460" cy="230832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branch of artificial intelligence known as natural language processing, or NLP, allows computers to read, comprehend, and interpret human languages. Every day, we make use of NLP, such as autocorrect when we're unsure how to spell a word.</a:t>
            </a:r>
          </a:p>
        </p:txBody>
      </p:sp>
      <p:pic>
        <p:nvPicPr>
          <p:cNvPr id="1026" name="Picture 2">
            <a:extLst>
              <a:ext uri="{FF2B5EF4-FFF2-40B4-BE49-F238E27FC236}">
                <a16:creationId xmlns:a16="http://schemas.microsoft.com/office/drawing/2014/main" id="{A1CB76A2-D6B1-A307-1409-13B9ED23B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792" y="1581268"/>
            <a:ext cx="5779185" cy="3046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380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77EB-7F7D-7442-FBFC-789D5FE7FF21}"/>
              </a:ext>
            </a:extLst>
          </p:cNvPr>
          <p:cNvSpPr>
            <a:spLocks noGrp="1"/>
          </p:cNvSpPr>
          <p:nvPr>
            <p:ph type="title"/>
          </p:nvPr>
        </p:nvSpPr>
        <p:spPr/>
        <p:txBody>
          <a:bodyPr/>
          <a:lstStyle/>
          <a:p>
            <a:r>
              <a:rPr lang="en-US" dirty="0"/>
              <a:t>What is Text Classification?</a:t>
            </a:r>
          </a:p>
        </p:txBody>
      </p:sp>
      <p:sp>
        <p:nvSpPr>
          <p:cNvPr id="4" name="TextBox 3">
            <a:extLst>
              <a:ext uri="{FF2B5EF4-FFF2-40B4-BE49-F238E27FC236}">
                <a16:creationId xmlns:a16="http://schemas.microsoft.com/office/drawing/2014/main" id="{5E2AAE41-BFED-91AB-DE96-EAFC0BAC3FBF}"/>
              </a:ext>
            </a:extLst>
          </p:cNvPr>
          <p:cNvSpPr txBox="1"/>
          <p:nvPr/>
        </p:nvSpPr>
        <p:spPr>
          <a:xfrm>
            <a:off x="924442" y="1866898"/>
            <a:ext cx="10962757" cy="3416320"/>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One of the most exciting uses of NLP is text classification. It is described as the method of classifying free-text based on its content. Unstructured text may be found everywhere—in emails, conversations, social media posts, online pages, and other places. Businesses nowadays are focusing on text categorization to efficiently structure content and automate procedures.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Text classifiers, for instance, can categorize a variety of news items in accordance with their content with ease. This classifier's output contains sections for politics, sports, entertainment, business, and other topics.</a:t>
            </a:r>
          </a:p>
        </p:txBody>
      </p:sp>
    </p:spTree>
    <p:extLst>
      <p:ext uri="{BB962C8B-B14F-4D97-AF65-F5344CB8AC3E}">
        <p14:creationId xmlns:p14="http://schemas.microsoft.com/office/powerpoint/2010/main" val="3961142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5626A-0439-078A-3134-1DA9571F6E6D}"/>
              </a:ext>
            </a:extLst>
          </p:cNvPr>
          <p:cNvSpPr>
            <a:spLocks noGrp="1"/>
          </p:cNvSpPr>
          <p:nvPr>
            <p:ph type="title"/>
          </p:nvPr>
        </p:nvSpPr>
        <p:spPr>
          <a:xfrm>
            <a:off x="119921" y="329784"/>
            <a:ext cx="11917181" cy="6528216"/>
          </a:xfrm>
        </p:spPr>
        <p:txBody>
          <a:bodyPr>
            <a:normAutofit/>
          </a:bodyPr>
          <a:lstStyle/>
          <a:p>
            <a:pPr marL="285750" indent="-285750"/>
            <a:r>
              <a:rPr lang="en-US" sz="4800" dirty="0">
                <a:latin typeface="Times New Roman" panose="02020603050405020304" pitchFamily="18" charset="0"/>
                <a:cs typeface="Times New Roman" panose="02020603050405020304" pitchFamily="18" charset="0"/>
              </a:rPr>
              <a:t>Why Choose a Deep Learning Model for this Classification?</a:t>
            </a:r>
            <a:br>
              <a:rPr lang="en-US" sz="4800" dirty="0">
                <a:latin typeface="Times New Roman" panose="02020603050405020304" pitchFamily="18" charset="0"/>
                <a:cs typeface="Times New Roman" panose="02020603050405020304" pitchFamily="18" charset="0"/>
              </a:rPr>
            </a:br>
            <a:br>
              <a:rPr lang="en-IN" sz="4800" dirty="0">
                <a:latin typeface="Times New Roman" panose="02020603050405020304" pitchFamily="18" charset="0"/>
                <a:cs typeface="Times New Roman" panose="02020603050405020304" pitchFamily="18" charset="0"/>
              </a:rPr>
            </a:b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There is a significant amount of active study in this topic. In the beginning, machine learning models were used. However, when the amount of picture and video attachments to tweets increased, these models performed poorly. In contrast, deep learning architectures such as CNN, LSTM, BERT, ResNet34, VGG-16, etc. have shown superior consistency and performance. Here, we have decided to use the BERT Model.</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Tree>
    <p:extLst>
      <p:ext uri="{BB962C8B-B14F-4D97-AF65-F5344CB8AC3E}">
        <p14:creationId xmlns:p14="http://schemas.microsoft.com/office/powerpoint/2010/main" val="627348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B57E-18F8-253B-2423-821430ED6ACF}"/>
              </a:ext>
            </a:extLst>
          </p:cNvPr>
          <p:cNvSpPr>
            <a:spLocks noGrp="1"/>
          </p:cNvSpPr>
          <p:nvPr>
            <p:ph type="title"/>
          </p:nvPr>
        </p:nvSpPr>
        <p:spPr/>
        <p:txBody>
          <a:bodyPr/>
          <a:lstStyle/>
          <a:p>
            <a:r>
              <a:rPr lang="en-US" dirty="0"/>
              <a:t>What is BERT?</a:t>
            </a:r>
          </a:p>
        </p:txBody>
      </p:sp>
      <p:sp>
        <p:nvSpPr>
          <p:cNvPr id="4" name="TextBox 3">
            <a:extLst>
              <a:ext uri="{FF2B5EF4-FFF2-40B4-BE49-F238E27FC236}">
                <a16:creationId xmlns:a16="http://schemas.microsoft.com/office/drawing/2014/main" id="{A35D6EB9-C9B5-DFBF-6931-55CD7223B4B6}"/>
              </a:ext>
            </a:extLst>
          </p:cNvPr>
          <p:cNvSpPr txBox="1"/>
          <p:nvPr/>
        </p:nvSpPr>
        <p:spPr>
          <a:xfrm>
            <a:off x="734518" y="1588956"/>
            <a:ext cx="11287593" cy="3046988"/>
          </a:xfrm>
          <a:prstGeom prst="rect">
            <a:avLst/>
          </a:prstGeom>
          <a:noFill/>
        </p:spPr>
        <p:txBody>
          <a:bodyPr wrap="square">
            <a:spAutoFit/>
          </a:bodyPr>
          <a:lstStyle/>
          <a:p>
            <a:r>
              <a:rPr lang="en-US" sz="2400" i="0" dirty="0">
                <a:effectLst/>
                <a:latin typeface="Times New Roman" panose="02020603050405020304" pitchFamily="18" charset="0"/>
                <a:cs typeface="Times New Roman" panose="02020603050405020304" pitchFamily="18" charset="0"/>
              </a:rPr>
              <a:t>Google developed Bidirectional Encoder Representations from Transformers (BERT), a transformer-based machine learning approach for pre-training natural language processing (NLP).</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Jacob Devlin and his Google coworkers developed and released BERT in 2018. In 2019, Google announced that it has started using BERT in its search engine, and by late 2020, it was employing BERT in almost all English-language queries.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47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2510-4DF9-C9E9-530D-DC4C139D2438}"/>
              </a:ext>
            </a:extLst>
          </p:cNvPr>
          <p:cNvSpPr>
            <a:spLocks noGrp="1"/>
          </p:cNvSpPr>
          <p:nvPr>
            <p:ph type="title"/>
          </p:nvPr>
        </p:nvSpPr>
        <p:spPr/>
        <p:txBody>
          <a:bodyPr/>
          <a:lstStyle/>
          <a:p>
            <a:r>
              <a:rPr lang="en-US" dirty="0"/>
              <a:t>Why BERT?</a:t>
            </a:r>
          </a:p>
        </p:txBody>
      </p:sp>
      <p:sp>
        <p:nvSpPr>
          <p:cNvPr id="4" name="TextBox 3">
            <a:extLst>
              <a:ext uri="{FF2B5EF4-FFF2-40B4-BE49-F238E27FC236}">
                <a16:creationId xmlns:a16="http://schemas.microsoft.com/office/drawing/2014/main" id="{81FD333D-C9D7-0DF9-015C-3D7C0B74F783}"/>
              </a:ext>
            </a:extLst>
          </p:cNvPr>
          <p:cNvSpPr txBox="1"/>
          <p:nvPr/>
        </p:nvSpPr>
        <p:spPr>
          <a:xfrm>
            <a:off x="913794" y="1578593"/>
            <a:ext cx="10583661" cy="3416320"/>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BERT is backed by Transformer and it’s core principle - attention, which understands the contextual relationship between different words. Rather than decoding the encoded information, BERT only encodes and generates a language model, so an encoder is enough. As compared to directional models such as RNN and LSTM which conceive each input sequentially (left to right or right to left). In fact, Transformer and BERT are non-directional - to be very precise, because both these models read the whole sentence as the input instead of sequential ordering. This characteristic allows models to learn the contextual information of a word with respect to all other words in the sentence.</a:t>
            </a:r>
          </a:p>
        </p:txBody>
      </p:sp>
    </p:spTree>
    <p:extLst>
      <p:ext uri="{BB962C8B-B14F-4D97-AF65-F5344CB8AC3E}">
        <p14:creationId xmlns:p14="http://schemas.microsoft.com/office/powerpoint/2010/main" val="246455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468E9-2DCC-0E3C-86E5-E73BFBE100A8}"/>
              </a:ext>
            </a:extLst>
          </p:cNvPr>
          <p:cNvSpPr>
            <a:spLocks noGrp="1"/>
          </p:cNvSpPr>
          <p:nvPr>
            <p:ph type="title"/>
          </p:nvPr>
        </p:nvSpPr>
        <p:spPr/>
        <p:txBody>
          <a:bodyPr/>
          <a:lstStyle/>
          <a:p>
            <a:r>
              <a:rPr lang="en-US" dirty="0"/>
              <a:t>How does BERT work?</a:t>
            </a:r>
          </a:p>
        </p:txBody>
      </p:sp>
      <p:sp>
        <p:nvSpPr>
          <p:cNvPr id="4" name="TextBox 3">
            <a:extLst>
              <a:ext uri="{FF2B5EF4-FFF2-40B4-BE49-F238E27FC236}">
                <a16:creationId xmlns:a16="http://schemas.microsoft.com/office/drawing/2014/main" id="{770ECBCB-60FA-166E-84A3-5933A7A8F233}"/>
              </a:ext>
            </a:extLst>
          </p:cNvPr>
          <p:cNvSpPr txBox="1"/>
          <p:nvPr/>
        </p:nvSpPr>
        <p:spPr>
          <a:xfrm>
            <a:off x="913794" y="2218543"/>
            <a:ext cx="10613641" cy="1938992"/>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Language modeling (15% of tokens were masked, and BERT was taught to interpret them from context) and next sentence prediction were the two tasks that BERT had been pretrained on (BERT was trained to predict if a chosen next sentence was probable or not given the first sentence). BERT gains knowledge of word contextual embeddings as a result of training.</a:t>
            </a:r>
          </a:p>
        </p:txBody>
      </p:sp>
    </p:spTree>
    <p:extLst>
      <p:ext uri="{BB962C8B-B14F-4D97-AF65-F5344CB8AC3E}">
        <p14:creationId xmlns:p14="http://schemas.microsoft.com/office/powerpoint/2010/main" val="2442564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{69E39987-4099-41AF-A84D-73FDE58B0EE6}tf55705232_win32</Template>
  <TotalTime>233</TotalTime>
  <Words>1328</Words>
  <Application>Microsoft Office PowerPoint</Application>
  <PresentationFormat>Widescreen</PresentationFormat>
  <Paragraphs>79</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Goudy Old Style</vt:lpstr>
      <vt:lpstr>Times New Roman</vt:lpstr>
      <vt:lpstr>Wingdings</vt:lpstr>
      <vt:lpstr>Wingdings 2</vt:lpstr>
      <vt:lpstr>SlateVTI</vt:lpstr>
      <vt:lpstr>  Natural Language Processing  with  Disaster Tweets</vt:lpstr>
      <vt:lpstr>INDEX</vt:lpstr>
      <vt:lpstr>Project Objective</vt:lpstr>
      <vt:lpstr>What is NLP? </vt:lpstr>
      <vt:lpstr>What is Text Classification?</vt:lpstr>
      <vt:lpstr>Why Choose a Deep Learning Model for this Classification?  There is a significant amount of active study in this topic. In the beginning, machine learning models were used. However, when the amount of picture and video attachments to tweets increased, these models performed poorly. In contrast, deep learning architectures such as CNN, LSTM, BERT, ResNet34, VGG-16, etc. have shown superior consistency and performance. Here, we have decided to use the BERT Model. </vt:lpstr>
      <vt:lpstr>What is BERT?</vt:lpstr>
      <vt:lpstr>Why BERT?</vt:lpstr>
      <vt:lpstr>How does BERT work?</vt:lpstr>
      <vt:lpstr>Identifying Customers &amp; End Users</vt:lpstr>
      <vt:lpstr>Constraints Imposed by the Customer &amp; Assumptions and Risks</vt:lpstr>
      <vt:lpstr>Expected Tools</vt:lpstr>
      <vt:lpstr>Acknowledgements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with  Disaster Tweets</dc:title>
  <dc:creator>likitha reddy</dc:creator>
  <cp:lastModifiedBy>SAI KUMAR REDDY NOSSAM</cp:lastModifiedBy>
  <cp:revision>4</cp:revision>
  <dcterms:created xsi:type="dcterms:W3CDTF">2022-09-09T01:35:03Z</dcterms:created>
  <dcterms:modified xsi:type="dcterms:W3CDTF">2022-09-09T07:47:37Z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