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302" r:id="rId7"/>
    <p:sldId id="262" r:id="rId8"/>
    <p:sldId id="263" r:id="rId9"/>
    <p:sldId id="264" r:id="rId10"/>
    <p:sldId id="265" r:id="rId11"/>
    <p:sldId id="296" r:id="rId12"/>
    <p:sldId id="266" r:id="rId13"/>
    <p:sldId id="267" r:id="rId14"/>
    <p:sldId id="297" r:id="rId15"/>
    <p:sldId id="298" r:id="rId16"/>
    <p:sldId id="275" r:id="rId17"/>
    <p:sldId id="299" r:id="rId18"/>
    <p:sldId id="301" r:id="rId19"/>
    <p:sldId id="300" r:id="rId20"/>
    <p:sldId id="278" r:id="rId21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3"/>
      <p:bold r:id="rId24"/>
    </p:embeddedFont>
    <p:embeddedFont>
      <p:font typeface="Perpetua Titling MT" panose="02020502060505020804" pitchFamily="18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562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316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416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969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443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2980267"/>
            <a:ext cx="8895644" cy="824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 LANGUAGE PROCESSING WITH DISASTER TWEETS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5418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Characters Characters in Each Tweet</a:t>
            </a:r>
            <a:endParaRPr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988ED-0AFE-6545-E465-BB2E172B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525"/>
            <a:ext cx="9144000" cy="39978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-84220"/>
            <a:ext cx="6996600" cy="626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Words in Each Tweet</a:t>
            </a:r>
            <a:endParaRPr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F9BAA-7A16-DF10-071E-3BD8EF1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5" y="414036"/>
            <a:ext cx="8292080" cy="41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7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869244"/>
            <a:ext cx="9144000" cy="22013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8324A"/>
                </a:solidFill>
              </a:rPr>
              <a:t>Hang on, is that it for EDA?</a:t>
            </a:r>
            <a:endParaRPr sz="3600" dirty="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solidFill>
                  <a:srgbClr val="28324A"/>
                </a:solidFill>
              </a:rPr>
              <a:t>No, that’s just the Recap of last class –</a:t>
            </a:r>
            <a:br>
              <a:rPr lang="en" sz="3600" b="0" dirty="0">
                <a:solidFill>
                  <a:srgbClr val="28324A"/>
                </a:solidFill>
              </a:rPr>
            </a:br>
            <a:r>
              <a:rPr lang="en" sz="3600" b="0" dirty="0">
                <a:solidFill>
                  <a:srgbClr val="28324A"/>
                </a:solidFill>
              </a:rPr>
              <a:t>We have more EDA coming up for this week</a:t>
            </a:r>
            <a:br>
              <a:rPr lang="en" sz="3600" b="0" dirty="0">
                <a:solidFill>
                  <a:srgbClr val="28324A"/>
                </a:solidFill>
              </a:rPr>
            </a:br>
            <a:br>
              <a:rPr lang="en" sz="3600" b="0" dirty="0">
                <a:solidFill>
                  <a:srgbClr val="28324A"/>
                </a:solidFill>
              </a:rPr>
            </a:br>
            <a:r>
              <a:rPr lang="en" sz="3600" b="0" dirty="0">
                <a:solidFill>
                  <a:srgbClr val="28324A"/>
                </a:solidFill>
                <a:latin typeface="Perpetua Titling MT" panose="020B0604020202020204" pitchFamily="18" charset="0"/>
              </a:rPr>
              <a:t>stay tuned</a:t>
            </a:r>
            <a:endParaRPr sz="3600" dirty="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Stop Words?</a:t>
            </a:r>
            <a:endParaRPr dirty="0"/>
          </a:p>
        </p:txBody>
      </p: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FF1CD-8476-0FC0-0C56-16E778DFA5A9}"/>
              </a:ext>
            </a:extLst>
          </p:cNvPr>
          <p:cNvSpPr txBox="1"/>
          <p:nvPr/>
        </p:nvSpPr>
        <p:spPr>
          <a:xfrm>
            <a:off x="-1" y="1049867"/>
            <a:ext cx="91054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Stop words are a set of commonly used words in a language. Examples of stop words in English are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“a”, “the”, “is”, “are” and etc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Stop words are commonly used in Text Mining and Natural Language Processing (NLP) to eliminate words that are so commonly used that they carry very little useful information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074" name="Picture 2" descr="Image result for what are the stop words">
            <a:extLst>
              <a:ext uri="{FF2B5EF4-FFF2-40B4-BE49-F238E27FC236}">
                <a16:creationId xmlns:a16="http://schemas.microsoft.com/office/drawing/2014/main" id="{F3D15625-625E-0BA5-C06A-227A85CB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556670"/>
            <a:ext cx="3028950" cy="17145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135467"/>
            <a:ext cx="6996600" cy="474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Stop Words Distribution in Both Classes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304698" y="609600"/>
            <a:ext cx="3197299" cy="3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Stop Words distribution in class 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5508978" y="609600"/>
            <a:ext cx="3486981" cy="3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 Stop words distribution in class 1</a:t>
            </a:r>
            <a:endParaRPr b="1"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61CB-AE86-957B-B776-2C87BC6D9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2" y="1693707"/>
            <a:ext cx="4039164" cy="238158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3737C32-53A1-5902-AE97-9349D349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243" y="1693707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9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135467"/>
            <a:ext cx="6996600" cy="474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Analyzing Punctuations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304698" y="609600"/>
            <a:ext cx="3197299" cy="3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Class 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5508978" y="609600"/>
            <a:ext cx="3486981" cy="3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 Class 1</a:t>
            </a:r>
            <a:endParaRPr b="1"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66B1EC-A063-D03C-58F8-904998F5B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31769"/>
            <a:ext cx="4210756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BBF5A77-C95C-9651-3B36-4F426B8D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597" y="1420313"/>
            <a:ext cx="4993878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1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-1" y="2152274"/>
            <a:ext cx="5274177" cy="2780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Cleaning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Cleaning means the process of identifying the incorrect, incomplete, inaccurate, irrelevant or missing part of the data and then modifying, replacing or deleting them according to the necessity. </a:t>
            </a:r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199" y="1194109"/>
            <a:ext cx="2797379" cy="2090958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8" name="Picture 4" descr="Image result for data cleaning ">
            <a:extLst>
              <a:ext uri="{FF2B5EF4-FFF2-40B4-BE49-F238E27FC236}">
                <a16:creationId xmlns:a16="http://schemas.microsoft.com/office/drawing/2014/main" id="{065B492E-9323-B0EE-F172-EC4DB86D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244" y="1381811"/>
            <a:ext cx="2630312" cy="17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1253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Text Cleaning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" y="1253067"/>
            <a:ext cx="9105474" cy="3025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Tweets need a lot of cleaning but cleaning every single tweet would be inefficient because it would take too long. Cleaning requires the implementation of a general strategy:</a:t>
            </a:r>
            <a:endParaRPr lang="en" dirty="0"/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Removing Special Characters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Removing Urls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Removing Punctuations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Spelling Correction etc.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02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869243"/>
            <a:ext cx="9144000" cy="2878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8324A"/>
                </a:solidFill>
              </a:rPr>
              <a:t>So, Are we gonna show the complete Data Cleaning Steps?</a:t>
            </a:r>
            <a:endParaRPr sz="3600" dirty="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solidFill>
                  <a:srgbClr val="28324A"/>
                </a:solidFill>
              </a:rPr>
              <a:t>No!! Not today–</a:t>
            </a:r>
            <a:br>
              <a:rPr lang="en" sz="3600" b="0" dirty="0">
                <a:solidFill>
                  <a:srgbClr val="28324A"/>
                </a:solidFill>
              </a:rPr>
            </a:br>
            <a:r>
              <a:rPr lang="en" sz="3600" b="0" dirty="0">
                <a:solidFill>
                  <a:srgbClr val="28324A"/>
                </a:solidFill>
              </a:rPr>
              <a:t>We have something interesting coming up</a:t>
            </a:r>
            <a:br>
              <a:rPr lang="en" sz="3600" b="0" dirty="0">
                <a:solidFill>
                  <a:srgbClr val="28324A"/>
                </a:solidFill>
              </a:rPr>
            </a:br>
            <a:br>
              <a:rPr lang="en" sz="3600" b="0" dirty="0">
                <a:solidFill>
                  <a:srgbClr val="28324A"/>
                </a:solidFill>
              </a:rPr>
            </a:br>
            <a:r>
              <a:rPr lang="en" sz="3600" b="0" dirty="0">
                <a:solidFill>
                  <a:srgbClr val="28324A"/>
                </a:solidFill>
                <a:latin typeface="Perpetua Titling MT" panose="020B0604020202020204" pitchFamily="18" charset="0"/>
              </a:rPr>
              <a:t>stay tuned</a:t>
            </a:r>
            <a:endParaRPr sz="3600" dirty="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787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76E-3F8F-6C35-2173-857C9158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84" y="711200"/>
            <a:ext cx="7339894" cy="869245"/>
          </a:xfrm>
        </p:spPr>
        <p:txBody>
          <a:bodyPr/>
          <a:lstStyle/>
          <a:p>
            <a:r>
              <a:rPr lang="en-US" sz="3200" dirty="0"/>
              <a:t>How About Building a Web Application for Data Prediction?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58F58-CC26-D345-20A0-7C364A3C43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1334E-0B8E-141E-D62D-40D0C1179930}"/>
              </a:ext>
            </a:extLst>
          </p:cNvPr>
          <p:cNvSpPr txBox="1"/>
          <p:nvPr/>
        </p:nvSpPr>
        <p:spPr>
          <a:xfrm>
            <a:off x="406400" y="1083733"/>
            <a:ext cx="8297333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 algn="ctr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 What Technologies would come into picture?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CSS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Java Script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Django web development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083733" y="0"/>
            <a:ext cx="6785117" cy="1512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HELLO!</a:t>
            </a: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914401" y="1117600"/>
            <a:ext cx="7439378" cy="236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We are: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Sai Kumar Reddy Nossam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Vineeth Billa Kanti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Abhinay Reddy Guntipally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Likitha Guthikonda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ktrain?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12889" y="2122312"/>
            <a:ext cx="8692444" cy="449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" dirty="0"/>
              <a:t>train is a lightweight wrapper for the deep learning library TensorFlow Keras (and other libraries) to help build, train, and deploy neural networks and other machine learning models.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But why are we talking about ktrain now?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" y="1540175"/>
            <a:ext cx="9105474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Provides support for applying many pre-trained deep learning architectures in the domain of NLP and BERT is one of them.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To solve the disaster tweet classification problem, we will be using the implementation of pre-trained BERT provided by ktrain and fine-tune it to classify whether the disaster tweets or real or not.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1C-334B-922C-A28E-FEE712B6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79022"/>
            <a:ext cx="6996600" cy="723961"/>
          </a:xfrm>
        </p:spPr>
        <p:txBody>
          <a:bodyPr/>
          <a:lstStyle/>
          <a:p>
            <a:r>
              <a:rPr lang="en-US" dirty="0"/>
              <a:t>Important features of the </a:t>
            </a:r>
            <a:r>
              <a:rPr lang="en-US" dirty="0" err="1"/>
              <a:t>ktrain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B6033-66C9-9031-B90B-4F8791E65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538" y="982963"/>
            <a:ext cx="7839550" cy="124588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ans Serif Collection" panose="020B0502040504020204" pitchFamily="34" charset="0"/>
              </a:rPr>
              <a:t>We can easily train named entity recognition models for any language.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Sans Serif Collection" panose="020B050204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ans Serif Collection" panose="020B0502040504020204" pitchFamily="34" charset="0"/>
              </a:rPr>
              <a:t>We can also save modelling and preprocessing procedures so that a similar method can be used for the upcoming new data. </a:t>
            </a:r>
          </a:p>
          <a:p>
            <a:pPr marL="10160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ans Serif Collection" panose="020B0502040504020204" pitchFamily="34" charset="0"/>
              </a:rPr>
              <a:t>  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ans Serif Collection" panose="020B0502040504020204" pitchFamily="34" charset="0"/>
              </a:rPr>
              <a:t>We can export models made 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ans Serif Collection" panose="020B0502040504020204" pitchFamily="34" charset="0"/>
              </a:rPr>
              <a:t>ktrain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ans Serif Collection" panose="020B0502040504020204" pitchFamily="34" charset="0"/>
              </a:rPr>
              <a:t> to TensorFlow lite and ONNX. It means we also have compatibility with some of the libraries in the wrapper.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D6704-181A-0D83-5141-FEE097EA5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85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-1" y="2254026"/>
            <a:ext cx="9335912" cy="2363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Recap of the EDA from last class</a:t>
            </a:r>
            <a:endParaRPr sz="9000" dirty="0"/>
          </a:p>
        </p:txBody>
      </p: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1279D-0F99-814D-B44E-9E541D5A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8853" y="241275"/>
            <a:ext cx="2124371" cy="10193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587022" y="1"/>
            <a:ext cx="3884378" cy="1300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First 5 rows of the train dataset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5508978" y="1"/>
            <a:ext cx="3596498" cy="421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Shape of the train dataset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4CDC9-26DC-18AE-3ECA-4BD5A8BF5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44" y="587023"/>
            <a:ext cx="5113866" cy="3093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3B297-886A-01F1-B736-555222067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110" y="1548056"/>
            <a:ext cx="1362265" cy="7049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304698" y="609600"/>
            <a:ext cx="3197299" cy="3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Summary of Train dataframe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5508978" y="609600"/>
            <a:ext cx="2438399" cy="3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Target Class Distribution</a:t>
            </a:r>
            <a:endParaRPr b="1"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C5F36-557B-D476-D502-F6847957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99" y="1420072"/>
            <a:ext cx="3501998" cy="2607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28A8D-41BB-3E2C-175A-67A3DB327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794" y="1372589"/>
            <a:ext cx="3486981" cy="2702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521</Words>
  <Application>Microsoft Office PowerPoint</Application>
  <PresentationFormat>On-screen Show (16:9)</PresentationFormat>
  <Paragraphs>75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Oswald</vt:lpstr>
      <vt:lpstr>Source Sans Pro</vt:lpstr>
      <vt:lpstr>Perpetua Titling MT</vt:lpstr>
      <vt:lpstr>Arial</vt:lpstr>
      <vt:lpstr>Quince template</vt:lpstr>
      <vt:lpstr>NATURAL LANGUAGE PROCESSING WITH DISASTER TWEETS </vt:lpstr>
      <vt:lpstr>HELLO!</vt:lpstr>
      <vt:lpstr>What is ktrain?</vt:lpstr>
      <vt:lpstr>PowerPoint Presentation</vt:lpstr>
      <vt:lpstr>But why are we talking about ktrain now?</vt:lpstr>
      <vt:lpstr>Important features of the ktrain</vt:lpstr>
      <vt:lpstr>Recap of the EDA from last class</vt:lpstr>
      <vt:lpstr>PowerPoint Presentation</vt:lpstr>
      <vt:lpstr>PowerPoint Presentation</vt:lpstr>
      <vt:lpstr>Number of Characters Characters in Each Tweet</vt:lpstr>
      <vt:lpstr>Number of Words in Each Tweet</vt:lpstr>
      <vt:lpstr>Hang on, is that it for EDA? No, that’s just the Recap of last class – We have more EDA coming up for this week  stay tuned</vt:lpstr>
      <vt:lpstr>What are Stop Words?</vt:lpstr>
      <vt:lpstr>Stop Words Distribution in Both Classes</vt:lpstr>
      <vt:lpstr>Analyzing Punctuations</vt:lpstr>
      <vt:lpstr>PowerPoint Presentation</vt:lpstr>
      <vt:lpstr>Text Cleaning</vt:lpstr>
      <vt:lpstr>So, Are we gonna show the complete Data Cleaning Steps? No!! Not today– We have something interesting coming up  stay tuned</vt:lpstr>
      <vt:lpstr>How About Building a Web Application for Data Prediction?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DISASTER TWEETS</dc:title>
  <dc:creator>SAI KUMAR REDDY NOSSAM</dc:creator>
  <cp:lastModifiedBy>SAI KUMAR REDDY NOSSAM</cp:lastModifiedBy>
  <cp:revision>2</cp:revision>
  <dcterms:modified xsi:type="dcterms:W3CDTF">2022-10-28T13:40:09Z</dcterms:modified>
</cp:coreProperties>
</file>