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62fd8a7df0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62fd8a7df0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a1d8b7fd9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a1d8b7fd9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62fd8a7df0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62fd8a7df0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62fd8a7df0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62fd8a7df0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62fd8a7df0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62fd8a7df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62fd8a7df0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62fd8a7df0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a1d8b7fd97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a1d8b7fd97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62fd8a7df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62fd8a7df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62fd8a7df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62fd8a7df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a1d8b7fd9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a1d8b7fd9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-"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fun and interesting data exploration findings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62fd8a7df0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62fd8a7df0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62fd89681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62fd89681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62fd89681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62fd89681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a247653bd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a247653bd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a1d8b7fd9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a1d8b7fd9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Need to do the opposite of PCA/ feature engineering by adding external dataset (Feature engineering)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CR definition: "first divide the population of the area by 1,000, then divide the crime category or grouping by that answer". </a:t>
            </a:r>
            <a:r>
              <a:rPr lang="en">
                <a:solidFill>
                  <a:schemeClr val="dk1"/>
                </a:solidFill>
              </a:rPr>
              <a:t># of offense per season per MCPP per 1,000 people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WARNING: this is an estimation, need further analysis to increase accuracy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ACS2010 population statistics estimate for KC: </a:t>
            </a:r>
            <a:r>
              <a:rPr lang="en"/>
              <a:t>137 Population Statistics features, clip to only Seattle.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Problematic spatial join because of different boundaries. Cannot use regular gpd.sjoin()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ata.seattle.gov/Public-Safety/SPD-Crime-Data-2008-Present/tazs-3rd5" TargetMode="External"/><Relationship Id="rId4" Type="http://schemas.openxmlformats.org/officeDocument/2006/relationships/hyperlink" Target="https://data.seattle.gov/dataset/A-Census-Tract-2010-Profile-ACS-5-year-Estimates-2/nqi3-zrh6" TargetMode="External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5"/>
            <a:ext cx="38166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Seattle Crime Analysis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6140  Fall 2023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598100" y="3372300"/>
            <a:ext cx="2722500" cy="14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</a:rPr>
              <a:t>Project Team 7: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Rohini Kolli</a:t>
            </a:r>
            <a:br>
              <a:rPr lang="en" sz="1500">
                <a:solidFill>
                  <a:schemeClr val="lt1"/>
                </a:solidFill>
              </a:rPr>
            </a:br>
            <a:r>
              <a:rPr lang="en" sz="1500">
                <a:solidFill>
                  <a:schemeClr val="lt1"/>
                </a:solidFill>
              </a:rPr>
              <a:t>Likitha Jagithyala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 b="10173" l="31686" r="10849" t="18682"/>
          <a:stretch/>
        </p:blipFill>
        <p:spPr>
          <a:xfrm>
            <a:off x="4414750" y="0"/>
            <a:ext cx="472925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138" y="243050"/>
            <a:ext cx="8717725" cy="46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Time Series Forecast/ </a:t>
            </a:r>
            <a:r>
              <a:rPr lang="en">
                <a:solidFill>
                  <a:schemeClr val="lt1"/>
                </a:solidFill>
              </a:rPr>
              <a:t>Predictive</a:t>
            </a:r>
            <a:r>
              <a:rPr lang="en">
                <a:solidFill>
                  <a:schemeClr val="lt1"/>
                </a:solidFill>
              </a:rPr>
              <a:t> Analysis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1" name="Google Shape;161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Forecast</a:t>
            </a:r>
            <a:r>
              <a:rPr lang="en">
                <a:solidFill>
                  <a:schemeClr val="lt1"/>
                </a:solidFill>
              </a:rPr>
              <a:t> /predict crime count for future years based on historical data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62" name="Google Shape;16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725" y="1755100"/>
            <a:ext cx="8256975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325" y="262625"/>
            <a:ext cx="8181249" cy="430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type="title"/>
          </p:nvPr>
        </p:nvSpPr>
        <p:spPr>
          <a:xfrm>
            <a:off x="254150" y="3754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Predicting Likelihood of Top Crime Types in MCPP Zones</a:t>
            </a:r>
            <a:endParaRPr b="1" sz="3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To predict the likelihood of top crime types within Major Crime Prevention Program (MCPP) zones.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Models used 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Logistic Regression, Random forest , Decision tree , Gradient boosting .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Metrics used to evaluate: 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Precision, Recall, F-1 score.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Evaluation before and after cross validation</a:t>
            </a:r>
            <a:endParaRPr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26"/>
          <p:cNvSpPr txBox="1"/>
          <p:nvPr>
            <p:ph idx="1" type="body"/>
          </p:nvPr>
        </p:nvSpPr>
        <p:spPr>
          <a:xfrm>
            <a:off x="311700" y="1256650"/>
            <a:ext cx="8173200" cy="3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5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2" name="Google Shape;18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05975"/>
            <a:ext cx="4188826" cy="253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8650" y="1305975"/>
            <a:ext cx="4393651" cy="253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 AND FUTURE WORK</a:t>
            </a: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9" name="Google Shape;189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Times New Roman"/>
              <a:buChar char="●"/>
            </a:pPr>
            <a:r>
              <a:rPr lang="en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Crime rate Analysis required extensive data cleaning and feature engineering. </a:t>
            </a:r>
            <a:endParaRPr sz="1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Times New Roman"/>
              <a:buChar char="●"/>
            </a:pPr>
            <a:r>
              <a:rPr lang="en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 series forecast can be </a:t>
            </a:r>
            <a:r>
              <a:rPr lang="en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further</a:t>
            </a:r>
            <a:r>
              <a:rPr lang="en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explored by introducing short interval </a:t>
            </a:r>
            <a:r>
              <a:rPr lang="en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forecast</a:t>
            </a:r>
            <a:r>
              <a:rPr lang="en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enhance the data pattern</a:t>
            </a:r>
            <a:endParaRPr sz="1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Times New Roman"/>
              <a:buChar char="●"/>
            </a:pPr>
            <a:r>
              <a:rPr lang="en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Explore Transformers and Neural network</a:t>
            </a:r>
            <a:endParaRPr sz="1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Times New Roman"/>
              <a:buChar char="●"/>
            </a:pPr>
            <a:r>
              <a:rPr lang="en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Moving forward, we aim to enhance our models through advanced feature engineering, hyperparameter optimization, and potentially incorporating more complex algorithms. Additionally, integrating more contextual data, like socio-economic indicators, could enrich our models' understanding of the underlying patterns in crime data.</a:t>
            </a:r>
            <a:endParaRPr sz="1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95" name="Google Shape;195;p2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8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What is the Problem?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➢"/>
            </a:pP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Increase in Crime with time</a:t>
            </a:r>
            <a:endParaRPr b="1"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➢"/>
            </a:pP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Urban areas with most crimes</a:t>
            </a:r>
            <a:endParaRPr b="1"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➢"/>
            </a:pP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Intimidating experience for new resident.</a:t>
            </a:r>
            <a:endParaRPr b="1"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➢"/>
            </a:pP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Lack of Informed Decision</a:t>
            </a:r>
            <a:endParaRPr b="1"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4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 Source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‘SPD Crime Data: 2008-Present | City of Seattle Open Data portal</a:t>
            </a:r>
            <a:r>
              <a:rPr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(2023, October). </a:t>
            </a:r>
            <a:r>
              <a:rPr lang="en" sz="12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https://data.seattle.gov/Public-Safety/SPD-Crime-Data-2008-Present/tazs-3rd5</a:t>
            </a:r>
            <a:r>
              <a:rPr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’. </a:t>
            </a:r>
            <a:endParaRPr i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1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‘A Census Tract (2010) Profile ACS 5-year Estimates 2006-10 | City of Seattle Open Data portal. (2023, June 24)</a:t>
            </a:r>
            <a:r>
              <a:rPr lang="en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1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https://data.seattle.gov/dataset/A-Census-Tract-2010-Profile-ACS-5-year-Estimates-2/nqi3-zrh6</a:t>
            </a:r>
            <a:r>
              <a:rPr lang="en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endParaRPr sz="1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4" name="Google Shape;10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1538" y="1109000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87888" y="1409050"/>
            <a:ext cx="2962275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263025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Exploratory Data Analysis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263025" y="915700"/>
            <a:ext cx="5416200" cy="3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025" y="915700"/>
            <a:ext cx="8217425" cy="356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10000"/>
            <a:ext cx="8520600" cy="415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775" y="1931775"/>
            <a:ext cx="4343201" cy="242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4500" y="303600"/>
            <a:ext cx="4252399" cy="226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1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Pie Chart showing % of Offense Parent Group distribution for 2023</a:t>
            </a:r>
            <a:endParaRPr i="1" sz="201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98375"/>
            <a:ext cx="9143999" cy="400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Crime Rate </a:t>
            </a:r>
            <a:r>
              <a:rPr lang="en"/>
              <a:t>Predictive</a:t>
            </a:r>
            <a:r>
              <a:rPr lang="en"/>
              <a:t> Analysis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0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What is </a:t>
            </a:r>
            <a:r>
              <a:rPr lang="en">
                <a:solidFill>
                  <a:schemeClr val="lt1"/>
                </a:solidFill>
              </a:rPr>
              <a:t>Crime Rate 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170350" y="1142525"/>
            <a:ext cx="4321200" cy="36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Census data helps predicting crime rate per MCPP?</a:t>
            </a:r>
            <a:endParaRPr sz="1800">
              <a:solidFill>
                <a:schemeClr val="lt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>
                <a:solidFill>
                  <a:schemeClr val="lt1"/>
                </a:solidFill>
              </a:rPr>
              <a:t>Population, land area (acres), </a:t>
            </a:r>
            <a:endParaRPr>
              <a:solidFill>
                <a:schemeClr val="lt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>
                <a:solidFill>
                  <a:schemeClr val="lt1"/>
                </a:solidFill>
              </a:rPr>
              <a:t>median age, % </a:t>
            </a:r>
            <a:r>
              <a:rPr lang="en">
                <a:solidFill>
                  <a:schemeClr val="lt1"/>
                </a:solidFill>
              </a:rPr>
              <a:t>bachelor, </a:t>
            </a:r>
            <a:endParaRPr>
              <a:solidFill>
                <a:schemeClr val="lt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>
                <a:solidFill>
                  <a:schemeClr val="lt1"/>
                </a:solidFill>
              </a:rPr>
              <a:t>% of occupied housing, median gross rent, </a:t>
            </a:r>
            <a:endParaRPr>
              <a:solidFill>
                <a:schemeClr val="lt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>
                <a:solidFill>
                  <a:schemeClr val="lt1"/>
                </a:solidFill>
              </a:rPr>
              <a:t>% </a:t>
            </a:r>
            <a:r>
              <a:rPr lang="en">
                <a:solidFill>
                  <a:schemeClr val="lt1"/>
                </a:solidFill>
              </a:rPr>
              <a:t>unemployment</a:t>
            </a:r>
            <a:r>
              <a:rPr lang="en">
                <a:solidFill>
                  <a:schemeClr val="lt1"/>
                </a:solidFill>
              </a:rPr>
              <a:t>, median household income, % poverty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Challenge: boundary crossover!</a:t>
            </a:r>
            <a:endParaRPr sz="1800"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gpd.sjoin() vs. gpd.overlay() &amp; % area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45" name="Google Shape;145;p2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9225" y="619313"/>
            <a:ext cx="3481976" cy="390487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1"/>
          <p:cNvSpPr txBox="1"/>
          <p:nvPr/>
        </p:nvSpPr>
        <p:spPr>
          <a:xfrm>
            <a:off x="0" y="4743975"/>
            <a:ext cx="5350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https://data-seattlecitygis.opendata.arcgis.com/datasets/SeattleCityGIS::a-census-tract-2010-profile-acs-5-year-estimates-2006-2010-1/explore?showTable=true</a:t>
            </a:r>
            <a:endParaRPr sz="800">
              <a:solidFill>
                <a:schemeClr val="lt1"/>
              </a:solidFill>
            </a:endParaRPr>
          </a:p>
        </p:txBody>
      </p:sp>
      <p:pic>
        <p:nvPicPr>
          <p:cNvPr id="148" name="Google Shape;14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396" y="607800"/>
            <a:ext cx="4807698" cy="60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