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70" r:id="rId2"/>
    <p:sldId id="257" r:id="rId3"/>
    <p:sldId id="258" r:id="rId4"/>
    <p:sldId id="259" r:id="rId5"/>
    <p:sldId id="260" r:id="rId6"/>
    <p:sldId id="261" r:id="rId7"/>
    <p:sldId id="271" r:id="rId8"/>
    <p:sldId id="269" r:id="rId9"/>
    <p:sldId id="266" r:id="rId10"/>
    <p:sldId id="268" r:id="rId11"/>
    <p:sldId id="267"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Lucida Sans" panose="020B0602030504020204" pitchFamily="34" charset="0"/>
      <p:regular r:id="rId18"/>
      <p:bold r:id="rId19"/>
      <p:italic r:id="rId20"/>
      <p:boldItalic r:id="rId21"/>
    </p:embeddedFont>
    <p:embeddedFont>
      <p:font typeface="Times New Roman Semi-Bold" panose="020B0604020202020204" charset="0"/>
      <p:regular r:id="rId22"/>
    </p:embeddedFont>
    <p:embeddedFont>
      <p:font typeface="Trebuchet MS" panose="020B060302020202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3741" autoAdjust="0"/>
  </p:normalViewPr>
  <p:slideViewPr>
    <p:cSldViewPr>
      <p:cViewPr varScale="1">
        <p:scale>
          <a:sx n="44" d="100"/>
          <a:sy n="44" d="100"/>
        </p:scale>
        <p:origin x="1016"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01170-2BA8-4581-BD75-B6CE48A2A663}" type="datetimeFigureOut">
              <a:rPr lang="en-IN" smtClean="0"/>
              <a:t>19-12-2023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92EE1-617E-4578-96E0-7AEA2D459732}" type="slidenum">
              <a:rPr lang="en-IN" smtClean="0"/>
              <a:t>‹#›</a:t>
            </a:fld>
            <a:endParaRPr lang="en-IN" dirty="0"/>
          </a:p>
        </p:txBody>
      </p:sp>
    </p:spTree>
    <p:extLst>
      <p:ext uri="{BB962C8B-B14F-4D97-AF65-F5344CB8AC3E}">
        <p14:creationId xmlns:p14="http://schemas.microsoft.com/office/powerpoint/2010/main" val="254979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187325" y="830263"/>
            <a:ext cx="7288213" cy="4100512"/>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04" name="Google Shape;104;p1:notes"/>
          <p:cNvSpPr txBox="1">
            <a:spLocks noGrp="1"/>
          </p:cNvSpPr>
          <p:nvPr>
            <p:ph type="body" idx="1"/>
          </p:nvPr>
        </p:nvSpPr>
        <p:spPr>
          <a:xfrm>
            <a:off x="766266" y="5194764"/>
            <a:ext cx="6129769" cy="4921544"/>
          </a:xfrm>
          <a:prstGeom prst="rect">
            <a:avLst/>
          </a:prstGeom>
          <a:noFill/>
          <a:ln>
            <a:noFill/>
          </a:ln>
        </p:spPr>
        <p:txBody>
          <a:bodyPr spcFirstLastPara="1" wrap="square" lIns="0" tIns="0" rIns="0" bIns="0" anchor="t" anchorCtr="0">
            <a:noAutofit/>
          </a:bodyPr>
          <a:lstStyle/>
          <a:p>
            <a:pPr marL="215900" lvl="0" indent="-215900" algn="l" rtl="0">
              <a:lnSpc>
                <a:spcPct val="100000"/>
              </a:lnSpc>
              <a:spcBef>
                <a:spcPts val="0"/>
              </a:spcBef>
              <a:spcAft>
                <a:spcPts val="0"/>
              </a:spcAft>
              <a:buClr>
                <a:srgbClr val="000000"/>
              </a:buClr>
              <a:buSzPts val="2000"/>
              <a:buFont typeface="Arial" panose="020B0604020202020204"/>
              <a:buNone/>
            </a:pPr>
            <a:endParaRPr dirty="0"/>
          </a:p>
        </p:txBody>
      </p:sp>
      <p:sp>
        <p:nvSpPr>
          <p:cNvPr id="105" name="Google Shape;105;p1:notes"/>
          <p:cNvSpPr txBox="1"/>
          <p:nvPr/>
        </p:nvSpPr>
        <p:spPr>
          <a:xfrm>
            <a:off x="0" y="1"/>
            <a:ext cx="3325212" cy="54645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panose="020F0502020204030204"/>
              <a:buNone/>
            </a:pP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1402544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p:nvPr/>
        </p:nvSpPr>
        <p:spPr>
          <a:xfrm>
            <a:off x="11544301" y="9258301"/>
            <a:ext cx="3771365" cy="547022"/>
          </a:xfrm>
          <a:prstGeom prst="rect">
            <a:avLst/>
          </a:prstGeom>
          <a:noFill/>
          <a:ln>
            <a:noFill/>
          </a:ln>
        </p:spPr>
        <p:txBody>
          <a:bodyPr spcFirstLastPara="1" wrap="square" lIns="135000" tIns="67463" rIns="135000" bIns="67463" anchor="t" anchorCtr="0">
            <a:noAutofit/>
          </a:bodyPr>
          <a:lstStyle/>
          <a:p>
            <a:pPr>
              <a:buClr>
                <a:srgbClr val="000000"/>
              </a:buClr>
              <a:buSzPts val="1800"/>
            </a:pPr>
            <a:endParaRPr sz="2700" dirty="0">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108" name="Google Shape;108;p1"/>
          <p:cNvSpPr/>
          <p:nvPr/>
        </p:nvSpPr>
        <p:spPr>
          <a:xfrm>
            <a:off x="2572747" y="2011153"/>
            <a:ext cx="13051967" cy="779417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35000" tIns="67463" rIns="135000" bIns="67463" anchor="t" anchorCtr="1">
            <a:noAutofit/>
          </a:bodyPr>
          <a:lstStyle/>
          <a:p>
            <a:pPr algn="ctr">
              <a:lnSpc>
                <a:spcPct val="150000"/>
              </a:lnSpc>
              <a:buSzPts val="4000"/>
            </a:pPr>
            <a:r>
              <a:rPr lang="en-US" sz="3600" b="1" dirty="0">
                <a:solidFill>
                  <a:schemeClr val="tx1">
                    <a:lumMod val="95000"/>
                    <a:lumOff val="5000"/>
                  </a:schemeClr>
                </a:solidFill>
                <a:latin typeface="Times New Roman" panose="02020603050405020304"/>
                <a:ea typeface="Times New Roman" panose="02020603050405020304"/>
                <a:cs typeface="Times New Roman" panose="02020603050405020304"/>
                <a:sym typeface="Times New Roman" panose="02020603050405020304"/>
              </a:rPr>
              <a:t>“PREDICTING STOCK PRICE DIRECTION USING SUPPORT VECTOR MACHINE” </a:t>
            </a:r>
            <a:endParaRPr lang="en-US" sz="36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lnSpc>
                <a:spcPct val="150000"/>
              </a:lnSpc>
            </a:pPr>
            <a:r>
              <a:rPr lang="en-US" sz="3300" i="1" dirty="0">
                <a:latin typeface="Times New Roman" panose="02020603050405020304" pitchFamily="18" charset="0"/>
                <a:cs typeface="Times New Roman" panose="02020603050405020304" pitchFamily="18" charset="0"/>
              </a:rPr>
              <a:t>Presented by</a:t>
            </a:r>
          </a:p>
          <a:p>
            <a:pPr algn="ctr">
              <a:lnSpc>
                <a:spcPct val="150000"/>
              </a:lnSpc>
            </a:pPr>
            <a:r>
              <a:rPr lang="en-US" sz="3300" i="1" dirty="0">
                <a:latin typeface="Times New Roman" panose="02020603050405020304" pitchFamily="18" charset="0"/>
                <a:cs typeface="Times New Roman" panose="02020603050405020304" pitchFamily="18" charset="0"/>
              </a:rPr>
              <a:t> </a:t>
            </a:r>
          </a:p>
          <a:p>
            <a:pPr algn="ctr">
              <a:lnSpc>
                <a:spcPct val="150000"/>
              </a:lnSpc>
            </a:pPr>
            <a:r>
              <a:rPr lang="en-IN" altLang="en-US" sz="3300" dirty="0">
                <a:latin typeface="Times New Roman" panose="02020603050405020304" pitchFamily="18" charset="0"/>
                <a:cs typeface="Times New Roman" panose="02020603050405020304" pitchFamily="18" charset="0"/>
              </a:rPr>
              <a:t>Lahari G 		 </a:t>
            </a:r>
            <a:r>
              <a:rPr lang="en-IN" altLang="en-US" sz="3300" dirty="0">
                <a:latin typeface="Times New Roman" panose="02020603050405020304" pitchFamily="18" charset="0"/>
                <a:cs typeface="Times New Roman" panose="02020603050405020304" pitchFamily="18" charset="0"/>
                <a:sym typeface="+mn-ea"/>
              </a:rPr>
              <a:t>1BI20AI025</a:t>
            </a:r>
          </a:p>
          <a:p>
            <a:pPr algn="ctr">
              <a:lnSpc>
                <a:spcPct val="150000"/>
              </a:lnSpc>
            </a:pPr>
            <a:r>
              <a:rPr lang="en-IN" altLang="en-US" sz="3300" dirty="0">
                <a:latin typeface="Times New Roman" panose="02020603050405020304" pitchFamily="18" charset="0"/>
                <a:cs typeface="Times New Roman" panose="02020603050405020304" pitchFamily="18" charset="0"/>
              </a:rPr>
              <a:t>Likitha M 		 </a:t>
            </a:r>
            <a:r>
              <a:rPr lang="en-IN" altLang="en-US" sz="3300" dirty="0">
                <a:latin typeface="Times New Roman" panose="02020603050405020304" pitchFamily="18" charset="0"/>
                <a:cs typeface="Times New Roman" panose="02020603050405020304" pitchFamily="18" charset="0"/>
                <a:sym typeface="+mn-ea"/>
              </a:rPr>
              <a:t>1BI20AI026</a:t>
            </a:r>
          </a:p>
          <a:p>
            <a:pPr algn="ctr">
              <a:lnSpc>
                <a:spcPct val="150000"/>
              </a:lnSpc>
            </a:pPr>
            <a:r>
              <a:rPr lang="en-IN" altLang="en-US" sz="3300" dirty="0">
                <a:latin typeface="Times New Roman" panose="02020603050405020304" pitchFamily="18" charset="0"/>
                <a:cs typeface="Times New Roman" panose="02020603050405020304" pitchFamily="18" charset="0"/>
                <a:sym typeface="+mn-ea"/>
              </a:rPr>
              <a:t> </a:t>
            </a:r>
          </a:p>
          <a:p>
            <a:pPr algn="ctr">
              <a:lnSpc>
                <a:spcPct val="150000"/>
              </a:lnSpc>
            </a:pPr>
            <a:r>
              <a:rPr lang="en-US" sz="3300" dirty="0">
                <a:latin typeface="Times New Roman" panose="02020603050405020304" pitchFamily="18" charset="0"/>
                <a:cs typeface="Times New Roman" panose="02020603050405020304" pitchFamily="18" charset="0"/>
              </a:rPr>
              <a:t>VII Semester </a:t>
            </a:r>
          </a:p>
          <a:p>
            <a:pPr lvl="0" algn="ctr">
              <a:buSzPts val="1800"/>
            </a:pPr>
            <a:r>
              <a:rPr lang="en-US" sz="2700" b="1" dirty="0">
                <a:latin typeface="Trebuchet MS" panose="020B0603020202020204"/>
                <a:ea typeface="Trebuchet MS" panose="020B0603020202020204"/>
                <a:cs typeface="Trebuchet MS" panose="020B0603020202020204"/>
                <a:sym typeface="Trebuchet MS" panose="020B0603020202020204"/>
              </a:rPr>
              <a:t>	</a:t>
            </a:r>
            <a:endParaRPr lang="en-US" sz="2700" dirty="0"/>
          </a:p>
          <a:p>
            <a:pPr algn="ctr">
              <a:buClr>
                <a:srgbClr val="000000"/>
              </a:buClr>
              <a:buSzPts val="4000"/>
            </a:pPr>
            <a:endParaRPr sz="2700" dirty="0"/>
          </a:p>
        </p:txBody>
      </p:sp>
      <p:sp>
        <p:nvSpPr>
          <p:cNvPr id="110" name="Google Shape;110;p1"/>
          <p:cNvSpPr/>
          <p:nvPr/>
        </p:nvSpPr>
        <p:spPr>
          <a:xfrm>
            <a:off x="2343236" y="228426"/>
            <a:ext cx="11545745" cy="1257468"/>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35000" tIns="67463" rIns="135000" bIns="67463" anchor="t" anchorCtr="1">
            <a:noAutofit/>
          </a:bodyPr>
          <a:lstStyle/>
          <a:p>
            <a:pPr algn="ctr">
              <a:buClr>
                <a:srgbClr val="C00000"/>
              </a:buClr>
              <a:buSzPts val="1800"/>
            </a:pPr>
            <a:r>
              <a:rPr lang="en-US" sz="2700" b="1"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    </a:t>
            </a:r>
          </a:p>
        </p:txBody>
      </p:sp>
      <p:sp>
        <p:nvSpPr>
          <p:cNvPr id="111" name="Google Shape;111;p1"/>
          <p:cNvSpPr/>
          <p:nvPr/>
        </p:nvSpPr>
        <p:spPr>
          <a:xfrm>
            <a:off x="4499485" y="294843"/>
            <a:ext cx="10515605" cy="2009325"/>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35000" tIns="67463" rIns="135000" bIns="67463" anchor="t" anchorCtr="1">
            <a:noAutofit/>
          </a:bodyPr>
          <a:lstStyle/>
          <a:p>
            <a:pPr algn="ctr">
              <a:buClr>
                <a:srgbClr val="000000"/>
              </a:buClr>
              <a:buSzPts val="2000"/>
            </a:pPr>
            <a:r>
              <a:rPr lang="en-US" sz="36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BANGALORE INSTITUTE OF TECHNOLOGY</a:t>
            </a:r>
            <a:endParaRPr sz="3600" dirty="0"/>
          </a:p>
          <a:p>
            <a:pPr algn="ctr">
              <a:buClr>
                <a:srgbClr val="000000"/>
              </a:buClr>
              <a:buSzPts val="2000"/>
            </a:pPr>
            <a:r>
              <a:rPr lang="en-US" sz="3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K.R Road, V.V Pura, Bengaluru-04</a:t>
            </a:r>
            <a:endParaRPr sz="3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ctr">
              <a:buClr>
                <a:srgbClr val="000000"/>
              </a:buClr>
              <a:buSzPts val="2000"/>
            </a:pPr>
            <a:endParaRPr sz="3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2" name="Google Shape;112;p1"/>
          <p:cNvSpPr/>
          <p:nvPr/>
        </p:nvSpPr>
        <p:spPr>
          <a:xfrm>
            <a:off x="3062989" y="4315960"/>
            <a:ext cx="12529388" cy="5251514"/>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35000" tIns="67463" rIns="135000" bIns="67463" anchor="t" anchorCtr="1">
            <a:noAutofit/>
          </a:bodyPr>
          <a:lstStyle/>
          <a:p>
            <a:pPr algn="r">
              <a:buClr>
                <a:srgbClr val="000000"/>
              </a:buClr>
              <a:buSzPts val="2000"/>
            </a:pPr>
            <a:endParaRPr sz="3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3" name="Google Shape;113;p1"/>
          <p:cNvSpPr/>
          <p:nvPr/>
        </p:nvSpPr>
        <p:spPr>
          <a:xfrm>
            <a:off x="3468242" y="1305741"/>
            <a:ext cx="12873171" cy="800094"/>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35000" tIns="67463" rIns="135000" bIns="67463" anchor="t" anchorCtr="1">
            <a:noAutofit/>
          </a:bodyPr>
          <a:lstStyle/>
          <a:p>
            <a:pPr algn="ctr">
              <a:buClr>
                <a:srgbClr val="000000"/>
              </a:buClr>
              <a:buSzPts val="2000"/>
            </a:pPr>
            <a:r>
              <a:rPr lang="en-US" sz="27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DEPARTMENT OF </a:t>
            </a:r>
            <a:r>
              <a:rPr lang="en-US" sz="2700" b="1" dirty="0">
                <a:latin typeface="Times New Roman" panose="02020603050405020304"/>
                <a:ea typeface="Times New Roman" panose="02020603050405020304"/>
                <a:cs typeface="Times New Roman" panose="02020603050405020304"/>
                <a:sym typeface="Times New Roman" panose="02020603050405020304"/>
              </a:rPr>
              <a:t>ARTIFICIAL INTELLIGENCE &amp; MACHINE LEARNING</a:t>
            </a:r>
            <a:endParaRPr sz="2700" dirty="0"/>
          </a:p>
        </p:txBody>
      </p:sp>
      <p:sp>
        <p:nvSpPr>
          <p:cNvPr id="114" name="Google Shape;114;p1"/>
          <p:cNvSpPr txBox="1"/>
          <p:nvPr/>
        </p:nvSpPr>
        <p:spPr>
          <a:xfrm>
            <a:off x="15256905" y="9611912"/>
            <a:ext cx="548640" cy="547694"/>
          </a:xfrm>
          <a:prstGeom prst="rect">
            <a:avLst/>
          </a:prstGeom>
          <a:noFill/>
          <a:ln>
            <a:noFill/>
          </a:ln>
        </p:spPr>
        <p:txBody>
          <a:bodyPr spcFirstLastPara="1" wrap="square" lIns="137138" tIns="68550" rIns="137138" bIns="68550" anchor="b" anchorCtr="0">
            <a:noAutofit/>
          </a:bodyPr>
          <a:lstStyle/>
          <a:p>
            <a:pPr algn="r">
              <a:buClr>
                <a:srgbClr val="000000"/>
              </a:buClr>
              <a:buSzPts val="1000"/>
            </a:pPr>
            <a:endParaRPr sz="1500" dirty="0">
              <a:solidFill>
                <a:srgbClr val="000000"/>
              </a:solidFill>
              <a:latin typeface="Lucida Sans" panose="020B0602030504020204"/>
              <a:ea typeface="Lucida Sans" panose="020B0602030504020204"/>
              <a:cs typeface="Lucida Sans" panose="020B0602030504020204"/>
              <a:sym typeface="Lucida Sans" panose="020B0602030504020204"/>
            </a:endParaRPr>
          </a:p>
        </p:txBody>
      </p:sp>
      <p:sp>
        <p:nvSpPr>
          <p:cNvPr id="115" name="Google Shape;115;p1"/>
          <p:cNvSpPr txBox="1"/>
          <p:nvPr/>
        </p:nvSpPr>
        <p:spPr>
          <a:xfrm>
            <a:off x="8856101" y="9611912"/>
            <a:ext cx="3526026" cy="547694"/>
          </a:xfrm>
          <a:prstGeom prst="rect">
            <a:avLst/>
          </a:prstGeom>
          <a:noFill/>
          <a:ln>
            <a:noFill/>
          </a:ln>
        </p:spPr>
        <p:txBody>
          <a:bodyPr spcFirstLastPara="1" wrap="square" lIns="137138" tIns="68550" rIns="137138" bIns="68550" anchor="b" anchorCtr="0">
            <a:noAutofit/>
          </a:bodyPr>
          <a:lstStyle/>
          <a:p>
            <a:pPr algn="r">
              <a:buClr>
                <a:srgbClr val="000000"/>
              </a:buClr>
              <a:buSzPts val="1800"/>
            </a:pPr>
            <a:endParaRPr sz="2700" dirty="0">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1" name="Picture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8729" y="319406"/>
            <a:ext cx="1414671" cy="1558242"/>
          </a:xfrm>
          <a:prstGeom prst="rect">
            <a:avLst/>
          </a:prstGeom>
          <a:solidFill>
            <a:srgbClr val="FFFFFF"/>
          </a:solidFill>
          <a:ln w="9525">
            <a:noFill/>
            <a:miter lim="800000"/>
            <a:headEnd/>
            <a:tailEnd/>
          </a:ln>
        </p:spPr>
      </p:pic>
      <p:cxnSp>
        <p:nvCxnSpPr>
          <p:cNvPr id="3" name="Straight Connector 2"/>
          <p:cNvCxnSpPr/>
          <p:nvPr/>
        </p:nvCxnSpPr>
        <p:spPr>
          <a:xfrm>
            <a:off x="2400300" y="2011152"/>
            <a:ext cx="13405245" cy="0"/>
          </a:xfrm>
          <a:prstGeom prst="line">
            <a:avLst/>
          </a:prstGeom>
        </p:spPr>
        <p:style>
          <a:lnRef idx="1">
            <a:schemeClr val="dk1"/>
          </a:lnRef>
          <a:fillRef idx="0">
            <a:schemeClr val="dk1"/>
          </a:fillRef>
          <a:effectRef idx="0">
            <a:schemeClr val="dk1"/>
          </a:effectRef>
          <a:fontRef idx="minor">
            <a:schemeClr val="tx1"/>
          </a:fontRef>
        </p:style>
      </p:cxnSp>
      <p:grpSp>
        <p:nvGrpSpPr>
          <p:cNvPr id="2" name="Group 10">
            <a:extLst>
              <a:ext uri="{FF2B5EF4-FFF2-40B4-BE49-F238E27FC236}">
                <a16:creationId xmlns:a16="http://schemas.microsoft.com/office/drawing/2014/main" id="{01C64C57-7A8F-FE62-7AE6-F970A1BC52F1}"/>
              </a:ext>
            </a:extLst>
          </p:cNvPr>
          <p:cNvGrpSpPr/>
          <p:nvPr/>
        </p:nvGrpSpPr>
        <p:grpSpPr>
          <a:xfrm>
            <a:off x="-1673548" y="7358291"/>
            <a:ext cx="3347096" cy="2928709"/>
            <a:chOff x="0" y="0"/>
            <a:chExt cx="812800" cy="711200"/>
          </a:xfrm>
        </p:grpSpPr>
        <p:sp>
          <p:nvSpPr>
            <p:cNvPr id="4" name="Freeform 11">
              <a:extLst>
                <a:ext uri="{FF2B5EF4-FFF2-40B4-BE49-F238E27FC236}">
                  <a16:creationId xmlns:a16="http://schemas.microsoft.com/office/drawing/2014/main" id="{3DE243B5-4E01-7437-F0AE-18BE262A314F}"/>
                </a:ext>
              </a:extLst>
            </p:cNvPr>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5" name="TextBox 12">
              <a:extLst>
                <a:ext uri="{FF2B5EF4-FFF2-40B4-BE49-F238E27FC236}">
                  <a16:creationId xmlns:a16="http://schemas.microsoft.com/office/drawing/2014/main" id="{20BB966A-523A-AFAB-E6C6-E266E647DFFC}"/>
                </a:ext>
              </a:extLst>
            </p:cNvPr>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dirty="0"/>
            </a:p>
          </p:txBody>
        </p:sp>
      </p:grpSp>
      <p:grpSp>
        <p:nvGrpSpPr>
          <p:cNvPr id="6" name="Group 13">
            <a:extLst>
              <a:ext uri="{FF2B5EF4-FFF2-40B4-BE49-F238E27FC236}">
                <a16:creationId xmlns:a16="http://schemas.microsoft.com/office/drawing/2014/main" id="{8594AB03-7255-923D-E6AE-C5336BA7DDCE}"/>
              </a:ext>
            </a:extLst>
          </p:cNvPr>
          <p:cNvGrpSpPr/>
          <p:nvPr/>
        </p:nvGrpSpPr>
        <p:grpSpPr>
          <a:xfrm rot="-10800000">
            <a:off x="168119" y="7316630"/>
            <a:ext cx="1721161" cy="1506016"/>
            <a:chOff x="0" y="0"/>
            <a:chExt cx="812800" cy="711200"/>
          </a:xfrm>
        </p:grpSpPr>
        <p:sp>
          <p:nvSpPr>
            <p:cNvPr id="7" name="Freeform 14">
              <a:extLst>
                <a:ext uri="{FF2B5EF4-FFF2-40B4-BE49-F238E27FC236}">
                  <a16:creationId xmlns:a16="http://schemas.microsoft.com/office/drawing/2014/main" id="{661398FB-DBC4-E169-288C-6514B7292BBF}"/>
                </a:ext>
              </a:extLst>
            </p:cNvPr>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8" name="TextBox 15">
              <a:extLst>
                <a:ext uri="{FF2B5EF4-FFF2-40B4-BE49-F238E27FC236}">
                  <a16:creationId xmlns:a16="http://schemas.microsoft.com/office/drawing/2014/main" id="{9E8E6924-ECD1-085E-9BF1-B107C788EB71}"/>
                </a:ext>
              </a:extLst>
            </p:cNvPr>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dirty="0"/>
            </a:p>
          </p:txBody>
        </p:sp>
      </p:grpSp>
      <p:grpSp>
        <p:nvGrpSpPr>
          <p:cNvPr id="9" name="Group 2">
            <a:extLst>
              <a:ext uri="{FF2B5EF4-FFF2-40B4-BE49-F238E27FC236}">
                <a16:creationId xmlns:a16="http://schemas.microsoft.com/office/drawing/2014/main" id="{22C5D08D-CE20-7818-6EEF-84C44FD575ED}"/>
              </a:ext>
            </a:extLst>
          </p:cNvPr>
          <p:cNvGrpSpPr/>
          <p:nvPr/>
        </p:nvGrpSpPr>
        <p:grpSpPr>
          <a:xfrm rot="-10800000">
            <a:off x="16614452" y="0"/>
            <a:ext cx="3347096" cy="2928709"/>
            <a:chOff x="0" y="0"/>
            <a:chExt cx="812800" cy="711200"/>
          </a:xfrm>
        </p:grpSpPr>
        <p:sp>
          <p:nvSpPr>
            <p:cNvPr id="10" name="Freeform 3">
              <a:extLst>
                <a:ext uri="{FF2B5EF4-FFF2-40B4-BE49-F238E27FC236}">
                  <a16:creationId xmlns:a16="http://schemas.microsoft.com/office/drawing/2014/main" id="{B46E9350-2400-2CD8-8D0D-520F98195363}"/>
                </a:ext>
              </a:extLst>
            </p:cNvPr>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2" name="TextBox 4">
              <a:extLst>
                <a:ext uri="{FF2B5EF4-FFF2-40B4-BE49-F238E27FC236}">
                  <a16:creationId xmlns:a16="http://schemas.microsoft.com/office/drawing/2014/main" id="{75D64448-9E2E-8441-1457-B0334C446138}"/>
                </a:ext>
              </a:extLst>
            </p:cNvPr>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dirty="0"/>
            </a:p>
          </p:txBody>
        </p:sp>
      </p:grpSp>
      <p:grpSp>
        <p:nvGrpSpPr>
          <p:cNvPr id="13" name="Group 5">
            <a:extLst>
              <a:ext uri="{FF2B5EF4-FFF2-40B4-BE49-F238E27FC236}">
                <a16:creationId xmlns:a16="http://schemas.microsoft.com/office/drawing/2014/main" id="{4F4C07F3-C59C-40DD-732C-AFDCAF195B76}"/>
              </a:ext>
            </a:extLst>
          </p:cNvPr>
          <p:cNvGrpSpPr/>
          <p:nvPr/>
        </p:nvGrpSpPr>
        <p:grpSpPr>
          <a:xfrm>
            <a:off x="16398719" y="1422693"/>
            <a:ext cx="1721161" cy="1506016"/>
            <a:chOff x="0" y="0"/>
            <a:chExt cx="812800" cy="711200"/>
          </a:xfrm>
        </p:grpSpPr>
        <p:sp>
          <p:nvSpPr>
            <p:cNvPr id="14" name="Freeform 6">
              <a:extLst>
                <a:ext uri="{FF2B5EF4-FFF2-40B4-BE49-F238E27FC236}">
                  <a16:creationId xmlns:a16="http://schemas.microsoft.com/office/drawing/2014/main" id="{2676580A-173F-DA90-209D-D423BE2C96B8}"/>
                </a:ext>
              </a:extLst>
            </p:cNvPr>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15" name="TextBox 7">
              <a:extLst>
                <a:ext uri="{FF2B5EF4-FFF2-40B4-BE49-F238E27FC236}">
                  <a16:creationId xmlns:a16="http://schemas.microsoft.com/office/drawing/2014/main" id="{574E06B1-8A47-7B9D-5576-5EA3BE0FE5C3}"/>
                </a:ext>
              </a:extLst>
            </p:cNvPr>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627067" y="381403"/>
            <a:ext cx="12095558" cy="9905597"/>
          </a:xfrm>
          <a:prstGeom prst="rect">
            <a:avLst/>
          </a:prstGeom>
        </p:spPr>
        <p:txBody>
          <a:bodyPr wrap="square" lIns="0" tIns="0" rIns="0" bIns="0" rtlCol="0" anchor="t">
            <a:spAutoFit/>
          </a:bodyPr>
          <a:lstStyle/>
          <a:p>
            <a:pPr algn="just">
              <a:lnSpc>
                <a:spcPct val="150000"/>
              </a:lnSpc>
            </a:pPr>
            <a:r>
              <a:rPr lang="en-US" sz="2400" dirty="0">
                <a:solidFill>
                  <a:srgbClr val="000000"/>
                </a:solidFill>
                <a:latin typeface="Times New Roman" panose="02020603050405020304" pitchFamily="18" charset="0"/>
                <a:cs typeface="Times New Roman" panose="02020603050405020304" pitchFamily="18" charset="0"/>
              </a:rPr>
              <a:t>SVM has the following advantages:  </a:t>
            </a:r>
          </a:p>
          <a:p>
            <a:pPr marL="457200" indent="-457200" algn="just">
              <a:lnSpc>
                <a:spcPct val="150000"/>
              </a:lnSpc>
              <a:buAutoNum type="alphaLcPeriod"/>
            </a:pPr>
            <a:r>
              <a:rPr lang="en-US" sz="2400" dirty="0">
                <a:solidFill>
                  <a:srgbClr val="000000"/>
                </a:solidFill>
                <a:latin typeface="Times New Roman" panose="02020603050405020304" pitchFamily="18" charset="0"/>
                <a:cs typeface="Times New Roman" panose="02020603050405020304" pitchFamily="18" charset="0"/>
              </a:rPr>
              <a:t>Effective in high dimensional spaces.  </a:t>
            </a:r>
          </a:p>
          <a:p>
            <a:pPr marL="457200" indent="-457200" algn="just">
              <a:lnSpc>
                <a:spcPct val="150000"/>
              </a:lnSpc>
              <a:buAutoNum type="alphaLcPeriod"/>
            </a:pPr>
            <a:r>
              <a:rPr lang="en-US" sz="2400" dirty="0">
                <a:solidFill>
                  <a:srgbClr val="000000"/>
                </a:solidFill>
                <a:latin typeface="Times New Roman" panose="02020603050405020304" pitchFamily="18" charset="0"/>
                <a:cs typeface="Times New Roman" panose="02020603050405020304" pitchFamily="18" charset="0"/>
              </a:rPr>
              <a:t>It is helpful in places where amount of tests are less that measure of measurements  </a:t>
            </a:r>
          </a:p>
          <a:p>
            <a:pPr marL="457200" indent="-457200" algn="just">
              <a:lnSpc>
                <a:spcPct val="150000"/>
              </a:lnSpc>
              <a:buAutoNum type="alphaLcPeriod"/>
            </a:pPr>
            <a:r>
              <a:rPr lang="en-US" sz="2400" dirty="0">
                <a:solidFill>
                  <a:srgbClr val="000000"/>
                </a:solidFill>
                <a:latin typeface="Times New Roman" panose="02020603050405020304" pitchFamily="18" charset="0"/>
                <a:cs typeface="Times New Roman" panose="02020603050405020304" pitchFamily="18" charset="0"/>
              </a:rPr>
              <a:t>Uses a subset of training points in the decision function (called support vectors), so it is also memory efficient. </a:t>
            </a:r>
          </a:p>
          <a:p>
            <a:pPr marL="457200" indent="-457200" algn="just">
              <a:lnSpc>
                <a:spcPct val="150000"/>
              </a:lnSpc>
              <a:buAutoNum type="alphaLcPeriod"/>
            </a:pPr>
            <a:r>
              <a:rPr lang="en-US" sz="2400" dirty="0">
                <a:solidFill>
                  <a:srgbClr val="000000"/>
                </a:solidFill>
                <a:latin typeface="Times New Roman" panose="02020603050405020304" pitchFamily="18" charset="0"/>
                <a:cs typeface="Times New Roman" panose="02020603050405020304" pitchFamily="18" charset="0"/>
              </a:rPr>
              <a:t>Versatile: SVM has the advantage of determining diverse piece capacities. We as a rule give normal bits however we can also specify custom kernels.  </a:t>
            </a:r>
          </a:p>
          <a:p>
            <a:pPr algn="just">
              <a:lnSpc>
                <a:spcPct val="150000"/>
              </a:lnSpc>
            </a:pPr>
            <a:endParaRPr lang="en-US" sz="2400"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latin typeface="Times New Roman" panose="02020603050405020304" pitchFamily="18" charset="0"/>
                <a:cs typeface="Times New Roman" panose="02020603050405020304" pitchFamily="18" charset="0"/>
              </a:rPr>
              <a:t>The disadvantages of support vector machines are: </a:t>
            </a:r>
          </a:p>
          <a:p>
            <a:pPr marL="457200" indent="-457200" algn="just">
              <a:lnSpc>
                <a:spcPct val="150000"/>
              </a:lnSpc>
              <a:buAutoNum type="alphaLcPeriod"/>
            </a:pPr>
            <a:r>
              <a:rPr lang="en-US" sz="2400" dirty="0">
                <a:solidFill>
                  <a:srgbClr val="000000"/>
                </a:solidFill>
                <a:latin typeface="Times New Roman" panose="02020603050405020304" pitchFamily="18" charset="0"/>
                <a:cs typeface="Times New Roman" panose="02020603050405020304" pitchFamily="18" charset="0"/>
              </a:rPr>
              <a:t>If the features are greater than the samples, avoid over fitting in choosing Kernel                functions and regularization term in crucial.</a:t>
            </a:r>
          </a:p>
          <a:p>
            <a:pPr marL="457200" indent="-457200" algn="just">
              <a:lnSpc>
                <a:spcPct val="150000"/>
              </a:lnSpc>
              <a:buAutoNum type="alphaLcPeriod"/>
            </a:pPr>
            <a:r>
              <a:rPr lang="en-US" sz="2400" dirty="0">
                <a:solidFill>
                  <a:srgbClr val="000000"/>
                </a:solidFill>
                <a:latin typeface="Times New Roman" panose="02020603050405020304" pitchFamily="18" charset="0"/>
                <a:cs typeface="Times New Roman" panose="02020603050405020304" pitchFamily="18" charset="0"/>
              </a:rPr>
              <a:t>SVMs do not directly provide estimates of profitability, these are solved using an expensive five-fold cross-validation.  </a:t>
            </a:r>
          </a:p>
          <a:p>
            <a:pPr algn="just">
              <a:lnSpc>
                <a:spcPct val="150000"/>
              </a:lnSpc>
            </a:pPr>
            <a:r>
              <a:rPr lang="en-US" sz="2400" dirty="0">
                <a:solidFill>
                  <a:srgbClr val="000000"/>
                </a:solidFill>
                <a:latin typeface="Times New Roman" panose="02020603050405020304" pitchFamily="18" charset="0"/>
                <a:cs typeface="Times New Roman" panose="02020603050405020304" pitchFamily="18" charset="0"/>
              </a:rPr>
              <a:t>The support vector machines in scikit-learn support both dense and sparse sample vectors as input. Data must have been fit properly to fit predictions for sparse data. We have used C-ordered numpy.ndarray(dense) or scipy.sparse.csr_matrix(sparse) having dtype=float=64 for optimal performance.</a:t>
            </a:r>
          </a:p>
          <a:p>
            <a:pPr>
              <a:lnSpc>
                <a:spcPct val="150000"/>
              </a:lnSpc>
            </a:pPr>
            <a:endParaRPr lang="en-US" sz="2400" dirty="0">
              <a:solidFill>
                <a:srgbClr val="000000"/>
              </a:solidFill>
              <a:latin typeface="Times New Roman" panose="02020603050405020304" pitchFamily="18" charset="0"/>
              <a:cs typeface="Times New Roman" panose="02020603050405020304" pitchFamily="18" charset="0"/>
            </a:endParaRPr>
          </a:p>
        </p:txBody>
      </p:sp>
      <p:grpSp>
        <p:nvGrpSpPr>
          <p:cNvPr id="3" name="Group 3"/>
          <p:cNvGrpSpPr/>
          <p:nvPr/>
        </p:nvGrpSpPr>
        <p:grpSpPr>
          <a:xfrm>
            <a:off x="15132930" y="38808"/>
            <a:ext cx="3155070" cy="2972583"/>
            <a:chOff x="0" y="0"/>
            <a:chExt cx="4468025" cy="4209599"/>
          </a:xfrm>
        </p:grpSpPr>
        <p:sp>
          <p:nvSpPr>
            <p:cNvPr id="4" name="Freeform 4"/>
            <p:cNvSpPr/>
            <p:nvPr/>
          </p:nvSpPr>
          <p:spPr>
            <a:xfrm>
              <a:off x="0" y="0"/>
              <a:ext cx="4468025" cy="4209598"/>
            </a:xfrm>
            <a:custGeom>
              <a:avLst/>
              <a:gdLst/>
              <a:ahLst/>
              <a:cxnLst/>
              <a:rect l="l" t="t" r="r" b="b"/>
              <a:pathLst>
                <a:path w="4468025" h="4209598">
                  <a:moveTo>
                    <a:pt x="2234012" y="0"/>
                  </a:moveTo>
                  <a:lnTo>
                    <a:pt x="0" y="0"/>
                  </a:lnTo>
                  <a:lnTo>
                    <a:pt x="1117006" y="2104799"/>
                  </a:lnTo>
                  <a:lnTo>
                    <a:pt x="2234012" y="4209598"/>
                  </a:lnTo>
                  <a:lnTo>
                    <a:pt x="3351019" y="2104799"/>
                  </a:lnTo>
                  <a:lnTo>
                    <a:pt x="4468025" y="0"/>
                  </a:lnTo>
                  <a:close/>
                </a:path>
              </a:pathLst>
            </a:custGeom>
            <a:solidFill>
              <a:srgbClr val="FFA269"/>
            </a:solidFill>
            <a:ln w="12700">
              <a:solidFill>
                <a:srgbClr val="000000"/>
              </a:solidFill>
            </a:ln>
          </p:spPr>
        </p:sp>
      </p:grpSp>
      <p:grpSp>
        <p:nvGrpSpPr>
          <p:cNvPr id="5" name="Group 5"/>
          <p:cNvGrpSpPr/>
          <p:nvPr/>
        </p:nvGrpSpPr>
        <p:grpSpPr>
          <a:xfrm rot="-10800000">
            <a:off x="1319175" y="7840280"/>
            <a:ext cx="1260100" cy="1102588"/>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dirty="0"/>
            </a:p>
          </p:txBody>
        </p:sp>
      </p:grpSp>
      <p:grpSp>
        <p:nvGrpSpPr>
          <p:cNvPr id="8" name="Group 8"/>
          <p:cNvGrpSpPr/>
          <p:nvPr/>
        </p:nvGrpSpPr>
        <p:grpSpPr>
          <a:xfrm>
            <a:off x="14674833" y="1363781"/>
            <a:ext cx="1882982" cy="1647610"/>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dirty="0"/>
            </a:p>
          </p:txBody>
        </p:sp>
      </p:grpSp>
      <p:grpSp>
        <p:nvGrpSpPr>
          <p:cNvPr id="11" name="Group 11"/>
          <p:cNvGrpSpPr/>
          <p:nvPr/>
        </p:nvGrpSpPr>
        <p:grpSpPr>
          <a:xfrm>
            <a:off x="0" y="7840280"/>
            <a:ext cx="2311080" cy="2446720"/>
            <a:chOff x="0" y="0"/>
            <a:chExt cx="1123999" cy="1189967"/>
          </a:xfrm>
        </p:grpSpPr>
        <p:sp>
          <p:nvSpPr>
            <p:cNvPr id="12" name="Freeform 12"/>
            <p:cNvSpPr/>
            <p:nvPr/>
          </p:nvSpPr>
          <p:spPr>
            <a:xfrm>
              <a:off x="0" y="0"/>
              <a:ext cx="1123999" cy="1189967"/>
            </a:xfrm>
            <a:custGeom>
              <a:avLst/>
              <a:gdLst/>
              <a:ahLst/>
              <a:cxnLst/>
              <a:rect l="l" t="t" r="r" b="b"/>
              <a:pathLst>
                <a:path w="1123999" h="1189967">
                  <a:moveTo>
                    <a:pt x="561999" y="0"/>
                  </a:moveTo>
                  <a:lnTo>
                    <a:pt x="1123999" y="1189967"/>
                  </a:lnTo>
                  <a:lnTo>
                    <a:pt x="0" y="1189967"/>
                  </a:lnTo>
                  <a:lnTo>
                    <a:pt x="561999" y="0"/>
                  </a:lnTo>
                  <a:close/>
                </a:path>
              </a:pathLst>
            </a:custGeom>
            <a:solidFill>
              <a:srgbClr val="0CB0B6"/>
            </a:solidFill>
          </p:spPr>
        </p:sp>
        <p:sp>
          <p:nvSpPr>
            <p:cNvPr id="13" name="TextBox 13"/>
            <p:cNvSpPr txBox="1"/>
            <p:nvPr/>
          </p:nvSpPr>
          <p:spPr>
            <a:xfrm>
              <a:off x="175625" y="476285"/>
              <a:ext cx="772749" cy="628685"/>
            </a:xfrm>
            <a:prstGeom prst="rect">
              <a:avLst/>
            </a:prstGeom>
          </p:spPr>
          <p:txBody>
            <a:bodyPr lIns="50800" tIns="50800" rIns="50800" bIns="50800" rtlCol="0" anchor="ctr"/>
            <a:lstStyle/>
            <a:p>
              <a:pPr algn="ctr">
                <a:lnSpc>
                  <a:spcPts val="3525"/>
                </a:lnSpc>
              </a:pPr>
              <a:endParaRPr dirty="0"/>
            </a:p>
          </p:txBody>
        </p:sp>
      </p:grpSp>
    </p:spTree>
    <p:extLst>
      <p:ext uri="{BB962C8B-B14F-4D97-AF65-F5344CB8AC3E}">
        <p14:creationId xmlns:p14="http://schemas.microsoft.com/office/powerpoint/2010/main" val="487307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12147" y="3718153"/>
            <a:ext cx="9076373" cy="2123130"/>
          </a:xfrm>
          <a:prstGeom prst="rect">
            <a:avLst/>
          </a:prstGeom>
        </p:spPr>
        <p:txBody>
          <a:bodyPr lIns="0" tIns="0" rIns="0" bIns="0" rtlCol="0" anchor="t">
            <a:spAutoFit/>
          </a:bodyPr>
          <a:lstStyle/>
          <a:p>
            <a:pPr>
              <a:lnSpc>
                <a:spcPts val="15539"/>
              </a:lnSpc>
            </a:pPr>
            <a:r>
              <a:rPr lang="en-US" sz="11099" dirty="0">
                <a:solidFill>
                  <a:srgbClr val="000000"/>
                </a:solidFill>
                <a:latin typeface="Times New Roman Semi-Bold"/>
              </a:rPr>
              <a:t>Thank You</a:t>
            </a:r>
          </a:p>
        </p:txBody>
      </p:sp>
      <p:grpSp>
        <p:nvGrpSpPr>
          <p:cNvPr id="3" name="Group 3"/>
          <p:cNvGrpSpPr/>
          <p:nvPr/>
        </p:nvGrpSpPr>
        <p:grpSpPr>
          <a:xfrm>
            <a:off x="15132930" y="38808"/>
            <a:ext cx="3155070" cy="2972583"/>
            <a:chOff x="0" y="0"/>
            <a:chExt cx="4468025" cy="4209599"/>
          </a:xfrm>
        </p:grpSpPr>
        <p:sp>
          <p:nvSpPr>
            <p:cNvPr id="4" name="Freeform 4"/>
            <p:cNvSpPr/>
            <p:nvPr/>
          </p:nvSpPr>
          <p:spPr>
            <a:xfrm>
              <a:off x="0" y="0"/>
              <a:ext cx="4468025" cy="4209598"/>
            </a:xfrm>
            <a:custGeom>
              <a:avLst/>
              <a:gdLst/>
              <a:ahLst/>
              <a:cxnLst/>
              <a:rect l="l" t="t" r="r" b="b"/>
              <a:pathLst>
                <a:path w="4468025" h="4209598">
                  <a:moveTo>
                    <a:pt x="2234012" y="0"/>
                  </a:moveTo>
                  <a:lnTo>
                    <a:pt x="0" y="0"/>
                  </a:lnTo>
                  <a:lnTo>
                    <a:pt x="1117006" y="2104799"/>
                  </a:lnTo>
                  <a:lnTo>
                    <a:pt x="2234012" y="4209598"/>
                  </a:lnTo>
                  <a:lnTo>
                    <a:pt x="3351019" y="2104799"/>
                  </a:lnTo>
                  <a:lnTo>
                    <a:pt x="4468025" y="0"/>
                  </a:lnTo>
                  <a:close/>
                </a:path>
              </a:pathLst>
            </a:custGeom>
            <a:solidFill>
              <a:srgbClr val="FFA269"/>
            </a:solidFill>
            <a:ln w="12700">
              <a:solidFill>
                <a:srgbClr val="000000"/>
              </a:solidFill>
            </a:ln>
          </p:spPr>
        </p:sp>
      </p:grpSp>
      <p:grpSp>
        <p:nvGrpSpPr>
          <p:cNvPr id="5" name="Group 5"/>
          <p:cNvGrpSpPr/>
          <p:nvPr/>
        </p:nvGrpSpPr>
        <p:grpSpPr>
          <a:xfrm rot="-10800000">
            <a:off x="1319175" y="7840280"/>
            <a:ext cx="1260100" cy="1102588"/>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dirty="0"/>
            </a:p>
          </p:txBody>
        </p:sp>
      </p:grpSp>
      <p:grpSp>
        <p:nvGrpSpPr>
          <p:cNvPr id="8" name="Group 8"/>
          <p:cNvGrpSpPr/>
          <p:nvPr/>
        </p:nvGrpSpPr>
        <p:grpSpPr>
          <a:xfrm>
            <a:off x="14674833" y="1363781"/>
            <a:ext cx="1882982" cy="1647610"/>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dirty="0"/>
            </a:p>
          </p:txBody>
        </p:sp>
      </p:grpSp>
      <p:grpSp>
        <p:nvGrpSpPr>
          <p:cNvPr id="11" name="Group 11"/>
          <p:cNvGrpSpPr/>
          <p:nvPr/>
        </p:nvGrpSpPr>
        <p:grpSpPr>
          <a:xfrm>
            <a:off x="0" y="7840280"/>
            <a:ext cx="2311080" cy="2446720"/>
            <a:chOff x="0" y="0"/>
            <a:chExt cx="1123999" cy="1189967"/>
          </a:xfrm>
        </p:grpSpPr>
        <p:sp>
          <p:nvSpPr>
            <p:cNvPr id="12" name="Freeform 12"/>
            <p:cNvSpPr/>
            <p:nvPr/>
          </p:nvSpPr>
          <p:spPr>
            <a:xfrm>
              <a:off x="0" y="0"/>
              <a:ext cx="1123999" cy="1189967"/>
            </a:xfrm>
            <a:custGeom>
              <a:avLst/>
              <a:gdLst/>
              <a:ahLst/>
              <a:cxnLst/>
              <a:rect l="l" t="t" r="r" b="b"/>
              <a:pathLst>
                <a:path w="1123999" h="1189967">
                  <a:moveTo>
                    <a:pt x="561999" y="0"/>
                  </a:moveTo>
                  <a:lnTo>
                    <a:pt x="1123999" y="1189967"/>
                  </a:lnTo>
                  <a:lnTo>
                    <a:pt x="0" y="1189967"/>
                  </a:lnTo>
                  <a:lnTo>
                    <a:pt x="561999" y="0"/>
                  </a:lnTo>
                  <a:close/>
                </a:path>
              </a:pathLst>
            </a:custGeom>
            <a:solidFill>
              <a:srgbClr val="0CB0B6"/>
            </a:solidFill>
          </p:spPr>
        </p:sp>
        <p:sp>
          <p:nvSpPr>
            <p:cNvPr id="13" name="TextBox 13"/>
            <p:cNvSpPr txBox="1"/>
            <p:nvPr/>
          </p:nvSpPr>
          <p:spPr>
            <a:xfrm>
              <a:off x="175625" y="476285"/>
              <a:ext cx="772749" cy="628685"/>
            </a:xfrm>
            <a:prstGeom prst="rect">
              <a:avLst/>
            </a:prstGeom>
          </p:spPr>
          <p:txBody>
            <a:bodyPr lIns="50800" tIns="50800" rIns="50800" bIns="50800" rtlCol="0" anchor="ctr"/>
            <a:lstStyle/>
            <a:p>
              <a:pPr algn="ctr">
                <a:lnSpc>
                  <a:spcPts val="3525"/>
                </a:lnSpc>
              </a:pPr>
              <a:endParaRPr dirty="0"/>
            </a:p>
          </p:txBody>
        </p:sp>
      </p:grpSp>
    </p:spTree>
    <p:extLst>
      <p:ext uri="{BB962C8B-B14F-4D97-AF65-F5344CB8AC3E}">
        <p14:creationId xmlns:p14="http://schemas.microsoft.com/office/powerpoint/2010/main" val="925511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50339" y="213396"/>
            <a:ext cx="1630609" cy="1630609"/>
          </a:xfrm>
          <a:custGeom>
            <a:avLst/>
            <a:gdLst/>
            <a:ahLst/>
            <a:cxnLst/>
            <a:rect l="l" t="t" r="r" b="b"/>
            <a:pathLst>
              <a:path w="1630609" h="1630609">
                <a:moveTo>
                  <a:pt x="0" y="0"/>
                </a:moveTo>
                <a:lnTo>
                  <a:pt x="1630608" y="0"/>
                </a:lnTo>
                <a:lnTo>
                  <a:pt x="1630608" y="1630608"/>
                </a:lnTo>
                <a:lnTo>
                  <a:pt x="0" y="16306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rot="5400000">
            <a:off x="-107191" y="8679131"/>
            <a:ext cx="1715060" cy="1500678"/>
            <a:chOff x="0" y="0"/>
            <a:chExt cx="812800" cy="711200"/>
          </a:xfrm>
        </p:grpSpPr>
        <p:sp>
          <p:nvSpPr>
            <p:cNvPr id="4" name="Freeform 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5" name="TextBox 5"/>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dirty="0"/>
            </a:p>
          </p:txBody>
        </p:sp>
      </p:grpSp>
      <p:sp>
        <p:nvSpPr>
          <p:cNvPr id="6" name="TextBox 6"/>
          <p:cNvSpPr txBox="1"/>
          <p:nvPr/>
        </p:nvSpPr>
        <p:spPr>
          <a:xfrm>
            <a:off x="2620862" y="277815"/>
            <a:ext cx="12773919" cy="1070614"/>
          </a:xfrm>
          <a:prstGeom prst="rect">
            <a:avLst/>
          </a:prstGeom>
        </p:spPr>
        <p:txBody>
          <a:bodyPr wrap="square" lIns="0" tIns="0" rIns="0" bIns="0" rtlCol="0" anchor="t">
            <a:spAutoFit/>
          </a:bodyPr>
          <a:lstStyle/>
          <a:p>
            <a:pPr algn="ctr">
              <a:lnSpc>
                <a:spcPts val="9100"/>
              </a:lnSpc>
            </a:pPr>
            <a:r>
              <a:rPr lang="en-US" sz="6500" dirty="0">
                <a:solidFill>
                  <a:srgbClr val="DB793D"/>
                </a:solidFill>
                <a:latin typeface="Times New Roman" panose="02020603050405020304" pitchFamily="18" charset="0"/>
                <a:cs typeface="Times New Roman" panose="02020603050405020304" pitchFamily="18" charset="0"/>
              </a:rPr>
              <a:t>Abstract</a:t>
            </a:r>
          </a:p>
        </p:txBody>
      </p:sp>
      <p:sp>
        <p:nvSpPr>
          <p:cNvPr id="7" name="TextBox 7"/>
          <p:cNvSpPr txBox="1"/>
          <p:nvPr/>
        </p:nvSpPr>
        <p:spPr>
          <a:xfrm>
            <a:off x="2141286" y="2257242"/>
            <a:ext cx="14313407" cy="5891613"/>
          </a:xfrm>
          <a:prstGeom prst="rect">
            <a:avLst/>
          </a:prstGeom>
        </p:spPr>
        <p:txBody>
          <a:bodyPr wrap="square" lIns="0" tIns="0" rIns="0" bIns="0" rtlCol="0" anchor="t">
            <a:spAutoFit/>
          </a:bodyPr>
          <a:lstStyle/>
          <a:p>
            <a:pPr algn="just">
              <a:lnSpc>
                <a:spcPts val="4184"/>
              </a:lnSpc>
            </a:pPr>
            <a:r>
              <a:rPr lang="en-US" sz="3000" dirty="0">
                <a:solidFill>
                  <a:srgbClr val="000000"/>
                </a:solidFill>
                <a:latin typeface="Times New Roman" panose="02020603050405020304" pitchFamily="18" charset="0"/>
                <a:ea typeface="+mn-lt"/>
                <a:cs typeface="Times New Roman" panose="02020603050405020304" pitchFamily="18" charset="0"/>
              </a:rPr>
              <a:t>In the world of finance, stock trading is the most essential activity. Predicting the stock market is an act of determining the value of a stock in near future and other financial instruments traded on the financial exchange such as NSE, BSE. The fundamental and technical analysis is being in use by the brokers of stock exchange when stocks are being predicted. Here in this report we proposed the method which is called as Machine learning (ML) which is made available by training the stock data, will then gain intelligence and thus finally uses the acquired knowledge for an appropriate prediction. We used Support Vector Machine to predict prices of a stock for small and large capitalizations and in the different markets, employing prices daily with the minute frequencies. In Support Vector Machine, when the data is spread then the line from where the most of the points pass is drawn and from there the vectors from the points to the line are drawn.</a:t>
            </a:r>
            <a:endParaRPr lang="en-US" dirty="0">
              <a:latin typeface="Times New Roman" panose="02020603050405020304" pitchFamily="18" charset="0"/>
              <a:ea typeface="+mn-lt"/>
              <a:cs typeface="Times New Roman" panose="02020603050405020304" pitchFamily="18" charset="0"/>
            </a:endParaRPr>
          </a:p>
        </p:txBody>
      </p:sp>
      <p:grpSp>
        <p:nvGrpSpPr>
          <p:cNvPr id="8" name="Group 8"/>
          <p:cNvGrpSpPr/>
          <p:nvPr/>
        </p:nvGrpSpPr>
        <p:grpSpPr>
          <a:xfrm rot="-5400000">
            <a:off x="15394781" y="196551"/>
            <a:ext cx="3086100" cy="2700338"/>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50339" y="213396"/>
            <a:ext cx="1630609" cy="1630609"/>
          </a:xfrm>
          <a:custGeom>
            <a:avLst/>
            <a:gdLst/>
            <a:ahLst/>
            <a:cxnLst/>
            <a:rect l="l" t="t" r="r" b="b"/>
            <a:pathLst>
              <a:path w="1630609" h="1630609">
                <a:moveTo>
                  <a:pt x="0" y="0"/>
                </a:moveTo>
                <a:lnTo>
                  <a:pt x="1630608" y="0"/>
                </a:lnTo>
                <a:lnTo>
                  <a:pt x="1630608" y="1630608"/>
                </a:lnTo>
                <a:lnTo>
                  <a:pt x="0" y="16306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rot="5400000">
            <a:off x="-107191" y="8679131"/>
            <a:ext cx="1715060" cy="1500678"/>
            <a:chOff x="0" y="0"/>
            <a:chExt cx="812800" cy="711200"/>
          </a:xfrm>
        </p:grpSpPr>
        <p:sp>
          <p:nvSpPr>
            <p:cNvPr id="4" name="Freeform 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5" name="TextBox 5"/>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dirty="0"/>
            </a:p>
          </p:txBody>
        </p:sp>
      </p:grpSp>
      <p:sp>
        <p:nvSpPr>
          <p:cNvPr id="6" name="TextBox 6"/>
          <p:cNvSpPr txBox="1"/>
          <p:nvPr/>
        </p:nvSpPr>
        <p:spPr>
          <a:xfrm>
            <a:off x="2620862" y="277815"/>
            <a:ext cx="12966800" cy="1070614"/>
          </a:xfrm>
          <a:prstGeom prst="rect">
            <a:avLst/>
          </a:prstGeom>
        </p:spPr>
        <p:txBody>
          <a:bodyPr wrap="square" lIns="0" tIns="0" rIns="0" bIns="0" rtlCol="0" anchor="t">
            <a:spAutoFit/>
          </a:bodyPr>
          <a:lstStyle/>
          <a:p>
            <a:pPr algn="ctr">
              <a:lnSpc>
                <a:spcPts val="9100"/>
              </a:lnSpc>
            </a:pPr>
            <a:r>
              <a:rPr lang="en-US" sz="6500" dirty="0">
                <a:solidFill>
                  <a:srgbClr val="DB793D"/>
                </a:solidFill>
                <a:latin typeface="Times New Roman" panose="02020603050405020304" pitchFamily="18" charset="0"/>
                <a:cs typeface="Times New Roman" panose="02020603050405020304" pitchFamily="18" charset="0"/>
              </a:rPr>
              <a:t>Introduction</a:t>
            </a:r>
          </a:p>
        </p:txBody>
      </p:sp>
      <p:sp>
        <p:nvSpPr>
          <p:cNvPr id="7" name="TextBox 7"/>
          <p:cNvSpPr txBox="1"/>
          <p:nvPr/>
        </p:nvSpPr>
        <p:spPr>
          <a:xfrm>
            <a:off x="2371422" y="1821881"/>
            <a:ext cx="14073746" cy="7507440"/>
          </a:xfrm>
          <a:prstGeom prst="rect">
            <a:avLst/>
          </a:prstGeom>
        </p:spPr>
        <p:txBody>
          <a:bodyPr lIns="0" tIns="0" rIns="0" bIns="0" rtlCol="0" anchor="t">
            <a:spAutoFit/>
          </a:bodyPr>
          <a:lstStyle/>
          <a:p>
            <a:pPr algn="just">
              <a:lnSpc>
                <a:spcPts val="4184"/>
              </a:lnSpc>
            </a:pPr>
            <a:r>
              <a:rPr lang="en-US" sz="3000" dirty="0">
                <a:solidFill>
                  <a:srgbClr val="000000"/>
                </a:solidFill>
                <a:latin typeface="Times New Roman" panose="02020603050405020304" pitchFamily="18" charset="0"/>
                <a:ea typeface="+mn-lt"/>
                <a:cs typeface="Times New Roman" panose="02020603050405020304" pitchFamily="18" charset="0"/>
              </a:rPr>
              <a:t>Stock price prediction is one of the most widely studied and challenging problems, attracting researchers from many fields including economics, history, finance, mathematics, and computer science. The volatile nature of the stock market makes it difficult to apply simple time-series or regression techniques. Financial institutions and traders have created various proprietary models to try and beat the market for themselves or their clients, but rarely has anyone achieved consistently higher-than-average returns on investment. Machine learning algorithms use given data to “figure out” the solution to a given problem. Big data and machine learning techniques are also the basis for algorithmic and high-frequency trading routines used by financial institutions. In this paper we focus on a specific machine learning technique known as Support Vector Machines (SVM). Our goal is to use SVM at time t to predict whether a given stock’s price is higher or lower on day t +m. We look at the technology sector and 34 technology stocks. We input four parameters to the model - the recent price volatility and momentum of the individual stock and of the technology sector.</a:t>
            </a:r>
            <a:endParaRPr lang="en-US" dirty="0">
              <a:latin typeface="Times New Roman" panose="02020603050405020304" pitchFamily="18" charset="0"/>
              <a:cs typeface="Times New Roman" panose="02020603050405020304" pitchFamily="18" charset="0"/>
            </a:endParaRPr>
          </a:p>
        </p:txBody>
      </p:sp>
      <p:grpSp>
        <p:nvGrpSpPr>
          <p:cNvPr id="8" name="Group 8"/>
          <p:cNvGrpSpPr/>
          <p:nvPr/>
        </p:nvGrpSpPr>
        <p:grpSpPr>
          <a:xfrm rot="-5400000">
            <a:off x="15394781" y="196551"/>
            <a:ext cx="3086100" cy="2700338"/>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5800" y="159078"/>
            <a:ext cx="17063999" cy="1111246"/>
          </a:xfrm>
          <a:prstGeom prst="rect">
            <a:avLst/>
          </a:prstGeom>
        </p:spPr>
        <p:txBody>
          <a:bodyPr wrap="square" lIns="0" tIns="0" rIns="0" bIns="0" rtlCol="0" anchor="t">
            <a:spAutoFit/>
          </a:bodyPr>
          <a:lstStyle/>
          <a:p>
            <a:pPr algn="ctr">
              <a:lnSpc>
                <a:spcPts val="9100"/>
              </a:lnSpc>
            </a:pPr>
            <a:r>
              <a:rPr lang="en-US" sz="6500" dirty="0">
                <a:solidFill>
                  <a:srgbClr val="DB793D"/>
                </a:solidFill>
                <a:latin typeface="Times New Roman" panose="02020603050405020304" pitchFamily="18" charset="0"/>
                <a:cs typeface="Times New Roman" panose="02020603050405020304" pitchFamily="18" charset="0"/>
              </a:rPr>
              <a:t>Literature Survey</a:t>
            </a:r>
          </a:p>
        </p:txBody>
      </p:sp>
      <p:graphicFrame>
        <p:nvGraphicFramePr>
          <p:cNvPr id="6" name="Table 5">
            <a:extLst>
              <a:ext uri="{FF2B5EF4-FFF2-40B4-BE49-F238E27FC236}">
                <a16:creationId xmlns:a16="http://schemas.microsoft.com/office/drawing/2014/main" id="{229AA8CB-8659-3B0E-9AD5-17C979E5F12C}"/>
              </a:ext>
            </a:extLst>
          </p:cNvPr>
          <p:cNvGraphicFramePr>
            <a:graphicFrameLocks noGrp="1"/>
          </p:cNvGraphicFramePr>
          <p:nvPr>
            <p:extLst>
              <p:ext uri="{D42A27DB-BD31-4B8C-83A1-F6EECF244321}">
                <p14:modId xmlns:p14="http://schemas.microsoft.com/office/powerpoint/2010/main" val="997114630"/>
              </p:ext>
            </p:extLst>
          </p:nvPr>
        </p:nvGraphicFramePr>
        <p:xfrm>
          <a:off x="685800" y="1272138"/>
          <a:ext cx="17064000" cy="895350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781012519"/>
                    </a:ext>
                  </a:extLst>
                </a:gridCol>
                <a:gridCol w="2514600">
                  <a:extLst>
                    <a:ext uri="{9D8B030D-6E8A-4147-A177-3AD203B41FA5}">
                      <a16:colId xmlns:a16="http://schemas.microsoft.com/office/drawing/2014/main" val="1194182323"/>
                    </a:ext>
                  </a:extLst>
                </a:gridCol>
                <a:gridCol w="3429000">
                  <a:extLst>
                    <a:ext uri="{9D8B030D-6E8A-4147-A177-3AD203B41FA5}">
                      <a16:colId xmlns:a16="http://schemas.microsoft.com/office/drawing/2014/main" val="1739122102"/>
                    </a:ext>
                  </a:extLst>
                </a:gridCol>
                <a:gridCol w="4114800">
                  <a:extLst>
                    <a:ext uri="{9D8B030D-6E8A-4147-A177-3AD203B41FA5}">
                      <a16:colId xmlns:a16="http://schemas.microsoft.com/office/drawing/2014/main" val="3489382280"/>
                    </a:ext>
                  </a:extLst>
                </a:gridCol>
                <a:gridCol w="2590800">
                  <a:extLst>
                    <a:ext uri="{9D8B030D-6E8A-4147-A177-3AD203B41FA5}">
                      <a16:colId xmlns:a16="http://schemas.microsoft.com/office/drawing/2014/main" val="2591172958"/>
                    </a:ext>
                  </a:extLst>
                </a:gridCol>
                <a:gridCol w="3424200">
                  <a:extLst>
                    <a:ext uri="{9D8B030D-6E8A-4147-A177-3AD203B41FA5}">
                      <a16:colId xmlns:a16="http://schemas.microsoft.com/office/drawing/2014/main" val="2938973149"/>
                    </a:ext>
                  </a:extLst>
                </a:gridCol>
              </a:tblGrid>
              <a:tr h="289962">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S.NO.</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Authors name &amp; Year of Publication</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Title name &amp; Journal name</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Abstract</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Techniques used</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Limitations</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60229471"/>
                  </a:ext>
                </a:extLst>
              </a:tr>
              <a:tr h="0">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235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Kyoung-jae, Kim.</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35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2003</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2350" dirty="0">
                          <a:latin typeface="Times New Roman" panose="02020603050405020304" pitchFamily="18" charset="0"/>
                          <a:cs typeface="Times New Roman" panose="02020603050405020304" pitchFamily="18" charset="0"/>
                        </a:rPr>
                        <a:t>Financial time series forecasting using support vector machines.</a:t>
                      </a:r>
                    </a:p>
                    <a:p>
                      <a:pPr algn="just"/>
                      <a:r>
                        <a:rPr lang="en-US" sz="2350" dirty="0">
                          <a:latin typeface="Times New Roman" panose="02020603050405020304" pitchFamily="18" charset="0"/>
                          <a:cs typeface="Times New Roman" panose="02020603050405020304" pitchFamily="18" charset="0"/>
                        </a:rPr>
                        <a:t>ELSEVIER</a:t>
                      </a:r>
                      <a:endParaRPr lang="en-IN" sz="2350" dirty="0">
                        <a:latin typeface="Times New Roman" panose="02020603050405020304" pitchFamily="18" charset="0"/>
                        <a:cs typeface="Times New Roman" panose="02020603050405020304" pitchFamily="18" charset="0"/>
                      </a:endParaRPr>
                    </a:p>
                  </a:txBody>
                  <a:tcPr/>
                </a:tc>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This study applies Support Vector Machines (SVM) to predict stock prices, comparing its performance with Artificial Neural Networks (ANN) and Case-Based Reasoning (CBR) for financial forecasting.</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SVM, ANN with CBR</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SVM's prediction sensitivity to parameters like the upper bound C and kernel parameter δ2 is noted. Optimal parameter values are crucial. Challenges with overfitting and parameter selection in traditional ANN models are acknowledged.</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08625307"/>
                  </a:ext>
                </a:extLst>
              </a:tr>
              <a:tr h="0">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IN" sz="2350"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Huseyin </a:t>
                      </a:r>
                      <a:r>
                        <a:rPr lang="en-IN" sz="2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Ince, </a:t>
                      </a:r>
                      <a:r>
                        <a:rPr lang="en-IN" sz="2350" spc="1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Theodore </a:t>
                      </a:r>
                      <a:r>
                        <a:rPr lang="en-IN" sz="2350" spc="12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 </a:t>
                      </a:r>
                      <a:r>
                        <a:rPr lang="en-IN" sz="2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Trafalis</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2004</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IN" sz="2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Kernel Principal </a:t>
                      </a:r>
                      <a:r>
                        <a:rPr lang="en-IN" sz="2350" spc="-7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Component </a:t>
                      </a:r>
                      <a:r>
                        <a:rPr lang="en-IN" sz="2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Analysis and Support Vector Machines </a:t>
                      </a:r>
                      <a:r>
                        <a:rPr lang="en-IN" sz="2350" spc="-7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a:t>
                      </a:r>
                      <a:r>
                        <a:rPr lang="en-IN" sz="2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Stock </a:t>
                      </a:r>
                      <a:r>
                        <a:rPr lang="en-IN" sz="2350" spc="7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Price </a:t>
                      </a:r>
                      <a:r>
                        <a:rPr lang="en-IN" sz="2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Prediction.</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IEEE</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35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This study compares stock price prediction using Kernel Principal Component Analysis (kPCA) and Support Vector Regression (SVR) against Multi-Layer Perceptron (MLP) neural networks. Objectives include influential input identification through kPCA and factor analysis, and assessing predictive capabilities of SVR and MLP models.</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kPCA, SVR, MLP</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The study highlights the impact of preprocessing techniques on input selection, influencing SVR and MLP model performance. It underscores the sensitivity of these techniques to preprocessing methods in stock prediction.</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9342012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D68821F-B2E1-B154-2735-261750CDD467}"/>
              </a:ext>
            </a:extLst>
          </p:cNvPr>
          <p:cNvGraphicFramePr>
            <a:graphicFrameLocks noGrp="1"/>
          </p:cNvGraphicFramePr>
          <p:nvPr>
            <p:extLst>
              <p:ext uri="{D42A27DB-BD31-4B8C-83A1-F6EECF244321}">
                <p14:modId xmlns:p14="http://schemas.microsoft.com/office/powerpoint/2010/main" val="2327320495"/>
              </p:ext>
            </p:extLst>
          </p:nvPr>
        </p:nvGraphicFramePr>
        <p:xfrm>
          <a:off x="762000" y="83820"/>
          <a:ext cx="16611600" cy="1011936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879861879"/>
                    </a:ext>
                  </a:extLst>
                </a:gridCol>
                <a:gridCol w="3352800">
                  <a:extLst>
                    <a:ext uri="{9D8B030D-6E8A-4147-A177-3AD203B41FA5}">
                      <a16:colId xmlns:a16="http://schemas.microsoft.com/office/drawing/2014/main" val="3565995901"/>
                    </a:ext>
                  </a:extLst>
                </a:gridCol>
                <a:gridCol w="3276600">
                  <a:extLst>
                    <a:ext uri="{9D8B030D-6E8A-4147-A177-3AD203B41FA5}">
                      <a16:colId xmlns:a16="http://schemas.microsoft.com/office/drawing/2014/main" val="3861105138"/>
                    </a:ext>
                  </a:extLst>
                </a:gridCol>
                <a:gridCol w="3302000">
                  <a:extLst>
                    <a:ext uri="{9D8B030D-6E8A-4147-A177-3AD203B41FA5}">
                      <a16:colId xmlns:a16="http://schemas.microsoft.com/office/drawing/2014/main" val="657839425"/>
                    </a:ext>
                  </a:extLst>
                </a:gridCol>
                <a:gridCol w="2108200">
                  <a:extLst>
                    <a:ext uri="{9D8B030D-6E8A-4147-A177-3AD203B41FA5}">
                      <a16:colId xmlns:a16="http://schemas.microsoft.com/office/drawing/2014/main" val="1030808830"/>
                    </a:ext>
                  </a:extLst>
                </a:gridCol>
                <a:gridCol w="3429000">
                  <a:extLst>
                    <a:ext uri="{9D8B030D-6E8A-4147-A177-3AD203B41FA5}">
                      <a16:colId xmlns:a16="http://schemas.microsoft.com/office/drawing/2014/main" val="2518076560"/>
                    </a:ext>
                  </a:extLst>
                </a:gridCol>
              </a:tblGrid>
              <a:tr h="2286000">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Lucas, K. C. Lai, James, N. K. Liu.</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2010</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Predicting Stock Market Price Using Support Vector Regression.</a:t>
                      </a:r>
                    </a:p>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IEEE</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The paper proposes a new approach called Win-SVR, combining support vector regression (SVR) with different windowing operators for predicting stock market prices.</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Win-SVR</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The study is limited to one dataset from the Dhaka Stock Exchange.</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87154891"/>
                  </a:ext>
                </a:extLst>
              </a:tr>
              <a:tr h="3629025">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Lu, Chi-Jie, Chang, Chih-Hsiang, Chen, Chien-Yu, Chiu, Chih-Chou, Lee, Tian-Shyug.</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2009</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Stock Index Prediction: A Comparison of MARS, BPN and SVR in an Emerging Market.</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IEEE</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The study aims to compare the forecasting performance of Multivariate Adaptive Regression Splines (MARS), Backpropagation Neural Network (BPN), Support Vector Regression (SVR), and Multiple Linear Regression (MLR) models in predicting the Shanghai B-Share stock index.</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MARS, BPN, SVR, MLR</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The study focuses on the Shanghai B-Share stock index, limiting generalizability to other markets. Additionally, the choice of technical indicators and the specific time period may influence results. The study does not consider external factors or events that could impact stock prices.</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33445010"/>
                  </a:ext>
                </a:extLst>
              </a:tr>
              <a:tr h="2240280">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IN" sz="2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Phayung Meesad, </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Risul Islam Rasel.</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3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2013</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Dhaka Stock Exchange Trend Analysis Using Support Vector Regression.</a:t>
                      </a:r>
                    </a:p>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SPRINGER</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Develop a stock market trend prediction model using Support Vector Regression (SVM) with windowing operator.</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Win-SVR with RBF kernel.</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2350" dirty="0">
                          <a:effectLst/>
                          <a:latin typeface="Times New Roman" panose="02020603050405020304" pitchFamily="18" charset="0"/>
                          <a:ea typeface="Times New Roman" panose="02020603050405020304" pitchFamily="18" charset="0"/>
                          <a:cs typeface="Times New Roman" panose="02020603050405020304" pitchFamily="18" charset="0"/>
                        </a:rPr>
                        <a:t>Limited to Dhaka Stock Exchange data, may not generalize to other markets; parameter tuning sensitivity in SVM may impact accuracy.</a:t>
                      </a:r>
                      <a:endParaRPr lang="en-IN" sz="23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1601694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6051001" y="149133"/>
            <a:ext cx="2386132" cy="2087866"/>
            <a:chOff x="0" y="0"/>
            <a:chExt cx="812800" cy="711200"/>
          </a:xfrm>
        </p:grpSpPr>
        <p:sp>
          <p:nvSpPr>
            <p:cNvPr id="3" name="Freeform 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4" name="TextBox 4"/>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dirty="0"/>
            </a:p>
          </p:txBody>
        </p:sp>
      </p:grpSp>
      <p:grpSp>
        <p:nvGrpSpPr>
          <p:cNvPr id="5" name="Group 5"/>
          <p:cNvGrpSpPr/>
          <p:nvPr/>
        </p:nvGrpSpPr>
        <p:grpSpPr>
          <a:xfrm rot="5400000">
            <a:off x="-120177" y="8484345"/>
            <a:ext cx="1922832" cy="1682478"/>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dirty="0"/>
            </a:p>
          </p:txBody>
        </p:sp>
      </p:grpSp>
      <p:grpSp>
        <p:nvGrpSpPr>
          <p:cNvPr id="8" name="Group 8"/>
          <p:cNvGrpSpPr/>
          <p:nvPr/>
        </p:nvGrpSpPr>
        <p:grpSpPr>
          <a:xfrm rot="-5400000">
            <a:off x="642790" y="9416876"/>
            <a:ext cx="1460670" cy="1278086"/>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dirty="0"/>
            </a:p>
          </p:txBody>
        </p:sp>
      </p:grpSp>
      <p:grpSp>
        <p:nvGrpSpPr>
          <p:cNvPr id="11" name="Group 11"/>
          <p:cNvGrpSpPr/>
          <p:nvPr/>
        </p:nvGrpSpPr>
        <p:grpSpPr>
          <a:xfrm rot="5400000">
            <a:off x="16325531" y="-274376"/>
            <a:ext cx="1329668" cy="1163459"/>
            <a:chOff x="0" y="0"/>
            <a:chExt cx="812800" cy="711200"/>
          </a:xfrm>
        </p:grpSpPr>
        <p:sp>
          <p:nvSpPr>
            <p:cNvPr id="12" name="Freeform 12"/>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13" name="TextBox 13"/>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dirty="0"/>
            </a:p>
          </p:txBody>
        </p:sp>
      </p:grpSp>
      <p:sp>
        <p:nvSpPr>
          <p:cNvPr id="15" name="TextBox 15"/>
          <p:cNvSpPr txBox="1"/>
          <p:nvPr/>
        </p:nvSpPr>
        <p:spPr>
          <a:xfrm>
            <a:off x="734082" y="354652"/>
            <a:ext cx="15466052" cy="1066895"/>
          </a:xfrm>
          <a:prstGeom prst="rect">
            <a:avLst/>
          </a:prstGeom>
        </p:spPr>
        <p:txBody>
          <a:bodyPr wrap="square" lIns="0" tIns="0" rIns="0" bIns="0" rtlCol="0" anchor="t">
            <a:spAutoFit/>
          </a:bodyPr>
          <a:lstStyle/>
          <a:p>
            <a:pPr algn="ctr">
              <a:lnSpc>
                <a:spcPts val="9100"/>
              </a:lnSpc>
            </a:pPr>
            <a:r>
              <a:rPr lang="en-US" sz="6500" dirty="0">
                <a:solidFill>
                  <a:srgbClr val="DB793D"/>
                </a:solidFill>
                <a:latin typeface="Times New Roman" panose="02020603050405020304" pitchFamily="18" charset="0"/>
                <a:cs typeface="Times New Roman" panose="02020603050405020304" pitchFamily="18" charset="0"/>
              </a:rPr>
              <a:t>Problem statement</a:t>
            </a:r>
          </a:p>
        </p:txBody>
      </p:sp>
      <p:sp>
        <p:nvSpPr>
          <p:cNvPr id="19" name="Title 18">
            <a:extLst>
              <a:ext uri="{FF2B5EF4-FFF2-40B4-BE49-F238E27FC236}">
                <a16:creationId xmlns:a16="http://schemas.microsoft.com/office/drawing/2014/main" id="{A618C2C0-75B5-3042-4D9B-4B687670814E}"/>
              </a:ext>
            </a:extLst>
          </p:cNvPr>
          <p:cNvSpPr>
            <a:spLocks noGrp="1"/>
          </p:cNvSpPr>
          <p:nvPr>
            <p:ph type="ctrTitle"/>
          </p:nvPr>
        </p:nvSpPr>
        <p:spPr>
          <a:xfrm>
            <a:off x="722670" y="2130425"/>
            <a:ext cx="16178981" cy="2860675"/>
          </a:xfrm>
        </p:spPr>
        <p:txBody>
          <a:bodyPr>
            <a:normAutofit/>
          </a:bodyPr>
          <a:lstStyle/>
          <a:p>
            <a:pPr algn="just">
              <a:spcBef>
                <a:spcPts val="0"/>
              </a:spcBef>
            </a:pPr>
            <a:r>
              <a:rPr lang="en-US" dirty="0">
                <a:latin typeface="Times New Roman" panose="02020603050405020304" pitchFamily="18" charset="0"/>
                <a:cs typeface="Times New Roman" panose="02020603050405020304" pitchFamily="18" charset="0"/>
              </a:rPr>
              <a:t>Developing an enhanced stock price prediction model using Support Vector Machines (SVM), this project aims to overcome short-term predictability challenges and assess the model's efficacy in the long run.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6051001" y="149133"/>
            <a:ext cx="2386132" cy="2087866"/>
            <a:chOff x="0" y="0"/>
            <a:chExt cx="812800" cy="711200"/>
          </a:xfrm>
        </p:grpSpPr>
        <p:sp>
          <p:nvSpPr>
            <p:cNvPr id="3" name="Freeform 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4" name="TextBox 4"/>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dirty="0"/>
            </a:p>
          </p:txBody>
        </p:sp>
      </p:grpSp>
      <p:grpSp>
        <p:nvGrpSpPr>
          <p:cNvPr id="5" name="Group 5"/>
          <p:cNvGrpSpPr/>
          <p:nvPr/>
        </p:nvGrpSpPr>
        <p:grpSpPr>
          <a:xfrm rot="5400000">
            <a:off x="-120177" y="8484345"/>
            <a:ext cx="1922832" cy="1682478"/>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dirty="0"/>
            </a:p>
          </p:txBody>
        </p:sp>
      </p:grpSp>
      <p:grpSp>
        <p:nvGrpSpPr>
          <p:cNvPr id="8" name="Group 8"/>
          <p:cNvGrpSpPr/>
          <p:nvPr/>
        </p:nvGrpSpPr>
        <p:grpSpPr>
          <a:xfrm rot="-5400000">
            <a:off x="642790" y="9416876"/>
            <a:ext cx="1460670" cy="1278086"/>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dirty="0"/>
            </a:p>
          </p:txBody>
        </p:sp>
      </p:grpSp>
      <p:grpSp>
        <p:nvGrpSpPr>
          <p:cNvPr id="11" name="Group 11"/>
          <p:cNvGrpSpPr/>
          <p:nvPr/>
        </p:nvGrpSpPr>
        <p:grpSpPr>
          <a:xfrm rot="5400000">
            <a:off x="16325531" y="-274376"/>
            <a:ext cx="1329668" cy="1163459"/>
            <a:chOff x="0" y="0"/>
            <a:chExt cx="812800" cy="711200"/>
          </a:xfrm>
        </p:grpSpPr>
        <p:sp>
          <p:nvSpPr>
            <p:cNvPr id="12" name="Freeform 12"/>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13" name="TextBox 13"/>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dirty="0"/>
            </a:p>
          </p:txBody>
        </p:sp>
      </p:grpSp>
      <p:sp>
        <p:nvSpPr>
          <p:cNvPr id="15" name="TextBox 15"/>
          <p:cNvSpPr txBox="1"/>
          <p:nvPr/>
        </p:nvSpPr>
        <p:spPr>
          <a:xfrm>
            <a:off x="734082" y="354652"/>
            <a:ext cx="15466052" cy="1066895"/>
          </a:xfrm>
          <a:prstGeom prst="rect">
            <a:avLst/>
          </a:prstGeom>
        </p:spPr>
        <p:txBody>
          <a:bodyPr wrap="square" lIns="0" tIns="0" rIns="0" bIns="0" rtlCol="0" anchor="t">
            <a:spAutoFit/>
          </a:bodyPr>
          <a:lstStyle/>
          <a:p>
            <a:pPr algn="ctr">
              <a:lnSpc>
                <a:spcPts val="9100"/>
              </a:lnSpc>
            </a:pPr>
            <a:r>
              <a:rPr lang="en-US" sz="6500" dirty="0">
                <a:solidFill>
                  <a:srgbClr val="DB793D"/>
                </a:solidFill>
                <a:latin typeface="Times New Roman" panose="02020603050405020304" pitchFamily="18" charset="0"/>
                <a:cs typeface="Times New Roman" panose="02020603050405020304" pitchFamily="18" charset="0"/>
              </a:rPr>
              <a:t>Proposed system</a:t>
            </a:r>
          </a:p>
        </p:txBody>
      </p:sp>
      <p:sp>
        <p:nvSpPr>
          <p:cNvPr id="19" name="Title 18">
            <a:extLst>
              <a:ext uri="{FF2B5EF4-FFF2-40B4-BE49-F238E27FC236}">
                <a16:creationId xmlns:a16="http://schemas.microsoft.com/office/drawing/2014/main" id="{A618C2C0-75B5-3042-4D9B-4B687670814E}"/>
              </a:ext>
            </a:extLst>
          </p:cNvPr>
          <p:cNvSpPr>
            <a:spLocks noGrp="1"/>
          </p:cNvSpPr>
          <p:nvPr>
            <p:ph type="ctrTitle"/>
          </p:nvPr>
        </p:nvSpPr>
        <p:spPr>
          <a:xfrm>
            <a:off x="722670" y="2130425"/>
            <a:ext cx="16178981" cy="5728621"/>
          </a:xfrm>
        </p:spPr>
        <p:txBody>
          <a:bodyPr/>
          <a:lstStyle/>
          <a:p>
            <a:pPr algn="just">
              <a:spcBef>
                <a:spcPts val="0"/>
              </a:spcBef>
            </a:pPr>
            <a:r>
              <a:rPr lang="en-US" dirty="0">
                <a:ea typeface="+mj-lt"/>
                <a:cs typeface="+mj-lt"/>
              </a:rPr>
              <a:t>Developing an advanced stock price prediction system using Support</a:t>
            </a:r>
            <a:br>
              <a:rPr lang="en-US" dirty="0">
                <a:ea typeface="+mj-lt"/>
                <a:cs typeface="+mj-lt"/>
              </a:rPr>
            </a:br>
            <a:r>
              <a:rPr lang="en-US" dirty="0">
                <a:ea typeface="+mj-lt"/>
                <a:cs typeface="+mj-lt"/>
              </a:rPr>
              <a:t>Vector Machines (SVM) with a focus on volatility and momentum parameters. The project aims to optimize short-term and long-term forecasting accuracy by leveraging SVM's capabilities, assessing the predictive power of historical data during the Great Recession, and offering valuable insights for more effective decision-making in the stock market.</a:t>
            </a:r>
            <a:endParaRPr lang="en-US" dirty="0">
              <a:cs typeface="Calibri"/>
            </a:endParaRPr>
          </a:p>
        </p:txBody>
      </p:sp>
    </p:spTree>
    <p:extLst>
      <p:ext uri="{BB962C8B-B14F-4D97-AF65-F5344CB8AC3E}">
        <p14:creationId xmlns:p14="http://schemas.microsoft.com/office/powerpoint/2010/main" val="797476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6051001" y="149133"/>
            <a:ext cx="2386132" cy="2087866"/>
            <a:chOff x="0" y="0"/>
            <a:chExt cx="812800" cy="711200"/>
          </a:xfrm>
        </p:grpSpPr>
        <p:sp>
          <p:nvSpPr>
            <p:cNvPr id="3" name="Freeform 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4" name="TextBox 4"/>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dirty="0"/>
            </a:p>
          </p:txBody>
        </p:sp>
      </p:grpSp>
      <p:grpSp>
        <p:nvGrpSpPr>
          <p:cNvPr id="5" name="Group 5"/>
          <p:cNvGrpSpPr/>
          <p:nvPr/>
        </p:nvGrpSpPr>
        <p:grpSpPr>
          <a:xfrm rot="5400000">
            <a:off x="-120177" y="8484345"/>
            <a:ext cx="1922832" cy="1682478"/>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dirty="0"/>
            </a:p>
          </p:txBody>
        </p:sp>
      </p:grpSp>
      <p:grpSp>
        <p:nvGrpSpPr>
          <p:cNvPr id="8" name="Group 8"/>
          <p:cNvGrpSpPr/>
          <p:nvPr/>
        </p:nvGrpSpPr>
        <p:grpSpPr>
          <a:xfrm rot="-5400000">
            <a:off x="642790" y="9416876"/>
            <a:ext cx="1460670" cy="1278086"/>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dirty="0"/>
            </a:p>
          </p:txBody>
        </p:sp>
      </p:grpSp>
      <p:grpSp>
        <p:nvGrpSpPr>
          <p:cNvPr id="11" name="Group 11"/>
          <p:cNvGrpSpPr/>
          <p:nvPr/>
        </p:nvGrpSpPr>
        <p:grpSpPr>
          <a:xfrm rot="5400000">
            <a:off x="16325531" y="-274376"/>
            <a:ext cx="1329668" cy="1163459"/>
            <a:chOff x="0" y="0"/>
            <a:chExt cx="812800" cy="711200"/>
          </a:xfrm>
        </p:grpSpPr>
        <p:sp>
          <p:nvSpPr>
            <p:cNvPr id="12" name="Freeform 12"/>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13" name="TextBox 13"/>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dirty="0"/>
            </a:p>
          </p:txBody>
        </p:sp>
      </p:grpSp>
      <p:sp>
        <p:nvSpPr>
          <p:cNvPr id="19" name="Title 18">
            <a:extLst>
              <a:ext uri="{FF2B5EF4-FFF2-40B4-BE49-F238E27FC236}">
                <a16:creationId xmlns:a16="http://schemas.microsoft.com/office/drawing/2014/main" id="{A618C2C0-75B5-3042-4D9B-4B687670814E}"/>
              </a:ext>
            </a:extLst>
          </p:cNvPr>
          <p:cNvSpPr>
            <a:spLocks noGrp="1"/>
          </p:cNvSpPr>
          <p:nvPr>
            <p:ph type="ctrTitle"/>
          </p:nvPr>
        </p:nvSpPr>
        <p:spPr>
          <a:xfrm>
            <a:off x="2136540" y="1790700"/>
            <a:ext cx="13939678" cy="7534884"/>
          </a:xfrm>
        </p:spPr>
        <p:txBody>
          <a:bodyPr>
            <a:normAutofit fontScale="90000"/>
          </a:bodyPr>
          <a:lstStyle/>
          <a:p>
            <a:pPr algn="l"/>
            <a:r>
              <a:rPr lang="en-US" sz="5600" dirty="0">
                <a:solidFill>
                  <a:srgbClr val="000000"/>
                </a:solidFill>
                <a:latin typeface="Times New Roman"/>
              </a:rPr>
              <a:t>Hardware Requirements:</a:t>
            </a:r>
            <a:br>
              <a:rPr lang="en-US" sz="4400" dirty="0">
                <a:solidFill>
                  <a:srgbClr val="000000"/>
                </a:solidFill>
                <a:latin typeface="Times New Roman"/>
              </a:rPr>
            </a:br>
            <a:r>
              <a:rPr lang="en-US" sz="3600" dirty="0">
                <a:latin typeface="Times New Roman" panose="02020603050405020304" pitchFamily="18" charset="0"/>
                <a:ea typeface="+mn-lt"/>
                <a:cs typeface="Times New Roman" panose="02020603050405020304" pitchFamily="18" charset="0"/>
              </a:rPr>
              <a:t>Processor : Intel i5 10th gen or above</a:t>
            </a:r>
            <a:br>
              <a:rPr lang="en-US" sz="3600" dirty="0">
                <a:latin typeface="Times New Roman" panose="02020603050405020304" pitchFamily="18" charset="0"/>
                <a:ea typeface="+mn-lt"/>
                <a:cs typeface="Times New Roman" panose="02020603050405020304" pitchFamily="18" charset="0"/>
              </a:rPr>
            </a:br>
            <a:r>
              <a:rPr lang="en-US" sz="3600" dirty="0">
                <a:latin typeface="Times New Roman" panose="02020603050405020304" pitchFamily="18" charset="0"/>
                <a:ea typeface="+mn-lt"/>
                <a:cs typeface="Times New Roman" panose="02020603050405020304" pitchFamily="18" charset="0"/>
              </a:rPr>
              <a:t>Monitor Screen : 14" or above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ea typeface="+mn-lt"/>
                <a:cs typeface="Times New Roman" panose="02020603050405020304" pitchFamily="18" charset="0"/>
              </a:rPr>
              <a:t>RAM : 6 GB and above</a:t>
            </a:r>
            <a:br>
              <a:rPr lang="en-US" sz="3600" dirty="0">
                <a:latin typeface="Times New Roman" panose="02020603050405020304" pitchFamily="18" charset="0"/>
                <a:ea typeface="+mn-lt"/>
                <a:cs typeface="Times New Roman" panose="02020603050405020304" pitchFamily="18" charset="0"/>
              </a:rPr>
            </a:br>
            <a:r>
              <a:rPr lang="en-US" sz="3600" dirty="0">
                <a:latin typeface="Times New Roman" panose="02020603050405020304" pitchFamily="18" charset="0"/>
                <a:ea typeface="+mn-lt"/>
                <a:cs typeface="Times New Roman" panose="02020603050405020304" pitchFamily="18" charset="0"/>
              </a:rPr>
              <a:t>Memory : 512 GB SSD / 1TB HDD and above</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5600" dirty="0">
                <a:latin typeface="Times New Roman"/>
              </a:rPr>
              <a:t>Software Requirements: </a:t>
            </a:r>
            <a:br>
              <a:rPr lang="en-US" sz="4400" dirty="0">
                <a:latin typeface="Times New Roman"/>
              </a:rPr>
            </a:br>
            <a:r>
              <a:rPr lang="en-US" sz="3600" dirty="0">
                <a:solidFill>
                  <a:srgbClr val="000000"/>
                </a:solidFill>
                <a:latin typeface="Times New Roman" panose="02020603050405020304" pitchFamily="18" charset="0"/>
                <a:ea typeface="+mn-lt"/>
                <a:cs typeface="Times New Roman" panose="02020603050405020304" pitchFamily="18" charset="0"/>
              </a:rPr>
              <a:t>Programming Languages : Python</a:t>
            </a:r>
            <a:br>
              <a:rPr lang="en-US" sz="3600" dirty="0">
                <a:solidFill>
                  <a:srgbClr val="000000"/>
                </a:solidFill>
                <a:latin typeface="Times New Roman" panose="02020603050405020304" pitchFamily="18" charset="0"/>
                <a:ea typeface="+mn-lt"/>
                <a:cs typeface="Times New Roman" panose="02020603050405020304" pitchFamily="18" charset="0"/>
              </a:rPr>
            </a:br>
            <a:r>
              <a:rPr lang="en-US" sz="3600" dirty="0">
                <a:solidFill>
                  <a:srgbClr val="000000"/>
                </a:solidFill>
                <a:latin typeface="Times New Roman" panose="02020603050405020304" pitchFamily="18" charset="0"/>
                <a:ea typeface="+mn-lt"/>
                <a:cs typeface="Times New Roman" panose="02020603050405020304" pitchFamily="18" charset="0"/>
              </a:rPr>
              <a:t>Software required : jupyter notebook</a:t>
            </a:r>
            <a:br>
              <a:rPr lang="en-US" sz="3600" dirty="0">
                <a:solidFill>
                  <a:srgbClr val="000000"/>
                </a:solidFill>
                <a:latin typeface="Times New Roman" panose="02020603050405020304" pitchFamily="18" charset="0"/>
                <a:ea typeface="+mn-lt"/>
                <a:cs typeface="Times New Roman" panose="02020603050405020304" pitchFamily="18" charset="0"/>
              </a:rPr>
            </a:br>
            <a:r>
              <a:rPr lang="en-US" sz="3600" dirty="0">
                <a:solidFill>
                  <a:srgbClr val="000000"/>
                </a:solidFill>
                <a:latin typeface="Times New Roman" panose="02020603050405020304" pitchFamily="18" charset="0"/>
                <a:ea typeface="+mn-lt"/>
                <a:cs typeface="Times New Roman" panose="02020603050405020304" pitchFamily="18" charset="0"/>
              </a:rPr>
              <a:t>Python Libraries : pandas, numpy, matplotlib, sklearn</a:t>
            </a:r>
            <a:br>
              <a:rPr lang="en-US" sz="3600" dirty="0">
                <a:solidFill>
                  <a:srgbClr val="000000"/>
                </a:solidFill>
                <a:latin typeface="Times New Roman" panose="02020603050405020304" pitchFamily="18" charset="0"/>
                <a:ea typeface="+mn-lt"/>
                <a:cs typeface="Times New Roman" panose="02020603050405020304" pitchFamily="18" charset="0"/>
              </a:rPr>
            </a:br>
            <a:r>
              <a:rPr lang="en-US" sz="3600" dirty="0">
                <a:solidFill>
                  <a:srgbClr val="000000"/>
                </a:solidFill>
                <a:latin typeface="Times New Roman" panose="02020603050405020304" pitchFamily="18" charset="0"/>
                <a:ea typeface="+mn-lt"/>
                <a:cs typeface="Times New Roman" panose="02020603050405020304" pitchFamily="18" charset="0"/>
              </a:rPr>
              <a:t>Operating System : Windows</a:t>
            </a:r>
            <a:br>
              <a:rPr lang="en-US" sz="3600" dirty="0">
                <a:solidFill>
                  <a:srgbClr val="000000"/>
                </a:solidFill>
                <a:latin typeface="Times New Roman" panose="02020603050405020304" pitchFamily="18" charset="0"/>
                <a:ea typeface="+mn-lt"/>
                <a:cs typeface="Times New Roman" panose="02020603050405020304" pitchFamily="18" charset="0"/>
              </a:rPr>
            </a:br>
            <a:r>
              <a:rPr lang="en-US" sz="3600" dirty="0">
                <a:solidFill>
                  <a:srgbClr val="000000"/>
                </a:solidFill>
                <a:latin typeface="Times New Roman" panose="02020603050405020304" pitchFamily="18" charset="0"/>
                <a:ea typeface="+mn-lt"/>
                <a:cs typeface="Times New Roman" panose="02020603050405020304" pitchFamily="18" charset="0"/>
              </a:rPr>
              <a:t>Terminal Window : To run the Python file using commands</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C954DCB-051E-BC8A-4A3D-6D879ADA2D51}"/>
              </a:ext>
            </a:extLst>
          </p:cNvPr>
          <p:cNvSpPr txBox="1"/>
          <p:nvPr/>
        </p:nvSpPr>
        <p:spPr>
          <a:xfrm>
            <a:off x="2012168" y="646763"/>
            <a:ext cx="14064050" cy="1092607"/>
          </a:xfrm>
          <a:prstGeom prst="rect">
            <a:avLst/>
          </a:prstGeom>
          <a:noFill/>
        </p:spPr>
        <p:txBody>
          <a:bodyPr wrap="square" rtlCol="0">
            <a:spAutoFit/>
          </a:bodyPr>
          <a:lstStyle/>
          <a:p>
            <a:pPr algn="ctr"/>
            <a:r>
              <a:rPr lang="en-US" sz="6500" dirty="0">
                <a:solidFill>
                  <a:schemeClr val="accent6">
                    <a:lumMod val="75000"/>
                  </a:schemeClr>
                </a:solidFill>
                <a:latin typeface="Times New Roman"/>
              </a:rPr>
              <a:t>System requirements</a:t>
            </a:r>
            <a:endParaRPr lang="en-IN" sz="6500" dirty="0">
              <a:solidFill>
                <a:schemeClr val="accent6">
                  <a:lumMod val="75000"/>
                </a:schemeClr>
              </a:solidFill>
            </a:endParaRPr>
          </a:p>
        </p:txBody>
      </p:sp>
    </p:spTree>
    <p:extLst>
      <p:ext uri="{BB962C8B-B14F-4D97-AF65-F5344CB8AC3E}">
        <p14:creationId xmlns:p14="http://schemas.microsoft.com/office/powerpoint/2010/main" val="3403613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561132" y="1363781"/>
            <a:ext cx="12095558" cy="8243603"/>
          </a:xfrm>
          <a:prstGeom prst="rect">
            <a:avLst/>
          </a:prstGeom>
        </p:spPr>
        <p:txBody>
          <a:bodyPr wrap="square" lIns="0" tIns="0" rIns="0" bIns="0" rtlCol="0" anchor="t">
            <a:spAutoFit/>
          </a:bodyPr>
          <a:lstStyle/>
          <a:p>
            <a:pPr algn="just">
              <a:lnSpc>
                <a:spcPct val="150000"/>
              </a:lnSpc>
            </a:pPr>
            <a:r>
              <a:rPr lang="en-US" sz="2400" dirty="0">
                <a:solidFill>
                  <a:srgbClr val="000000"/>
                </a:solidFill>
                <a:latin typeface="Times New Roman" panose="02020603050405020304" pitchFamily="18" charset="0"/>
                <a:cs typeface="Times New Roman" panose="02020603050405020304" pitchFamily="18" charset="0"/>
              </a:rPr>
              <a:t>We are going to use Support vector machines (SVMs) for supervised learning methods as for categorization, reverting and outliners detection. “Support Vector Machine” (SVM) is a directed AI calculation and we can utilize it for order and relapse issues yet we ordinarily use it for grouping issues. In SVM calculation, information things are plotted. Then, hyper-plane is identified by performing classification that differentiates the planes into two halves.  </a:t>
            </a:r>
          </a:p>
          <a:p>
            <a:pPr algn="just">
              <a:lnSpc>
                <a:spcPct val="150000"/>
              </a:lnSpc>
            </a:pPr>
            <a:endParaRPr lang="en-US" sz="2400" dirty="0">
              <a:solidFill>
                <a:srgbClr val="000000"/>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00"/>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00"/>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00"/>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00"/>
              </a:solidFill>
              <a:latin typeface="Times New Roman" panose="02020603050405020304" pitchFamily="18" charset="0"/>
              <a:cs typeface="Times New Roman" panose="02020603050405020304" pitchFamily="18" charset="0"/>
            </a:endParaRPr>
          </a:p>
          <a:p>
            <a:pPr algn="ctr">
              <a:lnSpc>
                <a:spcPct val="150000"/>
              </a:lnSpc>
            </a:pPr>
            <a:endParaRPr lang="en-US" sz="2400" dirty="0">
              <a:solidFill>
                <a:srgbClr val="000000"/>
              </a:solidFill>
              <a:latin typeface="Times New Roman" panose="02020603050405020304" pitchFamily="18" charset="0"/>
              <a:cs typeface="Times New Roman" panose="02020603050405020304" pitchFamily="18" charset="0"/>
            </a:endParaRPr>
          </a:p>
          <a:p>
            <a:pPr algn="ctr">
              <a:lnSpc>
                <a:spcPct val="150000"/>
              </a:lnSpc>
            </a:pPr>
            <a:endParaRPr lang="en-US" sz="2400"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sz="2400" dirty="0">
                <a:solidFill>
                  <a:srgbClr val="000000"/>
                </a:solidFill>
                <a:latin typeface="Times New Roman" panose="02020603050405020304" pitchFamily="18" charset="0"/>
                <a:cs typeface="Times New Roman" panose="02020603050405020304" pitchFamily="18" charset="0"/>
              </a:rPr>
              <a:t>Fig 4.1. SVM Diagram</a:t>
            </a:r>
          </a:p>
          <a:p>
            <a:pPr algn="just">
              <a:lnSpc>
                <a:spcPct val="150000"/>
              </a:lnSpc>
            </a:pPr>
            <a:r>
              <a:rPr lang="en-US" sz="2400" dirty="0">
                <a:solidFill>
                  <a:srgbClr val="000000"/>
                </a:solidFill>
                <a:latin typeface="Times New Roman" panose="02020603050405020304" pitchFamily="18" charset="0"/>
                <a:cs typeface="Times New Roman" panose="02020603050405020304" pitchFamily="18" charset="0"/>
              </a:rPr>
              <a:t>Support Vectors are simply the co-ordinates of individual observation. Support Vector Machine is a frontier which best segregates the two classes (hyper-plane/line).</a:t>
            </a:r>
          </a:p>
        </p:txBody>
      </p:sp>
      <p:grpSp>
        <p:nvGrpSpPr>
          <p:cNvPr id="3" name="Group 3"/>
          <p:cNvGrpSpPr/>
          <p:nvPr/>
        </p:nvGrpSpPr>
        <p:grpSpPr>
          <a:xfrm>
            <a:off x="15132930" y="38808"/>
            <a:ext cx="3155070" cy="2972583"/>
            <a:chOff x="0" y="0"/>
            <a:chExt cx="4468025" cy="4209599"/>
          </a:xfrm>
        </p:grpSpPr>
        <p:sp>
          <p:nvSpPr>
            <p:cNvPr id="4" name="Freeform 4"/>
            <p:cNvSpPr/>
            <p:nvPr/>
          </p:nvSpPr>
          <p:spPr>
            <a:xfrm>
              <a:off x="0" y="0"/>
              <a:ext cx="4468025" cy="4209598"/>
            </a:xfrm>
            <a:custGeom>
              <a:avLst/>
              <a:gdLst/>
              <a:ahLst/>
              <a:cxnLst/>
              <a:rect l="l" t="t" r="r" b="b"/>
              <a:pathLst>
                <a:path w="4468025" h="4209598">
                  <a:moveTo>
                    <a:pt x="2234012" y="0"/>
                  </a:moveTo>
                  <a:lnTo>
                    <a:pt x="0" y="0"/>
                  </a:lnTo>
                  <a:lnTo>
                    <a:pt x="1117006" y="2104799"/>
                  </a:lnTo>
                  <a:lnTo>
                    <a:pt x="2234012" y="4209598"/>
                  </a:lnTo>
                  <a:lnTo>
                    <a:pt x="3351019" y="2104799"/>
                  </a:lnTo>
                  <a:lnTo>
                    <a:pt x="4468025" y="0"/>
                  </a:lnTo>
                  <a:close/>
                </a:path>
              </a:pathLst>
            </a:custGeom>
            <a:solidFill>
              <a:srgbClr val="FFA269"/>
            </a:solidFill>
            <a:ln w="12700">
              <a:solidFill>
                <a:srgbClr val="000000"/>
              </a:solidFill>
            </a:ln>
          </p:spPr>
        </p:sp>
      </p:grpSp>
      <p:grpSp>
        <p:nvGrpSpPr>
          <p:cNvPr id="5" name="Group 5"/>
          <p:cNvGrpSpPr/>
          <p:nvPr/>
        </p:nvGrpSpPr>
        <p:grpSpPr>
          <a:xfrm rot="-10800000">
            <a:off x="1319175" y="7840280"/>
            <a:ext cx="1260100" cy="1102588"/>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dirty="0"/>
            </a:p>
          </p:txBody>
        </p:sp>
      </p:grpSp>
      <p:grpSp>
        <p:nvGrpSpPr>
          <p:cNvPr id="8" name="Group 8"/>
          <p:cNvGrpSpPr/>
          <p:nvPr/>
        </p:nvGrpSpPr>
        <p:grpSpPr>
          <a:xfrm>
            <a:off x="14674833" y="1363781"/>
            <a:ext cx="1882982" cy="1647610"/>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dirty="0"/>
            </a:p>
          </p:txBody>
        </p:sp>
      </p:grpSp>
      <p:grpSp>
        <p:nvGrpSpPr>
          <p:cNvPr id="11" name="Group 11"/>
          <p:cNvGrpSpPr/>
          <p:nvPr/>
        </p:nvGrpSpPr>
        <p:grpSpPr>
          <a:xfrm>
            <a:off x="0" y="7840280"/>
            <a:ext cx="2311080" cy="2446720"/>
            <a:chOff x="0" y="0"/>
            <a:chExt cx="1123999" cy="1189967"/>
          </a:xfrm>
        </p:grpSpPr>
        <p:sp>
          <p:nvSpPr>
            <p:cNvPr id="12" name="Freeform 12"/>
            <p:cNvSpPr/>
            <p:nvPr/>
          </p:nvSpPr>
          <p:spPr>
            <a:xfrm>
              <a:off x="0" y="0"/>
              <a:ext cx="1123999" cy="1189967"/>
            </a:xfrm>
            <a:custGeom>
              <a:avLst/>
              <a:gdLst/>
              <a:ahLst/>
              <a:cxnLst/>
              <a:rect l="l" t="t" r="r" b="b"/>
              <a:pathLst>
                <a:path w="1123999" h="1189967">
                  <a:moveTo>
                    <a:pt x="561999" y="0"/>
                  </a:moveTo>
                  <a:lnTo>
                    <a:pt x="1123999" y="1189967"/>
                  </a:lnTo>
                  <a:lnTo>
                    <a:pt x="0" y="1189967"/>
                  </a:lnTo>
                  <a:lnTo>
                    <a:pt x="561999" y="0"/>
                  </a:lnTo>
                  <a:close/>
                </a:path>
              </a:pathLst>
            </a:custGeom>
            <a:solidFill>
              <a:srgbClr val="0CB0B6"/>
            </a:solidFill>
          </p:spPr>
        </p:sp>
        <p:sp>
          <p:nvSpPr>
            <p:cNvPr id="13" name="TextBox 13"/>
            <p:cNvSpPr txBox="1"/>
            <p:nvPr/>
          </p:nvSpPr>
          <p:spPr>
            <a:xfrm>
              <a:off x="175625" y="476285"/>
              <a:ext cx="772749" cy="628685"/>
            </a:xfrm>
            <a:prstGeom prst="rect">
              <a:avLst/>
            </a:prstGeom>
          </p:spPr>
          <p:txBody>
            <a:bodyPr lIns="50800" tIns="50800" rIns="50800" bIns="50800" rtlCol="0" anchor="ctr"/>
            <a:lstStyle/>
            <a:p>
              <a:pPr algn="ctr">
                <a:lnSpc>
                  <a:spcPts val="3525"/>
                </a:lnSpc>
              </a:pPr>
              <a:endParaRPr dirty="0"/>
            </a:p>
          </p:txBody>
        </p:sp>
      </p:grpSp>
      <p:pic>
        <p:nvPicPr>
          <p:cNvPr id="16" name="Picture 15">
            <a:extLst>
              <a:ext uri="{FF2B5EF4-FFF2-40B4-BE49-F238E27FC236}">
                <a16:creationId xmlns:a16="http://schemas.microsoft.com/office/drawing/2014/main" id="{BD4C9B09-6D9F-95A6-47B5-D3FF60CB8108}"/>
              </a:ext>
            </a:extLst>
          </p:cNvPr>
          <p:cNvPicPr/>
          <p:nvPr/>
        </p:nvPicPr>
        <p:blipFill>
          <a:blip r:embed="rId2"/>
          <a:stretch>
            <a:fillRect/>
          </a:stretch>
        </p:blipFill>
        <p:spPr>
          <a:xfrm>
            <a:off x="5257800" y="4152900"/>
            <a:ext cx="6477000" cy="3886200"/>
          </a:xfrm>
          <a:prstGeom prst="rect">
            <a:avLst/>
          </a:prstGeom>
        </p:spPr>
      </p:pic>
      <p:sp>
        <p:nvSpPr>
          <p:cNvPr id="17" name="TextBox 16">
            <a:extLst>
              <a:ext uri="{FF2B5EF4-FFF2-40B4-BE49-F238E27FC236}">
                <a16:creationId xmlns:a16="http://schemas.microsoft.com/office/drawing/2014/main" id="{FF6C3380-22A3-35B3-0653-B9436C127C03}"/>
              </a:ext>
            </a:extLst>
          </p:cNvPr>
          <p:cNvSpPr txBox="1"/>
          <p:nvPr/>
        </p:nvSpPr>
        <p:spPr>
          <a:xfrm>
            <a:off x="1516065" y="194414"/>
            <a:ext cx="13158767" cy="1092607"/>
          </a:xfrm>
          <a:prstGeom prst="rect">
            <a:avLst/>
          </a:prstGeom>
          <a:noFill/>
        </p:spPr>
        <p:txBody>
          <a:bodyPr wrap="square" rtlCol="0">
            <a:spAutoFit/>
          </a:bodyPr>
          <a:lstStyle/>
          <a:p>
            <a:pPr algn="ctr"/>
            <a:r>
              <a:rPr lang="en-US" sz="6500" dirty="0">
                <a:solidFill>
                  <a:schemeClr val="accent6">
                    <a:lumMod val="75000"/>
                  </a:schemeClr>
                </a:solidFill>
                <a:latin typeface="Times New Roman" panose="02020603050405020304" pitchFamily="18" charset="0"/>
                <a:cs typeface="Times New Roman" panose="02020603050405020304" pitchFamily="18" charset="0"/>
              </a:rPr>
              <a:t>Approach using SVM:</a:t>
            </a:r>
            <a:endParaRPr lang="en-IN" sz="6500" dirty="0">
              <a:solidFill>
                <a:schemeClr val="accent6">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1416</Words>
  <Application>Microsoft Office PowerPoint</Application>
  <PresentationFormat>Custom</PresentationFormat>
  <Paragraphs>93</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Arial</vt:lpstr>
      <vt:lpstr>Times New Roman Semi-Bold</vt:lpstr>
      <vt:lpstr>Trebuchet MS</vt:lpstr>
      <vt:lpstr>Times New Roman</vt:lpstr>
      <vt:lpstr>Lucida Sans</vt:lpstr>
      <vt:lpstr>Office Theme</vt:lpstr>
      <vt:lpstr>PowerPoint Presentation</vt:lpstr>
      <vt:lpstr>PowerPoint Presentation</vt:lpstr>
      <vt:lpstr>PowerPoint Presentation</vt:lpstr>
      <vt:lpstr>PowerPoint Presentation</vt:lpstr>
      <vt:lpstr>PowerPoint Presentation</vt:lpstr>
      <vt:lpstr>Developing an enhanced stock price prediction model using Support Vector Machines (SVM), this project aims to overcome short-term predictability challenges and assess the model's efficacy in the long run. </vt:lpstr>
      <vt:lpstr>Developing an advanced stock price prediction system using Support Vector Machines (SVM) with a focus on volatility and momentum parameters. The project aims to optimize short-term and long-term forecasting accuracy by leveraging SVM's capabilities, assessing the predictive power of historical data during the Great Recession, and offering valuable insights for more effective decision-making in the stock market.</vt:lpstr>
      <vt:lpstr>Hardware Requirements: Processor : Intel i5 10th gen or above Monitor Screen : 14" or above  RAM : 6 GB and above Memory : 512 GB SSD / 1TB HDD and above  Software Requirements:  Programming Languages : Python Software required : jupyter notebook Python Libraries : pandas, numpy, matplotlib, sklearn Operating System : Windows Terminal Window : To run the Python file using commands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Guarding Against Deception: ML-Powered Phishing Website Detection</dc:title>
  <dc:creator>Likitha M</dc:creator>
  <cp:lastModifiedBy>Likitha M</cp:lastModifiedBy>
  <cp:revision>183</cp:revision>
  <dcterms:created xsi:type="dcterms:W3CDTF">2006-08-16T00:00:00Z</dcterms:created>
  <dcterms:modified xsi:type="dcterms:W3CDTF">2023-12-19T10:25:24Z</dcterms:modified>
  <dc:identifier>DAFzHiZIvjQ</dc:identifier>
</cp:coreProperties>
</file>