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71" r:id="rId3"/>
    <p:sldId id="257" r:id="rId4"/>
    <p:sldId id="294" r:id="rId5"/>
    <p:sldId id="274" r:id="rId6"/>
    <p:sldId id="282" r:id="rId7"/>
    <p:sldId id="298" r:id="rId8"/>
    <p:sldId id="295" r:id="rId9"/>
    <p:sldId id="286" r:id="rId10"/>
    <p:sldId id="285" r:id="rId11"/>
    <p:sldId id="296" r:id="rId12"/>
    <p:sldId id="297" r:id="rId13"/>
    <p:sldId id="276" r:id="rId14"/>
    <p:sldId id="293" r:id="rId15"/>
    <p:sldId id="288" r:id="rId16"/>
    <p:sldId id="289" r:id="rId17"/>
    <p:sldId id="299" r:id="rId18"/>
    <p:sldId id="281" r:id="rId19"/>
    <p:sldId id="277" r:id="rId20"/>
    <p:sldId id="290"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5"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B2F683-AD78-48D9-BB4E-BD8433A6C436}"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11328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2F683-AD78-48D9-BB4E-BD8433A6C436}"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1065329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2F683-AD78-48D9-BB4E-BD8433A6C436}"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5BDB17E-DF98-49D5-A8DC-20D1AE4EF5C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4436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B2F683-AD78-48D9-BB4E-BD8433A6C436}"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4149764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B2F683-AD78-48D9-BB4E-BD8433A6C436}"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BDB17E-DF98-49D5-A8DC-20D1AE4EF5C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30227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B2F683-AD78-48D9-BB4E-BD8433A6C436}"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2262666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2F683-AD78-48D9-BB4E-BD8433A6C436}"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2977445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2F683-AD78-48D9-BB4E-BD8433A6C436}"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3062749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2F683-AD78-48D9-BB4E-BD8433A6C436}"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721031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2F683-AD78-48D9-BB4E-BD8433A6C436}"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2905640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B2F683-AD78-48D9-BB4E-BD8433A6C436}"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2452148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B2F683-AD78-48D9-BB4E-BD8433A6C436}" type="datetimeFigureOut">
              <a:rPr lang="en-US" smtClean="0"/>
              <a:t>10/3/2024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1792781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B2F683-AD78-48D9-BB4E-BD8433A6C436}"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3090996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B2F683-AD78-48D9-BB4E-BD8433A6C436}" type="datetimeFigureOut">
              <a:rPr lang="en-US" smtClean="0"/>
              <a:t>10/3/2024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777575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B2F683-AD78-48D9-BB4E-BD8433A6C436}"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267951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B2F683-AD78-48D9-BB4E-BD8433A6C436}"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BDB17E-DF98-49D5-A8DC-20D1AE4EF5C8}" type="slidenum">
              <a:rPr lang="en-US" smtClean="0"/>
              <a:t>‹#›</a:t>
            </a:fld>
            <a:endParaRPr lang="en-US"/>
          </a:p>
        </p:txBody>
      </p:sp>
    </p:spTree>
    <p:extLst>
      <p:ext uri="{BB962C8B-B14F-4D97-AF65-F5344CB8AC3E}">
        <p14:creationId xmlns:p14="http://schemas.microsoft.com/office/powerpoint/2010/main" val="63682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B2F683-AD78-48D9-BB4E-BD8433A6C436}" type="datetimeFigureOut">
              <a:rPr lang="en-US" smtClean="0"/>
              <a:t>10/3/2024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5BDB17E-DF98-49D5-A8DC-20D1AE4EF5C8}" type="slidenum">
              <a:rPr lang="en-US" smtClean="0"/>
              <a:t>‹#›</a:t>
            </a:fld>
            <a:endParaRPr lang="en-US"/>
          </a:p>
        </p:txBody>
      </p:sp>
    </p:spTree>
    <p:extLst>
      <p:ext uri="{BB962C8B-B14F-4D97-AF65-F5344CB8AC3E}">
        <p14:creationId xmlns:p14="http://schemas.microsoft.com/office/powerpoint/2010/main" val="197984398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696E-3935-4B39-87A5-677EF747D5FB}"/>
              </a:ext>
            </a:extLst>
          </p:cNvPr>
          <p:cNvSpPr>
            <a:spLocks noGrp="1"/>
          </p:cNvSpPr>
          <p:nvPr>
            <p:ph type="ctrTitle"/>
          </p:nvPr>
        </p:nvSpPr>
        <p:spPr>
          <a:xfrm>
            <a:off x="1112809" y="1080153"/>
            <a:ext cx="9454550" cy="1345721"/>
          </a:xfrm>
        </p:spPr>
        <p:txBody>
          <a:bodyPr>
            <a:normAutofit fontScale="90000"/>
          </a:bodyPr>
          <a:lstStyle/>
          <a:p>
            <a:pPr algn="ctr"/>
            <a:r>
              <a:rPr lang="en-US" sz="4000" b="1" i="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Smartphones Price Prediction using </a:t>
            </a:r>
            <a:br>
              <a:rPr lang="en-US" sz="4000" b="1" i="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br>
            <a:r>
              <a:rPr lang="en-US" sz="4000" b="1" i="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Supervised Machine Learning Algorithm</a:t>
            </a:r>
            <a:br>
              <a:rPr lang="en-US" sz="4000" b="1" i="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br>
            <a:r>
              <a:rPr lang="en-US" sz="4000" b="1" i="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Random Forest Regression</a:t>
            </a:r>
            <a:br>
              <a:rPr lang="en-US" sz="2800" b="0" i="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br>
            <a:endParaRPr lang="en-US" sz="28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BAD9B952-9228-40B0-4116-7C50C4A48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508" y="2482556"/>
            <a:ext cx="6153428" cy="3295291"/>
          </a:xfrm>
          <a:prstGeom prst="rect">
            <a:avLst/>
          </a:prstGeom>
        </p:spPr>
      </p:pic>
      <p:sp>
        <p:nvSpPr>
          <p:cNvPr id="5" name="TextBox 4">
            <a:extLst>
              <a:ext uri="{FF2B5EF4-FFF2-40B4-BE49-F238E27FC236}">
                <a16:creationId xmlns:a16="http://schemas.microsoft.com/office/drawing/2014/main" id="{0604024F-DA8E-A153-32D8-B84AF0BA94C5}"/>
              </a:ext>
            </a:extLst>
          </p:cNvPr>
          <p:cNvSpPr txBox="1"/>
          <p:nvPr/>
        </p:nvSpPr>
        <p:spPr>
          <a:xfrm>
            <a:off x="8738559" y="5530541"/>
            <a:ext cx="3657600" cy="1200329"/>
          </a:xfrm>
          <a:prstGeom prst="rect">
            <a:avLst/>
          </a:prstGeom>
          <a:noFill/>
        </p:spPr>
        <p:txBody>
          <a:bodyPr wrap="square" rtlCol="0">
            <a:spAutoFit/>
          </a:bodyPr>
          <a:lstStyle/>
          <a:p>
            <a:pPr algn="just"/>
            <a:r>
              <a:rPr lang="en-IN" u="sng" dirty="0">
                <a:latin typeface="Calibri" panose="020F0502020204030204" pitchFamily="34" charset="0"/>
                <a:ea typeface="Calibri" panose="020F0502020204030204" pitchFamily="34" charset="0"/>
                <a:cs typeface="Calibri" panose="020F0502020204030204" pitchFamily="34" charset="0"/>
              </a:rPr>
              <a:t>Team Members:</a:t>
            </a:r>
          </a:p>
          <a:p>
            <a:pPr algn="just"/>
            <a:endParaRPr lang="en-IN" dirty="0">
              <a:latin typeface="Calibri" panose="020F0502020204030204" pitchFamily="34" charset="0"/>
              <a:ea typeface="Calibri" panose="020F0502020204030204" pitchFamily="34" charset="0"/>
              <a:cs typeface="Calibri" panose="020F0502020204030204" pitchFamily="34" charset="0"/>
            </a:endParaRPr>
          </a:p>
          <a:p>
            <a:pPr algn="just"/>
            <a:r>
              <a:rPr lang="en-IN" dirty="0">
                <a:latin typeface="Calibri" panose="020F0502020204030204" pitchFamily="34" charset="0"/>
                <a:ea typeface="Calibri" panose="020F0502020204030204" pitchFamily="34" charset="0"/>
                <a:cs typeface="Calibri" panose="020F0502020204030204" pitchFamily="34" charset="0"/>
              </a:rPr>
              <a:t>Ch. Hemanth Satya Sai</a:t>
            </a:r>
          </a:p>
          <a:p>
            <a:pPr algn="just"/>
            <a:r>
              <a:rPr lang="en-IN" dirty="0" err="1">
                <a:latin typeface="Calibri" panose="020F0502020204030204" pitchFamily="34" charset="0"/>
                <a:ea typeface="Calibri" panose="020F0502020204030204" pitchFamily="34" charset="0"/>
                <a:cs typeface="Calibri" panose="020F0502020204030204" pitchFamily="34" charset="0"/>
              </a:rPr>
              <a:t>M.Likitha</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9794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82D71-66A4-B407-0D87-A6D686C9F68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59D04CA-FF13-AB0D-F467-AC05E3664E93}"/>
              </a:ext>
            </a:extLst>
          </p:cNvPr>
          <p:cNvSpPr txBox="1"/>
          <p:nvPr/>
        </p:nvSpPr>
        <p:spPr>
          <a:xfrm>
            <a:off x="1046196" y="5429740"/>
            <a:ext cx="5032832" cy="369332"/>
          </a:xfrm>
          <a:prstGeom prst="rect">
            <a:avLst/>
          </a:prstGeom>
          <a:noFill/>
        </p:spPr>
        <p:txBody>
          <a:bodyPr wrap="square">
            <a:spAutoFit/>
          </a:bodyPr>
          <a:lstStyle/>
          <a:p>
            <a:r>
              <a:rPr lang="en-US" b="0" i="0" dirty="0">
                <a:effectLst/>
                <a:latin typeface="Roboto" panose="020F0502020204030204" pitchFamily="2" charset="0"/>
              </a:rPr>
              <a:t>.</a:t>
            </a:r>
            <a:endParaRPr lang="en-IN" dirty="0"/>
          </a:p>
        </p:txBody>
      </p:sp>
      <p:pic>
        <p:nvPicPr>
          <p:cNvPr id="9" name="Picture 8">
            <a:extLst>
              <a:ext uri="{FF2B5EF4-FFF2-40B4-BE49-F238E27FC236}">
                <a16:creationId xmlns:a16="http://schemas.microsoft.com/office/drawing/2014/main" id="{35621582-2288-E305-6A8D-5FFE33432015}"/>
              </a:ext>
            </a:extLst>
          </p:cNvPr>
          <p:cNvPicPr>
            <a:picLocks noChangeAspect="1"/>
          </p:cNvPicPr>
          <p:nvPr/>
        </p:nvPicPr>
        <p:blipFill>
          <a:blip r:embed="rId2"/>
          <a:stretch>
            <a:fillRect/>
          </a:stretch>
        </p:blipFill>
        <p:spPr>
          <a:xfrm>
            <a:off x="3301576" y="317077"/>
            <a:ext cx="6128341" cy="5112663"/>
          </a:xfrm>
          <a:prstGeom prst="rect">
            <a:avLst/>
          </a:prstGeom>
        </p:spPr>
      </p:pic>
      <p:sp>
        <p:nvSpPr>
          <p:cNvPr id="2" name="TextBox 1">
            <a:extLst>
              <a:ext uri="{FF2B5EF4-FFF2-40B4-BE49-F238E27FC236}">
                <a16:creationId xmlns:a16="http://schemas.microsoft.com/office/drawing/2014/main" id="{9149CDD6-D345-E6C3-6FB3-F3772FCE4E29}"/>
              </a:ext>
            </a:extLst>
          </p:cNvPr>
          <p:cNvSpPr txBox="1"/>
          <p:nvPr/>
        </p:nvSpPr>
        <p:spPr>
          <a:xfrm>
            <a:off x="3301576" y="5859817"/>
            <a:ext cx="7576457"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Here we can see that </a:t>
            </a:r>
            <a:r>
              <a:rPr lang="en-IN" dirty="0" err="1">
                <a:latin typeface="Calibri" panose="020F0502020204030204" pitchFamily="34" charset="0"/>
                <a:ea typeface="Calibri" panose="020F0502020204030204" pitchFamily="34" charset="0"/>
                <a:cs typeface="Calibri" panose="020F0502020204030204" pitchFamily="34" charset="0"/>
              </a:rPr>
              <a:t>Leitz</a:t>
            </a:r>
            <a:r>
              <a:rPr lang="en-IN" dirty="0">
                <a:latin typeface="Calibri" panose="020F0502020204030204" pitchFamily="34" charset="0"/>
                <a:ea typeface="Calibri" panose="020F0502020204030204" pitchFamily="34" charset="0"/>
                <a:cs typeface="Calibri" panose="020F0502020204030204" pitchFamily="34" charset="0"/>
              </a:rPr>
              <a:t> is highly rated followed by Sharp</a:t>
            </a:r>
          </a:p>
        </p:txBody>
      </p:sp>
      <p:sp>
        <p:nvSpPr>
          <p:cNvPr id="5" name="TextBox 4">
            <a:extLst>
              <a:ext uri="{FF2B5EF4-FFF2-40B4-BE49-F238E27FC236}">
                <a16:creationId xmlns:a16="http://schemas.microsoft.com/office/drawing/2014/main" id="{CD9C58F3-4224-6089-0370-241493A81A28}"/>
              </a:ext>
            </a:extLst>
          </p:cNvPr>
          <p:cNvSpPr txBox="1"/>
          <p:nvPr/>
        </p:nvSpPr>
        <p:spPr>
          <a:xfrm>
            <a:off x="1046196" y="317077"/>
            <a:ext cx="1548881" cy="769441"/>
          </a:xfrm>
          <a:prstGeom prst="rect">
            <a:avLst/>
          </a:prstGeom>
          <a:noFill/>
        </p:spPr>
        <p:txBody>
          <a:bodyPr wrap="square" rtlCol="0">
            <a:spAutoFit/>
          </a:bodyPr>
          <a:lstStyle/>
          <a:p>
            <a:r>
              <a:rPr lang="en-IN" sz="4400" b="1" dirty="0">
                <a:latin typeface="Calibri" panose="020F0502020204030204" pitchFamily="34" charset="0"/>
                <a:ea typeface="Calibri" panose="020F0502020204030204" pitchFamily="34" charset="0"/>
                <a:cs typeface="Calibri" panose="020F0502020204030204" pitchFamily="34" charset="0"/>
              </a:rPr>
              <a:t>EDA</a:t>
            </a:r>
          </a:p>
        </p:txBody>
      </p:sp>
    </p:spTree>
    <p:extLst>
      <p:ext uri="{BB962C8B-B14F-4D97-AF65-F5344CB8AC3E}">
        <p14:creationId xmlns:p14="http://schemas.microsoft.com/office/powerpoint/2010/main" val="3283985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82D71-66A4-B407-0D87-A6D686C9F68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59D04CA-FF13-AB0D-F467-AC05E3664E93}"/>
              </a:ext>
            </a:extLst>
          </p:cNvPr>
          <p:cNvSpPr txBox="1"/>
          <p:nvPr/>
        </p:nvSpPr>
        <p:spPr>
          <a:xfrm>
            <a:off x="1046196" y="5429740"/>
            <a:ext cx="5032832" cy="369332"/>
          </a:xfrm>
          <a:prstGeom prst="rect">
            <a:avLst/>
          </a:prstGeom>
          <a:noFill/>
        </p:spPr>
        <p:txBody>
          <a:bodyPr wrap="square">
            <a:spAutoFit/>
          </a:bodyPr>
          <a:lstStyle/>
          <a:p>
            <a:r>
              <a:rPr lang="en-US" b="0" i="0" dirty="0">
                <a:effectLst/>
                <a:latin typeface="Roboto" panose="020F0502020204030204" pitchFamily="2" charset="0"/>
              </a:rPr>
              <a:t>.</a:t>
            </a:r>
            <a:endParaRPr lang="en-IN" dirty="0"/>
          </a:p>
        </p:txBody>
      </p:sp>
      <p:sp>
        <p:nvSpPr>
          <p:cNvPr id="2" name="TextBox 1">
            <a:extLst>
              <a:ext uri="{FF2B5EF4-FFF2-40B4-BE49-F238E27FC236}">
                <a16:creationId xmlns:a16="http://schemas.microsoft.com/office/drawing/2014/main" id="{9149CDD6-D345-E6C3-6FB3-F3772FCE4E29}"/>
              </a:ext>
            </a:extLst>
          </p:cNvPr>
          <p:cNvSpPr txBox="1"/>
          <p:nvPr/>
        </p:nvSpPr>
        <p:spPr>
          <a:xfrm>
            <a:off x="3301576" y="5859817"/>
            <a:ext cx="7576457"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Here we can see that Vertu is the costly mobile followed by royale</a:t>
            </a:r>
          </a:p>
        </p:txBody>
      </p:sp>
      <p:pic>
        <p:nvPicPr>
          <p:cNvPr id="1026" name="Picture 2">
            <a:extLst>
              <a:ext uri="{FF2B5EF4-FFF2-40B4-BE49-F238E27FC236}">
                <a16:creationId xmlns:a16="http://schemas.microsoft.com/office/drawing/2014/main" id="{450987DD-B7A1-5B8F-CAC3-7C6E43066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7613" y="77172"/>
            <a:ext cx="10142149" cy="5511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19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82D71-66A4-B407-0D87-A6D686C9F68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59D04CA-FF13-AB0D-F467-AC05E3664E93}"/>
              </a:ext>
            </a:extLst>
          </p:cNvPr>
          <p:cNvSpPr txBox="1"/>
          <p:nvPr/>
        </p:nvSpPr>
        <p:spPr>
          <a:xfrm>
            <a:off x="1046196" y="5429740"/>
            <a:ext cx="5032832" cy="369332"/>
          </a:xfrm>
          <a:prstGeom prst="rect">
            <a:avLst/>
          </a:prstGeom>
          <a:noFill/>
        </p:spPr>
        <p:txBody>
          <a:bodyPr wrap="square">
            <a:spAutoFit/>
          </a:bodyPr>
          <a:lstStyle/>
          <a:p>
            <a:r>
              <a:rPr lang="en-US" b="0" i="0" dirty="0">
                <a:effectLst/>
                <a:latin typeface="Roboto" panose="020F0502020204030204" pitchFamily="2" charset="0"/>
              </a:rPr>
              <a:t>.</a:t>
            </a:r>
            <a:endParaRPr lang="en-IN" dirty="0"/>
          </a:p>
        </p:txBody>
      </p:sp>
      <p:sp>
        <p:nvSpPr>
          <p:cNvPr id="2" name="TextBox 1">
            <a:extLst>
              <a:ext uri="{FF2B5EF4-FFF2-40B4-BE49-F238E27FC236}">
                <a16:creationId xmlns:a16="http://schemas.microsoft.com/office/drawing/2014/main" id="{9149CDD6-D345-E6C3-6FB3-F3772FCE4E29}"/>
              </a:ext>
            </a:extLst>
          </p:cNvPr>
          <p:cNvSpPr txBox="1"/>
          <p:nvPr/>
        </p:nvSpPr>
        <p:spPr>
          <a:xfrm>
            <a:off x="3282914" y="5543555"/>
            <a:ext cx="7576457" cy="646331"/>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Here we can see that as the RAM capacity is increasing price of the smartphone increases</a:t>
            </a:r>
          </a:p>
        </p:txBody>
      </p:sp>
      <p:pic>
        <p:nvPicPr>
          <p:cNvPr id="2050" name="Picture 2">
            <a:extLst>
              <a:ext uri="{FF2B5EF4-FFF2-40B4-BE49-F238E27FC236}">
                <a16:creationId xmlns:a16="http://schemas.microsoft.com/office/drawing/2014/main" id="{3DBE5FF6-2B44-8F48-3336-CFC9590B0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050" y="628851"/>
            <a:ext cx="5810250"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767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243B6-DE67-9EE0-322C-ACB45FA3CFF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B250ADB-961F-6606-4259-BE2A15F09704}"/>
              </a:ext>
            </a:extLst>
          </p:cNvPr>
          <p:cNvSpPr/>
          <p:nvPr/>
        </p:nvSpPr>
        <p:spPr>
          <a:xfrm>
            <a:off x="4706578" y="589722"/>
            <a:ext cx="6798033" cy="5321500"/>
          </a:xfrm>
          <a:prstGeom prst="rect">
            <a:avLst/>
          </a:prstGeom>
        </p:spPr>
        <p:txBody>
          <a:bodyPr vert="horz" lIns="91440" tIns="45720" rIns="91440" bIns="45720" rtlCol="0" anchor="ctr">
            <a:normAutofit/>
          </a:bodyPr>
          <a:lstStyle/>
          <a:p>
            <a:pPr marL="285750" indent="-285750">
              <a:spcBef>
                <a:spcPts val="1000"/>
              </a:spcBef>
              <a:buClr>
                <a:schemeClr val="accent1"/>
              </a:buClr>
              <a:buFont typeface="Wingdings 3" charset="2"/>
              <a:buChar char=""/>
            </a:pPr>
            <a:endParaRPr lang="en-US" dirty="0">
              <a:solidFill>
                <a:schemeClr val="tx1">
                  <a:lumMod val="75000"/>
                  <a:lumOff val="25000"/>
                </a:schemeClr>
              </a:solidFill>
            </a:endParaRPr>
          </a:p>
        </p:txBody>
      </p:sp>
      <p:sp>
        <p:nvSpPr>
          <p:cNvPr id="3" name="Rectangle 2">
            <a:extLst>
              <a:ext uri="{FF2B5EF4-FFF2-40B4-BE49-F238E27FC236}">
                <a16:creationId xmlns:a16="http://schemas.microsoft.com/office/drawing/2014/main" id="{17C72B82-0FC6-3A51-7191-8EF393753586}"/>
              </a:ext>
            </a:extLst>
          </p:cNvPr>
          <p:cNvSpPr/>
          <p:nvPr/>
        </p:nvSpPr>
        <p:spPr>
          <a:xfrm>
            <a:off x="-1" y="0"/>
            <a:ext cx="4040555" cy="6858000"/>
          </a:xfrm>
          <a:prstGeom prst="rect">
            <a:avLst/>
          </a:prstGeom>
          <a:solidFill>
            <a:schemeClr val="accent3">
              <a:lumMod val="5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3200" dirty="0">
                <a:latin typeface="Calibri" panose="020F0502020204030204" pitchFamily="34" charset="0"/>
                <a:ea typeface="Calibri" panose="020F0502020204030204" pitchFamily="34" charset="0"/>
                <a:cs typeface="Calibri" panose="020F0502020204030204" pitchFamily="34" charset="0"/>
              </a:rPr>
              <a:t>Model Training and Evaluation</a:t>
            </a:r>
          </a:p>
        </p:txBody>
      </p:sp>
      <p:sp>
        <p:nvSpPr>
          <p:cNvPr id="7" name="TextBox 6">
            <a:extLst>
              <a:ext uri="{FF2B5EF4-FFF2-40B4-BE49-F238E27FC236}">
                <a16:creationId xmlns:a16="http://schemas.microsoft.com/office/drawing/2014/main" id="{2B8EBC0F-1CC2-4082-6C0A-1255D8D85796}"/>
              </a:ext>
            </a:extLst>
          </p:cNvPr>
          <p:cNvSpPr txBox="1"/>
          <p:nvPr/>
        </p:nvSpPr>
        <p:spPr>
          <a:xfrm>
            <a:off x="4706577" y="2720659"/>
            <a:ext cx="5156437" cy="168411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Linear Regression</a:t>
            </a:r>
          </a:p>
          <a:p>
            <a:pPr marL="342900" indent="-342900">
              <a:lnSpc>
                <a:spcPct val="150000"/>
              </a:lnSpc>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Decision Tree Classifier</a:t>
            </a:r>
          </a:p>
          <a:p>
            <a:pPr marL="342900" indent="-342900">
              <a:lnSpc>
                <a:spcPct val="150000"/>
              </a:lnSpc>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Random Forest Classifier</a:t>
            </a:r>
          </a:p>
        </p:txBody>
      </p:sp>
    </p:spTree>
    <p:extLst>
      <p:ext uri="{BB962C8B-B14F-4D97-AF65-F5344CB8AC3E}">
        <p14:creationId xmlns:p14="http://schemas.microsoft.com/office/powerpoint/2010/main" val="4166460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0AA1E-EB2B-AD0B-12CE-4AEFA8278D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7D37AD-EEDA-01E6-29AE-DC1A269DA01F}"/>
              </a:ext>
            </a:extLst>
          </p:cNvPr>
          <p:cNvSpPr>
            <a:spLocks noGrp="1"/>
          </p:cNvSpPr>
          <p:nvPr>
            <p:ph type="ctrTitle"/>
          </p:nvPr>
        </p:nvSpPr>
        <p:spPr>
          <a:xfrm>
            <a:off x="1406106" y="262787"/>
            <a:ext cx="9394165" cy="693667"/>
          </a:xfrm>
        </p:spPr>
        <p:txBody>
          <a:bodyPr vert="horz" lIns="91440" tIns="45720" rIns="91440" bIns="45720" rtlCol="0" anchor="t">
            <a:normAutofit/>
          </a:bodyPr>
          <a:lstStyle/>
          <a:p>
            <a:pPr algn="ctr"/>
            <a:r>
              <a:rPr lang="en-US" sz="2400" u="sng" dirty="0">
                <a:latin typeface="Calibri" panose="020F0502020204030204" pitchFamily="34" charset="0"/>
                <a:ea typeface="Calibri" panose="020F0502020204030204" pitchFamily="34" charset="0"/>
                <a:cs typeface="Calibri" panose="020F0502020204030204" pitchFamily="34" charset="0"/>
              </a:rPr>
              <a:t>Linear Regression</a:t>
            </a:r>
          </a:p>
        </p:txBody>
      </p:sp>
      <p:sp>
        <p:nvSpPr>
          <p:cNvPr id="5" name="Title 1">
            <a:extLst>
              <a:ext uri="{FF2B5EF4-FFF2-40B4-BE49-F238E27FC236}">
                <a16:creationId xmlns:a16="http://schemas.microsoft.com/office/drawing/2014/main" id="{2BA3E216-14AD-440B-8A3F-4F63FBDE4E89}"/>
              </a:ext>
            </a:extLst>
          </p:cNvPr>
          <p:cNvSpPr txBox="1">
            <a:spLocks/>
          </p:cNvSpPr>
          <p:nvPr/>
        </p:nvSpPr>
        <p:spPr>
          <a:xfrm>
            <a:off x="1107493" y="800100"/>
            <a:ext cx="4988507" cy="693667"/>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sp>
        <p:nvSpPr>
          <p:cNvPr id="10" name="TextBox 9">
            <a:extLst>
              <a:ext uri="{FF2B5EF4-FFF2-40B4-BE49-F238E27FC236}">
                <a16:creationId xmlns:a16="http://schemas.microsoft.com/office/drawing/2014/main" id="{1F71439B-DAC4-8CF5-01AD-30A8C589E081}"/>
              </a:ext>
            </a:extLst>
          </p:cNvPr>
          <p:cNvSpPr txBox="1"/>
          <p:nvPr/>
        </p:nvSpPr>
        <p:spPr>
          <a:xfrm>
            <a:off x="9185226" y="3983866"/>
            <a:ext cx="6538642" cy="400110"/>
          </a:xfrm>
          <a:prstGeom prst="rect">
            <a:avLst/>
          </a:prstGeom>
          <a:noFill/>
        </p:spPr>
        <p:txBody>
          <a:bodyPr wrap="square">
            <a:spAutoFit/>
          </a:bodyPr>
          <a:lstStyle/>
          <a:p>
            <a:r>
              <a:rPr lang="en-IN" sz="2000" dirty="0">
                <a:cs typeface="Arial" panose="020B0604020202020204" pitchFamily="34" charset="0"/>
              </a:rPr>
              <a:t>65.0%</a:t>
            </a:r>
          </a:p>
        </p:txBody>
      </p:sp>
      <p:sp>
        <p:nvSpPr>
          <p:cNvPr id="11" name="Title 1">
            <a:extLst>
              <a:ext uri="{FF2B5EF4-FFF2-40B4-BE49-F238E27FC236}">
                <a16:creationId xmlns:a16="http://schemas.microsoft.com/office/drawing/2014/main" id="{CF387DDC-4E29-60E2-A79E-8F6497094CA7}"/>
              </a:ext>
            </a:extLst>
          </p:cNvPr>
          <p:cNvSpPr txBox="1">
            <a:spLocks/>
          </p:cNvSpPr>
          <p:nvPr/>
        </p:nvSpPr>
        <p:spPr>
          <a:xfrm>
            <a:off x="8799088" y="3382532"/>
            <a:ext cx="2613660" cy="6013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Calibri" panose="020F0502020204030204" pitchFamily="34" charset="0"/>
                <a:ea typeface="Calibri" panose="020F0502020204030204" pitchFamily="34" charset="0"/>
                <a:cs typeface="Calibri" panose="020F0502020204030204" pitchFamily="34" charset="0"/>
              </a:rPr>
              <a:t>Accuracy Score</a:t>
            </a:r>
          </a:p>
        </p:txBody>
      </p:sp>
      <p:sp>
        <p:nvSpPr>
          <p:cNvPr id="20" name="Title 1">
            <a:extLst>
              <a:ext uri="{FF2B5EF4-FFF2-40B4-BE49-F238E27FC236}">
                <a16:creationId xmlns:a16="http://schemas.microsoft.com/office/drawing/2014/main" id="{9E3F39F6-D768-CC1C-A70F-F99220FFE20A}"/>
              </a:ext>
            </a:extLst>
          </p:cNvPr>
          <p:cNvSpPr txBox="1">
            <a:spLocks/>
          </p:cNvSpPr>
          <p:nvPr/>
        </p:nvSpPr>
        <p:spPr>
          <a:xfrm>
            <a:off x="7878396" y="3339667"/>
            <a:ext cx="2613660" cy="6013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cs typeface="Arial" panose="020B0604020202020204" pitchFamily="34" charset="0"/>
            </a:endParaRPr>
          </a:p>
        </p:txBody>
      </p:sp>
      <p:sp>
        <p:nvSpPr>
          <p:cNvPr id="8" name="TextBox 7">
            <a:extLst>
              <a:ext uri="{FF2B5EF4-FFF2-40B4-BE49-F238E27FC236}">
                <a16:creationId xmlns:a16="http://schemas.microsoft.com/office/drawing/2014/main" id="{EC77B28B-C82F-BF65-5730-A0A09E5FAB2B}"/>
              </a:ext>
            </a:extLst>
          </p:cNvPr>
          <p:cNvSpPr txBox="1"/>
          <p:nvPr/>
        </p:nvSpPr>
        <p:spPr>
          <a:xfrm>
            <a:off x="1406106" y="1034993"/>
            <a:ext cx="10006642" cy="1200329"/>
          </a:xfrm>
          <a:prstGeom prst="rect">
            <a:avLst/>
          </a:prstGeom>
          <a:noFill/>
        </p:spPr>
        <p:txBody>
          <a:bodyPr wrap="square">
            <a:spAutoFit/>
          </a:bodyPr>
          <a:lstStyle/>
          <a:p>
            <a:pPr algn="just"/>
            <a:r>
              <a:rPr lang="en-US" b="1" dirty="0">
                <a:latin typeface="Calibri" panose="020F0502020204030204" pitchFamily="34" charset="0"/>
                <a:ea typeface="Calibri" panose="020F0502020204030204" pitchFamily="34" charset="0"/>
                <a:cs typeface="Calibri" panose="020F0502020204030204" pitchFamily="34" charset="0"/>
              </a:rPr>
              <a:t>Linear regression</a:t>
            </a:r>
            <a:r>
              <a:rPr lang="en-US" dirty="0">
                <a:latin typeface="Calibri" panose="020F0502020204030204" pitchFamily="34" charset="0"/>
                <a:ea typeface="Calibri" panose="020F0502020204030204" pitchFamily="34" charset="0"/>
                <a:cs typeface="Calibri" panose="020F0502020204030204" pitchFamily="34" charset="0"/>
              </a:rPr>
              <a:t> is a statistical model used to predict the probability of an event occurring. In the context of smartphone price prediction, it can be used to estimate the likelihood that  a smartphone with certain features (e.g., screen size, RAM, camera megapixels) will fall into a particular price category (e.g., low, medium, high).</a:t>
            </a:r>
          </a:p>
        </p:txBody>
      </p:sp>
      <p:pic>
        <p:nvPicPr>
          <p:cNvPr id="4" name="Picture 3">
            <a:extLst>
              <a:ext uri="{FF2B5EF4-FFF2-40B4-BE49-F238E27FC236}">
                <a16:creationId xmlns:a16="http://schemas.microsoft.com/office/drawing/2014/main" id="{3059F049-4CE9-862E-1AF7-1C85DE016A06}"/>
              </a:ext>
            </a:extLst>
          </p:cNvPr>
          <p:cNvPicPr>
            <a:picLocks noChangeAspect="1"/>
          </p:cNvPicPr>
          <p:nvPr/>
        </p:nvPicPr>
        <p:blipFill>
          <a:blip r:embed="rId2"/>
          <a:stretch>
            <a:fillRect/>
          </a:stretch>
        </p:blipFill>
        <p:spPr>
          <a:xfrm>
            <a:off x="1881447" y="2735441"/>
            <a:ext cx="5914316" cy="1798459"/>
          </a:xfrm>
          <a:prstGeom prst="rect">
            <a:avLst/>
          </a:prstGeom>
        </p:spPr>
      </p:pic>
      <p:pic>
        <p:nvPicPr>
          <p:cNvPr id="6" name="Picture 5">
            <a:extLst>
              <a:ext uri="{FF2B5EF4-FFF2-40B4-BE49-F238E27FC236}">
                <a16:creationId xmlns:a16="http://schemas.microsoft.com/office/drawing/2014/main" id="{D0447BF2-F70D-F573-A01A-136E2B3013A3}"/>
              </a:ext>
            </a:extLst>
          </p:cNvPr>
          <p:cNvPicPr>
            <a:picLocks noChangeAspect="1"/>
          </p:cNvPicPr>
          <p:nvPr/>
        </p:nvPicPr>
        <p:blipFill>
          <a:blip r:embed="rId3"/>
          <a:stretch>
            <a:fillRect/>
          </a:stretch>
        </p:blipFill>
        <p:spPr>
          <a:xfrm>
            <a:off x="1995947" y="4726615"/>
            <a:ext cx="4195303" cy="985644"/>
          </a:xfrm>
          <a:prstGeom prst="rect">
            <a:avLst/>
          </a:prstGeom>
        </p:spPr>
      </p:pic>
    </p:spTree>
    <p:extLst>
      <p:ext uri="{BB962C8B-B14F-4D97-AF65-F5344CB8AC3E}">
        <p14:creationId xmlns:p14="http://schemas.microsoft.com/office/powerpoint/2010/main" val="995744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52D18-289B-467E-071C-0F8A450240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6D2E79-0FE4-BF21-91BB-ED94F5CD9D67}"/>
              </a:ext>
            </a:extLst>
          </p:cNvPr>
          <p:cNvSpPr>
            <a:spLocks noGrp="1"/>
          </p:cNvSpPr>
          <p:nvPr>
            <p:ph type="ctrTitle"/>
          </p:nvPr>
        </p:nvSpPr>
        <p:spPr>
          <a:xfrm>
            <a:off x="4675517" y="598508"/>
            <a:ext cx="5531620" cy="693667"/>
          </a:xfrm>
        </p:spPr>
        <p:txBody>
          <a:bodyPr vert="horz" lIns="91440" tIns="45720" rIns="91440" bIns="45720" rtlCol="0" anchor="t">
            <a:normAutofit/>
          </a:bodyPr>
          <a:lstStyle/>
          <a:p>
            <a:r>
              <a:rPr lang="en-US" sz="2400" u="sng" dirty="0">
                <a:latin typeface="Calibri" panose="020F0502020204030204" pitchFamily="34" charset="0"/>
                <a:ea typeface="Calibri" panose="020F0502020204030204" pitchFamily="34" charset="0"/>
                <a:cs typeface="Calibri" panose="020F0502020204030204" pitchFamily="34" charset="0"/>
              </a:rPr>
              <a:t>Decision Tree Classifier</a:t>
            </a:r>
          </a:p>
        </p:txBody>
      </p:sp>
      <p:sp>
        <p:nvSpPr>
          <p:cNvPr id="5" name="Title 1">
            <a:extLst>
              <a:ext uri="{FF2B5EF4-FFF2-40B4-BE49-F238E27FC236}">
                <a16:creationId xmlns:a16="http://schemas.microsoft.com/office/drawing/2014/main" id="{164B45D4-F9DA-BFBD-6F8D-7CDEFC97FE50}"/>
              </a:ext>
            </a:extLst>
          </p:cNvPr>
          <p:cNvSpPr txBox="1">
            <a:spLocks/>
          </p:cNvSpPr>
          <p:nvPr/>
        </p:nvSpPr>
        <p:spPr>
          <a:xfrm>
            <a:off x="1107492" y="598507"/>
            <a:ext cx="4988507" cy="693667"/>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sp>
        <p:nvSpPr>
          <p:cNvPr id="11" name="Title 1">
            <a:extLst>
              <a:ext uri="{FF2B5EF4-FFF2-40B4-BE49-F238E27FC236}">
                <a16:creationId xmlns:a16="http://schemas.microsoft.com/office/drawing/2014/main" id="{10E9F25C-B7C6-6305-1576-FE4143EC6A8A}"/>
              </a:ext>
            </a:extLst>
          </p:cNvPr>
          <p:cNvSpPr txBox="1">
            <a:spLocks/>
          </p:cNvSpPr>
          <p:nvPr/>
        </p:nvSpPr>
        <p:spPr>
          <a:xfrm>
            <a:off x="2609997" y="3694260"/>
            <a:ext cx="2649167" cy="6013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9" name="Title 1">
            <a:extLst>
              <a:ext uri="{FF2B5EF4-FFF2-40B4-BE49-F238E27FC236}">
                <a16:creationId xmlns:a16="http://schemas.microsoft.com/office/drawing/2014/main" id="{476F5356-4633-95AB-C7A6-4B6AB3F629C3}"/>
              </a:ext>
            </a:extLst>
          </p:cNvPr>
          <p:cNvSpPr txBox="1">
            <a:spLocks/>
          </p:cNvSpPr>
          <p:nvPr/>
        </p:nvSpPr>
        <p:spPr>
          <a:xfrm>
            <a:off x="1019288" y="1389269"/>
            <a:ext cx="10538169" cy="1732980"/>
          </a:xfrm>
          <a:prstGeom prst="rect">
            <a:avLst/>
          </a:prstGeom>
        </p:spPr>
        <p:txBody>
          <a:bodyPr vert="horz" lIns="91440" tIns="45720" rIns="91440" bIns="45720" rtlCol="0" anchor="t">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A decision tree classifier is a tool that asks a series of questions based on the information provided (like 5g or not , Battery capacity...) to decide on an outcome (price). It splits the data into branches at each question, leading to a clear decision at the end.</a:t>
            </a:r>
          </a:p>
        </p:txBody>
      </p:sp>
      <p:sp>
        <p:nvSpPr>
          <p:cNvPr id="13" name="TextBox 12">
            <a:extLst>
              <a:ext uri="{FF2B5EF4-FFF2-40B4-BE49-F238E27FC236}">
                <a16:creationId xmlns:a16="http://schemas.microsoft.com/office/drawing/2014/main" id="{0463EB76-6561-1AE7-78BE-CA66C4231642}"/>
              </a:ext>
            </a:extLst>
          </p:cNvPr>
          <p:cNvSpPr txBox="1"/>
          <p:nvPr/>
        </p:nvSpPr>
        <p:spPr>
          <a:xfrm>
            <a:off x="7660870" y="3535532"/>
            <a:ext cx="2443365" cy="369332"/>
          </a:xfrm>
          <a:prstGeom prst="rect">
            <a:avLst/>
          </a:prstGeom>
          <a:noFill/>
        </p:spPr>
        <p:txBody>
          <a:bodyPr wrap="square">
            <a:spAutoFit/>
          </a:bodyPr>
          <a:lstStyle/>
          <a:p>
            <a:r>
              <a:rPr lang="en-IN" dirty="0"/>
              <a:t>41.00%</a:t>
            </a:r>
          </a:p>
        </p:txBody>
      </p:sp>
      <p:sp>
        <p:nvSpPr>
          <p:cNvPr id="17" name="Title 1">
            <a:extLst>
              <a:ext uri="{FF2B5EF4-FFF2-40B4-BE49-F238E27FC236}">
                <a16:creationId xmlns:a16="http://schemas.microsoft.com/office/drawing/2014/main" id="{EFF72402-D3FE-CCAA-056B-9CCFFDA5B251}"/>
              </a:ext>
            </a:extLst>
          </p:cNvPr>
          <p:cNvSpPr txBox="1">
            <a:spLocks/>
          </p:cNvSpPr>
          <p:nvPr/>
        </p:nvSpPr>
        <p:spPr>
          <a:xfrm>
            <a:off x="7557970" y="3036956"/>
            <a:ext cx="2649167" cy="6013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Calibri" panose="020F0502020204030204" pitchFamily="34" charset="0"/>
                <a:ea typeface="Calibri" panose="020F0502020204030204" pitchFamily="34" charset="0"/>
                <a:cs typeface="Calibri" panose="020F0502020204030204" pitchFamily="34" charset="0"/>
              </a:rPr>
              <a:t>Accuracy Score</a:t>
            </a:r>
          </a:p>
        </p:txBody>
      </p:sp>
      <p:pic>
        <p:nvPicPr>
          <p:cNvPr id="6" name="Picture 5">
            <a:extLst>
              <a:ext uri="{FF2B5EF4-FFF2-40B4-BE49-F238E27FC236}">
                <a16:creationId xmlns:a16="http://schemas.microsoft.com/office/drawing/2014/main" id="{5C2C879C-38EA-A50B-45AF-E47F3CD8E450}"/>
              </a:ext>
            </a:extLst>
          </p:cNvPr>
          <p:cNvPicPr>
            <a:picLocks noChangeAspect="1"/>
          </p:cNvPicPr>
          <p:nvPr/>
        </p:nvPicPr>
        <p:blipFill>
          <a:blip r:embed="rId2"/>
          <a:stretch>
            <a:fillRect/>
          </a:stretch>
        </p:blipFill>
        <p:spPr>
          <a:xfrm>
            <a:off x="3358923" y="4687479"/>
            <a:ext cx="3552669" cy="1342717"/>
          </a:xfrm>
          <a:prstGeom prst="rect">
            <a:avLst/>
          </a:prstGeom>
        </p:spPr>
      </p:pic>
      <p:pic>
        <p:nvPicPr>
          <p:cNvPr id="7" name="Picture 6">
            <a:extLst>
              <a:ext uri="{FF2B5EF4-FFF2-40B4-BE49-F238E27FC236}">
                <a16:creationId xmlns:a16="http://schemas.microsoft.com/office/drawing/2014/main" id="{FC6D5AC7-13B2-AA15-E4C5-A6A4398E81ED}"/>
              </a:ext>
            </a:extLst>
          </p:cNvPr>
          <p:cNvPicPr>
            <a:picLocks noChangeAspect="1"/>
          </p:cNvPicPr>
          <p:nvPr/>
        </p:nvPicPr>
        <p:blipFill>
          <a:blip r:embed="rId3"/>
          <a:stretch>
            <a:fillRect/>
          </a:stretch>
        </p:blipFill>
        <p:spPr>
          <a:xfrm>
            <a:off x="3152987" y="3333284"/>
            <a:ext cx="4353533" cy="1143160"/>
          </a:xfrm>
          <a:prstGeom prst="rect">
            <a:avLst/>
          </a:prstGeom>
        </p:spPr>
      </p:pic>
    </p:spTree>
    <p:extLst>
      <p:ext uri="{BB962C8B-B14F-4D97-AF65-F5344CB8AC3E}">
        <p14:creationId xmlns:p14="http://schemas.microsoft.com/office/powerpoint/2010/main" val="2315156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81ED6-6BD2-1D42-18F9-74E92391EF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9FEEF1-B5EE-AA2D-DC54-CA946E0CE6EE}"/>
              </a:ext>
            </a:extLst>
          </p:cNvPr>
          <p:cNvSpPr>
            <a:spLocks noGrp="1"/>
          </p:cNvSpPr>
          <p:nvPr>
            <p:ph type="ctrTitle"/>
          </p:nvPr>
        </p:nvSpPr>
        <p:spPr>
          <a:xfrm>
            <a:off x="3601746" y="568474"/>
            <a:ext cx="4988507" cy="693667"/>
          </a:xfrm>
        </p:spPr>
        <p:txBody>
          <a:bodyPr vert="horz" lIns="91440" tIns="45720" rIns="91440" bIns="45720" rtlCol="0" anchor="t">
            <a:normAutofit/>
          </a:bodyPr>
          <a:lstStyle/>
          <a:p>
            <a:pPr algn="ctr"/>
            <a:r>
              <a:rPr lang="en-US" sz="2400" u="sng" dirty="0">
                <a:latin typeface="Calibri" panose="020F0502020204030204" pitchFamily="34" charset="0"/>
                <a:ea typeface="Calibri" panose="020F0502020204030204" pitchFamily="34" charset="0"/>
                <a:cs typeface="Calibri" panose="020F0502020204030204" pitchFamily="34" charset="0"/>
              </a:rPr>
              <a:t>Random Forest Classifier</a:t>
            </a:r>
          </a:p>
        </p:txBody>
      </p:sp>
      <p:sp>
        <p:nvSpPr>
          <p:cNvPr id="5" name="Title 1">
            <a:extLst>
              <a:ext uri="{FF2B5EF4-FFF2-40B4-BE49-F238E27FC236}">
                <a16:creationId xmlns:a16="http://schemas.microsoft.com/office/drawing/2014/main" id="{08E7041A-75AB-5B4D-C590-7E8ED4B3DB75}"/>
              </a:ext>
            </a:extLst>
          </p:cNvPr>
          <p:cNvSpPr txBox="1">
            <a:spLocks/>
          </p:cNvSpPr>
          <p:nvPr/>
        </p:nvSpPr>
        <p:spPr>
          <a:xfrm>
            <a:off x="1093389" y="1346606"/>
            <a:ext cx="10307267" cy="2191741"/>
          </a:xfrm>
          <a:prstGeom prst="rect">
            <a:avLst/>
          </a:prstGeom>
        </p:spPr>
        <p:txBody>
          <a:bodyPr vert="horz" lIns="91440" tIns="45720" rIns="91440" bIns="45720" rtlCol="0" anchor="t">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A random forest classifier is a collection of many decision trees that work together to improve the accuracy of predictions (like whether a price). It looks at different subsets of data and combines their results to make a final decision, making it more reliable than using just one decision tree.</a:t>
            </a:r>
          </a:p>
        </p:txBody>
      </p:sp>
      <p:sp>
        <p:nvSpPr>
          <p:cNvPr id="6" name="Title 1">
            <a:extLst>
              <a:ext uri="{FF2B5EF4-FFF2-40B4-BE49-F238E27FC236}">
                <a16:creationId xmlns:a16="http://schemas.microsoft.com/office/drawing/2014/main" id="{6A4C0E23-1BD7-53B3-3498-EE3BD67D321B}"/>
              </a:ext>
            </a:extLst>
          </p:cNvPr>
          <p:cNvSpPr txBox="1">
            <a:spLocks/>
          </p:cNvSpPr>
          <p:nvPr/>
        </p:nvSpPr>
        <p:spPr>
          <a:xfrm>
            <a:off x="7780314" y="3146097"/>
            <a:ext cx="2717738" cy="6013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Calibri" panose="020F0502020204030204" pitchFamily="34" charset="0"/>
                <a:ea typeface="Calibri" panose="020F0502020204030204" pitchFamily="34" charset="0"/>
                <a:cs typeface="Calibri" panose="020F0502020204030204" pitchFamily="34" charset="0"/>
              </a:rPr>
              <a:t>Accuracy Score</a:t>
            </a:r>
          </a:p>
        </p:txBody>
      </p:sp>
      <p:sp>
        <p:nvSpPr>
          <p:cNvPr id="16" name="TextBox 15">
            <a:extLst>
              <a:ext uri="{FF2B5EF4-FFF2-40B4-BE49-F238E27FC236}">
                <a16:creationId xmlns:a16="http://schemas.microsoft.com/office/drawing/2014/main" id="{E30CE90B-7749-4B87-EF81-EBCC398B8E5F}"/>
              </a:ext>
            </a:extLst>
          </p:cNvPr>
          <p:cNvSpPr txBox="1"/>
          <p:nvPr/>
        </p:nvSpPr>
        <p:spPr>
          <a:xfrm>
            <a:off x="7929797" y="3774446"/>
            <a:ext cx="2414955" cy="369332"/>
          </a:xfrm>
          <a:prstGeom prst="rect">
            <a:avLst/>
          </a:prstGeom>
          <a:noFill/>
        </p:spPr>
        <p:txBody>
          <a:bodyPr wrap="square">
            <a:spAutoFit/>
          </a:bodyPr>
          <a:lstStyle/>
          <a:p>
            <a:r>
              <a:rPr lang="en-IN" dirty="0"/>
              <a:t>70.00%</a:t>
            </a:r>
          </a:p>
        </p:txBody>
      </p:sp>
      <p:pic>
        <p:nvPicPr>
          <p:cNvPr id="4" name="Picture 3">
            <a:extLst>
              <a:ext uri="{FF2B5EF4-FFF2-40B4-BE49-F238E27FC236}">
                <a16:creationId xmlns:a16="http://schemas.microsoft.com/office/drawing/2014/main" id="{1A5EBD53-8BE1-1E9D-7865-129CDF0B4589}"/>
              </a:ext>
            </a:extLst>
          </p:cNvPr>
          <p:cNvPicPr>
            <a:picLocks noChangeAspect="1"/>
          </p:cNvPicPr>
          <p:nvPr/>
        </p:nvPicPr>
        <p:blipFill>
          <a:blip r:embed="rId2"/>
          <a:stretch>
            <a:fillRect/>
          </a:stretch>
        </p:blipFill>
        <p:spPr>
          <a:xfrm>
            <a:off x="2920467" y="4408769"/>
            <a:ext cx="3927423" cy="937450"/>
          </a:xfrm>
          <a:prstGeom prst="rect">
            <a:avLst/>
          </a:prstGeom>
        </p:spPr>
      </p:pic>
      <p:pic>
        <p:nvPicPr>
          <p:cNvPr id="7" name="Picture 6">
            <a:extLst>
              <a:ext uri="{FF2B5EF4-FFF2-40B4-BE49-F238E27FC236}">
                <a16:creationId xmlns:a16="http://schemas.microsoft.com/office/drawing/2014/main" id="{3B3DDAB1-F787-ADC3-7595-68C082245C08}"/>
              </a:ext>
            </a:extLst>
          </p:cNvPr>
          <p:cNvPicPr>
            <a:picLocks noChangeAspect="1"/>
          </p:cNvPicPr>
          <p:nvPr/>
        </p:nvPicPr>
        <p:blipFill>
          <a:blip r:embed="rId3"/>
          <a:stretch>
            <a:fillRect/>
          </a:stretch>
        </p:blipFill>
        <p:spPr>
          <a:xfrm>
            <a:off x="2920467" y="3084609"/>
            <a:ext cx="4391638" cy="1324160"/>
          </a:xfrm>
          <a:prstGeom prst="rect">
            <a:avLst/>
          </a:prstGeom>
        </p:spPr>
      </p:pic>
    </p:spTree>
    <p:extLst>
      <p:ext uri="{BB962C8B-B14F-4D97-AF65-F5344CB8AC3E}">
        <p14:creationId xmlns:p14="http://schemas.microsoft.com/office/powerpoint/2010/main" val="2627145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81ED6-6BD2-1D42-18F9-74E92391EF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9FEEF1-B5EE-AA2D-DC54-CA946E0CE6EE}"/>
              </a:ext>
            </a:extLst>
          </p:cNvPr>
          <p:cNvSpPr>
            <a:spLocks noGrp="1"/>
          </p:cNvSpPr>
          <p:nvPr>
            <p:ph type="ctrTitle"/>
          </p:nvPr>
        </p:nvSpPr>
        <p:spPr>
          <a:xfrm>
            <a:off x="3601744" y="1215678"/>
            <a:ext cx="4988507" cy="693667"/>
          </a:xfrm>
        </p:spPr>
        <p:txBody>
          <a:bodyPr vert="horz" lIns="91440" tIns="45720" rIns="91440" bIns="45720" rtlCol="0" anchor="t">
            <a:normAutofit/>
          </a:bodyPr>
          <a:lstStyle/>
          <a:p>
            <a:pPr algn="ctr"/>
            <a:r>
              <a:rPr lang="en-US" sz="2400" u="sng" dirty="0">
                <a:latin typeface="Calibri" panose="020F0502020204030204" pitchFamily="34" charset="0"/>
                <a:ea typeface="Calibri" panose="020F0502020204030204" pitchFamily="34" charset="0"/>
                <a:cs typeface="Calibri" panose="020F0502020204030204" pitchFamily="34" charset="0"/>
              </a:rPr>
              <a:t>Scores of our Models</a:t>
            </a:r>
          </a:p>
        </p:txBody>
      </p:sp>
      <p:sp>
        <p:nvSpPr>
          <p:cNvPr id="5" name="Title 1">
            <a:extLst>
              <a:ext uri="{FF2B5EF4-FFF2-40B4-BE49-F238E27FC236}">
                <a16:creationId xmlns:a16="http://schemas.microsoft.com/office/drawing/2014/main" id="{08E7041A-75AB-5B4D-C590-7E8ED4B3DB75}"/>
              </a:ext>
            </a:extLst>
          </p:cNvPr>
          <p:cNvSpPr txBox="1">
            <a:spLocks/>
          </p:cNvSpPr>
          <p:nvPr/>
        </p:nvSpPr>
        <p:spPr>
          <a:xfrm>
            <a:off x="1093389" y="1346606"/>
            <a:ext cx="10307267" cy="2191741"/>
          </a:xfrm>
          <a:prstGeom prst="rect">
            <a:avLst/>
          </a:prstGeom>
        </p:spPr>
        <p:txBody>
          <a:bodyPr vert="horz" lIns="91440" tIns="45720" rIns="91440" bIns="45720" rtlCol="0" anchor="t">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6A4C0E23-1BD7-53B3-3498-EE3BD67D321B}"/>
              </a:ext>
            </a:extLst>
          </p:cNvPr>
          <p:cNvSpPr txBox="1">
            <a:spLocks/>
          </p:cNvSpPr>
          <p:nvPr/>
        </p:nvSpPr>
        <p:spPr>
          <a:xfrm>
            <a:off x="7567310" y="3894957"/>
            <a:ext cx="2717738" cy="6013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C1B39702-4659-F65F-0AA3-253B563C41C6}"/>
              </a:ext>
            </a:extLst>
          </p:cNvPr>
          <p:cNvPicPr>
            <a:picLocks noChangeAspect="1"/>
          </p:cNvPicPr>
          <p:nvPr/>
        </p:nvPicPr>
        <p:blipFill>
          <a:blip r:embed="rId2"/>
          <a:stretch>
            <a:fillRect/>
          </a:stretch>
        </p:blipFill>
        <p:spPr>
          <a:xfrm>
            <a:off x="3894046" y="2614499"/>
            <a:ext cx="4534533" cy="1629002"/>
          </a:xfrm>
          <a:prstGeom prst="rect">
            <a:avLst/>
          </a:prstGeom>
        </p:spPr>
      </p:pic>
      <p:sp>
        <p:nvSpPr>
          <p:cNvPr id="8" name="TextBox 7">
            <a:extLst>
              <a:ext uri="{FF2B5EF4-FFF2-40B4-BE49-F238E27FC236}">
                <a16:creationId xmlns:a16="http://schemas.microsoft.com/office/drawing/2014/main" id="{4074AF33-27FB-8830-87E2-D3863D4EBB67}"/>
              </a:ext>
            </a:extLst>
          </p:cNvPr>
          <p:cNvSpPr txBox="1"/>
          <p:nvPr/>
        </p:nvSpPr>
        <p:spPr>
          <a:xfrm>
            <a:off x="3894046" y="5066523"/>
            <a:ext cx="4273029" cy="369332"/>
          </a:xfrm>
          <a:prstGeom prst="rect">
            <a:avLst/>
          </a:prstGeom>
          <a:noFill/>
        </p:spPr>
        <p:txBody>
          <a:bodyPr wrap="non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Random Forest Regression is more accurate</a:t>
            </a:r>
          </a:p>
        </p:txBody>
      </p:sp>
    </p:spTree>
    <p:extLst>
      <p:ext uri="{BB962C8B-B14F-4D97-AF65-F5344CB8AC3E}">
        <p14:creationId xmlns:p14="http://schemas.microsoft.com/office/powerpoint/2010/main" val="2020712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6E401-9797-10C0-6DA1-074E31F77EB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D86D3A-E884-84B1-B273-2121FDBF59EE}"/>
              </a:ext>
            </a:extLst>
          </p:cNvPr>
          <p:cNvSpPr/>
          <p:nvPr/>
        </p:nvSpPr>
        <p:spPr>
          <a:xfrm>
            <a:off x="4603940" y="768250"/>
            <a:ext cx="6798033" cy="5321500"/>
          </a:xfrm>
          <a:prstGeom prst="rect">
            <a:avLst/>
          </a:prstGeom>
        </p:spPr>
        <p:txBody>
          <a:bodyPr vert="horz" lIns="91440" tIns="45720" rIns="91440" bIns="45720" rtlCol="0" anchor="ctr">
            <a:normAutofit/>
          </a:bodyPr>
          <a:lstStyle/>
          <a:p>
            <a:pPr marL="342900" indent="-342900" algn="just">
              <a:spcBef>
                <a:spcPts val="1000"/>
              </a:spcBef>
              <a:buClr>
                <a:schemeClr val="accent1"/>
              </a:buClr>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In Future, By integrating a recommendation engine, my smartphone price prediction project can evolve into a more personalized tool. When users input their desired specifications, the machine can suggest suitable models based on their preferences and budget, providing a more tailored and convenient shopping experience.</a:t>
            </a:r>
          </a:p>
          <a:p>
            <a:pPr marL="342900" indent="-342900" algn="just">
              <a:spcBef>
                <a:spcPts val="1000"/>
              </a:spcBef>
              <a:buClr>
                <a:schemeClr val="accent1"/>
              </a:buClr>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This enhanced functionality will elevate the user experience and make informed smartphone purchases more accessible than ever.</a:t>
            </a:r>
            <a:endParaRPr lang="en-US" sz="20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5CFC151-F734-C96E-D558-32C6896844A4}"/>
              </a:ext>
            </a:extLst>
          </p:cNvPr>
          <p:cNvSpPr/>
          <p:nvPr/>
        </p:nvSpPr>
        <p:spPr>
          <a:xfrm>
            <a:off x="-1" y="0"/>
            <a:ext cx="4040555" cy="6858000"/>
          </a:xfrm>
          <a:prstGeom prst="rect">
            <a:avLst/>
          </a:prstGeom>
          <a:solidFill>
            <a:schemeClr val="accent3">
              <a:lumMod val="5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3200" dirty="0">
                <a:latin typeface="+mj-lt"/>
              </a:rPr>
              <a:t>Future Enhancements</a:t>
            </a:r>
          </a:p>
        </p:txBody>
      </p:sp>
    </p:spTree>
    <p:extLst>
      <p:ext uri="{BB962C8B-B14F-4D97-AF65-F5344CB8AC3E}">
        <p14:creationId xmlns:p14="http://schemas.microsoft.com/office/powerpoint/2010/main" val="3996148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49A74-80CD-0FB0-FB08-A6067FB030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E378E05-7801-9ABF-160F-E9C40B24FC50}"/>
              </a:ext>
            </a:extLst>
          </p:cNvPr>
          <p:cNvSpPr/>
          <p:nvPr/>
        </p:nvSpPr>
        <p:spPr>
          <a:xfrm>
            <a:off x="4706578" y="589722"/>
            <a:ext cx="6798033" cy="5321500"/>
          </a:xfrm>
          <a:prstGeom prst="rect">
            <a:avLst/>
          </a:prstGeom>
        </p:spPr>
        <p:txBody>
          <a:bodyPr vert="horz" lIns="91440" tIns="45720" rIns="91440" bIns="45720" rtlCol="0" anchor="ctr">
            <a:normAutofit/>
          </a:bodyPr>
          <a:lstStyle/>
          <a:p>
            <a:pPr marL="285750" indent="-285750">
              <a:spcBef>
                <a:spcPts val="1000"/>
              </a:spcBef>
              <a:buClr>
                <a:schemeClr val="accent1"/>
              </a:buClr>
              <a:buFont typeface="Wingdings 3" charset="2"/>
              <a:buChar char=""/>
            </a:pPr>
            <a:endParaRPr lang="en-US" dirty="0">
              <a:solidFill>
                <a:schemeClr val="tx1">
                  <a:lumMod val="75000"/>
                  <a:lumOff val="25000"/>
                </a:schemeClr>
              </a:solidFill>
            </a:endParaRPr>
          </a:p>
        </p:txBody>
      </p:sp>
      <p:sp>
        <p:nvSpPr>
          <p:cNvPr id="3" name="Rectangle 2">
            <a:extLst>
              <a:ext uri="{FF2B5EF4-FFF2-40B4-BE49-F238E27FC236}">
                <a16:creationId xmlns:a16="http://schemas.microsoft.com/office/drawing/2014/main" id="{B99E7452-605D-9327-3A82-711C6D7AE49C}"/>
              </a:ext>
            </a:extLst>
          </p:cNvPr>
          <p:cNvSpPr/>
          <p:nvPr/>
        </p:nvSpPr>
        <p:spPr>
          <a:xfrm>
            <a:off x="-1" y="0"/>
            <a:ext cx="4040555" cy="6858000"/>
          </a:xfrm>
          <a:prstGeom prst="rect">
            <a:avLst/>
          </a:prstGeom>
          <a:solidFill>
            <a:schemeClr val="accent3">
              <a:lumMod val="5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3200" dirty="0">
                <a:latin typeface="Calibri" panose="020F0502020204030204" pitchFamily="34" charset="0"/>
                <a:ea typeface="Calibri" panose="020F0502020204030204" pitchFamily="34" charset="0"/>
                <a:cs typeface="Calibri" panose="020F0502020204030204" pitchFamily="34" charset="0"/>
              </a:rPr>
              <a:t>Challenges and Learning</a:t>
            </a:r>
          </a:p>
        </p:txBody>
      </p:sp>
      <p:sp>
        <p:nvSpPr>
          <p:cNvPr id="2" name="TextBox 1">
            <a:extLst>
              <a:ext uri="{FF2B5EF4-FFF2-40B4-BE49-F238E27FC236}">
                <a16:creationId xmlns:a16="http://schemas.microsoft.com/office/drawing/2014/main" id="{558F32A1-C9CC-0D64-5E8E-AFCE02BCCD68}"/>
              </a:ext>
            </a:extLst>
          </p:cNvPr>
          <p:cNvSpPr txBox="1"/>
          <p:nvPr/>
        </p:nvSpPr>
        <p:spPr>
          <a:xfrm>
            <a:off x="4450702" y="1894114"/>
            <a:ext cx="7221894" cy="2554545"/>
          </a:xfrm>
          <a:prstGeom prst="rect">
            <a:avLst/>
          </a:prstGeom>
          <a:noFill/>
        </p:spPr>
        <p:txBody>
          <a:bodyPr wrap="square" rtlCol="0">
            <a:sp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Data cleaning and preprocessing are critical steps in developing a smartphone price prediction project. Challenges often arise when dealing with missing values in columns like brand details and RAM specifications, as these data points are crucial for accurate predictions. Additionally, ensuring data consistency and scaling techniques can be complex, especially when dealing with diverse and potentially unrelated information. Addressing these challenges effectively is essential for building a robust and reliable model.</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7979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A8B839-01CF-1A2E-A8C5-CEED6D5AE2E4}"/>
              </a:ext>
            </a:extLst>
          </p:cNvPr>
          <p:cNvSpPr>
            <a:spLocks noGrp="1"/>
          </p:cNvSpPr>
          <p:nvPr>
            <p:ph idx="1"/>
          </p:nvPr>
        </p:nvSpPr>
        <p:spPr>
          <a:xfrm>
            <a:off x="2437457" y="1428046"/>
            <a:ext cx="4825984" cy="3777622"/>
          </a:xfrm>
        </p:spPr>
        <p:txBody>
          <a:bodyPr>
            <a:normAutofit/>
          </a:bodyPr>
          <a:lstStyle/>
          <a:p>
            <a:pPr>
              <a:buFont typeface="Wingdings" panose="05000000000000000000"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Abstract</a:t>
            </a:r>
          </a:p>
          <a:p>
            <a:pPr>
              <a:buFont typeface="Wingdings" panose="05000000000000000000"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Introduction</a:t>
            </a:r>
          </a:p>
          <a:p>
            <a:pPr>
              <a:buFont typeface="Wingdings" panose="05000000000000000000"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Data Analytics and Visualization</a:t>
            </a:r>
          </a:p>
          <a:p>
            <a:pPr>
              <a:buFont typeface="Wingdings" panose="05000000000000000000"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Model Training and Validation</a:t>
            </a:r>
          </a:p>
          <a:p>
            <a:pPr>
              <a:buFont typeface="Wingdings" panose="05000000000000000000"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Future Enhancements</a:t>
            </a:r>
          </a:p>
          <a:p>
            <a:pPr>
              <a:buFont typeface="Wingdings" panose="05000000000000000000"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Challenges and Learning</a:t>
            </a:r>
          </a:p>
          <a:p>
            <a:pPr>
              <a:buFont typeface="Wingdings" panose="05000000000000000000"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2" name="TextBox 1">
            <a:extLst>
              <a:ext uri="{FF2B5EF4-FFF2-40B4-BE49-F238E27FC236}">
                <a16:creationId xmlns:a16="http://schemas.microsoft.com/office/drawing/2014/main" id="{1DA7E671-2F51-C7F1-9A3E-E9918FB00D4E}"/>
              </a:ext>
            </a:extLst>
          </p:cNvPr>
          <p:cNvSpPr txBox="1"/>
          <p:nvPr/>
        </p:nvSpPr>
        <p:spPr>
          <a:xfrm>
            <a:off x="1876158" y="359921"/>
            <a:ext cx="5756988" cy="707886"/>
          </a:xfrm>
          <a:prstGeom prst="rect">
            <a:avLst/>
          </a:prstGeom>
          <a:noFill/>
        </p:spPr>
        <p:txBody>
          <a:bodyPr wrap="square" rtlCol="0">
            <a:spAutoFit/>
          </a:bodyPr>
          <a:lstStyle/>
          <a:p>
            <a:r>
              <a:rPr lang="en-IN" sz="4000" u="sng"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Table of Contents</a:t>
            </a:r>
          </a:p>
        </p:txBody>
      </p:sp>
    </p:spTree>
    <p:extLst>
      <p:ext uri="{BB962C8B-B14F-4D97-AF65-F5344CB8AC3E}">
        <p14:creationId xmlns:p14="http://schemas.microsoft.com/office/powerpoint/2010/main" val="1569623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0FFCB-5C02-4B6A-DFEB-6B3629AFFF4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DC58A50-8780-574F-0B0A-6EF49609EF52}"/>
              </a:ext>
            </a:extLst>
          </p:cNvPr>
          <p:cNvSpPr/>
          <p:nvPr/>
        </p:nvSpPr>
        <p:spPr>
          <a:xfrm>
            <a:off x="4706578" y="589722"/>
            <a:ext cx="6798033" cy="5321500"/>
          </a:xfrm>
          <a:prstGeom prst="rect">
            <a:avLst/>
          </a:prstGeom>
        </p:spPr>
        <p:txBody>
          <a:bodyPr vert="horz" lIns="91440" tIns="45720" rIns="91440" bIns="45720" rtlCol="0" anchor="ctr">
            <a:normAutofit/>
          </a:bodyPr>
          <a:lstStyle/>
          <a:p>
            <a:pPr marL="285750" indent="-285750">
              <a:spcBef>
                <a:spcPts val="1000"/>
              </a:spcBef>
              <a:buClr>
                <a:schemeClr val="accent1"/>
              </a:buClr>
              <a:buFont typeface="Wingdings 3" charset="2"/>
              <a:buChar char=""/>
            </a:pPr>
            <a:endParaRPr lang="en-US" dirty="0">
              <a:solidFill>
                <a:schemeClr val="tx1">
                  <a:lumMod val="75000"/>
                  <a:lumOff val="25000"/>
                </a:schemeClr>
              </a:solidFill>
            </a:endParaRPr>
          </a:p>
        </p:txBody>
      </p:sp>
      <p:sp>
        <p:nvSpPr>
          <p:cNvPr id="3" name="Rectangle 2">
            <a:extLst>
              <a:ext uri="{FF2B5EF4-FFF2-40B4-BE49-F238E27FC236}">
                <a16:creationId xmlns:a16="http://schemas.microsoft.com/office/drawing/2014/main" id="{A39C016B-8613-7DE1-0E79-3D382AC93105}"/>
              </a:ext>
            </a:extLst>
          </p:cNvPr>
          <p:cNvSpPr/>
          <p:nvPr/>
        </p:nvSpPr>
        <p:spPr>
          <a:xfrm>
            <a:off x="-1" y="0"/>
            <a:ext cx="4040555" cy="6858000"/>
          </a:xfrm>
          <a:prstGeom prst="rect">
            <a:avLst/>
          </a:prstGeom>
          <a:solidFill>
            <a:schemeClr val="accent3">
              <a:lumMod val="5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3200" dirty="0">
                <a:latin typeface="+mj-lt"/>
              </a:rPr>
              <a:t>Conclusion</a:t>
            </a:r>
          </a:p>
        </p:txBody>
      </p:sp>
      <p:sp>
        <p:nvSpPr>
          <p:cNvPr id="6" name="Rectangle 2">
            <a:extLst>
              <a:ext uri="{FF2B5EF4-FFF2-40B4-BE49-F238E27FC236}">
                <a16:creationId xmlns:a16="http://schemas.microsoft.com/office/drawing/2014/main" id="{E365140E-502A-AA7A-5189-9887A56B3B7F}"/>
              </a:ext>
            </a:extLst>
          </p:cNvPr>
          <p:cNvSpPr>
            <a:spLocks noChangeArrowheads="1"/>
          </p:cNvSpPr>
          <p:nvPr/>
        </p:nvSpPr>
        <p:spPr bwMode="auto">
          <a:xfrm>
            <a:off x="4436406" y="2060446"/>
            <a:ext cx="743008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 conclusion, the smartphone price prediction model effectively identified key factors influencing device pricing, such as brand, RAM, and processor brand. Random Forest and Linear Regression emerged as the most effective models, demonstrating their ability to accurately predict prices based on these variables. By implementing additional feature engineering techniques, refining model selection and tuning, and addressing data quality issues, the model's performance can be further enhanced, providing valuable insights and supporting informed decision-making in the smartphone market.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288523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69D31-E099-4894-AC82-4780F48E8E93}"/>
              </a:ext>
            </a:extLst>
          </p:cNvPr>
          <p:cNvSpPr>
            <a:spLocks noGrp="1"/>
          </p:cNvSpPr>
          <p:nvPr>
            <p:ph type="title"/>
          </p:nvPr>
        </p:nvSpPr>
        <p:spPr>
          <a:xfrm>
            <a:off x="1304103" y="1318591"/>
            <a:ext cx="10031006" cy="4220820"/>
          </a:xfrm>
        </p:spPr>
        <p:txBody>
          <a:bodyPr vert="horz" lIns="91440" tIns="45720" rIns="91440" bIns="45720" rtlCol="0" anchor="ctr">
            <a:normAutofit/>
          </a:bodyPr>
          <a:lstStyle/>
          <a:p>
            <a:pPr algn="ctr"/>
            <a:r>
              <a:rPr lang="en-US" sz="6600"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03167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696E-3935-4B39-87A5-677EF747D5FB}"/>
              </a:ext>
            </a:extLst>
          </p:cNvPr>
          <p:cNvSpPr>
            <a:spLocks noGrp="1"/>
          </p:cNvSpPr>
          <p:nvPr>
            <p:ph type="ctrTitle"/>
          </p:nvPr>
        </p:nvSpPr>
        <p:spPr>
          <a:xfrm>
            <a:off x="4757296" y="345228"/>
            <a:ext cx="1929384" cy="758951"/>
          </a:xfrm>
        </p:spPr>
        <p:txBody>
          <a:bodyPr vert="horz" lIns="91440" tIns="45720" rIns="91440" bIns="45720" rtlCol="0" anchor="t">
            <a:normAutofit/>
          </a:bodyPr>
          <a:lstStyle/>
          <a:p>
            <a:r>
              <a:rPr lang="en-US" sz="3200" u="sng" dirty="0">
                <a:latin typeface="Calibri" panose="020F0502020204030204" pitchFamily="34" charset="0"/>
                <a:ea typeface="Calibri" panose="020F0502020204030204" pitchFamily="34" charset="0"/>
                <a:cs typeface="Calibri" panose="020F0502020204030204" pitchFamily="34" charset="0"/>
              </a:rPr>
              <a:t>Abstract</a:t>
            </a:r>
          </a:p>
        </p:txBody>
      </p:sp>
      <p:sp>
        <p:nvSpPr>
          <p:cNvPr id="42" name="TextBox 41">
            <a:extLst>
              <a:ext uri="{FF2B5EF4-FFF2-40B4-BE49-F238E27FC236}">
                <a16:creationId xmlns:a16="http://schemas.microsoft.com/office/drawing/2014/main" id="{9ED73D65-D0F0-9AF6-B5FA-76F0842B840D}"/>
              </a:ext>
            </a:extLst>
          </p:cNvPr>
          <p:cNvSpPr txBox="1"/>
          <p:nvPr/>
        </p:nvSpPr>
        <p:spPr>
          <a:xfrm>
            <a:off x="997041" y="1291405"/>
            <a:ext cx="10634472" cy="1815882"/>
          </a:xfrm>
          <a:prstGeom prst="rect">
            <a:avLst/>
          </a:prstGeom>
          <a:noFill/>
        </p:spPr>
        <p:txBody>
          <a:bodyPr wrap="square">
            <a:spAutoFit/>
          </a:bodyPr>
          <a:lstStyle/>
          <a:p>
            <a:pPr algn="just"/>
            <a:r>
              <a:rPr lang="en-US" sz="1600" dirty="0">
                <a:latin typeface="Calibri" panose="020F0502020204030204" pitchFamily="34" charset="0"/>
                <a:ea typeface="Calibri" panose="020F0502020204030204" pitchFamily="34" charset="0"/>
                <a:cs typeface="Calibri" panose="020F0502020204030204" pitchFamily="34" charset="0"/>
              </a:rPr>
              <a:t>This research explores the application of supervised machine learning algorithms, specifically regression techniques, to predict smartphone prices accurately. By analyzing a dataset of smartphone specifications and their corresponding market prices, we aim to identify significant features that influence pricing. Regression models, such as linear regression, Decision tree , Random Forest it  will be employed to establish relationships between these features and the target variable (price). The performance of different models will be evaluated using metrics like mean squared error (MSE) and R-squared to determine the most effective approach for smartphone price prediction. This research contributes to the understanding of pricing dynamics in the smartphone market and provides valuable insights for consumers and manufacturers alike.</a:t>
            </a:r>
          </a:p>
        </p:txBody>
      </p:sp>
    </p:spTree>
    <p:extLst>
      <p:ext uri="{BB962C8B-B14F-4D97-AF65-F5344CB8AC3E}">
        <p14:creationId xmlns:p14="http://schemas.microsoft.com/office/powerpoint/2010/main" val="1798368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0EC45-5AA2-8034-B332-39D4DF899D2F}"/>
              </a:ext>
            </a:extLst>
          </p:cNvPr>
          <p:cNvSpPr>
            <a:spLocks noGrp="1"/>
          </p:cNvSpPr>
          <p:nvPr>
            <p:ph type="title"/>
          </p:nvPr>
        </p:nvSpPr>
        <p:spPr>
          <a:xfrm>
            <a:off x="1752299" y="451581"/>
            <a:ext cx="8911687" cy="1280890"/>
          </a:xfrm>
        </p:spPr>
        <p:txBody>
          <a:bodyPr>
            <a:normAutofit/>
          </a:bodyPr>
          <a:lstStyle/>
          <a:p>
            <a:pPr algn="ctr"/>
            <a:r>
              <a:rPr lang="en-US" sz="2800" u="sng"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C51AF971-6842-2577-2500-CCBAF405688C}"/>
              </a:ext>
            </a:extLst>
          </p:cNvPr>
          <p:cNvSpPr>
            <a:spLocks noGrp="1"/>
          </p:cNvSpPr>
          <p:nvPr>
            <p:ph idx="1"/>
          </p:nvPr>
        </p:nvSpPr>
        <p:spPr>
          <a:xfrm>
            <a:off x="1086928" y="1630392"/>
            <a:ext cx="10351698" cy="3771872"/>
          </a:xfrm>
        </p:spPr>
        <p:txBody>
          <a:bodyPr>
            <a:normAutofit/>
          </a:bodyPr>
          <a:lstStyle/>
          <a:p>
            <a:pPr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decisions, while manufacturers can optimize pricing strategies to maximize profits. This research aims to address this challenge by leveraging supervised machine learning techniques.</a:t>
            </a:r>
          </a:p>
          <a:p>
            <a:pPr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By analyzing a dataset of smartphone specifications and their corresponding market prices, we seek to identify the key factors that drive pricing variations. Regression models, including linear regression, Decision Tree, and Random Forest, will be employed to establish relationships between these features and the target variable (price). The performance of these models will be evaluated using metrics like MSE and R-squared to determine the most effective approach for smartphone price prediction.</a:t>
            </a:r>
          </a:p>
          <a:p>
            <a:pPr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This research contributes to a deeper understanding of pricing dynamics in the smartphone market. The findings can provide valuable insights for consumers in making informed purchasing decisions and for manufacturers in optimizing their pricing strategies.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271693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ABB69-C56F-4A18-1E55-F0B3C1B3DB9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3CBB099-31FA-5048-745D-FB1F3A65BC4A}"/>
              </a:ext>
            </a:extLst>
          </p:cNvPr>
          <p:cNvSpPr/>
          <p:nvPr/>
        </p:nvSpPr>
        <p:spPr>
          <a:xfrm>
            <a:off x="4706578" y="589722"/>
            <a:ext cx="6798033" cy="5321500"/>
          </a:xfrm>
          <a:prstGeom prst="rect">
            <a:avLst/>
          </a:prstGeom>
        </p:spPr>
        <p:txBody>
          <a:bodyPr vert="horz" lIns="91440" tIns="45720" rIns="91440" bIns="45720" rtlCol="0" anchor="ctr">
            <a:normAutofit/>
          </a:bodyPr>
          <a:lstStyle/>
          <a:p>
            <a:pPr marL="285750" indent="-285750">
              <a:spcBef>
                <a:spcPts val="1000"/>
              </a:spcBef>
              <a:buClr>
                <a:schemeClr val="accent1"/>
              </a:buClr>
              <a:buFont typeface="Wingdings 3" charset="2"/>
              <a:buChar char=""/>
            </a:pPr>
            <a:endParaRPr lang="en-US" dirty="0">
              <a:solidFill>
                <a:schemeClr val="tx1">
                  <a:lumMod val="75000"/>
                  <a:lumOff val="25000"/>
                </a:schemeClr>
              </a:solidFill>
            </a:endParaRPr>
          </a:p>
        </p:txBody>
      </p:sp>
      <p:sp>
        <p:nvSpPr>
          <p:cNvPr id="3" name="Rectangle 2">
            <a:extLst>
              <a:ext uri="{FF2B5EF4-FFF2-40B4-BE49-F238E27FC236}">
                <a16:creationId xmlns:a16="http://schemas.microsoft.com/office/drawing/2014/main" id="{1F9398E3-4E03-9048-FA83-1D145B7FFA96}"/>
              </a:ext>
            </a:extLst>
          </p:cNvPr>
          <p:cNvSpPr/>
          <p:nvPr/>
        </p:nvSpPr>
        <p:spPr>
          <a:xfrm>
            <a:off x="-1" y="0"/>
            <a:ext cx="4040555" cy="6858000"/>
          </a:xfrm>
          <a:prstGeom prst="rect">
            <a:avLst/>
          </a:prstGeom>
          <a:solidFill>
            <a:schemeClr val="accent3">
              <a:lumMod val="5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3200" dirty="0">
                <a:latin typeface="Calibri" panose="020F0502020204030204" pitchFamily="34" charset="0"/>
                <a:ea typeface="Calibri" panose="020F0502020204030204" pitchFamily="34" charset="0"/>
                <a:cs typeface="Calibri" panose="020F0502020204030204" pitchFamily="34" charset="0"/>
              </a:rPr>
              <a:t>Data Analytics and Visualization</a:t>
            </a:r>
          </a:p>
          <a:p>
            <a:pPr algn="ctr"/>
            <a:endParaRPr lang="en-IN" sz="3200" dirty="0">
              <a:latin typeface="+mj-lt"/>
            </a:endParaRPr>
          </a:p>
        </p:txBody>
      </p:sp>
      <p:sp>
        <p:nvSpPr>
          <p:cNvPr id="2" name="TextBox 1">
            <a:extLst>
              <a:ext uri="{FF2B5EF4-FFF2-40B4-BE49-F238E27FC236}">
                <a16:creationId xmlns:a16="http://schemas.microsoft.com/office/drawing/2014/main" id="{3CEFB385-58D3-8FEE-1E1D-1567A8E3DAFE}"/>
              </a:ext>
            </a:extLst>
          </p:cNvPr>
          <p:cNvSpPr txBox="1"/>
          <p:nvPr/>
        </p:nvSpPr>
        <p:spPr>
          <a:xfrm>
            <a:off x="4606293" y="2644170"/>
            <a:ext cx="5666154" cy="1569660"/>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Data Features</a:t>
            </a:r>
          </a:p>
          <a:p>
            <a:pPr marL="342900" indent="-34290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Handling Null Values</a:t>
            </a:r>
          </a:p>
          <a:p>
            <a:pPr marL="342900" indent="-34290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EDA</a:t>
            </a:r>
          </a:p>
          <a:p>
            <a:pPr marL="342900" indent="-34290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Model Implementation &amp; Evaluation</a:t>
            </a:r>
          </a:p>
        </p:txBody>
      </p:sp>
    </p:spTree>
    <p:extLst>
      <p:ext uri="{BB962C8B-B14F-4D97-AF65-F5344CB8AC3E}">
        <p14:creationId xmlns:p14="http://schemas.microsoft.com/office/powerpoint/2010/main" val="181994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86CEB-8E0D-1737-4BD0-58B2F5B652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C4DA80-A8FA-277E-50DD-83CA197C10D3}"/>
              </a:ext>
            </a:extLst>
          </p:cNvPr>
          <p:cNvSpPr>
            <a:spLocks noGrp="1"/>
          </p:cNvSpPr>
          <p:nvPr>
            <p:ph type="ctrTitle"/>
          </p:nvPr>
        </p:nvSpPr>
        <p:spPr>
          <a:xfrm>
            <a:off x="2976466" y="421853"/>
            <a:ext cx="5913967" cy="497031"/>
          </a:xfrm>
        </p:spPr>
        <p:txBody>
          <a:bodyPr vert="horz" lIns="91440" tIns="45720" rIns="91440" bIns="45720" rtlCol="0" anchor="t">
            <a:normAutofit/>
          </a:bodyPr>
          <a:lstStyle/>
          <a:p>
            <a:pPr algn="ctr"/>
            <a:r>
              <a:rPr lang="en-US" sz="2400" u="sng" dirty="0">
                <a:latin typeface="Calibri" panose="020F0502020204030204" pitchFamily="34" charset="0"/>
                <a:ea typeface="Calibri" panose="020F0502020204030204" pitchFamily="34" charset="0"/>
                <a:cs typeface="Calibri" panose="020F0502020204030204" pitchFamily="34" charset="0"/>
              </a:rPr>
              <a:t>Features</a:t>
            </a:r>
          </a:p>
        </p:txBody>
      </p:sp>
      <p:sp>
        <p:nvSpPr>
          <p:cNvPr id="3" name="Title 1">
            <a:extLst>
              <a:ext uri="{FF2B5EF4-FFF2-40B4-BE49-F238E27FC236}">
                <a16:creationId xmlns:a16="http://schemas.microsoft.com/office/drawing/2014/main" id="{F27BBD7A-45F7-A746-172D-DF4653AC659D}"/>
              </a:ext>
            </a:extLst>
          </p:cNvPr>
          <p:cNvSpPr txBox="1">
            <a:spLocks/>
          </p:cNvSpPr>
          <p:nvPr/>
        </p:nvSpPr>
        <p:spPr>
          <a:xfrm>
            <a:off x="1617785" y="1060705"/>
            <a:ext cx="8509338" cy="557784"/>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sp>
        <p:nvSpPr>
          <p:cNvPr id="4" name="Title 1">
            <a:extLst>
              <a:ext uri="{FF2B5EF4-FFF2-40B4-BE49-F238E27FC236}">
                <a16:creationId xmlns:a16="http://schemas.microsoft.com/office/drawing/2014/main" id="{F8226B10-B5C9-2BBF-AB65-A4F2F190E541}"/>
              </a:ext>
            </a:extLst>
          </p:cNvPr>
          <p:cNvSpPr txBox="1">
            <a:spLocks/>
          </p:cNvSpPr>
          <p:nvPr/>
        </p:nvSpPr>
        <p:spPr>
          <a:xfrm>
            <a:off x="854015" y="966158"/>
            <a:ext cx="10593237" cy="52314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sp>
        <p:nvSpPr>
          <p:cNvPr id="7" name="TextBox 6">
            <a:extLst>
              <a:ext uri="{FF2B5EF4-FFF2-40B4-BE49-F238E27FC236}">
                <a16:creationId xmlns:a16="http://schemas.microsoft.com/office/drawing/2014/main" id="{DA634439-ACEB-2F89-3155-FBD6D71A66F8}"/>
              </a:ext>
            </a:extLst>
          </p:cNvPr>
          <p:cNvSpPr txBox="1"/>
          <p:nvPr/>
        </p:nvSpPr>
        <p:spPr>
          <a:xfrm>
            <a:off x="3629609" y="6060208"/>
            <a:ext cx="5356210" cy="369332"/>
          </a:xfrm>
          <a:prstGeom prst="rect">
            <a:avLst/>
          </a:prstGeom>
          <a:noFill/>
        </p:spPr>
        <p:txBody>
          <a:bodyPr wrap="non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These are the features we used in the price prediction</a:t>
            </a:r>
          </a:p>
        </p:txBody>
      </p:sp>
      <p:pic>
        <p:nvPicPr>
          <p:cNvPr id="13" name="Picture 12">
            <a:extLst>
              <a:ext uri="{FF2B5EF4-FFF2-40B4-BE49-F238E27FC236}">
                <a16:creationId xmlns:a16="http://schemas.microsoft.com/office/drawing/2014/main" id="{AF2CF4EB-71CB-E581-315F-570BB9B7FB20}"/>
              </a:ext>
            </a:extLst>
          </p:cNvPr>
          <p:cNvPicPr>
            <a:picLocks noChangeAspect="1"/>
          </p:cNvPicPr>
          <p:nvPr/>
        </p:nvPicPr>
        <p:blipFill>
          <a:blip r:embed="rId2"/>
          <a:stretch>
            <a:fillRect/>
          </a:stretch>
        </p:blipFill>
        <p:spPr>
          <a:xfrm>
            <a:off x="4733735" y="1060705"/>
            <a:ext cx="2724530" cy="4658375"/>
          </a:xfrm>
          <a:prstGeom prst="rect">
            <a:avLst/>
          </a:prstGeom>
        </p:spPr>
      </p:pic>
    </p:spTree>
    <p:extLst>
      <p:ext uri="{BB962C8B-B14F-4D97-AF65-F5344CB8AC3E}">
        <p14:creationId xmlns:p14="http://schemas.microsoft.com/office/powerpoint/2010/main" val="58637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86CEB-8E0D-1737-4BD0-58B2F5B652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C4DA80-A8FA-277E-50DD-83CA197C10D3}"/>
              </a:ext>
            </a:extLst>
          </p:cNvPr>
          <p:cNvSpPr>
            <a:spLocks noGrp="1"/>
          </p:cNvSpPr>
          <p:nvPr>
            <p:ph type="ctrTitle"/>
          </p:nvPr>
        </p:nvSpPr>
        <p:spPr>
          <a:xfrm>
            <a:off x="3297165" y="146582"/>
            <a:ext cx="5913967" cy="497031"/>
          </a:xfrm>
        </p:spPr>
        <p:txBody>
          <a:bodyPr vert="horz" lIns="91440" tIns="45720" rIns="91440" bIns="45720" rtlCol="0" anchor="t">
            <a:normAutofit/>
          </a:bodyPr>
          <a:lstStyle/>
          <a:p>
            <a:pPr algn="ctr"/>
            <a:r>
              <a:rPr lang="en-US" sz="2400" u="sng" dirty="0">
                <a:latin typeface="Calibri" panose="020F0502020204030204" pitchFamily="34" charset="0"/>
                <a:ea typeface="Calibri" panose="020F0502020204030204" pitchFamily="34" charset="0"/>
                <a:cs typeface="Calibri" panose="020F0502020204030204" pitchFamily="34" charset="0"/>
              </a:rPr>
              <a:t>Data</a:t>
            </a:r>
          </a:p>
        </p:txBody>
      </p:sp>
      <p:sp>
        <p:nvSpPr>
          <p:cNvPr id="3" name="Title 1">
            <a:extLst>
              <a:ext uri="{FF2B5EF4-FFF2-40B4-BE49-F238E27FC236}">
                <a16:creationId xmlns:a16="http://schemas.microsoft.com/office/drawing/2014/main" id="{F27BBD7A-45F7-A746-172D-DF4653AC659D}"/>
              </a:ext>
            </a:extLst>
          </p:cNvPr>
          <p:cNvSpPr txBox="1">
            <a:spLocks/>
          </p:cNvSpPr>
          <p:nvPr/>
        </p:nvSpPr>
        <p:spPr>
          <a:xfrm>
            <a:off x="1617785" y="1060705"/>
            <a:ext cx="8509338" cy="557784"/>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sp>
        <p:nvSpPr>
          <p:cNvPr id="4" name="Title 1">
            <a:extLst>
              <a:ext uri="{FF2B5EF4-FFF2-40B4-BE49-F238E27FC236}">
                <a16:creationId xmlns:a16="http://schemas.microsoft.com/office/drawing/2014/main" id="{F8226B10-B5C9-2BBF-AB65-A4F2F190E541}"/>
              </a:ext>
            </a:extLst>
          </p:cNvPr>
          <p:cNvSpPr txBox="1">
            <a:spLocks/>
          </p:cNvSpPr>
          <p:nvPr/>
        </p:nvSpPr>
        <p:spPr>
          <a:xfrm>
            <a:off x="854015" y="966158"/>
            <a:ext cx="10593237" cy="52314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sp>
        <p:nvSpPr>
          <p:cNvPr id="7" name="TextBox 6">
            <a:extLst>
              <a:ext uri="{FF2B5EF4-FFF2-40B4-BE49-F238E27FC236}">
                <a16:creationId xmlns:a16="http://schemas.microsoft.com/office/drawing/2014/main" id="{DA634439-ACEB-2F89-3155-FBD6D71A66F8}"/>
              </a:ext>
            </a:extLst>
          </p:cNvPr>
          <p:cNvSpPr txBox="1"/>
          <p:nvPr/>
        </p:nvSpPr>
        <p:spPr>
          <a:xfrm>
            <a:off x="2976466" y="6029721"/>
            <a:ext cx="6122317" cy="369332"/>
          </a:xfrm>
          <a:prstGeom prst="rect">
            <a:avLst/>
          </a:prstGeom>
          <a:noFill/>
        </p:spPr>
        <p:txBody>
          <a:bodyPr wrap="non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These are the features and data we used in the price prediction</a:t>
            </a:r>
          </a:p>
        </p:txBody>
      </p:sp>
      <p:pic>
        <p:nvPicPr>
          <p:cNvPr id="9" name="Picture 8">
            <a:extLst>
              <a:ext uri="{FF2B5EF4-FFF2-40B4-BE49-F238E27FC236}">
                <a16:creationId xmlns:a16="http://schemas.microsoft.com/office/drawing/2014/main" id="{B423CF24-2D22-BCC1-CD8E-9E08C033BE80}"/>
              </a:ext>
            </a:extLst>
          </p:cNvPr>
          <p:cNvPicPr>
            <a:picLocks noChangeAspect="1"/>
          </p:cNvPicPr>
          <p:nvPr/>
        </p:nvPicPr>
        <p:blipFill>
          <a:blip r:embed="rId2"/>
          <a:srcRect r="6770" b="1520"/>
          <a:stretch/>
        </p:blipFill>
        <p:spPr>
          <a:xfrm>
            <a:off x="850158" y="733078"/>
            <a:ext cx="10483970" cy="2418193"/>
          </a:xfrm>
          <a:prstGeom prst="rect">
            <a:avLst/>
          </a:prstGeom>
        </p:spPr>
      </p:pic>
      <p:pic>
        <p:nvPicPr>
          <p:cNvPr id="11" name="Picture 10">
            <a:extLst>
              <a:ext uri="{FF2B5EF4-FFF2-40B4-BE49-F238E27FC236}">
                <a16:creationId xmlns:a16="http://schemas.microsoft.com/office/drawing/2014/main" id="{50D3FF9B-D5A0-D910-AB43-2613B8530A97}"/>
              </a:ext>
            </a:extLst>
          </p:cNvPr>
          <p:cNvPicPr>
            <a:picLocks noChangeAspect="1"/>
          </p:cNvPicPr>
          <p:nvPr/>
        </p:nvPicPr>
        <p:blipFill>
          <a:blip r:embed="rId3"/>
          <a:srcRect l="10102" b="38295"/>
          <a:stretch/>
        </p:blipFill>
        <p:spPr>
          <a:xfrm>
            <a:off x="741120" y="3473816"/>
            <a:ext cx="10593008" cy="2258163"/>
          </a:xfrm>
          <a:prstGeom prst="rect">
            <a:avLst/>
          </a:prstGeom>
        </p:spPr>
      </p:pic>
    </p:spTree>
    <p:extLst>
      <p:ext uri="{BB962C8B-B14F-4D97-AF65-F5344CB8AC3E}">
        <p14:creationId xmlns:p14="http://schemas.microsoft.com/office/powerpoint/2010/main" val="1926483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86CEB-8E0D-1737-4BD0-58B2F5B652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C4DA80-A8FA-277E-50DD-83CA197C10D3}"/>
              </a:ext>
            </a:extLst>
          </p:cNvPr>
          <p:cNvSpPr>
            <a:spLocks noGrp="1"/>
          </p:cNvSpPr>
          <p:nvPr>
            <p:ph type="ctrTitle"/>
          </p:nvPr>
        </p:nvSpPr>
        <p:spPr>
          <a:xfrm>
            <a:off x="3297163" y="503425"/>
            <a:ext cx="5913967" cy="497031"/>
          </a:xfrm>
        </p:spPr>
        <p:txBody>
          <a:bodyPr vert="horz" lIns="91440" tIns="45720" rIns="91440" bIns="45720" rtlCol="0" anchor="t">
            <a:normAutofit/>
          </a:bodyPr>
          <a:lstStyle/>
          <a:p>
            <a:pPr algn="ctr"/>
            <a:r>
              <a:rPr lang="en-US" sz="2400" u="sng" dirty="0">
                <a:latin typeface="Calibri" panose="020F0502020204030204" pitchFamily="34" charset="0"/>
                <a:ea typeface="Calibri" panose="020F0502020204030204" pitchFamily="34" charset="0"/>
                <a:cs typeface="Calibri" panose="020F0502020204030204" pitchFamily="34" charset="0"/>
              </a:rPr>
              <a:t>Handling NULL Values</a:t>
            </a:r>
          </a:p>
        </p:txBody>
      </p:sp>
      <p:sp>
        <p:nvSpPr>
          <p:cNvPr id="3" name="Title 1">
            <a:extLst>
              <a:ext uri="{FF2B5EF4-FFF2-40B4-BE49-F238E27FC236}">
                <a16:creationId xmlns:a16="http://schemas.microsoft.com/office/drawing/2014/main" id="{F27BBD7A-45F7-A746-172D-DF4653AC659D}"/>
              </a:ext>
            </a:extLst>
          </p:cNvPr>
          <p:cNvSpPr txBox="1">
            <a:spLocks/>
          </p:cNvSpPr>
          <p:nvPr/>
        </p:nvSpPr>
        <p:spPr>
          <a:xfrm>
            <a:off x="1617785" y="1060705"/>
            <a:ext cx="8509338" cy="557784"/>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sp>
        <p:nvSpPr>
          <p:cNvPr id="4" name="Title 1">
            <a:extLst>
              <a:ext uri="{FF2B5EF4-FFF2-40B4-BE49-F238E27FC236}">
                <a16:creationId xmlns:a16="http://schemas.microsoft.com/office/drawing/2014/main" id="{F8226B10-B5C9-2BBF-AB65-A4F2F190E541}"/>
              </a:ext>
            </a:extLst>
          </p:cNvPr>
          <p:cNvSpPr txBox="1">
            <a:spLocks/>
          </p:cNvSpPr>
          <p:nvPr/>
        </p:nvSpPr>
        <p:spPr>
          <a:xfrm>
            <a:off x="1787953" y="1479976"/>
            <a:ext cx="10593237" cy="52314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1900" dirty="0"/>
              <a:t>1.</a:t>
            </a:r>
            <a:r>
              <a:rPr lang="en-US" sz="1900" dirty="0">
                <a:latin typeface="Calibri" panose="020F0502020204030204" pitchFamily="34" charset="0"/>
                <a:ea typeface="Calibri" panose="020F0502020204030204" pitchFamily="34" charset="0"/>
                <a:cs typeface="Calibri" panose="020F0502020204030204" pitchFamily="34" charset="0"/>
              </a:rPr>
              <a:t>We have used mean to fill null values in the following columns:</a:t>
            </a:r>
          </a:p>
          <a:p>
            <a:pPr algn="just"/>
            <a:r>
              <a:rPr lang="en-US" sz="1800" dirty="0">
                <a:latin typeface="Calibri" panose="020F0502020204030204" pitchFamily="34" charset="0"/>
                <a:ea typeface="Calibri" panose="020F0502020204030204" pitchFamily="34" charset="0"/>
                <a:cs typeface="Calibri" panose="020F0502020204030204" pitchFamily="34" charset="0"/>
              </a:rPr>
              <a:t>              1. avg rating </a:t>
            </a:r>
          </a:p>
          <a:p>
            <a:pPr algn="just"/>
            <a:r>
              <a:rPr lang="en-US" sz="1800" dirty="0">
                <a:latin typeface="Calibri" panose="020F0502020204030204" pitchFamily="34" charset="0"/>
                <a:ea typeface="Calibri" panose="020F0502020204030204" pitchFamily="34" charset="0"/>
                <a:cs typeface="Calibri" panose="020F0502020204030204" pitchFamily="34" charset="0"/>
              </a:rPr>
              <a:t>              2. processor speed</a:t>
            </a:r>
          </a:p>
          <a:p>
            <a:pPr algn="just"/>
            <a:r>
              <a:rPr lang="en-US" sz="1800" dirty="0">
                <a:latin typeface="Calibri" panose="020F0502020204030204" pitchFamily="34" charset="0"/>
                <a:ea typeface="Calibri" panose="020F0502020204030204" pitchFamily="34" charset="0"/>
                <a:cs typeface="Calibri" panose="020F0502020204030204" pitchFamily="34" charset="0"/>
              </a:rPr>
              <a:t>              3. fast charging</a:t>
            </a: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dirty="0">
                <a:latin typeface="Calibri" panose="020F0502020204030204" pitchFamily="34" charset="0"/>
                <a:ea typeface="Calibri" panose="020F0502020204030204" pitchFamily="34" charset="0"/>
                <a:cs typeface="Calibri" panose="020F0502020204030204" pitchFamily="34" charset="0"/>
              </a:rPr>
              <a:t>2.We have used mode to fill null values in the following columns</a:t>
            </a:r>
            <a:r>
              <a:rPr lang="en-US" sz="1800" dirty="0">
                <a:latin typeface="Calibri" panose="020F0502020204030204" pitchFamily="34" charset="0"/>
                <a:ea typeface="Calibri" panose="020F0502020204030204" pitchFamily="34" charset="0"/>
                <a:cs typeface="Calibri" panose="020F0502020204030204" pitchFamily="34" charset="0"/>
              </a:rPr>
              <a:t>:</a:t>
            </a:r>
          </a:p>
          <a:p>
            <a:pPr algn="just"/>
            <a:r>
              <a:rPr lang="en-US" sz="1800" dirty="0">
                <a:latin typeface="Calibri" panose="020F0502020204030204" pitchFamily="34" charset="0"/>
                <a:ea typeface="Calibri" panose="020F0502020204030204" pitchFamily="34" charset="0"/>
                <a:cs typeface="Calibri" panose="020F0502020204030204" pitchFamily="34" charset="0"/>
              </a:rPr>
              <a:t>              1. processor brand</a:t>
            </a:r>
          </a:p>
          <a:p>
            <a:pPr algn="just"/>
            <a:endParaRPr lang="en-US" sz="1800" dirty="0">
              <a:latin typeface="Calibri" panose="020F0502020204030204" pitchFamily="34" charset="0"/>
              <a:ea typeface="Calibri" panose="020F0502020204030204" pitchFamily="34" charset="0"/>
              <a:cs typeface="Calibri" panose="020F0502020204030204" pitchFamily="34" charset="0"/>
            </a:endParaRPr>
          </a:p>
          <a:p>
            <a:pPr algn="just"/>
            <a:r>
              <a:rPr lang="en-US" sz="2000" dirty="0">
                <a:latin typeface="Calibri" panose="020F0502020204030204" pitchFamily="34" charset="0"/>
                <a:ea typeface="Calibri" panose="020F0502020204030204" pitchFamily="34" charset="0"/>
                <a:cs typeface="Calibri" panose="020F0502020204030204" pitchFamily="34" charset="0"/>
              </a:rPr>
              <a:t>3.We have used zero to fill null values in the following columns:</a:t>
            </a:r>
          </a:p>
          <a:p>
            <a:pPr algn="just"/>
            <a:r>
              <a:rPr lang="en-US" sz="1800" dirty="0">
                <a:latin typeface="Calibri" panose="020F0502020204030204" pitchFamily="34" charset="0"/>
                <a:ea typeface="Calibri" panose="020F0502020204030204" pitchFamily="34" charset="0"/>
                <a:cs typeface="Calibri" panose="020F0502020204030204" pitchFamily="34" charset="0"/>
              </a:rPr>
              <a:t>                               </a:t>
            </a:r>
          </a:p>
          <a:p>
            <a:r>
              <a:rPr lang="en-US" sz="1800" dirty="0">
                <a:latin typeface="Calibri" panose="020F0502020204030204" pitchFamily="34" charset="0"/>
                <a:ea typeface="Calibri" panose="020F0502020204030204" pitchFamily="34" charset="0"/>
                <a:cs typeface="Calibri" panose="020F0502020204030204" pitchFamily="34" charset="0"/>
              </a:rPr>
              <a:t>               1. num cores</a:t>
            </a:r>
          </a:p>
          <a:p>
            <a:r>
              <a:rPr lang="en-US" sz="1800" dirty="0">
                <a:latin typeface="Calibri" panose="020F0502020204030204" pitchFamily="34" charset="0"/>
                <a:ea typeface="Calibri" panose="020F0502020204030204" pitchFamily="34" charset="0"/>
                <a:cs typeface="Calibri" panose="020F0502020204030204" pitchFamily="34" charset="0"/>
              </a:rPr>
              <a:t>               2. Primary camera front</a:t>
            </a:r>
          </a:p>
          <a:p>
            <a:pPr algn="just"/>
            <a:r>
              <a:rPr lang="en-US" sz="1800" dirty="0">
                <a:latin typeface="Calibri" panose="020F0502020204030204" pitchFamily="34" charset="0"/>
                <a:ea typeface="Calibri" panose="020F0502020204030204" pitchFamily="34" charset="0"/>
                <a:cs typeface="Calibri" panose="020F0502020204030204" pitchFamily="34" charset="0"/>
              </a:rPr>
              <a:t>                                 </a:t>
            </a:r>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r>
              <a:rPr lang="en-US" sz="2000" dirty="0">
                <a:latin typeface="Calibri" panose="020F0502020204030204" pitchFamily="34" charset="0"/>
                <a:ea typeface="Calibri" panose="020F0502020204030204" pitchFamily="34" charset="0"/>
                <a:cs typeface="Calibri" panose="020F0502020204030204" pitchFamily="34" charset="0"/>
              </a:rPr>
              <a:t>4.We have used interpolate to fill null values in the following columns:</a:t>
            </a:r>
          </a:p>
          <a:p>
            <a:pPr algn="just"/>
            <a:r>
              <a:rPr lang="en-US" sz="3200"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1. battery capacity</a:t>
            </a: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endParaRPr lang="en-US" sz="3200" dirty="0"/>
          </a:p>
          <a:p>
            <a:pPr algn="just"/>
            <a:endParaRPr lang="en-US" sz="3200" dirty="0"/>
          </a:p>
          <a:p>
            <a:pPr algn="just"/>
            <a:endParaRPr lang="en-US" sz="3200" dirty="0"/>
          </a:p>
        </p:txBody>
      </p:sp>
      <p:pic>
        <p:nvPicPr>
          <p:cNvPr id="6" name="Picture 5">
            <a:extLst>
              <a:ext uri="{FF2B5EF4-FFF2-40B4-BE49-F238E27FC236}">
                <a16:creationId xmlns:a16="http://schemas.microsoft.com/office/drawing/2014/main" id="{67C9BC88-49B2-01F1-4990-A7FD39BA9376}"/>
              </a:ext>
            </a:extLst>
          </p:cNvPr>
          <p:cNvPicPr>
            <a:picLocks noChangeAspect="1"/>
          </p:cNvPicPr>
          <p:nvPr/>
        </p:nvPicPr>
        <p:blipFill>
          <a:blip r:embed="rId2"/>
          <a:stretch>
            <a:fillRect/>
          </a:stretch>
        </p:blipFill>
        <p:spPr>
          <a:xfrm>
            <a:off x="9211130" y="751940"/>
            <a:ext cx="2669222" cy="5620620"/>
          </a:xfrm>
          <a:prstGeom prst="rect">
            <a:avLst/>
          </a:prstGeom>
        </p:spPr>
      </p:pic>
    </p:spTree>
    <p:extLst>
      <p:ext uri="{BB962C8B-B14F-4D97-AF65-F5344CB8AC3E}">
        <p14:creationId xmlns:p14="http://schemas.microsoft.com/office/powerpoint/2010/main" val="1371887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501CD-2DA4-A90A-D2E9-DB7233F7D0E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0717490-DD34-3481-149B-3D6AAB1B8288}"/>
              </a:ext>
            </a:extLst>
          </p:cNvPr>
          <p:cNvSpPr>
            <a:spLocks noGrp="1"/>
          </p:cNvSpPr>
          <p:nvPr>
            <p:ph type="ctrTitle"/>
          </p:nvPr>
        </p:nvSpPr>
        <p:spPr>
          <a:xfrm>
            <a:off x="2562045" y="232913"/>
            <a:ext cx="6806242" cy="517586"/>
          </a:xfrm>
        </p:spPr>
        <p:txBody>
          <a:bodyPr>
            <a:normAutofit/>
          </a:bodyPr>
          <a:lstStyle/>
          <a:p>
            <a:pPr algn="ctr"/>
            <a:r>
              <a:rPr lang="en-US" sz="2400" u="sng" dirty="0">
                <a:latin typeface="Calibri" panose="020F0502020204030204" pitchFamily="34" charset="0"/>
                <a:ea typeface="Calibri" panose="020F0502020204030204" pitchFamily="34" charset="0"/>
                <a:cs typeface="Calibri" panose="020F0502020204030204" pitchFamily="34" charset="0"/>
              </a:rPr>
              <a:t>Filling Missing Values</a:t>
            </a:r>
          </a:p>
        </p:txBody>
      </p:sp>
      <p:pic>
        <p:nvPicPr>
          <p:cNvPr id="12" name="Picture 11">
            <a:extLst>
              <a:ext uri="{FF2B5EF4-FFF2-40B4-BE49-F238E27FC236}">
                <a16:creationId xmlns:a16="http://schemas.microsoft.com/office/drawing/2014/main" id="{2807735D-FD70-C214-5BF3-8CBF91383A84}"/>
              </a:ext>
            </a:extLst>
          </p:cNvPr>
          <p:cNvPicPr>
            <a:picLocks noChangeAspect="1"/>
          </p:cNvPicPr>
          <p:nvPr/>
        </p:nvPicPr>
        <p:blipFill>
          <a:blip r:embed="rId2"/>
          <a:stretch>
            <a:fillRect/>
          </a:stretch>
        </p:blipFill>
        <p:spPr>
          <a:xfrm>
            <a:off x="900312" y="923544"/>
            <a:ext cx="2330570" cy="5522976"/>
          </a:xfrm>
          <a:prstGeom prst="rect">
            <a:avLst/>
          </a:prstGeom>
        </p:spPr>
      </p:pic>
      <p:pic>
        <p:nvPicPr>
          <p:cNvPr id="14" name="Picture 13">
            <a:extLst>
              <a:ext uri="{FF2B5EF4-FFF2-40B4-BE49-F238E27FC236}">
                <a16:creationId xmlns:a16="http://schemas.microsoft.com/office/drawing/2014/main" id="{2A72D459-2C80-7730-90C2-7E2DECBAF037}"/>
              </a:ext>
            </a:extLst>
          </p:cNvPr>
          <p:cNvPicPr>
            <a:picLocks noChangeAspect="1"/>
          </p:cNvPicPr>
          <p:nvPr/>
        </p:nvPicPr>
        <p:blipFill>
          <a:blip r:embed="rId3"/>
          <a:stretch>
            <a:fillRect/>
          </a:stretch>
        </p:blipFill>
        <p:spPr>
          <a:xfrm>
            <a:off x="3429001" y="1042137"/>
            <a:ext cx="6032166" cy="5285511"/>
          </a:xfrm>
          <a:prstGeom prst="rect">
            <a:avLst/>
          </a:prstGeom>
        </p:spPr>
      </p:pic>
      <p:pic>
        <p:nvPicPr>
          <p:cNvPr id="16" name="Picture 15">
            <a:extLst>
              <a:ext uri="{FF2B5EF4-FFF2-40B4-BE49-F238E27FC236}">
                <a16:creationId xmlns:a16="http://schemas.microsoft.com/office/drawing/2014/main" id="{0A6E9E40-D72B-6608-F553-059904BCEFE7}"/>
              </a:ext>
            </a:extLst>
          </p:cNvPr>
          <p:cNvPicPr>
            <a:picLocks noChangeAspect="1"/>
          </p:cNvPicPr>
          <p:nvPr/>
        </p:nvPicPr>
        <p:blipFill>
          <a:blip r:embed="rId4"/>
          <a:stretch>
            <a:fillRect/>
          </a:stretch>
        </p:blipFill>
        <p:spPr>
          <a:xfrm>
            <a:off x="9709231" y="1042137"/>
            <a:ext cx="2261412" cy="5285511"/>
          </a:xfrm>
          <a:prstGeom prst="rect">
            <a:avLst/>
          </a:prstGeom>
        </p:spPr>
      </p:pic>
    </p:spTree>
    <p:extLst>
      <p:ext uri="{BB962C8B-B14F-4D97-AF65-F5344CB8AC3E}">
        <p14:creationId xmlns:p14="http://schemas.microsoft.com/office/powerpoint/2010/main" val="146495437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2575</TotalTime>
  <Words>966</Words>
  <Application>Microsoft Office PowerPoint</Application>
  <PresentationFormat>Widescreen</PresentationFormat>
  <Paragraphs>80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Roboto</vt:lpstr>
      <vt:lpstr>Wingdings</vt:lpstr>
      <vt:lpstr>Wingdings 3</vt:lpstr>
      <vt:lpstr>Wisp</vt:lpstr>
      <vt:lpstr>Smartphones Price Prediction using  Supervised Machine Learning Algorithm Random Forest Regression </vt:lpstr>
      <vt:lpstr>PowerPoint Presentation</vt:lpstr>
      <vt:lpstr>Abstract</vt:lpstr>
      <vt:lpstr>Introduction</vt:lpstr>
      <vt:lpstr>PowerPoint Presentation</vt:lpstr>
      <vt:lpstr>Features</vt:lpstr>
      <vt:lpstr>Data</vt:lpstr>
      <vt:lpstr>Handling NULL Values</vt:lpstr>
      <vt:lpstr>Filling Missing Values</vt:lpstr>
      <vt:lpstr>PowerPoint Presentation</vt:lpstr>
      <vt:lpstr>PowerPoint Presentation</vt:lpstr>
      <vt:lpstr>PowerPoint Presentation</vt:lpstr>
      <vt:lpstr>PowerPoint Presentation</vt:lpstr>
      <vt:lpstr>Linear Regression</vt:lpstr>
      <vt:lpstr>Decision Tree Classifier</vt:lpstr>
      <vt:lpstr>Random Forest Classifier</vt:lpstr>
      <vt:lpstr>Scores of our Models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Classification of Action Recognition - AIML</dc:title>
  <dc:creator>Mallika Mahesh</dc:creator>
  <cp:lastModifiedBy>Pravallika Cheedella</cp:lastModifiedBy>
  <cp:revision>40</cp:revision>
  <dcterms:created xsi:type="dcterms:W3CDTF">2019-12-21T12:27:02Z</dcterms:created>
  <dcterms:modified xsi:type="dcterms:W3CDTF">2024-10-03T10:22:07Z</dcterms:modified>
</cp:coreProperties>
</file>