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5" r:id="rId4"/>
    <p:sldId id="257" r:id="rId5"/>
    <p:sldId id="258" r:id="rId6"/>
    <p:sldId id="267" r:id="rId7"/>
    <p:sldId id="262" r:id="rId8"/>
    <p:sldId id="263" r:id="rId9"/>
    <p:sldId id="261" r:id="rId10"/>
    <p:sldId id="266" r:id="rId11"/>
    <p:sldId id="264"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63" y="3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12" name="TextBox 11"/>
          <p:cNvSpPr txBox="1"/>
          <p:nvPr/>
        </p:nvSpPr>
        <p:spPr>
          <a:xfrm>
            <a:off x="898295" y="971253"/>
            <a:ext cx="801912" cy="196850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850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4.png"/><Relationship Id="rId21" Type="http://schemas.openxmlformats.org/officeDocument/2006/relationships/image" Target="../media/image3.png"/><Relationship Id="rId20" Type="http://schemas.openxmlformats.org/officeDocument/2006/relationships/image" Target="../media/image2.png"/><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2438" y="195944"/>
            <a:ext cx="6933048" cy="3130852"/>
          </a:xfrm>
        </p:spPr>
        <p:txBody>
          <a:bodyPr>
            <a:normAutofit fontScale="90000"/>
          </a:bodyPr>
          <a:lstStyle/>
          <a:p>
            <a:pPr algn="ctr"/>
            <a:r>
              <a:rPr lang="en-US" sz="8800" dirty="0"/>
              <a:t>HOSPITALITY DASHBOARD</a:t>
            </a:r>
            <a:endParaRPr lang="en-AU" sz="8800" dirty="0"/>
          </a:p>
        </p:txBody>
      </p:sp>
      <p:sp>
        <p:nvSpPr>
          <p:cNvPr id="3" name="Subtitle 2"/>
          <p:cNvSpPr>
            <a:spLocks noGrp="1"/>
          </p:cNvSpPr>
          <p:nvPr>
            <p:ph type="subTitle" idx="1"/>
          </p:nvPr>
        </p:nvSpPr>
        <p:spPr>
          <a:xfrm>
            <a:off x="2417780" y="3531204"/>
            <a:ext cx="8637072" cy="2362820"/>
          </a:xfrm>
        </p:spPr>
        <p:txBody>
          <a:bodyPr>
            <a:normAutofit fontScale="72500"/>
          </a:bodyPr>
          <a:lstStyle/>
          <a:p>
            <a:pPr algn="r"/>
            <a:r>
              <a:rPr lang="en-US" dirty="0"/>
              <a:t>                                                                                                                                                   GROUP-2</a:t>
            </a:r>
            <a:endParaRPr lang="en-US" dirty="0"/>
          </a:p>
          <a:p>
            <a:pPr algn="r"/>
            <a:r>
              <a:rPr lang="en-US" dirty="0"/>
              <a:t>SAI KIRAN MEDISHETTI</a:t>
            </a:r>
            <a:endParaRPr lang="en-US" dirty="0"/>
          </a:p>
          <a:p>
            <a:pPr algn="r"/>
            <a:r>
              <a:rPr lang="en-US" dirty="0"/>
              <a:t>REKHA CHOUDHARI</a:t>
            </a:r>
            <a:endParaRPr lang="en-US" dirty="0"/>
          </a:p>
          <a:p>
            <a:pPr algn="r"/>
            <a:r>
              <a:rPr lang="en-US" dirty="0"/>
              <a:t>SIVAGNANAVATHI</a:t>
            </a:r>
            <a:endParaRPr lang="en-US" dirty="0"/>
          </a:p>
          <a:p>
            <a:pPr algn="r"/>
            <a:r>
              <a:rPr lang="en-US" dirty="0"/>
              <a:t>LIKITHA SRINIVASAN</a:t>
            </a:r>
            <a:endParaRPr lang="en-US" dirty="0"/>
          </a:p>
          <a:p>
            <a:pPr algn="r"/>
            <a:r>
              <a:rPr lang="en-AU" dirty="0"/>
              <a:t>SUSMITHA SHAJI</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8541"/>
          </a:xfrm>
        </p:spPr>
        <p:txBody>
          <a:bodyPr/>
          <a:lstStyle/>
          <a:p>
            <a:pPr algn="ctr"/>
            <a:r>
              <a:rPr lang="en-IN" b="1" dirty="0"/>
              <a:t>Conclusion</a:t>
            </a:r>
            <a:br>
              <a:rPr lang="en-IN" b="1" dirty="0"/>
            </a:br>
            <a:endParaRPr lang="en-IN" b="1" dirty="0"/>
          </a:p>
        </p:txBody>
      </p:sp>
      <p:sp>
        <p:nvSpPr>
          <p:cNvPr id="8" name="Rectangle 3"/>
          <p:cNvSpPr>
            <a:spLocks noChangeArrowheads="1"/>
          </p:cNvSpPr>
          <p:nvPr/>
        </p:nvSpPr>
        <p:spPr bwMode="auto">
          <a:xfrm>
            <a:off x="194983" y="2128372"/>
            <a:ext cx="11577917"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Our hospitality data project successfully combined Excel, Tableau, Power BI ,and SQL to uncover valuable business insights from raw booking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Despite challenges with data formatting, integration, and dashboard performance,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we overcame them with structured cleaning, efficient modeling, and thoughtful visual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design.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The dashboards help identify high-performing cities, top revenue-generating room classes, seasonal booking trends, and platform-wise booking efficiency—empowering stakeholders to make data-driven decisions.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INTRODUCTION</a:t>
            </a:r>
            <a:endParaRPr lang="en-IN" altLang="en-US" b="1"/>
          </a:p>
        </p:txBody>
      </p:sp>
      <p:sp>
        <p:nvSpPr>
          <p:cNvPr id="3" name="Content Placeholder 2"/>
          <p:cNvSpPr>
            <a:spLocks noGrp="1"/>
          </p:cNvSpPr>
          <p:nvPr>
            <p:ph idx="1"/>
          </p:nvPr>
        </p:nvSpPr>
        <p:spPr>
          <a:xfrm>
            <a:off x="1102995" y="2052955"/>
            <a:ext cx="8946515" cy="4417060"/>
          </a:xfrm>
        </p:spPr>
        <p:txBody>
          <a:bodyPr>
            <a:normAutofit fontScale="90000" lnSpcReduction="10000"/>
          </a:bodyPr>
          <a:p>
            <a:r>
              <a:rPr lang="en-US" altLang="en-US"/>
              <a:t>In this project, we performed an end-to-end analysis of a hospitality dataset using tools like MySQL, Excel, Power BI, and Tableau.</a:t>
            </a:r>
            <a:endParaRPr lang="en-US" altLang="en-US"/>
          </a:p>
          <a:p>
            <a:endParaRPr lang="en-US" altLang="en-US"/>
          </a:p>
          <a:p>
            <a:r>
              <a:rPr lang="en-US" altLang="en-US"/>
              <a:t>The goal was to uncover insights related to hotel revenue, booking trends, occupancy, cancellations, and platform performance.</a:t>
            </a:r>
            <a:endParaRPr lang="en-US" altLang="en-US"/>
          </a:p>
          <a:p>
            <a:endParaRPr lang="en-US" altLang="en-US"/>
          </a:p>
          <a:p>
            <a:r>
              <a:rPr lang="en-US" altLang="en-US"/>
              <a:t>The dataset includes booking details, hotel information, room categories, and time-based dimensions — allowing us to evaluate business performance from multiple angles.</a:t>
            </a:r>
            <a:endParaRPr lang="en-US" altLang="en-US"/>
          </a:p>
          <a:p>
            <a:endParaRPr lang="en-US" altLang="en-US"/>
          </a:p>
          <a:p>
            <a:r>
              <a:rPr lang="en-US" altLang="en-US"/>
              <a:t>By integrating SQL-based data cleaning, Excel-based summaries, and interactive dashboards in Power BI and Tableau, we present actionable insights that can support business decisions in the hospitality industry.</a:t>
            </a:r>
            <a:endParaRPr lang="en-US" altLang="en-US"/>
          </a:p>
          <a:p>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8136"/>
            <a:ext cx="9603275" cy="683046"/>
          </a:xfrm>
        </p:spPr>
        <p:txBody>
          <a:bodyPr>
            <a:normAutofit fontScale="90000"/>
          </a:bodyPr>
          <a:lstStyle/>
          <a:p>
            <a:pPr algn="ctr"/>
            <a:r>
              <a:rPr lang="en-US" b="1" dirty="0"/>
              <a:t>EXCEL DASHBOARD</a:t>
            </a:r>
            <a:endParaRPr lang="en-AU" b="1" dirty="0"/>
          </a:p>
        </p:txBody>
      </p:sp>
      <p:pic>
        <p:nvPicPr>
          <p:cNvPr id="5" name="Content Placeholder 4"/>
          <p:cNvPicPr>
            <a:picLocks noGrp="1" noChangeAspect="1"/>
          </p:cNvPicPr>
          <p:nvPr>
            <p:ph idx="1"/>
          </p:nvPr>
        </p:nvPicPr>
        <p:blipFill>
          <a:blip r:embed="rId1"/>
          <a:stretch>
            <a:fillRect/>
          </a:stretch>
        </p:blipFill>
        <p:spPr>
          <a:xfrm>
            <a:off x="198304" y="771182"/>
            <a:ext cx="11788047" cy="576182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46602"/>
            <a:ext cx="9404723" cy="936434"/>
          </a:xfrm>
        </p:spPr>
        <p:txBody>
          <a:bodyPr>
            <a:normAutofit/>
          </a:bodyPr>
          <a:lstStyle/>
          <a:p>
            <a:r>
              <a:rPr lang="en-US" sz="4800" b="1" dirty="0"/>
              <a:t>CHALLENGES  FACED</a:t>
            </a:r>
            <a:endParaRPr lang="en-AU" sz="4800" b="1" dirty="0"/>
          </a:p>
        </p:txBody>
      </p:sp>
      <p:sp>
        <p:nvSpPr>
          <p:cNvPr id="8" name="Rectangle 4"/>
          <p:cNvSpPr>
            <a:spLocks noGrp="1" noChangeArrowheads="1"/>
          </p:cNvSpPr>
          <p:nvPr>
            <p:ph idx="1"/>
          </p:nvPr>
        </p:nvSpPr>
        <p:spPr bwMode="auto">
          <a:xfrm>
            <a:off x="108858" y="2510409"/>
            <a:ext cx="11419114"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Arial" panose="020B0604020202020204" pitchFamily="34" charset="0"/>
              </a:rPr>
              <a:t>Date Format Mismatch</a:t>
            </a:r>
            <a:r>
              <a:rPr kumimoji="0" lang="en-US" altLang="en-US" sz="2200" b="0" i="0" u="none" strike="noStrike" cap="none" normalizeH="0" baseline="0" dirty="0">
                <a:ln>
                  <a:noFill/>
                </a:ln>
                <a:solidFill>
                  <a:schemeClr val="tx1"/>
                </a:solidFill>
                <a:effectLst/>
                <a:latin typeface="Arial" panose="020B0604020202020204" pitchFamily="34" charset="0"/>
              </a:rPr>
              <a:t> – Faced date format mismatch across files, causing inconsistency.</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Arial" panose="020B0604020202020204" pitchFamily="34" charset="0"/>
              </a:rPr>
              <a:t>Combining Multiple Sheets</a:t>
            </a:r>
            <a:r>
              <a:rPr kumimoji="0" lang="en-US" altLang="en-US" sz="2200" b="0" i="0" u="none" strike="noStrike" cap="none" normalizeH="0" baseline="0" dirty="0">
                <a:ln>
                  <a:noFill/>
                </a:ln>
                <a:solidFill>
                  <a:schemeClr val="tx1"/>
                </a:solidFill>
                <a:effectLst/>
                <a:latin typeface="Arial" panose="020B0604020202020204" pitchFamily="34" charset="0"/>
              </a:rPr>
              <a:t> – Difficulty in combining multiple Excel sheets into one dataset.</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Arial" panose="020B0604020202020204" pitchFamily="34" charset="0"/>
              </a:rPr>
              <a:t>Complex Filters and Visuals</a:t>
            </a:r>
            <a:r>
              <a:rPr kumimoji="0" lang="en-US" altLang="en-US" sz="2200" b="0" i="0" u="none" strike="noStrike" cap="none" normalizeH="0" baseline="0" dirty="0">
                <a:ln>
                  <a:noFill/>
                </a:ln>
                <a:solidFill>
                  <a:schemeClr val="tx1"/>
                </a:solidFill>
                <a:effectLst/>
                <a:latin typeface="Arial" panose="020B0604020202020204" pitchFamily="34" charset="0"/>
              </a:rPr>
              <a:t> – Creating dynamic filters and visuals was complex.</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Arial" panose="020B0604020202020204" pitchFamily="34" charset="0"/>
              </a:rPr>
              <a:t>Custom KPIs and Validation</a:t>
            </a:r>
            <a:r>
              <a:rPr kumimoji="0" lang="en-US" altLang="en-US" sz="2200" b="0" i="0" u="none" strike="noStrike" cap="none" normalizeH="0" baseline="0" dirty="0">
                <a:ln>
                  <a:noFill/>
                </a:ln>
                <a:solidFill>
                  <a:schemeClr val="tx1"/>
                </a:solidFill>
                <a:effectLst/>
                <a:latin typeface="Arial" panose="020B0604020202020204" pitchFamily="34" charset="0"/>
              </a:rPr>
              <a:t> – KPIs required custom formulas and validation.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Arial" panose="020B0604020202020204" pitchFamily="34" charset="0"/>
              </a:rPr>
              <a:t>Data Cleaning</a:t>
            </a:r>
            <a:r>
              <a:rPr kumimoji="0" lang="en-US" altLang="en-US" sz="2200" b="0" i="0" u="none" strike="noStrike" cap="none" normalizeH="0" baseline="0" dirty="0">
                <a:ln>
                  <a:noFill/>
                </a:ln>
                <a:solidFill>
                  <a:schemeClr val="tx1"/>
                </a:solidFill>
                <a:effectLst/>
                <a:latin typeface="Arial" panose="020B0604020202020204" pitchFamily="34" charset="0"/>
              </a:rPr>
              <a:t> – Spent time cleaning duplicates and missing values.</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TABLEAU DASHBOARD</a:t>
            </a:r>
            <a:endParaRPr lang="en-IN" altLang="en-US" b="1"/>
          </a:p>
        </p:txBody>
      </p:sp>
      <p:pic>
        <p:nvPicPr>
          <p:cNvPr id="5" name="Content Placeholder 4"/>
          <p:cNvPicPr>
            <a:picLocks noChangeAspect="1"/>
          </p:cNvPicPr>
          <p:nvPr>
            <p:ph idx="1"/>
          </p:nvPr>
        </p:nvPicPr>
        <p:blipFill>
          <a:blip r:embed="rId1"/>
          <a:stretch>
            <a:fillRect/>
          </a:stretch>
        </p:blipFill>
        <p:spPr>
          <a:xfrm>
            <a:off x="1456055" y="2052955"/>
            <a:ext cx="8240395" cy="41954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19489"/>
            <a:ext cx="9603275" cy="1534265"/>
          </a:xfrm>
        </p:spPr>
        <p:txBody>
          <a:bodyPr>
            <a:noAutofit/>
          </a:bodyPr>
          <a:lstStyle/>
          <a:p>
            <a:r>
              <a:rPr lang="en-US" b="1" dirty="0"/>
              <a:t>CHALLENGES FACED</a:t>
            </a:r>
            <a:endParaRPr lang="en-AU" b="1" dirty="0"/>
          </a:p>
        </p:txBody>
      </p:sp>
      <p:sp>
        <p:nvSpPr>
          <p:cNvPr id="4" name="Rectangle 1"/>
          <p:cNvSpPr>
            <a:spLocks noGrp="1" noChangeArrowheads="1"/>
          </p:cNvSpPr>
          <p:nvPr>
            <p:ph idx="1"/>
          </p:nvPr>
        </p:nvSpPr>
        <p:spPr bwMode="auto">
          <a:xfrm>
            <a:off x="168729" y="2109132"/>
            <a:ext cx="11854542"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Data Source Compatibility</a:t>
            </a:r>
            <a:r>
              <a:rPr kumimoji="0" lang="en-US" altLang="en-US" sz="2400" b="0" i="0" u="none" strike="noStrike" cap="none" normalizeH="0" baseline="0" dirty="0">
                <a:ln>
                  <a:noFill/>
                </a:ln>
                <a:solidFill>
                  <a:schemeClr val="tx1"/>
                </a:solidFill>
                <a:effectLst/>
                <a:latin typeface="Arial" panose="020B0604020202020204" pitchFamily="34" charset="0"/>
              </a:rPr>
              <a:t> – Integrating data from various sources caused delays.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Slow Dashboard Performance</a:t>
            </a:r>
            <a:r>
              <a:rPr kumimoji="0" lang="en-US" altLang="en-US" sz="2400" b="0" i="0" u="none" strike="noStrike" cap="none" normalizeH="0" baseline="0" dirty="0">
                <a:ln>
                  <a:noFill/>
                </a:ln>
                <a:solidFill>
                  <a:schemeClr val="tx1"/>
                </a:solidFill>
                <a:effectLst/>
                <a:latin typeface="Arial" panose="020B0604020202020204" pitchFamily="34" charset="0"/>
              </a:rPr>
              <a:t> – Large data slowed down dashboard responsiveness.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Limited Customization</a:t>
            </a:r>
            <a:r>
              <a:rPr kumimoji="0" lang="en-US" altLang="en-US" sz="2400" b="0" i="0" u="none" strike="noStrike" cap="none" normalizeH="0" baseline="0" dirty="0">
                <a:ln>
                  <a:noFill/>
                </a:ln>
                <a:solidFill>
                  <a:schemeClr val="tx1"/>
                </a:solidFill>
                <a:effectLst/>
                <a:latin typeface="Arial" panose="020B0604020202020204" pitchFamily="34" charset="0"/>
              </a:rPr>
              <a:t> – Some visual elements were hard to customize as needed.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Complex Calculations</a:t>
            </a:r>
            <a:r>
              <a:rPr kumimoji="0" lang="en-US" altLang="en-US" sz="2400" b="0" i="0" u="none" strike="noStrike" cap="none" normalizeH="0" baseline="0" dirty="0">
                <a:ln>
                  <a:noFill/>
                </a:ln>
                <a:solidFill>
                  <a:schemeClr val="tx1"/>
                </a:solidFill>
                <a:effectLst/>
                <a:latin typeface="Arial" panose="020B0604020202020204" pitchFamily="34" charset="0"/>
              </a:rPr>
              <a:t> – Building advanced calculated fields required extra effort.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User Interaction Issues</a:t>
            </a:r>
            <a:r>
              <a:rPr kumimoji="0" lang="en-US" altLang="en-US" sz="2400" b="0" i="0" u="none" strike="noStrike" cap="none" normalizeH="0" baseline="0" dirty="0">
                <a:ln>
                  <a:noFill/>
                </a:ln>
                <a:solidFill>
                  <a:schemeClr val="tx1"/>
                </a:solidFill>
                <a:effectLst/>
                <a:latin typeface="Arial" panose="020B0604020202020204" pitchFamily="34" charset="0"/>
              </a:rPr>
              <a:t> – Setting up smooth interactivity between filters and charts was challenging.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1579" y="174171"/>
            <a:ext cx="9603275" cy="674915"/>
          </a:xfrm>
        </p:spPr>
        <p:txBody>
          <a:bodyPr>
            <a:normAutofit fontScale="90000"/>
          </a:bodyPr>
          <a:lstStyle/>
          <a:p>
            <a:pPr algn="ctr"/>
            <a:r>
              <a:rPr lang="en-US" b="1" dirty="0"/>
              <a:t>POWER BI DASHBOARD</a:t>
            </a:r>
            <a:endParaRPr lang="en-AU" b="1" dirty="0"/>
          </a:p>
        </p:txBody>
      </p:sp>
      <p:pic>
        <p:nvPicPr>
          <p:cNvPr id="8" name="Picture 7"/>
          <p:cNvPicPr>
            <a:picLocks noChangeAspect="1"/>
          </p:cNvPicPr>
          <p:nvPr/>
        </p:nvPicPr>
        <p:blipFill>
          <a:blip r:embed="rId1"/>
          <a:stretch>
            <a:fillRect/>
          </a:stretch>
        </p:blipFill>
        <p:spPr>
          <a:xfrm>
            <a:off x="332570" y="849086"/>
            <a:ext cx="11526859" cy="51881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28810"/>
            <a:ext cx="9603275" cy="1189821"/>
          </a:xfrm>
        </p:spPr>
        <p:txBody>
          <a:bodyPr>
            <a:noAutofit/>
          </a:bodyPr>
          <a:lstStyle/>
          <a:p>
            <a:r>
              <a:rPr lang="en-US" b="1" dirty="0"/>
              <a:t>CHALLENGES FACED</a:t>
            </a:r>
            <a:endParaRPr lang="en-AU" b="1" dirty="0"/>
          </a:p>
        </p:txBody>
      </p:sp>
      <p:sp>
        <p:nvSpPr>
          <p:cNvPr id="4" name="Rectangle 1"/>
          <p:cNvSpPr>
            <a:spLocks noGrp="1" noChangeArrowheads="1"/>
          </p:cNvSpPr>
          <p:nvPr>
            <p:ph idx="1"/>
          </p:nvPr>
        </p:nvSpPr>
        <p:spPr bwMode="auto">
          <a:xfrm>
            <a:off x="1" y="1848739"/>
            <a:ext cx="11054854"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Data Cleaning</a:t>
            </a:r>
            <a:r>
              <a:rPr kumimoji="0" lang="en-US" altLang="en-US" sz="2400" b="0" i="0" u="none" strike="noStrike" cap="none" normalizeH="0" baseline="0" dirty="0">
                <a:ln>
                  <a:noFill/>
                </a:ln>
                <a:solidFill>
                  <a:schemeClr val="tx1"/>
                </a:solidFill>
                <a:effectLst/>
                <a:latin typeface="Arial" panose="020B0604020202020204" pitchFamily="34" charset="0"/>
              </a:rPr>
              <a:t> – Handling missing or incorrect data took extra time to prepare the dataset.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Data Integration</a:t>
            </a:r>
            <a:r>
              <a:rPr kumimoji="0" lang="en-US" altLang="en-US" sz="2400" b="0" i="0" u="none" strike="noStrike" cap="none" normalizeH="0" baseline="0" dirty="0">
                <a:ln>
                  <a:noFill/>
                </a:ln>
                <a:solidFill>
                  <a:schemeClr val="tx1"/>
                </a:solidFill>
                <a:effectLst/>
                <a:latin typeface="Arial" panose="020B0604020202020204" pitchFamily="34" charset="0"/>
              </a:rPr>
              <a:t> – Combining multiple data sources was complex and needed careful mapping.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Performance Issues</a:t>
            </a:r>
            <a:r>
              <a:rPr kumimoji="0" lang="en-US" altLang="en-US" sz="2400" b="0" i="0" u="none" strike="noStrike" cap="none" normalizeH="0" baseline="0" dirty="0">
                <a:ln>
                  <a:noFill/>
                </a:ln>
                <a:solidFill>
                  <a:schemeClr val="tx1"/>
                </a:solidFill>
                <a:effectLst/>
                <a:latin typeface="Arial" panose="020B0604020202020204" pitchFamily="34" charset="0"/>
              </a:rPr>
              <a:t> – Dashboard was slow to load when working with large datasets.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Visual Design</a:t>
            </a:r>
            <a:r>
              <a:rPr kumimoji="0" lang="en-US" altLang="en-US" sz="2400" b="0" i="0" u="none" strike="noStrike" cap="none" normalizeH="0" baseline="0" dirty="0">
                <a:ln>
                  <a:noFill/>
                </a:ln>
                <a:solidFill>
                  <a:schemeClr val="tx1"/>
                </a:solidFill>
                <a:effectLst/>
                <a:latin typeface="Arial" panose="020B0604020202020204" pitchFamily="34" charset="0"/>
              </a:rPr>
              <a:t> – Choosing the right visuals to clearly show insights was challenging.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User Requirements</a:t>
            </a:r>
            <a:r>
              <a:rPr kumimoji="0" lang="en-US" altLang="en-US" sz="2400" b="0" i="0" u="none" strike="noStrike" cap="none" normalizeH="0" baseline="0" dirty="0">
                <a:ln>
                  <a:noFill/>
                </a:ln>
                <a:solidFill>
                  <a:schemeClr val="tx1"/>
                </a:solidFill>
                <a:effectLst/>
                <a:latin typeface="Arial" panose="020B0604020202020204" pitchFamily="34" charset="0"/>
              </a:rPr>
              <a:t> – Understanding and meeting all stakeholder needs required multiple revisions.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t>ANALYSIS</a:t>
            </a:r>
            <a:endParaRPr lang="en-IN" altLang="en-US" b="1"/>
          </a:p>
        </p:txBody>
      </p:sp>
      <p:sp>
        <p:nvSpPr>
          <p:cNvPr id="3" name="Content Placeholder 2"/>
          <p:cNvSpPr>
            <a:spLocks noGrp="1"/>
          </p:cNvSpPr>
          <p:nvPr>
            <p:ph idx="1"/>
          </p:nvPr>
        </p:nvSpPr>
        <p:spPr/>
        <p:txBody>
          <a:bodyPr/>
          <a:p>
            <a:r>
              <a:rPr lang="en-US" altLang="en-US"/>
              <a:t>We analyzed the hospitality dataset across various dimensions like room class, city, booking platform, and check-in dates. The results showed that Elite and Premium rooms generate the most revenue, while MakeMyTrip and Tripster lead in online bookings. Major cities contribute heavily to both bookings and revenue. Most check-ins occur on weekends, especially Sundays. Overall, the project helped uncover key trends in revenue, occupancy, and cancellations using MySQL, Excel, Power BI, and Tableau.</a:t>
            </a:r>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3298</Words>
  <Application>WPS Presentation</Application>
  <PresentationFormat>Widescreen</PresentationFormat>
  <Paragraphs>65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 3</vt:lpstr>
      <vt:lpstr>Arial</vt:lpstr>
      <vt:lpstr>Century Gothic</vt:lpstr>
      <vt:lpstr>Microsoft YaHei</vt:lpstr>
      <vt:lpstr>Arial Unicode MS</vt:lpstr>
      <vt:lpstr>Calibri</vt:lpstr>
      <vt:lpstr>Ion</vt:lpstr>
      <vt:lpstr>HOSPITALITY DASHBOARD</vt:lpstr>
      <vt:lpstr>PowerPoint 演示文稿</vt:lpstr>
      <vt:lpstr>EXCEL DASHBOARD</vt:lpstr>
      <vt:lpstr>CHALLENGES  FACED</vt:lpstr>
      <vt:lpstr>PowerPoint 演示文稿</vt:lpstr>
      <vt:lpstr>CHALLENGES FACED</vt:lpstr>
      <vt:lpstr>POWER BI DASHBOARD</vt:lpstr>
      <vt:lpstr>CHALLENGES FACED</vt:lpstr>
      <vt:lpstr>PowerPoint 演示文稿</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DASHBOARD</dc:title>
  <dc:creator>TEJASWINI MEDISHETTI</dc:creator>
  <cp:lastModifiedBy>Likitha gowda</cp:lastModifiedBy>
  <cp:revision>6</cp:revision>
  <dcterms:created xsi:type="dcterms:W3CDTF">2025-06-30T12:42:00Z</dcterms:created>
  <dcterms:modified xsi:type="dcterms:W3CDTF">2025-07-01T07:22:46Z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872C5E5A1238448897110271172629B6_13</vt:lpwstr>
  </property>
  <property fmtid="{D5CDD505-2E9C-101B-9397-08002B2CF9AE}" pid="3" name="KSOProductBuildVer">
    <vt:lpwstr>1033-12.2.0.21546</vt:lpwstr>
  </property>
</Properties>
</file>