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210633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139979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8106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2837067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61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2416655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1081507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367435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262419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14E35-6AB6-4241-A935-FFAE2756814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375207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14E35-6AB6-4241-A935-FFAE27568147}"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141722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14E35-6AB6-4241-A935-FFAE27568147}"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171895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14E35-6AB6-4241-A935-FFAE27568147}"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424045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14E35-6AB6-4241-A935-FFAE27568147}"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166717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14E35-6AB6-4241-A935-FFAE27568147}"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391147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B14E35-6AB6-4241-A935-FFAE27568147}"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58D12-38CF-410B-AACE-268D0C7AF025}" type="slidenum">
              <a:rPr lang="en-IN" smtClean="0"/>
              <a:t>‹#›</a:t>
            </a:fld>
            <a:endParaRPr lang="en-IN"/>
          </a:p>
        </p:txBody>
      </p:sp>
    </p:spTree>
    <p:extLst>
      <p:ext uri="{BB962C8B-B14F-4D97-AF65-F5344CB8AC3E}">
        <p14:creationId xmlns:p14="http://schemas.microsoft.com/office/powerpoint/2010/main" val="356292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B14E35-6AB6-4241-A935-FFAE27568147}" type="datetimeFigureOut">
              <a:rPr lang="en-IN" smtClean="0"/>
              <a:t>21-09-2023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158D12-38CF-410B-AACE-268D0C7AF025}" type="slidenum">
              <a:rPr lang="en-IN" smtClean="0"/>
              <a:t>‹#›</a:t>
            </a:fld>
            <a:endParaRPr lang="en-IN"/>
          </a:p>
        </p:txBody>
      </p:sp>
    </p:spTree>
    <p:extLst>
      <p:ext uri="{BB962C8B-B14F-4D97-AF65-F5344CB8AC3E}">
        <p14:creationId xmlns:p14="http://schemas.microsoft.com/office/powerpoint/2010/main" val="353773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html-dom-designmode-property/" TargetMode="External"/><Relationship Id="rId3" Type="http://schemas.openxmlformats.org/officeDocument/2006/relationships/hyperlink" Target="https://www.geeksforgeeks.org/html-dom-body-property/" TargetMode="External"/><Relationship Id="rId7" Type="http://schemas.openxmlformats.org/officeDocument/2006/relationships/hyperlink" Target="https://www.geeksforgeeks.org/html-dom-defaultview-property/" TargetMode="External"/><Relationship Id="rId2" Type="http://schemas.openxmlformats.org/officeDocument/2006/relationships/hyperlink" Target="https://www.geeksforgeeks.org/html-dom-activeelement-property/" TargetMode="External"/><Relationship Id="rId1" Type="http://schemas.openxmlformats.org/officeDocument/2006/relationships/slideLayout" Target="../slideLayouts/slideLayout6.xml"/><Relationship Id="rId6" Type="http://schemas.openxmlformats.org/officeDocument/2006/relationships/hyperlink" Target="https://www.geeksforgeeks.org/html-dom-script-charset-property/" TargetMode="External"/><Relationship Id="rId11" Type="http://schemas.openxmlformats.org/officeDocument/2006/relationships/hyperlink" Target="https://www.geeksforgeeks.org/html-dom-url-property/" TargetMode="External"/><Relationship Id="rId5" Type="http://schemas.openxmlformats.org/officeDocument/2006/relationships/hyperlink" Target="https://www.geeksforgeeks.org/html-dom-cookie-property/" TargetMode="External"/><Relationship Id="rId10" Type="http://schemas.openxmlformats.org/officeDocument/2006/relationships/hyperlink" Target="https://www.geeksforgeeks.org/html-dom-doctype-property/" TargetMode="External"/><Relationship Id="rId4" Type="http://schemas.openxmlformats.org/officeDocument/2006/relationships/hyperlink" Target="https://www.geeksforgeeks.org/html-dom-baseuri-property/" TargetMode="External"/><Relationship Id="rId9" Type="http://schemas.openxmlformats.org/officeDocument/2006/relationships/hyperlink" Target="https://www.geeksforgeeks.org/html-dom-domain-property/"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geeksforgeeks.org/html-dom-createelement-method/" TargetMode="External"/><Relationship Id="rId3" Type="http://schemas.openxmlformats.org/officeDocument/2006/relationships/hyperlink" Target="https://www.geeksforgeeks.org/html-dom-adoptnode-method/" TargetMode="External"/><Relationship Id="rId7" Type="http://schemas.openxmlformats.org/officeDocument/2006/relationships/hyperlink" Target="https://www.geeksforgeeks.org/html-dom-createdocumentfragment-method/" TargetMode="External"/><Relationship Id="rId12" Type="http://schemas.openxmlformats.org/officeDocument/2006/relationships/hyperlink" Target="https://www.geeksforgeeks.org/html-dom-fullscreenenabled-method/" TargetMode="External"/><Relationship Id="rId2" Type="http://schemas.openxmlformats.org/officeDocument/2006/relationships/hyperlink" Target="https://www.geeksforgeeks.org/html-dom-addeventlistener-method/" TargetMode="External"/><Relationship Id="rId1" Type="http://schemas.openxmlformats.org/officeDocument/2006/relationships/slideLayout" Target="../slideLayouts/slideLayout6.xml"/><Relationship Id="rId6" Type="http://schemas.openxmlformats.org/officeDocument/2006/relationships/hyperlink" Target="https://www.geeksforgeeks.org/html-dom-createcomment-method/" TargetMode="External"/><Relationship Id="rId11" Type="http://schemas.openxmlformats.org/officeDocument/2006/relationships/hyperlink" Target="https://www.geeksforgeeks.org/html-dom-execcommand-method/" TargetMode="External"/><Relationship Id="rId5" Type="http://schemas.openxmlformats.org/officeDocument/2006/relationships/hyperlink" Target="https://www.geeksforgeeks.org/html-dom-createattribute-method/" TargetMode="External"/><Relationship Id="rId10" Type="http://schemas.openxmlformats.org/officeDocument/2006/relationships/hyperlink" Target="https://www.geeksforgeeks.org/html-dom-createtextnode-method/" TargetMode="External"/><Relationship Id="rId4" Type="http://schemas.openxmlformats.org/officeDocument/2006/relationships/hyperlink" Target="https://www.geeksforgeeks.org/html-dom-close-method/" TargetMode="External"/><Relationship Id="rId9" Type="http://schemas.openxmlformats.org/officeDocument/2006/relationships/hyperlink" Target="https://www.geeksforgeeks.org/html-dom-createevent-event-metho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html-dom-window-customelements-property/" TargetMode="External"/><Relationship Id="rId2" Type="http://schemas.openxmlformats.org/officeDocument/2006/relationships/hyperlink" Target="https://www.geeksforgeeks.org/javascript-window-close-method/" TargetMode="External"/><Relationship Id="rId1" Type="http://schemas.openxmlformats.org/officeDocument/2006/relationships/slideLayout" Target="../slideLayouts/slideLayout6.xml"/><Relationship Id="rId6" Type="http://schemas.openxmlformats.org/officeDocument/2006/relationships/hyperlink" Target="https://www.geeksforgeeks.org/html-dom-window-document-property/" TargetMode="External"/><Relationship Id="rId5" Type="http://schemas.openxmlformats.org/officeDocument/2006/relationships/hyperlink" Target="https://www.geeksforgeeks.org/html-dom-window-devicepixelratio-property/" TargetMode="External"/><Relationship Id="rId4" Type="http://schemas.openxmlformats.org/officeDocument/2006/relationships/hyperlink" Target="https://www.geeksforgeeks.org/html-dom-window-crypto-property/"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javascript-window-confirm-method/" TargetMode="External"/><Relationship Id="rId3" Type="http://schemas.openxmlformats.org/officeDocument/2006/relationships/hyperlink" Target="https://www.geeksforgeeks.org/html-window-atob-method/" TargetMode="External"/><Relationship Id="rId7" Type="http://schemas.openxmlformats.org/officeDocument/2006/relationships/hyperlink" Target="https://www.geeksforgeeks.org/javascript-window-close-method/" TargetMode="External"/><Relationship Id="rId2" Type="http://schemas.openxmlformats.org/officeDocument/2006/relationships/hyperlink" Target="https://www.geeksforgeeks.org/html-window-alert-method/" TargetMode="External"/><Relationship Id="rId1" Type="http://schemas.openxmlformats.org/officeDocument/2006/relationships/slideLayout" Target="../slideLayouts/slideLayout6.xml"/><Relationship Id="rId6" Type="http://schemas.openxmlformats.org/officeDocument/2006/relationships/hyperlink" Target="https://www.geeksforgeeks.org/javascript-cleartimeout-clearinterval-method/" TargetMode="External"/><Relationship Id="rId5" Type="http://schemas.openxmlformats.org/officeDocument/2006/relationships/hyperlink" Target="https://www.geeksforgeeks.org/html-dom-window-btoa-method/" TargetMode="External"/><Relationship Id="rId4" Type="http://schemas.openxmlformats.org/officeDocument/2006/relationships/hyperlink" Target="https://www.geeksforgeeks.org/javascript-window-blur-and-window-focus-method/" TargetMode="External"/><Relationship Id="rId9" Type="http://schemas.openxmlformats.org/officeDocument/2006/relationships/hyperlink" Target="https://www.geeksforgeeks.org/javascript-window-getcomputedstyle-meth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CF0C-9591-A320-25FB-6E0C620B1D42}"/>
              </a:ext>
            </a:extLst>
          </p:cNvPr>
          <p:cNvSpPr>
            <a:spLocks noGrp="1"/>
          </p:cNvSpPr>
          <p:nvPr>
            <p:ph type="ctrTitle"/>
          </p:nvPr>
        </p:nvSpPr>
        <p:spPr>
          <a:xfrm>
            <a:off x="-1221971" y="1498447"/>
            <a:ext cx="8459356" cy="1646302"/>
          </a:xfrm>
        </p:spPr>
        <p:txBody>
          <a:bodyPr/>
          <a:lstStyle/>
          <a:p>
            <a:r>
              <a:rPr lang="en-IN" dirty="0"/>
              <a:t>DAY 2 TASK</a:t>
            </a:r>
          </a:p>
        </p:txBody>
      </p:sp>
      <p:sp>
        <p:nvSpPr>
          <p:cNvPr id="3" name="Subtitle 2">
            <a:extLst>
              <a:ext uri="{FF2B5EF4-FFF2-40B4-BE49-F238E27FC236}">
                <a16:creationId xmlns:a16="http://schemas.microsoft.com/office/drawing/2014/main" id="{5C470049-BCF8-87A2-FC46-B8F390AB65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7835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D33B-1E83-7A3B-505E-6B2C7CE452DC}"/>
              </a:ext>
            </a:extLst>
          </p:cNvPr>
          <p:cNvSpPr>
            <a:spLocks noGrp="1"/>
          </p:cNvSpPr>
          <p:nvPr>
            <p:ph type="title"/>
          </p:nvPr>
        </p:nvSpPr>
        <p:spPr/>
        <p:txBody>
          <a:bodyPr>
            <a:normAutofit fontScale="90000"/>
          </a:bodyPr>
          <a:lstStyle/>
          <a:p>
            <a:pPr algn="l" fontAlgn="base"/>
            <a:r>
              <a:rPr lang="en-IN" dirty="0"/>
              <a:t>1.Difference between Document and Window objects</a:t>
            </a:r>
            <a:br>
              <a:rPr lang="en-IN" dirty="0"/>
            </a:br>
            <a:br>
              <a:rPr lang="en-IN" dirty="0"/>
            </a:br>
            <a:r>
              <a:rPr lang="en-US" b="1" i="0" dirty="0">
                <a:solidFill>
                  <a:srgbClr val="273239"/>
                </a:solidFill>
                <a:effectLst/>
                <a:latin typeface="Nunito" panose="020B0604020202020204" pitchFamily="2" charset="0"/>
              </a:rPr>
              <a:t>Document Object:</a:t>
            </a:r>
            <a:br>
              <a:rPr lang="en-US" b="1" i="0" dirty="0">
                <a:solidFill>
                  <a:srgbClr val="273239"/>
                </a:solidFill>
                <a:effectLst/>
                <a:latin typeface="Nunito" panose="020B0604020202020204" pitchFamily="2" charset="0"/>
              </a:rPr>
            </a:br>
            <a:r>
              <a:rPr lang="en-US" b="0" i="0" dirty="0">
                <a:solidFill>
                  <a:srgbClr val="273239"/>
                </a:solidFill>
                <a:effectLst/>
                <a:latin typeface="Nunito" panose="020B0604020202020204" pitchFamily="2" charset="0"/>
              </a:rPr>
              <a:t>The document object represents a web page that is loaded in the browser. By accessing the document object, we can access the element in the HTML page. With the help of document objects, we can add dynamic content to our web page. The document object can be accessed with a </a:t>
            </a:r>
            <a:r>
              <a:rPr lang="en-US" b="1" i="0" dirty="0" err="1">
                <a:solidFill>
                  <a:srgbClr val="273239"/>
                </a:solidFill>
                <a:effectLst/>
                <a:latin typeface="Nunito" panose="020B0604020202020204" pitchFamily="2" charset="0"/>
              </a:rPr>
              <a:t>window.document</a:t>
            </a:r>
            <a:r>
              <a:rPr lang="en-US" b="1" i="0" dirty="0">
                <a:solidFill>
                  <a:srgbClr val="273239"/>
                </a:solidFill>
                <a:effectLst/>
                <a:latin typeface="Nunito" panose="020B0604020202020204" pitchFamily="2" charset="0"/>
              </a:rPr>
              <a:t> </a:t>
            </a:r>
            <a:r>
              <a:rPr lang="en-US" b="0" i="0" dirty="0">
                <a:solidFill>
                  <a:srgbClr val="273239"/>
                </a:solidFill>
                <a:effectLst/>
                <a:latin typeface="Nunito" panose="020B0604020202020204" pitchFamily="2" charset="0"/>
              </a:rPr>
              <a:t>or just</a:t>
            </a:r>
            <a:r>
              <a:rPr lang="en-US" b="1" i="0" dirty="0">
                <a:solidFill>
                  <a:srgbClr val="273239"/>
                </a:solidFill>
                <a:effectLst/>
                <a:latin typeface="Nunito" panose="020B0604020202020204" pitchFamily="2" charset="0"/>
              </a:rPr>
              <a:t> document.</a:t>
            </a:r>
            <a:br>
              <a:rPr lang="en-US" b="0" i="0" dirty="0">
                <a:solidFill>
                  <a:srgbClr val="273239"/>
                </a:solidFill>
                <a:effectLst/>
                <a:latin typeface="Nunito" panose="020B0604020202020204" pitchFamily="2" charset="0"/>
              </a:rPr>
            </a:br>
            <a:br>
              <a:rPr lang="en-IN" dirty="0"/>
            </a:br>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354943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105E-00FA-E5F2-D5D4-993AF7DDA7B5}"/>
              </a:ext>
            </a:extLst>
          </p:cNvPr>
          <p:cNvSpPr>
            <a:spLocks noGrp="1"/>
          </p:cNvSpPr>
          <p:nvPr>
            <p:ph type="title"/>
          </p:nvPr>
        </p:nvSpPr>
        <p:spPr>
          <a:xfrm>
            <a:off x="1097280" y="609600"/>
            <a:ext cx="8176722" cy="188422"/>
          </a:xfrm>
        </p:spPr>
        <p:txBody>
          <a:bodyPr>
            <a:normAutofit fontScale="90000"/>
          </a:bodyPr>
          <a:lstStyle/>
          <a:p>
            <a:br>
              <a:rPr lang="en-IN" dirty="0"/>
            </a:br>
            <a:endParaRPr lang="en-IN" dirty="0"/>
          </a:p>
        </p:txBody>
      </p:sp>
      <p:sp>
        <p:nvSpPr>
          <p:cNvPr id="4" name="TextBox 3">
            <a:extLst>
              <a:ext uri="{FF2B5EF4-FFF2-40B4-BE49-F238E27FC236}">
                <a16:creationId xmlns:a16="http://schemas.microsoft.com/office/drawing/2014/main" id="{FF8A2FA7-8B52-D7DB-DF6A-B892EA848B73}"/>
              </a:ext>
            </a:extLst>
          </p:cNvPr>
          <p:cNvSpPr txBox="1"/>
          <p:nvPr/>
        </p:nvSpPr>
        <p:spPr>
          <a:xfrm>
            <a:off x="955964" y="1687483"/>
            <a:ext cx="9476509" cy="3693319"/>
          </a:xfrm>
          <a:prstGeom prst="rect">
            <a:avLst/>
          </a:prstGeom>
          <a:noFill/>
        </p:spPr>
        <p:txBody>
          <a:bodyPr wrap="square">
            <a:spAutoFit/>
          </a:bodyPr>
          <a:lstStyle/>
          <a:p>
            <a:pPr algn="just" rtl="0" fontAlgn="base"/>
            <a:r>
              <a:rPr lang="en-US" b="1" i="0" dirty="0">
                <a:solidFill>
                  <a:srgbClr val="273239"/>
                </a:solidFill>
                <a:effectLst/>
                <a:latin typeface="Nunito" pitchFamily="2" charset="0"/>
              </a:rPr>
              <a:t>Properties of document:</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u="sng" dirty="0" err="1">
                <a:solidFill>
                  <a:srgbClr val="273239"/>
                </a:solidFill>
                <a:effectLst/>
                <a:latin typeface="Nunito" pitchFamily="2" charset="0"/>
                <a:hlinkClick r:id="rId2"/>
              </a:rPr>
              <a:t>activeElement</a:t>
            </a:r>
            <a:r>
              <a:rPr lang="en-US" b="0" i="0" dirty="0">
                <a:solidFill>
                  <a:srgbClr val="273239"/>
                </a:solidFill>
                <a:effectLst/>
                <a:latin typeface="Nunito" pitchFamily="2" charset="0"/>
              </a:rPr>
              <a:t>: It returns the currently active elements in the document.</a:t>
            </a:r>
          </a:p>
          <a:p>
            <a:pPr algn="l" fontAlgn="base">
              <a:buFont typeface="Arial" panose="020B0604020202020204" pitchFamily="34" charset="0"/>
              <a:buChar char="•"/>
            </a:pPr>
            <a:r>
              <a:rPr lang="en-US" b="1" i="0" u="sng" dirty="0">
                <a:solidFill>
                  <a:srgbClr val="273239"/>
                </a:solidFill>
                <a:effectLst/>
                <a:latin typeface="Nunito" pitchFamily="2" charset="0"/>
                <a:hlinkClick r:id="rId3"/>
              </a:rPr>
              <a:t>body</a:t>
            </a:r>
            <a:r>
              <a:rPr lang="en-US" b="0" i="0" dirty="0">
                <a:solidFill>
                  <a:srgbClr val="273239"/>
                </a:solidFill>
                <a:effectLst/>
                <a:latin typeface="Nunito" pitchFamily="2" charset="0"/>
              </a:rPr>
              <a:t>: It returns the contents of the body element.</a:t>
            </a:r>
          </a:p>
          <a:p>
            <a:pPr algn="l" fontAlgn="base">
              <a:buFont typeface="Arial" panose="020B0604020202020204" pitchFamily="34" charset="0"/>
              <a:buChar char="•"/>
            </a:pPr>
            <a:r>
              <a:rPr lang="en-US" b="1" i="0" dirty="0">
                <a:solidFill>
                  <a:srgbClr val="273239"/>
                </a:solidFill>
                <a:effectLst/>
                <a:latin typeface="Nunito" pitchFamily="2" charset="0"/>
              </a:rPr>
              <a:t>anchors</a:t>
            </a:r>
            <a:r>
              <a:rPr lang="en-US" b="0" i="0" dirty="0">
                <a:solidFill>
                  <a:srgbClr val="273239"/>
                </a:solidFill>
                <a:effectLst/>
                <a:latin typeface="Nunito" pitchFamily="2" charset="0"/>
              </a:rPr>
              <a:t>: It returns all &lt;a&gt; elements that have a name attribute.</a:t>
            </a:r>
          </a:p>
          <a:p>
            <a:pPr algn="l" fontAlgn="base">
              <a:buFont typeface="Arial" panose="020B0604020202020204" pitchFamily="34" charset="0"/>
              <a:buChar char="•"/>
            </a:pPr>
            <a:r>
              <a:rPr lang="en-US" b="1" i="0" u="sng" dirty="0" err="1">
                <a:solidFill>
                  <a:srgbClr val="273239"/>
                </a:solidFill>
                <a:effectLst/>
                <a:latin typeface="Nunito" pitchFamily="2" charset="0"/>
                <a:hlinkClick r:id="rId4"/>
              </a:rPr>
              <a:t>baseURI</a:t>
            </a:r>
            <a:r>
              <a:rPr lang="en-US" b="0" i="0" dirty="0">
                <a:solidFill>
                  <a:srgbClr val="273239"/>
                </a:solidFill>
                <a:effectLst/>
                <a:latin typeface="Nunito" pitchFamily="2" charset="0"/>
              </a:rPr>
              <a:t>: It returns a string value that represents the base URI of the document.</a:t>
            </a:r>
          </a:p>
          <a:p>
            <a:pPr algn="l" fontAlgn="base">
              <a:buFont typeface="Arial" panose="020B0604020202020204" pitchFamily="34" charset="0"/>
              <a:buChar char="•"/>
            </a:pPr>
            <a:r>
              <a:rPr lang="en-US" b="1" i="0" u="sng" dirty="0">
                <a:solidFill>
                  <a:srgbClr val="273239"/>
                </a:solidFill>
                <a:effectLst/>
                <a:latin typeface="Nunito" pitchFamily="2" charset="0"/>
                <a:hlinkClick r:id="rId5"/>
              </a:rPr>
              <a:t>cookie</a:t>
            </a:r>
            <a:r>
              <a:rPr lang="en-US" b="0" i="0" dirty="0">
                <a:solidFill>
                  <a:srgbClr val="273239"/>
                </a:solidFill>
                <a:effectLst/>
                <a:latin typeface="Nunito" pitchFamily="2" charset="0"/>
              </a:rPr>
              <a:t>: It returns the cookie of the current document.</a:t>
            </a:r>
          </a:p>
          <a:p>
            <a:pPr algn="l" fontAlgn="base">
              <a:buFont typeface="Arial" panose="020B0604020202020204" pitchFamily="34" charset="0"/>
              <a:buChar char="•"/>
            </a:pPr>
            <a:r>
              <a:rPr lang="en-US" b="1" i="0" u="sng" dirty="0" err="1">
                <a:solidFill>
                  <a:srgbClr val="273239"/>
                </a:solidFill>
                <a:effectLst/>
                <a:latin typeface="Nunito" pitchFamily="2" charset="0"/>
                <a:hlinkClick r:id="rId6"/>
              </a:rPr>
              <a:t>charSet</a:t>
            </a:r>
            <a:r>
              <a:rPr lang="en-US" b="0" i="0" dirty="0">
                <a:solidFill>
                  <a:srgbClr val="273239"/>
                </a:solidFill>
                <a:effectLst/>
                <a:latin typeface="Nunito" pitchFamily="2" charset="0"/>
              </a:rPr>
              <a:t>: It returns a string, representing the document’s character encoding.</a:t>
            </a:r>
          </a:p>
          <a:p>
            <a:pPr algn="l" fontAlgn="base">
              <a:buFont typeface="Arial" panose="020B0604020202020204" pitchFamily="34" charset="0"/>
              <a:buChar char="•"/>
            </a:pPr>
            <a:r>
              <a:rPr lang="en-US" b="1" i="0" u="sng" dirty="0" err="1">
                <a:solidFill>
                  <a:srgbClr val="273239"/>
                </a:solidFill>
                <a:effectLst/>
                <a:latin typeface="Nunito" pitchFamily="2" charset="0"/>
                <a:hlinkClick r:id="rId7"/>
              </a:rPr>
              <a:t>defaultView</a:t>
            </a:r>
            <a:r>
              <a:rPr lang="en-US" b="0" i="0" dirty="0">
                <a:solidFill>
                  <a:srgbClr val="273239"/>
                </a:solidFill>
                <a:effectLst/>
                <a:latin typeface="Nunito" pitchFamily="2" charset="0"/>
              </a:rPr>
              <a:t>: It returns the current Window Object.</a:t>
            </a:r>
          </a:p>
          <a:p>
            <a:pPr algn="l" fontAlgn="base">
              <a:buFont typeface="Arial" panose="020B0604020202020204" pitchFamily="34" charset="0"/>
              <a:buChar char="•"/>
            </a:pPr>
            <a:r>
              <a:rPr lang="en-US" b="1" i="0" u="sng" dirty="0" err="1">
                <a:solidFill>
                  <a:srgbClr val="273239"/>
                </a:solidFill>
                <a:effectLst/>
                <a:latin typeface="Nunito" pitchFamily="2" charset="0"/>
                <a:hlinkClick r:id="rId8"/>
              </a:rPr>
              <a:t>designMode</a:t>
            </a:r>
            <a:r>
              <a:rPr lang="en-US" b="0" i="0" dirty="0">
                <a:solidFill>
                  <a:srgbClr val="273239"/>
                </a:solidFill>
                <a:effectLst/>
                <a:latin typeface="Nunito" pitchFamily="2" charset="0"/>
              </a:rPr>
              <a:t>: It is used to set documents as editable or read-only.</a:t>
            </a:r>
          </a:p>
          <a:p>
            <a:pPr algn="l" fontAlgn="base">
              <a:buFont typeface="Arial" panose="020B0604020202020204" pitchFamily="34" charset="0"/>
              <a:buChar char="•"/>
            </a:pPr>
            <a:r>
              <a:rPr lang="en-US" b="1" i="0" u="sng" dirty="0">
                <a:solidFill>
                  <a:srgbClr val="273239"/>
                </a:solidFill>
                <a:effectLst/>
                <a:latin typeface="Nunito" pitchFamily="2" charset="0"/>
                <a:hlinkClick r:id="rId9"/>
              </a:rPr>
              <a:t>domain</a:t>
            </a:r>
            <a:r>
              <a:rPr lang="en-US" b="0" i="0" dirty="0">
                <a:solidFill>
                  <a:srgbClr val="273239"/>
                </a:solidFill>
                <a:effectLst/>
                <a:latin typeface="Nunito" pitchFamily="2" charset="0"/>
              </a:rPr>
              <a:t>: It returns the domain name of the document server.</a:t>
            </a:r>
          </a:p>
          <a:p>
            <a:pPr algn="l" fontAlgn="base">
              <a:buFont typeface="Arial" panose="020B0604020202020204" pitchFamily="34" charset="0"/>
              <a:buChar char="•"/>
            </a:pPr>
            <a:r>
              <a:rPr lang="en-US" b="1" i="0" u="sng" dirty="0">
                <a:solidFill>
                  <a:srgbClr val="273239"/>
                </a:solidFill>
                <a:effectLst/>
                <a:latin typeface="Nunito" pitchFamily="2" charset="0"/>
                <a:hlinkClick r:id="rId10"/>
              </a:rPr>
              <a:t>doctype</a:t>
            </a:r>
            <a:r>
              <a:rPr lang="en-US" b="0" i="0" dirty="0">
                <a:solidFill>
                  <a:srgbClr val="273239"/>
                </a:solidFill>
                <a:effectLst/>
                <a:latin typeface="Nunito" pitchFamily="2" charset="0"/>
              </a:rPr>
              <a:t>: It returns the document’s doctype.</a:t>
            </a:r>
          </a:p>
          <a:p>
            <a:pPr algn="l" fontAlgn="base">
              <a:buFont typeface="Arial" panose="020B0604020202020204" pitchFamily="34" charset="0"/>
              <a:buChar char="•"/>
            </a:pPr>
            <a:r>
              <a:rPr lang="en-US" b="1" i="0" dirty="0">
                <a:solidFill>
                  <a:srgbClr val="273239"/>
                </a:solidFill>
                <a:effectLst/>
                <a:latin typeface="Nunito" pitchFamily="2" charset="0"/>
              </a:rPr>
              <a:t>embeds</a:t>
            </a:r>
            <a:r>
              <a:rPr lang="en-US" b="0" i="0" dirty="0">
                <a:solidFill>
                  <a:srgbClr val="273239"/>
                </a:solidFill>
                <a:effectLst/>
                <a:latin typeface="Nunito" pitchFamily="2" charset="0"/>
              </a:rPr>
              <a:t>: It returns the collection of all embedded elements.</a:t>
            </a:r>
          </a:p>
          <a:p>
            <a:pPr algn="l" fontAlgn="base">
              <a:buFont typeface="Arial" panose="020B0604020202020204" pitchFamily="34" charset="0"/>
              <a:buChar char="•"/>
            </a:pPr>
            <a:r>
              <a:rPr lang="en-US" b="1" i="0" u="sng" dirty="0">
                <a:solidFill>
                  <a:srgbClr val="273239"/>
                </a:solidFill>
                <a:effectLst/>
                <a:latin typeface="Nunito" pitchFamily="2" charset="0"/>
                <a:hlinkClick r:id="rId11"/>
              </a:rPr>
              <a:t>URL</a:t>
            </a:r>
            <a:r>
              <a:rPr lang="en-US" b="0" i="0" dirty="0">
                <a:solidFill>
                  <a:srgbClr val="273239"/>
                </a:solidFill>
                <a:effectLst/>
                <a:latin typeface="Nunito" pitchFamily="2" charset="0"/>
              </a:rPr>
              <a:t>: It returns the complete URL of the document.</a:t>
            </a:r>
          </a:p>
        </p:txBody>
      </p:sp>
    </p:spTree>
    <p:extLst>
      <p:ext uri="{BB962C8B-B14F-4D97-AF65-F5344CB8AC3E}">
        <p14:creationId xmlns:p14="http://schemas.microsoft.com/office/powerpoint/2010/main" val="382811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BF19-33BE-A067-10B3-1806B5F19463}"/>
              </a:ext>
            </a:extLst>
          </p:cNvPr>
          <p:cNvSpPr>
            <a:spLocks noGrp="1"/>
          </p:cNvSpPr>
          <p:nvPr>
            <p:ph type="title"/>
          </p:nvPr>
        </p:nvSpPr>
        <p:spPr>
          <a:xfrm>
            <a:off x="1288472" y="609599"/>
            <a:ext cx="7985529" cy="5799513"/>
          </a:xfrm>
        </p:spPr>
        <p:txBody>
          <a:bodyPr>
            <a:normAutofit/>
          </a:bodyPr>
          <a:lstStyle/>
          <a:p>
            <a:br>
              <a:rPr lang="en-IN" dirty="0"/>
            </a:br>
            <a:br>
              <a:rPr lang="en-IN" dirty="0"/>
            </a:br>
            <a:br>
              <a:rPr lang="en-IN" dirty="0"/>
            </a:br>
            <a:endParaRPr lang="en-IN" dirty="0"/>
          </a:p>
        </p:txBody>
      </p:sp>
      <p:sp>
        <p:nvSpPr>
          <p:cNvPr id="3" name="Rectangle 1">
            <a:extLst>
              <a:ext uri="{FF2B5EF4-FFF2-40B4-BE49-F238E27FC236}">
                <a16:creationId xmlns:a16="http://schemas.microsoft.com/office/drawing/2014/main" id="{42498C8A-F7E2-E02F-64CB-2031BC27502C}"/>
              </a:ext>
            </a:extLst>
          </p:cNvPr>
          <p:cNvSpPr>
            <a:spLocks noChangeArrowheads="1"/>
          </p:cNvSpPr>
          <p:nvPr/>
        </p:nvSpPr>
        <p:spPr bwMode="auto">
          <a:xfrm>
            <a:off x="432262" y="1336330"/>
            <a:ext cx="1175973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rPr>
              <a:t>Methods of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Syntax:</a:t>
            </a:r>
            <a:endParaRPr kumimoji="0" lang="en-US" altLang="en-US" sz="12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Consolas" panose="020B0609020204030204" pitchFamily="49" charset="0"/>
              </a:rPr>
              <a:t>document.method_name</a:t>
            </a:r>
            <a:r>
              <a:rPr kumimoji="0" lang="en-US" altLang="en-US" sz="1200" b="0" i="0" u="none" strike="noStrike" cap="none" normalizeH="0" baseline="0" dirty="0">
                <a:ln>
                  <a:noFill/>
                </a:ln>
                <a:solidFill>
                  <a:srgbClr val="273239"/>
                </a:solidFill>
                <a:effectLst/>
                <a:latin typeface="Consolas" panose="020B0609020204030204" pitchFamily="49" charset="0"/>
              </a:rPr>
              <a:t>;</a:t>
            </a:r>
            <a:br>
              <a:rPr kumimoji="0" lang="en-US" altLang="en-US" sz="1200" b="0" i="0" u="none" strike="noStrike" cap="none" normalizeH="0" baseline="0" dirty="0">
                <a:ln>
                  <a:noFill/>
                </a:ln>
                <a:solidFill>
                  <a:srgbClr val="273239"/>
                </a:solidFill>
                <a:effectLst/>
                <a:latin typeface="Consolas" panose="020B0609020204030204" pitchFamily="49" charset="0"/>
              </a:rPr>
            </a:br>
            <a:br>
              <a:rPr kumimoji="0" lang="en-US" altLang="en-US" sz="1200" b="0" i="0" u="none" strike="noStrike" cap="none" normalizeH="0" baseline="0" dirty="0">
                <a:ln>
                  <a:noFill/>
                </a:ln>
                <a:solidFill>
                  <a:srgbClr val="273239"/>
                </a:solidFill>
                <a:effectLst/>
                <a:latin typeface="Consolas" panose="020B0609020204030204" pitchFamily="49"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The lists of most commonly used methods are listed below: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2"/>
              </a:rPr>
              <a:t>addEventListener</a:t>
            </a:r>
            <a:r>
              <a:rPr kumimoji="0" lang="en-US" altLang="en-US" sz="1200" b="1" i="0" u="sng" strike="noStrike" cap="none" normalizeH="0" baseline="0" dirty="0">
                <a:ln>
                  <a:noFill/>
                </a:ln>
                <a:solidFill>
                  <a:srgbClr val="273239"/>
                </a:solidFill>
                <a:effectLst/>
                <a:latin typeface="Nunito" pitchFamily="2" charset="0"/>
                <a:hlinkClick r:id="rId2"/>
              </a:rPr>
              <a:t>()</a:t>
            </a:r>
            <a:r>
              <a:rPr kumimoji="0" lang="en-US" altLang="en-US" sz="1200" b="0" i="0" u="none" strike="noStrike" cap="none" normalizeH="0" baseline="0" dirty="0">
                <a:ln>
                  <a:noFill/>
                </a:ln>
                <a:solidFill>
                  <a:srgbClr val="273239"/>
                </a:solidFill>
                <a:effectLst/>
                <a:latin typeface="Nunito" pitchFamily="2" charset="0"/>
              </a:rPr>
              <a:t>: It is used to attach an event handler to the specified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3"/>
              </a:rPr>
              <a:t>adoptNode</a:t>
            </a:r>
            <a:r>
              <a:rPr kumimoji="0" lang="en-US" altLang="en-US" sz="1200" b="1" i="0" u="sng" strike="noStrike" cap="none" normalizeH="0" baseline="0" dirty="0">
                <a:ln>
                  <a:noFill/>
                </a:ln>
                <a:solidFill>
                  <a:srgbClr val="273239"/>
                </a:solidFill>
                <a:effectLst/>
                <a:latin typeface="Nunito" pitchFamily="2" charset="0"/>
                <a:hlinkClick r:id="rId3"/>
              </a:rPr>
              <a:t>()</a:t>
            </a:r>
            <a:r>
              <a:rPr kumimoji="0" lang="en-US" altLang="en-US" sz="1200" b="0" i="0" u="none" strike="noStrike" cap="none" normalizeH="0" baseline="0" dirty="0">
                <a:ln>
                  <a:noFill/>
                </a:ln>
                <a:solidFill>
                  <a:srgbClr val="273239"/>
                </a:solidFill>
                <a:effectLst/>
                <a:latin typeface="Nunito" pitchFamily="2" charset="0"/>
              </a:rPr>
              <a:t>: It is used to adopt a node from another document and it returns a node object, representing the adopted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a:ln>
                  <a:noFill/>
                </a:ln>
                <a:solidFill>
                  <a:srgbClr val="273239"/>
                </a:solidFill>
                <a:effectLst/>
                <a:latin typeface="Nunito" pitchFamily="2" charset="0"/>
                <a:hlinkClick r:id="rId4"/>
              </a:rPr>
              <a:t>close()</a:t>
            </a:r>
            <a:r>
              <a:rPr kumimoji="0" lang="en-US" altLang="en-US" sz="1200" b="0" i="0" u="none" strike="noStrike" cap="none" normalizeH="0" baseline="0" dirty="0">
                <a:ln>
                  <a:noFill/>
                </a:ln>
                <a:solidFill>
                  <a:srgbClr val="273239"/>
                </a:solidFill>
                <a:effectLst/>
                <a:latin typeface="Nunito" pitchFamily="2" charset="0"/>
              </a:rPr>
              <a:t>: It is used to close the output stream.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5"/>
              </a:rPr>
              <a:t>createAttribute</a:t>
            </a:r>
            <a:r>
              <a:rPr kumimoji="0" lang="en-US" altLang="en-US" sz="1200" b="1" i="0" u="sng" strike="noStrike" cap="none" normalizeH="0" baseline="0" dirty="0">
                <a:ln>
                  <a:noFill/>
                </a:ln>
                <a:solidFill>
                  <a:srgbClr val="273239"/>
                </a:solidFill>
                <a:effectLst/>
                <a:latin typeface="Nunito" pitchFamily="2" charset="0"/>
                <a:hlinkClick r:id="rId5"/>
              </a:rPr>
              <a:t>()</a:t>
            </a:r>
            <a:r>
              <a:rPr kumimoji="0" lang="en-US" altLang="en-US" sz="1200" b="1" i="0" u="none" strike="noStrike" cap="none" normalizeH="0" baseline="0" dirty="0">
                <a:ln>
                  <a:noFill/>
                </a:ln>
                <a:solidFill>
                  <a:srgbClr val="273239"/>
                </a:solidFill>
                <a:effectLst/>
                <a:latin typeface="Nunito" pitchFamily="2" charset="0"/>
              </a:rPr>
              <a:t>:</a:t>
            </a:r>
            <a:r>
              <a:rPr kumimoji="0" lang="en-US" altLang="en-US" sz="1200" b="0" i="0" u="none" strike="noStrike" cap="none" normalizeH="0" baseline="0" dirty="0">
                <a:ln>
                  <a:noFill/>
                </a:ln>
                <a:solidFill>
                  <a:srgbClr val="273239"/>
                </a:solidFill>
                <a:effectLst/>
                <a:latin typeface="Nunito" pitchFamily="2" charset="0"/>
              </a:rPr>
              <a:t> It is used to create an attribute node with the specified name and returns the attribute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6"/>
              </a:rPr>
              <a:t>createComment</a:t>
            </a:r>
            <a:r>
              <a:rPr kumimoji="0" lang="en-US" altLang="en-US" sz="1200" b="1" i="0" u="sng" strike="noStrike" cap="none" normalizeH="0" baseline="0" dirty="0">
                <a:ln>
                  <a:noFill/>
                </a:ln>
                <a:solidFill>
                  <a:srgbClr val="273239"/>
                </a:solidFill>
                <a:effectLst/>
                <a:latin typeface="Nunito" pitchFamily="2" charset="0"/>
                <a:hlinkClick r:id="rId6"/>
              </a:rPr>
              <a:t>()</a:t>
            </a:r>
            <a:r>
              <a:rPr kumimoji="0" lang="en-US" altLang="en-US" sz="1200" b="1" i="0" u="none" strike="noStrike" cap="none" normalizeH="0" baseline="0" dirty="0">
                <a:ln>
                  <a:noFill/>
                </a:ln>
                <a:solidFill>
                  <a:srgbClr val="273239"/>
                </a:solidFill>
                <a:effectLst/>
                <a:latin typeface="Nunito" pitchFamily="2" charset="0"/>
              </a:rPr>
              <a:t>:</a:t>
            </a:r>
            <a:r>
              <a:rPr kumimoji="0" lang="en-US" altLang="en-US" sz="1200" b="0" i="0" u="none" strike="noStrike" cap="none" normalizeH="0" baseline="0" dirty="0">
                <a:ln>
                  <a:noFill/>
                </a:ln>
                <a:solidFill>
                  <a:srgbClr val="273239"/>
                </a:solidFill>
                <a:effectLst/>
                <a:latin typeface="Nunito" pitchFamily="2" charset="0"/>
              </a:rPr>
              <a:t> It is used to create a comment node with some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7"/>
              </a:rPr>
              <a:t>createDocumentFragment</a:t>
            </a:r>
            <a:r>
              <a:rPr kumimoji="0" lang="en-US" altLang="en-US" sz="1200" b="1" i="0" u="sng" strike="noStrike" cap="none" normalizeH="0" baseline="0" dirty="0">
                <a:ln>
                  <a:noFill/>
                </a:ln>
                <a:solidFill>
                  <a:srgbClr val="273239"/>
                </a:solidFill>
                <a:effectLst/>
                <a:latin typeface="Nunito" pitchFamily="2" charset="0"/>
                <a:hlinkClick r:id="rId7"/>
              </a:rPr>
              <a:t>()</a:t>
            </a:r>
            <a:r>
              <a:rPr kumimoji="0" lang="en-US" altLang="en-US" sz="1200" b="0" i="0" u="none" strike="noStrike" cap="none" normalizeH="0" baseline="0" dirty="0">
                <a:ln>
                  <a:noFill/>
                </a:ln>
                <a:solidFill>
                  <a:srgbClr val="273239"/>
                </a:solidFill>
                <a:effectLst/>
                <a:latin typeface="Nunito" pitchFamily="2" charset="0"/>
              </a:rPr>
              <a:t>: It is used to create the document fragment to change the content of the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8"/>
              </a:rPr>
              <a:t>createElement</a:t>
            </a:r>
            <a:r>
              <a:rPr kumimoji="0" lang="en-US" altLang="en-US" sz="1200" b="1" i="0" u="sng" strike="noStrike" cap="none" normalizeH="0" baseline="0" dirty="0">
                <a:ln>
                  <a:noFill/>
                </a:ln>
                <a:solidFill>
                  <a:srgbClr val="273239"/>
                </a:solidFill>
                <a:effectLst/>
                <a:latin typeface="Nunito" pitchFamily="2" charset="0"/>
                <a:hlinkClick r:id="rId8"/>
              </a:rPr>
              <a:t>()</a:t>
            </a:r>
            <a:r>
              <a:rPr kumimoji="0" lang="en-US" altLang="en-US" sz="1200" b="1" i="0" u="none" strike="noStrike" cap="none" normalizeH="0" baseline="0" dirty="0">
                <a:ln>
                  <a:noFill/>
                </a:ln>
                <a:solidFill>
                  <a:srgbClr val="273239"/>
                </a:solidFill>
                <a:effectLst/>
                <a:latin typeface="Nunito" pitchFamily="2" charset="0"/>
              </a:rPr>
              <a:t>:</a:t>
            </a:r>
            <a:r>
              <a:rPr kumimoji="0" lang="en-US" altLang="en-US" sz="1200" b="0" i="0" u="none" strike="noStrike" cap="none" normalizeH="0" baseline="0" dirty="0">
                <a:ln>
                  <a:noFill/>
                </a:ln>
                <a:solidFill>
                  <a:srgbClr val="273239"/>
                </a:solidFill>
                <a:effectLst/>
                <a:latin typeface="Nunito" pitchFamily="2" charset="0"/>
              </a:rPr>
              <a:t> It is used to create HTML element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9"/>
              </a:rPr>
              <a:t>createEvent</a:t>
            </a:r>
            <a:r>
              <a:rPr kumimoji="0" lang="en-US" altLang="en-US" sz="1200" b="1" i="0" u="sng" strike="noStrike" cap="none" normalizeH="0" baseline="0" dirty="0">
                <a:ln>
                  <a:noFill/>
                </a:ln>
                <a:solidFill>
                  <a:srgbClr val="273239"/>
                </a:solidFill>
                <a:effectLst/>
                <a:latin typeface="Nunito" pitchFamily="2" charset="0"/>
                <a:hlinkClick r:id="rId9"/>
              </a:rPr>
              <a:t>()</a:t>
            </a:r>
            <a:r>
              <a:rPr kumimoji="0" lang="en-US" altLang="en-US" sz="1200" b="0" i="0" u="none" strike="noStrike" cap="none" normalizeH="0" baseline="0" dirty="0">
                <a:ln>
                  <a:noFill/>
                </a:ln>
                <a:solidFill>
                  <a:srgbClr val="273239"/>
                </a:solidFill>
                <a:effectLst/>
                <a:latin typeface="Nunito" pitchFamily="2" charset="0"/>
              </a:rPr>
              <a:t>: It is used to create a new events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10"/>
              </a:rPr>
              <a:t>createTextNode</a:t>
            </a:r>
            <a:r>
              <a:rPr kumimoji="0" lang="en-US" altLang="en-US" sz="1200" b="1" i="0" u="sng" strike="noStrike" cap="none" normalizeH="0" baseline="0" dirty="0">
                <a:ln>
                  <a:noFill/>
                </a:ln>
                <a:solidFill>
                  <a:srgbClr val="273239"/>
                </a:solidFill>
                <a:effectLst/>
                <a:latin typeface="Nunito" pitchFamily="2" charset="0"/>
                <a:hlinkClick r:id="rId10"/>
              </a:rPr>
              <a:t>()</a:t>
            </a:r>
            <a:r>
              <a:rPr kumimoji="0" lang="en-US" altLang="en-US" sz="1200" b="0" i="0" u="none" strike="noStrike" cap="none" normalizeH="0" baseline="0" dirty="0">
                <a:ln>
                  <a:noFill/>
                </a:ln>
                <a:solidFill>
                  <a:srgbClr val="273239"/>
                </a:solidFill>
                <a:effectLst/>
                <a:latin typeface="Nunito" pitchFamily="2" charset="0"/>
              </a:rPr>
              <a:t>: It is used to create a </a:t>
            </a:r>
            <a:r>
              <a:rPr kumimoji="0" lang="en-US" altLang="en-US" sz="1200" b="0" i="0" u="none" strike="noStrike" cap="none" normalizeH="0" baseline="0" dirty="0" err="1">
                <a:ln>
                  <a:noFill/>
                </a:ln>
                <a:solidFill>
                  <a:srgbClr val="273239"/>
                </a:solidFill>
                <a:effectLst/>
                <a:latin typeface="Nunito" pitchFamily="2" charset="0"/>
              </a:rPr>
              <a:t>textnode</a:t>
            </a:r>
            <a:r>
              <a:rPr kumimoji="0" lang="en-US" altLang="en-US" sz="1200" b="0" i="0" u="none" strike="noStrike" cap="none" normalizeH="0" baseline="0" dirty="0">
                <a:ln>
                  <a:noFill/>
                </a:ln>
                <a:solidFill>
                  <a:srgbClr val="273239"/>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11"/>
              </a:rPr>
              <a:t>execCommand</a:t>
            </a:r>
            <a:r>
              <a:rPr kumimoji="0" lang="en-US" altLang="en-US" sz="1200" b="1" i="0" u="sng" strike="noStrike" cap="none" normalizeH="0" baseline="0" dirty="0">
                <a:ln>
                  <a:noFill/>
                </a:ln>
                <a:solidFill>
                  <a:srgbClr val="273239"/>
                </a:solidFill>
                <a:effectLst/>
                <a:latin typeface="Nunito" pitchFamily="2" charset="0"/>
                <a:hlinkClick r:id="rId11"/>
              </a:rPr>
              <a:t>()</a:t>
            </a:r>
            <a:r>
              <a:rPr kumimoji="0" lang="en-US" altLang="en-US" sz="1200" b="0" i="0" u="none" strike="noStrike" cap="none" normalizeH="0" baseline="0" dirty="0">
                <a:ln>
                  <a:noFill/>
                </a:ln>
                <a:solidFill>
                  <a:srgbClr val="273239"/>
                </a:solidFill>
                <a:effectLst/>
                <a:latin typeface="Nunito" pitchFamily="2" charset="0"/>
              </a:rPr>
              <a:t>: It is used to execute a command specified by the user on the editable selected section. It returns a Boolean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dirty="0" err="1">
                <a:ln>
                  <a:noFill/>
                </a:ln>
                <a:solidFill>
                  <a:srgbClr val="273239"/>
                </a:solidFill>
                <a:effectLst/>
                <a:latin typeface="Nunito" pitchFamily="2" charset="0"/>
                <a:hlinkClick r:id="rId12"/>
              </a:rPr>
              <a:t>fullscreenEnabled</a:t>
            </a:r>
            <a:r>
              <a:rPr kumimoji="0" lang="en-US" altLang="en-US" sz="1200" b="1" i="0" u="sng" strike="noStrike" cap="none" normalizeH="0" baseline="0" dirty="0">
                <a:ln>
                  <a:noFill/>
                </a:ln>
                <a:solidFill>
                  <a:srgbClr val="273239"/>
                </a:solidFill>
                <a:effectLst/>
                <a:latin typeface="Nunito" pitchFamily="2" charset="0"/>
                <a:hlinkClick r:id="rId12"/>
              </a:rPr>
              <a:t>()</a:t>
            </a:r>
            <a:r>
              <a:rPr kumimoji="0" lang="en-US" altLang="en-US" sz="1200" b="0" i="0" u="none" strike="noStrike" cap="none" normalizeH="0" baseline="0" dirty="0">
                <a:ln>
                  <a:noFill/>
                </a:ln>
                <a:solidFill>
                  <a:srgbClr val="273239"/>
                </a:solidFill>
                <a:effectLst/>
                <a:latin typeface="Nunito" pitchFamily="2" charset="0"/>
              </a:rPr>
              <a:t>: It is used to check whether the document can be viewed in </a:t>
            </a:r>
            <a:r>
              <a:rPr kumimoji="0" lang="en-US" altLang="en-US" sz="1200" b="0" i="0" u="none" strike="noStrike" cap="none" normalizeH="0" baseline="0" dirty="0" err="1">
                <a:ln>
                  <a:noFill/>
                </a:ln>
                <a:solidFill>
                  <a:srgbClr val="273239"/>
                </a:solidFill>
                <a:effectLst/>
                <a:latin typeface="Nunito" pitchFamily="2" charset="0"/>
              </a:rPr>
              <a:t>fullscreen</a:t>
            </a:r>
            <a:r>
              <a:rPr kumimoji="0" lang="en-US" altLang="en-US" sz="1200" b="0" i="0" u="none" strike="noStrike" cap="none" normalizeH="0" baseline="0" dirty="0">
                <a:ln>
                  <a:noFill/>
                </a:ln>
                <a:solidFill>
                  <a:srgbClr val="273239"/>
                </a:solidFill>
                <a:effectLst/>
                <a:latin typeface="Nunito" pitchFamily="2" charset="0"/>
              </a:rPr>
              <a:t> mode or not. It returns a </a:t>
            </a:r>
            <a:r>
              <a:rPr kumimoji="0" lang="en-US" altLang="en-US" sz="1200" b="0" i="0" u="none" strike="noStrike" cap="none" normalizeH="0" baseline="0" dirty="0" err="1">
                <a:ln>
                  <a:noFill/>
                </a:ln>
                <a:solidFill>
                  <a:srgbClr val="273239"/>
                </a:solidFill>
                <a:effectLst/>
                <a:latin typeface="Nunito" pitchFamily="2" charset="0"/>
              </a:rPr>
              <a:t>boolean</a:t>
            </a:r>
            <a:r>
              <a:rPr kumimoji="0" lang="en-US" altLang="en-US" sz="1200" b="0" i="0" u="none" strike="noStrike" cap="none" normalizeH="0" baseline="0" dirty="0">
                <a:ln>
                  <a:noFill/>
                </a:ln>
                <a:solidFill>
                  <a:srgbClr val="273239"/>
                </a:solidFill>
                <a:effectLst/>
                <a:latin typeface="Nunito" pitchFamily="2" charset="0"/>
              </a:rPr>
              <a: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98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CA2C8F9-E157-08AE-AAD3-B511DD2F5542}"/>
              </a:ext>
            </a:extLst>
          </p:cNvPr>
          <p:cNvSpPr>
            <a:spLocks noGrp="1" noChangeArrowheads="1"/>
          </p:cNvSpPr>
          <p:nvPr>
            <p:ph type="title"/>
          </p:nvPr>
        </p:nvSpPr>
        <p:spPr bwMode="auto">
          <a:xfrm>
            <a:off x="764770" y="3223747"/>
            <a:ext cx="9609514" cy="1079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rPr>
              <a:t>Window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The window object is the topmost object of the DOM hierarchy. It represents a browser window or frame that displays the contents of the webpage. Whenever a window appears on the screen to display the contents of the document, the window object is created.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73239"/>
                </a:solidFill>
                <a:effectLst/>
                <a:latin typeface="Nunito" pitchFamily="2" charset="0"/>
              </a:rPr>
              <a:t>Syntax:</a:t>
            </a:r>
            <a:endParaRPr kumimoji="0" lang="en-US" altLang="en-US" sz="12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73239"/>
                </a:solidFill>
                <a:effectLst/>
                <a:latin typeface="Consolas" panose="020B0609020204030204" pitchFamily="49" charset="0"/>
              </a:rPr>
              <a:t>window.property_name</a:t>
            </a:r>
            <a:r>
              <a:rPr kumimoji="0" lang="en-US" altLang="en-US" sz="1200" b="0" i="0" u="none" strike="noStrike" cap="none" normalizeH="0" baseline="0" dirty="0">
                <a:ln>
                  <a:noFill/>
                </a:ln>
                <a:solidFill>
                  <a:srgbClr val="273239"/>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097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4CF4-E76F-E919-227B-0183CA1CA1E4}"/>
              </a:ext>
            </a:extLst>
          </p:cNvPr>
          <p:cNvSpPr>
            <a:spLocks noGrp="1"/>
          </p:cNvSpPr>
          <p:nvPr>
            <p:ph type="title"/>
          </p:nvPr>
        </p:nvSpPr>
        <p:spPr>
          <a:xfrm>
            <a:off x="2319250" y="609600"/>
            <a:ext cx="6954751" cy="512618"/>
          </a:xfrm>
        </p:spPr>
        <p:txBody>
          <a:bodyPr>
            <a:normAutofit fontScale="90000"/>
          </a:bodyPr>
          <a:lstStyle/>
          <a:p>
            <a:br>
              <a:rPr lang="en-IN" dirty="0"/>
            </a:br>
            <a:endParaRPr lang="en-IN" dirty="0"/>
          </a:p>
        </p:txBody>
      </p:sp>
      <p:sp>
        <p:nvSpPr>
          <p:cNvPr id="4" name="TextBox 3">
            <a:extLst>
              <a:ext uri="{FF2B5EF4-FFF2-40B4-BE49-F238E27FC236}">
                <a16:creationId xmlns:a16="http://schemas.microsoft.com/office/drawing/2014/main" id="{A242CF22-3CEE-5D1B-ADB7-C9C8E9622044}"/>
              </a:ext>
            </a:extLst>
          </p:cNvPr>
          <p:cNvSpPr txBox="1"/>
          <p:nvPr/>
        </p:nvSpPr>
        <p:spPr>
          <a:xfrm>
            <a:off x="731520" y="63003"/>
            <a:ext cx="8420793" cy="5078313"/>
          </a:xfrm>
          <a:prstGeom prst="rect">
            <a:avLst/>
          </a:prstGeom>
          <a:noFill/>
        </p:spPr>
        <p:txBody>
          <a:bodyPr wrap="square">
            <a:spAutoFit/>
          </a:bodyPr>
          <a:lstStyle/>
          <a:p>
            <a:pPr algn="just" rtl="0" fontAlgn="base"/>
            <a:r>
              <a:rPr lang="en-US" b="1" i="0" dirty="0">
                <a:solidFill>
                  <a:srgbClr val="273239"/>
                </a:solidFill>
                <a:effectLst/>
                <a:latin typeface="Nunito" pitchFamily="2" charset="0"/>
              </a:rPr>
              <a:t>Properties of the window:</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u="sng" dirty="0">
                <a:solidFill>
                  <a:srgbClr val="273239"/>
                </a:solidFill>
                <a:effectLst/>
                <a:latin typeface="Nunito" pitchFamily="2" charset="0"/>
                <a:hlinkClick r:id="rId2"/>
              </a:rPr>
              <a:t>Closed</a:t>
            </a:r>
            <a:r>
              <a:rPr lang="en-US" b="0" i="0" dirty="0">
                <a:solidFill>
                  <a:srgbClr val="273239"/>
                </a:solidFill>
                <a:effectLst/>
                <a:latin typeface="Nunito" pitchFamily="2" charset="0"/>
              </a:rPr>
              <a:t>: It holds a Boolean value that represents whether the window is closed or not.</a:t>
            </a:r>
          </a:p>
          <a:p>
            <a:pPr algn="l" fontAlgn="base">
              <a:buFont typeface="Arial" panose="020B0604020202020204" pitchFamily="34" charset="0"/>
              <a:buChar char="•"/>
            </a:pPr>
            <a:r>
              <a:rPr lang="en-US" b="1" i="0" dirty="0">
                <a:solidFill>
                  <a:srgbClr val="273239"/>
                </a:solidFill>
                <a:effectLst/>
                <a:latin typeface="Nunito" pitchFamily="2" charset="0"/>
              </a:rPr>
              <a:t>console</a:t>
            </a:r>
            <a:r>
              <a:rPr lang="en-US" b="0" i="0" dirty="0">
                <a:solidFill>
                  <a:srgbClr val="273239"/>
                </a:solidFill>
                <a:effectLst/>
                <a:latin typeface="Nunito" pitchFamily="2" charset="0"/>
              </a:rPr>
              <a:t>: It returns a reference to the console object which provides access to the browser’s debugging console.</a:t>
            </a:r>
          </a:p>
          <a:p>
            <a:pPr algn="l" fontAlgn="base">
              <a:buFont typeface="Arial" panose="020B0604020202020204" pitchFamily="34" charset="0"/>
              <a:buChar char="•"/>
            </a:pPr>
            <a:r>
              <a:rPr lang="en-US" b="1" i="0" dirty="0" err="1">
                <a:solidFill>
                  <a:srgbClr val="273239"/>
                </a:solidFill>
                <a:effectLst/>
                <a:latin typeface="Nunito" pitchFamily="2" charset="0"/>
              </a:rPr>
              <a:t>defaultStatus</a:t>
            </a:r>
            <a:r>
              <a:rPr lang="en-US" b="0" i="0" dirty="0">
                <a:solidFill>
                  <a:srgbClr val="273239"/>
                </a:solidFill>
                <a:effectLst/>
                <a:latin typeface="Nunito" pitchFamily="2" charset="0"/>
              </a:rPr>
              <a:t>: It is used to define the default message that will be displayed in the status bar when no activity is carried on by the browser.</a:t>
            </a:r>
          </a:p>
          <a:p>
            <a:pPr algn="l" fontAlgn="base">
              <a:buFont typeface="Arial" panose="020B0604020202020204" pitchFamily="34" charset="0"/>
              <a:buChar char="•"/>
            </a:pPr>
            <a:r>
              <a:rPr lang="en-US" b="1" i="0" dirty="0">
                <a:solidFill>
                  <a:srgbClr val="273239"/>
                </a:solidFill>
                <a:effectLst/>
                <a:latin typeface="Nunito" pitchFamily="2" charset="0"/>
              </a:rPr>
              <a:t>controllers</a:t>
            </a:r>
            <a:r>
              <a:rPr lang="en-US" b="0" i="0" dirty="0">
                <a:solidFill>
                  <a:srgbClr val="273239"/>
                </a:solidFill>
                <a:effectLst/>
                <a:latin typeface="Nunito" pitchFamily="2" charset="0"/>
              </a:rPr>
              <a:t>: It returns the XUL controller objects for the current Chrome window.</a:t>
            </a:r>
          </a:p>
          <a:p>
            <a:pPr algn="l" fontAlgn="base">
              <a:buFont typeface="Arial" panose="020B0604020202020204" pitchFamily="34" charset="0"/>
              <a:buChar char="•"/>
            </a:pPr>
            <a:r>
              <a:rPr lang="en-US" b="1" i="0" u="sng" dirty="0" err="1">
                <a:solidFill>
                  <a:srgbClr val="273239"/>
                </a:solidFill>
                <a:effectLst/>
                <a:latin typeface="Nunito" pitchFamily="2" charset="0"/>
                <a:hlinkClick r:id="rId3"/>
              </a:rPr>
              <a:t>customElements</a:t>
            </a:r>
            <a:r>
              <a:rPr lang="en-US" b="0" i="0" dirty="0">
                <a:solidFill>
                  <a:srgbClr val="273239"/>
                </a:solidFill>
                <a:effectLst/>
                <a:latin typeface="Nunito" pitchFamily="2" charset="0"/>
              </a:rPr>
              <a:t>: It returns a reference to the </a:t>
            </a:r>
            <a:r>
              <a:rPr lang="en-US" b="0" i="0" dirty="0" err="1">
                <a:solidFill>
                  <a:srgbClr val="273239"/>
                </a:solidFill>
                <a:effectLst/>
                <a:latin typeface="Nunito" pitchFamily="2" charset="0"/>
              </a:rPr>
              <a:t>CustomElementRegistry</a:t>
            </a:r>
            <a:r>
              <a:rPr lang="en-US" b="0" i="0" dirty="0">
                <a:solidFill>
                  <a:srgbClr val="273239"/>
                </a:solidFill>
                <a:effectLst/>
                <a:latin typeface="Nunito" pitchFamily="2" charset="0"/>
              </a:rPr>
              <a:t> object, which can be used to register new custom elements and also get information about already registered custom elements.</a:t>
            </a:r>
          </a:p>
          <a:p>
            <a:pPr algn="l" fontAlgn="base">
              <a:buFont typeface="Arial" panose="020B0604020202020204" pitchFamily="34" charset="0"/>
              <a:buChar char="•"/>
            </a:pPr>
            <a:r>
              <a:rPr lang="en-US" b="1" i="0" u="sng" dirty="0">
                <a:solidFill>
                  <a:srgbClr val="273239"/>
                </a:solidFill>
                <a:effectLst/>
                <a:latin typeface="Nunito" pitchFamily="2" charset="0"/>
                <a:hlinkClick r:id="rId4"/>
              </a:rPr>
              <a:t>crypto</a:t>
            </a:r>
            <a:r>
              <a:rPr lang="en-US" b="0" i="0" dirty="0">
                <a:solidFill>
                  <a:srgbClr val="273239"/>
                </a:solidFill>
                <a:effectLst/>
                <a:latin typeface="Nunito" pitchFamily="2" charset="0"/>
              </a:rPr>
              <a:t>: It returns the browser crypto object.</a:t>
            </a:r>
          </a:p>
          <a:p>
            <a:pPr algn="l" fontAlgn="base">
              <a:buFont typeface="Arial" panose="020B0604020202020204" pitchFamily="34" charset="0"/>
              <a:buChar char="•"/>
            </a:pPr>
            <a:r>
              <a:rPr lang="en-US" b="1" i="0" u="sng" dirty="0" err="1">
                <a:solidFill>
                  <a:srgbClr val="273239"/>
                </a:solidFill>
                <a:effectLst/>
                <a:latin typeface="Nunito" pitchFamily="2" charset="0"/>
                <a:hlinkClick r:id="rId5"/>
              </a:rPr>
              <a:t>devicePixelRatio</a:t>
            </a:r>
            <a:r>
              <a:rPr lang="en-US" b="0" i="0" dirty="0">
                <a:solidFill>
                  <a:srgbClr val="273239"/>
                </a:solidFill>
                <a:effectLst/>
                <a:latin typeface="Nunito" pitchFamily="2" charset="0"/>
              </a:rPr>
              <a:t>: It returns the ratio between physical pixels and device-independent pixels in the current display.</a:t>
            </a:r>
          </a:p>
          <a:p>
            <a:pPr algn="l" fontAlgn="base">
              <a:buFont typeface="Arial" panose="020B0604020202020204" pitchFamily="34" charset="0"/>
              <a:buChar char="•"/>
            </a:pPr>
            <a:r>
              <a:rPr lang="en-US" b="1" i="0" u="sng" dirty="0">
                <a:solidFill>
                  <a:srgbClr val="273239"/>
                </a:solidFill>
                <a:effectLst/>
                <a:latin typeface="Nunito" pitchFamily="2" charset="0"/>
                <a:hlinkClick r:id="rId6"/>
              </a:rPr>
              <a:t>Document</a:t>
            </a:r>
            <a:r>
              <a:rPr lang="en-US" b="0" i="0" dirty="0">
                <a:solidFill>
                  <a:srgbClr val="273239"/>
                </a:solidFill>
                <a:effectLst/>
                <a:latin typeface="Nunito" pitchFamily="2" charset="0"/>
              </a:rPr>
              <a:t>: It returns a reference to the document object of that window.</a:t>
            </a:r>
          </a:p>
          <a:p>
            <a:pPr algn="l" fontAlgn="base">
              <a:buFont typeface="Arial" panose="020B0604020202020204" pitchFamily="34" charset="0"/>
              <a:buChar char="•"/>
            </a:pPr>
            <a:r>
              <a:rPr lang="en-US" b="1" i="0" dirty="0" err="1">
                <a:solidFill>
                  <a:srgbClr val="273239"/>
                </a:solidFill>
                <a:effectLst/>
                <a:latin typeface="Nunito" pitchFamily="2" charset="0"/>
              </a:rPr>
              <a:t>DOMMatrix</a:t>
            </a:r>
            <a:r>
              <a:rPr lang="en-US" b="0" i="0" dirty="0">
                <a:solidFill>
                  <a:srgbClr val="273239"/>
                </a:solidFill>
                <a:effectLst/>
                <a:latin typeface="Nunito" pitchFamily="2" charset="0"/>
              </a:rPr>
              <a:t>: It returns a reference to a </a:t>
            </a:r>
            <a:r>
              <a:rPr lang="en-US" b="0" i="0" dirty="0" err="1">
                <a:solidFill>
                  <a:srgbClr val="273239"/>
                </a:solidFill>
                <a:effectLst/>
                <a:latin typeface="Nunito" pitchFamily="2" charset="0"/>
              </a:rPr>
              <a:t>DOMMatrix</a:t>
            </a:r>
            <a:r>
              <a:rPr lang="en-US" b="0" i="0" dirty="0">
                <a:solidFill>
                  <a:srgbClr val="273239"/>
                </a:solidFill>
                <a:effectLst/>
                <a:latin typeface="Nunito" pitchFamily="2" charset="0"/>
              </a:rPr>
              <a:t> object, which represents 4×4 matrices, suitable for 2D and 3D operations.</a:t>
            </a:r>
          </a:p>
        </p:txBody>
      </p:sp>
    </p:spTree>
    <p:extLst>
      <p:ext uri="{BB962C8B-B14F-4D97-AF65-F5344CB8AC3E}">
        <p14:creationId xmlns:p14="http://schemas.microsoft.com/office/powerpoint/2010/main" val="354627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FE11-1A05-1A7C-CA1E-1CCD4EBE66B1}"/>
              </a:ext>
            </a:extLst>
          </p:cNvPr>
          <p:cNvSpPr>
            <a:spLocks noGrp="1"/>
          </p:cNvSpPr>
          <p:nvPr>
            <p:ph type="title"/>
          </p:nvPr>
        </p:nvSpPr>
        <p:spPr/>
        <p:txBody>
          <a:bodyPr>
            <a:normAutofit fontScale="90000"/>
          </a:bodyPr>
          <a:lstStyle/>
          <a:p>
            <a:br>
              <a:rPr lang="en-IN" dirty="0"/>
            </a:br>
            <a:br>
              <a:rPr lang="en-IN" dirty="0"/>
            </a:br>
            <a:br>
              <a:rPr lang="en-IN" dirty="0"/>
            </a:br>
            <a:endParaRPr lang="en-IN" dirty="0"/>
          </a:p>
        </p:txBody>
      </p:sp>
      <p:sp>
        <p:nvSpPr>
          <p:cNvPr id="3" name="Rectangle 1">
            <a:extLst>
              <a:ext uri="{FF2B5EF4-FFF2-40B4-BE49-F238E27FC236}">
                <a16:creationId xmlns:a16="http://schemas.microsoft.com/office/drawing/2014/main" id="{E6988C9F-4604-2682-E4A7-9B3CE7D4D9A7}"/>
              </a:ext>
            </a:extLst>
          </p:cNvPr>
          <p:cNvSpPr>
            <a:spLocks noChangeArrowheads="1"/>
          </p:cNvSpPr>
          <p:nvPr/>
        </p:nvSpPr>
        <p:spPr bwMode="auto">
          <a:xfrm>
            <a:off x="166255" y="1027226"/>
            <a:ext cx="12025745"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Nunito" pitchFamily="2" charset="0"/>
              </a:rPr>
              <a:t>Methods of Window:</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273239"/>
                </a:solidFill>
                <a:effectLst/>
                <a:latin typeface="Nunito" pitchFamily="2" charset="0"/>
              </a:rPr>
              <a:t>Syntax:</a:t>
            </a:r>
            <a:endParaRPr kumimoji="0" lang="en-US" altLang="en-US" sz="1200" b="0" i="0" u="none" strike="noStrike" cap="none" normalizeH="0" baseline="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window.method_name;</a:t>
            </a:r>
            <a:br>
              <a:rPr kumimoji="0" lang="en-US" altLang="en-US" sz="1200" b="0" i="0" u="none" strike="noStrike" cap="none" normalizeH="0" baseline="0">
                <a:ln>
                  <a:noFill/>
                </a:ln>
                <a:solidFill>
                  <a:srgbClr val="273239"/>
                </a:solidFill>
                <a:effectLst/>
                <a:latin typeface="Consolas" panose="020B0609020204030204" pitchFamily="49" charset="0"/>
              </a:rPr>
            </a:br>
            <a:br>
              <a:rPr kumimoji="0" lang="en-US" altLang="en-US" sz="1200" b="0" i="0" u="none" strike="noStrike" cap="none" normalizeH="0" baseline="0">
                <a:ln>
                  <a:noFill/>
                </a:ln>
                <a:solidFill>
                  <a:srgbClr val="273239"/>
                </a:solidFill>
                <a:effectLst/>
                <a:latin typeface="Consolas" panose="020B0609020204030204" pitchFamily="49"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Nunito" pitchFamily="2" charset="0"/>
              </a:rPr>
              <a:t>The methods of Window objects that are commonly used are listed in the below table: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2"/>
              </a:rPr>
              <a:t>alert()</a:t>
            </a:r>
            <a:r>
              <a:rPr kumimoji="0" lang="en-US" altLang="en-US" sz="1200" b="0" i="0" u="none" strike="noStrike" cap="none" normalizeH="0" baseline="0">
                <a:ln>
                  <a:noFill/>
                </a:ln>
                <a:solidFill>
                  <a:srgbClr val="273239"/>
                </a:solidFill>
                <a:effectLst/>
                <a:latin typeface="Nunito" pitchFamily="2" charset="0"/>
              </a:rPr>
              <a:t>: It is used to display an alert box. It displays a specified message along with an OK button and is generally used to make sure that the information comes through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3"/>
              </a:rPr>
              <a:t>atob()</a:t>
            </a:r>
            <a:r>
              <a:rPr kumimoji="0" lang="en-US" altLang="en-US" sz="1200" b="0" i="0" u="none" strike="noStrike" cap="none" normalizeH="0" baseline="0">
                <a:ln>
                  <a:noFill/>
                </a:ln>
                <a:solidFill>
                  <a:srgbClr val="273239"/>
                </a:solidFill>
                <a:effectLst/>
                <a:latin typeface="Nunito" pitchFamily="2" charset="0"/>
              </a:rPr>
              <a:t>: It is used for decoding a base-64 encoded string. It is used to decode a string of data that has been encoded using the btoa()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4"/>
              </a:rPr>
              <a:t>blur()</a:t>
            </a:r>
            <a:r>
              <a:rPr kumimoji="0" lang="en-US" altLang="en-US" sz="1200" b="0" i="0" u="none" strike="noStrike" cap="none" normalizeH="0" baseline="0">
                <a:ln>
                  <a:noFill/>
                </a:ln>
                <a:solidFill>
                  <a:srgbClr val="273239"/>
                </a:solidFill>
                <a:effectLst/>
                <a:latin typeface="Nunito" pitchFamily="2" charset="0"/>
              </a:rPr>
              <a:t>: It is used to remove focus from the current window.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5"/>
              </a:rPr>
              <a:t>btoa()</a:t>
            </a:r>
            <a:r>
              <a:rPr kumimoji="0" lang="en-US" altLang="en-US" sz="1200" b="0" i="0" u="none" strike="noStrike" cap="none" normalizeH="0" baseline="0">
                <a:ln>
                  <a:noFill/>
                </a:ln>
                <a:solidFill>
                  <a:srgbClr val="273239"/>
                </a:solidFill>
                <a:effectLst/>
                <a:latin typeface="Nunito" pitchFamily="2" charset="0"/>
              </a:rPr>
              <a:t>: It is used for encoding a string in base-64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6"/>
              </a:rPr>
              <a:t>clearInterval()</a:t>
            </a:r>
            <a:r>
              <a:rPr kumimoji="0" lang="en-US" altLang="en-US" sz="1200" b="0" i="0" u="none" strike="noStrike" cap="none" normalizeH="0" baseline="0">
                <a:ln>
                  <a:noFill/>
                </a:ln>
                <a:solidFill>
                  <a:srgbClr val="273239"/>
                </a:solidFill>
                <a:effectLst/>
                <a:latin typeface="Nunito" pitchFamily="2" charset="0"/>
              </a:rPr>
              <a:t>: It clears the interval which has been set by the setInterval() function before that.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6"/>
              </a:rPr>
              <a:t>clearTimeout()</a:t>
            </a:r>
            <a:r>
              <a:rPr kumimoji="0" lang="en-US" altLang="en-US" sz="1200" b="1" i="0" u="none" strike="noStrike" cap="none" normalizeH="0" baseline="0">
                <a:ln>
                  <a:noFill/>
                </a:ln>
                <a:solidFill>
                  <a:srgbClr val="273239"/>
                </a:solidFill>
                <a:effectLst/>
                <a:latin typeface="Nunito" pitchFamily="2" charset="0"/>
              </a:rPr>
              <a:t>: </a:t>
            </a:r>
            <a:r>
              <a:rPr kumimoji="0" lang="en-US" altLang="en-US" sz="1200" b="0" i="0" u="none" strike="noStrike" cap="none" normalizeH="0" baseline="0">
                <a:ln>
                  <a:noFill/>
                </a:ln>
                <a:solidFill>
                  <a:srgbClr val="273239"/>
                </a:solidFill>
                <a:effectLst/>
                <a:latin typeface="Nunito" pitchFamily="2" charset="0"/>
              </a:rPr>
              <a:t>It clears the timeout which has been set by the setTimeout()function before that.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7"/>
              </a:rPr>
              <a:t>close()</a:t>
            </a:r>
            <a:r>
              <a:rPr kumimoji="0" lang="en-US" altLang="en-US" sz="1200" b="1" i="0" u="none" strike="noStrike" cap="none" normalizeH="0" baseline="0">
                <a:ln>
                  <a:noFill/>
                </a:ln>
                <a:solidFill>
                  <a:srgbClr val="273239"/>
                </a:solidFill>
                <a:effectLst/>
                <a:latin typeface="Nunito" pitchFamily="2" charset="0"/>
              </a:rPr>
              <a:t>: </a:t>
            </a:r>
            <a:r>
              <a:rPr kumimoji="0" lang="en-US" altLang="en-US" sz="1200" b="0" i="0" u="none" strike="noStrike" cap="none" normalizeH="0" baseline="0">
                <a:ln>
                  <a:noFill/>
                </a:ln>
                <a:solidFill>
                  <a:srgbClr val="273239"/>
                </a:solidFill>
                <a:effectLst/>
                <a:latin typeface="Nunito" pitchFamily="2" charset="0"/>
              </a:rPr>
              <a:t>It is used for closing a certain window or tab of the browser which was previously opened.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8"/>
              </a:rPr>
              <a:t>confirm()</a:t>
            </a:r>
            <a:r>
              <a:rPr kumimoji="0" lang="en-US" altLang="en-US" sz="1200" b="1" i="0" u="none" strike="noStrike" cap="none" normalizeH="0" baseline="0">
                <a:ln>
                  <a:noFill/>
                </a:ln>
                <a:solidFill>
                  <a:srgbClr val="273239"/>
                </a:solidFill>
                <a:effectLst/>
                <a:latin typeface="Nunito" pitchFamily="2" charset="0"/>
              </a:rPr>
              <a:t>: </a:t>
            </a:r>
            <a:r>
              <a:rPr kumimoji="0" lang="en-US" altLang="en-US" sz="1200" b="0" i="0" u="none" strike="noStrike" cap="none" normalizeH="0" baseline="0">
                <a:ln>
                  <a:noFill/>
                </a:ln>
                <a:solidFill>
                  <a:srgbClr val="273239"/>
                </a:solidFill>
                <a:effectLst/>
                <a:latin typeface="Nunito" pitchFamily="2" charset="0"/>
              </a:rPr>
              <a:t>It is used to display a modal dialog with an optional message and two buttons i.e. OK and Cancel. It returns true if the user clicks “OK”, and false otherwise.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4"/>
              </a:rPr>
              <a:t>focus()</a:t>
            </a:r>
            <a:r>
              <a:rPr kumimoji="0" lang="en-US" altLang="en-US" sz="1200" b="1" i="0" u="none" strike="noStrike" cap="none" normalizeH="0" baseline="0">
                <a:ln>
                  <a:noFill/>
                </a:ln>
                <a:solidFill>
                  <a:srgbClr val="273239"/>
                </a:solidFill>
                <a:effectLst/>
                <a:latin typeface="Nunito" pitchFamily="2" charset="0"/>
              </a:rPr>
              <a:t>: </a:t>
            </a:r>
            <a:r>
              <a:rPr kumimoji="0" lang="en-US" altLang="en-US" sz="1200" b="0" i="0" u="none" strike="noStrike" cap="none" normalizeH="0" baseline="0">
                <a:ln>
                  <a:noFill/>
                </a:ln>
                <a:solidFill>
                  <a:srgbClr val="273239"/>
                </a:solidFill>
                <a:effectLst/>
                <a:latin typeface="Nunito" pitchFamily="2" charset="0"/>
              </a:rPr>
              <a:t>It is used to give focus to an element in the current window.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sng" strike="noStrike" cap="none" normalizeH="0" baseline="0">
                <a:ln>
                  <a:noFill/>
                </a:ln>
                <a:solidFill>
                  <a:srgbClr val="273239"/>
                </a:solidFill>
                <a:effectLst/>
                <a:latin typeface="Nunito" pitchFamily="2" charset="0"/>
                <a:hlinkClick r:id="rId9"/>
              </a:rPr>
              <a:t>getComputedStyle()</a:t>
            </a:r>
            <a:r>
              <a:rPr kumimoji="0" lang="en-US" altLang="en-US" sz="1200" b="1" i="0" u="none" strike="noStrike" cap="none" normalizeH="0" baseline="0">
                <a:ln>
                  <a:noFill/>
                </a:ln>
                <a:solidFill>
                  <a:srgbClr val="273239"/>
                </a:solidFill>
                <a:effectLst/>
                <a:latin typeface="Nunito" pitchFamily="2" charset="0"/>
              </a:rPr>
              <a:t>: </a:t>
            </a:r>
            <a:r>
              <a:rPr kumimoji="0" lang="en-US" altLang="en-US" sz="1200" b="0" i="0" u="none" strike="noStrike" cap="none" normalizeH="0" baseline="0">
                <a:ln>
                  <a:noFill/>
                </a:ln>
                <a:solidFill>
                  <a:srgbClr val="273239"/>
                </a:solidFill>
                <a:effectLst/>
                <a:latin typeface="Nunito" pitchFamily="2" charset="0"/>
              </a:rPr>
              <a:t>It is used to get all the computed CSS properties and values of the specified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3141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935</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Nunito</vt:lpstr>
      <vt:lpstr>Trebuchet MS</vt:lpstr>
      <vt:lpstr>Wingdings 3</vt:lpstr>
      <vt:lpstr>Facet</vt:lpstr>
      <vt:lpstr>DAY 2 TASK</vt:lpstr>
      <vt:lpstr>1.Difference between Document and Window objects  Document Object: The document object represents a web page that is loaded in the browser. By accessing the document object, we can access the element in the HTML page. With the help of document objects, we can add dynamic content to our web page. The document object can be accessed with a window.document or just document.       </vt:lpstr>
      <vt:lpstr> </vt:lpstr>
      <vt:lpstr>   </vt:lpstr>
      <vt:lpstr>Window Object The window object is the topmost object of the DOM hierarchy. It represents a browser window or frame that displays the contents of the webpage. Whenever a window appears on the screen to display the contents of the document, the window object is created.  Syntax: window.property_name;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 TASK</dc:title>
  <dc:creator>Likithan S</dc:creator>
  <cp:lastModifiedBy>Likithan S</cp:lastModifiedBy>
  <cp:revision>1</cp:revision>
  <dcterms:created xsi:type="dcterms:W3CDTF">2023-09-21T15:38:24Z</dcterms:created>
  <dcterms:modified xsi:type="dcterms:W3CDTF">2023-09-21T16:11:31Z</dcterms:modified>
</cp:coreProperties>
</file>