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8/31/2024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CDEFD-A164-416F-1E0A-AFC1A18B910A}"/>
              </a:ext>
            </a:extLst>
          </p:cNvPr>
          <p:cNvSpPr>
            <a:spLocks noGrp="1"/>
          </p:cNvSpPr>
          <p:nvPr>
            <p:ph type="ctrTitle"/>
          </p:nvPr>
        </p:nvSpPr>
        <p:spPr>
          <a:xfrm>
            <a:off x="1751012" y="1300786"/>
            <a:ext cx="8689976" cy="1371600"/>
          </a:xfrm>
        </p:spPr>
        <p:txBody>
          <a:bodyPr>
            <a:normAutofit fontScale="90000"/>
          </a:bodyPr>
          <a:lstStyle/>
          <a:p>
            <a:pPr algn="l"/>
            <a:r>
              <a:rPr lang="en-IN" b="1" dirty="0"/>
              <a:t> </a:t>
            </a:r>
            <a:br>
              <a:rPr lang="en-IN" b="1" dirty="0"/>
            </a:br>
            <a:br>
              <a:rPr lang="en-IN" b="1" dirty="0"/>
            </a:br>
            <a:br>
              <a:rPr lang="en-IN" b="1" dirty="0"/>
            </a:br>
            <a:br>
              <a:rPr lang="en-IN" b="1" dirty="0"/>
            </a:br>
            <a:br>
              <a:rPr lang="en-IN" b="1" dirty="0"/>
            </a:br>
            <a:r>
              <a:rPr lang="en-IN" b="1" dirty="0"/>
              <a:t>EMPLOYEE SALES</a:t>
            </a:r>
            <a:br>
              <a:rPr lang="en-IN" b="1" dirty="0"/>
            </a:br>
            <a:r>
              <a:rPr lang="en-IN" b="1" dirty="0"/>
              <a:t>       DATA ANALYSIS using excel</a:t>
            </a:r>
            <a:endParaRPr lang="en-US" b="1" dirty="0"/>
          </a:p>
        </p:txBody>
      </p:sp>
      <p:sp>
        <p:nvSpPr>
          <p:cNvPr id="3" name="Subtitle 2">
            <a:extLst>
              <a:ext uri="{FF2B5EF4-FFF2-40B4-BE49-F238E27FC236}">
                <a16:creationId xmlns:a16="http://schemas.microsoft.com/office/drawing/2014/main" id="{736E2FCA-70E3-3587-04EA-10440A32B07F}"/>
              </a:ext>
            </a:extLst>
          </p:cNvPr>
          <p:cNvSpPr>
            <a:spLocks noGrp="1"/>
          </p:cNvSpPr>
          <p:nvPr>
            <p:ph type="subTitle" idx="1"/>
          </p:nvPr>
        </p:nvSpPr>
        <p:spPr>
          <a:xfrm>
            <a:off x="1751012" y="3323574"/>
            <a:ext cx="8689976" cy="1934225"/>
          </a:xfrm>
        </p:spPr>
        <p:txBody>
          <a:bodyPr anchor="t">
            <a:normAutofit lnSpcReduction="10000"/>
          </a:bodyPr>
          <a:lstStyle/>
          <a:p>
            <a:pPr lvl="1" algn="l"/>
            <a:r>
              <a:rPr lang="en-IN" sz="2400" b="1" dirty="0">
                <a:solidFill>
                  <a:schemeClr val="tx1">
                    <a:lumMod val="50000"/>
                    <a:lumOff val="50000"/>
                  </a:schemeClr>
                </a:solidFill>
              </a:rPr>
              <a:t>Student name: </a:t>
            </a:r>
            <a:r>
              <a:rPr lang="en-IN" sz="2400" b="1" dirty="0">
                <a:solidFill>
                  <a:schemeClr val="tx1">
                    <a:lumMod val="90000"/>
                    <a:lumOff val="10000"/>
                  </a:schemeClr>
                </a:solidFill>
              </a:rPr>
              <a:t>R.LIKITHA PRIYA</a:t>
            </a:r>
            <a:endParaRPr lang="en-IN" sz="2400" b="1" dirty="0">
              <a:solidFill>
                <a:schemeClr val="tx1">
                  <a:lumMod val="50000"/>
                  <a:lumOff val="50000"/>
                </a:schemeClr>
              </a:solidFill>
            </a:endParaRPr>
          </a:p>
          <a:p>
            <a:pPr lvl="1" algn="l"/>
            <a:r>
              <a:rPr lang="en-IN" sz="2400" b="1" dirty="0">
                <a:solidFill>
                  <a:schemeClr val="tx1">
                    <a:lumMod val="50000"/>
                    <a:lumOff val="50000"/>
                  </a:schemeClr>
                </a:solidFill>
              </a:rPr>
              <a:t>REGISTER NO: </a:t>
            </a:r>
            <a:r>
              <a:rPr lang="en-IN" sz="2400" b="1" dirty="0">
                <a:solidFill>
                  <a:schemeClr val="tx1">
                    <a:lumMod val="90000"/>
                    <a:lumOff val="10000"/>
                  </a:schemeClr>
                </a:solidFill>
              </a:rPr>
              <a:t>312208516 asunm1330312208516</a:t>
            </a:r>
            <a:endParaRPr lang="en-IN" sz="2400" b="1" dirty="0">
              <a:solidFill>
                <a:schemeClr val="tx1">
                  <a:lumMod val="50000"/>
                  <a:lumOff val="50000"/>
                </a:schemeClr>
              </a:solidFill>
            </a:endParaRPr>
          </a:p>
          <a:p>
            <a:pPr lvl="1" algn="l"/>
            <a:r>
              <a:rPr lang="en-IN" sz="2400" b="1" dirty="0">
                <a:solidFill>
                  <a:schemeClr val="tx1">
                    <a:lumMod val="50000"/>
                    <a:lumOff val="50000"/>
                  </a:schemeClr>
                </a:solidFill>
              </a:rPr>
              <a:t>DEPARTMENT: </a:t>
            </a:r>
            <a:r>
              <a:rPr lang="en-IN" sz="2400" b="1" dirty="0">
                <a:solidFill>
                  <a:schemeClr val="tx1">
                    <a:lumMod val="90000"/>
                    <a:lumOff val="10000"/>
                  </a:schemeClr>
                </a:solidFill>
              </a:rPr>
              <a:t>B.COM(GENERAL) </a:t>
            </a:r>
            <a:endParaRPr lang="en-IN" sz="2400" b="1" dirty="0">
              <a:solidFill>
                <a:schemeClr val="tx1">
                  <a:lumMod val="50000"/>
                  <a:lumOff val="50000"/>
                </a:schemeClr>
              </a:solidFill>
            </a:endParaRPr>
          </a:p>
          <a:p>
            <a:pPr lvl="1" algn="l"/>
            <a:r>
              <a:rPr lang="en-IN" sz="2400" b="1" dirty="0">
                <a:solidFill>
                  <a:schemeClr val="tx1">
                    <a:lumMod val="50000"/>
                    <a:lumOff val="50000"/>
                  </a:schemeClr>
                </a:solidFill>
              </a:rPr>
              <a:t>COLLEGE:</a:t>
            </a:r>
            <a:r>
              <a:rPr lang="en-IN" sz="2400" b="1" dirty="0">
                <a:solidFill>
                  <a:schemeClr val="tx1">
                    <a:lumMod val="90000"/>
                    <a:lumOff val="10000"/>
                  </a:schemeClr>
                </a:solidFill>
              </a:rPr>
              <a:t>CHELLAMMAL WOMEN’S COLLEGE</a:t>
            </a:r>
            <a:endParaRPr lang="en-IN" b="1" i="1" dirty="0">
              <a:solidFill>
                <a:schemeClr val="tx1">
                  <a:lumMod val="50000"/>
                  <a:lumOff val="50000"/>
                </a:schemeClr>
              </a:solidFill>
            </a:endParaRPr>
          </a:p>
          <a:p>
            <a:pPr lvl="5" algn="l"/>
            <a:endParaRPr lang="en-IN" b="1" i="1" dirty="0">
              <a:solidFill>
                <a:schemeClr val="tx1">
                  <a:lumMod val="90000"/>
                  <a:lumOff val="10000"/>
                </a:schemeClr>
              </a:solidFill>
            </a:endParaRPr>
          </a:p>
          <a:p>
            <a:pPr algn="l"/>
            <a:endParaRPr lang="en-IN" b="1" i="1" dirty="0"/>
          </a:p>
          <a:p>
            <a:pPr lvl="1" algn="l"/>
            <a:endParaRPr lang="en-IN" b="1" i="1" dirty="0"/>
          </a:p>
          <a:p>
            <a:endParaRPr lang="en-IN" b="1" i="1" dirty="0"/>
          </a:p>
          <a:p>
            <a:endParaRPr lang="en-US" b="1" i="1" dirty="0"/>
          </a:p>
        </p:txBody>
      </p:sp>
    </p:spTree>
    <p:extLst>
      <p:ext uri="{BB962C8B-B14F-4D97-AF65-F5344CB8AC3E}">
        <p14:creationId xmlns:p14="http://schemas.microsoft.com/office/powerpoint/2010/main" val="2382125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3C429-3E44-0C9B-A198-F50D2D77A5A0}"/>
              </a:ext>
            </a:extLst>
          </p:cNvPr>
          <p:cNvSpPr>
            <a:spLocks noGrp="1"/>
          </p:cNvSpPr>
          <p:nvPr>
            <p:ph type="title"/>
          </p:nvPr>
        </p:nvSpPr>
        <p:spPr/>
        <p:txBody>
          <a:bodyPr/>
          <a:lstStyle/>
          <a:p>
            <a:r>
              <a:rPr lang="en-IN" b="1" dirty="0"/>
              <a:t>Smartphones with FLIP and Ai technologies</a:t>
            </a:r>
            <a:endParaRPr lang="en-US" b="1" dirty="0"/>
          </a:p>
        </p:txBody>
      </p:sp>
      <p:sp>
        <p:nvSpPr>
          <p:cNvPr id="3" name="Content Placeholder 2">
            <a:extLst>
              <a:ext uri="{FF2B5EF4-FFF2-40B4-BE49-F238E27FC236}">
                <a16:creationId xmlns:a16="http://schemas.microsoft.com/office/drawing/2014/main" id="{36AE2ACF-CB74-AB9E-3D8C-B2C66E6D25FE}"/>
              </a:ext>
            </a:extLst>
          </p:cNvPr>
          <p:cNvSpPr>
            <a:spLocks noGrp="1"/>
          </p:cNvSpPr>
          <p:nvPr>
            <p:ph sz="quarter" idx="13"/>
          </p:nvPr>
        </p:nvSpPr>
        <p:spPr>
          <a:xfrm>
            <a:off x="393111" y="2513527"/>
            <a:ext cx="8206030" cy="3987455"/>
          </a:xfrm>
        </p:spPr>
        <p:txBody>
          <a:bodyPr>
            <a:normAutofit lnSpcReduction="10000"/>
          </a:bodyPr>
          <a:lstStyle/>
          <a:p>
            <a:r>
              <a:rPr lang="en-IN" b="0" i="0" dirty="0">
                <a:solidFill>
                  <a:srgbClr val="0B0D0F"/>
                </a:solidFill>
                <a:effectLst/>
                <a:latin typeface="Lato" panose="02000000000000000000" pitchFamily="2" charset="0"/>
              </a:rPr>
              <a:t>Twenty years after the original </a:t>
            </a:r>
            <a:r>
              <a:rPr lang="en-IN" b="0" i="0" dirty="0" err="1">
                <a:solidFill>
                  <a:srgbClr val="0B0D0F"/>
                </a:solidFill>
                <a:effectLst/>
                <a:latin typeface="Lato" panose="02000000000000000000" pitchFamily="2" charset="0"/>
              </a:rPr>
              <a:t>razar</a:t>
            </a:r>
            <a:r>
              <a:rPr lang="en-IN" b="0" i="0" dirty="0">
                <a:solidFill>
                  <a:srgbClr val="0B0D0F"/>
                </a:solidFill>
                <a:effectLst/>
                <a:latin typeface="Lato" panose="02000000000000000000" pitchFamily="2" charset="0"/>
              </a:rPr>
              <a:t> set new standards for flip phone coolness, the </a:t>
            </a:r>
            <a:r>
              <a:rPr lang="en-IN" b="0" i="0" dirty="0" err="1">
                <a:solidFill>
                  <a:srgbClr val="0B0D0F"/>
                </a:solidFill>
                <a:effectLst/>
                <a:latin typeface="Lato" panose="02000000000000000000" pitchFamily="2" charset="0"/>
              </a:rPr>
              <a:t>razar</a:t>
            </a:r>
            <a:r>
              <a:rPr lang="en-IN" b="0" i="0" dirty="0">
                <a:solidFill>
                  <a:srgbClr val="0B0D0F"/>
                </a:solidFill>
                <a:effectLst/>
                <a:latin typeface="Lato" panose="02000000000000000000" pitchFamily="2" charset="0"/>
              </a:rPr>
              <a:t> 50 Ultra is back to do it all again. Moto has squeezed in the largest outer screen you’ll find on any flip-style foldable, as well as an even bigger battery than the outgoing </a:t>
            </a:r>
            <a:r>
              <a:rPr lang="en-IN" b="0" i="0" dirty="0" err="1">
                <a:solidFill>
                  <a:srgbClr val="0B0D0F"/>
                </a:solidFill>
                <a:effectLst/>
                <a:latin typeface="Lato" panose="02000000000000000000" pitchFamily="2" charset="0"/>
              </a:rPr>
              <a:t>modeling</a:t>
            </a:r>
            <a:r>
              <a:rPr lang="en-IN" b="0" i="0" dirty="0">
                <a:solidFill>
                  <a:srgbClr val="0B0D0F"/>
                </a:solidFill>
                <a:effectLst/>
                <a:latin typeface="Lato" panose="02000000000000000000" pitchFamily="2" charset="0"/>
              </a:rPr>
              <a:t>.</a:t>
            </a:r>
          </a:p>
          <a:p>
            <a:r>
              <a:rPr lang="en-IN" dirty="0">
                <a:solidFill>
                  <a:srgbClr val="0B0D0F"/>
                </a:solidFill>
                <a:latin typeface="Lato" panose="02000000000000000000" pitchFamily="2" charset="0"/>
              </a:rPr>
              <a:t>Artificial intelligence, or AI, is the phone world’s new favourite buzzword. Almost every upcoming smartphone has plans to incorporate machine learning and large language models in some form or another, and the first to do so are already on sale.</a:t>
            </a:r>
            <a:endParaRPr lang="en-US" dirty="0"/>
          </a:p>
        </p:txBody>
      </p:sp>
      <p:pic>
        <p:nvPicPr>
          <p:cNvPr id="7" name="Picture 6">
            <a:extLst>
              <a:ext uri="{FF2B5EF4-FFF2-40B4-BE49-F238E27FC236}">
                <a16:creationId xmlns:a16="http://schemas.microsoft.com/office/drawing/2014/main" id="{827F38E8-8CAA-39FE-CCA5-22F60E17EA4A}"/>
              </a:ext>
            </a:extLst>
          </p:cNvPr>
          <p:cNvPicPr>
            <a:picLocks noChangeAspect="1"/>
          </p:cNvPicPr>
          <p:nvPr/>
        </p:nvPicPr>
        <p:blipFill>
          <a:blip r:embed="rId2"/>
          <a:stretch>
            <a:fillRect/>
          </a:stretch>
        </p:blipFill>
        <p:spPr>
          <a:xfrm>
            <a:off x="8599141" y="2214694"/>
            <a:ext cx="2886075" cy="4074833"/>
          </a:xfrm>
          <a:prstGeom prst="rect">
            <a:avLst/>
          </a:prstGeom>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391612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2C2E2-E5DB-8181-3495-A28736401AE3}"/>
              </a:ext>
            </a:extLst>
          </p:cNvPr>
          <p:cNvSpPr>
            <a:spLocks noGrp="1"/>
          </p:cNvSpPr>
          <p:nvPr>
            <p:ph type="title"/>
          </p:nvPr>
        </p:nvSpPr>
        <p:spPr/>
        <p:txBody>
          <a:bodyPr/>
          <a:lstStyle/>
          <a:p>
            <a:r>
              <a:rPr lang="en-IN" b="1" dirty="0"/>
              <a:t>Performances of smartphones in media</a:t>
            </a:r>
            <a:endParaRPr lang="en-US" b="1" dirty="0"/>
          </a:p>
        </p:txBody>
      </p:sp>
      <p:sp>
        <p:nvSpPr>
          <p:cNvPr id="3" name="Content Placeholder 2">
            <a:extLst>
              <a:ext uri="{FF2B5EF4-FFF2-40B4-BE49-F238E27FC236}">
                <a16:creationId xmlns:a16="http://schemas.microsoft.com/office/drawing/2014/main" id="{6B86495B-E32E-40BC-3E65-9EFDD0084EF4}"/>
              </a:ext>
            </a:extLst>
          </p:cNvPr>
          <p:cNvSpPr>
            <a:spLocks noGrp="1"/>
          </p:cNvSpPr>
          <p:nvPr>
            <p:ph sz="quarter" idx="13"/>
          </p:nvPr>
        </p:nvSpPr>
        <p:spPr/>
        <p:txBody>
          <a:bodyPr/>
          <a:lstStyle/>
          <a:p>
            <a:r>
              <a:rPr lang="en-IN" b="0" i="0" dirty="0">
                <a:solidFill>
                  <a:srgbClr val="222222"/>
                </a:solidFill>
                <a:effectLst/>
                <a:latin typeface="Merriweather" panose="02000000000000000000" pitchFamily="2" charset="0"/>
              </a:rPr>
              <a:t>Smartphone has penetrated across all regions of India and all sections of the society, especially among the higher education student community. </a:t>
            </a:r>
            <a:endParaRPr lang="en-US" dirty="0"/>
          </a:p>
        </p:txBody>
      </p:sp>
      <p:pic>
        <p:nvPicPr>
          <p:cNvPr id="4" name="Picture 3">
            <a:extLst>
              <a:ext uri="{FF2B5EF4-FFF2-40B4-BE49-F238E27FC236}">
                <a16:creationId xmlns:a16="http://schemas.microsoft.com/office/drawing/2014/main" id="{A22BF951-83F2-D74C-5E62-2BC30F1C6224}"/>
              </a:ext>
            </a:extLst>
          </p:cNvPr>
          <p:cNvPicPr>
            <a:picLocks noChangeAspect="1"/>
          </p:cNvPicPr>
          <p:nvPr/>
        </p:nvPicPr>
        <p:blipFill>
          <a:blip r:embed="rId2"/>
          <a:stretch>
            <a:fillRect/>
          </a:stretch>
        </p:blipFill>
        <p:spPr>
          <a:xfrm>
            <a:off x="2808944" y="3581399"/>
            <a:ext cx="3564219" cy="3149138"/>
          </a:xfrm>
          <a:prstGeom prst="rect">
            <a:avLst/>
          </a:prstGeom>
          <a:ln>
            <a:no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contourClr>
              <a:srgbClr val="C0C0C0"/>
            </a:contourClr>
          </a:sp3d>
        </p:spPr>
      </p:pic>
      <p:pic>
        <p:nvPicPr>
          <p:cNvPr id="5" name="Picture 4">
            <a:extLst>
              <a:ext uri="{FF2B5EF4-FFF2-40B4-BE49-F238E27FC236}">
                <a16:creationId xmlns:a16="http://schemas.microsoft.com/office/drawing/2014/main" id="{24A63E46-5A36-C30A-7116-B3ADCEED6F88}"/>
              </a:ext>
            </a:extLst>
          </p:cNvPr>
          <p:cNvPicPr>
            <a:picLocks noChangeAspect="1"/>
          </p:cNvPicPr>
          <p:nvPr/>
        </p:nvPicPr>
        <p:blipFill>
          <a:blip r:embed="rId3"/>
          <a:stretch>
            <a:fillRect/>
          </a:stretch>
        </p:blipFill>
        <p:spPr>
          <a:xfrm>
            <a:off x="7516759" y="3688611"/>
            <a:ext cx="3347400" cy="293471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31725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B2FEC-2AC6-D96F-FDF1-A2D7659BA337}"/>
              </a:ext>
            </a:extLst>
          </p:cNvPr>
          <p:cNvSpPr>
            <a:spLocks noGrp="1"/>
          </p:cNvSpPr>
          <p:nvPr>
            <p:ph type="title"/>
          </p:nvPr>
        </p:nvSpPr>
        <p:spPr/>
        <p:txBody>
          <a:bodyPr/>
          <a:lstStyle/>
          <a:p>
            <a:r>
              <a:rPr lang="en-IN" b="1" dirty="0"/>
              <a:t>Financial results in  2024</a:t>
            </a:r>
            <a:endParaRPr lang="en-US" b="1" dirty="0"/>
          </a:p>
        </p:txBody>
      </p:sp>
      <p:sp>
        <p:nvSpPr>
          <p:cNvPr id="3" name="Content Placeholder 2">
            <a:extLst>
              <a:ext uri="{FF2B5EF4-FFF2-40B4-BE49-F238E27FC236}">
                <a16:creationId xmlns:a16="http://schemas.microsoft.com/office/drawing/2014/main" id="{04546578-6BC2-5484-F9C6-CF7B85EA2F82}"/>
              </a:ext>
            </a:extLst>
          </p:cNvPr>
          <p:cNvSpPr>
            <a:spLocks noGrp="1"/>
          </p:cNvSpPr>
          <p:nvPr>
            <p:ph sz="quarter" idx="13"/>
          </p:nvPr>
        </p:nvSpPr>
        <p:spPr>
          <a:xfrm>
            <a:off x="488412" y="2358666"/>
            <a:ext cx="11090494" cy="4121709"/>
          </a:xfrm>
        </p:spPr>
        <p:txBody>
          <a:bodyPr/>
          <a:lstStyle/>
          <a:p>
            <a:r>
              <a:rPr lang="en-IN" b="1" dirty="0"/>
              <a:t> </a:t>
            </a:r>
            <a:r>
              <a:rPr lang="en-IN" b="0" i="0" dirty="0">
                <a:effectLst/>
                <a:latin typeface="Open Sans" panose="02000000000000000000" pitchFamily="2" charset="0"/>
              </a:rPr>
              <a:t>In financial year 2023, the total revenue of Samsung India has reached 989.2 billion Indian rupees. It was a 16 percent increase in comparison to the previous year. However, the company reported a 10 percent decline in profit. Most of the revenue came from the smartphone segment.</a:t>
            </a:r>
          </a:p>
          <a:p>
            <a:r>
              <a:rPr lang="en-IN" b="0" i="0" dirty="0">
                <a:effectLst/>
                <a:latin typeface="Google Sans"/>
              </a:rPr>
              <a:t>Samsung Electronics has been recognized as the world's fifth highest-valued brand in 2023 in the latest report by global brand consultancy </a:t>
            </a:r>
            <a:r>
              <a:rPr lang="en-IN" b="0" i="0" dirty="0" err="1">
                <a:effectLst/>
                <a:latin typeface="Google Sans"/>
              </a:rPr>
              <a:t>Interbrand</a:t>
            </a:r>
            <a:r>
              <a:rPr lang="en-IN" b="0" i="0" dirty="0">
                <a:effectLst/>
                <a:latin typeface="Google Sans"/>
              </a:rPr>
              <a:t>.</a:t>
            </a:r>
            <a:endParaRPr lang="en-US" dirty="0"/>
          </a:p>
        </p:txBody>
      </p:sp>
    </p:spTree>
    <p:extLst>
      <p:ext uri="{BB962C8B-B14F-4D97-AF65-F5344CB8AC3E}">
        <p14:creationId xmlns:p14="http://schemas.microsoft.com/office/powerpoint/2010/main" val="2741325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8A0FB-7347-6FAD-C168-E1FBB13218B6}"/>
              </a:ext>
            </a:extLst>
          </p:cNvPr>
          <p:cNvSpPr>
            <a:spLocks noGrp="1"/>
          </p:cNvSpPr>
          <p:nvPr>
            <p:ph type="title"/>
          </p:nvPr>
        </p:nvSpPr>
        <p:spPr>
          <a:xfrm>
            <a:off x="913775" y="107213"/>
            <a:ext cx="10364451" cy="1369931"/>
          </a:xfrm>
        </p:spPr>
        <p:txBody>
          <a:bodyPr/>
          <a:lstStyle/>
          <a:p>
            <a:r>
              <a:rPr lang="en-IN" b="1" dirty="0"/>
              <a:t>Conclusion</a:t>
            </a:r>
            <a:endParaRPr lang="en-US" b="1" dirty="0"/>
          </a:p>
        </p:txBody>
      </p:sp>
      <p:sp>
        <p:nvSpPr>
          <p:cNvPr id="3" name="Content Placeholder 2">
            <a:extLst>
              <a:ext uri="{FF2B5EF4-FFF2-40B4-BE49-F238E27FC236}">
                <a16:creationId xmlns:a16="http://schemas.microsoft.com/office/drawing/2014/main" id="{723AC159-613E-EA42-B5BA-CD0C3789B6B0}"/>
              </a:ext>
            </a:extLst>
          </p:cNvPr>
          <p:cNvSpPr>
            <a:spLocks noGrp="1"/>
          </p:cNvSpPr>
          <p:nvPr>
            <p:ph sz="quarter" idx="13"/>
          </p:nvPr>
        </p:nvSpPr>
        <p:spPr>
          <a:xfrm>
            <a:off x="0" y="1727306"/>
            <a:ext cx="12412777" cy="4349363"/>
          </a:xfrm>
        </p:spPr>
        <p:txBody>
          <a:bodyPr>
            <a:normAutofit fontScale="70000" lnSpcReduction="20000"/>
          </a:bodyPr>
          <a:lstStyle/>
          <a:p>
            <a:r>
              <a:rPr lang="en-IN" sz="4100" dirty="0"/>
              <a:t>A mobile phone could both be positive and negative; depending on how a user Can uses it. As mobiles have become a part of our life. So, we should use it in a  Proper Way, carefully for our better hassle- free life rather using it improperly and making it a virus in life. </a:t>
            </a:r>
          </a:p>
          <a:p>
            <a:pPr marL="0" indent="0">
              <a:buNone/>
            </a:pPr>
            <a:endParaRPr lang="en-IN" dirty="0"/>
          </a:p>
          <a:p>
            <a:endParaRPr lang="en-IN" dirty="0"/>
          </a:p>
          <a:p>
            <a:pPr marL="0" indent="0">
              <a:buNone/>
            </a:pPr>
            <a:r>
              <a:rPr lang="en-IN" dirty="0"/>
              <a:t>   </a:t>
            </a:r>
          </a:p>
          <a:p>
            <a:endParaRPr lang="en-IN" dirty="0"/>
          </a:p>
          <a:p>
            <a:pPr marL="0" indent="0">
              <a:buNone/>
            </a:pPr>
            <a:r>
              <a:rPr lang="en-IN" dirty="0"/>
              <a:t> </a:t>
            </a:r>
          </a:p>
          <a:p>
            <a:pPr marL="0" indent="0">
              <a:buNone/>
            </a:pPr>
            <a:endParaRPr lang="en-IN" dirty="0"/>
          </a:p>
          <a:p>
            <a:pPr marL="0" indent="0">
              <a:buNone/>
            </a:pPr>
            <a:endParaRPr lang="en-IN" dirty="0"/>
          </a:p>
          <a:p>
            <a:pPr marL="0" indent="0">
              <a:buNone/>
            </a:pPr>
            <a:endParaRPr lang="en-IN" dirty="0"/>
          </a:p>
          <a:p>
            <a:endParaRPr lang="en-IN" dirty="0"/>
          </a:p>
          <a:p>
            <a:endParaRPr lang="en-US" dirty="0"/>
          </a:p>
        </p:txBody>
      </p:sp>
      <p:pic>
        <p:nvPicPr>
          <p:cNvPr id="4" name="Picture 3">
            <a:extLst>
              <a:ext uri="{FF2B5EF4-FFF2-40B4-BE49-F238E27FC236}">
                <a16:creationId xmlns:a16="http://schemas.microsoft.com/office/drawing/2014/main" id="{0122CDE4-239B-A9BA-ACAD-54E63A7BF60C}"/>
              </a:ext>
            </a:extLst>
          </p:cNvPr>
          <p:cNvPicPr>
            <a:picLocks noChangeAspect="1"/>
          </p:cNvPicPr>
          <p:nvPr/>
        </p:nvPicPr>
        <p:blipFill>
          <a:blip r:embed="rId2"/>
          <a:stretch>
            <a:fillRect/>
          </a:stretch>
        </p:blipFill>
        <p:spPr>
          <a:xfrm>
            <a:off x="7807492" y="3513705"/>
            <a:ext cx="4125611" cy="281312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1A7A8A33-6211-1F29-2C8C-B3B842F77BF5}"/>
              </a:ext>
            </a:extLst>
          </p:cNvPr>
          <p:cNvPicPr>
            <a:picLocks noChangeAspect="1"/>
          </p:cNvPicPr>
          <p:nvPr/>
        </p:nvPicPr>
        <p:blipFill>
          <a:blip r:embed="rId3"/>
          <a:stretch>
            <a:fillRect/>
          </a:stretch>
        </p:blipFill>
        <p:spPr>
          <a:xfrm>
            <a:off x="655087" y="3681373"/>
            <a:ext cx="6259068" cy="2477790"/>
          </a:xfrm>
          <a:prstGeom prst="rect">
            <a:avLst/>
          </a:prstGeom>
        </p:spPr>
      </p:pic>
    </p:spTree>
    <p:extLst>
      <p:ext uri="{BB962C8B-B14F-4D97-AF65-F5344CB8AC3E}">
        <p14:creationId xmlns:p14="http://schemas.microsoft.com/office/powerpoint/2010/main" val="3000979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214FB-826C-6AB3-0672-5D33D58525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718A8F-925E-3DBF-C040-6A44582074E8}"/>
              </a:ext>
            </a:extLst>
          </p:cNvPr>
          <p:cNvSpPr>
            <a:spLocks noGrp="1"/>
          </p:cNvSpPr>
          <p:nvPr>
            <p:ph sz="quarter" idx="13"/>
          </p:nvPr>
        </p:nvSpPr>
        <p:spPr>
          <a:xfrm>
            <a:off x="913774" y="2620740"/>
            <a:ext cx="10363826" cy="3170459"/>
          </a:xfrm>
        </p:spPr>
        <p:txBody>
          <a:bodyPr>
            <a:normAutofit/>
          </a:bodyPr>
          <a:lstStyle/>
          <a:p>
            <a:pPr marL="0" indent="0" algn="ctr">
              <a:buNone/>
            </a:pPr>
            <a:r>
              <a:rPr lang="en-IN" sz="6600" b="1" dirty="0"/>
              <a:t>Thank you ! </a:t>
            </a:r>
            <a:endParaRPr lang="en-US" sz="6600" b="1" dirty="0"/>
          </a:p>
        </p:txBody>
      </p:sp>
    </p:spTree>
    <p:extLst>
      <p:ext uri="{BB962C8B-B14F-4D97-AF65-F5344CB8AC3E}">
        <p14:creationId xmlns:p14="http://schemas.microsoft.com/office/powerpoint/2010/main" val="229700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7DA2C-6A40-B2AF-C5A2-D77DFF4BDF45}"/>
              </a:ext>
            </a:extLst>
          </p:cNvPr>
          <p:cNvSpPr>
            <a:spLocks noGrp="1"/>
          </p:cNvSpPr>
          <p:nvPr>
            <p:ph type="title"/>
          </p:nvPr>
        </p:nvSpPr>
        <p:spPr>
          <a:xfrm>
            <a:off x="514082" y="213493"/>
            <a:ext cx="10364451" cy="1049227"/>
          </a:xfrm>
        </p:spPr>
        <p:txBody>
          <a:bodyPr>
            <a:normAutofit/>
          </a:bodyPr>
          <a:lstStyle/>
          <a:p>
            <a:pPr algn="l"/>
            <a:r>
              <a:rPr lang="en-IN" sz="4400" b="1" dirty="0"/>
              <a:t>PROJECT TITLE</a:t>
            </a:r>
            <a:endParaRPr lang="en-US" sz="4400" b="1" dirty="0"/>
          </a:p>
        </p:txBody>
      </p:sp>
      <p:sp>
        <p:nvSpPr>
          <p:cNvPr id="3" name="Content Placeholder 2">
            <a:extLst>
              <a:ext uri="{FF2B5EF4-FFF2-40B4-BE49-F238E27FC236}">
                <a16:creationId xmlns:a16="http://schemas.microsoft.com/office/drawing/2014/main" id="{63844E5C-E34E-60CE-0686-7C8D8825D633}"/>
              </a:ext>
            </a:extLst>
          </p:cNvPr>
          <p:cNvSpPr>
            <a:spLocks noGrp="1"/>
          </p:cNvSpPr>
          <p:nvPr>
            <p:ph sz="quarter" idx="13"/>
          </p:nvPr>
        </p:nvSpPr>
        <p:spPr>
          <a:xfrm>
            <a:off x="833873" y="1740410"/>
            <a:ext cx="11613012" cy="3377180"/>
          </a:xfrm>
        </p:spPr>
        <p:txBody>
          <a:bodyPr>
            <a:noAutofit/>
          </a:bodyPr>
          <a:lstStyle/>
          <a:p>
            <a:pPr marL="457200" lvl="1" indent="0">
              <a:buNone/>
            </a:pPr>
            <a:r>
              <a:rPr lang="en-IN" sz="3200" b="1" dirty="0"/>
              <a:t>Sales analysis report</a:t>
            </a:r>
          </a:p>
          <a:p>
            <a:pPr marL="457200" lvl="1" indent="0">
              <a:buNone/>
            </a:pPr>
            <a:r>
              <a:rPr lang="en-IN" sz="3200" b="1" dirty="0"/>
              <a:t>      </a:t>
            </a:r>
            <a:r>
              <a:rPr lang="en-IN" sz="2000" dirty="0" err="1"/>
              <a:t>DEALer</a:t>
            </a:r>
            <a:r>
              <a:rPr lang="en-IN" sz="2000" dirty="0"/>
              <a:t> Wise sales analysis</a:t>
            </a:r>
          </a:p>
          <a:p>
            <a:pPr marL="457200" lvl="1" indent="0">
              <a:buNone/>
            </a:pPr>
            <a:r>
              <a:rPr lang="en-IN" sz="2000" dirty="0"/>
              <a:t>                     •Year-2023-2024</a:t>
            </a:r>
          </a:p>
          <a:p>
            <a:pPr marL="457200" lvl="1" indent="0">
              <a:buNone/>
            </a:pPr>
            <a:r>
              <a:rPr lang="en-IN" sz="2000" dirty="0"/>
              <a:t>                     •</a:t>
            </a:r>
            <a:r>
              <a:rPr lang="en-IN" sz="2000" dirty="0" err="1"/>
              <a:t>REGion</a:t>
            </a:r>
            <a:r>
              <a:rPr lang="en-IN" sz="2000" dirty="0"/>
              <a:t>- </a:t>
            </a:r>
            <a:r>
              <a:rPr lang="en-IN" sz="2000" dirty="0" err="1"/>
              <a:t>india</a:t>
            </a:r>
            <a:endParaRPr lang="en-IN" sz="2000" dirty="0"/>
          </a:p>
          <a:p>
            <a:pPr marL="457200" lvl="1" indent="0">
              <a:buNone/>
            </a:pPr>
            <a:endParaRPr lang="en-IN" sz="2000" dirty="0"/>
          </a:p>
          <a:p>
            <a:pPr marL="457200" lvl="1" indent="0">
              <a:buNone/>
            </a:pPr>
            <a:endParaRPr lang="en-IN" sz="3200" b="1" dirty="0"/>
          </a:p>
          <a:p>
            <a:pPr marL="457200" lvl="1" indent="0">
              <a:buNone/>
            </a:pPr>
            <a:r>
              <a:rPr lang="en-IN" sz="3200" b="1" dirty="0"/>
              <a:t>                   </a:t>
            </a:r>
          </a:p>
          <a:p>
            <a:pPr marL="457200" lvl="1" indent="0">
              <a:buNone/>
            </a:pPr>
            <a:endParaRPr lang="en-IN" sz="3200" dirty="0"/>
          </a:p>
          <a:p>
            <a:pPr lvl="1">
              <a:buFont typeface="+mj-lt"/>
              <a:buAutoNum type="arabicPeriod"/>
            </a:pPr>
            <a:endParaRPr lang="en-IN" sz="3200" b="1" dirty="0">
              <a:solidFill>
                <a:schemeClr val="bg1">
                  <a:lumMod val="10000"/>
                </a:schemeClr>
              </a:solidFill>
            </a:endParaRPr>
          </a:p>
          <a:p>
            <a:pPr marL="457200" lvl="1" indent="0">
              <a:buNone/>
            </a:pPr>
            <a:r>
              <a:rPr lang="en-IN" sz="3200" b="1" dirty="0"/>
              <a:t>                                                                             </a:t>
            </a:r>
          </a:p>
          <a:p>
            <a:pPr marL="0" indent="0">
              <a:buNone/>
            </a:pPr>
            <a:r>
              <a:rPr lang="en-IN" sz="3200" b="1" dirty="0"/>
              <a:t>                               </a:t>
            </a:r>
            <a:endParaRPr lang="en-US" sz="3200" b="1" dirty="0"/>
          </a:p>
        </p:txBody>
      </p:sp>
      <p:pic>
        <p:nvPicPr>
          <p:cNvPr id="4" name="Picture 3">
            <a:extLst>
              <a:ext uri="{FF2B5EF4-FFF2-40B4-BE49-F238E27FC236}">
                <a16:creationId xmlns:a16="http://schemas.microsoft.com/office/drawing/2014/main" id="{A8E55C9E-327A-055C-8654-FCD87BC980F0}"/>
              </a:ext>
            </a:extLst>
          </p:cNvPr>
          <p:cNvPicPr>
            <a:picLocks noChangeAspect="1"/>
          </p:cNvPicPr>
          <p:nvPr/>
        </p:nvPicPr>
        <p:blipFill>
          <a:blip r:embed="rId2"/>
          <a:stretch>
            <a:fillRect/>
          </a:stretch>
        </p:blipFill>
        <p:spPr>
          <a:xfrm>
            <a:off x="5944314" y="1418254"/>
            <a:ext cx="5598854" cy="40214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09543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B9BA7-B24F-3633-4B1E-399C2ECB1A01}"/>
              </a:ext>
            </a:extLst>
          </p:cNvPr>
          <p:cNvSpPr>
            <a:spLocks noGrp="1"/>
          </p:cNvSpPr>
          <p:nvPr>
            <p:ph type="title"/>
          </p:nvPr>
        </p:nvSpPr>
        <p:spPr/>
        <p:txBody>
          <a:bodyPr/>
          <a:lstStyle/>
          <a:p>
            <a:pPr algn="l"/>
            <a:r>
              <a:rPr lang="en-IN" dirty="0"/>
              <a:t>  </a:t>
            </a:r>
            <a:r>
              <a:rPr lang="en-IN" b="1" dirty="0"/>
              <a:t>Contents of sales data analysis</a:t>
            </a:r>
            <a:endParaRPr lang="en-US" dirty="0"/>
          </a:p>
        </p:txBody>
      </p:sp>
      <p:sp>
        <p:nvSpPr>
          <p:cNvPr id="3" name="Content Placeholder 2">
            <a:extLst>
              <a:ext uri="{FF2B5EF4-FFF2-40B4-BE49-F238E27FC236}">
                <a16:creationId xmlns:a16="http://schemas.microsoft.com/office/drawing/2014/main" id="{A24545F3-7247-D56E-849E-9EC827675910}"/>
              </a:ext>
            </a:extLst>
          </p:cNvPr>
          <p:cNvSpPr>
            <a:spLocks noGrp="1"/>
          </p:cNvSpPr>
          <p:nvPr>
            <p:ph sz="quarter" idx="13"/>
          </p:nvPr>
        </p:nvSpPr>
        <p:spPr/>
        <p:txBody>
          <a:bodyPr>
            <a:normAutofit fontScale="70000" lnSpcReduction="20000"/>
          </a:bodyPr>
          <a:lstStyle/>
          <a:p>
            <a:r>
              <a:rPr lang="en-IN" b="1" dirty="0"/>
              <a:t>Product offering</a:t>
            </a:r>
          </a:p>
          <a:p>
            <a:r>
              <a:rPr lang="en-IN" b="1" dirty="0"/>
              <a:t>Sales performance analysis report</a:t>
            </a:r>
          </a:p>
          <a:p>
            <a:r>
              <a:rPr lang="en-IN" b="1" dirty="0"/>
              <a:t>Global smartphone market performance</a:t>
            </a:r>
          </a:p>
          <a:p>
            <a:r>
              <a:rPr lang="en-IN" b="1" dirty="0"/>
              <a:t>Percentage of smartphone users in India 2024</a:t>
            </a:r>
          </a:p>
          <a:p>
            <a:r>
              <a:rPr lang="en-IN" b="1" dirty="0"/>
              <a:t>Top 10 best smart phones In India 2024</a:t>
            </a:r>
          </a:p>
          <a:p>
            <a:r>
              <a:rPr lang="en-IN" b="1" dirty="0"/>
              <a:t>New trends in smartphones</a:t>
            </a:r>
          </a:p>
          <a:p>
            <a:r>
              <a:rPr lang="en-IN" b="1" dirty="0"/>
              <a:t>Smartphones with flip and AI technologies</a:t>
            </a:r>
          </a:p>
          <a:p>
            <a:r>
              <a:rPr lang="en-IN" b="1" dirty="0"/>
              <a:t>Performances of smartphone in media</a:t>
            </a:r>
          </a:p>
          <a:p>
            <a:r>
              <a:rPr lang="en-IN" b="1" dirty="0"/>
              <a:t>Financial results in 2024</a:t>
            </a:r>
          </a:p>
          <a:p>
            <a:r>
              <a:rPr lang="en-IN" b="1" dirty="0"/>
              <a:t>Conclusion</a:t>
            </a:r>
          </a:p>
          <a:p>
            <a:endParaRPr lang="en-IN" b="1" dirty="0"/>
          </a:p>
          <a:p>
            <a:endParaRPr lang="en-IN" b="1" dirty="0"/>
          </a:p>
          <a:p>
            <a:endParaRPr lang="en-IN" b="1" dirty="0"/>
          </a:p>
          <a:p>
            <a:endParaRPr lang="en-IN" b="1" dirty="0"/>
          </a:p>
          <a:p>
            <a:endParaRPr lang="en-IN" b="1" dirty="0"/>
          </a:p>
          <a:p>
            <a:endParaRPr lang="en-IN" b="1" dirty="0"/>
          </a:p>
          <a:p>
            <a:pPr marL="0" indent="0">
              <a:buNone/>
            </a:pPr>
            <a:endParaRPr lang="en-IN" b="1" dirty="0"/>
          </a:p>
          <a:p>
            <a:pPr marL="0" indent="0">
              <a:buNone/>
            </a:pPr>
            <a:endParaRPr lang="en-US" b="1" dirty="0"/>
          </a:p>
        </p:txBody>
      </p:sp>
      <p:pic>
        <p:nvPicPr>
          <p:cNvPr id="4" name="Picture 3">
            <a:extLst>
              <a:ext uri="{FF2B5EF4-FFF2-40B4-BE49-F238E27FC236}">
                <a16:creationId xmlns:a16="http://schemas.microsoft.com/office/drawing/2014/main" id="{A137EE8E-0625-AA57-604F-0BA421A7535E}"/>
              </a:ext>
            </a:extLst>
          </p:cNvPr>
          <p:cNvPicPr>
            <a:picLocks noChangeAspect="1"/>
          </p:cNvPicPr>
          <p:nvPr/>
        </p:nvPicPr>
        <p:blipFill>
          <a:blip r:embed="rId2"/>
          <a:stretch>
            <a:fillRect/>
          </a:stretch>
        </p:blipFill>
        <p:spPr>
          <a:xfrm>
            <a:off x="6003878" y="2413719"/>
            <a:ext cx="5729890" cy="395700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61300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AA6E7-D599-FD7C-7F55-F3B7855D817E}"/>
              </a:ext>
            </a:extLst>
          </p:cNvPr>
          <p:cNvSpPr>
            <a:spLocks noGrp="1"/>
          </p:cNvSpPr>
          <p:nvPr>
            <p:ph type="title"/>
          </p:nvPr>
        </p:nvSpPr>
        <p:spPr/>
        <p:txBody>
          <a:bodyPr>
            <a:normAutofit fontScale="90000"/>
          </a:bodyPr>
          <a:lstStyle/>
          <a:p>
            <a:pPr algn="l"/>
            <a:r>
              <a:rPr lang="en-IN" sz="4400" b="1" dirty="0"/>
              <a:t>product </a:t>
            </a:r>
            <a:r>
              <a:rPr lang="en-IN" sz="4400" b="1" dirty="0" err="1"/>
              <a:t>offerings:latest</a:t>
            </a:r>
            <a:r>
              <a:rPr lang="en-IN" sz="4400" b="1" dirty="0"/>
              <a:t> smart phones </a:t>
            </a:r>
            <a:br>
              <a:rPr lang="en-IN" sz="4400" b="1" dirty="0"/>
            </a:br>
            <a:r>
              <a:rPr lang="en-IN" b="1" dirty="0"/>
              <a:t>            </a:t>
            </a:r>
            <a:br>
              <a:rPr lang="en-IN" b="1" dirty="0"/>
            </a:br>
            <a:r>
              <a:rPr lang="en-IN" b="1" dirty="0"/>
              <a:t>                         </a:t>
            </a:r>
            <a:r>
              <a:rPr lang="en-IN" sz="4400" b="1" dirty="0"/>
              <a:t>Under 30k to 50k.... </a:t>
            </a:r>
            <a:r>
              <a:rPr lang="en-IN" b="1" dirty="0"/>
              <a:t>                 </a:t>
            </a:r>
            <a:endParaRPr lang="en-US" b="1" dirty="0"/>
          </a:p>
        </p:txBody>
      </p:sp>
      <p:pic>
        <p:nvPicPr>
          <p:cNvPr id="4" name="Content Placeholder 3">
            <a:extLst>
              <a:ext uri="{FF2B5EF4-FFF2-40B4-BE49-F238E27FC236}">
                <a16:creationId xmlns:a16="http://schemas.microsoft.com/office/drawing/2014/main" id="{61488CD1-45FF-35C5-3308-665BE10442E5}"/>
              </a:ext>
            </a:extLst>
          </p:cNvPr>
          <p:cNvPicPr>
            <a:picLocks noGrp="1" noChangeAspect="1"/>
          </p:cNvPicPr>
          <p:nvPr>
            <p:ph sz="quarter" idx="13"/>
          </p:nvPr>
        </p:nvPicPr>
        <p:blipFill>
          <a:blip r:embed="rId2"/>
          <a:stretch>
            <a:fillRect/>
          </a:stretch>
        </p:blipFill>
        <p:spPr>
          <a:xfrm>
            <a:off x="4007259" y="2763797"/>
            <a:ext cx="4355389" cy="3424237"/>
          </a:xfrm>
        </p:spPr>
      </p:pic>
    </p:spTree>
    <p:extLst>
      <p:ext uri="{BB962C8B-B14F-4D97-AF65-F5344CB8AC3E}">
        <p14:creationId xmlns:p14="http://schemas.microsoft.com/office/powerpoint/2010/main" val="3597937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BB2E-7273-FE90-6F64-54A6C5A446D2}"/>
              </a:ext>
            </a:extLst>
          </p:cNvPr>
          <p:cNvSpPr>
            <a:spLocks noGrp="1"/>
          </p:cNvSpPr>
          <p:nvPr>
            <p:ph type="title"/>
          </p:nvPr>
        </p:nvSpPr>
        <p:spPr/>
        <p:txBody>
          <a:bodyPr>
            <a:normAutofit/>
          </a:bodyPr>
          <a:lstStyle/>
          <a:p>
            <a:pPr algn="l"/>
            <a:r>
              <a:rPr lang="en-IN" sz="4000" b="1" dirty="0"/>
              <a:t>Sales Performance analysis Report</a:t>
            </a:r>
            <a:endParaRPr lang="en-US" sz="4000" b="1" dirty="0"/>
          </a:p>
        </p:txBody>
      </p:sp>
      <p:pic>
        <p:nvPicPr>
          <p:cNvPr id="4" name="Content Placeholder 3">
            <a:extLst>
              <a:ext uri="{FF2B5EF4-FFF2-40B4-BE49-F238E27FC236}">
                <a16:creationId xmlns:a16="http://schemas.microsoft.com/office/drawing/2014/main" id="{DE31AEF8-3D4E-DDDE-9C79-E38DBA807D7A}"/>
              </a:ext>
            </a:extLst>
          </p:cNvPr>
          <p:cNvPicPr>
            <a:picLocks noGrp="1" noChangeAspect="1"/>
          </p:cNvPicPr>
          <p:nvPr>
            <p:ph sz="quarter" idx="13"/>
          </p:nvPr>
        </p:nvPicPr>
        <p:blipFill>
          <a:blip r:embed="rId2"/>
          <a:stretch>
            <a:fillRect/>
          </a:stretch>
        </p:blipFill>
        <p:spPr>
          <a:xfrm>
            <a:off x="3222743" y="2366963"/>
            <a:ext cx="5746514" cy="3424237"/>
          </a:xfrm>
        </p:spPr>
      </p:pic>
    </p:spTree>
    <p:extLst>
      <p:ext uri="{BB962C8B-B14F-4D97-AF65-F5344CB8AC3E}">
        <p14:creationId xmlns:p14="http://schemas.microsoft.com/office/powerpoint/2010/main" val="555649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39DA-63C9-264E-A393-D00A3EBC8B3A}"/>
              </a:ext>
            </a:extLst>
          </p:cNvPr>
          <p:cNvSpPr>
            <a:spLocks noGrp="1"/>
          </p:cNvSpPr>
          <p:nvPr>
            <p:ph type="title"/>
          </p:nvPr>
        </p:nvSpPr>
        <p:spPr/>
        <p:txBody>
          <a:bodyPr>
            <a:normAutofit/>
          </a:bodyPr>
          <a:lstStyle/>
          <a:p>
            <a:pPr algn="l"/>
            <a:r>
              <a:rPr lang="en-IN" b="1" dirty="0" err="1"/>
              <a:t>GlOBAL</a:t>
            </a:r>
            <a:r>
              <a:rPr lang="en-IN" b="1" dirty="0"/>
              <a:t> SMARTPHONE market PERFORMANCE</a:t>
            </a:r>
            <a:r>
              <a:rPr lang="en-IN" sz="4000" b="1" dirty="0"/>
              <a:t> </a:t>
            </a:r>
            <a:endParaRPr lang="en-US" sz="4000" b="1" dirty="0"/>
          </a:p>
        </p:txBody>
      </p:sp>
      <p:pic>
        <p:nvPicPr>
          <p:cNvPr id="4" name="Content Placeholder 3">
            <a:extLst>
              <a:ext uri="{FF2B5EF4-FFF2-40B4-BE49-F238E27FC236}">
                <a16:creationId xmlns:a16="http://schemas.microsoft.com/office/drawing/2014/main" id="{61B6A92A-145C-56D7-380E-431FDE4C3908}"/>
              </a:ext>
            </a:extLst>
          </p:cNvPr>
          <p:cNvPicPr>
            <a:picLocks noGrp="1" noChangeAspect="1"/>
          </p:cNvPicPr>
          <p:nvPr>
            <p:ph sz="quarter" idx="13"/>
          </p:nvPr>
        </p:nvPicPr>
        <p:blipFill>
          <a:blip r:embed="rId2"/>
          <a:stretch>
            <a:fillRect/>
          </a:stretch>
        </p:blipFill>
        <p:spPr>
          <a:xfrm>
            <a:off x="4611538" y="2491448"/>
            <a:ext cx="5820765" cy="3424237"/>
          </a:xfrm>
          <a:prstGeom prst="rect">
            <a:avLst/>
          </a:prstGeom>
          <a:ln>
            <a:no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contourClr>
              <a:srgbClr val="C0C0C0"/>
            </a:contourClr>
          </a:sp3d>
        </p:spPr>
      </p:pic>
    </p:spTree>
    <p:extLst>
      <p:ext uri="{BB962C8B-B14F-4D97-AF65-F5344CB8AC3E}">
        <p14:creationId xmlns:p14="http://schemas.microsoft.com/office/powerpoint/2010/main" val="1103330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D1A04-4C6D-3DF9-D176-DA2DC3CDB626}"/>
              </a:ext>
            </a:extLst>
          </p:cNvPr>
          <p:cNvSpPr>
            <a:spLocks noGrp="1"/>
          </p:cNvSpPr>
          <p:nvPr>
            <p:ph type="title"/>
          </p:nvPr>
        </p:nvSpPr>
        <p:spPr/>
        <p:txBody>
          <a:bodyPr/>
          <a:lstStyle/>
          <a:p>
            <a:r>
              <a:rPr lang="en-IN" b="1" dirty="0" err="1"/>
              <a:t>PeRcentage</a:t>
            </a:r>
            <a:r>
              <a:rPr lang="en-IN" b="1" dirty="0"/>
              <a:t> of Smartphone users in </a:t>
            </a:r>
            <a:r>
              <a:rPr lang="en-IN" b="1" dirty="0" err="1"/>
              <a:t>india</a:t>
            </a:r>
            <a:r>
              <a:rPr lang="en-IN" b="1" dirty="0"/>
              <a:t> 2024</a:t>
            </a:r>
            <a:endParaRPr lang="en-US" b="1" dirty="0"/>
          </a:p>
        </p:txBody>
      </p:sp>
      <p:sp>
        <p:nvSpPr>
          <p:cNvPr id="3" name="Content Placeholder 2">
            <a:extLst>
              <a:ext uri="{FF2B5EF4-FFF2-40B4-BE49-F238E27FC236}">
                <a16:creationId xmlns:a16="http://schemas.microsoft.com/office/drawing/2014/main" id="{4D0C6E1A-B40D-D3D2-B7E9-0C6949EABCCD}"/>
              </a:ext>
            </a:extLst>
          </p:cNvPr>
          <p:cNvSpPr>
            <a:spLocks noGrp="1"/>
          </p:cNvSpPr>
          <p:nvPr>
            <p:ph sz="quarter" idx="13"/>
          </p:nvPr>
        </p:nvSpPr>
        <p:spPr>
          <a:xfrm>
            <a:off x="132432" y="2214694"/>
            <a:ext cx="11803053" cy="4152909"/>
          </a:xfrm>
        </p:spPr>
        <p:txBody>
          <a:bodyPr>
            <a:normAutofit/>
          </a:bodyPr>
          <a:lstStyle/>
          <a:p>
            <a:r>
              <a:rPr lang="en-IN" sz="1600" b="0" i="0" dirty="0">
                <a:effectLst/>
                <a:latin typeface="futura-pt"/>
              </a:rPr>
              <a:t>There were </a:t>
            </a:r>
            <a:r>
              <a:rPr lang="en-IN" sz="1600" b="1" i="0" dirty="0">
                <a:effectLst/>
                <a:latin typeface="futura-pt"/>
              </a:rPr>
              <a:t>751.5 million</a:t>
            </a:r>
            <a:r>
              <a:rPr lang="en-IN" sz="1600" b="0" i="0" dirty="0">
                <a:effectLst/>
                <a:latin typeface="futura-pt"/>
              </a:rPr>
              <a:t> internet users in India at the start of 2024, when internet penetration stood at </a:t>
            </a:r>
            <a:r>
              <a:rPr lang="en-IN" sz="1600" b="1" i="0" dirty="0">
                <a:effectLst/>
                <a:latin typeface="futura-pt"/>
              </a:rPr>
              <a:t>52.4 percent</a:t>
            </a:r>
            <a:r>
              <a:rPr lang="en-IN" sz="1600" b="0" i="0" dirty="0">
                <a:effectLst/>
                <a:latin typeface="futura-pt"/>
              </a:rPr>
              <a:t>.</a:t>
            </a:r>
          </a:p>
          <a:p>
            <a:br>
              <a:rPr lang="en-IN" sz="1600" b="0" i="0" dirty="0">
                <a:effectLst/>
                <a:latin typeface="futura-pt"/>
              </a:rPr>
            </a:br>
            <a:r>
              <a:rPr lang="en-IN" sz="1600" b="0" i="0" dirty="0">
                <a:effectLst/>
                <a:latin typeface="futura-pt"/>
              </a:rPr>
              <a:t>India was home to </a:t>
            </a:r>
            <a:r>
              <a:rPr lang="en-IN" sz="1600" b="1" i="0" dirty="0">
                <a:effectLst/>
                <a:latin typeface="futura-pt"/>
              </a:rPr>
              <a:t>462.0 million</a:t>
            </a:r>
            <a:r>
              <a:rPr lang="en-IN" sz="1600" b="0" i="0" dirty="0">
                <a:effectLst/>
                <a:latin typeface="futura-pt"/>
              </a:rPr>
              <a:t> social media users in January 2024, equating to </a:t>
            </a:r>
            <a:r>
              <a:rPr lang="en-IN" sz="1600" b="1" i="0" dirty="0">
                <a:effectLst/>
                <a:latin typeface="futura-pt"/>
              </a:rPr>
              <a:t>32.2 percent</a:t>
            </a:r>
            <a:r>
              <a:rPr lang="en-IN" sz="1600" b="0" i="0" dirty="0">
                <a:effectLst/>
                <a:latin typeface="futura-pt"/>
              </a:rPr>
              <a:t> of the total population.</a:t>
            </a:r>
          </a:p>
          <a:p>
            <a:br>
              <a:rPr lang="en-IN" sz="1600" b="0" i="0" dirty="0">
                <a:effectLst/>
                <a:latin typeface="futura-pt"/>
              </a:rPr>
            </a:br>
            <a:r>
              <a:rPr lang="en-IN" sz="1600" b="0" i="0" dirty="0">
                <a:effectLst/>
                <a:latin typeface="futura-pt"/>
              </a:rPr>
              <a:t>A total of </a:t>
            </a:r>
            <a:r>
              <a:rPr lang="en-IN" sz="1600" b="1" i="0" dirty="0">
                <a:effectLst/>
                <a:latin typeface="futura-pt"/>
              </a:rPr>
              <a:t>1.12 billion</a:t>
            </a:r>
            <a:r>
              <a:rPr lang="en-IN" sz="1600" b="0" i="0" dirty="0">
                <a:effectLst/>
                <a:latin typeface="futura-pt"/>
              </a:rPr>
              <a:t> cellular mobile connections were active in India in early 2024, with this figure equivalent to </a:t>
            </a:r>
            <a:r>
              <a:rPr lang="en-IN" sz="1600" b="1" i="0" dirty="0">
                <a:effectLst/>
                <a:latin typeface="futura-pt"/>
              </a:rPr>
              <a:t>78.0 percent</a:t>
            </a:r>
            <a:r>
              <a:rPr lang="en-IN" sz="1600" b="0" i="0" dirty="0">
                <a:effectLst/>
                <a:latin typeface="futura-pt"/>
              </a:rPr>
              <a:t> of the total population.</a:t>
            </a:r>
          </a:p>
          <a:p>
            <a:endParaRPr lang="en-US" sz="2400" b="1" dirty="0"/>
          </a:p>
        </p:txBody>
      </p:sp>
    </p:spTree>
    <p:extLst>
      <p:ext uri="{BB962C8B-B14F-4D97-AF65-F5344CB8AC3E}">
        <p14:creationId xmlns:p14="http://schemas.microsoft.com/office/powerpoint/2010/main" val="1709718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25897-3C1B-8217-13C9-5883AEC91B9B}"/>
              </a:ext>
            </a:extLst>
          </p:cNvPr>
          <p:cNvSpPr>
            <a:spLocks noGrp="1"/>
          </p:cNvSpPr>
          <p:nvPr>
            <p:ph type="title"/>
          </p:nvPr>
        </p:nvSpPr>
        <p:spPr>
          <a:xfrm>
            <a:off x="913774" y="655185"/>
            <a:ext cx="10364451" cy="1596177"/>
          </a:xfrm>
        </p:spPr>
        <p:txBody>
          <a:bodyPr>
            <a:normAutofit/>
          </a:bodyPr>
          <a:lstStyle/>
          <a:p>
            <a:pPr algn="l"/>
            <a:r>
              <a:rPr lang="en-IN" sz="4000" b="1" dirty="0"/>
              <a:t>Top 10 best smartphones in </a:t>
            </a:r>
            <a:r>
              <a:rPr lang="en-IN" sz="4000" b="1" dirty="0" err="1"/>
              <a:t>india</a:t>
            </a:r>
            <a:r>
              <a:rPr lang="en-IN" sz="4000" b="1" dirty="0"/>
              <a:t> 2024 !</a:t>
            </a:r>
            <a:endParaRPr lang="en-US" sz="4000" b="1" dirty="0"/>
          </a:p>
        </p:txBody>
      </p:sp>
      <p:pic>
        <p:nvPicPr>
          <p:cNvPr id="4" name="Content Placeholder 3">
            <a:extLst>
              <a:ext uri="{FF2B5EF4-FFF2-40B4-BE49-F238E27FC236}">
                <a16:creationId xmlns:a16="http://schemas.microsoft.com/office/drawing/2014/main" id="{B939A8BD-2F6B-26A4-6641-06C69329F941}"/>
              </a:ext>
            </a:extLst>
          </p:cNvPr>
          <p:cNvPicPr>
            <a:picLocks noGrp="1" noChangeAspect="1"/>
          </p:cNvPicPr>
          <p:nvPr>
            <p:ph sz="quarter" idx="13"/>
          </p:nvPr>
        </p:nvPicPr>
        <p:blipFill>
          <a:blip r:embed="rId2"/>
          <a:stretch>
            <a:fillRect/>
          </a:stretch>
        </p:blipFill>
        <p:spPr>
          <a:xfrm>
            <a:off x="913774" y="2846933"/>
            <a:ext cx="4876800" cy="2333625"/>
          </a:xfrm>
          <a:effectLst>
            <a:outerShdw blurRad="50800" dist="38100" algn="l" rotWithShape="0">
              <a:prstClr val="black">
                <a:alpha val="40000"/>
              </a:prstClr>
            </a:outerShdw>
            <a:reflection blurRad="6350" stA="50000" endA="300" endPos="55000" dir="5400000" sy="-100000" algn="bl" rotWithShape="0"/>
          </a:effectLst>
        </p:spPr>
      </p:pic>
      <p:pic>
        <p:nvPicPr>
          <p:cNvPr id="5" name="Picture 4">
            <a:extLst>
              <a:ext uri="{FF2B5EF4-FFF2-40B4-BE49-F238E27FC236}">
                <a16:creationId xmlns:a16="http://schemas.microsoft.com/office/drawing/2014/main" id="{B87E4BD2-3F71-C388-DADC-3DE889A1ED30}"/>
              </a:ext>
            </a:extLst>
          </p:cNvPr>
          <p:cNvPicPr>
            <a:picLocks noChangeAspect="1"/>
          </p:cNvPicPr>
          <p:nvPr/>
        </p:nvPicPr>
        <p:blipFill>
          <a:blip r:embed="rId3"/>
          <a:stretch>
            <a:fillRect/>
          </a:stretch>
        </p:blipFill>
        <p:spPr>
          <a:xfrm>
            <a:off x="6689000" y="2125911"/>
            <a:ext cx="4715605" cy="4411426"/>
          </a:xfrm>
          <a:prstGeom prst="rect">
            <a:avLst/>
          </a:prstGeom>
          <a:effectLst>
            <a:outerShdw blurRad="50800" dist="38100" dir="2700000" algn="tl" rotWithShape="0">
              <a:prstClr val="black">
                <a:alpha val="40000"/>
              </a:prstClr>
            </a:outerShdw>
          </a:effectLst>
        </p:spPr>
      </p:pic>
      <p:cxnSp>
        <p:nvCxnSpPr>
          <p:cNvPr id="6" name="Connector: Curved 5">
            <a:extLst>
              <a:ext uri="{FF2B5EF4-FFF2-40B4-BE49-F238E27FC236}">
                <a16:creationId xmlns:a16="http://schemas.microsoft.com/office/drawing/2014/main" id="{EA78ECB6-6F9E-B728-CA02-C05E5F1DD369}"/>
              </a:ext>
            </a:extLst>
          </p:cNvPr>
          <p:cNvCxnSpPr/>
          <p:nvPr/>
        </p:nvCxnSpPr>
        <p:spPr>
          <a:xfrm>
            <a:off x="5180604" y="2871281"/>
            <a:ext cx="1828800" cy="1828800"/>
          </a:xfrm>
          <a:prstGeom prst="curvedConnector3">
            <a:avLst>
              <a:gd name="adj1" fmla="val 57539"/>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131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2CCA7-FA5C-E659-CAB2-7854D3869218}"/>
              </a:ext>
            </a:extLst>
          </p:cNvPr>
          <p:cNvSpPr>
            <a:spLocks noGrp="1"/>
          </p:cNvSpPr>
          <p:nvPr>
            <p:ph type="title"/>
          </p:nvPr>
        </p:nvSpPr>
        <p:spPr>
          <a:xfrm>
            <a:off x="913775" y="569667"/>
            <a:ext cx="10364451" cy="1645027"/>
          </a:xfrm>
        </p:spPr>
        <p:txBody>
          <a:bodyPr/>
          <a:lstStyle/>
          <a:p>
            <a:r>
              <a:rPr lang="en-IN" b="1" dirty="0"/>
              <a:t>New trends in </a:t>
            </a:r>
            <a:r>
              <a:rPr lang="en-IN" b="1"/>
              <a:t>smart phones </a:t>
            </a:r>
            <a:endParaRPr lang="en-US" b="1"/>
          </a:p>
        </p:txBody>
      </p:sp>
      <p:pic>
        <p:nvPicPr>
          <p:cNvPr id="4" name="Content Placeholder 3">
            <a:extLst>
              <a:ext uri="{FF2B5EF4-FFF2-40B4-BE49-F238E27FC236}">
                <a16:creationId xmlns:a16="http://schemas.microsoft.com/office/drawing/2014/main" id="{464D84FA-B900-9E45-1791-9517201E6562}"/>
              </a:ext>
            </a:extLst>
          </p:cNvPr>
          <p:cNvPicPr>
            <a:picLocks noGrp="1" noChangeAspect="1"/>
          </p:cNvPicPr>
          <p:nvPr>
            <p:ph sz="quarter" idx="13"/>
          </p:nvPr>
        </p:nvPicPr>
        <p:blipFill>
          <a:blip r:embed="rId2"/>
          <a:stretch>
            <a:fillRect/>
          </a:stretch>
        </p:blipFill>
        <p:spPr>
          <a:xfrm>
            <a:off x="7040567" y="2298649"/>
            <a:ext cx="4821370" cy="3989684"/>
          </a:xfrm>
        </p:spPr>
      </p:pic>
      <p:pic>
        <p:nvPicPr>
          <p:cNvPr id="5" name="Picture 4">
            <a:extLst>
              <a:ext uri="{FF2B5EF4-FFF2-40B4-BE49-F238E27FC236}">
                <a16:creationId xmlns:a16="http://schemas.microsoft.com/office/drawing/2014/main" id="{CABA720F-6A1E-2F02-2E2E-8F1112EAE17A}"/>
              </a:ext>
            </a:extLst>
          </p:cNvPr>
          <p:cNvPicPr>
            <a:picLocks noChangeAspect="1"/>
          </p:cNvPicPr>
          <p:nvPr/>
        </p:nvPicPr>
        <p:blipFill>
          <a:blip r:embed="rId3"/>
          <a:stretch>
            <a:fillRect/>
          </a:stretch>
        </p:blipFill>
        <p:spPr>
          <a:xfrm>
            <a:off x="465150" y="2270577"/>
            <a:ext cx="4138051" cy="4107168"/>
          </a:xfrm>
          <a:prstGeom prst="rect">
            <a:avLst/>
          </a:prstGeom>
        </p:spPr>
      </p:pic>
      <p:cxnSp>
        <p:nvCxnSpPr>
          <p:cNvPr id="6" name="Connector: Curved 5">
            <a:extLst>
              <a:ext uri="{FF2B5EF4-FFF2-40B4-BE49-F238E27FC236}">
                <a16:creationId xmlns:a16="http://schemas.microsoft.com/office/drawing/2014/main" id="{CF204FC7-2657-13FF-5DAB-CEC6E7496E3E}"/>
              </a:ext>
            </a:extLst>
          </p:cNvPr>
          <p:cNvCxnSpPr>
            <a:cxnSpLocks/>
          </p:cNvCxnSpPr>
          <p:nvPr/>
        </p:nvCxnSpPr>
        <p:spPr>
          <a:xfrm>
            <a:off x="4276571" y="3429002"/>
            <a:ext cx="3049588" cy="2324713"/>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9173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Droplet</vt:lpstr>
      <vt:lpstr>      EMPLOYEE SALES        DATA ANALYSIS using excel</vt:lpstr>
      <vt:lpstr>PROJECT TITLE</vt:lpstr>
      <vt:lpstr>  Contents of sales data analysis</vt:lpstr>
      <vt:lpstr>product offerings:latest smart phones                                        Under 30k to 50k....                  </vt:lpstr>
      <vt:lpstr>Sales Performance analysis Report</vt:lpstr>
      <vt:lpstr>GlOBAL SMARTPHONE market PERFORMANCE </vt:lpstr>
      <vt:lpstr>PeRcentage of Smartphone users in india 2024</vt:lpstr>
      <vt:lpstr>Top 10 best smartphones in india 2024 !</vt:lpstr>
      <vt:lpstr>New trends in smart phones </vt:lpstr>
      <vt:lpstr>Smartphones with FLIP and Ai technologies</vt:lpstr>
      <vt:lpstr>Performances of smartphones in media</vt:lpstr>
      <vt:lpstr>Financial results in  2024</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EMPLOYEE SALES        DATA ANALYSIS using excel</dc:title>
  <dc:creator>Likitha Priya</dc:creator>
  <cp:lastModifiedBy>Likitha Priya</cp:lastModifiedBy>
  <cp:revision>9</cp:revision>
  <dcterms:created xsi:type="dcterms:W3CDTF">2024-08-30T06:00:23Z</dcterms:created>
  <dcterms:modified xsi:type="dcterms:W3CDTF">2024-08-31T14:46:56Z</dcterms:modified>
</cp:coreProperties>
</file>