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27BCB-2245-4E10-8A9F-E37198D8C2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DD903-9A37-4E72-AB13-59118014DFA5}">
      <dgm:prSet/>
      <dgm:spPr/>
      <dgm:t>
        <a:bodyPr/>
        <a:lstStyle/>
        <a:p>
          <a:r>
            <a:rPr lang="en-US"/>
            <a:t>Tornado Patterns</a:t>
          </a:r>
          <a:endParaRPr lang="en-US" dirty="0"/>
        </a:p>
      </dgm:t>
    </dgm:pt>
    <dgm:pt modelId="{C69C2B64-219F-483B-9C7E-14291DEEDFB1}" type="parTrans" cxnId="{B2C82FC0-23BB-4CFC-924F-96FC639910B9}">
      <dgm:prSet/>
      <dgm:spPr/>
      <dgm:t>
        <a:bodyPr/>
        <a:lstStyle/>
        <a:p>
          <a:endParaRPr lang="en-US"/>
        </a:p>
      </dgm:t>
    </dgm:pt>
    <dgm:pt modelId="{6E0781C5-0E38-4B64-9CBB-5E9536727EA9}" type="sibTrans" cxnId="{B2C82FC0-23BB-4CFC-924F-96FC639910B9}">
      <dgm:prSet/>
      <dgm:spPr/>
      <dgm:t>
        <a:bodyPr/>
        <a:lstStyle/>
        <a:p>
          <a:endParaRPr lang="en-US"/>
        </a:p>
      </dgm:t>
    </dgm:pt>
    <dgm:pt modelId="{DCCC7C36-AA42-45F4-AB73-EC721FEE7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States with the highest frequency of tornadoes is Texas. </a:t>
          </a:r>
        </a:p>
      </dgm:t>
    </dgm:pt>
    <dgm:pt modelId="{7FB68CEA-61CC-4B69-95E4-05142652C68F}" type="parTrans" cxnId="{1B670E8A-A12F-4F35-8FCC-E3BF914ED5C4}">
      <dgm:prSet/>
      <dgm:spPr/>
      <dgm:t>
        <a:bodyPr/>
        <a:lstStyle/>
        <a:p>
          <a:endParaRPr lang="en-US"/>
        </a:p>
      </dgm:t>
    </dgm:pt>
    <dgm:pt modelId="{7179F8AA-1B0D-4116-BF6F-7CF1A4F69D56}" type="sibTrans" cxnId="{1B670E8A-A12F-4F35-8FCC-E3BF914ED5C4}">
      <dgm:prSet/>
      <dgm:spPr/>
      <dgm:t>
        <a:bodyPr/>
        <a:lstStyle/>
        <a:p>
          <a:endParaRPr lang="en-US"/>
        </a:p>
      </dgm:t>
    </dgm:pt>
    <dgm:pt modelId="{33589754-6DE5-4CB9-949B-4654161A9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Seasonal trends show peaks in May.</a:t>
          </a:r>
        </a:p>
      </dgm:t>
    </dgm:pt>
    <dgm:pt modelId="{5DA8CDB5-0C6C-4D42-BA1B-86F788D1032C}" type="parTrans" cxnId="{1ADDBE6A-09BC-4409-99DF-788617FE7FF3}">
      <dgm:prSet/>
      <dgm:spPr/>
      <dgm:t>
        <a:bodyPr/>
        <a:lstStyle/>
        <a:p>
          <a:endParaRPr lang="en-US"/>
        </a:p>
      </dgm:t>
    </dgm:pt>
    <dgm:pt modelId="{0CEB0EC3-C0BA-4B15-A509-B2271D4090C4}" type="sibTrans" cxnId="{1ADDBE6A-09BC-4409-99DF-788617FE7FF3}">
      <dgm:prSet/>
      <dgm:spPr/>
      <dgm:t>
        <a:bodyPr/>
        <a:lstStyle/>
        <a:p>
          <a:endParaRPr lang="en-US"/>
        </a:p>
      </dgm:t>
    </dgm:pt>
    <dgm:pt modelId="{B9A4733B-4533-4FE6-8DB2-0F43BB3FC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Higher tornado magnitudes are linked to increased injuries, fatalities and economic losses.</a:t>
          </a:r>
        </a:p>
      </dgm:t>
    </dgm:pt>
    <dgm:pt modelId="{0E56639B-A517-440B-89F9-A8A67247D5DB}" type="parTrans" cxnId="{D2F1EF2B-DBEE-4188-8A45-ED569254CC07}">
      <dgm:prSet/>
      <dgm:spPr/>
      <dgm:t>
        <a:bodyPr/>
        <a:lstStyle/>
        <a:p>
          <a:endParaRPr lang="en-US"/>
        </a:p>
      </dgm:t>
    </dgm:pt>
    <dgm:pt modelId="{A83BE97A-8B88-467C-B484-CEBE84B43167}" type="sibTrans" cxnId="{D2F1EF2B-DBEE-4188-8A45-ED569254CC07}">
      <dgm:prSet/>
      <dgm:spPr/>
      <dgm:t>
        <a:bodyPr/>
        <a:lstStyle/>
        <a:p>
          <a:endParaRPr lang="en-US"/>
        </a:p>
      </dgm:t>
    </dgm:pt>
    <dgm:pt modelId="{61804D6B-8C22-45D4-9053-C15A3F482401}">
      <dgm:prSet/>
      <dgm:spPr/>
      <dgm:t>
        <a:bodyPr/>
        <a:lstStyle/>
        <a:p>
          <a:r>
            <a:rPr lang="en-US"/>
            <a:t>Insights</a:t>
          </a:r>
          <a:endParaRPr lang="en-US" dirty="0"/>
        </a:p>
      </dgm:t>
    </dgm:pt>
    <dgm:pt modelId="{B3096E0C-7CD8-4ACA-BDE2-86491D8617C4}" type="parTrans" cxnId="{87CEB00A-F93F-4A75-8770-5914A19502DE}">
      <dgm:prSet/>
      <dgm:spPr/>
      <dgm:t>
        <a:bodyPr/>
        <a:lstStyle/>
        <a:p>
          <a:endParaRPr lang="en-US"/>
        </a:p>
      </dgm:t>
    </dgm:pt>
    <dgm:pt modelId="{B54D99CF-C1EC-4B7F-94F0-3A462860C391}" type="sibTrans" cxnId="{87CEB00A-F93F-4A75-8770-5914A19502DE}">
      <dgm:prSet/>
      <dgm:spPr/>
      <dgm:t>
        <a:bodyPr/>
        <a:lstStyle/>
        <a:p>
          <a:endParaRPr lang="en-US"/>
        </a:p>
      </dgm:t>
    </dgm:pt>
    <dgm:pt modelId="{6CB01A64-59C4-4E9C-AEAA-C17BC5AF8E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 allocation should prioritize high-risk areas.</a:t>
          </a:r>
        </a:p>
      </dgm:t>
    </dgm:pt>
    <dgm:pt modelId="{0D26C87F-F0D9-45D8-96FC-8F1D0463A965}" type="parTrans" cxnId="{0F7F7487-727F-46AA-8E3C-1F80DB339264}">
      <dgm:prSet/>
      <dgm:spPr/>
      <dgm:t>
        <a:bodyPr/>
        <a:lstStyle/>
        <a:p>
          <a:endParaRPr lang="en-US"/>
        </a:p>
      </dgm:t>
    </dgm:pt>
    <dgm:pt modelId="{8F48F3C9-3BDF-4D49-BA27-887F6474C395}" type="sibTrans" cxnId="{0F7F7487-727F-46AA-8E3C-1F80DB339264}">
      <dgm:prSet/>
      <dgm:spPr/>
      <dgm:t>
        <a:bodyPr/>
        <a:lstStyle/>
        <a:p>
          <a:endParaRPr lang="en-US"/>
        </a:p>
      </dgm:t>
    </dgm:pt>
    <dgm:pt modelId="{9F42C285-077A-44DD-9F3A-A97288989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education and infrastructure readiness are crucial.</a:t>
          </a:r>
        </a:p>
      </dgm:t>
    </dgm:pt>
    <dgm:pt modelId="{54901B5E-F2A1-4696-8FF3-1721E1C515E3}" type="parTrans" cxnId="{DFD659D8-F433-45B0-8871-364649D519C0}">
      <dgm:prSet/>
      <dgm:spPr/>
      <dgm:t>
        <a:bodyPr/>
        <a:lstStyle/>
        <a:p>
          <a:endParaRPr lang="en-US"/>
        </a:p>
      </dgm:t>
    </dgm:pt>
    <dgm:pt modelId="{936AFFCB-DBCA-48E3-B6DF-B594A784D09B}" type="sibTrans" cxnId="{DFD659D8-F433-45B0-8871-364649D519C0}">
      <dgm:prSet/>
      <dgm:spPr/>
      <dgm:t>
        <a:bodyPr/>
        <a:lstStyle/>
        <a:p>
          <a:endParaRPr lang="en-US"/>
        </a:p>
      </dgm:t>
    </dgm:pt>
    <dgm:pt modelId="{756A2EB8-AE1C-4900-BA19-AE43C43D5E71}">
      <dgm:prSet/>
      <dgm:spPr/>
      <dgm:t>
        <a:bodyPr/>
        <a:lstStyle/>
        <a:p>
          <a:r>
            <a:rPr lang="en-US" dirty="0"/>
            <a:t>Takeaways:</a:t>
          </a:r>
        </a:p>
      </dgm:t>
    </dgm:pt>
    <dgm:pt modelId="{14BF871B-8A94-4B29-8B86-7C7E49D227A0}" type="parTrans" cxnId="{04AFD3B8-F9B7-4E51-9D65-A43210385335}">
      <dgm:prSet/>
      <dgm:spPr/>
      <dgm:t>
        <a:bodyPr/>
        <a:lstStyle/>
        <a:p>
          <a:endParaRPr lang="en-US"/>
        </a:p>
      </dgm:t>
    </dgm:pt>
    <dgm:pt modelId="{1F019EAE-C1C7-4D32-9E2D-A78455D48DAD}" type="sibTrans" cxnId="{04AFD3B8-F9B7-4E51-9D65-A43210385335}">
      <dgm:prSet/>
      <dgm:spPr/>
      <dgm:t>
        <a:bodyPr/>
        <a:lstStyle/>
        <a:p>
          <a:endParaRPr lang="en-US"/>
        </a:p>
      </dgm:t>
    </dgm:pt>
    <dgm:pt modelId="{894C2A80-79B2-4223-83F7-5FF562C6A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data-driven insights to optimize prediction models.</a:t>
          </a:r>
        </a:p>
      </dgm:t>
    </dgm:pt>
    <dgm:pt modelId="{1DF6862E-C18B-46BF-A2D4-A3912B855973}" type="parTrans" cxnId="{9AF74898-F60A-4BE8-9FE9-ACB675D11C54}">
      <dgm:prSet/>
      <dgm:spPr/>
      <dgm:t>
        <a:bodyPr/>
        <a:lstStyle/>
        <a:p>
          <a:endParaRPr lang="en-US"/>
        </a:p>
      </dgm:t>
    </dgm:pt>
    <dgm:pt modelId="{D9F6C941-4A3E-45F0-AAF3-259ACB6EEC44}" type="sibTrans" cxnId="{9AF74898-F60A-4BE8-9FE9-ACB675D11C54}">
      <dgm:prSet/>
      <dgm:spPr/>
      <dgm:t>
        <a:bodyPr/>
        <a:lstStyle/>
        <a:p>
          <a:endParaRPr lang="en-US"/>
        </a:p>
      </dgm:t>
    </dgm:pt>
    <dgm:pt modelId="{C78A76C7-BFFE-4277-BC04-72F08DB9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resources on states and times with the highest risks.</a:t>
          </a:r>
        </a:p>
      </dgm:t>
    </dgm:pt>
    <dgm:pt modelId="{3027A536-6EBB-42D1-B282-9135368A1B84}" type="parTrans" cxnId="{CD0A4EB5-E0D5-457F-A5D0-552D9DE24783}">
      <dgm:prSet/>
      <dgm:spPr/>
      <dgm:t>
        <a:bodyPr/>
        <a:lstStyle/>
        <a:p>
          <a:endParaRPr lang="en-US"/>
        </a:p>
      </dgm:t>
    </dgm:pt>
    <dgm:pt modelId="{05143365-F1E4-4F35-9215-124071930683}" type="sibTrans" cxnId="{CD0A4EB5-E0D5-457F-A5D0-552D9DE24783}">
      <dgm:prSet/>
      <dgm:spPr/>
      <dgm:t>
        <a:bodyPr/>
        <a:lstStyle/>
        <a:p>
          <a:endParaRPr lang="en-US"/>
        </a:p>
      </dgm:t>
    </dgm:pt>
    <dgm:pt modelId="{EF6D662D-847B-436A-A4CF-58400324D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between meteorologists and emergency planners is key to mitigating tornado impacts.</a:t>
          </a:r>
        </a:p>
      </dgm:t>
    </dgm:pt>
    <dgm:pt modelId="{E04C41EC-2BAB-4462-991B-BC1C89417EA1}" type="parTrans" cxnId="{362F84CB-775C-4CAC-80F0-11BFE01ECDB1}">
      <dgm:prSet/>
      <dgm:spPr/>
      <dgm:t>
        <a:bodyPr/>
        <a:lstStyle/>
        <a:p>
          <a:endParaRPr lang="en-US"/>
        </a:p>
      </dgm:t>
    </dgm:pt>
    <dgm:pt modelId="{BD1C1AE4-8C70-4634-A5C0-844241BD4F23}" type="sibTrans" cxnId="{362F84CB-775C-4CAC-80F0-11BFE01ECDB1}">
      <dgm:prSet/>
      <dgm:spPr/>
      <dgm:t>
        <a:bodyPr/>
        <a:lstStyle/>
        <a:p>
          <a:endParaRPr lang="en-US"/>
        </a:p>
      </dgm:t>
    </dgm:pt>
    <dgm:pt modelId="{AC5B0C0D-B315-4EB0-BDFF-3CD25CF114AE}" type="pres">
      <dgm:prSet presAssocID="{06E27BCB-2245-4E10-8A9F-E37198D8C2AD}" presName="Name0" presStyleCnt="0">
        <dgm:presLayoutVars>
          <dgm:dir/>
          <dgm:animLvl val="lvl"/>
          <dgm:resizeHandles val="exact"/>
        </dgm:presLayoutVars>
      </dgm:prSet>
      <dgm:spPr/>
    </dgm:pt>
    <dgm:pt modelId="{8226EAD6-F132-4898-BAA1-9AAE1B14407E}" type="pres">
      <dgm:prSet presAssocID="{718DD903-9A37-4E72-AB13-59118014DFA5}" presName="composite" presStyleCnt="0"/>
      <dgm:spPr/>
    </dgm:pt>
    <dgm:pt modelId="{398798E9-BB5E-47EC-87FA-310631B5CA3C}" type="pres">
      <dgm:prSet presAssocID="{718DD903-9A37-4E72-AB13-59118014DF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693F08-E4A0-4F46-8ADB-3A112B5BD07D}" type="pres">
      <dgm:prSet presAssocID="{718DD903-9A37-4E72-AB13-59118014DFA5}" presName="desTx" presStyleLbl="alignAccFollowNode1" presStyleIdx="0" presStyleCnt="3">
        <dgm:presLayoutVars>
          <dgm:bulletEnabled val="1"/>
        </dgm:presLayoutVars>
      </dgm:prSet>
      <dgm:spPr/>
    </dgm:pt>
    <dgm:pt modelId="{F521C6C2-0440-4DEA-BB6A-6EF0B60EBEC0}" type="pres">
      <dgm:prSet presAssocID="{6E0781C5-0E38-4B64-9CBB-5E9536727EA9}" presName="space" presStyleCnt="0"/>
      <dgm:spPr/>
    </dgm:pt>
    <dgm:pt modelId="{528CD7DA-8B2C-476D-8C42-DF4733D39554}" type="pres">
      <dgm:prSet presAssocID="{61804D6B-8C22-45D4-9053-C15A3F482401}" presName="composite" presStyleCnt="0"/>
      <dgm:spPr/>
    </dgm:pt>
    <dgm:pt modelId="{2BF9F377-8C32-4AE2-8D9E-75A548CFB2C5}" type="pres">
      <dgm:prSet presAssocID="{61804D6B-8C22-45D4-9053-C15A3F4824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10F7F3A-4038-42A8-814C-1B2D30F6B270}" type="pres">
      <dgm:prSet presAssocID="{61804D6B-8C22-45D4-9053-C15A3F482401}" presName="desTx" presStyleLbl="alignAccFollowNode1" presStyleIdx="1" presStyleCnt="3">
        <dgm:presLayoutVars>
          <dgm:bulletEnabled val="1"/>
        </dgm:presLayoutVars>
      </dgm:prSet>
      <dgm:spPr/>
    </dgm:pt>
    <dgm:pt modelId="{0BC5A33B-640A-4F4A-A68F-F260F08A6D16}" type="pres">
      <dgm:prSet presAssocID="{B54D99CF-C1EC-4B7F-94F0-3A462860C391}" presName="space" presStyleCnt="0"/>
      <dgm:spPr/>
    </dgm:pt>
    <dgm:pt modelId="{F912F47D-6B7E-4184-9D66-4610431238EC}" type="pres">
      <dgm:prSet presAssocID="{756A2EB8-AE1C-4900-BA19-AE43C43D5E71}" presName="composite" presStyleCnt="0"/>
      <dgm:spPr/>
    </dgm:pt>
    <dgm:pt modelId="{FD5FD507-D6D1-425B-8290-F63366A1470D}" type="pres">
      <dgm:prSet presAssocID="{756A2EB8-AE1C-4900-BA19-AE43C43D5E71}" presName="parTx" presStyleLbl="alignNode1" presStyleIdx="2" presStyleCnt="3" custLinFactNeighborX="103" custLinFactNeighborY="2828">
        <dgm:presLayoutVars>
          <dgm:chMax val="0"/>
          <dgm:chPref val="0"/>
          <dgm:bulletEnabled val="1"/>
        </dgm:presLayoutVars>
      </dgm:prSet>
      <dgm:spPr/>
    </dgm:pt>
    <dgm:pt modelId="{4A17247E-1D3C-46D9-85AF-3E316516C81B}" type="pres">
      <dgm:prSet presAssocID="{756A2EB8-AE1C-4900-BA19-AE43C43D5E7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7CEB00A-F93F-4A75-8770-5914A19502DE}" srcId="{06E27BCB-2245-4E10-8A9F-E37198D8C2AD}" destId="{61804D6B-8C22-45D4-9053-C15A3F482401}" srcOrd="1" destOrd="0" parTransId="{B3096E0C-7CD8-4ACA-BDE2-86491D8617C4}" sibTransId="{B54D99CF-C1EC-4B7F-94F0-3A462860C391}"/>
    <dgm:cxn modelId="{D2F1EF2B-DBEE-4188-8A45-ED569254CC07}" srcId="{718DD903-9A37-4E72-AB13-59118014DFA5}" destId="{B9A4733B-4533-4FE6-8DB2-0F43BB3FCB13}" srcOrd="2" destOrd="0" parTransId="{0E56639B-A517-440B-89F9-A8A67247D5DB}" sibTransId="{A83BE97A-8B88-467C-B484-CEBE84B43167}"/>
    <dgm:cxn modelId="{97ED8D31-170C-4EDF-A7F2-A0DFF8C4FE29}" type="presOf" srcId="{C78A76C7-BFFE-4277-BC04-72F08DB9A9B9}" destId="{4A17247E-1D3C-46D9-85AF-3E316516C81B}" srcOrd="0" destOrd="1" presId="urn:microsoft.com/office/officeart/2005/8/layout/hList1"/>
    <dgm:cxn modelId="{15D79A34-52BE-4BA0-B2C4-2AC6D2105AB6}" type="presOf" srcId="{6CB01A64-59C4-4E9C-AEAA-C17BC5AF8E3E}" destId="{A10F7F3A-4038-42A8-814C-1B2D30F6B270}" srcOrd="0" destOrd="0" presId="urn:microsoft.com/office/officeart/2005/8/layout/hList1"/>
    <dgm:cxn modelId="{1ADDBE6A-09BC-4409-99DF-788617FE7FF3}" srcId="{718DD903-9A37-4E72-AB13-59118014DFA5}" destId="{33589754-6DE5-4CB9-949B-4654161A930D}" srcOrd="1" destOrd="0" parTransId="{5DA8CDB5-0C6C-4D42-BA1B-86F788D1032C}" sibTransId="{0CEB0EC3-C0BA-4B15-A509-B2271D4090C4}"/>
    <dgm:cxn modelId="{33E8DC72-8E9F-4009-9668-131CDA5ED996}" type="presOf" srcId="{DCCC7C36-AA42-45F4-AB73-EC721FEE72F1}" destId="{EA693F08-E4A0-4F46-8ADB-3A112B5BD07D}" srcOrd="0" destOrd="0" presId="urn:microsoft.com/office/officeart/2005/8/layout/hList1"/>
    <dgm:cxn modelId="{DDBD0B74-1E5A-4306-A6AF-3A4B8E684B2A}" type="presOf" srcId="{718DD903-9A37-4E72-AB13-59118014DFA5}" destId="{398798E9-BB5E-47EC-87FA-310631B5CA3C}" srcOrd="0" destOrd="0" presId="urn:microsoft.com/office/officeart/2005/8/layout/hList1"/>
    <dgm:cxn modelId="{9FBED27C-FB84-4F8C-AF3A-AF2F46AEEB3F}" type="presOf" srcId="{EF6D662D-847B-436A-A4CF-58400324D39F}" destId="{4A17247E-1D3C-46D9-85AF-3E316516C81B}" srcOrd="0" destOrd="2" presId="urn:microsoft.com/office/officeart/2005/8/layout/hList1"/>
    <dgm:cxn modelId="{0F7F7487-727F-46AA-8E3C-1F80DB339264}" srcId="{61804D6B-8C22-45D4-9053-C15A3F482401}" destId="{6CB01A64-59C4-4E9C-AEAA-C17BC5AF8E3E}" srcOrd="0" destOrd="0" parTransId="{0D26C87F-F0D9-45D8-96FC-8F1D0463A965}" sibTransId="{8F48F3C9-3BDF-4D49-BA27-887F6474C395}"/>
    <dgm:cxn modelId="{1B670E8A-A12F-4F35-8FCC-E3BF914ED5C4}" srcId="{718DD903-9A37-4E72-AB13-59118014DFA5}" destId="{DCCC7C36-AA42-45F4-AB73-EC721FEE72F1}" srcOrd="0" destOrd="0" parTransId="{7FB68CEA-61CC-4B69-95E4-05142652C68F}" sibTransId="{7179F8AA-1B0D-4116-BF6F-7CF1A4F69D56}"/>
    <dgm:cxn modelId="{9AF74898-F60A-4BE8-9FE9-ACB675D11C54}" srcId="{756A2EB8-AE1C-4900-BA19-AE43C43D5E71}" destId="{894C2A80-79B2-4223-83F7-5FF562C6A21E}" srcOrd="0" destOrd="0" parTransId="{1DF6862E-C18B-46BF-A2D4-A3912B855973}" sibTransId="{D9F6C941-4A3E-45F0-AAF3-259ACB6EEC44}"/>
    <dgm:cxn modelId="{0574779D-B653-4336-BD26-824F40BDE5F0}" type="presOf" srcId="{61804D6B-8C22-45D4-9053-C15A3F482401}" destId="{2BF9F377-8C32-4AE2-8D9E-75A548CFB2C5}" srcOrd="0" destOrd="0" presId="urn:microsoft.com/office/officeart/2005/8/layout/hList1"/>
    <dgm:cxn modelId="{CD0A4EB5-E0D5-457F-A5D0-552D9DE24783}" srcId="{756A2EB8-AE1C-4900-BA19-AE43C43D5E71}" destId="{C78A76C7-BFFE-4277-BC04-72F08DB9A9B9}" srcOrd="1" destOrd="0" parTransId="{3027A536-6EBB-42D1-B282-9135368A1B84}" sibTransId="{05143365-F1E4-4F35-9215-124071930683}"/>
    <dgm:cxn modelId="{04AFD3B8-F9B7-4E51-9D65-A43210385335}" srcId="{06E27BCB-2245-4E10-8A9F-E37198D8C2AD}" destId="{756A2EB8-AE1C-4900-BA19-AE43C43D5E71}" srcOrd="2" destOrd="0" parTransId="{14BF871B-8A94-4B29-8B86-7C7E49D227A0}" sibTransId="{1F019EAE-C1C7-4D32-9E2D-A78455D48DAD}"/>
    <dgm:cxn modelId="{DCBCC9BC-58D9-4EF7-BBC7-13F6147C7039}" type="presOf" srcId="{33589754-6DE5-4CB9-949B-4654161A930D}" destId="{EA693F08-E4A0-4F46-8ADB-3A112B5BD07D}" srcOrd="0" destOrd="1" presId="urn:microsoft.com/office/officeart/2005/8/layout/hList1"/>
    <dgm:cxn modelId="{B2C82FC0-23BB-4CFC-924F-96FC639910B9}" srcId="{06E27BCB-2245-4E10-8A9F-E37198D8C2AD}" destId="{718DD903-9A37-4E72-AB13-59118014DFA5}" srcOrd="0" destOrd="0" parTransId="{C69C2B64-219F-483B-9C7E-14291DEEDFB1}" sibTransId="{6E0781C5-0E38-4B64-9CBB-5E9536727EA9}"/>
    <dgm:cxn modelId="{362F84CB-775C-4CAC-80F0-11BFE01ECDB1}" srcId="{756A2EB8-AE1C-4900-BA19-AE43C43D5E71}" destId="{EF6D662D-847B-436A-A4CF-58400324D39F}" srcOrd="2" destOrd="0" parTransId="{E04C41EC-2BAB-4462-991B-BC1C89417EA1}" sibTransId="{BD1C1AE4-8C70-4634-A5C0-844241BD4F23}"/>
    <dgm:cxn modelId="{38DB64CD-2F47-46AC-9CC1-84C79AAB5B93}" type="presOf" srcId="{9F42C285-077A-44DD-9F3A-A97288989977}" destId="{A10F7F3A-4038-42A8-814C-1B2D30F6B270}" srcOrd="0" destOrd="1" presId="urn:microsoft.com/office/officeart/2005/8/layout/hList1"/>
    <dgm:cxn modelId="{DDE028D3-FAA3-4511-96BB-683B59FE4A63}" type="presOf" srcId="{756A2EB8-AE1C-4900-BA19-AE43C43D5E71}" destId="{FD5FD507-D6D1-425B-8290-F63366A1470D}" srcOrd="0" destOrd="0" presId="urn:microsoft.com/office/officeart/2005/8/layout/hList1"/>
    <dgm:cxn modelId="{DFD659D8-F433-45B0-8871-364649D519C0}" srcId="{61804D6B-8C22-45D4-9053-C15A3F482401}" destId="{9F42C285-077A-44DD-9F3A-A97288989977}" srcOrd="1" destOrd="0" parTransId="{54901B5E-F2A1-4696-8FF3-1721E1C515E3}" sibTransId="{936AFFCB-DBCA-48E3-B6DF-B594A784D09B}"/>
    <dgm:cxn modelId="{99FAF7D8-11EA-4028-959B-2E922308DE0D}" type="presOf" srcId="{06E27BCB-2245-4E10-8A9F-E37198D8C2AD}" destId="{AC5B0C0D-B315-4EB0-BDFF-3CD25CF114AE}" srcOrd="0" destOrd="0" presId="urn:microsoft.com/office/officeart/2005/8/layout/hList1"/>
    <dgm:cxn modelId="{C516D9E0-545F-4867-AB3A-ED685038F38D}" type="presOf" srcId="{B9A4733B-4533-4FE6-8DB2-0F43BB3FCB13}" destId="{EA693F08-E4A0-4F46-8ADB-3A112B5BD07D}" srcOrd="0" destOrd="2" presId="urn:microsoft.com/office/officeart/2005/8/layout/hList1"/>
    <dgm:cxn modelId="{73F95EF2-1571-4793-85D9-1B95DE3B109D}" type="presOf" srcId="{894C2A80-79B2-4223-83F7-5FF562C6A21E}" destId="{4A17247E-1D3C-46D9-85AF-3E316516C81B}" srcOrd="0" destOrd="0" presId="urn:microsoft.com/office/officeart/2005/8/layout/hList1"/>
    <dgm:cxn modelId="{5ED53927-B199-409A-B7A6-576B9D96639A}" type="presParOf" srcId="{AC5B0C0D-B315-4EB0-BDFF-3CD25CF114AE}" destId="{8226EAD6-F132-4898-BAA1-9AAE1B14407E}" srcOrd="0" destOrd="0" presId="urn:microsoft.com/office/officeart/2005/8/layout/hList1"/>
    <dgm:cxn modelId="{D5873E3E-F8EB-4886-943E-DD4689F36111}" type="presParOf" srcId="{8226EAD6-F132-4898-BAA1-9AAE1B14407E}" destId="{398798E9-BB5E-47EC-87FA-310631B5CA3C}" srcOrd="0" destOrd="0" presId="urn:microsoft.com/office/officeart/2005/8/layout/hList1"/>
    <dgm:cxn modelId="{A321D63F-951C-4895-8DA4-7BBD28DAE82D}" type="presParOf" srcId="{8226EAD6-F132-4898-BAA1-9AAE1B14407E}" destId="{EA693F08-E4A0-4F46-8ADB-3A112B5BD07D}" srcOrd="1" destOrd="0" presId="urn:microsoft.com/office/officeart/2005/8/layout/hList1"/>
    <dgm:cxn modelId="{C2120241-A8A8-485A-B65F-2E99FE65EE0A}" type="presParOf" srcId="{AC5B0C0D-B315-4EB0-BDFF-3CD25CF114AE}" destId="{F521C6C2-0440-4DEA-BB6A-6EF0B60EBEC0}" srcOrd="1" destOrd="0" presId="urn:microsoft.com/office/officeart/2005/8/layout/hList1"/>
    <dgm:cxn modelId="{DDDD785B-9BE2-4714-8817-A45002C5403F}" type="presParOf" srcId="{AC5B0C0D-B315-4EB0-BDFF-3CD25CF114AE}" destId="{528CD7DA-8B2C-476D-8C42-DF4733D39554}" srcOrd="2" destOrd="0" presId="urn:microsoft.com/office/officeart/2005/8/layout/hList1"/>
    <dgm:cxn modelId="{5A0FF5C3-422A-48D6-88BE-734D7E2A41AB}" type="presParOf" srcId="{528CD7DA-8B2C-476D-8C42-DF4733D39554}" destId="{2BF9F377-8C32-4AE2-8D9E-75A548CFB2C5}" srcOrd="0" destOrd="0" presId="urn:microsoft.com/office/officeart/2005/8/layout/hList1"/>
    <dgm:cxn modelId="{AD6C63CD-494F-4D7B-A993-14EF35365821}" type="presParOf" srcId="{528CD7DA-8B2C-476D-8C42-DF4733D39554}" destId="{A10F7F3A-4038-42A8-814C-1B2D30F6B270}" srcOrd="1" destOrd="0" presId="urn:microsoft.com/office/officeart/2005/8/layout/hList1"/>
    <dgm:cxn modelId="{C71B723E-B245-4434-BAAD-10A2C66C58F5}" type="presParOf" srcId="{AC5B0C0D-B315-4EB0-BDFF-3CD25CF114AE}" destId="{0BC5A33B-640A-4F4A-A68F-F260F08A6D16}" srcOrd="3" destOrd="0" presId="urn:microsoft.com/office/officeart/2005/8/layout/hList1"/>
    <dgm:cxn modelId="{F3C52B45-DDBC-4642-BC2B-8C952167EFD4}" type="presParOf" srcId="{AC5B0C0D-B315-4EB0-BDFF-3CD25CF114AE}" destId="{F912F47D-6B7E-4184-9D66-4610431238EC}" srcOrd="4" destOrd="0" presId="urn:microsoft.com/office/officeart/2005/8/layout/hList1"/>
    <dgm:cxn modelId="{7C9B71A4-C609-499D-841F-183E961782E1}" type="presParOf" srcId="{F912F47D-6B7E-4184-9D66-4610431238EC}" destId="{FD5FD507-D6D1-425B-8290-F63366A1470D}" srcOrd="0" destOrd="0" presId="urn:microsoft.com/office/officeart/2005/8/layout/hList1"/>
    <dgm:cxn modelId="{6F4E68E2-E56F-4A22-8A89-CA1C9E60F13C}" type="presParOf" srcId="{F912F47D-6B7E-4184-9D66-4610431238EC}" destId="{4A17247E-1D3C-46D9-85AF-3E316516C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798E9-BB5E-47EC-87FA-310631B5CA3C}">
      <dsp:nvSpPr>
        <dsp:cNvPr id="0" name=""/>
        <dsp:cNvSpPr/>
      </dsp:nvSpPr>
      <dsp:spPr>
        <a:xfrm>
          <a:off x="3106" y="145117"/>
          <a:ext cx="302899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Tornado Patterns</a:t>
          </a:r>
          <a:endParaRPr lang="en-US" sz="1600" kern="1200" dirty="0"/>
        </a:p>
      </dsp:txBody>
      <dsp:txXfrm>
        <a:off x="3106" y="145117"/>
        <a:ext cx="3028995" cy="460800"/>
      </dsp:txXfrm>
    </dsp:sp>
    <dsp:sp modelId="{EA693F08-E4A0-4F46-8ADB-3A112B5BD07D}">
      <dsp:nvSpPr>
        <dsp:cNvPr id="0" name=""/>
        <dsp:cNvSpPr/>
      </dsp:nvSpPr>
      <dsp:spPr>
        <a:xfrm>
          <a:off x="3106" y="605918"/>
          <a:ext cx="3028995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States with the highest frequency of tornadoes is Texas.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Seasonal trends show peaks in May.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Higher tornado magnitudes are linked to increased injuries, fatalities and economic losses.</a:t>
          </a:r>
        </a:p>
      </dsp:txBody>
      <dsp:txXfrm>
        <a:off x="3106" y="605918"/>
        <a:ext cx="3028995" cy="2547360"/>
      </dsp:txXfrm>
    </dsp:sp>
    <dsp:sp modelId="{2BF9F377-8C32-4AE2-8D9E-75A548CFB2C5}">
      <dsp:nvSpPr>
        <dsp:cNvPr id="0" name=""/>
        <dsp:cNvSpPr/>
      </dsp:nvSpPr>
      <dsp:spPr>
        <a:xfrm>
          <a:off x="3456161" y="145117"/>
          <a:ext cx="302899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Insights</a:t>
          </a:r>
          <a:endParaRPr lang="en-US" sz="1600" kern="1200" dirty="0"/>
        </a:p>
      </dsp:txBody>
      <dsp:txXfrm>
        <a:off x="3456161" y="145117"/>
        <a:ext cx="3028995" cy="460800"/>
      </dsp:txXfrm>
    </dsp:sp>
    <dsp:sp modelId="{A10F7F3A-4038-42A8-814C-1B2D30F6B270}">
      <dsp:nvSpPr>
        <dsp:cNvPr id="0" name=""/>
        <dsp:cNvSpPr/>
      </dsp:nvSpPr>
      <dsp:spPr>
        <a:xfrm>
          <a:off x="3456161" y="605918"/>
          <a:ext cx="3028995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Resource allocation should prioritize high-risk areas.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Community education and infrastructure readiness are crucial.</a:t>
          </a:r>
        </a:p>
      </dsp:txBody>
      <dsp:txXfrm>
        <a:off x="3456161" y="605918"/>
        <a:ext cx="3028995" cy="2547360"/>
      </dsp:txXfrm>
    </dsp:sp>
    <dsp:sp modelId="{FD5FD507-D6D1-425B-8290-F63366A1470D}">
      <dsp:nvSpPr>
        <dsp:cNvPr id="0" name=""/>
        <dsp:cNvSpPr/>
      </dsp:nvSpPr>
      <dsp:spPr>
        <a:xfrm>
          <a:off x="6912323" y="158149"/>
          <a:ext cx="302899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Takeaways:</a:t>
          </a:r>
        </a:p>
      </dsp:txBody>
      <dsp:txXfrm>
        <a:off x="6912323" y="158149"/>
        <a:ext cx="3028995" cy="460800"/>
      </dsp:txXfrm>
    </dsp:sp>
    <dsp:sp modelId="{4A17247E-1D3C-46D9-85AF-3E316516C81B}">
      <dsp:nvSpPr>
        <dsp:cNvPr id="0" name=""/>
        <dsp:cNvSpPr/>
      </dsp:nvSpPr>
      <dsp:spPr>
        <a:xfrm>
          <a:off x="6909216" y="605918"/>
          <a:ext cx="3028995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 data-driven insights to optimize prediction models.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Focus resources on states and times with the highest risks.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Collaboration between meteorologists and emergency planners is key to mitigating tornado impacts.</a:t>
          </a:r>
        </a:p>
      </dsp:txBody>
      <dsp:txXfrm>
        <a:off x="6909216" y="605918"/>
        <a:ext cx="3028995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CACA-1A3C-DC2F-20C8-25CFC9F7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3629F-E3C2-714C-19B5-0BB1778D7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BCC23-8E91-50EC-A462-A50472F5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4942-FDB4-4BC1-73B6-16D9C211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01E9-E9E0-73F7-FB69-F805D0BF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E519-D8BD-B232-AB14-81CB9002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5A8C-27B9-FF7F-ACE5-1D5DB116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9792-5553-629E-7475-2C5A8577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D35E-7DEB-D629-114B-07CBE67B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B0D8-C6F3-89B8-C433-CBD7932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37036-D413-0197-8BB7-80D399511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77060-5366-FE22-94BD-3FC141BE6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1CC6-01B9-CC60-A458-F41C9860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D1F0-E594-BEA4-14D7-91FC5AFA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C727-5D5F-29F0-9DDC-D55D03D1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9BC9-D4A5-EB01-2A63-F1B161B3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97FA-7DF7-06B6-652F-4189846F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5633-7142-9A2C-C64E-C5A8CEC3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2103-F43A-49A3-2189-E6BB20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6725-1428-C618-A4D4-4143568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60C5-5E4A-0915-E2F2-797B0DD0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2995-6E5A-C437-3CF0-CDC53DC4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E1A9-B526-52B9-4B4C-3C38DDA0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C910-D7C2-B2F1-6F0B-E0E93035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5130-0873-6411-CBD5-D89B5AFA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6EE-7D9A-D220-855F-74A6B849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3B6F-47EB-13C1-0104-6FD4E16ED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314-276F-D0B7-C1B9-17C241959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C6B8A-7816-02E4-5885-105193C4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7ABAE-D1D9-623F-02D8-F514030B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B527-3D37-E7D5-8431-2977B4B8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45F0-B950-4B6A-39FD-60DF2D37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BED53-F49D-B2A7-51FF-96833395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1473-A3D1-0EC0-9220-6B917150F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51FFB-5EFB-F027-8EA1-04CF084B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28CBC-5DAF-F9F0-CA96-17CECAC3E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9C688-E4A2-5436-8665-0D0E731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ED769-F552-3524-CAF7-12D1B630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A79F4-2EA4-EB48-B7A9-5A7C6C94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BB06-4872-ACA6-B1B8-8D01E10E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06A1A-DF8C-6DFB-4DF9-ED49D18C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65076-ED92-D896-DFBB-9998D532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8D68B-C437-0B63-BF5A-E8B0E74D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571D5-71FB-2E7D-A28B-8E47EE6F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1C8A3-B76F-9B04-570D-712A8BB9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6862F-4DA9-08F1-32E8-77A007E7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C22-F2B4-7358-E538-ABF2A7C0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DB09-8605-B2D6-55F3-83323DA1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89F5F-930B-F4BE-DC07-D87AD7DA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56B6-D928-801D-66E4-C34B6BBC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0BBB-B1EE-E693-C78E-A4AE3AC6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51B0-3476-5932-16E4-4093C3E8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71D1-CEE2-1501-0F60-9A2092ED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30DBF-A202-82A1-2E31-C672AA98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0ED2-CB01-8A85-52FD-1B7F1153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63389-AA77-8F58-7339-A4D1EC66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4173-68B8-CBF3-AA75-66C7B292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A3E60-9BC5-EA17-3515-FCBA9DE4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0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D802A-3CDF-D948-B581-D8446F01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313B-BA59-2335-817F-FB44E531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DE53-3E8F-C949-8339-BB3321D5B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63236-8F2E-4672-8879-C96DFE5E75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D081-0DF3-6990-EF2A-3B1617566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7C0-591E-2219-F83E-936F6E666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2003F-198A-4176-88BC-667C3CA41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rnado">
            <a:extLst>
              <a:ext uri="{FF2B5EF4-FFF2-40B4-BE49-F238E27FC236}">
                <a16:creationId xmlns:a16="http://schemas.microsoft.com/office/drawing/2014/main" id="{D3D65017-CC47-BB2D-754B-0DF2E7AFA4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79AE6-C8DC-0EF7-C71A-68779CB2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Data-Driven Insights to Prioritize Tornado Preparedness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1624-69FF-9E34-01A3-C918DCD1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MSDA 3060 - Data Visualization and Story Telling Project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Emon Tofazzal &amp; </a:t>
            </a:r>
          </a:p>
        </p:txBody>
      </p:sp>
    </p:spTree>
    <p:extLst>
      <p:ext uri="{BB962C8B-B14F-4D97-AF65-F5344CB8AC3E}">
        <p14:creationId xmlns:p14="http://schemas.microsoft.com/office/powerpoint/2010/main" val="285359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A5282-F8A2-A51D-6A08-1C376451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Source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5E825CD-F07A-26D8-A46C-88EA408D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30140"/>
            <a:ext cx="9941319" cy="341204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Overview:</a:t>
            </a:r>
          </a:p>
          <a:p>
            <a:pPr lvl="1"/>
            <a:r>
              <a:rPr lang="en-US" dirty="0"/>
              <a:t>Sourced from the NOAA Storm Prediction Center &amp; National Weather Service.</a:t>
            </a:r>
          </a:p>
          <a:p>
            <a:pPr lvl="1"/>
            <a:r>
              <a:rPr lang="en-US" dirty="0"/>
              <a:t>The dataset includes detailed tornado occurrences (date, time, location, intensity).</a:t>
            </a:r>
          </a:p>
          <a:p>
            <a:pPr lvl="1"/>
            <a:r>
              <a:rPr lang="en-US" dirty="0"/>
              <a:t>Accessible for researchers, meteorologists, and educators.</a:t>
            </a:r>
          </a:p>
          <a:p>
            <a:r>
              <a:rPr lang="en-US" sz="2400" dirty="0"/>
              <a:t>Purpose:</a:t>
            </a:r>
          </a:p>
          <a:p>
            <a:pPr lvl="1"/>
            <a:r>
              <a:rPr lang="en-US" dirty="0"/>
              <a:t>Analyze patterns in tornado frequency and severity.</a:t>
            </a:r>
          </a:p>
          <a:p>
            <a:pPr lvl="1"/>
            <a:r>
              <a:rPr lang="en-US" dirty="0"/>
              <a:t>Support improved storm prediction efforts.</a:t>
            </a:r>
          </a:p>
          <a:p>
            <a:pPr lvl="1"/>
            <a:r>
              <a:rPr lang="en-US" dirty="0"/>
              <a:t>Enhance public safety and resource allocation.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with a lightning bolt in the middle&#10;&#10;Description automatically generated">
            <a:extLst>
              <a:ext uri="{FF2B5EF4-FFF2-40B4-BE49-F238E27FC236}">
                <a16:creationId xmlns:a16="http://schemas.microsoft.com/office/drawing/2014/main" id="{4917C4C5-D571-BE42-9129-9DEB4C9F8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77" y="809898"/>
            <a:ext cx="1554480" cy="1554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80575-EB47-6107-0E99-2040144E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51" y="640080"/>
            <a:ext cx="1894116" cy="18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65F3C-9B31-5366-C905-58783675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Target Audience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CDD76F7-F271-24E6-7441-B1E6DC8A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Target Audience:</a:t>
            </a:r>
          </a:p>
          <a:p>
            <a:pPr lvl="1"/>
            <a:r>
              <a:rPr lang="en-US" dirty="0"/>
              <a:t>Meteorologists, weather researchers, and emergency management professionals.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Assists meteorologists in refining tornado prediction models.</a:t>
            </a:r>
          </a:p>
          <a:p>
            <a:pPr lvl="1"/>
            <a:r>
              <a:rPr lang="en-US" dirty="0"/>
              <a:t>Enables emergency planners to develop more effective response strategies.</a:t>
            </a:r>
          </a:p>
          <a:p>
            <a:pPr lvl="1"/>
            <a:r>
              <a:rPr lang="en-US" dirty="0"/>
              <a:t>Data-driven decisions can improve preparedness and save lives.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4375B-8A57-D95B-65FA-C346E55D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Big Idea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EA6D-F3BA-8255-8B30-FE7A802E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Understanding the frequency and severity of tornadoes across different states can help decision-makers prioritize disaster preparedness and resource allocation.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D21C0-9C8A-48EA-6D36-2B9907E6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A65BC0F-7CD9-5E68-158C-C14351693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928716"/>
              </p:ext>
            </p:extLst>
          </p:nvPr>
        </p:nvGraphicFramePr>
        <p:xfrm>
          <a:off x="1045028" y="2843784"/>
          <a:ext cx="9941319" cy="3298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233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Data-Driven Insights to Prioritize Tornado Preparedness</vt:lpstr>
      <vt:lpstr>Data Source</vt:lpstr>
      <vt:lpstr>Target Audience</vt:lpstr>
      <vt:lpstr>Big Idea Sentence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Emon Hoque</dc:creator>
  <cp:lastModifiedBy>Emon Hoque</cp:lastModifiedBy>
  <cp:revision>8</cp:revision>
  <dcterms:created xsi:type="dcterms:W3CDTF">2024-11-14T23:43:36Z</dcterms:created>
  <dcterms:modified xsi:type="dcterms:W3CDTF">2024-11-19T18:21:12Z</dcterms:modified>
</cp:coreProperties>
</file>