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4"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D8D9"/>
    <a:srgbClr val="0E1831"/>
    <a:srgbClr val="CAD8D9"/>
    <a:srgbClr val="B5D5D8"/>
    <a:srgbClr val="D4D9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5766-D8BE-48EF-9544-C7EB9A29D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F2C24C-6691-4EB2-85ED-E21320DC8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4E4234-FA9D-411B-99EF-87E36AB15F8E}"/>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5" name="Footer Placeholder 4">
            <a:extLst>
              <a:ext uri="{FF2B5EF4-FFF2-40B4-BE49-F238E27FC236}">
                <a16:creationId xmlns:a16="http://schemas.microsoft.com/office/drawing/2014/main" id="{BC1D462F-D1F0-457B-BA51-3E5C11CE4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DFB66-BFDA-41C8-BBA1-962B1632F700}"/>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33367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E27B-4252-429A-8944-D70FFCA68D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64C4CB-E15A-47EB-A41E-95D018B3E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84BAF-5CEC-49E4-8A5A-4559DD1080A4}"/>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5" name="Footer Placeholder 4">
            <a:extLst>
              <a:ext uri="{FF2B5EF4-FFF2-40B4-BE49-F238E27FC236}">
                <a16:creationId xmlns:a16="http://schemas.microsoft.com/office/drawing/2014/main" id="{D942B1BE-2923-496F-918D-B9B5A8437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40A27-DFB0-4BDC-9809-91AF1B1DC39C}"/>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299402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784462-242C-4FF2-B7F1-9FA7245DAC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9FF114-941D-4E65-914D-1FAC25C63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A6CC9-EF71-4DC1-A8CF-2A25763A0471}"/>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5" name="Footer Placeholder 4">
            <a:extLst>
              <a:ext uri="{FF2B5EF4-FFF2-40B4-BE49-F238E27FC236}">
                <a16:creationId xmlns:a16="http://schemas.microsoft.com/office/drawing/2014/main" id="{A31508C1-DDEC-425E-A276-2DCFDCB84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06E8E-30CF-47FB-A0C9-77717B5E879C}"/>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33637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88C7-5262-436F-9279-F95ED3A06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2F8F6E-8CE7-40DD-9E8F-D33ED7B0E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2CF7C-7ABC-4523-B099-9D51835482E7}"/>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5" name="Footer Placeholder 4">
            <a:extLst>
              <a:ext uri="{FF2B5EF4-FFF2-40B4-BE49-F238E27FC236}">
                <a16:creationId xmlns:a16="http://schemas.microsoft.com/office/drawing/2014/main" id="{46A3E652-E5AB-4020-90AD-BCBAAE617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8E761-0912-4FE7-B760-CD74027EB85C}"/>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181696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8486-BC07-4F3D-98D3-E43726722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418A1C-48B9-4717-B1A6-997BC2C84B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3AA14-4662-49B0-8FDE-8E497F2DE4E6}"/>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5" name="Footer Placeholder 4">
            <a:extLst>
              <a:ext uri="{FF2B5EF4-FFF2-40B4-BE49-F238E27FC236}">
                <a16:creationId xmlns:a16="http://schemas.microsoft.com/office/drawing/2014/main" id="{11CCAC44-CCE1-4A3C-A514-704C34DEEB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47EBE-A91F-49C4-AD84-E1A36FDF25D6}"/>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208844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8F0D-5533-4FFE-B48D-885109549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9EFF58-245E-4BF3-B9D1-B4E2C2179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233024-64EC-4BE1-8B8A-B1EAF6241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FEE215-906B-4D49-A168-022F254B8140}"/>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6" name="Footer Placeholder 5">
            <a:extLst>
              <a:ext uri="{FF2B5EF4-FFF2-40B4-BE49-F238E27FC236}">
                <a16:creationId xmlns:a16="http://schemas.microsoft.com/office/drawing/2014/main" id="{47E47DFF-8F26-4A7F-835E-0BB9ED255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877A5-2D82-4825-AA4F-B570AB708430}"/>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136961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9D64-23BC-4AC6-83C9-8AFA7A5562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5B6D04-4F50-43B3-AB7A-883B05357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C354C-9605-4A01-99B9-49FD8A323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A5E2A3-34BB-417E-94D2-51E05915F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C4406-9BA7-4288-AA91-DC764B149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85B0A7-01CF-4D65-88F9-B3BA61C4C36B}"/>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8" name="Footer Placeholder 7">
            <a:extLst>
              <a:ext uri="{FF2B5EF4-FFF2-40B4-BE49-F238E27FC236}">
                <a16:creationId xmlns:a16="http://schemas.microsoft.com/office/drawing/2014/main" id="{76A4D65A-748D-4243-A50C-E887C5F6B8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8BCAA5-E9AC-4AE1-8A6E-8448A207C5D4}"/>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187062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AD33-D3D8-4EB6-9F23-C20346D860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BE7EA5-B796-4BEA-8B8B-BF2017AC27C3}"/>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4" name="Footer Placeholder 3">
            <a:extLst>
              <a:ext uri="{FF2B5EF4-FFF2-40B4-BE49-F238E27FC236}">
                <a16:creationId xmlns:a16="http://schemas.microsoft.com/office/drawing/2014/main" id="{38D32CAD-0977-42B2-AA80-776AF249D6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751092-874F-49D2-8A97-F0E3A2BCC14F}"/>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73254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FC4E3-1A13-4045-8B30-EFA4F170314D}"/>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3" name="Footer Placeholder 2">
            <a:extLst>
              <a:ext uri="{FF2B5EF4-FFF2-40B4-BE49-F238E27FC236}">
                <a16:creationId xmlns:a16="http://schemas.microsoft.com/office/drawing/2014/main" id="{84D6C5AF-EE7C-423E-940E-3A4B984986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B1DA50-362F-4F1B-A5AA-3CC78DC758E1}"/>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45887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D5E-C20E-40A5-9012-3A8411BA9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89E133-9614-49DA-8929-FBE14AFD4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483944-4B1A-4394-9C2D-D98082C39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ACEBC-7643-41D8-A46A-982E20C811F1}"/>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6" name="Footer Placeholder 5">
            <a:extLst>
              <a:ext uri="{FF2B5EF4-FFF2-40B4-BE49-F238E27FC236}">
                <a16:creationId xmlns:a16="http://schemas.microsoft.com/office/drawing/2014/main" id="{DFD75804-F491-4087-A217-F07FC6212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5AA4B7-DDA6-433E-AB91-E3F37D4E7FFA}"/>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970325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CA9C-D98F-41A3-AFBC-4BCD943FC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42766B-F60E-4696-B0B2-0B08E98F3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850B61-3503-406E-ADD1-C2E9BFE78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A9FE8-89B8-48F9-A113-3C711EB17DEC}"/>
              </a:ext>
            </a:extLst>
          </p:cNvPr>
          <p:cNvSpPr>
            <a:spLocks noGrp="1"/>
          </p:cNvSpPr>
          <p:nvPr>
            <p:ph type="dt" sz="half" idx="10"/>
          </p:nvPr>
        </p:nvSpPr>
        <p:spPr/>
        <p:txBody>
          <a:bodyPr/>
          <a:lstStyle/>
          <a:p>
            <a:fld id="{2982CC3F-7EBA-436C-91E6-58BEC65F22DE}" type="datetimeFigureOut">
              <a:rPr lang="en-IN" smtClean="0"/>
              <a:t>21-03-2021</a:t>
            </a:fld>
            <a:endParaRPr lang="en-IN"/>
          </a:p>
        </p:txBody>
      </p:sp>
      <p:sp>
        <p:nvSpPr>
          <p:cNvPr id="6" name="Footer Placeholder 5">
            <a:extLst>
              <a:ext uri="{FF2B5EF4-FFF2-40B4-BE49-F238E27FC236}">
                <a16:creationId xmlns:a16="http://schemas.microsoft.com/office/drawing/2014/main" id="{AC24FB8E-3F76-4A44-B097-73306A5206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99E0DB-0E1B-44B8-85E5-9D0A64DF82B6}"/>
              </a:ext>
            </a:extLst>
          </p:cNvPr>
          <p:cNvSpPr>
            <a:spLocks noGrp="1"/>
          </p:cNvSpPr>
          <p:nvPr>
            <p:ph type="sldNum" sz="quarter" idx="12"/>
          </p:nvPr>
        </p:nvSpPr>
        <p:spPr/>
        <p:txBody>
          <a:bodyPr/>
          <a:lstStyle/>
          <a:p>
            <a:fld id="{1E881D01-11F7-4B2F-A43A-06263CEDAF9E}" type="slidenum">
              <a:rPr lang="en-IN" smtClean="0"/>
              <a:t>‹#›</a:t>
            </a:fld>
            <a:endParaRPr lang="en-IN"/>
          </a:p>
        </p:txBody>
      </p:sp>
    </p:spTree>
    <p:extLst>
      <p:ext uri="{BB962C8B-B14F-4D97-AF65-F5344CB8AC3E}">
        <p14:creationId xmlns:p14="http://schemas.microsoft.com/office/powerpoint/2010/main" val="198235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797FD-91EB-4B83-B5AA-ACAEB4361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919B52-5DE1-4A6B-ADB9-241BAA087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794EA-75E7-41B7-80ED-5D0012131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2CC3F-7EBA-436C-91E6-58BEC65F22DE}" type="datetimeFigureOut">
              <a:rPr lang="en-IN" smtClean="0"/>
              <a:t>21-03-2021</a:t>
            </a:fld>
            <a:endParaRPr lang="en-IN"/>
          </a:p>
        </p:txBody>
      </p:sp>
      <p:sp>
        <p:nvSpPr>
          <p:cNvPr id="5" name="Footer Placeholder 4">
            <a:extLst>
              <a:ext uri="{FF2B5EF4-FFF2-40B4-BE49-F238E27FC236}">
                <a16:creationId xmlns:a16="http://schemas.microsoft.com/office/drawing/2014/main" id="{E2BDE525-12E2-438B-8C29-A298C0879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5E36D0-934E-42BB-88DF-79EECFF6E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81D01-11F7-4B2F-A43A-06263CEDAF9E}" type="slidenum">
              <a:rPr lang="en-IN" smtClean="0"/>
              <a:t>‹#›</a:t>
            </a:fld>
            <a:endParaRPr lang="en-IN"/>
          </a:p>
        </p:txBody>
      </p:sp>
    </p:spTree>
    <p:extLst>
      <p:ext uri="{BB962C8B-B14F-4D97-AF65-F5344CB8AC3E}">
        <p14:creationId xmlns:p14="http://schemas.microsoft.com/office/powerpoint/2010/main" val="390000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4443-341D-4B08-A010-F45D08F8756E}"/>
              </a:ext>
            </a:extLst>
          </p:cNvPr>
          <p:cNvSpPr>
            <a:spLocks noGrp="1"/>
          </p:cNvSpPr>
          <p:nvPr>
            <p:ph type="ctrTitle"/>
          </p:nvPr>
        </p:nvSpPr>
        <p:spPr>
          <a:xfrm>
            <a:off x="372413" y="352338"/>
            <a:ext cx="5066152" cy="1748275"/>
          </a:xfrm>
        </p:spPr>
        <p:txBody>
          <a:bodyPr>
            <a:normAutofit/>
          </a:bodyPr>
          <a:lstStyle/>
          <a:p>
            <a:pPr algn="l"/>
            <a:r>
              <a:rPr lang="en-IN" b="1" u="sng" dirty="0">
                <a:latin typeface="Cambria Math" panose="02040503050406030204" pitchFamily="18" charset="0"/>
                <a:ea typeface="Cambria Math" panose="02040503050406030204" pitchFamily="18" charset="0"/>
              </a:rPr>
              <a:t>Team </a:t>
            </a:r>
            <a:r>
              <a:rPr lang="en-IN" b="1" u="sng" dirty="0" err="1">
                <a:latin typeface="Cambria Math" panose="02040503050406030204" pitchFamily="18" charset="0"/>
                <a:ea typeface="Cambria Math" panose="02040503050406030204" pitchFamily="18" charset="0"/>
              </a:rPr>
              <a:t>Jupifans</a:t>
            </a:r>
            <a:r>
              <a:rPr lang="en-IN" b="1" u="sng" dirty="0">
                <a:latin typeface="Cambria Math" panose="02040503050406030204" pitchFamily="18" charset="0"/>
                <a:ea typeface="Cambria Math" panose="02040503050406030204" pitchFamily="18" charset="0"/>
              </a:rPr>
              <a:t>:</a:t>
            </a:r>
            <a:br>
              <a:rPr lang="en-IN" b="1" u="sng" dirty="0">
                <a:latin typeface="Cambria Math" panose="02040503050406030204" pitchFamily="18" charset="0"/>
                <a:ea typeface="Cambria Math" panose="02040503050406030204" pitchFamily="18" charset="0"/>
              </a:rPr>
            </a:br>
            <a:r>
              <a:rPr lang="en-IN" b="1" dirty="0" err="1">
                <a:latin typeface="Cambria Math" panose="02040503050406030204" pitchFamily="18" charset="0"/>
                <a:ea typeface="Cambria Math" panose="02040503050406030204" pitchFamily="18" charset="0"/>
              </a:rPr>
              <a:t>Devspace</a:t>
            </a:r>
            <a:endParaRPr lang="en-IN"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71E4AA57-D338-4E95-85A2-9EB952816D5E}"/>
              </a:ext>
            </a:extLst>
          </p:cNvPr>
          <p:cNvSpPr>
            <a:spLocks noGrp="1"/>
          </p:cNvSpPr>
          <p:nvPr>
            <p:ph type="subTitle" idx="1"/>
          </p:nvPr>
        </p:nvSpPr>
        <p:spPr>
          <a:xfrm>
            <a:off x="372413" y="2100613"/>
            <a:ext cx="5243208" cy="1655762"/>
          </a:xfrm>
        </p:spPr>
        <p:txBody>
          <a:bodyPr>
            <a:noAutofit/>
          </a:bodyPr>
          <a:lstStyle/>
          <a:p>
            <a:pPr algn="l">
              <a:lnSpc>
                <a:spcPct val="100000"/>
              </a:lnSpc>
              <a:spcAft>
                <a:spcPts val="800"/>
              </a:spcAft>
            </a:pPr>
            <a:r>
              <a:rPr lang="en-IN" b="1" u="sng" dirty="0">
                <a:solidFill>
                  <a:srgbClr val="0E1831"/>
                </a:solidFill>
                <a:effectLst/>
                <a:ea typeface="Calibri" panose="020F0502020204030204" pitchFamily="34" charset="0"/>
                <a:cs typeface="Times New Roman" panose="02020603050405020304" pitchFamily="18" charset="0"/>
              </a:rPr>
              <a:t>Members</a:t>
            </a:r>
            <a:r>
              <a:rPr lang="en-IN" b="1" dirty="0">
                <a:solidFill>
                  <a:srgbClr val="0E1831"/>
                </a:solidFill>
                <a:effectLst/>
                <a:ea typeface="Calibri" panose="020F0502020204030204" pitchFamily="34" charset="0"/>
                <a:cs typeface="Times New Roman" panose="02020603050405020304" pitchFamily="18" charset="0"/>
              </a:rPr>
              <a:t>-</a:t>
            </a:r>
            <a:br>
              <a:rPr lang="en-IN" b="1" dirty="0">
                <a:solidFill>
                  <a:srgbClr val="0E1831"/>
                </a:solidFill>
                <a:ea typeface="Calibri" panose="020F0502020204030204" pitchFamily="34" charset="0"/>
                <a:cs typeface="Times New Roman" panose="02020603050405020304" pitchFamily="18" charset="0"/>
              </a:rPr>
            </a:br>
            <a:r>
              <a:rPr lang="en-IN" dirty="0">
                <a:solidFill>
                  <a:srgbClr val="0E1831"/>
                </a:solidFill>
                <a:effectLst/>
                <a:ea typeface="Calibri" panose="020F0502020204030204" pitchFamily="34" charset="0"/>
                <a:cs typeface="Times New Roman" panose="02020603050405020304" pitchFamily="18" charset="0"/>
              </a:rPr>
              <a:t>Shreyas Bhardwaj</a:t>
            </a:r>
            <a:br>
              <a:rPr lang="en-IN" dirty="0">
                <a:solidFill>
                  <a:srgbClr val="0E1831"/>
                </a:solidFill>
                <a:effectLst/>
                <a:ea typeface="Calibri" panose="020F0502020204030204" pitchFamily="34" charset="0"/>
                <a:cs typeface="Times New Roman" panose="02020603050405020304" pitchFamily="18" charset="0"/>
              </a:rPr>
            </a:br>
            <a:r>
              <a:rPr lang="en-IN" dirty="0" err="1">
                <a:solidFill>
                  <a:srgbClr val="0E1831"/>
                </a:solidFill>
                <a:effectLst/>
                <a:ea typeface="Calibri" panose="020F0502020204030204" pitchFamily="34" charset="0"/>
                <a:cs typeface="Times New Roman" panose="02020603050405020304" pitchFamily="18" charset="0"/>
              </a:rPr>
              <a:t>Likhit</a:t>
            </a:r>
            <a:r>
              <a:rPr lang="en-IN" dirty="0">
                <a:solidFill>
                  <a:srgbClr val="0E1831"/>
                </a:solidFill>
                <a:effectLst/>
                <a:ea typeface="Calibri" panose="020F0502020204030204" pitchFamily="34" charset="0"/>
                <a:cs typeface="Times New Roman" panose="02020603050405020304" pitchFamily="18" charset="0"/>
              </a:rPr>
              <a:t> </a:t>
            </a:r>
            <a:r>
              <a:rPr lang="en-IN" dirty="0" err="1">
                <a:solidFill>
                  <a:srgbClr val="0E1831"/>
                </a:solidFill>
                <a:effectLst/>
                <a:ea typeface="Calibri" panose="020F0502020204030204" pitchFamily="34" charset="0"/>
                <a:cs typeface="Times New Roman" panose="02020603050405020304" pitchFamily="18" charset="0"/>
              </a:rPr>
              <a:t>Ajeesh</a:t>
            </a:r>
            <a:br>
              <a:rPr lang="en-IN" dirty="0">
                <a:solidFill>
                  <a:srgbClr val="0E1831"/>
                </a:solidFill>
                <a:ea typeface="Calibri" panose="020F0502020204030204" pitchFamily="34" charset="0"/>
                <a:cs typeface="Times New Roman" panose="02020603050405020304" pitchFamily="18" charset="0"/>
              </a:rPr>
            </a:br>
            <a:r>
              <a:rPr lang="en-IN" dirty="0">
                <a:solidFill>
                  <a:srgbClr val="0E1831"/>
                </a:solidFill>
                <a:effectLst/>
                <a:ea typeface="Calibri" panose="020F0502020204030204" pitchFamily="34" charset="0"/>
                <a:cs typeface="Times New Roman" panose="02020603050405020304" pitchFamily="18" charset="0"/>
              </a:rPr>
              <a:t>Aryan </a:t>
            </a:r>
            <a:r>
              <a:rPr lang="en-IN" dirty="0" err="1">
                <a:solidFill>
                  <a:srgbClr val="0E1831"/>
                </a:solidFill>
                <a:effectLst/>
                <a:ea typeface="Calibri" panose="020F0502020204030204" pitchFamily="34" charset="0"/>
                <a:cs typeface="Times New Roman" panose="02020603050405020304" pitchFamily="18" charset="0"/>
              </a:rPr>
              <a:t>Khubchandani</a:t>
            </a:r>
            <a:br>
              <a:rPr lang="en-IN" dirty="0">
                <a:solidFill>
                  <a:srgbClr val="0E1831"/>
                </a:solidFill>
                <a:ea typeface="Calibri" panose="020F0502020204030204" pitchFamily="34" charset="0"/>
                <a:cs typeface="Times New Roman" panose="02020603050405020304" pitchFamily="18" charset="0"/>
              </a:rPr>
            </a:br>
            <a:r>
              <a:rPr lang="en-IN" dirty="0" err="1">
                <a:solidFill>
                  <a:srgbClr val="0E1831"/>
                </a:solidFill>
                <a:effectLst/>
                <a:ea typeface="Calibri" panose="020F0502020204030204" pitchFamily="34" charset="0"/>
                <a:cs typeface="Times New Roman" panose="02020603050405020304" pitchFamily="18" charset="0"/>
              </a:rPr>
              <a:t>Achinthya</a:t>
            </a:r>
            <a:r>
              <a:rPr lang="en-IN" dirty="0">
                <a:solidFill>
                  <a:srgbClr val="0E1831"/>
                </a:solidFill>
                <a:effectLst/>
                <a:ea typeface="Calibri" panose="020F0502020204030204" pitchFamily="34" charset="0"/>
                <a:cs typeface="Times New Roman" panose="02020603050405020304" pitchFamily="18" charset="0"/>
              </a:rPr>
              <a:t> Deepak </a:t>
            </a:r>
            <a:r>
              <a:rPr lang="en-IN" dirty="0" err="1">
                <a:solidFill>
                  <a:srgbClr val="0E1831"/>
                </a:solidFill>
                <a:effectLst/>
                <a:ea typeface="Calibri" panose="020F0502020204030204" pitchFamily="34" charset="0"/>
                <a:cs typeface="Times New Roman" panose="02020603050405020304" pitchFamily="18" charset="0"/>
              </a:rPr>
              <a:t>Hiremaglur</a:t>
            </a:r>
            <a:br>
              <a:rPr lang="en-IN" dirty="0">
                <a:solidFill>
                  <a:srgbClr val="0E1831"/>
                </a:solidFill>
                <a:ea typeface="Calibri" panose="020F0502020204030204" pitchFamily="34" charset="0"/>
                <a:cs typeface="Times New Roman" panose="02020603050405020304" pitchFamily="18" charset="0"/>
              </a:rPr>
            </a:br>
            <a:r>
              <a:rPr lang="en-IN" dirty="0">
                <a:solidFill>
                  <a:srgbClr val="0E1831"/>
                </a:solidFill>
                <a:effectLst/>
                <a:ea typeface="Calibri" panose="020F0502020204030204" pitchFamily="34" charset="0"/>
                <a:cs typeface="Times New Roman" panose="02020603050405020304" pitchFamily="18" charset="0"/>
              </a:rPr>
              <a:t>Shravan Prakash</a:t>
            </a:r>
          </a:p>
          <a:p>
            <a:pPr>
              <a:lnSpc>
                <a:spcPct val="100000"/>
              </a:lnSpc>
            </a:pPr>
            <a:endParaRPr lang="en-IN" dirty="0">
              <a:solidFill>
                <a:srgbClr val="0E1831"/>
              </a:solidFill>
            </a:endParaRPr>
          </a:p>
        </p:txBody>
      </p:sp>
      <p:pic>
        <p:nvPicPr>
          <p:cNvPr id="4" name="Picture 3" descr="Torn papers on the wall">
            <a:extLst>
              <a:ext uri="{FF2B5EF4-FFF2-40B4-BE49-F238E27FC236}">
                <a16:creationId xmlns:a16="http://schemas.microsoft.com/office/drawing/2014/main" id="{98CFF88F-32A6-4386-9317-5C1C932BC3DC}"/>
              </a:ext>
            </a:extLst>
          </p:cNvPr>
          <p:cNvPicPr>
            <a:picLocks noChangeAspect="1"/>
          </p:cNvPicPr>
          <p:nvPr/>
        </p:nvPicPr>
        <p:blipFill rotWithShape="1">
          <a:blip r:embed="rId2"/>
          <a:srcRect l="41042"/>
          <a:stretch/>
        </p:blipFill>
        <p:spPr>
          <a:xfrm>
            <a:off x="7125848" y="0"/>
            <a:ext cx="5066152" cy="5735637"/>
          </a:xfrm>
          <a:prstGeom prst="rect">
            <a:avLst/>
          </a:prstGeom>
        </p:spPr>
      </p:pic>
      <p:pic>
        <p:nvPicPr>
          <p:cNvPr id="6" name="Picture 5">
            <a:extLst>
              <a:ext uri="{FF2B5EF4-FFF2-40B4-BE49-F238E27FC236}">
                <a16:creationId xmlns:a16="http://schemas.microsoft.com/office/drawing/2014/main" id="{95C7DBDE-60B1-4521-B20F-64FAED3ACC8D}"/>
              </a:ext>
            </a:extLst>
          </p:cNvPr>
          <p:cNvPicPr>
            <a:picLocks noChangeAspect="1"/>
          </p:cNvPicPr>
          <p:nvPr/>
        </p:nvPicPr>
        <p:blipFill rotWithShape="1">
          <a:blip r:embed="rId3"/>
          <a:srcRect t="83634"/>
          <a:stretch/>
        </p:blipFill>
        <p:spPr>
          <a:xfrm>
            <a:off x="0" y="5735636"/>
            <a:ext cx="12192000" cy="1122363"/>
          </a:xfrm>
          <a:prstGeom prst="rect">
            <a:avLst/>
          </a:prstGeom>
        </p:spPr>
      </p:pic>
    </p:spTree>
    <p:extLst>
      <p:ext uri="{BB962C8B-B14F-4D97-AF65-F5344CB8AC3E}">
        <p14:creationId xmlns:p14="http://schemas.microsoft.com/office/powerpoint/2010/main" val="108901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1D8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A9A7-5ED0-40ED-995E-2DDB11965077}"/>
              </a:ext>
            </a:extLst>
          </p:cNvPr>
          <p:cNvSpPr>
            <a:spLocks noGrp="1"/>
          </p:cNvSpPr>
          <p:nvPr>
            <p:ph type="title"/>
          </p:nvPr>
        </p:nvSpPr>
        <p:spPr>
          <a:xfrm>
            <a:off x="569752" y="-97138"/>
            <a:ext cx="10515600" cy="1325563"/>
          </a:xfrm>
        </p:spPr>
        <p:txBody>
          <a:bodyPr/>
          <a:lstStyle/>
          <a:p>
            <a:r>
              <a:rPr lang="en-IN" b="1" u="sng" dirty="0" err="1">
                <a:latin typeface="Garamond" panose="02020404030301010803" pitchFamily="18" charset="0"/>
              </a:rPr>
              <a:t>EduTablero</a:t>
            </a:r>
            <a:endParaRPr lang="en-IN" b="1"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1346A97A-D5F1-4A41-AE1F-82F1766E728D}"/>
              </a:ext>
            </a:extLst>
          </p:cNvPr>
          <p:cNvSpPr>
            <a:spLocks noGrp="1"/>
          </p:cNvSpPr>
          <p:nvPr>
            <p:ph idx="1"/>
          </p:nvPr>
        </p:nvSpPr>
        <p:spPr>
          <a:xfrm>
            <a:off x="477473" y="1036983"/>
            <a:ext cx="10515600" cy="4351338"/>
          </a:xfrm>
        </p:spPr>
        <p:txBody>
          <a:bodyPr>
            <a:normAutofit fontScale="92500" lnSpcReduction="20000"/>
          </a:bodyPr>
          <a:lstStyle/>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Track-2:</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Education Technology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Problem statement-1</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Develop tools that would increase Productivity for students and teachers.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Our Project Idea:</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Interactive Online White Board for Doubt Clarification.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Why we chose this topic:</a:t>
            </a:r>
            <a:br>
              <a:rPr lang="en-IN" b="1" dirty="0">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Calibri" panose="020F0502020204030204" pitchFamily="34" charset="0"/>
              </a:rPr>
              <a:t>Being students, we personally feel like most of the doubts we asked during our online classes are not answered properly. The major cause of this being the inability of the teacher to understand our doubts as they are unable to visualise it. A simple solution to this would be to provide an easy access virtual white board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for the students to express their thoughts in a better way.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Torn papers on the wall">
            <a:extLst>
              <a:ext uri="{FF2B5EF4-FFF2-40B4-BE49-F238E27FC236}">
                <a16:creationId xmlns:a16="http://schemas.microsoft.com/office/drawing/2014/main" id="{5288744A-0503-4A65-B327-97BBB911C5C2}"/>
              </a:ext>
            </a:extLst>
          </p:cNvPr>
          <p:cNvPicPr>
            <a:picLocks noChangeAspect="1"/>
          </p:cNvPicPr>
          <p:nvPr/>
        </p:nvPicPr>
        <p:blipFill rotWithShape="1">
          <a:blip r:embed="rId2"/>
          <a:srcRect l="227" r="-1" b="80666"/>
          <a:stretch/>
        </p:blipFill>
        <p:spPr>
          <a:xfrm>
            <a:off x="0" y="5749047"/>
            <a:ext cx="12192000" cy="1108953"/>
          </a:xfrm>
          <a:prstGeom prst="rect">
            <a:avLst/>
          </a:prstGeom>
        </p:spPr>
      </p:pic>
    </p:spTree>
    <p:extLst>
      <p:ext uri="{BB962C8B-B14F-4D97-AF65-F5344CB8AC3E}">
        <p14:creationId xmlns:p14="http://schemas.microsoft.com/office/powerpoint/2010/main" val="38324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1D8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3FF9-02B5-4A59-90FC-B9BF127C0AFA}"/>
              </a:ext>
            </a:extLst>
          </p:cNvPr>
          <p:cNvSpPr>
            <a:spLocks noGrp="1"/>
          </p:cNvSpPr>
          <p:nvPr>
            <p:ph type="title"/>
          </p:nvPr>
        </p:nvSpPr>
        <p:spPr>
          <a:xfrm>
            <a:off x="614463" y="72146"/>
            <a:ext cx="10515600" cy="1325563"/>
          </a:xfrm>
        </p:spPr>
        <p:txBody>
          <a:bodyPr/>
          <a:lstStyle/>
          <a:p>
            <a:r>
              <a:rPr lang="en-IN" b="1" u="sng" dirty="0">
                <a:latin typeface="Garamond" panose="02020404030301010803" pitchFamily="18" charset="0"/>
              </a:rPr>
              <a:t>Our Aim</a:t>
            </a:r>
          </a:p>
        </p:txBody>
      </p:sp>
      <p:sp>
        <p:nvSpPr>
          <p:cNvPr id="3" name="Content Placeholder 2">
            <a:extLst>
              <a:ext uri="{FF2B5EF4-FFF2-40B4-BE49-F238E27FC236}">
                <a16:creationId xmlns:a16="http://schemas.microsoft.com/office/drawing/2014/main" id="{5E46F8D7-97C6-464A-A19E-B76654209B4C}"/>
              </a:ext>
            </a:extLst>
          </p:cNvPr>
          <p:cNvSpPr>
            <a:spLocks noGrp="1"/>
          </p:cNvSpPr>
          <p:nvPr>
            <p:ph idx="1"/>
          </p:nvPr>
        </p:nvSpPr>
        <p:spPr>
          <a:xfrm>
            <a:off x="497732" y="1253331"/>
            <a:ext cx="10515600" cy="4351338"/>
          </a:xfrm>
        </p:spPr>
        <p:txBody>
          <a:bodyPr>
            <a:normAutofit lnSpcReduction="10000"/>
          </a:bodyPr>
          <a:lstStyle/>
          <a:p>
            <a:r>
              <a:rPr lang="en-IN" dirty="0"/>
              <a:t>To provide a  platform for students and teachers to easily visualise their doubts and exchange information with our product ,</a:t>
            </a:r>
            <a:r>
              <a:rPr lang="en-IN" dirty="0" err="1"/>
              <a:t>EduBoard</a:t>
            </a:r>
            <a:r>
              <a:rPr lang="en-IN" dirty="0"/>
              <a:t>.</a:t>
            </a:r>
          </a:p>
          <a:p>
            <a:r>
              <a:rPr lang="en-IN" dirty="0"/>
              <a:t>A space to draw in real-time, take notes, chat with fellow classmates and get doubts cleared easily.</a:t>
            </a:r>
          </a:p>
          <a:p>
            <a:r>
              <a:rPr lang="en-IN" dirty="0"/>
              <a:t>The teacher maintains decorum by giving access to students one at a time, so that the board doesn’t get crowded or vandalised. However, multiple students can use the board if given access by their teacher. </a:t>
            </a:r>
          </a:p>
          <a:p>
            <a:r>
              <a:rPr lang="en-IN" dirty="0"/>
              <a:t>The note making system at the bottom of the screen automatically copies all the data stored there to your clipboard at the end of the session, which can then be stored based on the student’s convenience.</a:t>
            </a:r>
          </a:p>
          <a:p>
            <a:endParaRPr lang="en-IN" dirty="0"/>
          </a:p>
        </p:txBody>
      </p:sp>
      <p:pic>
        <p:nvPicPr>
          <p:cNvPr id="4" name="Picture 3" descr="Torn papers on the wall">
            <a:extLst>
              <a:ext uri="{FF2B5EF4-FFF2-40B4-BE49-F238E27FC236}">
                <a16:creationId xmlns:a16="http://schemas.microsoft.com/office/drawing/2014/main" id="{59EDC4E7-50A3-44CD-96D4-95693ABCB731}"/>
              </a:ext>
            </a:extLst>
          </p:cNvPr>
          <p:cNvPicPr>
            <a:picLocks noChangeAspect="1"/>
          </p:cNvPicPr>
          <p:nvPr/>
        </p:nvPicPr>
        <p:blipFill rotWithShape="1">
          <a:blip r:embed="rId2"/>
          <a:srcRect l="227" r="-1" b="80666"/>
          <a:stretch/>
        </p:blipFill>
        <p:spPr>
          <a:xfrm>
            <a:off x="0" y="5749047"/>
            <a:ext cx="12192000" cy="1108953"/>
          </a:xfrm>
          <a:prstGeom prst="rect">
            <a:avLst/>
          </a:prstGeom>
        </p:spPr>
      </p:pic>
    </p:spTree>
    <p:extLst>
      <p:ext uri="{BB962C8B-B14F-4D97-AF65-F5344CB8AC3E}">
        <p14:creationId xmlns:p14="http://schemas.microsoft.com/office/powerpoint/2010/main" val="95909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1D8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E87B-5EB3-48F6-8498-87C14773705C}"/>
              </a:ext>
            </a:extLst>
          </p:cNvPr>
          <p:cNvSpPr>
            <a:spLocks noGrp="1"/>
          </p:cNvSpPr>
          <p:nvPr>
            <p:ph type="title"/>
          </p:nvPr>
        </p:nvSpPr>
        <p:spPr/>
        <p:txBody>
          <a:bodyPr/>
          <a:lstStyle/>
          <a:p>
            <a:r>
              <a:rPr lang="en-IN" b="1" u="sng" dirty="0">
                <a:latin typeface="Garamond" panose="02020404030301010803" pitchFamily="18" charset="0"/>
              </a:rPr>
              <a:t>Tech Stack</a:t>
            </a:r>
            <a:endParaRPr lang="en-IN"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527B4C4E-DCE2-4980-8482-A77A80F26E3B}"/>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C505E327-420A-4A86-AEC6-0FEC5F20D399}"/>
              </a:ext>
            </a:extLst>
          </p:cNvPr>
          <p:cNvPicPr>
            <a:picLocks noChangeAspect="1"/>
          </p:cNvPicPr>
          <p:nvPr/>
        </p:nvPicPr>
        <p:blipFill>
          <a:blip r:embed="rId2"/>
          <a:stretch>
            <a:fillRect/>
          </a:stretch>
        </p:blipFill>
        <p:spPr>
          <a:xfrm>
            <a:off x="0" y="5753100"/>
            <a:ext cx="12192000" cy="1104900"/>
          </a:xfrm>
          <a:prstGeom prst="rect">
            <a:avLst/>
          </a:prstGeom>
        </p:spPr>
      </p:pic>
      <p:pic>
        <p:nvPicPr>
          <p:cNvPr id="8" name="Picture 7">
            <a:extLst>
              <a:ext uri="{FF2B5EF4-FFF2-40B4-BE49-F238E27FC236}">
                <a16:creationId xmlns:a16="http://schemas.microsoft.com/office/drawing/2014/main" id="{854E5EA3-13E2-449E-8DAF-224D6EF65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90928"/>
            <a:ext cx="2685556" cy="1325563"/>
          </a:xfrm>
          <a:prstGeom prst="rect">
            <a:avLst/>
          </a:prstGeom>
        </p:spPr>
      </p:pic>
      <p:pic>
        <p:nvPicPr>
          <p:cNvPr id="11" name="Picture 10">
            <a:extLst>
              <a:ext uri="{FF2B5EF4-FFF2-40B4-BE49-F238E27FC236}">
                <a16:creationId xmlns:a16="http://schemas.microsoft.com/office/drawing/2014/main" id="{9A39A0B6-914D-4494-A2D5-FC66A0A30629}"/>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r="72152"/>
          <a:stretch/>
        </p:blipFill>
        <p:spPr>
          <a:xfrm>
            <a:off x="4054853" y="1836596"/>
            <a:ext cx="1045549" cy="1173266"/>
          </a:xfrm>
          <a:prstGeom prst="rect">
            <a:avLst/>
          </a:prstGeom>
        </p:spPr>
      </p:pic>
      <p:pic>
        <p:nvPicPr>
          <p:cNvPr id="13" name="Picture 12">
            <a:extLst>
              <a:ext uri="{FF2B5EF4-FFF2-40B4-BE49-F238E27FC236}">
                <a16:creationId xmlns:a16="http://schemas.microsoft.com/office/drawing/2014/main" id="{BA450C4F-109B-4D52-AEE2-51C6EB6600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1809" y="1660754"/>
            <a:ext cx="3259582" cy="1524950"/>
          </a:xfrm>
          <a:prstGeom prst="rect">
            <a:avLst/>
          </a:prstGeom>
        </p:spPr>
      </p:pic>
      <p:pic>
        <p:nvPicPr>
          <p:cNvPr id="14" name="Picture 13">
            <a:extLst>
              <a:ext uri="{FF2B5EF4-FFF2-40B4-BE49-F238E27FC236}">
                <a16:creationId xmlns:a16="http://schemas.microsoft.com/office/drawing/2014/main" id="{3AF6DF15-9758-4F85-A391-1FB5A9B27495}"/>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34350"/>
          <a:stretch/>
        </p:blipFill>
        <p:spPr>
          <a:xfrm>
            <a:off x="3982888" y="1424713"/>
            <a:ext cx="1117514" cy="531950"/>
          </a:xfrm>
          <a:prstGeom prst="rect">
            <a:avLst/>
          </a:prstGeom>
        </p:spPr>
      </p:pic>
      <p:pic>
        <p:nvPicPr>
          <p:cNvPr id="16" name="Picture 15">
            <a:extLst>
              <a:ext uri="{FF2B5EF4-FFF2-40B4-BE49-F238E27FC236}">
                <a16:creationId xmlns:a16="http://schemas.microsoft.com/office/drawing/2014/main" id="{47D17F29-599D-47BD-8EF9-2DCB2C024E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6901" y="1690688"/>
            <a:ext cx="2021389" cy="1229041"/>
          </a:xfrm>
          <a:prstGeom prst="rect">
            <a:avLst/>
          </a:prstGeom>
        </p:spPr>
      </p:pic>
      <p:pic>
        <p:nvPicPr>
          <p:cNvPr id="19" name="Picture 18">
            <a:extLst>
              <a:ext uri="{FF2B5EF4-FFF2-40B4-BE49-F238E27FC236}">
                <a16:creationId xmlns:a16="http://schemas.microsoft.com/office/drawing/2014/main" id="{4A8A955D-A790-4F42-9FB7-DA967C578F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44072" y="3606577"/>
            <a:ext cx="1447803" cy="789434"/>
          </a:xfrm>
          <a:prstGeom prst="rect">
            <a:avLst/>
          </a:prstGeom>
        </p:spPr>
      </p:pic>
    </p:spTree>
    <p:extLst>
      <p:ext uri="{BB962C8B-B14F-4D97-AF65-F5344CB8AC3E}">
        <p14:creationId xmlns:p14="http://schemas.microsoft.com/office/powerpoint/2010/main" val="224554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1D8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B7C7-5629-4311-B52A-5DC54912A7D7}"/>
              </a:ext>
            </a:extLst>
          </p:cNvPr>
          <p:cNvSpPr>
            <a:spLocks noGrp="1"/>
          </p:cNvSpPr>
          <p:nvPr>
            <p:ph type="title"/>
          </p:nvPr>
        </p:nvSpPr>
        <p:spPr>
          <a:xfrm>
            <a:off x="546371" y="336330"/>
            <a:ext cx="10515600" cy="1325563"/>
          </a:xfrm>
        </p:spPr>
        <p:txBody>
          <a:bodyPr>
            <a:normAutofit/>
          </a:bodyPr>
          <a:lstStyle/>
          <a:p>
            <a:r>
              <a:rPr lang="en-IN" sz="4000" b="1" u="sng" kern="1200" dirty="0">
                <a:solidFill>
                  <a:srgbClr val="000000"/>
                </a:solidFill>
                <a:effectLst/>
                <a:latin typeface="Garamond" panose="02020404030301010803" pitchFamily="18" charset="0"/>
              </a:rPr>
              <a:t>Implementation:</a:t>
            </a:r>
            <a:endParaRPr lang="en-IN" sz="4000" u="sng" dirty="0">
              <a:latin typeface="Garamond" panose="02020404030301010803" pitchFamily="18" charset="0"/>
            </a:endParaRPr>
          </a:p>
        </p:txBody>
      </p:sp>
      <p:sp>
        <p:nvSpPr>
          <p:cNvPr id="3" name="Content Placeholder 2">
            <a:extLst>
              <a:ext uri="{FF2B5EF4-FFF2-40B4-BE49-F238E27FC236}">
                <a16:creationId xmlns:a16="http://schemas.microsoft.com/office/drawing/2014/main" id="{29305220-0A9D-41E6-8AC1-DB9DB9255AE8}"/>
              </a:ext>
            </a:extLst>
          </p:cNvPr>
          <p:cNvSpPr>
            <a:spLocks noGrp="1"/>
          </p:cNvSpPr>
          <p:nvPr>
            <p:ph idx="1"/>
          </p:nvPr>
        </p:nvSpPr>
        <p:spPr>
          <a:xfrm>
            <a:off x="546371" y="1661893"/>
            <a:ext cx="10515600" cy="4351338"/>
          </a:xfrm>
        </p:spPr>
        <p:txBody>
          <a:bodyPr/>
          <a:lstStyle/>
          <a:p>
            <a:r>
              <a:rPr lang="en-IN" dirty="0"/>
              <a:t>It is going to be very easy to implement our project as it only requires a few lines of code and proper merging of the backend and frontend.</a:t>
            </a:r>
          </a:p>
          <a:p>
            <a:r>
              <a:rPr lang="en-IN" dirty="0"/>
              <a:t> It may take a little time to setup.</a:t>
            </a:r>
          </a:p>
          <a:p>
            <a:r>
              <a:rPr lang="en-IN" dirty="0"/>
              <a:t>It is mostly going to be very effective as it provides students an easy way of understanding doubts by presenting them a visual solution, providing them with a chat box and a note storing system.</a:t>
            </a:r>
          </a:p>
          <a:p>
            <a:endParaRPr lang="en-IN" dirty="0"/>
          </a:p>
        </p:txBody>
      </p:sp>
      <p:pic>
        <p:nvPicPr>
          <p:cNvPr id="4" name="Picture 3" descr="Torn papers on the wall">
            <a:extLst>
              <a:ext uri="{FF2B5EF4-FFF2-40B4-BE49-F238E27FC236}">
                <a16:creationId xmlns:a16="http://schemas.microsoft.com/office/drawing/2014/main" id="{6E939E57-E659-47F2-8696-065483BEC1C8}"/>
              </a:ext>
            </a:extLst>
          </p:cNvPr>
          <p:cNvPicPr>
            <a:picLocks noChangeAspect="1"/>
          </p:cNvPicPr>
          <p:nvPr/>
        </p:nvPicPr>
        <p:blipFill rotWithShape="1">
          <a:blip r:embed="rId2"/>
          <a:srcRect l="227" r="-1" b="80666"/>
          <a:stretch/>
        </p:blipFill>
        <p:spPr>
          <a:xfrm>
            <a:off x="0" y="5749047"/>
            <a:ext cx="12192000" cy="1108953"/>
          </a:xfrm>
          <a:prstGeom prst="rect">
            <a:avLst/>
          </a:prstGeom>
        </p:spPr>
      </p:pic>
    </p:spTree>
    <p:extLst>
      <p:ext uri="{BB962C8B-B14F-4D97-AF65-F5344CB8AC3E}">
        <p14:creationId xmlns:p14="http://schemas.microsoft.com/office/powerpoint/2010/main" val="215938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BD74-28AB-43BF-AF98-42D28A678307}"/>
              </a:ext>
            </a:extLst>
          </p:cNvPr>
          <p:cNvSpPr>
            <a:spLocks noGrp="1"/>
          </p:cNvSpPr>
          <p:nvPr>
            <p:ph type="title"/>
          </p:nvPr>
        </p:nvSpPr>
        <p:spPr/>
        <p:txBody>
          <a:bodyPr/>
          <a:lstStyle/>
          <a:p>
            <a:r>
              <a:rPr lang="en-IN" dirty="0"/>
              <a:t> </a:t>
            </a:r>
            <a:br>
              <a:rPr lang="en-IN" dirty="0"/>
            </a:br>
            <a:endParaRPr lang="en-IN" dirty="0"/>
          </a:p>
        </p:txBody>
      </p:sp>
      <p:graphicFrame>
        <p:nvGraphicFramePr>
          <p:cNvPr id="7" name="Table 7">
            <a:extLst>
              <a:ext uri="{FF2B5EF4-FFF2-40B4-BE49-F238E27FC236}">
                <a16:creationId xmlns:a16="http://schemas.microsoft.com/office/drawing/2014/main" id="{AB838E0E-A01E-41D3-AA31-220DD251C769}"/>
              </a:ext>
            </a:extLst>
          </p:cNvPr>
          <p:cNvGraphicFramePr>
            <a:graphicFrameLocks noGrp="1"/>
          </p:cNvGraphicFramePr>
          <p:nvPr>
            <p:ph idx="1"/>
            <p:extLst>
              <p:ext uri="{D42A27DB-BD31-4B8C-83A1-F6EECF244321}">
                <p14:modId xmlns:p14="http://schemas.microsoft.com/office/powerpoint/2010/main" val="4048865176"/>
              </p:ext>
            </p:extLst>
          </p:nvPr>
        </p:nvGraphicFramePr>
        <p:xfrm>
          <a:off x="0" y="0"/>
          <a:ext cx="12192000" cy="6858000"/>
        </p:xfrm>
        <a:graphic>
          <a:graphicData uri="http://schemas.openxmlformats.org/drawingml/2006/table">
            <a:tbl>
              <a:tblPr firstRow="1" bandRow="1">
                <a:solidFill>
                  <a:srgbClr val="C1D8D9"/>
                </a:solidFill>
                <a:tableStyleId>{BDBED569-4797-4DF1-A0F4-6AAB3CD982D8}</a:tableStyleId>
              </a:tblPr>
              <a:tblGrid>
                <a:gridCol w="3048000">
                  <a:extLst>
                    <a:ext uri="{9D8B030D-6E8A-4147-A177-3AD203B41FA5}">
                      <a16:colId xmlns:a16="http://schemas.microsoft.com/office/drawing/2014/main" val="3695052716"/>
                    </a:ext>
                  </a:extLst>
                </a:gridCol>
                <a:gridCol w="3048000">
                  <a:extLst>
                    <a:ext uri="{9D8B030D-6E8A-4147-A177-3AD203B41FA5}">
                      <a16:colId xmlns:a16="http://schemas.microsoft.com/office/drawing/2014/main" val="1399306834"/>
                    </a:ext>
                  </a:extLst>
                </a:gridCol>
                <a:gridCol w="3048000">
                  <a:extLst>
                    <a:ext uri="{9D8B030D-6E8A-4147-A177-3AD203B41FA5}">
                      <a16:colId xmlns:a16="http://schemas.microsoft.com/office/drawing/2014/main" val="165475821"/>
                    </a:ext>
                  </a:extLst>
                </a:gridCol>
                <a:gridCol w="3048000">
                  <a:extLst>
                    <a:ext uri="{9D8B030D-6E8A-4147-A177-3AD203B41FA5}">
                      <a16:colId xmlns:a16="http://schemas.microsoft.com/office/drawing/2014/main" val="1898306643"/>
                    </a:ext>
                  </a:extLst>
                </a:gridCol>
              </a:tblGrid>
              <a:tr h="3695167">
                <a:tc>
                  <a:txBody>
                    <a:bodyPr/>
                    <a:lstStyle/>
                    <a:p>
                      <a:r>
                        <a:rPr lang="en-IN" u="sng" dirty="0"/>
                        <a:t>Problem</a:t>
                      </a:r>
                      <a:r>
                        <a:rPr lang="en-IN" dirty="0"/>
                        <a:t>:</a:t>
                      </a:r>
                    </a:p>
                    <a:p>
                      <a:endParaRPr lang="en-IN" dirty="0"/>
                    </a:p>
                    <a:p>
                      <a:r>
                        <a:rPr lang="en-IN" b="0" dirty="0"/>
                        <a:t>Educational Technology</a:t>
                      </a:r>
                    </a:p>
                  </a:txBody>
                  <a:tcPr/>
                </a:tc>
                <a:tc>
                  <a:txBody>
                    <a:bodyPr/>
                    <a:lstStyle/>
                    <a:p>
                      <a:r>
                        <a:rPr lang="en-IN" u="sng" dirty="0"/>
                        <a:t>Solution</a:t>
                      </a:r>
                      <a:r>
                        <a:rPr lang="en-IN" dirty="0"/>
                        <a:t>:</a:t>
                      </a:r>
                    </a:p>
                    <a:p>
                      <a:endParaRPr lang="en-IN" dirty="0"/>
                    </a:p>
                    <a:p>
                      <a:r>
                        <a:rPr lang="en-IN" b="0" dirty="0" err="1"/>
                        <a:t>EduTablero</a:t>
                      </a:r>
                      <a:endParaRPr lang="en-IN" b="0" dirty="0"/>
                    </a:p>
                  </a:txBody>
                  <a:tcPr/>
                </a:tc>
                <a:tc>
                  <a:txBody>
                    <a:bodyPr/>
                    <a:lstStyle/>
                    <a:p>
                      <a:r>
                        <a:rPr lang="en-IN" b="1" u="sng" dirty="0"/>
                        <a:t>Uniqueness</a:t>
                      </a:r>
                      <a:r>
                        <a:rPr lang="en-IN" b="0" dirty="0"/>
                        <a:t>:</a:t>
                      </a:r>
                    </a:p>
                    <a:p>
                      <a:pPr marL="342900" indent="-342900">
                        <a:buAutoNum type="arabicParenR"/>
                      </a:pPr>
                      <a:r>
                        <a:rPr lang="en-IN" b="0" dirty="0"/>
                        <a:t>Access system for streamlined doubt clearing</a:t>
                      </a:r>
                    </a:p>
                    <a:p>
                      <a:pPr marL="342900" indent="-342900">
                        <a:buAutoNum type="arabicParenR"/>
                      </a:pPr>
                      <a:r>
                        <a:rPr lang="en-IN" b="0" dirty="0"/>
                        <a:t>Note saving software</a:t>
                      </a:r>
                    </a:p>
                    <a:p>
                      <a:pPr marL="342900" indent="-342900">
                        <a:buAutoNum type="arabicParenR"/>
                      </a:pPr>
                      <a:r>
                        <a:rPr lang="en-IN" b="0" dirty="0"/>
                        <a:t>Chat system</a:t>
                      </a:r>
                    </a:p>
                    <a:p>
                      <a:pPr marL="342900" indent="-342900">
                        <a:buAutoNum type="arabicParenR"/>
                      </a:pPr>
                      <a:r>
                        <a:rPr lang="en-IN" b="0" dirty="0"/>
                        <a:t>Students are enabled to draw by teacher</a:t>
                      </a:r>
                    </a:p>
                  </a:txBody>
                  <a:tcPr/>
                </a:tc>
                <a:tc>
                  <a:txBody>
                    <a:bodyPr/>
                    <a:lstStyle/>
                    <a:p>
                      <a:r>
                        <a:rPr lang="en-IN" u="sng" dirty="0"/>
                        <a:t>Channels:(path to customers)</a:t>
                      </a:r>
                    </a:p>
                    <a:p>
                      <a:pPr marL="342900" indent="-342900">
                        <a:buAutoNum type="arabicParenR"/>
                      </a:pPr>
                      <a:r>
                        <a:rPr lang="en-IN" b="0" dirty="0"/>
                        <a:t>Integration with apps like Ms Teams and provide our facilities interactive and visual doubt clearing sessions.</a:t>
                      </a:r>
                    </a:p>
                    <a:p>
                      <a:pPr marL="342900" indent="-342900">
                        <a:buAutoNum type="arabicParenR"/>
                      </a:pPr>
                      <a:r>
                        <a:rPr lang="en-IN" b="0" dirty="0"/>
                        <a:t>This can be popularised as a feature of teams through advertisements.</a:t>
                      </a:r>
                    </a:p>
                    <a:p>
                      <a:endParaRPr lang="en-IN" dirty="0"/>
                    </a:p>
                  </a:txBody>
                  <a:tcPr/>
                </a:tc>
                <a:extLst>
                  <a:ext uri="{0D108BD9-81ED-4DB2-BD59-A6C34878D82A}">
                    <a16:rowId xmlns:a16="http://schemas.microsoft.com/office/drawing/2014/main" val="605259389"/>
                  </a:ext>
                </a:extLst>
              </a:tr>
              <a:tr h="3162833">
                <a:tc>
                  <a:txBody>
                    <a:bodyPr/>
                    <a:lstStyle/>
                    <a:p>
                      <a:r>
                        <a:rPr lang="en-IN" b="1" u="sng" dirty="0"/>
                        <a:t>Existing Alternatives:</a:t>
                      </a:r>
                    </a:p>
                    <a:p>
                      <a:endParaRPr lang="en-IN" dirty="0"/>
                    </a:p>
                    <a:p>
                      <a:r>
                        <a:rPr lang="en-IN" dirty="0"/>
                        <a:t>1) Online boards such as </a:t>
                      </a:r>
                      <a:r>
                        <a:rPr lang="en-IN" dirty="0" err="1"/>
                        <a:t>ziteboard</a:t>
                      </a:r>
                      <a:r>
                        <a:rPr lang="en-IN" dirty="0"/>
                        <a:t> ,</a:t>
                      </a:r>
                      <a:r>
                        <a:rPr lang="en-IN" dirty="0" err="1"/>
                        <a:t>liveboard</a:t>
                      </a:r>
                      <a:r>
                        <a:rPr lang="en-IN" dirty="0"/>
                        <a:t> and aggie.io</a:t>
                      </a:r>
                    </a:p>
                  </a:txBody>
                  <a:tcPr/>
                </a:tc>
                <a:tc>
                  <a:txBody>
                    <a:bodyPr/>
                    <a:lstStyle/>
                    <a:p>
                      <a:r>
                        <a:rPr lang="en-IN" b="1" u="sng" dirty="0"/>
                        <a:t>Cost Structure:</a:t>
                      </a:r>
                    </a:p>
                    <a:p>
                      <a:endParaRPr lang="en-IN" dirty="0"/>
                    </a:p>
                    <a:p>
                      <a:pPr marL="342900" indent="-342900">
                        <a:buAutoNum type="arabicParenR"/>
                      </a:pPr>
                      <a:r>
                        <a:rPr lang="en-IN" dirty="0"/>
                        <a:t>The only potential cost will be to setup a server to store data once our project blows up.</a:t>
                      </a:r>
                    </a:p>
                    <a:p>
                      <a:pPr marL="342900" indent="-342900">
                        <a:buAutoNum type="arabicParenR"/>
                      </a:pPr>
                      <a:endParaRPr lang="en-IN" dirty="0"/>
                    </a:p>
                  </a:txBody>
                  <a:tcPr/>
                </a:tc>
                <a:tc>
                  <a:txBody>
                    <a:bodyPr/>
                    <a:lstStyle/>
                    <a:p>
                      <a:r>
                        <a:rPr lang="en-IN" b="1" u="sng" dirty="0"/>
                        <a:t>Revenue</a:t>
                      </a:r>
                      <a:r>
                        <a:rPr lang="en-IN" dirty="0"/>
                        <a:t>:</a:t>
                      </a:r>
                    </a:p>
                    <a:p>
                      <a:endParaRPr lang="en-IN" dirty="0"/>
                    </a:p>
                    <a:p>
                      <a:r>
                        <a:rPr lang="en-IN" dirty="0"/>
                        <a:t>Collaboration with any video conferencing software will allow us to gain our funding.</a:t>
                      </a:r>
                    </a:p>
                    <a:p>
                      <a:endParaRPr lang="en-IN" dirty="0"/>
                    </a:p>
                    <a:p>
                      <a:r>
                        <a:rPr lang="en-IN" dirty="0"/>
                        <a:t>Or simply selling our application to them directly</a:t>
                      </a:r>
                    </a:p>
                    <a:p>
                      <a:endParaRPr lang="en-IN" dirty="0"/>
                    </a:p>
                  </a:txBody>
                  <a:tcPr/>
                </a:tc>
                <a:tc>
                  <a:txBody>
                    <a:bodyPr/>
                    <a:lstStyle/>
                    <a:p>
                      <a:r>
                        <a:rPr lang="en-IN" b="1" u="sng" dirty="0"/>
                        <a:t>Customer Segmentation</a:t>
                      </a:r>
                      <a:r>
                        <a:rPr lang="en-IN" dirty="0"/>
                        <a:t>:</a:t>
                      </a:r>
                    </a:p>
                    <a:p>
                      <a:endParaRPr lang="en-IN" dirty="0"/>
                    </a:p>
                    <a:p>
                      <a:pPr marL="342900" indent="-342900">
                        <a:buAutoNum type="arabicParenR"/>
                      </a:pPr>
                      <a:r>
                        <a:rPr lang="en-IN" dirty="0"/>
                        <a:t>Our users will mostly be students and teachers from schools and colleges.</a:t>
                      </a:r>
                    </a:p>
                    <a:p>
                      <a:pPr marL="0" indent="0">
                        <a:buNone/>
                      </a:pPr>
                      <a:endParaRPr lang="en-IN" dirty="0"/>
                    </a:p>
                  </a:txBody>
                  <a:tcPr/>
                </a:tc>
                <a:extLst>
                  <a:ext uri="{0D108BD9-81ED-4DB2-BD59-A6C34878D82A}">
                    <a16:rowId xmlns:a16="http://schemas.microsoft.com/office/drawing/2014/main" val="57065706"/>
                  </a:ext>
                </a:extLst>
              </a:tr>
            </a:tbl>
          </a:graphicData>
        </a:graphic>
      </p:graphicFrame>
    </p:spTree>
    <p:extLst>
      <p:ext uri="{BB962C8B-B14F-4D97-AF65-F5344CB8AC3E}">
        <p14:creationId xmlns:p14="http://schemas.microsoft.com/office/powerpoint/2010/main" val="197408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1D8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DEC6-3DD4-4B32-B481-325637E5351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DBB576C-0BBB-426A-B201-76E6C5F50573}"/>
              </a:ext>
            </a:extLst>
          </p:cNvPr>
          <p:cNvSpPr>
            <a:spLocks noGrp="1"/>
          </p:cNvSpPr>
          <p:nvPr>
            <p:ph idx="1"/>
          </p:nvPr>
        </p:nvSpPr>
        <p:spPr/>
        <p:txBody>
          <a:bodyPr/>
          <a:lstStyle/>
          <a:p>
            <a:pPr marL="0" indent="0">
              <a:buNone/>
            </a:pPr>
            <a:r>
              <a:rPr lang="en-IN" dirty="0"/>
              <a:t> </a:t>
            </a:r>
          </a:p>
        </p:txBody>
      </p:sp>
      <p:pic>
        <p:nvPicPr>
          <p:cNvPr id="5" name="Picture 2">
            <a:extLst>
              <a:ext uri="{FF2B5EF4-FFF2-40B4-BE49-F238E27FC236}">
                <a16:creationId xmlns:a16="http://schemas.microsoft.com/office/drawing/2014/main" id="{1B3E56F0-9E08-4BEE-BAB4-69DF4926E0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655651" y="0"/>
            <a:ext cx="7272540" cy="722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9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1D8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D2E0-9138-4E32-86FA-3A141D03B826}"/>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74B0808-1166-40A7-910D-4F9AF2123B61}"/>
              </a:ext>
            </a:extLst>
          </p:cNvPr>
          <p:cNvSpPr>
            <a:spLocks noGrp="1"/>
          </p:cNvSpPr>
          <p:nvPr>
            <p:ph idx="1"/>
          </p:nvPr>
        </p:nvSpPr>
        <p:spPr>
          <a:xfrm>
            <a:off x="3192294" y="3031855"/>
            <a:ext cx="7799962" cy="2843652"/>
          </a:xfrm>
        </p:spPr>
        <p:txBody>
          <a:bodyPr>
            <a:normAutofit/>
          </a:bodyPr>
          <a:lstStyle/>
          <a:p>
            <a:pPr marL="0" indent="0">
              <a:buNone/>
            </a:pPr>
            <a:r>
              <a:rPr lang="en-IN" sz="6000" b="1" dirty="0">
                <a:latin typeface="High Tower Text" panose="02040502050506030303" pitchFamily="18" charset="0"/>
              </a:rPr>
              <a:t>-THANK YOU-</a:t>
            </a:r>
          </a:p>
        </p:txBody>
      </p:sp>
    </p:spTree>
    <p:extLst>
      <p:ext uri="{BB962C8B-B14F-4D97-AF65-F5344CB8AC3E}">
        <p14:creationId xmlns:p14="http://schemas.microsoft.com/office/powerpoint/2010/main" val="191105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482</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Garamond</vt:lpstr>
      <vt:lpstr>High Tower Text</vt:lpstr>
      <vt:lpstr>Times New Roman</vt:lpstr>
      <vt:lpstr>Office Theme</vt:lpstr>
      <vt:lpstr>Team Jupifans: Devspace</vt:lpstr>
      <vt:lpstr>EduTablero</vt:lpstr>
      <vt:lpstr>Our Aim</vt:lpstr>
      <vt:lpstr>Tech Stack</vt:lpstr>
      <vt:lpstr>Implementation:</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Nithyasri Ravikumar</dc:creator>
  <cp:lastModifiedBy>Nithyasri Ravikumar</cp:lastModifiedBy>
  <cp:revision>9</cp:revision>
  <dcterms:created xsi:type="dcterms:W3CDTF">2021-03-20T22:48:13Z</dcterms:created>
  <dcterms:modified xsi:type="dcterms:W3CDTF">2021-03-21T01:02:33Z</dcterms:modified>
</cp:coreProperties>
</file>