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Montserrat Ligh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i6FW3AGwRm1d3HcJ2LkKtEXrUa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22" Type="http://schemas.openxmlformats.org/officeDocument/2006/relationships/font" Target="fonts/MontserratLight-italic.fntdata"/><Relationship Id="rId21" Type="http://schemas.openxmlformats.org/officeDocument/2006/relationships/font" Target="fonts/MontserratLigh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2215142" y="-4842476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7" name="Google Shape;87;p1"/>
          <p:cNvGrpSpPr/>
          <p:nvPr/>
        </p:nvGrpSpPr>
        <p:grpSpPr>
          <a:xfrm>
            <a:off x="4236347" y="3103606"/>
            <a:ext cx="9815307" cy="4378617"/>
            <a:chOff x="0" y="-19050"/>
            <a:chExt cx="1895495" cy="845582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1895495" cy="826532"/>
            </a:xfrm>
            <a:custGeom>
              <a:rect b="b" l="l" r="r" t="t"/>
              <a:pathLst>
                <a:path extrusionOk="0" h="826532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26532"/>
                  </a:lnTo>
                  <a:lnTo>
                    <a:pt x="0" y="826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4680227" y="9480947"/>
            <a:ext cx="8927546" cy="32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Лопатин Никита 2023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236347" y="4041085"/>
            <a:ext cx="9815307" cy="23857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Аналитический отчёт </a:t>
            </a:r>
            <a:endParaRPr/>
          </a:p>
          <a:p>
            <a:pPr indent="0" lvl="0" marL="0" marR="0" rtl="0" algn="ctr">
              <a:lnSpc>
                <a:spcPct val="12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результатам</a:t>
            </a:r>
            <a:endParaRPr/>
          </a:p>
          <a:p>
            <a:pPr indent="0" lvl="0" marL="0" marR="0" rtl="0" algn="ctr">
              <a:lnSpc>
                <a:spcPct val="12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проведённого A/B-теста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/>
          <p:nvPr/>
        </p:nvSpPr>
        <p:spPr>
          <a:xfrm>
            <a:off x="521465" y="522478"/>
            <a:ext cx="8806826" cy="9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Конверсия</a:t>
            </a:r>
            <a:endParaRPr/>
          </a:p>
        </p:txBody>
      </p:sp>
      <p:grpSp>
        <p:nvGrpSpPr>
          <p:cNvPr id="317" name="Google Shape;317;p10"/>
          <p:cNvGrpSpPr/>
          <p:nvPr/>
        </p:nvGrpSpPr>
        <p:grpSpPr>
          <a:xfrm>
            <a:off x="12099984" y="7086897"/>
            <a:ext cx="4410282" cy="2267956"/>
            <a:chOff x="0" y="-19050"/>
            <a:chExt cx="1617621" cy="831850"/>
          </a:xfrm>
        </p:grpSpPr>
        <p:sp>
          <p:nvSpPr>
            <p:cNvPr id="318" name="Google Shape;318;p10"/>
            <p:cNvSpPr/>
            <p:nvPr/>
          </p:nvSpPr>
          <p:spPr>
            <a:xfrm>
              <a:off x="0" y="0"/>
              <a:ext cx="1617621" cy="437887"/>
            </a:xfrm>
            <a:custGeom>
              <a:rect b="b" l="l" r="r" t="t"/>
              <a:pathLst>
                <a:path extrusionOk="0" h="437887" w="1617621">
                  <a:moveTo>
                    <a:pt x="54418" y="0"/>
                  </a:moveTo>
                  <a:lnTo>
                    <a:pt x="1563204" y="0"/>
                  </a:lnTo>
                  <a:cubicBezTo>
                    <a:pt x="1577636" y="0"/>
                    <a:pt x="1591477" y="5733"/>
                    <a:pt x="1601683" y="15939"/>
                  </a:cubicBezTo>
                  <a:cubicBezTo>
                    <a:pt x="1611888" y="26144"/>
                    <a:pt x="1617621" y="39985"/>
                    <a:pt x="1617621" y="54418"/>
                  </a:cubicBezTo>
                  <a:lnTo>
                    <a:pt x="1617621" y="383470"/>
                  </a:lnTo>
                  <a:cubicBezTo>
                    <a:pt x="1617621" y="397902"/>
                    <a:pt x="1611888" y="411743"/>
                    <a:pt x="1601683" y="421949"/>
                  </a:cubicBezTo>
                  <a:cubicBezTo>
                    <a:pt x="1591477" y="432154"/>
                    <a:pt x="1577636" y="437887"/>
                    <a:pt x="1563204" y="437887"/>
                  </a:cubicBezTo>
                  <a:lnTo>
                    <a:pt x="54418" y="437887"/>
                  </a:lnTo>
                  <a:cubicBezTo>
                    <a:pt x="39985" y="437887"/>
                    <a:pt x="26144" y="432154"/>
                    <a:pt x="15939" y="421949"/>
                  </a:cubicBezTo>
                  <a:cubicBezTo>
                    <a:pt x="5733" y="411743"/>
                    <a:pt x="0" y="397902"/>
                    <a:pt x="0" y="383470"/>
                  </a:cubicBezTo>
                  <a:lnTo>
                    <a:pt x="0" y="54418"/>
                  </a:lnTo>
                  <a:cubicBezTo>
                    <a:pt x="0" y="39985"/>
                    <a:pt x="5733" y="26144"/>
                    <a:pt x="15939" y="15939"/>
                  </a:cubicBezTo>
                  <a:cubicBezTo>
                    <a:pt x="26144" y="5733"/>
                    <a:pt x="39985" y="0"/>
                    <a:pt x="54418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0"/>
          <p:cNvSpPr/>
          <p:nvPr/>
        </p:nvSpPr>
        <p:spPr>
          <a:xfrm rot="-911357">
            <a:off x="12315681" y="-5289691"/>
            <a:ext cx="8558985" cy="9741183"/>
          </a:xfrm>
          <a:custGeom>
            <a:rect b="b" l="l" r="r" t="t"/>
            <a:pathLst>
              <a:path extrusionOk="0" h="15340683" w="14950193">
                <a:moveTo>
                  <a:pt x="0" y="0"/>
                </a:moveTo>
                <a:lnTo>
                  <a:pt x="14950192" y="0"/>
                </a:lnTo>
                <a:lnTo>
                  <a:pt x="14950192" y="15340683"/>
                </a:lnTo>
                <a:lnTo>
                  <a:pt x="0" y="1534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10"/>
          <p:cNvSpPr/>
          <p:nvPr/>
        </p:nvSpPr>
        <p:spPr>
          <a:xfrm>
            <a:off x="0" y="2701125"/>
            <a:ext cx="10500720" cy="7586996"/>
          </a:xfrm>
          <a:custGeom>
            <a:rect b="b" l="l" r="r" t="t"/>
            <a:pathLst>
              <a:path extrusionOk="0" h="6789258" w="9052345">
                <a:moveTo>
                  <a:pt x="0" y="0"/>
                </a:moveTo>
                <a:lnTo>
                  <a:pt x="9052345" y="0"/>
                </a:lnTo>
                <a:lnTo>
                  <a:pt x="9052345" y="6789258"/>
                </a:lnTo>
                <a:lnTo>
                  <a:pt x="0" y="6789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10"/>
          <p:cNvSpPr txBox="1"/>
          <p:nvPr/>
        </p:nvSpPr>
        <p:spPr>
          <a:xfrm>
            <a:off x="12099984" y="7159032"/>
            <a:ext cx="44103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Конверсия в тестовой группе ниже на 6.0%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 rot="-7671205">
            <a:off x="11172850" y="-5653711"/>
            <a:ext cx="8709771" cy="9919460"/>
          </a:xfrm>
          <a:custGeom>
            <a:rect b="b" l="l" r="r" t="t"/>
            <a:pathLst>
              <a:path extrusionOk="0" h="15340683" w="14950193">
                <a:moveTo>
                  <a:pt x="0" y="0"/>
                </a:moveTo>
                <a:lnTo>
                  <a:pt x="14950192" y="0"/>
                </a:lnTo>
                <a:lnTo>
                  <a:pt x="14950192" y="15340683"/>
                </a:lnTo>
                <a:lnTo>
                  <a:pt x="0" y="1534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11"/>
          <p:cNvSpPr/>
          <p:nvPr/>
        </p:nvSpPr>
        <p:spPr>
          <a:xfrm>
            <a:off x="0" y="2680100"/>
            <a:ext cx="10241604" cy="7603969"/>
          </a:xfrm>
          <a:custGeom>
            <a:rect b="b" l="l" r="r" t="t"/>
            <a:pathLst>
              <a:path extrusionOk="0" h="6789258" w="8848038">
                <a:moveTo>
                  <a:pt x="0" y="0"/>
                </a:moveTo>
                <a:lnTo>
                  <a:pt x="8848038" y="0"/>
                </a:lnTo>
                <a:lnTo>
                  <a:pt x="8848038" y="6789258"/>
                </a:lnTo>
                <a:lnTo>
                  <a:pt x="0" y="6789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11"/>
          <p:cNvSpPr txBox="1"/>
          <p:nvPr/>
        </p:nvSpPr>
        <p:spPr>
          <a:xfrm>
            <a:off x="521465" y="522478"/>
            <a:ext cx="8806826" cy="9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Цена полиса</a:t>
            </a:r>
            <a:endParaRPr/>
          </a:p>
        </p:txBody>
      </p:sp>
      <p:grpSp>
        <p:nvGrpSpPr>
          <p:cNvPr id="330" name="Google Shape;330;p11"/>
          <p:cNvGrpSpPr/>
          <p:nvPr/>
        </p:nvGrpSpPr>
        <p:grpSpPr>
          <a:xfrm>
            <a:off x="11675503" y="6343786"/>
            <a:ext cx="4662695" cy="2267956"/>
            <a:chOff x="0" y="-19050"/>
            <a:chExt cx="1710202" cy="831850"/>
          </a:xfrm>
        </p:grpSpPr>
        <p:sp>
          <p:nvSpPr>
            <p:cNvPr id="331" name="Google Shape;331;p11"/>
            <p:cNvSpPr/>
            <p:nvPr/>
          </p:nvSpPr>
          <p:spPr>
            <a:xfrm>
              <a:off x="0" y="0"/>
              <a:ext cx="1710202" cy="699436"/>
            </a:xfrm>
            <a:custGeom>
              <a:rect b="b" l="l" r="r" t="t"/>
              <a:pathLst>
                <a:path extrusionOk="0" h="699436" w="1710202">
                  <a:moveTo>
                    <a:pt x="51472" y="0"/>
                  </a:moveTo>
                  <a:lnTo>
                    <a:pt x="1658731" y="0"/>
                  </a:lnTo>
                  <a:cubicBezTo>
                    <a:pt x="1687158" y="0"/>
                    <a:pt x="1710202" y="23045"/>
                    <a:pt x="1710202" y="51472"/>
                  </a:cubicBezTo>
                  <a:lnTo>
                    <a:pt x="1710202" y="647964"/>
                  </a:lnTo>
                  <a:cubicBezTo>
                    <a:pt x="1710202" y="661615"/>
                    <a:pt x="1704779" y="674707"/>
                    <a:pt x="1695127" y="684360"/>
                  </a:cubicBezTo>
                  <a:cubicBezTo>
                    <a:pt x="1685474" y="694013"/>
                    <a:pt x="1672382" y="699436"/>
                    <a:pt x="1658731" y="699436"/>
                  </a:cubicBezTo>
                  <a:lnTo>
                    <a:pt x="51472" y="699436"/>
                  </a:lnTo>
                  <a:cubicBezTo>
                    <a:pt x="37821" y="699436"/>
                    <a:pt x="24729" y="694013"/>
                    <a:pt x="15076" y="684360"/>
                  </a:cubicBezTo>
                  <a:cubicBezTo>
                    <a:pt x="5423" y="674707"/>
                    <a:pt x="0" y="661615"/>
                    <a:pt x="0" y="647964"/>
                  </a:cubicBezTo>
                  <a:lnTo>
                    <a:pt x="0" y="51472"/>
                  </a:lnTo>
                  <a:cubicBezTo>
                    <a:pt x="0" y="37821"/>
                    <a:pt x="5423" y="24729"/>
                    <a:pt x="15076" y="15076"/>
                  </a:cubicBezTo>
                  <a:cubicBezTo>
                    <a:pt x="24729" y="5423"/>
                    <a:pt x="37821" y="0"/>
                    <a:pt x="51472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11"/>
          <p:cNvSpPr txBox="1"/>
          <p:nvPr/>
        </p:nvSpPr>
        <p:spPr>
          <a:xfrm>
            <a:off x="11801710" y="6615079"/>
            <a:ext cx="44103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 не показал статистически значимой разницы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/>
          <p:nvPr/>
        </p:nvSpPr>
        <p:spPr>
          <a:xfrm rot="366431">
            <a:off x="3922291" y="-7480769"/>
            <a:ext cx="9134082" cy="10029100"/>
          </a:xfrm>
          <a:custGeom>
            <a:rect b="b" l="l" r="r" t="t"/>
            <a:pathLst>
              <a:path extrusionOk="0" h="15340683" w="14950193">
                <a:moveTo>
                  <a:pt x="0" y="0"/>
                </a:moveTo>
                <a:lnTo>
                  <a:pt x="14950192" y="0"/>
                </a:lnTo>
                <a:lnTo>
                  <a:pt x="14950192" y="15340683"/>
                </a:lnTo>
                <a:lnTo>
                  <a:pt x="0" y="1534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9" name="Google Shape;339;p12"/>
          <p:cNvGrpSpPr/>
          <p:nvPr/>
        </p:nvGrpSpPr>
        <p:grpSpPr>
          <a:xfrm>
            <a:off x="11174775" y="828375"/>
            <a:ext cx="5827684" cy="1990528"/>
            <a:chOff x="0" y="-19050"/>
            <a:chExt cx="1710202" cy="1014075"/>
          </a:xfrm>
        </p:grpSpPr>
        <p:sp>
          <p:nvSpPr>
            <p:cNvPr id="340" name="Google Shape;340;p12"/>
            <p:cNvSpPr/>
            <p:nvPr/>
          </p:nvSpPr>
          <p:spPr>
            <a:xfrm>
              <a:off x="0" y="0"/>
              <a:ext cx="1710202" cy="995025"/>
            </a:xfrm>
            <a:custGeom>
              <a:rect b="b" l="l" r="r" t="t"/>
              <a:pathLst>
                <a:path extrusionOk="0" h="995025" w="1710202">
                  <a:moveTo>
                    <a:pt x="51472" y="0"/>
                  </a:moveTo>
                  <a:lnTo>
                    <a:pt x="1658731" y="0"/>
                  </a:lnTo>
                  <a:cubicBezTo>
                    <a:pt x="1687158" y="0"/>
                    <a:pt x="1710202" y="23045"/>
                    <a:pt x="1710202" y="51472"/>
                  </a:cubicBezTo>
                  <a:lnTo>
                    <a:pt x="1710202" y="943553"/>
                  </a:lnTo>
                  <a:cubicBezTo>
                    <a:pt x="1710202" y="957205"/>
                    <a:pt x="1704779" y="970297"/>
                    <a:pt x="1695127" y="979949"/>
                  </a:cubicBezTo>
                  <a:cubicBezTo>
                    <a:pt x="1685474" y="989602"/>
                    <a:pt x="1672382" y="995025"/>
                    <a:pt x="1658731" y="995025"/>
                  </a:cubicBezTo>
                  <a:lnTo>
                    <a:pt x="51472" y="995025"/>
                  </a:lnTo>
                  <a:cubicBezTo>
                    <a:pt x="23045" y="995025"/>
                    <a:pt x="0" y="971980"/>
                    <a:pt x="0" y="943553"/>
                  </a:cubicBezTo>
                  <a:lnTo>
                    <a:pt x="0" y="51472"/>
                  </a:lnTo>
                  <a:cubicBezTo>
                    <a:pt x="0" y="37821"/>
                    <a:pt x="5423" y="24729"/>
                    <a:pt x="15076" y="15076"/>
                  </a:cubicBezTo>
                  <a:cubicBezTo>
                    <a:pt x="24729" y="5423"/>
                    <a:pt x="37821" y="0"/>
                    <a:pt x="51472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2"/>
          <p:cNvSpPr/>
          <p:nvPr/>
        </p:nvSpPr>
        <p:spPr>
          <a:xfrm>
            <a:off x="0" y="3580365"/>
            <a:ext cx="9144000" cy="6706635"/>
          </a:xfrm>
          <a:custGeom>
            <a:rect b="b" l="l" r="r" t="t"/>
            <a:pathLst>
              <a:path extrusionOk="0" h="6706635" w="9144000">
                <a:moveTo>
                  <a:pt x="0" y="0"/>
                </a:moveTo>
                <a:lnTo>
                  <a:pt x="9144000" y="0"/>
                </a:lnTo>
                <a:lnTo>
                  <a:pt x="9144000" y="6706635"/>
                </a:lnTo>
                <a:lnTo>
                  <a:pt x="0" y="6706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12"/>
          <p:cNvSpPr/>
          <p:nvPr/>
        </p:nvSpPr>
        <p:spPr>
          <a:xfrm>
            <a:off x="9328290" y="3613561"/>
            <a:ext cx="8959710" cy="6673439"/>
          </a:xfrm>
          <a:custGeom>
            <a:rect b="b" l="l" r="r" t="t"/>
            <a:pathLst>
              <a:path extrusionOk="0" h="6673439" w="8959710">
                <a:moveTo>
                  <a:pt x="0" y="0"/>
                </a:moveTo>
                <a:lnTo>
                  <a:pt x="8959710" y="0"/>
                </a:lnTo>
                <a:lnTo>
                  <a:pt x="8959710" y="6673439"/>
                </a:lnTo>
                <a:lnTo>
                  <a:pt x="0" y="6673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12"/>
          <p:cNvSpPr txBox="1"/>
          <p:nvPr/>
        </p:nvSpPr>
        <p:spPr>
          <a:xfrm>
            <a:off x="521465" y="522478"/>
            <a:ext cx="88068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Убыточность</a:t>
            </a:r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11406173" y="1026375"/>
            <a:ext cx="53895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Статистический тест показал, что данных недостаточно для отклонения нулевой гипотезы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351" name="Google Shape;351;p13"/>
          <p:cNvSpPr/>
          <p:nvPr/>
        </p:nvSpPr>
        <p:spPr>
          <a:xfrm>
            <a:off x="5450606" y="3573231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352" name="Google Shape;352;p13"/>
          <p:cNvGrpSpPr/>
          <p:nvPr/>
        </p:nvGrpSpPr>
        <p:grpSpPr>
          <a:xfrm>
            <a:off x="5450606" y="2171987"/>
            <a:ext cx="9698444" cy="2171121"/>
            <a:chOff x="0" y="-19050"/>
            <a:chExt cx="3715894" cy="831850"/>
          </a:xfrm>
        </p:grpSpPr>
        <p:sp>
          <p:nvSpPr>
            <p:cNvPr id="353" name="Google Shape;353;p13"/>
            <p:cNvSpPr/>
            <p:nvPr/>
          </p:nvSpPr>
          <p:spPr>
            <a:xfrm>
              <a:off x="0" y="0"/>
              <a:ext cx="3715894" cy="757361"/>
            </a:xfrm>
            <a:custGeom>
              <a:rect b="b" l="l" r="r" t="t"/>
              <a:pathLst>
                <a:path extrusionOk="0" h="757361" w="3715894">
                  <a:moveTo>
                    <a:pt x="0" y="0"/>
                  </a:moveTo>
                  <a:lnTo>
                    <a:pt x="3715894" y="0"/>
                  </a:lnTo>
                  <a:lnTo>
                    <a:pt x="3715894" y="757361"/>
                  </a:lnTo>
                  <a:lnTo>
                    <a:pt x="0" y="75736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54" name="Google Shape;354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13"/>
          <p:cNvSpPr txBox="1"/>
          <p:nvPr/>
        </p:nvSpPr>
        <p:spPr>
          <a:xfrm>
            <a:off x="5896753" y="2451979"/>
            <a:ext cx="8306446" cy="1440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7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Конверсия в оформления в тестовой группе на 6.0% ниже, чем в контрольной</a:t>
            </a: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13282705" y="-4605437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7" name="Google Shape;357;p13"/>
          <p:cNvSpPr/>
          <p:nvPr/>
        </p:nvSpPr>
        <p:spPr>
          <a:xfrm>
            <a:off x="5396085" y="6082801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358" name="Google Shape;358;p13"/>
          <p:cNvGrpSpPr/>
          <p:nvPr/>
        </p:nvGrpSpPr>
        <p:grpSpPr>
          <a:xfrm>
            <a:off x="5450606" y="4670797"/>
            <a:ext cx="9698444" cy="2171121"/>
            <a:chOff x="0" y="-19050"/>
            <a:chExt cx="3715894" cy="831850"/>
          </a:xfrm>
        </p:grpSpPr>
        <p:sp>
          <p:nvSpPr>
            <p:cNvPr id="359" name="Google Shape;359;p13"/>
            <p:cNvSpPr/>
            <p:nvPr/>
          </p:nvSpPr>
          <p:spPr>
            <a:xfrm>
              <a:off x="0" y="0"/>
              <a:ext cx="3715894" cy="757361"/>
            </a:xfrm>
            <a:custGeom>
              <a:rect b="b" l="l" r="r" t="t"/>
              <a:pathLst>
                <a:path extrusionOk="0" h="757361" w="3715894">
                  <a:moveTo>
                    <a:pt x="0" y="0"/>
                  </a:moveTo>
                  <a:lnTo>
                    <a:pt x="3715894" y="0"/>
                  </a:lnTo>
                  <a:lnTo>
                    <a:pt x="3715894" y="757361"/>
                  </a:lnTo>
                  <a:lnTo>
                    <a:pt x="0" y="75736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60" name="Google Shape;360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3"/>
          <p:cNvSpPr txBox="1"/>
          <p:nvPr/>
        </p:nvSpPr>
        <p:spPr>
          <a:xfrm>
            <a:off x="5896753" y="4950788"/>
            <a:ext cx="8306446" cy="1440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7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Тест не показал статистически значимой разницы цен между группами</a:t>
            </a: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54556" y="8895776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363" name="Google Shape;363;p13"/>
          <p:cNvGrpSpPr/>
          <p:nvPr/>
        </p:nvGrpSpPr>
        <p:grpSpPr>
          <a:xfrm>
            <a:off x="5309077" y="7522243"/>
            <a:ext cx="9698444" cy="2171121"/>
            <a:chOff x="0" y="-19050"/>
            <a:chExt cx="3715894" cy="831850"/>
          </a:xfrm>
        </p:grpSpPr>
        <p:sp>
          <p:nvSpPr>
            <p:cNvPr id="364" name="Google Shape;364;p13"/>
            <p:cNvSpPr/>
            <p:nvPr/>
          </p:nvSpPr>
          <p:spPr>
            <a:xfrm>
              <a:off x="0" y="0"/>
              <a:ext cx="3715894" cy="757361"/>
            </a:xfrm>
            <a:custGeom>
              <a:rect b="b" l="l" r="r" t="t"/>
              <a:pathLst>
                <a:path extrusionOk="0" h="757361" w="3715894">
                  <a:moveTo>
                    <a:pt x="0" y="0"/>
                  </a:moveTo>
                  <a:lnTo>
                    <a:pt x="3715894" y="0"/>
                  </a:lnTo>
                  <a:lnTo>
                    <a:pt x="3715894" y="757361"/>
                  </a:lnTo>
                  <a:lnTo>
                    <a:pt x="0" y="75736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365" name="Google Shape;365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13"/>
          <p:cNvSpPr txBox="1"/>
          <p:nvPr/>
        </p:nvSpPr>
        <p:spPr>
          <a:xfrm>
            <a:off x="5755224" y="7802235"/>
            <a:ext cx="8306446" cy="1440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7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Тест не показал статистически значимой разницы убыточности между группами</a:t>
            </a:r>
            <a:endParaRPr/>
          </a:p>
        </p:txBody>
      </p:sp>
      <p:grpSp>
        <p:nvGrpSpPr>
          <p:cNvPr id="367" name="Google Shape;367;p13"/>
          <p:cNvGrpSpPr/>
          <p:nvPr/>
        </p:nvGrpSpPr>
        <p:grpSpPr>
          <a:xfrm>
            <a:off x="440133" y="2149377"/>
            <a:ext cx="4296549" cy="7779246"/>
            <a:chOff x="0" y="-19050"/>
            <a:chExt cx="1131601" cy="2048855"/>
          </a:xfrm>
        </p:grpSpPr>
        <p:sp>
          <p:nvSpPr>
            <p:cNvPr id="368" name="Google Shape;368;p13"/>
            <p:cNvSpPr/>
            <p:nvPr/>
          </p:nvSpPr>
          <p:spPr>
            <a:xfrm>
              <a:off x="0" y="0"/>
              <a:ext cx="1131601" cy="2029805"/>
            </a:xfrm>
            <a:custGeom>
              <a:rect b="b" l="l" r="r" t="t"/>
              <a:pathLst>
                <a:path extrusionOk="0" h="2029805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029805"/>
                  </a:lnTo>
                  <a:lnTo>
                    <a:pt x="0" y="202980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369" name="Google Shape;369;p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13"/>
          <p:cNvSpPr txBox="1"/>
          <p:nvPr/>
        </p:nvSpPr>
        <p:spPr>
          <a:xfrm>
            <a:off x="559137" y="253602"/>
            <a:ext cx="4177545" cy="982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ВЫВОДЫ</a:t>
            </a:r>
            <a:endParaRPr/>
          </a:p>
        </p:txBody>
      </p:sp>
      <p:sp>
        <p:nvSpPr>
          <p:cNvPr id="371" name="Google Shape;371;p13"/>
          <p:cNvSpPr txBox="1"/>
          <p:nvPr/>
        </p:nvSpPr>
        <p:spPr>
          <a:xfrm>
            <a:off x="1334203" y="2801567"/>
            <a:ext cx="250840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КОНВЕРСИЯ</a:t>
            </a:r>
            <a:endParaRPr/>
          </a:p>
        </p:txBody>
      </p:sp>
      <p:sp>
        <p:nvSpPr>
          <p:cNvPr id="372" name="Google Shape;372;p13"/>
          <p:cNvSpPr txBox="1"/>
          <p:nvPr/>
        </p:nvSpPr>
        <p:spPr>
          <a:xfrm>
            <a:off x="1200675" y="5370164"/>
            <a:ext cx="3013472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ЦЕНА ПОЛИСА</a:t>
            </a:r>
            <a:endParaRPr/>
          </a:p>
        </p:txBody>
      </p:sp>
      <p:sp>
        <p:nvSpPr>
          <p:cNvPr id="373" name="Google Shape;373;p13"/>
          <p:cNvSpPr txBox="1"/>
          <p:nvPr/>
        </p:nvSpPr>
        <p:spPr>
          <a:xfrm>
            <a:off x="862938" y="8221611"/>
            <a:ext cx="3499323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УБЫТОЧНОСТЬ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379" name="Google Shape;379;p14"/>
          <p:cNvGrpSpPr/>
          <p:nvPr/>
        </p:nvGrpSpPr>
        <p:grpSpPr>
          <a:xfrm>
            <a:off x="0" y="-72330"/>
            <a:ext cx="18287996" cy="3158430"/>
            <a:chOff x="0" y="-19050"/>
            <a:chExt cx="4816592" cy="831850"/>
          </a:xfrm>
        </p:grpSpPr>
        <p:sp>
          <p:nvSpPr>
            <p:cNvPr id="380" name="Google Shape;380;p14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381" name="Google Shape;381;p1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14"/>
          <p:cNvSpPr/>
          <p:nvPr/>
        </p:nvSpPr>
        <p:spPr>
          <a:xfrm>
            <a:off x="13451022" y="-4729397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3" name="Google Shape;383;p14"/>
          <p:cNvSpPr/>
          <p:nvPr/>
        </p:nvSpPr>
        <p:spPr>
          <a:xfrm>
            <a:off x="-2851369" y="-3442596"/>
            <a:ext cx="6709932" cy="6885191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4" name="Google Shape;384;p14"/>
          <p:cNvSpPr txBox="1"/>
          <p:nvPr/>
        </p:nvSpPr>
        <p:spPr>
          <a:xfrm>
            <a:off x="3690980" y="1232286"/>
            <a:ext cx="10906040" cy="1349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3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РЕКОМЕНДАЦИИ</a:t>
            </a:r>
            <a:endParaRPr/>
          </a:p>
        </p:txBody>
      </p:sp>
      <p:grpSp>
        <p:nvGrpSpPr>
          <p:cNvPr id="385" name="Google Shape;385;p14"/>
          <p:cNvGrpSpPr/>
          <p:nvPr/>
        </p:nvGrpSpPr>
        <p:grpSpPr>
          <a:xfrm>
            <a:off x="1915246" y="3928781"/>
            <a:ext cx="14476583" cy="5329519"/>
            <a:chOff x="0" y="-19050"/>
            <a:chExt cx="2795664" cy="1029217"/>
          </a:xfrm>
        </p:grpSpPr>
        <p:sp>
          <p:nvSpPr>
            <p:cNvPr id="386" name="Google Shape;386;p14"/>
            <p:cNvSpPr/>
            <p:nvPr/>
          </p:nvSpPr>
          <p:spPr>
            <a:xfrm>
              <a:off x="0" y="0"/>
              <a:ext cx="2795664" cy="1010167"/>
            </a:xfrm>
            <a:custGeom>
              <a:rect b="b" l="l" r="r" t="t"/>
              <a:pathLst>
                <a:path extrusionOk="0" h="1010167" w="2795664">
                  <a:moveTo>
                    <a:pt x="0" y="0"/>
                  </a:moveTo>
                  <a:lnTo>
                    <a:pt x="2795664" y="0"/>
                  </a:lnTo>
                  <a:lnTo>
                    <a:pt x="2795664" y="1010167"/>
                  </a:lnTo>
                  <a:lnTo>
                    <a:pt x="0" y="10101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" name="Google Shape;387;p1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14"/>
          <p:cNvSpPr txBox="1"/>
          <p:nvPr/>
        </p:nvSpPr>
        <p:spPr>
          <a:xfrm>
            <a:off x="1915246" y="5229599"/>
            <a:ext cx="14457509" cy="3010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975" lvl="1" marL="623950" marR="0" rtl="0" algn="just">
              <a:lnSpc>
                <a:spcPct val="13804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89"/>
              <a:buFont typeface="Arial"/>
              <a:buChar char="•"/>
            </a:pPr>
            <a:r>
              <a:rPr b="0" i="0" lang="en-US" sz="2889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Сохранить традиционный подход к оценке рисков.</a:t>
            </a:r>
            <a:endParaRPr/>
          </a:p>
          <a:p>
            <a:pPr indent="0" lvl="0" marL="0" marR="0" rtl="0" algn="just">
              <a:lnSpc>
                <a:spcPct val="138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89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975" lvl="1" marL="623950" marR="0" rtl="0" algn="just">
              <a:lnSpc>
                <a:spcPct val="13804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89"/>
              <a:buFont typeface="Arial"/>
              <a:buChar char="•"/>
            </a:pPr>
            <a:r>
              <a:rPr b="0" i="0" lang="en-US" sz="2889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Учесть снижение коэффициента конверсии.</a:t>
            </a:r>
            <a:endParaRPr/>
          </a:p>
          <a:p>
            <a:pPr indent="0" lvl="0" marL="0" marR="0" rtl="0" algn="just">
              <a:lnSpc>
                <a:spcPct val="138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89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1975" lvl="1" marL="623950" marR="0" rtl="0" algn="just">
              <a:lnSpc>
                <a:spcPct val="13804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89"/>
              <a:buFont typeface="Arial"/>
              <a:buChar char="•"/>
            </a:pPr>
            <a:r>
              <a:rPr b="0" i="0" lang="en-US" sz="2889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Провести дополнительные исследования перед внедрением.</a:t>
            </a:r>
            <a:endParaRPr/>
          </a:p>
          <a:p>
            <a:pPr indent="0" lvl="0" marL="0" marR="0" rtl="0" algn="just">
              <a:lnSpc>
                <a:spcPct val="138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89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4980992" y="2692792"/>
            <a:ext cx="3086100" cy="6565505"/>
            <a:chOff x="0" y="-19050"/>
            <a:chExt cx="812800" cy="1729187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4980992" y="1094144"/>
            <a:ext cx="7416941" cy="1157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82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СОДЕРЖАНИЕ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5241153" y="322518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241153" y="4050023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241153" y="487486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5241153" y="5699699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241153" y="6524538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241153" y="7349376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241153" y="817421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607430" y="3330235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ВВЕДЕНИЕ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607430" y="4157492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СОЗДАНИЕ ВИТРИНЫ ДАННЫХ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607430" y="4981846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ОБРАБОТКА ДАННЫХ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6607430" y="5806201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КЛАСТЕРИЗАЦИЯ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6607430" y="6630556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АНАЛИЗ A/B-ТЕСТА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6607430" y="7458679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ВЫВОДЫ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РЕКОМЕНДАЦИИ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5450606" y="3573231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122" name="Google Shape;122;p3"/>
          <p:cNvGrpSpPr/>
          <p:nvPr/>
        </p:nvGrpSpPr>
        <p:grpSpPr>
          <a:xfrm>
            <a:off x="5450606" y="2171987"/>
            <a:ext cx="9698444" cy="2171121"/>
            <a:chOff x="0" y="-19050"/>
            <a:chExt cx="3715894" cy="831850"/>
          </a:xfrm>
        </p:grpSpPr>
        <p:sp>
          <p:nvSpPr>
            <p:cNvPr id="123" name="Google Shape;123;p3"/>
            <p:cNvSpPr/>
            <p:nvPr/>
          </p:nvSpPr>
          <p:spPr>
            <a:xfrm>
              <a:off x="0" y="0"/>
              <a:ext cx="3715894" cy="757361"/>
            </a:xfrm>
            <a:custGeom>
              <a:rect b="b" l="l" r="r" t="t"/>
              <a:pathLst>
                <a:path extrusionOk="0" h="757361" w="3715894">
                  <a:moveTo>
                    <a:pt x="0" y="0"/>
                  </a:moveTo>
                  <a:lnTo>
                    <a:pt x="3715894" y="0"/>
                  </a:lnTo>
                  <a:lnTo>
                    <a:pt x="3715894" y="757361"/>
                  </a:lnTo>
                  <a:lnTo>
                    <a:pt x="0" y="75736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24" name="Google Shape;124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3"/>
          <p:cNvSpPr txBox="1"/>
          <p:nvPr/>
        </p:nvSpPr>
        <p:spPr>
          <a:xfrm>
            <a:off x="5896753" y="2451979"/>
            <a:ext cx="8306446" cy="1440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7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Страховая компания ищет более эффективный подход к формированию стоимости полиса ВЗР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3211596" y="-4605437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>
            <a:off x="5396085" y="6082801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128" name="Google Shape;128;p3"/>
          <p:cNvGrpSpPr/>
          <p:nvPr/>
        </p:nvGrpSpPr>
        <p:grpSpPr>
          <a:xfrm>
            <a:off x="5450606" y="4670797"/>
            <a:ext cx="9698444" cy="2171121"/>
            <a:chOff x="0" y="-19050"/>
            <a:chExt cx="3715894" cy="831850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3715894" cy="757361"/>
            </a:xfrm>
            <a:custGeom>
              <a:rect b="b" l="l" r="r" t="t"/>
              <a:pathLst>
                <a:path extrusionOk="0" h="757361" w="3715894">
                  <a:moveTo>
                    <a:pt x="0" y="0"/>
                  </a:moveTo>
                  <a:lnTo>
                    <a:pt x="3715894" y="0"/>
                  </a:lnTo>
                  <a:lnTo>
                    <a:pt x="3715894" y="757361"/>
                  </a:lnTo>
                  <a:lnTo>
                    <a:pt x="0" y="75736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0" name="Google Shape;130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"/>
          <p:cNvSpPr txBox="1"/>
          <p:nvPr/>
        </p:nvSpPr>
        <p:spPr>
          <a:xfrm>
            <a:off x="5896753" y="4950788"/>
            <a:ext cx="8306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Неудовлетворенность</a:t>
            </a:r>
            <a:r>
              <a:rPr b="0" i="0" lang="en-US" sz="2817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традиционным подходом к формированию стоимости полиса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5254556" y="8895776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grpSp>
        <p:nvGrpSpPr>
          <p:cNvPr id="133" name="Google Shape;133;p3"/>
          <p:cNvGrpSpPr/>
          <p:nvPr/>
        </p:nvGrpSpPr>
        <p:grpSpPr>
          <a:xfrm>
            <a:off x="5450606" y="7522243"/>
            <a:ext cx="9698444" cy="2171121"/>
            <a:chOff x="0" y="-19050"/>
            <a:chExt cx="3715894" cy="831850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3715894" cy="757361"/>
            </a:xfrm>
            <a:custGeom>
              <a:rect b="b" l="l" r="r" t="t"/>
              <a:pathLst>
                <a:path extrusionOk="0" h="757361" w="3715894">
                  <a:moveTo>
                    <a:pt x="0" y="0"/>
                  </a:moveTo>
                  <a:lnTo>
                    <a:pt x="3715894" y="0"/>
                  </a:lnTo>
                  <a:lnTo>
                    <a:pt x="3715894" y="757361"/>
                  </a:lnTo>
                  <a:lnTo>
                    <a:pt x="0" y="75736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5" name="Google Shape;135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5755224" y="7802235"/>
            <a:ext cx="8306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17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Какой подход более выгодный: традиционный или основанный на результатах </a:t>
            </a:r>
            <a:r>
              <a:rPr lang="en-US" sz="281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кластеризации</a:t>
            </a:r>
            <a:r>
              <a:rPr b="0" i="0" lang="en-US" sz="2817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</p:txBody>
      </p:sp>
      <p:grpSp>
        <p:nvGrpSpPr>
          <p:cNvPr id="137" name="Google Shape;137;p3"/>
          <p:cNvGrpSpPr/>
          <p:nvPr/>
        </p:nvGrpSpPr>
        <p:grpSpPr>
          <a:xfrm>
            <a:off x="464325" y="2149377"/>
            <a:ext cx="4296549" cy="7399295"/>
            <a:chOff x="0" y="-19050"/>
            <a:chExt cx="1131601" cy="1948785"/>
          </a:xfrm>
        </p:grpSpPr>
        <p:sp>
          <p:nvSpPr>
            <p:cNvPr id="138" name="Google Shape;138;p3"/>
            <p:cNvSpPr/>
            <p:nvPr/>
          </p:nvSpPr>
          <p:spPr>
            <a:xfrm>
              <a:off x="0" y="0"/>
              <a:ext cx="1131601" cy="1929735"/>
            </a:xfrm>
            <a:custGeom>
              <a:rect b="b" l="l" r="r" t="t"/>
              <a:pathLst>
                <a:path extrusionOk="0" h="1929735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1929735"/>
                  </a:lnTo>
                  <a:lnTo>
                    <a:pt x="0" y="19297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39" name="Google Shape;139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3"/>
          <p:cNvSpPr txBox="1"/>
          <p:nvPr/>
        </p:nvSpPr>
        <p:spPr>
          <a:xfrm>
            <a:off x="274212" y="485165"/>
            <a:ext cx="4628390" cy="982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ВВЕДЕНИЕ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1356408" y="2801567"/>
            <a:ext cx="2463998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СИТТУАЦИЯ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1561434" y="5370164"/>
            <a:ext cx="2291953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ПРОБЛЕМА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862938" y="8221611"/>
            <a:ext cx="3499323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ВОПРОС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49" name="Google Shape;149;p4"/>
          <p:cNvSpPr/>
          <p:nvPr/>
        </p:nvSpPr>
        <p:spPr>
          <a:xfrm rot="881112">
            <a:off x="13605232" y="-4191388"/>
            <a:ext cx="5602459" cy="8130291"/>
          </a:xfrm>
          <a:custGeom>
            <a:rect b="b" l="l" r="r" t="t"/>
            <a:pathLst>
              <a:path extrusionOk="0" h="15340683" w="14950193">
                <a:moveTo>
                  <a:pt x="0" y="0"/>
                </a:moveTo>
                <a:lnTo>
                  <a:pt x="14950193" y="0"/>
                </a:lnTo>
                <a:lnTo>
                  <a:pt x="14950193" y="15340683"/>
                </a:lnTo>
                <a:lnTo>
                  <a:pt x="0" y="1534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p4"/>
          <p:cNvGrpSpPr/>
          <p:nvPr/>
        </p:nvGrpSpPr>
        <p:grpSpPr>
          <a:xfrm>
            <a:off x="4260093" y="4939119"/>
            <a:ext cx="2932415" cy="2267972"/>
            <a:chOff x="0" y="-19050"/>
            <a:chExt cx="1075555" cy="831850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1075555" cy="507495"/>
            </a:xfrm>
            <a:custGeom>
              <a:rect b="b" l="l" r="r" t="t"/>
              <a:pathLst>
                <a:path extrusionOk="0" h="50749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25651"/>
                  </a:lnTo>
                  <a:cubicBezTo>
                    <a:pt x="1075555" y="470852"/>
                    <a:pt x="1038913" y="507495"/>
                    <a:pt x="993712" y="507495"/>
                  </a:cubicBezTo>
                  <a:lnTo>
                    <a:pt x="81844" y="507495"/>
                  </a:lnTo>
                  <a:cubicBezTo>
                    <a:pt x="60137" y="507495"/>
                    <a:pt x="39320" y="498872"/>
                    <a:pt x="23971" y="483523"/>
                  </a:cubicBezTo>
                  <a:cubicBezTo>
                    <a:pt x="8623" y="468175"/>
                    <a:pt x="0" y="447357"/>
                    <a:pt x="0" y="42565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4260093" y="6477532"/>
            <a:ext cx="2932415" cy="2267969"/>
            <a:chOff x="0" y="-19050"/>
            <a:chExt cx="1075555" cy="831850"/>
          </a:xfrm>
        </p:grpSpPr>
        <p:sp>
          <p:nvSpPr>
            <p:cNvPr id="154" name="Google Shape;154;p4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9070732" y="5995962"/>
            <a:ext cx="2932415" cy="2267973"/>
            <a:chOff x="0" y="-19050"/>
            <a:chExt cx="1075555" cy="831850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1075555" cy="581488"/>
            </a:xfrm>
            <a:custGeom>
              <a:rect b="b" l="l" r="r" t="t"/>
              <a:pathLst>
                <a:path extrusionOk="0" h="581488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99644"/>
                  </a:lnTo>
                  <a:cubicBezTo>
                    <a:pt x="1075555" y="521351"/>
                    <a:pt x="1066932" y="542168"/>
                    <a:pt x="1051584" y="557517"/>
                  </a:cubicBezTo>
                  <a:cubicBezTo>
                    <a:pt x="1036235" y="572865"/>
                    <a:pt x="1015418" y="581488"/>
                    <a:pt x="993712" y="581488"/>
                  </a:cubicBezTo>
                  <a:lnTo>
                    <a:pt x="81844" y="581488"/>
                  </a:lnTo>
                  <a:cubicBezTo>
                    <a:pt x="60137" y="581488"/>
                    <a:pt x="39320" y="572865"/>
                    <a:pt x="23971" y="557517"/>
                  </a:cubicBezTo>
                  <a:cubicBezTo>
                    <a:pt x="8623" y="542168"/>
                    <a:pt x="0" y="521351"/>
                    <a:pt x="0" y="499644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4"/>
          <p:cNvGrpSpPr/>
          <p:nvPr/>
        </p:nvGrpSpPr>
        <p:grpSpPr>
          <a:xfrm>
            <a:off x="9070732" y="7690776"/>
            <a:ext cx="2932415" cy="2267969"/>
            <a:chOff x="0" y="-19050"/>
            <a:chExt cx="1075555" cy="831850"/>
          </a:xfrm>
        </p:grpSpPr>
        <p:sp>
          <p:nvSpPr>
            <p:cNvPr id="160" name="Google Shape;160;p4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4"/>
          <p:cNvGrpSpPr/>
          <p:nvPr/>
        </p:nvGrpSpPr>
        <p:grpSpPr>
          <a:xfrm>
            <a:off x="13046312" y="4592717"/>
            <a:ext cx="2932415" cy="2267973"/>
            <a:chOff x="0" y="-19050"/>
            <a:chExt cx="1075555" cy="831850"/>
          </a:xfrm>
        </p:grpSpPr>
        <p:sp>
          <p:nvSpPr>
            <p:cNvPr id="163" name="Google Shape;163;p4"/>
            <p:cNvSpPr/>
            <p:nvPr/>
          </p:nvSpPr>
          <p:spPr>
            <a:xfrm>
              <a:off x="0" y="0"/>
              <a:ext cx="1075555" cy="514684"/>
            </a:xfrm>
            <a:custGeom>
              <a:rect b="b" l="l" r="r" t="t"/>
              <a:pathLst>
                <a:path extrusionOk="0" h="514684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32840"/>
                  </a:lnTo>
                  <a:cubicBezTo>
                    <a:pt x="1075555" y="454547"/>
                    <a:pt x="1066932" y="475364"/>
                    <a:pt x="1051584" y="490713"/>
                  </a:cubicBezTo>
                  <a:cubicBezTo>
                    <a:pt x="1036235" y="506061"/>
                    <a:pt x="1015418" y="514684"/>
                    <a:pt x="993712" y="514684"/>
                  </a:cubicBezTo>
                  <a:lnTo>
                    <a:pt x="81844" y="514684"/>
                  </a:lnTo>
                  <a:cubicBezTo>
                    <a:pt x="36643" y="514684"/>
                    <a:pt x="0" y="478042"/>
                    <a:pt x="0" y="432840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4"/>
          <p:cNvGrpSpPr/>
          <p:nvPr/>
        </p:nvGrpSpPr>
        <p:grpSpPr>
          <a:xfrm>
            <a:off x="13046312" y="6105396"/>
            <a:ext cx="2932415" cy="2267969"/>
            <a:chOff x="0" y="-19050"/>
            <a:chExt cx="1075555" cy="831850"/>
          </a:xfrm>
        </p:grpSpPr>
        <p:sp>
          <p:nvSpPr>
            <p:cNvPr id="166" name="Google Shape;166;p4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4"/>
          <p:cNvSpPr/>
          <p:nvPr/>
        </p:nvSpPr>
        <p:spPr>
          <a:xfrm rot="-1885381">
            <a:off x="12158125" y="7633280"/>
            <a:ext cx="1776375" cy="501826"/>
          </a:xfrm>
          <a:custGeom>
            <a:rect b="b" l="l" r="r" t="t"/>
            <a:pathLst>
              <a:path extrusionOk="0"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4"/>
          <p:cNvSpPr txBox="1"/>
          <p:nvPr/>
        </p:nvSpPr>
        <p:spPr>
          <a:xfrm>
            <a:off x="330353" y="439728"/>
            <a:ext cx="12330907" cy="982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СОЗДАНИЕ ВИТРИНЫ ДАННЫХ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4448009" y="6699212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1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4448009" y="5286371"/>
            <a:ext cx="2534389" cy="754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7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Объединил базы данных  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9258648" y="7912457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2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9258648" y="6241074"/>
            <a:ext cx="2534389" cy="1135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9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Конвертировал суммы в единую валюту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13234228" y="6327076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3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13234228" y="4742430"/>
            <a:ext cx="25344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9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Удалил нерелевантные данные 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 flipH="1" rot="-8970905">
            <a:off x="7243433" y="6086717"/>
            <a:ext cx="1776375" cy="501826"/>
          </a:xfrm>
          <a:custGeom>
            <a:rect b="b" l="l" r="r" t="t"/>
            <a:pathLst>
              <a:path extrusionOk="0"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4"/>
          <p:cNvSpPr txBox="1"/>
          <p:nvPr/>
        </p:nvSpPr>
        <p:spPr>
          <a:xfrm>
            <a:off x="330353" y="1764919"/>
            <a:ext cx="112422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6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Составил витрину данных, которая в </a:t>
            </a:r>
            <a:r>
              <a:rPr lang="en-US" sz="28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обобщенной</a:t>
            </a:r>
            <a:r>
              <a:rPr b="0" i="0" lang="en-US" sz="2886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форме отражает историю взаимодействия человека со страховой компанией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888120">
            <a:off x="-1505778" y="5465524"/>
            <a:ext cx="6975499" cy="1008866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1" y="0"/>
                </a:lnTo>
                <a:lnTo>
                  <a:pt x="13977231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84" name="Google Shape;184;p5"/>
          <p:cNvSpPr/>
          <p:nvPr/>
        </p:nvSpPr>
        <p:spPr>
          <a:xfrm>
            <a:off x="3011237" y="2447334"/>
            <a:ext cx="1563484" cy="2375459"/>
          </a:xfrm>
          <a:custGeom>
            <a:rect b="b" l="l" r="r" t="t"/>
            <a:pathLst>
              <a:path extrusionOk="0" h="2375459" w="1563484">
                <a:moveTo>
                  <a:pt x="0" y="0"/>
                </a:moveTo>
                <a:lnTo>
                  <a:pt x="1563483" y="0"/>
                </a:lnTo>
                <a:lnTo>
                  <a:pt x="1563483" y="2375459"/>
                </a:lnTo>
                <a:lnTo>
                  <a:pt x="0" y="2375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5"/>
          <p:cNvSpPr/>
          <p:nvPr/>
        </p:nvSpPr>
        <p:spPr>
          <a:xfrm rot="2035253">
            <a:off x="14188206" y="5457467"/>
            <a:ext cx="7835077" cy="10939025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5"/>
                </a:lnTo>
                <a:lnTo>
                  <a:pt x="0" y="10939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6" name="Google Shape;186;p5"/>
          <p:cNvCxnSpPr/>
          <p:nvPr/>
        </p:nvCxnSpPr>
        <p:spPr>
          <a:xfrm>
            <a:off x="1589541" y="5472067"/>
            <a:ext cx="15108918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" name="Google Shape;187;p5"/>
          <p:cNvGrpSpPr/>
          <p:nvPr/>
        </p:nvGrpSpPr>
        <p:grpSpPr>
          <a:xfrm>
            <a:off x="3543555" y="5240576"/>
            <a:ext cx="498846" cy="501082"/>
            <a:chOff x="1813" y="0"/>
            <a:chExt cx="809173" cy="812800"/>
          </a:xfrm>
        </p:grpSpPr>
        <p:sp>
          <p:nvSpPr>
            <p:cNvPr id="188" name="Google Shape;188;p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5"/>
          <p:cNvSpPr txBox="1"/>
          <p:nvPr/>
        </p:nvSpPr>
        <p:spPr>
          <a:xfrm>
            <a:off x="2188740" y="6122658"/>
            <a:ext cx="3204526" cy="803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Обработал пропуски.</a:t>
            </a:r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3011237" y="2690089"/>
            <a:ext cx="1563484" cy="87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08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6499536" y="2447334"/>
            <a:ext cx="1563484" cy="2375459"/>
          </a:xfrm>
          <a:custGeom>
            <a:rect b="b" l="l" r="r" t="t"/>
            <a:pathLst>
              <a:path extrusionOk="0" h="2375459" w="1563484">
                <a:moveTo>
                  <a:pt x="0" y="0"/>
                </a:moveTo>
                <a:lnTo>
                  <a:pt x="1563484" y="0"/>
                </a:lnTo>
                <a:lnTo>
                  <a:pt x="1563484" y="2375459"/>
                </a:lnTo>
                <a:lnTo>
                  <a:pt x="0" y="2375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3" name="Google Shape;193;p5"/>
          <p:cNvGrpSpPr/>
          <p:nvPr/>
        </p:nvGrpSpPr>
        <p:grpSpPr>
          <a:xfrm>
            <a:off x="7031855" y="5240576"/>
            <a:ext cx="498846" cy="501082"/>
            <a:chOff x="1813" y="0"/>
            <a:chExt cx="809173" cy="812800"/>
          </a:xfrm>
        </p:grpSpPr>
        <p:sp>
          <p:nvSpPr>
            <p:cNvPr id="194" name="Google Shape;194;p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 txBox="1"/>
          <p:nvPr/>
        </p:nvSpPr>
        <p:spPr>
          <a:xfrm>
            <a:off x="6499536" y="2740503"/>
            <a:ext cx="1563484" cy="87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08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9953454" y="2447334"/>
            <a:ext cx="1563484" cy="2375459"/>
          </a:xfrm>
          <a:custGeom>
            <a:rect b="b" l="l" r="r" t="t"/>
            <a:pathLst>
              <a:path extrusionOk="0" h="2375459" w="1563484">
                <a:moveTo>
                  <a:pt x="0" y="0"/>
                </a:moveTo>
                <a:lnTo>
                  <a:pt x="1563483" y="0"/>
                </a:lnTo>
                <a:lnTo>
                  <a:pt x="1563483" y="2375459"/>
                </a:lnTo>
                <a:lnTo>
                  <a:pt x="0" y="2375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8" name="Google Shape;198;p5"/>
          <p:cNvGrpSpPr/>
          <p:nvPr/>
        </p:nvGrpSpPr>
        <p:grpSpPr>
          <a:xfrm>
            <a:off x="10522412" y="5240576"/>
            <a:ext cx="498846" cy="501082"/>
            <a:chOff x="1813" y="0"/>
            <a:chExt cx="809173" cy="812800"/>
          </a:xfrm>
        </p:grpSpPr>
        <p:sp>
          <p:nvSpPr>
            <p:cNvPr id="199" name="Google Shape;199;p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5"/>
          <p:cNvSpPr txBox="1"/>
          <p:nvPr/>
        </p:nvSpPr>
        <p:spPr>
          <a:xfrm>
            <a:off x="9990093" y="2690089"/>
            <a:ext cx="1563484" cy="87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08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/>
          </a:p>
        </p:txBody>
      </p:sp>
      <p:sp>
        <p:nvSpPr>
          <p:cNvPr id="202" name="Google Shape;202;p5"/>
          <p:cNvSpPr/>
          <p:nvPr/>
        </p:nvSpPr>
        <p:spPr>
          <a:xfrm>
            <a:off x="13480650" y="2447334"/>
            <a:ext cx="1563484" cy="2375459"/>
          </a:xfrm>
          <a:custGeom>
            <a:rect b="b" l="l" r="r" t="t"/>
            <a:pathLst>
              <a:path extrusionOk="0" h="2375459" w="1563484">
                <a:moveTo>
                  <a:pt x="0" y="0"/>
                </a:moveTo>
                <a:lnTo>
                  <a:pt x="1563484" y="0"/>
                </a:lnTo>
                <a:lnTo>
                  <a:pt x="1563484" y="2375459"/>
                </a:lnTo>
                <a:lnTo>
                  <a:pt x="0" y="2375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3" name="Google Shape;203;p5"/>
          <p:cNvGrpSpPr/>
          <p:nvPr/>
        </p:nvGrpSpPr>
        <p:grpSpPr>
          <a:xfrm>
            <a:off x="14012969" y="5240576"/>
            <a:ext cx="498846" cy="501082"/>
            <a:chOff x="1813" y="0"/>
            <a:chExt cx="809173" cy="812800"/>
          </a:xfrm>
        </p:grpSpPr>
        <p:sp>
          <p:nvSpPr>
            <p:cNvPr id="204" name="Google Shape;204;p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5"/>
          <p:cNvSpPr txBox="1"/>
          <p:nvPr/>
        </p:nvSpPr>
        <p:spPr>
          <a:xfrm>
            <a:off x="13480650" y="2762976"/>
            <a:ext cx="1563484" cy="872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08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5679297" y="6122658"/>
            <a:ext cx="3204526" cy="1213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Закодировал категориальные признаки.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9132933" y="6122658"/>
            <a:ext cx="3204526" cy="394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Нашёл аномалии.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12660129" y="6122658"/>
            <a:ext cx="3204526" cy="8036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Обработал выбросы.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 rot="-10799999">
            <a:off x="-1992198" y="-5016162"/>
            <a:ext cx="6041796" cy="8435317"/>
          </a:xfrm>
          <a:custGeom>
            <a:rect b="b" l="l" r="r" t="t"/>
            <a:pathLst>
              <a:path extrusionOk="0" h="8435317" w="6041796">
                <a:moveTo>
                  <a:pt x="0" y="0"/>
                </a:moveTo>
                <a:lnTo>
                  <a:pt x="6041796" y="0"/>
                </a:lnTo>
                <a:lnTo>
                  <a:pt x="6041796" y="8435317"/>
                </a:lnTo>
                <a:lnTo>
                  <a:pt x="0" y="8435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5"/>
          <p:cNvSpPr txBox="1"/>
          <p:nvPr/>
        </p:nvSpPr>
        <p:spPr>
          <a:xfrm>
            <a:off x="4956852" y="407768"/>
            <a:ext cx="7853378" cy="982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ОБРАБОТКА ДАННЫХ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17" name="Google Shape;217;p6"/>
          <p:cNvSpPr/>
          <p:nvPr/>
        </p:nvSpPr>
        <p:spPr>
          <a:xfrm rot="878144">
            <a:off x="13372671" y="-5375285"/>
            <a:ext cx="6064741" cy="9283965"/>
          </a:xfrm>
          <a:custGeom>
            <a:rect b="b" l="l" r="r" t="t"/>
            <a:pathLst>
              <a:path extrusionOk="0" h="15340683" w="14950193">
                <a:moveTo>
                  <a:pt x="0" y="0"/>
                </a:moveTo>
                <a:lnTo>
                  <a:pt x="14950192" y="0"/>
                </a:lnTo>
                <a:lnTo>
                  <a:pt x="14950192" y="15340683"/>
                </a:lnTo>
                <a:lnTo>
                  <a:pt x="0" y="1534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8" name="Google Shape;218;p6"/>
          <p:cNvGrpSpPr/>
          <p:nvPr/>
        </p:nvGrpSpPr>
        <p:grpSpPr>
          <a:xfrm>
            <a:off x="1495406" y="4001925"/>
            <a:ext cx="2932415" cy="2267970"/>
            <a:chOff x="0" y="-19050"/>
            <a:chExt cx="1075555" cy="831850"/>
          </a:xfrm>
        </p:grpSpPr>
        <p:sp>
          <p:nvSpPr>
            <p:cNvPr id="219" name="Google Shape;219;p6"/>
            <p:cNvSpPr/>
            <p:nvPr/>
          </p:nvSpPr>
          <p:spPr>
            <a:xfrm>
              <a:off x="0" y="0"/>
              <a:ext cx="1075555" cy="399659"/>
            </a:xfrm>
            <a:custGeom>
              <a:rect b="b" l="l" r="r" t="t"/>
              <a:pathLst>
                <a:path extrusionOk="0" h="399659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17815"/>
                  </a:lnTo>
                  <a:cubicBezTo>
                    <a:pt x="1075555" y="339521"/>
                    <a:pt x="1066932" y="360339"/>
                    <a:pt x="1051584" y="375687"/>
                  </a:cubicBezTo>
                  <a:cubicBezTo>
                    <a:pt x="1036235" y="391036"/>
                    <a:pt x="1015418" y="399659"/>
                    <a:pt x="993712" y="399659"/>
                  </a:cubicBezTo>
                  <a:lnTo>
                    <a:pt x="81844" y="399659"/>
                  </a:lnTo>
                  <a:cubicBezTo>
                    <a:pt x="60137" y="399659"/>
                    <a:pt x="39320" y="391036"/>
                    <a:pt x="23971" y="375687"/>
                  </a:cubicBezTo>
                  <a:cubicBezTo>
                    <a:pt x="8623" y="360339"/>
                    <a:pt x="0" y="339521"/>
                    <a:pt x="0" y="317815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1494094" y="5250259"/>
            <a:ext cx="2932415" cy="2267969"/>
            <a:chOff x="0" y="-19050"/>
            <a:chExt cx="1075555" cy="831850"/>
          </a:xfrm>
        </p:grpSpPr>
        <p:sp>
          <p:nvSpPr>
            <p:cNvPr id="222" name="Google Shape;222;p6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5145915" y="6097370"/>
            <a:ext cx="3220146" cy="2267971"/>
            <a:chOff x="0" y="-19050"/>
            <a:chExt cx="1181090" cy="831850"/>
          </a:xfrm>
        </p:grpSpPr>
        <p:sp>
          <p:nvSpPr>
            <p:cNvPr id="225" name="Google Shape;225;p6"/>
            <p:cNvSpPr/>
            <p:nvPr/>
          </p:nvSpPr>
          <p:spPr>
            <a:xfrm>
              <a:off x="0" y="0"/>
              <a:ext cx="1181090" cy="384886"/>
            </a:xfrm>
            <a:custGeom>
              <a:rect b="b" l="l" r="r" t="t"/>
              <a:pathLst>
                <a:path extrusionOk="0" h="384886" w="1181090">
                  <a:moveTo>
                    <a:pt x="74531" y="0"/>
                  </a:moveTo>
                  <a:lnTo>
                    <a:pt x="1106559" y="0"/>
                  </a:lnTo>
                  <a:cubicBezTo>
                    <a:pt x="1147721" y="0"/>
                    <a:pt x="1181090" y="33368"/>
                    <a:pt x="1181090" y="74531"/>
                  </a:cubicBezTo>
                  <a:lnTo>
                    <a:pt x="1181090" y="310355"/>
                  </a:lnTo>
                  <a:cubicBezTo>
                    <a:pt x="1181090" y="330122"/>
                    <a:pt x="1173237" y="349079"/>
                    <a:pt x="1159260" y="363056"/>
                  </a:cubicBezTo>
                  <a:cubicBezTo>
                    <a:pt x="1145283" y="377033"/>
                    <a:pt x="1126326" y="384886"/>
                    <a:pt x="1106559" y="384886"/>
                  </a:cubicBezTo>
                  <a:lnTo>
                    <a:pt x="74531" y="384886"/>
                  </a:lnTo>
                  <a:cubicBezTo>
                    <a:pt x="54764" y="384886"/>
                    <a:pt x="35807" y="377033"/>
                    <a:pt x="21830" y="363056"/>
                  </a:cubicBezTo>
                  <a:cubicBezTo>
                    <a:pt x="7852" y="349079"/>
                    <a:pt x="0" y="330122"/>
                    <a:pt x="0" y="310355"/>
                  </a:cubicBezTo>
                  <a:lnTo>
                    <a:pt x="0" y="74531"/>
                  </a:lnTo>
                  <a:cubicBezTo>
                    <a:pt x="0" y="54764"/>
                    <a:pt x="7852" y="35807"/>
                    <a:pt x="21830" y="21830"/>
                  </a:cubicBezTo>
                  <a:cubicBezTo>
                    <a:pt x="35807" y="7852"/>
                    <a:pt x="54764" y="0"/>
                    <a:pt x="74531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6"/>
          <p:cNvGrpSpPr/>
          <p:nvPr/>
        </p:nvGrpSpPr>
        <p:grpSpPr>
          <a:xfrm>
            <a:off x="5289781" y="7293128"/>
            <a:ext cx="2932415" cy="2267969"/>
            <a:chOff x="0" y="-19050"/>
            <a:chExt cx="1075555" cy="831850"/>
          </a:xfrm>
        </p:grpSpPr>
        <p:sp>
          <p:nvSpPr>
            <p:cNvPr id="228" name="Google Shape;228;p6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9515475" y="4520062"/>
            <a:ext cx="2932415" cy="2267971"/>
            <a:chOff x="0" y="-19050"/>
            <a:chExt cx="1075555" cy="831850"/>
          </a:xfrm>
        </p:grpSpPr>
        <p:sp>
          <p:nvSpPr>
            <p:cNvPr id="231" name="Google Shape;231;p6"/>
            <p:cNvSpPr/>
            <p:nvPr/>
          </p:nvSpPr>
          <p:spPr>
            <a:xfrm>
              <a:off x="0" y="0"/>
              <a:ext cx="1075555" cy="485194"/>
            </a:xfrm>
            <a:custGeom>
              <a:rect b="b" l="l" r="r" t="t"/>
              <a:pathLst>
                <a:path extrusionOk="0" h="485194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403350"/>
                  </a:lnTo>
                  <a:cubicBezTo>
                    <a:pt x="1075555" y="425057"/>
                    <a:pt x="1066932" y="445874"/>
                    <a:pt x="1051584" y="461223"/>
                  </a:cubicBezTo>
                  <a:cubicBezTo>
                    <a:pt x="1036235" y="476571"/>
                    <a:pt x="1015418" y="485194"/>
                    <a:pt x="993712" y="485194"/>
                  </a:cubicBezTo>
                  <a:lnTo>
                    <a:pt x="81844" y="485194"/>
                  </a:lnTo>
                  <a:cubicBezTo>
                    <a:pt x="60137" y="485194"/>
                    <a:pt x="39320" y="476571"/>
                    <a:pt x="23971" y="461223"/>
                  </a:cubicBezTo>
                  <a:cubicBezTo>
                    <a:pt x="8623" y="445874"/>
                    <a:pt x="0" y="425057"/>
                    <a:pt x="0" y="403350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6"/>
          <p:cNvGrpSpPr/>
          <p:nvPr/>
        </p:nvGrpSpPr>
        <p:grpSpPr>
          <a:xfrm>
            <a:off x="9537669" y="5997449"/>
            <a:ext cx="2932415" cy="2267969"/>
            <a:chOff x="0" y="-19050"/>
            <a:chExt cx="1075555" cy="831850"/>
          </a:xfrm>
        </p:grpSpPr>
        <p:sp>
          <p:nvSpPr>
            <p:cNvPr id="234" name="Google Shape;234;p6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6"/>
          <p:cNvSpPr/>
          <p:nvPr/>
        </p:nvSpPr>
        <p:spPr>
          <a:xfrm rot="-1616172">
            <a:off x="8383366" y="7397853"/>
            <a:ext cx="1776375" cy="501826"/>
          </a:xfrm>
          <a:custGeom>
            <a:rect b="b" l="l" r="r" t="t"/>
            <a:pathLst>
              <a:path extrusionOk="0" h="501826" w="1776375">
                <a:moveTo>
                  <a:pt x="0" y="0"/>
                </a:moveTo>
                <a:lnTo>
                  <a:pt x="1776375" y="0"/>
                </a:lnTo>
                <a:lnTo>
                  <a:pt x="1776375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6"/>
          <p:cNvSpPr txBox="1"/>
          <p:nvPr/>
        </p:nvSpPr>
        <p:spPr>
          <a:xfrm>
            <a:off x="1659816" y="5472516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1</a:t>
            </a:r>
            <a:endParaRPr/>
          </a:p>
        </p:txBody>
      </p:sp>
      <p:sp>
        <p:nvSpPr>
          <p:cNvPr id="238" name="Google Shape;238;p6"/>
          <p:cNvSpPr txBox="1"/>
          <p:nvPr/>
        </p:nvSpPr>
        <p:spPr>
          <a:xfrm>
            <a:off x="1694419" y="4170938"/>
            <a:ext cx="2534389" cy="754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7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Подготовил данные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5477696" y="7514808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2</a:t>
            </a:r>
            <a:endParaRPr/>
          </a:p>
        </p:txBody>
      </p:sp>
      <p:sp>
        <p:nvSpPr>
          <p:cNvPr id="240" name="Google Shape;240;p6"/>
          <p:cNvSpPr txBox="1"/>
          <p:nvPr/>
        </p:nvSpPr>
        <p:spPr>
          <a:xfrm>
            <a:off x="5289781" y="6268220"/>
            <a:ext cx="2932415" cy="754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7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Вычислил значения силуэта и инерции </a:t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 flipH="1" rot="-7899314">
            <a:off x="4589509" y="4850067"/>
            <a:ext cx="1776375" cy="501826"/>
          </a:xfrm>
          <a:custGeom>
            <a:rect b="b" l="l" r="r" t="t"/>
            <a:pathLst>
              <a:path extrusionOk="0"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6"/>
          <p:cNvSpPr/>
          <p:nvPr/>
        </p:nvSpPr>
        <p:spPr>
          <a:xfrm rot="889589">
            <a:off x="-2655951" y="5438318"/>
            <a:ext cx="6144916" cy="8192474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3" name="Google Shape;243;p6"/>
          <p:cNvGrpSpPr/>
          <p:nvPr/>
        </p:nvGrpSpPr>
        <p:grpSpPr>
          <a:xfrm>
            <a:off x="13727384" y="5842904"/>
            <a:ext cx="2932415" cy="2267971"/>
            <a:chOff x="0" y="-19050"/>
            <a:chExt cx="1075555" cy="831850"/>
          </a:xfrm>
        </p:grpSpPr>
        <p:sp>
          <p:nvSpPr>
            <p:cNvPr id="244" name="Google Shape;244;p6"/>
            <p:cNvSpPr/>
            <p:nvPr/>
          </p:nvSpPr>
          <p:spPr>
            <a:xfrm>
              <a:off x="0" y="0"/>
              <a:ext cx="1075555" cy="413687"/>
            </a:xfrm>
            <a:custGeom>
              <a:rect b="b" l="l" r="r" t="t"/>
              <a:pathLst>
                <a:path extrusionOk="0" h="413687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31843"/>
                  </a:lnTo>
                  <a:cubicBezTo>
                    <a:pt x="1075555" y="353550"/>
                    <a:pt x="1066932" y="374367"/>
                    <a:pt x="1051584" y="389715"/>
                  </a:cubicBezTo>
                  <a:cubicBezTo>
                    <a:pt x="1036235" y="405064"/>
                    <a:pt x="1015418" y="413687"/>
                    <a:pt x="993712" y="413687"/>
                  </a:cubicBezTo>
                  <a:lnTo>
                    <a:pt x="81844" y="413687"/>
                  </a:lnTo>
                  <a:cubicBezTo>
                    <a:pt x="60137" y="413687"/>
                    <a:pt x="39320" y="405064"/>
                    <a:pt x="23971" y="389715"/>
                  </a:cubicBezTo>
                  <a:cubicBezTo>
                    <a:pt x="8623" y="374367"/>
                    <a:pt x="0" y="353550"/>
                    <a:pt x="0" y="331843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6"/>
          <p:cNvGrpSpPr/>
          <p:nvPr/>
        </p:nvGrpSpPr>
        <p:grpSpPr>
          <a:xfrm>
            <a:off x="13696910" y="7074608"/>
            <a:ext cx="2932415" cy="2267969"/>
            <a:chOff x="0" y="-19050"/>
            <a:chExt cx="1075555" cy="831850"/>
          </a:xfrm>
        </p:grpSpPr>
        <p:sp>
          <p:nvSpPr>
            <p:cNvPr id="247" name="Google Shape;247;p6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6"/>
          <p:cNvSpPr/>
          <p:nvPr/>
        </p:nvSpPr>
        <p:spPr>
          <a:xfrm flipH="1" rot="-8770722">
            <a:off x="12808723" y="4836507"/>
            <a:ext cx="1776375" cy="501826"/>
          </a:xfrm>
          <a:custGeom>
            <a:rect b="b" l="l" r="r" t="t"/>
            <a:pathLst>
              <a:path extrusionOk="0"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6"/>
          <p:cNvSpPr txBox="1"/>
          <p:nvPr/>
        </p:nvSpPr>
        <p:spPr>
          <a:xfrm>
            <a:off x="786192" y="287383"/>
            <a:ext cx="12330907" cy="982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КЛАСТЕРИЗАЦИЯ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9725585" y="6219129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3</a:t>
            </a:r>
            <a:endParaRPr/>
          </a:p>
        </p:txBody>
      </p:sp>
      <p:sp>
        <p:nvSpPr>
          <p:cNvPr id="252" name="Google Shape;252;p6"/>
          <p:cNvSpPr txBox="1"/>
          <p:nvPr/>
        </p:nvSpPr>
        <p:spPr>
          <a:xfrm>
            <a:off x="9747779" y="4637978"/>
            <a:ext cx="2534389" cy="1135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9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Выбрал количество кластеров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786192" y="1574474"/>
            <a:ext cx="11661697" cy="488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6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Построил модель кластеризации на основе собранных данных. </a:t>
            </a:r>
            <a:endParaRPr/>
          </a:p>
        </p:txBody>
      </p:sp>
      <p:sp>
        <p:nvSpPr>
          <p:cNvPr id="254" name="Google Shape;254;p6"/>
          <p:cNvSpPr txBox="1"/>
          <p:nvPr/>
        </p:nvSpPr>
        <p:spPr>
          <a:xfrm>
            <a:off x="13884826" y="7296288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4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13937494" y="6053855"/>
            <a:ext cx="2534389" cy="754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9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Построил модель кластеризации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/>
          <p:nvPr/>
        </p:nvSpPr>
        <p:spPr>
          <a:xfrm>
            <a:off x="1028700" y="904225"/>
            <a:ext cx="4854773" cy="68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График инерции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12739092" y="904225"/>
            <a:ext cx="4520208" cy="688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График силуэта</a:t>
            </a:r>
            <a:endParaRPr/>
          </a:p>
        </p:txBody>
      </p:sp>
      <p:sp>
        <p:nvSpPr>
          <p:cNvPr id="262" name="Google Shape;262;p7"/>
          <p:cNvSpPr/>
          <p:nvPr/>
        </p:nvSpPr>
        <p:spPr>
          <a:xfrm rot="-5487765">
            <a:off x="5750114" y="-596078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7"/>
          <p:cNvSpPr/>
          <p:nvPr/>
        </p:nvSpPr>
        <p:spPr>
          <a:xfrm>
            <a:off x="9558393" y="2220365"/>
            <a:ext cx="8239992" cy="6190742"/>
          </a:xfrm>
          <a:custGeom>
            <a:rect b="b" l="l" r="r" t="t"/>
            <a:pathLst>
              <a:path extrusionOk="0" h="6190742" w="8239992">
                <a:moveTo>
                  <a:pt x="0" y="0"/>
                </a:moveTo>
                <a:lnTo>
                  <a:pt x="8239992" y="0"/>
                </a:lnTo>
                <a:lnTo>
                  <a:pt x="8239992" y="6190742"/>
                </a:lnTo>
                <a:lnTo>
                  <a:pt x="0" y="61907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33" r="-433" t="0"/>
            </a:stretch>
          </a:blipFill>
          <a:ln>
            <a:noFill/>
          </a:ln>
        </p:spPr>
      </p:sp>
      <p:sp>
        <p:nvSpPr>
          <p:cNvPr id="264" name="Google Shape;264;p7"/>
          <p:cNvSpPr/>
          <p:nvPr/>
        </p:nvSpPr>
        <p:spPr>
          <a:xfrm>
            <a:off x="513758" y="2220365"/>
            <a:ext cx="8440618" cy="6190742"/>
          </a:xfrm>
          <a:custGeom>
            <a:rect b="b" l="l" r="r" t="t"/>
            <a:pathLst>
              <a:path extrusionOk="0" h="6190742" w="8440618">
                <a:moveTo>
                  <a:pt x="0" y="0"/>
                </a:moveTo>
                <a:lnTo>
                  <a:pt x="8440619" y="0"/>
                </a:lnTo>
                <a:lnTo>
                  <a:pt x="8440619" y="6190742"/>
                </a:lnTo>
                <a:lnTo>
                  <a:pt x="0" y="61907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808" l="0" r="0" t="-1809"/>
            </a:stretch>
          </a:blipFill>
          <a:ln>
            <a:noFill/>
          </a:ln>
        </p:spPr>
      </p:sp>
      <p:sp>
        <p:nvSpPr>
          <p:cNvPr id="265" name="Google Shape;265;p7"/>
          <p:cNvSpPr txBox="1"/>
          <p:nvPr/>
        </p:nvSpPr>
        <p:spPr>
          <a:xfrm>
            <a:off x="2552023" y="9000426"/>
            <a:ext cx="13183955" cy="477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разбиении на 5 кластеров  мы получаем лучшие результаты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71" name="Google Shape;271;p8"/>
          <p:cNvSpPr/>
          <p:nvPr/>
        </p:nvSpPr>
        <p:spPr>
          <a:xfrm rot="886690">
            <a:off x="12749688" y="-4658877"/>
            <a:ext cx="6300624" cy="8288406"/>
          </a:xfrm>
          <a:custGeom>
            <a:rect b="b" l="l" r="r" t="t"/>
            <a:pathLst>
              <a:path extrusionOk="0" h="15340683" w="14950193">
                <a:moveTo>
                  <a:pt x="0" y="0"/>
                </a:moveTo>
                <a:lnTo>
                  <a:pt x="14950193" y="0"/>
                </a:lnTo>
                <a:lnTo>
                  <a:pt x="14950193" y="15340683"/>
                </a:lnTo>
                <a:lnTo>
                  <a:pt x="0" y="1534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2" name="Google Shape;272;p8"/>
          <p:cNvGrpSpPr/>
          <p:nvPr/>
        </p:nvGrpSpPr>
        <p:grpSpPr>
          <a:xfrm>
            <a:off x="2608756" y="4407381"/>
            <a:ext cx="2932415" cy="2267975"/>
            <a:chOff x="0" y="-19050"/>
            <a:chExt cx="1075555" cy="831850"/>
          </a:xfrm>
        </p:grpSpPr>
        <p:sp>
          <p:nvSpPr>
            <p:cNvPr id="273" name="Google Shape;273;p8"/>
            <p:cNvSpPr/>
            <p:nvPr/>
          </p:nvSpPr>
          <p:spPr>
            <a:xfrm>
              <a:off x="0" y="0"/>
              <a:ext cx="1075555" cy="356492"/>
            </a:xfrm>
            <a:custGeom>
              <a:rect b="b" l="l" r="r" t="t"/>
              <a:pathLst>
                <a:path extrusionOk="0" h="356492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74649"/>
                  </a:lnTo>
                  <a:cubicBezTo>
                    <a:pt x="1075555" y="319850"/>
                    <a:pt x="1038913" y="356492"/>
                    <a:pt x="993712" y="356492"/>
                  </a:cubicBezTo>
                  <a:lnTo>
                    <a:pt x="81844" y="356492"/>
                  </a:lnTo>
                  <a:cubicBezTo>
                    <a:pt x="60137" y="356492"/>
                    <a:pt x="39320" y="347870"/>
                    <a:pt x="23971" y="332521"/>
                  </a:cubicBezTo>
                  <a:cubicBezTo>
                    <a:pt x="8623" y="317172"/>
                    <a:pt x="0" y="296355"/>
                    <a:pt x="0" y="274649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8"/>
          <p:cNvGrpSpPr/>
          <p:nvPr/>
        </p:nvGrpSpPr>
        <p:grpSpPr>
          <a:xfrm>
            <a:off x="2608756" y="5585967"/>
            <a:ext cx="2932415" cy="2267969"/>
            <a:chOff x="0" y="-19050"/>
            <a:chExt cx="1075555" cy="831850"/>
          </a:xfrm>
        </p:grpSpPr>
        <p:sp>
          <p:nvSpPr>
            <p:cNvPr id="276" name="Google Shape;276;p8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8"/>
          <p:cNvGrpSpPr/>
          <p:nvPr/>
        </p:nvGrpSpPr>
        <p:grpSpPr>
          <a:xfrm>
            <a:off x="8230484" y="5585967"/>
            <a:ext cx="2932415" cy="2267970"/>
            <a:chOff x="0" y="-19050"/>
            <a:chExt cx="1075555" cy="831850"/>
          </a:xfrm>
        </p:grpSpPr>
        <p:sp>
          <p:nvSpPr>
            <p:cNvPr id="279" name="Google Shape;279;p8"/>
            <p:cNvSpPr/>
            <p:nvPr/>
          </p:nvSpPr>
          <p:spPr>
            <a:xfrm>
              <a:off x="0" y="0"/>
              <a:ext cx="1075555" cy="475851"/>
            </a:xfrm>
            <a:custGeom>
              <a:rect b="b" l="l" r="r" t="t"/>
              <a:pathLst>
                <a:path extrusionOk="0" h="475851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94007"/>
                  </a:lnTo>
                  <a:cubicBezTo>
                    <a:pt x="1075555" y="415713"/>
                    <a:pt x="1066932" y="436531"/>
                    <a:pt x="1051584" y="451879"/>
                  </a:cubicBezTo>
                  <a:cubicBezTo>
                    <a:pt x="1036235" y="467228"/>
                    <a:pt x="1015418" y="475851"/>
                    <a:pt x="993712" y="475851"/>
                  </a:cubicBezTo>
                  <a:lnTo>
                    <a:pt x="81844" y="475851"/>
                  </a:lnTo>
                  <a:cubicBezTo>
                    <a:pt x="60137" y="475851"/>
                    <a:pt x="39320" y="467228"/>
                    <a:pt x="23971" y="451879"/>
                  </a:cubicBezTo>
                  <a:cubicBezTo>
                    <a:pt x="8623" y="436531"/>
                    <a:pt x="0" y="415713"/>
                    <a:pt x="0" y="394007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8"/>
          <p:cNvGrpSpPr/>
          <p:nvPr/>
        </p:nvGrpSpPr>
        <p:grpSpPr>
          <a:xfrm>
            <a:off x="8230484" y="7074143"/>
            <a:ext cx="2932415" cy="2267969"/>
            <a:chOff x="0" y="-19050"/>
            <a:chExt cx="1075555" cy="831850"/>
          </a:xfrm>
        </p:grpSpPr>
        <p:sp>
          <p:nvSpPr>
            <p:cNvPr id="282" name="Google Shape;282;p8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8"/>
          <p:cNvGrpSpPr/>
          <p:nvPr/>
        </p:nvGrpSpPr>
        <p:grpSpPr>
          <a:xfrm>
            <a:off x="13662588" y="4514923"/>
            <a:ext cx="2932415" cy="2267974"/>
            <a:chOff x="0" y="-19050"/>
            <a:chExt cx="1075555" cy="831850"/>
          </a:xfrm>
        </p:grpSpPr>
        <p:sp>
          <p:nvSpPr>
            <p:cNvPr id="285" name="Google Shape;285;p8"/>
            <p:cNvSpPr/>
            <p:nvPr/>
          </p:nvSpPr>
          <p:spPr>
            <a:xfrm>
              <a:off x="0" y="0"/>
              <a:ext cx="1075555" cy="394824"/>
            </a:xfrm>
            <a:custGeom>
              <a:rect b="b" l="l" r="r" t="t"/>
              <a:pathLst>
                <a:path extrusionOk="0" h="394824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312981"/>
                  </a:lnTo>
                  <a:cubicBezTo>
                    <a:pt x="1075555" y="334687"/>
                    <a:pt x="1066932" y="355504"/>
                    <a:pt x="1051584" y="370853"/>
                  </a:cubicBezTo>
                  <a:cubicBezTo>
                    <a:pt x="1036235" y="386202"/>
                    <a:pt x="1015418" y="394824"/>
                    <a:pt x="993712" y="394824"/>
                  </a:cubicBezTo>
                  <a:lnTo>
                    <a:pt x="81844" y="394824"/>
                  </a:lnTo>
                  <a:cubicBezTo>
                    <a:pt x="36643" y="394824"/>
                    <a:pt x="0" y="358182"/>
                    <a:pt x="0" y="31298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8"/>
          <p:cNvGrpSpPr/>
          <p:nvPr/>
        </p:nvGrpSpPr>
        <p:grpSpPr>
          <a:xfrm>
            <a:off x="13662588" y="5809900"/>
            <a:ext cx="2932415" cy="2267969"/>
            <a:chOff x="0" y="-19050"/>
            <a:chExt cx="1075555" cy="831850"/>
          </a:xfrm>
        </p:grpSpPr>
        <p:sp>
          <p:nvSpPr>
            <p:cNvPr id="288" name="Google Shape;288;p8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8"/>
          <p:cNvSpPr/>
          <p:nvPr/>
        </p:nvSpPr>
        <p:spPr>
          <a:xfrm rot="-767321">
            <a:off x="11524556" y="6684360"/>
            <a:ext cx="1776375" cy="501826"/>
          </a:xfrm>
          <a:custGeom>
            <a:rect b="b" l="l" r="r" t="t"/>
            <a:pathLst>
              <a:path extrusionOk="0" h="501826" w="1776375">
                <a:moveTo>
                  <a:pt x="0" y="0"/>
                </a:moveTo>
                <a:lnTo>
                  <a:pt x="1776375" y="0"/>
                </a:lnTo>
                <a:lnTo>
                  <a:pt x="1776375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8"/>
          <p:cNvSpPr txBox="1"/>
          <p:nvPr/>
        </p:nvSpPr>
        <p:spPr>
          <a:xfrm>
            <a:off x="330353" y="439728"/>
            <a:ext cx="12330907" cy="982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АНАЛИЗ A/B-ТЕСТА</a:t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2796672" y="5807647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1</a:t>
            </a:r>
            <a:endParaRPr/>
          </a:p>
        </p:txBody>
      </p:sp>
      <p:sp>
        <p:nvSpPr>
          <p:cNvPr id="293" name="Google Shape;293;p8"/>
          <p:cNvSpPr txBox="1"/>
          <p:nvPr/>
        </p:nvSpPr>
        <p:spPr>
          <a:xfrm>
            <a:off x="2807769" y="4586945"/>
            <a:ext cx="2534389" cy="754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7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Подготовил данные</a:t>
            </a:r>
            <a:endParaRPr/>
          </a:p>
        </p:txBody>
      </p:sp>
      <p:sp>
        <p:nvSpPr>
          <p:cNvPr id="294" name="Google Shape;294;p8"/>
          <p:cNvSpPr txBox="1"/>
          <p:nvPr/>
        </p:nvSpPr>
        <p:spPr>
          <a:xfrm>
            <a:off x="8418400" y="7295824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2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8442310" y="5695023"/>
            <a:ext cx="2534389" cy="1135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9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Рассчитал основные метрики</a:t>
            </a:r>
            <a:endParaRPr/>
          </a:p>
        </p:txBody>
      </p:sp>
      <p:sp>
        <p:nvSpPr>
          <p:cNvPr id="296" name="Google Shape;296;p8"/>
          <p:cNvSpPr txBox="1"/>
          <p:nvPr/>
        </p:nvSpPr>
        <p:spPr>
          <a:xfrm>
            <a:off x="13850504" y="6031581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ШАГ 3</a:t>
            </a:r>
            <a:endParaRPr/>
          </a:p>
        </p:txBody>
      </p:sp>
      <p:sp>
        <p:nvSpPr>
          <p:cNvPr id="297" name="Google Shape;297;p8"/>
          <p:cNvSpPr txBox="1"/>
          <p:nvPr/>
        </p:nvSpPr>
        <p:spPr>
          <a:xfrm>
            <a:off x="13872698" y="4725874"/>
            <a:ext cx="2534389" cy="754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9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Проверил гипотезы</a:t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 flipH="1" rot="-8743605">
            <a:off x="6078557" y="5254113"/>
            <a:ext cx="1776375" cy="501826"/>
          </a:xfrm>
          <a:custGeom>
            <a:rect b="b" l="l" r="r" t="t"/>
            <a:pathLst>
              <a:path extrusionOk="0"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8"/>
          <p:cNvSpPr txBox="1"/>
          <p:nvPr/>
        </p:nvSpPr>
        <p:spPr>
          <a:xfrm>
            <a:off x="330353" y="1764919"/>
            <a:ext cx="107679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Провел</a:t>
            </a:r>
            <a:r>
              <a:rPr b="0" i="0" lang="en-US" sz="2886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статистический анализ результатов старого и нового подходов к формированию стоимости полиса ВЗР.</a:t>
            </a:r>
            <a:endParaRPr/>
          </a:p>
        </p:txBody>
      </p:sp>
      <p:sp>
        <p:nvSpPr>
          <p:cNvPr id="300" name="Google Shape;300;p8"/>
          <p:cNvSpPr/>
          <p:nvPr/>
        </p:nvSpPr>
        <p:spPr>
          <a:xfrm rot="879405">
            <a:off x="-2372883" y="5468361"/>
            <a:ext cx="7043089" cy="901007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/>
          <p:nvPr/>
        </p:nvSpPr>
        <p:spPr>
          <a:xfrm>
            <a:off x="0" y="2595950"/>
            <a:ext cx="10652760" cy="7688835"/>
          </a:xfrm>
          <a:custGeom>
            <a:rect b="b" l="l" r="r" t="t"/>
            <a:pathLst>
              <a:path extrusionOk="0" h="6789258" w="9144000">
                <a:moveTo>
                  <a:pt x="0" y="0"/>
                </a:moveTo>
                <a:lnTo>
                  <a:pt x="9144000" y="0"/>
                </a:lnTo>
                <a:lnTo>
                  <a:pt x="9144000" y="6789258"/>
                </a:lnTo>
                <a:lnTo>
                  <a:pt x="0" y="6789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55" l="0" r="0" t="-156"/>
            </a:stretch>
          </a:blipFill>
          <a:ln>
            <a:noFill/>
          </a:ln>
        </p:spPr>
      </p:sp>
      <p:sp>
        <p:nvSpPr>
          <p:cNvPr id="306" name="Google Shape;306;p9"/>
          <p:cNvSpPr txBox="1"/>
          <p:nvPr/>
        </p:nvSpPr>
        <p:spPr>
          <a:xfrm>
            <a:off x="521465" y="522478"/>
            <a:ext cx="8806826" cy="945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Равенство пропорций</a:t>
            </a:r>
            <a:endParaRPr/>
          </a:p>
        </p:txBody>
      </p:sp>
      <p:grpSp>
        <p:nvGrpSpPr>
          <p:cNvPr id="307" name="Google Shape;307;p9"/>
          <p:cNvGrpSpPr/>
          <p:nvPr/>
        </p:nvGrpSpPr>
        <p:grpSpPr>
          <a:xfrm>
            <a:off x="12373768" y="6878681"/>
            <a:ext cx="4662695" cy="2267956"/>
            <a:chOff x="0" y="-19050"/>
            <a:chExt cx="1710202" cy="831850"/>
          </a:xfrm>
        </p:grpSpPr>
        <p:sp>
          <p:nvSpPr>
            <p:cNvPr id="308" name="Google Shape;308;p9"/>
            <p:cNvSpPr/>
            <p:nvPr/>
          </p:nvSpPr>
          <p:spPr>
            <a:xfrm>
              <a:off x="0" y="0"/>
              <a:ext cx="1710202" cy="699436"/>
            </a:xfrm>
            <a:custGeom>
              <a:rect b="b" l="l" r="r" t="t"/>
              <a:pathLst>
                <a:path extrusionOk="0" h="699436" w="1710202">
                  <a:moveTo>
                    <a:pt x="51472" y="0"/>
                  </a:moveTo>
                  <a:lnTo>
                    <a:pt x="1658731" y="0"/>
                  </a:lnTo>
                  <a:cubicBezTo>
                    <a:pt x="1687158" y="0"/>
                    <a:pt x="1710202" y="23045"/>
                    <a:pt x="1710202" y="51472"/>
                  </a:cubicBezTo>
                  <a:lnTo>
                    <a:pt x="1710202" y="647964"/>
                  </a:lnTo>
                  <a:cubicBezTo>
                    <a:pt x="1710202" y="661615"/>
                    <a:pt x="1704779" y="674707"/>
                    <a:pt x="1695127" y="684360"/>
                  </a:cubicBezTo>
                  <a:cubicBezTo>
                    <a:pt x="1685474" y="694013"/>
                    <a:pt x="1672382" y="699436"/>
                    <a:pt x="1658731" y="699436"/>
                  </a:cubicBezTo>
                  <a:lnTo>
                    <a:pt x="51472" y="699436"/>
                  </a:lnTo>
                  <a:cubicBezTo>
                    <a:pt x="37821" y="699436"/>
                    <a:pt x="24729" y="694013"/>
                    <a:pt x="15076" y="684360"/>
                  </a:cubicBezTo>
                  <a:cubicBezTo>
                    <a:pt x="5423" y="674707"/>
                    <a:pt x="0" y="661615"/>
                    <a:pt x="0" y="647964"/>
                  </a:cubicBezTo>
                  <a:lnTo>
                    <a:pt x="0" y="51472"/>
                  </a:lnTo>
                  <a:cubicBezTo>
                    <a:pt x="0" y="37821"/>
                    <a:pt x="5423" y="24729"/>
                    <a:pt x="15076" y="15076"/>
                  </a:cubicBezTo>
                  <a:cubicBezTo>
                    <a:pt x="24729" y="5423"/>
                    <a:pt x="37821" y="0"/>
                    <a:pt x="51472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9"/>
          <p:cNvSpPr txBox="1"/>
          <p:nvPr/>
        </p:nvSpPr>
        <p:spPr>
          <a:xfrm>
            <a:off x="12499976" y="7149973"/>
            <a:ext cx="4410300" cy="16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Тест показал, что пропорции клиентов в группах не отличаются</a:t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 rot="1873104">
            <a:off x="13252233" y="-3226022"/>
            <a:ext cx="7211144" cy="7984895"/>
          </a:xfrm>
          <a:custGeom>
            <a:rect b="b" l="l" r="r" t="t"/>
            <a:pathLst>
              <a:path extrusionOk="0" h="15340683" w="14950193">
                <a:moveTo>
                  <a:pt x="0" y="0"/>
                </a:moveTo>
                <a:lnTo>
                  <a:pt x="14950193" y="0"/>
                </a:lnTo>
                <a:lnTo>
                  <a:pt x="14950193" y="15340683"/>
                </a:lnTo>
                <a:lnTo>
                  <a:pt x="0" y="15340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