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Open Sans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penSansLight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dd3c503c8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4dd3c503c8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dd3c503c8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34dd3c503c8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dd3c503c8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34dd3c503c8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dd3c503c8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34dd3c503c8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/>
        </p:nvSpPr>
        <p:spPr>
          <a:xfrm>
            <a:off x="2128025" y="1041555"/>
            <a:ext cx="7935900" cy="10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бюджетное профессиональное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учреждение города Москвы ​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«Колледж малого бизнеса № 4»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2"/>
          <p:cNvSpPr txBox="1"/>
          <p:nvPr/>
        </p:nvSpPr>
        <p:spPr>
          <a:xfrm>
            <a:off x="5894316" y="3018891"/>
            <a:ext cx="112217" cy="679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2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-RU" sz="38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3559347" y="2173951"/>
            <a:ext cx="5073305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3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Курсовая работа на тему:</a:t>
            </a:r>
            <a:b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2128050" y="2620625"/>
            <a:ext cx="793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“Разработка портала для управления жилым комплексом: регистрация заявок на ремонт, бронирование общих помещений, обсуждения жильцов.”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6387500" y="5083325"/>
            <a:ext cx="519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1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Работу выполнил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Костиков Алексей Викторович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11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ИПО-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33.22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2"/>
          <p:cNvSpPr txBox="1"/>
          <p:nvPr/>
        </p:nvSpPr>
        <p:spPr>
          <a:xfrm>
            <a:off x="5273193" y="6404580"/>
            <a:ext cx="1645612" cy="310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 2025​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УП.03\презентация\thumbnail_Outlook-1ji3zkw0.png" id="60" name="Google Shape;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722" y="5027"/>
            <a:ext cx="1808554" cy="1148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Тестирование </a:t>
            </a:r>
            <a:r>
              <a:rPr lang="ru-RU"/>
              <a:t>(пользователь)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491558"/>
            <a:ext cx="11145776" cy="507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1"/>
          <p:cNvCxnSpPr/>
          <p:nvPr/>
        </p:nvCxnSpPr>
        <p:spPr>
          <a:xfrm rot="10800000">
            <a:off x="1824375" y="1866025"/>
            <a:ext cx="646800" cy="1408800"/>
          </a:xfrm>
          <a:prstGeom prst="straightConnector1">
            <a:avLst/>
          </a:prstGeom>
          <a:noFill/>
          <a:ln cap="flat" cmpd="sng" w="1143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Тестирование </a:t>
            </a:r>
            <a:r>
              <a:rPr lang="ru-RU"/>
              <a:t>(пользователь)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500" y="1626792"/>
            <a:ext cx="9416023" cy="404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Тестирование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9194195" y="3855693"/>
            <a:ext cx="2469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 таблицы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9194120" y="1472865"/>
            <a:ext cx="2469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 таблицы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repair_requests (добавлена новая строка)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47" y="1655725"/>
            <a:ext cx="8404276" cy="14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75" y="3556825"/>
            <a:ext cx="43053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Тестирование (админ)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50" y="1356875"/>
            <a:ext cx="11108349" cy="486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Тестирование (админ)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356874"/>
            <a:ext cx="10260374" cy="47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25" y="4506685"/>
            <a:ext cx="12192001" cy="4936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Тестирование (админ)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00" y="2085217"/>
            <a:ext cx="11430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575025" y="2967300"/>
            <a:ext cx="510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2"/>
                </a:solidFill>
              </a:rPr>
              <a:t>изменение после подтверждения админом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Достигнуто в курсовой работе:</a:t>
            </a:r>
            <a:endParaRPr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0" i="0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Разработана система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управления жилищным комплексом, с функционалом: заявок на ремонт, бронирования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помещения, чата</a:t>
            </a:r>
            <a:endParaRPr/>
          </a:p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b="1" i="0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азработано:</a:t>
            </a:r>
            <a:endParaRPr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 приложение </a:t>
            </a:r>
            <a:r>
              <a:rPr b="0" i="0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пользовательским интерфейсом на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css</a:t>
            </a:r>
            <a:r>
              <a:rPr b="0" i="0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0" i="0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Серверная часть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golang</a:t>
            </a:r>
            <a:r>
              <a:rPr b="0" i="0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0" i="0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База данных PostgreSQL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838200" y="2766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ru-RU" sz="60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7297"/>
              <a:buFont typeface="Trebuchet MS"/>
              <a:buNone/>
            </a:pPr>
            <a:r>
              <a:rPr b="1" lang="ru-RU"/>
              <a:t>Цель курсовой работы: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15650" y="1536625"/>
            <a:ext cx="5395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</a:rPr>
              <a:t>разработка веб-портала для управления жилым комплексом, который будет включать в себя модули для регистрации заявок на ремонт, бронирования общих помещений и обсуждений жильцов.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</a:rPr>
              <a:t>В процессе работы будет проведен анализ существующих решений, а также разработаны архитектура системы и ее основные компоненты.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3" title="smartho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525" y="1651325"/>
            <a:ext cx="5739775" cy="35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513050" y="349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63"/>
              <a:buFont typeface="Trebuchet MS"/>
              <a:buNone/>
            </a:pPr>
            <a:r>
              <a:rPr b="1" lang="ru-RU"/>
              <a:t>Задачи курсовой работы: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0" y="1414125"/>
            <a:ext cx="11360700" cy="55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-RU" sz="2100">
                <a:solidFill>
                  <a:schemeClr val="dk1"/>
                </a:solidFill>
              </a:rPr>
              <a:t>Хранение и управление данными — система должна обеспечивать хранение данных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-RU" sz="2100">
                <a:solidFill>
                  <a:schemeClr val="dk1"/>
                </a:solidFill>
              </a:rPr>
              <a:t>Пользовательский интерфейс — система должна предоставлять удобный и интуитивно понятный интерфейс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-RU" sz="2100">
                <a:solidFill>
                  <a:schemeClr val="dk1"/>
                </a:solidFill>
              </a:rPr>
              <a:t>Мониторинг производительности — система должна включать инструменты для мониторинга производительности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-RU" sz="2100">
                <a:solidFill>
                  <a:schemeClr val="dk1"/>
                </a:solidFill>
              </a:rPr>
              <a:t>Провести т</a:t>
            </a:r>
            <a:r>
              <a:rPr lang="ru-RU" sz="2100">
                <a:solidFill>
                  <a:schemeClr val="dk1"/>
                </a:solidFill>
              </a:rPr>
              <a:t>естирование системы и оценку </a:t>
            </a:r>
            <a:r>
              <a:rPr lang="ru-RU" sz="2100">
                <a:solidFill>
                  <a:schemeClr val="dk1"/>
                </a:solidFill>
              </a:rPr>
              <a:t>ее</a:t>
            </a:r>
            <a:r>
              <a:rPr lang="ru-RU" sz="2100">
                <a:solidFill>
                  <a:schemeClr val="dk1"/>
                </a:solidFill>
              </a:rPr>
              <a:t> эффективности.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15600" y="32655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11111"/>
              <a:buNone/>
            </a:pPr>
            <a:r>
              <a:rPr lang="ru-RU"/>
              <a:t>Актуальность темы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22625" y="1090050"/>
            <a:ext cx="7167300" cy="4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1900">
                <a:solidFill>
                  <a:schemeClr val="dk1"/>
                </a:solidFill>
              </a:rPr>
              <a:t>-Рост множества жилых комплексов. В настоящее время идет рост городского населения и строительство новых жилых комплексов. Они требуют эффективных инструментов управления.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1900">
                <a:solidFill>
                  <a:schemeClr val="dk1"/>
                </a:solidFill>
              </a:rPr>
              <a:t>-Цифровизация услуг. Портал для жильцов — </a:t>
            </a:r>
            <a:r>
              <a:rPr lang="ru-RU" sz="1900">
                <a:solidFill>
                  <a:schemeClr val="dk1"/>
                </a:solidFill>
              </a:rPr>
              <a:t>веб приложение</a:t>
            </a:r>
            <a:r>
              <a:rPr lang="ru-RU" sz="1900">
                <a:solidFill>
                  <a:schemeClr val="dk1"/>
                </a:solidFill>
              </a:rPr>
              <a:t>, упрощающее процесс взаимодействия между управляющими компаниями и жильцами.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chemeClr val="dk1"/>
                </a:solidFill>
              </a:rPr>
              <a:t>-Эффективное управление ресурсами. Возможность регистрации заявок на ремонт и бронирование общих помещений позволяет эффективно управлять ресурсами жилого комплекса, минимизируя ожидания.</a:t>
            </a:r>
            <a:endParaRPr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83" name="Google Shape;83;p15" title="pngwing.co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50" y="1431850"/>
            <a:ext cx="4417825" cy="43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3649627" y="246900"/>
            <a:ext cx="4187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i="0" lang="ru-RU" sz="3300" u="none" cap="none" strike="noStrike">
                <a:solidFill>
                  <a:srgbClr val="000000"/>
                </a:solidFill>
              </a:rPr>
              <a:t>Выбор технологий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823025" y="1207675"/>
            <a:ext cx="107772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</a:rPr>
              <a:t>Инструменты разработки:</a:t>
            </a:r>
            <a:endParaRPr b="1" i="0" sz="2000" u="none" cap="none" strike="noStrike">
              <a:solidFill>
                <a:schemeClr val="dk1"/>
              </a:solidFill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0" lang="ru-RU" sz="2000" u="none" cap="none" strike="noStrike">
                <a:solidFill>
                  <a:schemeClr val="dk1"/>
                </a:solidFill>
              </a:rPr>
              <a:t>Visual Studio Code(VSCode) – </a:t>
            </a:r>
            <a:r>
              <a:rPr lang="ru-RU" sz="2000">
                <a:solidFill>
                  <a:schemeClr val="dk1"/>
                </a:solidFill>
              </a:rPr>
              <a:t>редактор кода</a:t>
            </a:r>
            <a:r>
              <a:rPr i="0" lang="ru-RU" sz="2000" u="none" cap="none" strike="noStrike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0" lang="ru-RU" sz="2000" u="none" cap="none" strike="noStrike">
                <a:solidFill>
                  <a:schemeClr val="dk1"/>
                </a:solidFill>
              </a:rPr>
              <a:t>PostgreSQL  для хранения и обработки данных.</a:t>
            </a:r>
            <a:endParaRPr i="0" sz="20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</a:rPr>
              <a:t>Языки и технологии:</a:t>
            </a:r>
            <a:endParaRPr b="1" i="0" sz="2000" u="none" cap="none" strike="noStrike">
              <a:solidFill>
                <a:schemeClr val="dk1"/>
              </a:solidFill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solidFill>
                  <a:schemeClr val="dk1"/>
                </a:solidFill>
              </a:rPr>
              <a:t>Golang</a:t>
            </a:r>
            <a:r>
              <a:rPr i="0" lang="ru-RU" sz="2000" u="none" cap="none" strike="noStrike">
                <a:solidFill>
                  <a:schemeClr val="dk1"/>
                </a:solidFill>
              </a:rPr>
              <a:t> – основной язык программирования.</a:t>
            </a:r>
            <a:endParaRPr i="0" sz="2000" u="none" cap="none" strike="noStrike">
              <a:solidFill>
                <a:schemeClr val="dk1"/>
              </a:solidFill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solidFill>
                  <a:schemeClr val="dk1"/>
                </a:solidFill>
              </a:rPr>
              <a:t>HT</a:t>
            </a:r>
            <a:r>
              <a:rPr i="0" lang="ru-RU" sz="2000" u="none" cap="none" strike="noStrike">
                <a:solidFill>
                  <a:schemeClr val="dk1"/>
                </a:solidFill>
              </a:rPr>
              <a:t>ML – для создания пользовательского интерфейса.</a:t>
            </a:r>
            <a:endParaRPr i="0" sz="2000" u="none" cap="none" strike="noStrike">
              <a:solidFill>
                <a:schemeClr val="dk1"/>
              </a:solidFill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</a:rPr>
              <a:t>Css -  формальный язык декодирования и описания внешнего вида документа</a:t>
            </a:r>
            <a:endParaRPr sz="2000">
              <a:solidFill>
                <a:schemeClr val="dk1"/>
              </a:solidFill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solidFill>
                  <a:schemeClr val="dk1"/>
                </a:solidFill>
              </a:rPr>
              <a:t>Js - яп для создания кода для функционала страниц </a:t>
            </a:r>
            <a:endParaRPr sz="2000">
              <a:solidFill>
                <a:schemeClr val="dk1"/>
              </a:solidFill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solidFill>
                  <a:schemeClr val="dk1"/>
                </a:solidFill>
              </a:rPr>
              <a:t>Sql - язык программирования, который используется для работы с базами данных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1" name="Google Shape;91;p16" title="pngwing.com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1200" y="5012550"/>
            <a:ext cx="1449216" cy="142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 title="pngwing.com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6573" y="4973776"/>
            <a:ext cx="1461827" cy="146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title="pngwing.com (3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225" y="5101800"/>
            <a:ext cx="1333801" cy="133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 title="pngwing.com (4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6375" y="5132750"/>
            <a:ext cx="1302850" cy="13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 title="pngwing.com (5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2650" y="5117287"/>
            <a:ext cx="924000" cy="130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 title="pngwing.com (6)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3488" y="4997050"/>
            <a:ext cx="1543275" cy="15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 title="pngwing.com (7)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3025" y="5243775"/>
            <a:ext cx="2064574" cy="1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Архитектура жк-системы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0" y="1536633"/>
            <a:ext cx="400304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Пользовательский интерфейс: html, css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Серверная часть: Golang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База данных: PostgreSQL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200" y="1356875"/>
            <a:ext cx="7521025" cy="43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База данных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206027" y="1910080"/>
            <a:ext cx="4609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функции базы данных: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Хранение данных пользователей.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Хранение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сообщений чата</a:t>
            </a: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Хранение заявок на ремонт и их статуса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Хранение заявок на бронирование помещение и их статуса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9715" y="647692"/>
            <a:ext cx="30765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000" y="2286000"/>
            <a:ext cx="34005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4298" y="3190875"/>
            <a:ext cx="34005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4300" y="5038725"/>
            <a:ext cx="34005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0000" y="647700"/>
            <a:ext cx="34005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Тестирование (пользователь)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254" y="1602175"/>
            <a:ext cx="6760475" cy="48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775" y="1983225"/>
            <a:ext cx="4068200" cy="8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Тестирование </a:t>
            </a:r>
            <a:r>
              <a:rPr lang="ru-RU"/>
              <a:t>(пользователь)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75" y="1571292"/>
            <a:ext cx="11014846" cy="51963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0"/>
          <p:cNvCxnSpPr/>
          <p:nvPr/>
        </p:nvCxnSpPr>
        <p:spPr>
          <a:xfrm rot="10800000">
            <a:off x="1735825" y="1795050"/>
            <a:ext cx="1329000" cy="1187400"/>
          </a:xfrm>
          <a:prstGeom prst="straightConnector1">
            <a:avLst/>
          </a:prstGeom>
          <a:noFill/>
          <a:ln cap="flat" cmpd="sng" w="1143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