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256" r:id="rId3"/>
    <p:sldId id="265" r:id="rId5"/>
    <p:sldId id="285" r:id="rId6"/>
    <p:sldId id="266" r:id="rId7"/>
    <p:sldId id="268" r:id="rId8"/>
    <p:sldId id="286" r:id="rId9"/>
    <p:sldId id="275" r:id="rId10"/>
    <p:sldId id="276" r:id="rId11"/>
    <p:sldId id="267" r:id="rId12"/>
    <p:sldId id="277" r:id="rId13"/>
    <p:sldId id="269" r:id="rId14"/>
    <p:sldId id="287" r:id="rId15"/>
    <p:sldId id="270" r:id="rId16"/>
    <p:sldId id="278" r:id="rId17"/>
    <p:sldId id="271" r:id="rId18"/>
    <p:sldId id="273" r:id="rId19"/>
    <p:sldId id="274" r:id="rId20"/>
    <p:sldId id="281" r:id="rId21"/>
    <p:sldId id="280" r:id="rId22"/>
    <p:sldId id="282" r:id="rId23"/>
    <p:sldId id="283" r:id="rId24"/>
    <p:sldId id="284" r:id="rId25"/>
    <p:sldId id="279" r:id="rId26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706" autoAdjust="0"/>
  </p:normalViewPr>
  <p:slideViewPr>
    <p:cSldViewPr showGuides="1">
      <p:cViewPr varScale="1">
        <p:scale>
          <a:sx n="72" d="100"/>
          <a:sy n="72" d="100"/>
        </p:scale>
        <p:origin x="456" y="31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C940E99-23A6-43C4-A611-FB665A92AD14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FA76008-2C1D-4D24-8C55-C1A111CE3C9E}" type="datetime2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BB98AFB-CB0D-4DFE-87B9-B4B0D0DE73CD}" type="slidenum">
              <a:rPr lang="en-US" altLang="zh-CN" smtClean="0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540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 smtClean="0"/>
              <a:t>单击此处编辑母版副标题样式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微信搜索 “云原生技术爱好者社区” 公众号获取更多消息</a:t>
            </a:r>
            <a:endParaRPr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 rtl="0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 rtl="0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 rtl="0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微信搜索 “云原生技术爱好者社区” 公众号获取更多消息</a:t>
            </a:r>
            <a:endParaRPr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 rtl="0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 rtl="0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 rtl="0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微信搜索 “云原生技术爱好者社区” 公众号获取更多消息</a:t>
            </a:r>
            <a:endParaRPr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 rtl="0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 rtl="0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 rtl="0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微信搜索 “云原生技术爱好者社区” 公众号获取更多消息</a:t>
            </a:r>
            <a:endParaRPr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微信搜索 “云原生技术爱好者社区” 公众号获取更多消息</a:t>
            </a:r>
            <a:endParaRPr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 rtl="0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 rtl="0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 rtl="0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 rtl="0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 rtl="0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 rtl="0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微信搜索 “云原生技术爱好者社区” 公众号获取更多消息</a:t>
            </a:r>
            <a:endParaRPr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 rtl="0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 rtl="0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 rtl="0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 rtl="0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 rtl="0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 rtl="0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微信搜索 “云原生技术爱好者社区” 公众号获取更多消息</a:t>
            </a:r>
            <a:endParaRPr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微信搜索 “云原生技术爱好者社区” 公众号获取更多消息</a:t>
            </a:r>
            <a:endParaRPr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微信搜索 “云原生技术爱好者社区” 公众号获取更多消息</a:t>
            </a:r>
            <a:endParaRPr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defRPr sz="3600" b="1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 rtl="0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 rtl="0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 rtl="0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微信搜索 “云原生技术爱好者社区” 公众号获取更多消息</a:t>
            </a:r>
            <a:endParaRPr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微信搜索 “云原生技术爱好者社区” 公众号获取更多消息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AAEAE4A8-A6E5-453E-B946-FB774B73F48C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65090" y="344805"/>
            <a:ext cx="6927215" cy="943610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zh-CN" dirty="0" err="1" smtClean="0">
                <a:solidFill>
                  <a:schemeClr val="bg1"/>
                </a:solidFill>
              </a:rPr>
              <a:t>Kubernetes</a:t>
            </a:r>
            <a:r>
              <a:rPr lang="zh-CN" altLang="en-US" dirty="0" smtClean="0">
                <a:solidFill>
                  <a:schemeClr val="bg1"/>
                </a:solidFill>
              </a:rPr>
              <a:t>入门培训</a:t>
            </a:r>
            <a:endParaRPr lang="zh-CN" altLang="en-US" dirty="0" smtClean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err="1" smtClean="0">
                <a:ea typeface="微软雅黑" panose="020B0503020204020204" pitchFamily="34" charset="-122"/>
              </a:rPr>
              <a:t>Kubernetes</a:t>
            </a:r>
            <a:r>
              <a:rPr lang="en-US" altLang="zh-CN" dirty="0" smtClean="0">
                <a:ea typeface="微软雅黑" panose="020B0503020204020204" pitchFamily="34" charset="-122"/>
              </a:rPr>
              <a:t> – </a:t>
            </a:r>
            <a:r>
              <a:rPr lang="zh-CN" altLang="en-US" dirty="0" smtClean="0"/>
              <a:t>水平伸缩</a:t>
            </a:r>
            <a:endParaRPr lang="zh-CN" dirty="0">
              <a:ea typeface="微软雅黑" panose="020B0503020204020204" pitchFamily="34" charset="-122"/>
            </a:endParaRPr>
          </a:p>
        </p:txBody>
      </p:sp>
      <p:sp>
        <p:nvSpPr>
          <p:cNvPr id="7" name="标题 12"/>
          <p:cNvSpPr txBox="1"/>
          <p:nvPr/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mtClean="0"/>
              <a:t>Kubernetes</a:t>
            </a:r>
            <a:endParaRPr lang="zh-CN" dirty="0"/>
          </a:p>
        </p:txBody>
      </p:sp>
      <p:sp>
        <p:nvSpPr>
          <p:cNvPr id="9" name="标题 12"/>
          <p:cNvSpPr txBox="1"/>
          <p:nvPr/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err="1" smtClean="0"/>
              <a:t>Kubernetes</a:t>
            </a:r>
            <a:r>
              <a:rPr lang="en-US" altLang="zh-CN" dirty="0" smtClean="0"/>
              <a:t> – </a:t>
            </a:r>
            <a:endParaRPr lang="zh-CN" dirty="0"/>
          </a:p>
        </p:txBody>
      </p:sp>
      <p:sp>
        <p:nvSpPr>
          <p:cNvPr id="10" name="矩形 9"/>
          <p:cNvSpPr/>
          <p:nvPr/>
        </p:nvSpPr>
        <p:spPr>
          <a:xfrm>
            <a:off x="2061964" y="3168496"/>
            <a:ext cx="6984776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061964" y="1945776"/>
            <a:ext cx="6984776" cy="805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458008" y="5013176"/>
            <a:ext cx="936104" cy="1368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795782" y="5014879"/>
            <a:ext cx="936104" cy="1368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139261" y="4997082"/>
            <a:ext cx="936104" cy="1368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507413" y="4980987"/>
            <a:ext cx="936104" cy="1368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591972" y="5193196"/>
            <a:ext cx="576064" cy="100811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975802" y="5055529"/>
            <a:ext cx="396044" cy="3913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75802" y="5793426"/>
            <a:ext cx="288032" cy="302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263834" y="5441317"/>
            <a:ext cx="396044" cy="3913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144629" y="5441317"/>
            <a:ext cx="396044" cy="39139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874599" y="4980987"/>
            <a:ext cx="936104" cy="136815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436069" y="3392996"/>
            <a:ext cx="936104" cy="1368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535436" y="3376902"/>
            <a:ext cx="936104" cy="1368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155495" y="3449822"/>
            <a:ext cx="936104" cy="1368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795782" y="3458997"/>
            <a:ext cx="936104" cy="1368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915377" y="3357567"/>
            <a:ext cx="936104" cy="1368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199017" y="3881373"/>
            <a:ext cx="396044" cy="3913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934172" y="4268414"/>
            <a:ext cx="396044" cy="3913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2615756" y="3629842"/>
            <a:ext cx="576064" cy="100811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5390467" y="3674020"/>
            <a:ext cx="576064" cy="100811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8053760" y="5279321"/>
            <a:ext cx="626811" cy="8401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914598" y="2169883"/>
            <a:ext cx="1675757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业务负载检查</a:t>
            </a:r>
            <a:endParaRPr lang="zh-CN" altLang="en-US" dirty="0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5390467" y="2601931"/>
            <a:ext cx="2432137" cy="2411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056229" y="29697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负载过高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8025375" y="5213912"/>
            <a:ext cx="648072" cy="8823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8053760" y="5264627"/>
            <a:ext cx="591303" cy="7809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8510558" y="6029679"/>
            <a:ext cx="288032" cy="302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814492" y="5373216"/>
            <a:ext cx="432048" cy="746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941E-6 1.48148E-6 L 3.33941E-6 -0.125 C 3.33941E-6 -0.18102 0.00104 -0.25 0.00182 -0.25 L 0.00377 -0.25 " pathEditMode="relative" rAng="0" ptsTypes="AAAA">
                                      <p:cBhvr>
                                        <p:cTn id="1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9583E-6 2.96296E-6 L -0.22076 -0.00162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45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951384"/>
          </a:xfrm>
        </p:spPr>
        <p:txBody>
          <a:bodyPr rtlCol="0"/>
          <a:lstStyle/>
          <a:p>
            <a:pPr rtl="0"/>
            <a:r>
              <a:rPr lang="en-US" altLang="zh-CN" dirty="0" err="1" smtClean="0"/>
              <a:t>Kubernetes</a:t>
            </a:r>
            <a:r>
              <a:rPr lang="zh-CN" altLang="en-US" dirty="0" smtClean="0"/>
              <a:t>架构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22993" y="2996952"/>
            <a:ext cx="5904656" cy="86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30116" y="2005876"/>
            <a:ext cx="1224136" cy="72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UI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22404" y="1988840"/>
            <a:ext cx="1224136" cy="72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413892" y="4878303"/>
            <a:ext cx="100811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033135" y="4917467"/>
            <a:ext cx="100811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583260" y="4940260"/>
            <a:ext cx="100811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5915854" y="4917467"/>
            <a:ext cx="100811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7462564" y="4917467"/>
            <a:ext cx="100811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8974732" y="4877544"/>
            <a:ext cx="100811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</a:t>
            </a:r>
            <a:endParaRPr lang="zh-CN" altLang="en-US" dirty="0"/>
          </a:p>
        </p:txBody>
      </p:sp>
      <p:cxnSp>
        <p:nvCxnSpPr>
          <p:cNvPr id="15" name="直接连接符 14"/>
          <p:cNvCxnSpPr>
            <a:stCxn id="5" idx="2"/>
          </p:cNvCxnSpPr>
          <p:nvPr/>
        </p:nvCxnSpPr>
        <p:spPr>
          <a:xfrm>
            <a:off x="4042184" y="2725956"/>
            <a:ext cx="37020" cy="270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7" idx="2"/>
          </p:cNvCxnSpPr>
          <p:nvPr/>
        </p:nvCxnSpPr>
        <p:spPr>
          <a:xfrm>
            <a:off x="6634472" y="2708920"/>
            <a:ext cx="36004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1845940" y="3897052"/>
            <a:ext cx="810090" cy="945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9" idx="0"/>
          </p:cNvCxnSpPr>
          <p:nvPr/>
        </p:nvCxnSpPr>
        <p:spPr>
          <a:xfrm>
            <a:off x="3430116" y="3861048"/>
            <a:ext cx="107075" cy="1056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4" idx="2"/>
            <a:endCxn id="10" idx="0"/>
          </p:cNvCxnSpPr>
          <p:nvPr/>
        </p:nvCxnSpPr>
        <p:spPr>
          <a:xfrm flipH="1">
            <a:off x="5087316" y="3861048"/>
            <a:ext cx="188005" cy="1079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endCxn id="11" idx="0"/>
          </p:cNvCxnSpPr>
          <p:nvPr/>
        </p:nvCxnSpPr>
        <p:spPr>
          <a:xfrm>
            <a:off x="6413987" y="3861048"/>
            <a:ext cx="5923" cy="1056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12" idx="0"/>
          </p:cNvCxnSpPr>
          <p:nvPr/>
        </p:nvCxnSpPr>
        <p:spPr>
          <a:xfrm>
            <a:off x="7740658" y="3872444"/>
            <a:ext cx="225962" cy="1045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endCxn id="13" idx="0"/>
          </p:cNvCxnSpPr>
          <p:nvPr/>
        </p:nvCxnSpPr>
        <p:spPr>
          <a:xfrm>
            <a:off x="8227649" y="3861048"/>
            <a:ext cx="1251139" cy="1016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 err="1" smtClean="0"/>
              <a:t>Kubernetes</a:t>
            </a:r>
            <a:r>
              <a:rPr lang="zh-CN" altLang="en-US" dirty="0" smtClean="0"/>
              <a:t>架构介绍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7117432" cy="41910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master</a:t>
            </a:r>
            <a:endParaRPr lang="en-US" altLang="zh-CN" dirty="0" smtClean="0"/>
          </a:p>
          <a:p>
            <a:r>
              <a:rPr lang="en-US" altLang="zh-CN" dirty="0" smtClean="0"/>
              <a:t>Node</a:t>
            </a:r>
            <a:endParaRPr lang="en-US" altLang="zh-CN" dirty="0" smtClean="0"/>
          </a:p>
          <a:p>
            <a:r>
              <a:rPr lang="en-US" altLang="zh-CN" dirty="0" smtClean="0">
                <a:ea typeface="微软雅黑" panose="020B0503020204020204" pitchFamily="34" charset="-122"/>
              </a:rPr>
              <a:t>Pod</a:t>
            </a:r>
            <a:r>
              <a:rPr lang="zh-CN" altLang="en-US" dirty="0" smtClean="0">
                <a:ea typeface="微软雅黑" panose="020B0503020204020204" pitchFamily="34" charset="-122"/>
              </a:rPr>
              <a:t>在</a:t>
            </a:r>
            <a:r>
              <a:rPr lang="en-US" altLang="zh-CN" dirty="0" err="1" smtClean="0">
                <a:ea typeface="微软雅黑" panose="020B0503020204020204" pitchFamily="34" charset="-122"/>
              </a:rPr>
              <a:t>kubernetes</a:t>
            </a:r>
            <a:r>
              <a:rPr lang="zh-CN" altLang="en-US" dirty="0" smtClean="0">
                <a:ea typeface="微软雅黑" panose="020B0503020204020204" pitchFamily="34" charset="-122"/>
              </a:rPr>
              <a:t>架构执行步骤</a:t>
            </a:r>
            <a:endParaRPr lang="en-US" altLang="zh-CN" dirty="0" smtClean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err="1" smtClean="0"/>
              <a:t>Kubernetes</a:t>
            </a:r>
            <a:r>
              <a:rPr lang="zh-CN" altLang="en-US" dirty="0" smtClean="0"/>
              <a:t>架构</a:t>
            </a:r>
            <a:r>
              <a:rPr lang="en-US" altLang="zh-CN" dirty="0" smtClean="0"/>
              <a:t>-master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13892" y="2060848"/>
            <a:ext cx="7488832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061964" y="2780928"/>
            <a:ext cx="1512168" cy="7920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API Server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078188" y="2780928"/>
            <a:ext cx="1584176" cy="7920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Controller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382444" y="2780928"/>
            <a:ext cx="1584176" cy="7920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Scheduler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133972" y="4365104"/>
            <a:ext cx="5832648" cy="8640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Etcd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091428" y="5877272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命令行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050296" y="5877272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UI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9478788" y="2204864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631188" y="2357264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9783588" y="2509664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9935988" y="2662064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0088388" y="2814464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0240788" y="2966864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</a:t>
            </a:r>
            <a:endParaRPr lang="zh-CN" altLang="en-US" dirty="0"/>
          </a:p>
        </p:txBody>
      </p:sp>
      <p:cxnSp>
        <p:nvCxnSpPr>
          <p:cNvPr id="24" name="直接连接符 23"/>
          <p:cNvCxnSpPr>
            <a:endCxn id="14" idx="0"/>
          </p:cNvCxnSpPr>
          <p:nvPr/>
        </p:nvCxnSpPr>
        <p:spPr>
          <a:xfrm>
            <a:off x="2631488" y="558924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5446340" y="5589240"/>
            <a:ext cx="72008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17" idx="1"/>
          </p:cNvCxnSpPr>
          <p:nvPr/>
        </p:nvCxnSpPr>
        <p:spPr>
          <a:xfrm flipV="1">
            <a:off x="8902724" y="2492896"/>
            <a:ext cx="576064" cy="321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err="1" smtClean="0"/>
              <a:t>Kubernetes</a:t>
            </a:r>
            <a:r>
              <a:rPr lang="zh-CN" altLang="en-US" dirty="0" smtClean="0"/>
              <a:t>架构</a:t>
            </a:r>
            <a:r>
              <a:rPr lang="en-US" altLang="zh-CN" dirty="0" smtClean="0"/>
              <a:t>-node</a:t>
            </a:r>
            <a:endParaRPr lang="zh-CN" dirty="0"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97868" y="2492024"/>
            <a:ext cx="6408712" cy="2809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97868" y="2636912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41884" y="4077072"/>
            <a:ext cx="6120680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Kubelet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41884" y="4614518"/>
            <a:ext cx="1296144" cy="5418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Container </a:t>
            </a:r>
            <a:r>
              <a:rPr lang="en-US" altLang="zh-CN" dirty="0" err="1"/>
              <a:t>R</a:t>
            </a:r>
            <a:r>
              <a:rPr lang="en-US" altLang="zh-CN" dirty="0" err="1" smtClean="0"/>
              <a:t>unTime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954604" y="4617131"/>
            <a:ext cx="1296144" cy="5418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Storage</a:t>
            </a:r>
            <a:r>
              <a:rPr lang="en-US" altLang="zh-CN" dirty="0" smtClean="0"/>
              <a:t> Plugin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495316" y="4614518"/>
            <a:ext cx="1296144" cy="5418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Network</a:t>
            </a:r>
            <a:r>
              <a:rPr lang="en-US" altLang="zh-CN" dirty="0" smtClean="0"/>
              <a:t> Plugin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050948" y="4613211"/>
            <a:ext cx="1296144" cy="5418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Kube</a:t>
            </a:r>
            <a:r>
              <a:rPr lang="en-US" altLang="zh-CN" dirty="0" smtClean="0"/>
              <a:t>-proxy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1552268" y="3372220"/>
            <a:ext cx="937801" cy="57606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Pod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2490069" y="2636912"/>
            <a:ext cx="937801" cy="57606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Pod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3933323" y="3377035"/>
            <a:ext cx="937801" cy="5760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Pod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4110523" y="2647691"/>
            <a:ext cx="937801" cy="5760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Pod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5239738" y="3391545"/>
            <a:ext cx="937801" cy="5393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Pod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6050948" y="2708484"/>
            <a:ext cx="937801" cy="57606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Pod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2626908" y="3436614"/>
            <a:ext cx="937801" cy="57606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Pod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8542684" y="2492024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8542684" y="1600200"/>
            <a:ext cx="576064" cy="53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ui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9759408" y="1600200"/>
            <a:ext cx="576064" cy="53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</a:t>
            </a:r>
            <a:endParaRPr lang="zh-CN" altLang="en-US" dirty="0"/>
          </a:p>
        </p:txBody>
      </p:sp>
      <p:cxnSp>
        <p:nvCxnSpPr>
          <p:cNvPr id="29" name="直接连接符 28"/>
          <p:cNvCxnSpPr>
            <a:stCxn id="26" idx="2"/>
          </p:cNvCxnSpPr>
          <p:nvPr/>
        </p:nvCxnSpPr>
        <p:spPr>
          <a:xfrm>
            <a:off x="8830716" y="2132856"/>
            <a:ext cx="0" cy="359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7" idx="2"/>
          </p:cNvCxnSpPr>
          <p:nvPr/>
        </p:nvCxnSpPr>
        <p:spPr>
          <a:xfrm flipH="1">
            <a:off x="9982844" y="2132856"/>
            <a:ext cx="645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5" idx="1"/>
          </p:cNvCxnSpPr>
          <p:nvPr/>
        </p:nvCxnSpPr>
        <p:spPr>
          <a:xfrm flipH="1">
            <a:off x="7606580" y="2852064"/>
            <a:ext cx="936104" cy="172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8644156" y="3787506"/>
            <a:ext cx="839343" cy="632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8796556" y="3939906"/>
            <a:ext cx="839343" cy="632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8948956" y="4092306"/>
            <a:ext cx="839343" cy="632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9101356" y="4244706"/>
            <a:ext cx="839343" cy="632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</a:t>
            </a:r>
            <a:endParaRPr lang="zh-CN" altLang="en-US" dirty="0"/>
          </a:p>
        </p:txBody>
      </p:sp>
      <p:cxnSp>
        <p:nvCxnSpPr>
          <p:cNvPr id="40" name="直接连接符 39"/>
          <p:cNvCxnSpPr>
            <a:stCxn id="25" idx="2"/>
            <a:endCxn id="34" idx="0"/>
          </p:cNvCxnSpPr>
          <p:nvPr/>
        </p:nvCxnSpPr>
        <p:spPr>
          <a:xfrm flipH="1">
            <a:off x="9063828" y="3212104"/>
            <a:ext cx="342952" cy="575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dirty="0" smtClean="0"/>
              <a:t>Pod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Kubernetes</a:t>
            </a:r>
            <a:r>
              <a:rPr lang="zh-CN" altLang="en-US" dirty="0" smtClean="0"/>
              <a:t>架构执行过程</a:t>
            </a:r>
            <a:endParaRPr lang="zh-CN" dirty="0"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837828" y="3068960"/>
            <a:ext cx="93610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POD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49996" y="3068960"/>
            <a:ext cx="122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API Server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38028" y="4365104"/>
            <a:ext cx="72008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ETCD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150196" y="3012180"/>
            <a:ext cx="1224136" cy="632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Scheduler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08571" y="3034872"/>
            <a:ext cx="122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API Server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260599" y="4365104"/>
            <a:ext cx="72008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ETCD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920396" y="3034872"/>
            <a:ext cx="1126343" cy="572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Kubelet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761682" y="4365104"/>
            <a:ext cx="144377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Container Runtime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621950" y="3364924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3"/>
            <a:endCxn id="6" idx="1"/>
          </p:cNvCxnSpPr>
          <p:nvPr/>
        </p:nvCxnSpPr>
        <p:spPr>
          <a:xfrm flipV="1">
            <a:off x="3574132" y="3328602"/>
            <a:ext cx="576064" cy="28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3"/>
            <a:endCxn id="7" idx="1"/>
          </p:cNvCxnSpPr>
          <p:nvPr/>
        </p:nvCxnSpPr>
        <p:spPr>
          <a:xfrm flipV="1">
            <a:off x="5374332" y="3322904"/>
            <a:ext cx="634239" cy="5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3"/>
            <a:endCxn id="9" idx="1"/>
          </p:cNvCxnSpPr>
          <p:nvPr/>
        </p:nvCxnSpPr>
        <p:spPr>
          <a:xfrm flipV="1">
            <a:off x="7232707" y="3321134"/>
            <a:ext cx="687689" cy="1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4" idx="2"/>
          </p:cNvCxnSpPr>
          <p:nvPr/>
        </p:nvCxnSpPr>
        <p:spPr>
          <a:xfrm flipH="1">
            <a:off x="2926060" y="3645024"/>
            <a:ext cx="36004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2"/>
            <a:endCxn id="8" idx="0"/>
          </p:cNvCxnSpPr>
          <p:nvPr/>
        </p:nvCxnSpPr>
        <p:spPr>
          <a:xfrm>
            <a:off x="6620639" y="3610936"/>
            <a:ext cx="0" cy="754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9" idx="2"/>
            <a:endCxn id="10" idx="0"/>
          </p:cNvCxnSpPr>
          <p:nvPr/>
        </p:nvCxnSpPr>
        <p:spPr>
          <a:xfrm flipH="1">
            <a:off x="8483567" y="3607395"/>
            <a:ext cx="1" cy="757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499394" y="3000684"/>
            <a:ext cx="7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watch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73650" y="3004756"/>
            <a:ext cx="77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watch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663352"/>
          </a:xfrm>
        </p:spPr>
        <p:txBody>
          <a:bodyPr rtlCol="0"/>
          <a:lstStyle/>
          <a:p>
            <a:pPr rtl="0"/>
            <a:r>
              <a:rPr lang="zh-CN" altLang="en-US" spc="-30" dirty="0" smtClean="0"/>
              <a:t>核心概念介绍</a:t>
            </a:r>
            <a:endParaRPr lang="en-US" altLang="zh-CN" spc="-30" dirty="0"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1556792"/>
            <a:ext cx="4114800" cy="3810000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altLang="zh-CN" dirty="0" smtClean="0"/>
              <a:t>Pod</a:t>
            </a:r>
            <a:endParaRPr lang="en-US" altLang="zh-CN" dirty="0" smtClean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Deployment&amp;ReplicaSet</a:t>
            </a:r>
            <a:endParaRPr lang="en-US" altLang="zh-CN" dirty="0" smtClean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altLang="zh-CN" dirty="0" smtClean="0"/>
              <a:t>Volume</a:t>
            </a:r>
            <a:endParaRPr lang="en-US" altLang="zh-CN" dirty="0" smtClean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altLang="zh-CN" dirty="0" smtClean="0"/>
              <a:t>Service</a:t>
            </a:r>
            <a:endParaRPr lang="en-US" altLang="zh-CN" dirty="0" smtClean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NameSpaces</a:t>
            </a:r>
            <a:endParaRPr lang="en-US" altLang="zh-CN" dirty="0" smtClean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altLang="zh-CN" dirty="0" smtClean="0"/>
              <a:t>API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735360"/>
          </a:xfrm>
        </p:spPr>
        <p:txBody>
          <a:bodyPr rtlCol="0"/>
          <a:lstStyle/>
          <a:p>
            <a:pPr rtl="0"/>
            <a:r>
              <a:rPr lang="en-US" altLang="zh-CN" spc="-30" dirty="0"/>
              <a:t>Pod</a:t>
            </a:r>
            <a:endParaRPr lang="zh-CN" spc="-30" dirty="0"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81844" y="1772816"/>
            <a:ext cx="4114800" cy="3810000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zh-CN" altLang="en-US" dirty="0" smtClean="0"/>
              <a:t>最小调度以及资源单位</a:t>
            </a:r>
            <a:endParaRPr lang="en-US" altLang="zh-CN" dirty="0" smtClean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zh-CN" altLang="en-US" dirty="0" smtClean="0"/>
              <a:t>包含一个或者多个容器</a:t>
            </a:r>
            <a:endParaRPr lang="en-US" altLang="zh-CN" dirty="0" smtClean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zh-CN" altLang="en-US" dirty="0" smtClean="0"/>
              <a:t>定义容器运行时方式（命令和环境变量）</a:t>
            </a:r>
            <a:endParaRPr lang="en-US" altLang="zh-CN" dirty="0" smtClean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zh-CN" altLang="en-US" dirty="0" smtClean="0"/>
              <a:t>提供给容器共享的运行环境（网络和进程空间）</a:t>
            </a:r>
            <a:endParaRPr lang="en-US" altLang="zh-CN" dirty="0" smtClean="0"/>
          </a:p>
          <a:p>
            <a:pPr rtl="0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454452" y="1340768"/>
            <a:ext cx="3888432" cy="482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670476" y="155679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Pod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814492" y="2204864"/>
            <a:ext cx="1080120" cy="7200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容器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814492" y="3253626"/>
            <a:ext cx="1080120" cy="7200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容器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326660" y="234888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 core 1G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326660" y="342900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 core 0.5G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814492" y="4316292"/>
            <a:ext cx="1080120" cy="7200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volume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814492" y="5378958"/>
            <a:ext cx="1080120" cy="7200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volume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398668" y="443469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100G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384543" y="555433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50G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735360"/>
          </a:xfrm>
        </p:spPr>
        <p:txBody>
          <a:bodyPr rtlCol="0"/>
          <a:lstStyle/>
          <a:p>
            <a:pPr rtl="0"/>
            <a:r>
              <a:rPr lang="en-US" altLang="zh-CN" spc="-30" dirty="0"/>
              <a:t>Deployment</a:t>
            </a:r>
            <a:endParaRPr lang="zh-CN" spc="-30" dirty="0"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81844" y="1772816"/>
            <a:ext cx="4114800" cy="3810000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zh-CN" altLang="en-US" dirty="0" smtClean="0"/>
              <a:t>定义</a:t>
            </a:r>
            <a:r>
              <a:rPr lang="en-US" altLang="zh-CN" dirty="0" smtClean="0"/>
              <a:t>pod</a:t>
            </a:r>
            <a:r>
              <a:rPr lang="zh-CN" altLang="en-US" dirty="0" smtClean="0"/>
              <a:t>副本数量、版本等</a:t>
            </a:r>
            <a:endParaRPr lang="en-US" altLang="zh-CN" dirty="0" smtClean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zh-CN" altLang="en-US" dirty="0" smtClean="0"/>
              <a:t>通过</a:t>
            </a:r>
            <a:r>
              <a:rPr lang="en-US" altLang="zh-CN" dirty="0" err="1" smtClean="0"/>
              <a:t>ReplicaSet</a:t>
            </a:r>
            <a:r>
              <a:rPr lang="zh-CN" altLang="en-US" dirty="0" smtClean="0"/>
              <a:t>控制</a:t>
            </a:r>
            <a:r>
              <a:rPr lang="en-US" altLang="zh-CN" dirty="0" smtClean="0"/>
              <a:t>pod</a:t>
            </a:r>
            <a:r>
              <a:rPr lang="zh-CN" altLang="en-US" dirty="0" smtClean="0"/>
              <a:t>数量（自动重启失败的</a:t>
            </a:r>
            <a:r>
              <a:rPr lang="en-US" altLang="zh-CN" dirty="0" smtClean="0"/>
              <a:t>pod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zh-CN" altLang="en-US" dirty="0" smtClean="0"/>
              <a:t>按照指定策略控制版本 （版本升级</a:t>
            </a:r>
            <a:r>
              <a:rPr lang="zh-CN" altLang="en-US" dirty="0"/>
              <a:t>、</a:t>
            </a:r>
            <a:r>
              <a:rPr lang="zh-CN" altLang="en-US" dirty="0" smtClean="0"/>
              <a:t>回滚、重新生成）</a:t>
            </a:r>
            <a:endParaRPr lang="en-US" altLang="zh-CN" dirty="0" smtClean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7966620" y="943800"/>
            <a:ext cx="2098576" cy="16515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082578" y="1769569"/>
            <a:ext cx="864096" cy="648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Pod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894612" y="9963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Deployment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118748" y="1787503"/>
            <a:ext cx="864096" cy="648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Pod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592" y="2708920"/>
            <a:ext cx="2808312" cy="40525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735360"/>
          </a:xfrm>
        </p:spPr>
        <p:txBody>
          <a:bodyPr rtlCol="0"/>
          <a:lstStyle/>
          <a:p>
            <a:pPr rtl="0"/>
            <a:r>
              <a:rPr lang="en-US" altLang="zh-CN" spc="-30" dirty="0"/>
              <a:t>Volume</a:t>
            </a:r>
            <a:endParaRPr lang="zh-CN" spc="-30" dirty="0"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81844" y="1772816"/>
            <a:ext cx="4114800" cy="3810000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altLang="zh-CN" dirty="0" smtClean="0"/>
              <a:t>Pod</a:t>
            </a:r>
            <a:r>
              <a:rPr lang="zh-CN" altLang="en-US" dirty="0" smtClean="0"/>
              <a:t>中一个或者多个容器可以访问的目录</a:t>
            </a:r>
            <a:endParaRPr lang="en-US" altLang="zh-CN" dirty="0" smtClean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zh-CN" altLang="en-US" dirty="0" smtClean="0"/>
              <a:t>支持多种存储的抽象 本地存储、分布式存储、云存储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8028284" y="1273406"/>
            <a:ext cx="1080120" cy="7200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Pod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028284" y="2708920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Volume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110636" y="4149080"/>
            <a:ext cx="1080120" cy="648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存储</a:t>
            </a:r>
            <a:endParaRPr lang="zh-CN" altLang="en-US" dirty="0"/>
          </a:p>
        </p:txBody>
      </p:sp>
      <p:cxnSp>
        <p:nvCxnSpPr>
          <p:cNvPr id="17" name="直接连接符 16"/>
          <p:cNvCxnSpPr>
            <a:stCxn id="7" idx="2"/>
            <a:endCxn id="3" idx="0"/>
          </p:cNvCxnSpPr>
          <p:nvPr/>
        </p:nvCxnSpPr>
        <p:spPr>
          <a:xfrm>
            <a:off x="8568344" y="1993486"/>
            <a:ext cx="0" cy="715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3" idx="2"/>
          </p:cNvCxnSpPr>
          <p:nvPr/>
        </p:nvCxnSpPr>
        <p:spPr>
          <a:xfrm>
            <a:off x="8568344" y="3356992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CN" dirty="0" err="1"/>
              <a:t>d</a:t>
            </a:r>
            <a:r>
              <a:rPr lang="en-US" altLang="zh-CN" dirty="0" err="1" smtClean="0"/>
              <a:t>ocker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-compose</a:t>
            </a:r>
            <a:r>
              <a:rPr lang="zh-CN" altLang="en-US" dirty="0" smtClean="0"/>
              <a:t>回顾</a:t>
            </a:r>
            <a:endParaRPr lang="zh-CN" dirty="0">
              <a:ea typeface="微软雅黑" panose="020B0503020204020204" pitchFamily="34" charset="-122"/>
            </a:endParaRPr>
          </a:p>
          <a:p>
            <a:pPr rtl="0"/>
            <a:r>
              <a:rPr lang="zh-CN" altLang="en-US" dirty="0" smtClean="0"/>
              <a:t>什么是</a:t>
            </a:r>
            <a:r>
              <a:rPr lang="en-US" altLang="zh-CN" dirty="0" err="1" smtClean="0"/>
              <a:t>Kubernetes</a:t>
            </a:r>
            <a:endParaRPr lang="en-US" altLang="zh-CN" dirty="0" smtClean="0"/>
          </a:p>
          <a:p>
            <a:r>
              <a:rPr lang="en-US" altLang="zh-CN" dirty="0" err="1" smtClean="0"/>
              <a:t>Kubernetes</a:t>
            </a:r>
            <a:r>
              <a:rPr lang="zh-CN" altLang="en-US" dirty="0" smtClean="0"/>
              <a:t>架构</a:t>
            </a:r>
            <a:endParaRPr lang="zh-CN" dirty="0">
              <a:ea typeface="微软雅黑" panose="020B0503020204020204" pitchFamily="34" charset="-122"/>
            </a:endParaRPr>
          </a:p>
          <a:p>
            <a:pPr rtl="0"/>
            <a:r>
              <a:rPr lang="en-US" altLang="zh-CN" dirty="0" err="1" smtClean="0"/>
              <a:t>Kubernetes</a:t>
            </a:r>
            <a:r>
              <a:rPr lang="zh-CN" altLang="en-US" dirty="0" smtClean="0"/>
              <a:t>核心概念</a:t>
            </a:r>
            <a:endParaRPr lang="en-US" altLang="zh-CN" dirty="0" smtClean="0"/>
          </a:p>
          <a:p>
            <a:pPr rtl="0"/>
            <a:r>
              <a:rPr lang="en-US" altLang="zh-CN" dirty="0" err="1" smtClean="0"/>
              <a:t>Kubernetes</a:t>
            </a:r>
            <a:r>
              <a:rPr lang="zh-CN" altLang="en-US" dirty="0"/>
              <a:t>小试牛刀</a:t>
            </a:r>
            <a:endParaRPr lang="en-US" altLang="zh-CN" dirty="0" smtClean="0"/>
          </a:p>
          <a:p>
            <a:pPr marL="45720" indent="0" rtl="0"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735360"/>
          </a:xfrm>
        </p:spPr>
        <p:txBody>
          <a:bodyPr rtlCol="0"/>
          <a:lstStyle/>
          <a:p>
            <a:pPr rtl="0"/>
            <a:r>
              <a:rPr lang="en-US" altLang="zh-CN" spc="-30" dirty="0"/>
              <a:t>Service</a:t>
            </a:r>
            <a:endParaRPr lang="zh-CN" spc="-30" dirty="0"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81844" y="1772816"/>
            <a:ext cx="4114800" cy="3810000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zh-CN" altLang="en-US" dirty="0" smtClean="0"/>
              <a:t>提供访问多个</a:t>
            </a:r>
            <a:r>
              <a:rPr lang="en-US" altLang="zh-CN" dirty="0" smtClean="0"/>
              <a:t>pod</a:t>
            </a:r>
            <a:r>
              <a:rPr lang="zh-CN" altLang="en-US" dirty="0" smtClean="0"/>
              <a:t>的稳定访问方式 （</a:t>
            </a:r>
            <a:r>
              <a:rPr lang="en-US" altLang="zh-CN" dirty="0" smtClean="0"/>
              <a:t>IP</a:t>
            </a:r>
            <a:r>
              <a:rPr lang="zh-CN" altLang="en-US" dirty="0" smtClean="0"/>
              <a:t>、域名、环境变量）</a:t>
            </a:r>
            <a:endParaRPr lang="en-US" altLang="zh-CN" dirty="0" smtClean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  <p:sp>
        <p:nvSpPr>
          <p:cNvPr id="9" name="矩形 8"/>
          <p:cNvSpPr/>
          <p:nvPr/>
        </p:nvSpPr>
        <p:spPr>
          <a:xfrm>
            <a:off x="7966620" y="947047"/>
            <a:ext cx="2098576" cy="16515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118748" y="1094878"/>
            <a:ext cx="864096" cy="648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Pod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022713" y="1124744"/>
            <a:ext cx="864096" cy="648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Pod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542684" y="2133173"/>
            <a:ext cx="137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Deployment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482848" y="3213107"/>
            <a:ext cx="11521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</a:t>
            </a:r>
            <a:endParaRPr lang="zh-CN" altLang="en-US" dirty="0"/>
          </a:p>
        </p:txBody>
      </p:sp>
      <p:sp>
        <p:nvSpPr>
          <p:cNvPr id="8" name="任意多边形 7"/>
          <p:cNvSpPr/>
          <p:nvPr/>
        </p:nvSpPr>
        <p:spPr>
          <a:xfrm>
            <a:off x="8341796" y="1789531"/>
            <a:ext cx="622690" cy="1430503"/>
          </a:xfrm>
          <a:custGeom>
            <a:avLst/>
            <a:gdLst>
              <a:gd name="connsiteX0" fmla="*/ 622690 w 622690"/>
              <a:gd name="connsiteY0" fmla="*/ 1430503 h 1430503"/>
              <a:gd name="connsiteX1" fmla="*/ 0 w 622690"/>
              <a:gd name="connsiteY1" fmla="*/ 0 h 1430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2690" h="1430503">
                <a:moveTo>
                  <a:pt x="622690" y="1430503"/>
                </a:moveTo>
                <a:cubicBezTo>
                  <a:pt x="359028" y="740495"/>
                  <a:pt x="95367" y="50488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9110341" y="1744653"/>
            <a:ext cx="291711" cy="1447332"/>
          </a:xfrm>
          <a:custGeom>
            <a:avLst/>
            <a:gdLst>
              <a:gd name="connsiteX0" fmla="*/ 0 w 291711"/>
              <a:gd name="connsiteY0" fmla="*/ 1447332 h 1447332"/>
              <a:gd name="connsiteX1" fmla="*/ 291711 w 291711"/>
              <a:gd name="connsiteY1" fmla="*/ 0 h 144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1711" h="1447332">
                <a:moveTo>
                  <a:pt x="0" y="1447332"/>
                </a:moveTo>
                <a:cubicBezTo>
                  <a:pt x="117806" y="841472"/>
                  <a:pt x="235613" y="235612"/>
                  <a:pt x="29171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endCxn id="6" idx="2"/>
          </p:cNvCxnSpPr>
          <p:nvPr/>
        </p:nvCxnSpPr>
        <p:spPr>
          <a:xfrm flipV="1">
            <a:off x="9058912" y="3717163"/>
            <a:ext cx="0" cy="791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735360"/>
          </a:xfrm>
        </p:spPr>
        <p:txBody>
          <a:bodyPr rtlCol="0"/>
          <a:lstStyle/>
          <a:p>
            <a:pPr rtl="0"/>
            <a:r>
              <a:rPr lang="en-US" altLang="zh-CN" spc="-30" dirty="0" err="1" smtClean="0"/>
              <a:t>NameSpaces</a:t>
            </a:r>
            <a:endParaRPr lang="zh-CN" spc="-30" dirty="0"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81844" y="1772816"/>
            <a:ext cx="4114800" cy="3810000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zh-CN" altLang="en-US" dirty="0"/>
              <a:t>一</a:t>
            </a:r>
            <a:r>
              <a:rPr lang="zh-CN" altLang="en-US" dirty="0" smtClean="0"/>
              <a:t>个集群内部逻辑隔离机制（鉴权和资源分配）；</a:t>
            </a:r>
            <a:endParaRPr lang="en-US" altLang="zh-CN" dirty="0" smtClean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zh-CN" altLang="en-US" dirty="0" smtClean="0"/>
              <a:t>每个资源都属于一个</a:t>
            </a:r>
            <a:r>
              <a:rPr lang="en-US" altLang="zh-CN" dirty="0" smtClean="0"/>
              <a:t>Namespace;</a:t>
            </a:r>
            <a:endParaRPr lang="en-US" altLang="zh-CN" dirty="0" smtClean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zh-CN" altLang="en-US" dirty="0"/>
              <a:t>同一</a:t>
            </a:r>
            <a:r>
              <a:rPr lang="zh-CN" altLang="en-US" dirty="0" smtClean="0"/>
              <a:t>个</a:t>
            </a:r>
            <a:r>
              <a:rPr lang="en-US" altLang="zh-CN" dirty="0"/>
              <a:t>N</a:t>
            </a:r>
            <a:r>
              <a:rPr lang="en-US" altLang="zh-CN" dirty="0" smtClean="0"/>
              <a:t>amespace</a:t>
            </a:r>
            <a:r>
              <a:rPr lang="zh-CN" altLang="en-US" dirty="0" smtClean="0"/>
              <a:t>命名唯一，不同</a:t>
            </a:r>
            <a:r>
              <a:rPr lang="en-US" altLang="zh-CN" dirty="0"/>
              <a:t>N</a:t>
            </a:r>
            <a:r>
              <a:rPr lang="en-US" altLang="zh-CN" dirty="0" smtClean="0"/>
              <a:t>amespace</a:t>
            </a:r>
            <a:r>
              <a:rPr lang="zh-CN" altLang="en-US" dirty="0" smtClean="0"/>
              <a:t>下允许存在相同的名称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  <p:sp>
        <p:nvSpPr>
          <p:cNvPr id="9" name="矩形 8"/>
          <p:cNvSpPr/>
          <p:nvPr/>
        </p:nvSpPr>
        <p:spPr>
          <a:xfrm>
            <a:off x="6886500" y="2564904"/>
            <a:ext cx="2098576" cy="16515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086440" y="2708920"/>
            <a:ext cx="864096" cy="648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Pod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030516" y="2742601"/>
            <a:ext cx="864096" cy="648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Pod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140003" y="4394139"/>
            <a:ext cx="16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NameSpaces1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985076" y="2564904"/>
            <a:ext cx="2098576" cy="165153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0185016" y="2708920"/>
            <a:ext cx="86409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Pod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9129092" y="2742601"/>
            <a:ext cx="864096" cy="648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Pod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9046740" y="4360458"/>
            <a:ext cx="16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NameSpaces2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735360"/>
          </a:xfrm>
        </p:spPr>
        <p:txBody>
          <a:bodyPr rtlCol="0"/>
          <a:lstStyle/>
          <a:p>
            <a:pPr rtl="0"/>
            <a:r>
              <a:rPr lang="en-US" altLang="zh-CN" spc="-30" dirty="0" smtClean="0"/>
              <a:t>API - label</a:t>
            </a:r>
            <a:endParaRPr lang="zh-CN" spc="-30" dirty="0"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81844" y="1772816"/>
            <a:ext cx="4114800" cy="3810000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zh-CN" altLang="en-US" dirty="0"/>
              <a:t>一</a:t>
            </a:r>
            <a:r>
              <a:rPr lang="zh-CN" altLang="en-US" dirty="0" smtClean="0"/>
              <a:t>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对；</a:t>
            </a:r>
            <a:endParaRPr lang="en-US" altLang="zh-CN" dirty="0" smtClean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zh-CN" altLang="en-US" dirty="0" smtClean="0"/>
              <a:t>可以被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查询到；</a:t>
            </a:r>
            <a:endParaRPr lang="en-US" altLang="zh-CN" dirty="0" smtClean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zh-CN" altLang="en-US" dirty="0" smtClean="0"/>
              <a:t>资源默认的表达形式（比如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选择一组</a:t>
            </a:r>
            <a:r>
              <a:rPr lang="en-US" altLang="zh-CN" dirty="0" smtClean="0"/>
              <a:t>pod</a:t>
            </a:r>
            <a:r>
              <a:rPr lang="zh-CN" altLang="en-US" dirty="0" smtClean="0"/>
              <a:t>对外提供服务）。</a:t>
            </a:r>
            <a:endParaRPr lang="en-US" altLang="zh-CN" dirty="0" smtClean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663352"/>
          </a:xfrm>
        </p:spPr>
        <p:txBody>
          <a:bodyPr rtlCol="0"/>
          <a:lstStyle/>
          <a:p>
            <a:pPr rtl="0"/>
            <a:r>
              <a:rPr lang="en-US" altLang="zh-CN" spc="-30" dirty="0" err="1" smtClean="0"/>
              <a:t>Nginx</a:t>
            </a:r>
            <a:r>
              <a:rPr lang="zh-CN" altLang="en-US" spc="-30" dirty="0"/>
              <a:t>演示</a:t>
            </a:r>
            <a:endParaRPr lang="zh-CN" spc="-30" dirty="0"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43176" y="1412776"/>
            <a:ext cx="4114800" cy="3810000"/>
          </a:xfrm>
        </p:spPr>
        <p:txBody>
          <a:bodyPr rtlCol="0"/>
          <a:lstStyle/>
          <a:p>
            <a:pPr rtl="0"/>
            <a:r>
              <a:rPr lang="en-US" altLang="zh-CN" dirty="0" smtClean="0"/>
              <a:t>1</a:t>
            </a:r>
            <a:r>
              <a:rPr lang="zh-CN" altLang="en-US" dirty="0" smtClean="0"/>
              <a:t>：提交一个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 Deployment</a:t>
            </a:r>
            <a:endParaRPr lang="en-US" altLang="zh-CN" dirty="0" smtClean="0"/>
          </a:p>
          <a:p>
            <a:pPr rtl="0"/>
            <a:r>
              <a:rPr lang="en-US" altLang="zh-CN" dirty="0" err="1"/>
              <a:t>k</a:t>
            </a:r>
            <a:r>
              <a:rPr lang="en-US" altLang="zh-CN" dirty="0" err="1" smtClean="0"/>
              <a:t>ubectl</a:t>
            </a:r>
            <a:r>
              <a:rPr lang="en-US" altLang="zh-CN" dirty="0" smtClean="0"/>
              <a:t> apply –f </a:t>
            </a:r>
            <a:r>
              <a:rPr lang="en-US" altLang="zh-CN" dirty="0" err="1" smtClean="0"/>
              <a:t>nginx.yaml</a:t>
            </a:r>
            <a:endParaRPr lang="en-US" altLang="zh-CN" dirty="0" smtClean="0"/>
          </a:p>
          <a:p>
            <a:pPr rtl="0"/>
            <a:endParaRPr lang="en-US" altLang="zh-CN" dirty="0"/>
          </a:p>
          <a:p>
            <a:r>
              <a:rPr lang="en-US" altLang="zh-CN" dirty="0" smtClean="0"/>
              <a:t>2: </a:t>
            </a:r>
            <a:r>
              <a:rPr lang="zh-CN" altLang="en-US" dirty="0" smtClean="0"/>
              <a:t>升级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 Deployment</a:t>
            </a:r>
            <a:endParaRPr lang="en-US" altLang="zh-CN" dirty="0" smtClean="0"/>
          </a:p>
          <a:p>
            <a:pPr rtl="0"/>
            <a:r>
              <a:rPr lang="en-US" altLang="zh-CN" dirty="0" err="1"/>
              <a:t>k</a:t>
            </a:r>
            <a:r>
              <a:rPr lang="en-US" altLang="zh-CN" dirty="0" err="1" smtClean="0"/>
              <a:t>ubectl</a:t>
            </a:r>
            <a:r>
              <a:rPr lang="en-US" altLang="zh-CN" dirty="0" smtClean="0"/>
              <a:t> apply –f </a:t>
            </a:r>
            <a:r>
              <a:rPr lang="en-US" altLang="zh-CN" dirty="0" err="1" smtClean="0"/>
              <a:t>nginx-update.yaml</a:t>
            </a:r>
            <a:endParaRPr lang="en-US" altLang="zh-CN" dirty="0" smtClean="0"/>
          </a:p>
          <a:p>
            <a:pPr rtl="0"/>
            <a:endParaRPr lang="en-US" altLang="zh-CN" dirty="0"/>
          </a:p>
          <a:p>
            <a:r>
              <a:rPr lang="en-US" altLang="zh-CN" dirty="0" smtClean="0"/>
              <a:t>3: </a:t>
            </a:r>
            <a:r>
              <a:rPr lang="zh-CN" altLang="en-US" dirty="0" smtClean="0"/>
              <a:t>扩容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 Deployment</a:t>
            </a:r>
            <a:endParaRPr lang="en-US" altLang="zh-CN" dirty="0" smtClean="0"/>
          </a:p>
          <a:p>
            <a:pPr rtl="0"/>
            <a:r>
              <a:rPr lang="en-US" altLang="zh-CN" dirty="0" err="1" smtClean="0"/>
              <a:t>Kubectl</a:t>
            </a:r>
            <a:r>
              <a:rPr lang="en-US" altLang="zh-CN" dirty="0" smtClean="0"/>
              <a:t> apply –f </a:t>
            </a:r>
            <a:r>
              <a:rPr lang="en-US" altLang="zh-CN" dirty="0" err="1" smtClean="0"/>
              <a:t>nginx-scale.yaml</a:t>
            </a:r>
            <a:endParaRPr lang="en-US" altLang="zh-CN" dirty="0"/>
          </a:p>
          <a:p>
            <a:pPr rtl="0"/>
            <a:endParaRPr lang="en-US" altLang="zh-CN" dirty="0" smtClean="0"/>
          </a:p>
          <a:p>
            <a:pPr rt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err="1" smtClean="0"/>
              <a:t>docker</a:t>
            </a:r>
            <a:r>
              <a:rPr lang="en-US" altLang="zh-CN" dirty="0"/>
              <a:t>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-compose</a:t>
            </a:r>
            <a:r>
              <a:rPr lang="zh-CN" altLang="en-US" dirty="0" smtClean="0"/>
              <a:t>回顾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7117432" cy="4191000"/>
          </a:xfrm>
        </p:spPr>
        <p:txBody>
          <a:bodyPr rtlCol="0">
            <a:normAutofit/>
          </a:bodyPr>
          <a:lstStyle/>
          <a:p>
            <a:pPr marL="45720" indent="0" rtl="0">
              <a:buNone/>
            </a:pPr>
            <a:r>
              <a:rPr lang="en-US" altLang="zh-CN" dirty="0" err="1" smtClean="0"/>
              <a:t>Docker</a:t>
            </a:r>
            <a:r>
              <a:rPr lang="zh-CN" altLang="en-US" dirty="0" smtClean="0"/>
              <a:t>是基于操作系统的沙盒技术，使得用户更简单和完整的去打包自己的应用。</a:t>
            </a:r>
            <a:endParaRPr lang="en-US" altLang="zh-CN" dirty="0" smtClean="0"/>
          </a:p>
          <a:p>
            <a:pPr marL="45720" indent="0" rtl="0">
              <a:buNone/>
            </a:pPr>
            <a:r>
              <a:rPr lang="en-US" altLang="zh-CN" dirty="0" err="1" smtClean="0">
                <a:ea typeface="微软雅黑" panose="020B0503020204020204" pitchFamily="34" charset="-122"/>
              </a:rPr>
              <a:t>Docker</a:t>
            </a:r>
            <a:r>
              <a:rPr lang="en-US" altLang="zh-CN" dirty="0" smtClean="0">
                <a:ea typeface="微软雅黑" panose="020B0503020204020204" pitchFamily="34" charset="-122"/>
              </a:rPr>
              <a:t>-compose</a:t>
            </a:r>
            <a:r>
              <a:rPr lang="zh-CN" altLang="en-US" dirty="0" smtClean="0">
                <a:ea typeface="微软雅黑" panose="020B0503020204020204" pitchFamily="34" charset="-122"/>
              </a:rPr>
              <a:t>是一个单节点编排技术。</a:t>
            </a:r>
            <a:endParaRPr lang="zh-CN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ea typeface="微软雅黑" panose="020B0503020204020204" pitchFamily="34" charset="-122"/>
              </a:rPr>
              <a:t>什么是</a:t>
            </a:r>
            <a:r>
              <a:rPr lang="en-US" altLang="zh-CN" dirty="0" err="1" smtClean="0">
                <a:ea typeface="微软雅黑" panose="020B0503020204020204" pitchFamily="34" charset="-122"/>
              </a:rPr>
              <a:t>Kubernetes</a:t>
            </a:r>
            <a:r>
              <a:rPr lang="zh-CN" altLang="en-US" dirty="0" smtClean="0">
                <a:ea typeface="微软雅黑" panose="020B0503020204020204" pitchFamily="34" charset="-122"/>
              </a:rPr>
              <a:t>？</a:t>
            </a:r>
            <a:endParaRPr lang="zh-CN" dirty="0"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工业级容器编排平台，主要提供服务的部署、弹性、管理</a:t>
            </a:r>
            <a:endParaRPr lang="en-US" altLang="zh-CN" dirty="0" smtClean="0"/>
          </a:p>
          <a:p>
            <a:r>
              <a:rPr lang="en-US" altLang="zh-CN" dirty="0" err="1" smtClean="0"/>
              <a:t>Kubernetes</a:t>
            </a:r>
            <a:r>
              <a:rPr lang="zh-CN" altLang="en-US" dirty="0" smtClean="0"/>
              <a:t>源于希腊语，中文意思“舵手”或者“飞行员”</a:t>
            </a:r>
            <a:endParaRPr lang="en-US" altLang="zh-CN" dirty="0" smtClean="0"/>
          </a:p>
          <a:p>
            <a:r>
              <a:rPr lang="en-US" altLang="zh-CN" dirty="0" smtClean="0"/>
              <a:t>k8s</a:t>
            </a:r>
            <a:r>
              <a:rPr lang="zh-CN" altLang="en-US" dirty="0" smtClean="0"/>
              <a:t>，省略中间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ubernete</a:t>
            </a:r>
            <a:r>
              <a:rPr lang="zh-CN" altLang="en-US" dirty="0" smtClean="0"/>
              <a:t>替换为</a:t>
            </a:r>
            <a:r>
              <a:rPr lang="en-US" altLang="zh-CN" dirty="0" smtClean="0"/>
              <a:t>8</a:t>
            </a:r>
            <a:r>
              <a:rPr lang="zh-CN" altLang="en-US" dirty="0" smtClean="0"/>
              <a:t>，而得来</a:t>
            </a:r>
            <a:r>
              <a:rPr lang="en-US" altLang="zh-CN" dirty="0" smtClean="0"/>
              <a:t>k8s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err="1" smtClean="0"/>
              <a:t>Kubernetes</a:t>
            </a:r>
            <a:r>
              <a:rPr lang="zh-CN" altLang="en-US" dirty="0" smtClean="0"/>
              <a:t>核心功能点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marL="45720" indent="0" rtl="0">
              <a:buNone/>
            </a:pPr>
            <a:r>
              <a:rPr lang="zh-CN" altLang="en-US" dirty="0" smtClean="0"/>
              <a:t>自动化的容器编排平台功能有哪些？</a:t>
            </a:r>
            <a:endParaRPr lang="en-US" altLang="zh-CN" dirty="0" smtClean="0">
              <a:ea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服务发现和负载均衡</a:t>
            </a:r>
            <a:endParaRPr lang="en-US" altLang="zh-CN" dirty="0" smtClean="0"/>
          </a:p>
          <a:p>
            <a:r>
              <a:rPr lang="zh-CN" altLang="en-US" dirty="0" smtClean="0"/>
              <a:t>服务自动装箱</a:t>
            </a:r>
            <a:endParaRPr lang="en-US" altLang="zh-CN" dirty="0" smtClean="0"/>
          </a:p>
          <a:p>
            <a:r>
              <a:rPr lang="zh-CN" altLang="en-US" dirty="0" smtClean="0"/>
              <a:t>容器存储编排</a:t>
            </a:r>
            <a:endParaRPr lang="en-US" altLang="zh-CN" dirty="0" smtClean="0"/>
          </a:p>
          <a:p>
            <a:r>
              <a:rPr lang="zh-CN" altLang="en-US" dirty="0"/>
              <a:t>容器</a:t>
            </a:r>
            <a:r>
              <a:rPr lang="zh-CN" altLang="en-US" dirty="0" smtClean="0"/>
              <a:t>故障恢复</a:t>
            </a:r>
            <a:endParaRPr lang="en-US" altLang="zh-CN" dirty="0" smtClean="0"/>
          </a:p>
          <a:p>
            <a:r>
              <a:rPr lang="zh-CN" altLang="en-US" dirty="0" smtClean="0"/>
              <a:t>自动发布和回滚</a:t>
            </a:r>
            <a:endParaRPr lang="en-US" altLang="zh-CN" dirty="0" smtClean="0"/>
          </a:p>
          <a:p>
            <a:r>
              <a:rPr lang="zh-CN" altLang="en-US" dirty="0" smtClean="0"/>
              <a:t>配置和密钥存储</a:t>
            </a:r>
            <a:endParaRPr lang="en-US" altLang="zh-CN" dirty="0" smtClean="0"/>
          </a:p>
          <a:p>
            <a:r>
              <a:rPr lang="zh-CN" altLang="en-US" dirty="0" smtClean="0"/>
              <a:t>服务水平伸缩</a:t>
            </a:r>
            <a:endParaRPr lang="en-US" altLang="zh-CN" dirty="0" smtClean="0"/>
          </a:p>
          <a:p>
            <a:r>
              <a:rPr lang="zh-CN" altLang="en-US" dirty="0" smtClean="0"/>
              <a:t>任务批量执行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举例介绍</a:t>
            </a:r>
            <a:r>
              <a:rPr lang="en-US" altLang="zh-CN" dirty="0" err="1"/>
              <a:t>kubernetes</a:t>
            </a:r>
            <a:r>
              <a:rPr lang="zh-CN" altLang="en-US" dirty="0"/>
              <a:t>能力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7117432" cy="4191000"/>
          </a:xfrm>
        </p:spPr>
        <p:txBody>
          <a:bodyPr rtlCol="0">
            <a:normAutofit/>
          </a:bodyPr>
          <a:lstStyle/>
          <a:p>
            <a:r>
              <a:rPr lang="zh-CN" altLang="en-US" dirty="0" smtClean="0"/>
              <a:t>调度</a:t>
            </a:r>
            <a:endParaRPr lang="en-US" altLang="zh-CN" dirty="0" smtClean="0"/>
          </a:p>
          <a:p>
            <a:r>
              <a:rPr lang="zh-CN" altLang="en-US" dirty="0" smtClean="0">
                <a:ea typeface="微软雅黑" panose="020B0503020204020204" pitchFamily="34" charset="-122"/>
              </a:rPr>
              <a:t>故障排除</a:t>
            </a:r>
            <a:endParaRPr lang="en-US" altLang="zh-CN" dirty="0" smtClean="0">
              <a:ea typeface="微软雅黑" panose="020B0503020204020204" pitchFamily="34" charset="-122"/>
            </a:endParaRPr>
          </a:p>
          <a:p>
            <a:r>
              <a:rPr lang="zh-CN" altLang="en-US" dirty="0"/>
              <a:t>配置</a:t>
            </a:r>
            <a:endParaRPr lang="en-US" altLang="zh-CN" dirty="0" smtClean="0">
              <a:ea typeface="微软雅黑" panose="020B0503020204020204" pitchFamily="34" charset="-122"/>
            </a:endParaRPr>
          </a:p>
          <a:p>
            <a:r>
              <a:rPr lang="zh-CN" altLang="en-US" dirty="0" smtClean="0"/>
              <a:t>水平扩展</a:t>
            </a:r>
            <a:endParaRPr lang="zh-CN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err="1" smtClean="0">
                <a:ea typeface="微软雅黑" panose="020B0503020204020204" pitchFamily="34" charset="-122"/>
              </a:rPr>
              <a:t>Kubernetes</a:t>
            </a:r>
            <a:r>
              <a:rPr lang="en-US" altLang="zh-CN" dirty="0" smtClean="0">
                <a:ea typeface="微软雅黑" panose="020B0503020204020204" pitchFamily="34" charset="-122"/>
              </a:rPr>
              <a:t> - </a:t>
            </a:r>
            <a:r>
              <a:rPr lang="zh-CN" altLang="en-US" dirty="0" smtClean="0">
                <a:ea typeface="微软雅黑" panose="020B0503020204020204" pitchFamily="34" charset="-122"/>
              </a:rPr>
              <a:t>调度</a:t>
            </a:r>
            <a:endParaRPr lang="zh-CN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66020" y="4221088"/>
            <a:ext cx="5544616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566020" y="3284984"/>
            <a:ext cx="5544616" cy="648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65212" y="3356992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正在调度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38355" y="47251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调度完成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038355" y="21092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等待调度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782044" y="4365104"/>
            <a:ext cx="936104" cy="1368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222204" y="4365104"/>
            <a:ext cx="936104" cy="1368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662364" y="4365104"/>
            <a:ext cx="936104" cy="1368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958508" y="4365104"/>
            <a:ext cx="936104" cy="1368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998068" y="4509120"/>
            <a:ext cx="576064" cy="100811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402224" y="4405754"/>
            <a:ext cx="396044" cy="3913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402224" y="5143651"/>
            <a:ext cx="396044" cy="3913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690256" y="4791542"/>
            <a:ext cx="396044" cy="3913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932394" y="4595843"/>
            <a:ext cx="396044" cy="39139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782044" y="3453971"/>
            <a:ext cx="396044" cy="39139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373962" y="3320117"/>
            <a:ext cx="560209" cy="54093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163661" y="3369848"/>
            <a:ext cx="560209" cy="54093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680055" y="3369848"/>
            <a:ext cx="560209" cy="5409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021209" y="3475073"/>
            <a:ext cx="396044" cy="39139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7495101" y="3420876"/>
            <a:ext cx="396044" cy="39139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175695" y="3453971"/>
            <a:ext cx="396044" cy="39139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710036" y="2132856"/>
            <a:ext cx="396044" cy="39139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690256" y="2109264"/>
            <a:ext cx="560209" cy="54093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639180" y="2058089"/>
            <a:ext cx="560209" cy="54093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5721781" y="2060535"/>
            <a:ext cx="560209" cy="54093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6830186" y="2234989"/>
            <a:ext cx="396044" cy="39139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7606360" y="2051194"/>
            <a:ext cx="396044" cy="3913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2657E-6 2.96296E-6 L -2.02657E-6 0.0949 C -2.02657E-6 0.13727 0.00964 0.18981 0.01758 0.18981 L 0.0353 0.18981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8" y="9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err="1" smtClean="0">
                <a:ea typeface="微软雅黑" panose="020B0503020204020204" pitchFamily="34" charset="-122"/>
              </a:rPr>
              <a:t>Kubernetes</a:t>
            </a:r>
            <a:endParaRPr lang="zh-CN" dirty="0">
              <a:ea typeface="微软雅黑" panose="020B0503020204020204" pitchFamily="34" charset="-122"/>
            </a:endParaRPr>
          </a:p>
        </p:txBody>
      </p:sp>
      <p:sp>
        <p:nvSpPr>
          <p:cNvPr id="7" name="标题 12"/>
          <p:cNvSpPr txBox="1"/>
          <p:nvPr/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err="1" smtClean="0"/>
              <a:t>Kubernetes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故障恢复</a:t>
            </a:r>
            <a:endParaRPr lang="zh-CN" dirty="0"/>
          </a:p>
        </p:txBody>
      </p:sp>
      <p:sp>
        <p:nvSpPr>
          <p:cNvPr id="9" name="矩形 8"/>
          <p:cNvSpPr/>
          <p:nvPr/>
        </p:nvSpPr>
        <p:spPr>
          <a:xfrm>
            <a:off x="2205980" y="3140968"/>
            <a:ext cx="6984776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205980" y="1979940"/>
            <a:ext cx="6984776" cy="805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458008" y="5013176"/>
            <a:ext cx="936104" cy="1368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795782" y="5014879"/>
            <a:ext cx="936104" cy="1368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120125" y="4980987"/>
            <a:ext cx="936104" cy="1368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507413" y="4980987"/>
            <a:ext cx="936104" cy="1368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591972" y="5193196"/>
            <a:ext cx="576064" cy="100811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975802" y="5055529"/>
            <a:ext cx="396044" cy="3913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975802" y="5793426"/>
            <a:ext cx="396044" cy="3913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263834" y="5441317"/>
            <a:ext cx="396044" cy="3913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144629" y="5441317"/>
            <a:ext cx="396044" cy="39139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7874599" y="4980987"/>
            <a:ext cx="936104" cy="136815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436069" y="3392996"/>
            <a:ext cx="936104" cy="1368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6535436" y="3376902"/>
            <a:ext cx="936104" cy="1368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155495" y="3449822"/>
            <a:ext cx="936104" cy="1368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795782" y="3458997"/>
            <a:ext cx="936104" cy="1368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7915377" y="3357567"/>
            <a:ext cx="936104" cy="1368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4199017" y="3881373"/>
            <a:ext cx="396044" cy="3913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3934172" y="4268414"/>
            <a:ext cx="396044" cy="3913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15756" y="3629842"/>
            <a:ext cx="576064" cy="100811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5390467" y="3674020"/>
            <a:ext cx="576064" cy="100811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6719389" y="5161007"/>
            <a:ext cx="576064" cy="10081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7874599" y="4980987"/>
            <a:ext cx="910639" cy="136815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7915377" y="4980987"/>
            <a:ext cx="856064" cy="13681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8070023" y="5326363"/>
            <a:ext cx="626811" cy="8401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3914599" y="2169883"/>
            <a:ext cx="148179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节点控制器</a:t>
            </a:r>
            <a:endParaRPr lang="zh-CN" altLang="en-US" dirty="0"/>
          </a:p>
        </p:txBody>
      </p:sp>
      <p:cxnSp>
        <p:nvCxnSpPr>
          <p:cNvPr id="60" name="直接箭头连接符 59"/>
          <p:cNvCxnSpPr/>
          <p:nvPr/>
        </p:nvCxnSpPr>
        <p:spPr>
          <a:xfrm>
            <a:off x="5390467" y="2601931"/>
            <a:ext cx="2432137" cy="2411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6056229" y="296971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节点不可用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16905E-7 -1.48148E-6 L 9.16905E-7 -0.125 C 9.16905E-7 -0.18102 0.00104 -0.25 0.00182 -0.25 L 0.00378 -0.25 " pathEditMode="relative" rAng="0" ptsTypes="AAAA">
                                      <p:cBhvr>
                                        <p:cTn id="1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err="1" smtClean="0">
                <a:ea typeface="微软雅黑" panose="020B0503020204020204" pitchFamily="34" charset="-122"/>
              </a:rPr>
              <a:t>Kubernetes</a:t>
            </a:r>
            <a:r>
              <a:rPr lang="en-US" altLang="zh-CN" dirty="0" smtClean="0">
                <a:ea typeface="微软雅黑" panose="020B0503020204020204" pitchFamily="34" charset="-122"/>
              </a:rPr>
              <a:t> – </a:t>
            </a:r>
            <a:r>
              <a:rPr lang="zh-CN" altLang="en-US" dirty="0" smtClean="0"/>
              <a:t>配置管理</a:t>
            </a:r>
            <a:endParaRPr lang="zh-CN" dirty="0">
              <a:ea typeface="微软雅黑" panose="020B0503020204020204" pitchFamily="34" charset="-122"/>
            </a:endParaRPr>
          </a:p>
        </p:txBody>
      </p:sp>
      <p:pic>
        <p:nvPicPr>
          <p:cNvPr id="4" name="图片 3" descr="图片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895" y="1600200"/>
            <a:ext cx="9703435" cy="4969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业务对比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主题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主题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业务对比演示文稿（宽屏）</Template>
  <TotalTime>0</TotalTime>
  <Words>1662</Words>
  <Application>WPS 演示</Application>
  <PresentationFormat>自定义</PresentationFormat>
  <Paragraphs>312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Arial Unicode MS</vt:lpstr>
      <vt:lpstr>Franklin Gothic Medium</vt:lpstr>
      <vt:lpstr>幼圆</vt:lpstr>
      <vt:lpstr>业务对比 16x9</vt:lpstr>
      <vt:lpstr>Kubernetes入门培训</vt:lpstr>
      <vt:lpstr>目录</vt:lpstr>
      <vt:lpstr>docker 和 docker-compose回顾</vt:lpstr>
      <vt:lpstr>什么是Kubernetes？</vt:lpstr>
      <vt:lpstr>Kubernetes核心功能点</vt:lpstr>
      <vt:lpstr>举例介绍kubernetes能力</vt:lpstr>
      <vt:lpstr>Kubernetes - 调度</vt:lpstr>
      <vt:lpstr>Kubernetes</vt:lpstr>
      <vt:lpstr>Kubernetes – 配置管理</vt:lpstr>
      <vt:lpstr>Kubernetes – 水平伸缩</vt:lpstr>
      <vt:lpstr>Kubernetes架构</vt:lpstr>
      <vt:lpstr>Kubernetes架构介绍</vt:lpstr>
      <vt:lpstr>Kubernetes架构-master</vt:lpstr>
      <vt:lpstr>Kubernetes架构-node</vt:lpstr>
      <vt:lpstr>Pod在Kubernetes架构执行过程</vt:lpstr>
      <vt:lpstr>核心概念介绍</vt:lpstr>
      <vt:lpstr>Pod</vt:lpstr>
      <vt:lpstr>Deployment</vt:lpstr>
      <vt:lpstr>Volume</vt:lpstr>
      <vt:lpstr>Service</vt:lpstr>
      <vt:lpstr>NameSpaces</vt:lpstr>
      <vt:lpstr>API - label</vt:lpstr>
      <vt:lpstr>Nginx演示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Kubernetes核心概念</dc:title>
  <dc:creator>Windows 用户</dc:creator>
  <cp:lastModifiedBy>惊涛JT</cp:lastModifiedBy>
  <cp:revision>66</cp:revision>
  <dcterms:created xsi:type="dcterms:W3CDTF">2020-01-04T12:23:00Z</dcterms:created>
  <dcterms:modified xsi:type="dcterms:W3CDTF">2021-03-13T03:40:06Z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KSOProductBuildVer">
    <vt:lpwstr>2052-11.1.0.10314</vt:lpwstr>
  </property>
</Properties>
</file>