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our project is to create an application or process for the website Motion.com. Motion.com is a website used to sell industrial products for motion. If you go to motion.com you might think that products </a:t>
            </a:r>
            <a:r>
              <a:rPr lang="en"/>
              <a:t>already</a:t>
            </a:r>
            <a:r>
              <a:rPr lang="en"/>
              <a:t> have pictures but if you look closer you’ll notice that the pictures used for products are not an actual picture of the product, but rather a general picture of the </a:t>
            </a:r>
            <a:r>
              <a:rPr lang="en"/>
              <a:t>type</a:t>
            </a:r>
            <a:r>
              <a:rPr lang="en"/>
              <a:t> of product. For example, two different tubes that might have two different sizes, might use the same picture on both pages. And that picture might not even look like either product.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6b41f94db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6b41f94db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add pictures in </a:t>
            </a:r>
            <a:r>
              <a:rPr lang="en"/>
              <a:t>the first place? Well, studies have shown that having images for a product on a website increase the chance of an item being purchased. Generally, the more pictures that are provided to the customer the higher chance that they make a purchase. Adding pictures will benefit both motion and the customers because customers will be more satisfied with their purchases as well as more purchases being made and more profit for motion.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6b41f94db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6b41f94db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error handling for image uploading and management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6b41f94db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6b41f94db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6b41f94db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6b41f94db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6b41f94db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26b41f94db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6b41f94d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6b41f94d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Grainger and Uline are online stores for the distribution of different industrial and manufacturing products </a:t>
            </a:r>
            <a:endParaRPr/>
          </a:p>
          <a:p>
            <a:pPr indent="-298450" lvl="0" marL="457200" rtl="0" algn="l">
              <a:spcBef>
                <a:spcPts val="0"/>
              </a:spcBef>
              <a:spcAft>
                <a:spcPts val="0"/>
              </a:spcAft>
              <a:buSzPts val="1100"/>
              <a:buChar char="●"/>
            </a:pPr>
            <a:r>
              <a:rPr lang="en"/>
              <a:t>They are an example of how we want motion.com to look like </a:t>
            </a:r>
            <a:endParaRPr/>
          </a:p>
          <a:p>
            <a:pPr indent="-298450" lvl="0" marL="457200" rtl="0" algn="l">
              <a:spcBef>
                <a:spcPts val="0"/>
              </a:spcBef>
              <a:spcAft>
                <a:spcPts val="0"/>
              </a:spcAft>
              <a:buSzPts val="1100"/>
              <a:buChar char="●"/>
            </a:pPr>
            <a:r>
              <a:rPr lang="en"/>
              <a:t>By understanding how their product images work with different SKUs we can develop an application for Motion.com for image upload </a:t>
            </a:r>
            <a:r>
              <a:rPr lang="en"/>
              <a:t>and</a:t>
            </a:r>
            <a:r>
              <a:rPr lang="en"/>
              <a:t> processing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6b41f94d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6b41f94d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Integration with Existing Systems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Introduction</a:t>
            </a:r>
            <a:r>
              <a:rPr lang="en">
                <a:solidFill>
                  <a:schemeClr val="dk1"/>
                </a:solidFill>
              </a:rPr>
              <a:t>: We need seamless integration with Motion.com's existing systems for operational efficiency.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Database Communication</a:t>
            </a:r>
            <a:r>
              <a:rPr lang="en">
                <a:solidFill>
                  <a:schemeClr val="dk1"/>
                </a:solidFill>
              </a:rPr>
              <a:t>: Use of APIs or middleware for data exchange between the image upload tool and Motion.com’s database.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Application Compatibility</a:t>
            </a:r>
            <a:r>
              <a:rPr lang="en">
                <a:solidFill>
                  <a:schemeClr val="dk1"/>
                </a:solidFill>
              </a:rPr>
              <a:t>: </a:t>
            </a:r>
            <a:r>
              <a:rPr lang="en">
                <a:solidFill>
                  <a:schemeClr val="dk1"/>
                </a:solidFill>
              </a:rPr>
              <a:t>Adjustments</a:t>
            </a:r>
            <a:r>
              <a:rPr lang="en">
                <a:solidFill>
                  <a:schemeClr val="dk1"/>
                </a:solidFill>
              </a:rPr>
              <a:t> to the image upload tool to ensure compatibility with existing applications.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Security Concerns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Security Importance</a:t>
            </a:r>
            <a:r>
              <a:rPr lang="en">
                <a:solidFill>
                  <a:schemeClr val="dk1"/>
                </a:solidFill>
              </a:rPr>
              <a:t>: the critical need to protect the system against security threats.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Malware Prevention</a:t>
            </a:r>
            <a:r>
              <a:rPr lang="en">
                <a:solidFill>
                  <a:schemeClr val="dk1"/>
                </a:solidFill>
              </a:rPr>
              <a:t>: security measures like antivirus scans and sandboxing to prevent malicious uploads.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Image Validation</a:t>
            </a:r>
            <a:r>
              <a:rPr lang="en">
                <a:solidFill>
                  <a:schemeClr val="dk1"/>
                </a:solidFill>
              </a:rPr>
              <a:t>: Discuss procedures for checking uploaded images for file type, size, and safe content.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User Interface Design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Design Principles</a:t>
            </a:r>
            <a:r>
              <a:rPr lang="en">
                <a:solidFill>
                  <a:schemeClr val="dk1"/>
                </a:solidFill>
              </a:rPr>
              <a:t>: Focus on simplicity and user-friendliness as key design principles.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Interface Features</a:t>
            </a:r>
            <a:r>
              <a:rPr lang="en">
                <a:solidFill>
                  <a:schemeClr val="dk1"/>
                </a:solidFill>
              </a:rPr>
              <a:t>: Describe user interface features like batch processing, drag-and-drop functionality, and a clean layout.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User Feedback</a:t>
            </a:r>
            <a:r>
              <a:rPr lang="en">
                <a:solidFill>
                  <a:schemeClr val="dk1"/>
                </a:solidFill>
              </a:rPr>
              <a:t>: Stress the role of user feedback in refining the interface, with plans for user testing and iterative design based on feedback.</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6958" y="-3289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80"/>
              <a:t>Building an application and/or process to add product images to Motion.com</a:t>
            </a:r>
            <a:endParaRPr sz="3880"/>
          </a:p>
        </p:txBody>
      </p:sp>
      <p:sp>
        <p:nvSpPr>
          <p:cNvPr id="55" name="Google Shape;55;p13"/>
          <p:cNvSpPr txBox="1"/>
          <p:nvPr>
            <p:ph idx="1" type="subTitle"/>
          </p:nvPr>
        </p:nvSpPr>
        <p:spPr>
          <a:xfrm>
            <a:off x="311700" y="40078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Members: Hamza Adnan, Sammy Allen, </a:t>
            </a:r>
            <a:endParaRPr/>
          </a:p>
          <a:p>
            <a:pPr indent="0" lvl="0" marL="0" rtl="0" algn="ctr">
              <a:spcBef>
                <a:spcPts val="0"/>
              </a:spcBef>
              <a:spcAft>
                <a:spcPts val="0"/>
              </a:spcAft>
              <a:buNone/>
            </a:pPr>
            <a:r>
              <a:rPr lang="en"/>
              <a:t>Hunter Reinhart, Shan Sahib, and Drew Wolfe</a:t>
            </a:r>
            <a:endParaRPr/>
          </a:p>
        </p:txBody>
      </p:sp>
      <p:pic>
        <p:nvPicPr>
          <p:cNvPr id="56" name="Google Shape;56;p13"/>
          <p:cNvPicPr preferRelativeResize="0"/>
          <p:nvPr/>
        </p:nvPicPr>
        <p:blipFill>
          <a:blip r:embed="rId3">
            <a:alphaModFix/>
          </a:blip>
          <a:stretch>
            <a:fillRect/>
          </a:stretch>
        </p:blipFill>
        <p:spPr>
          <a:xfrm>
            <a:off x="1676425" y="2023755"/>
            <a:ext cx="5791150" cy="109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Motivation</a:t>
            </a:r>
            <a:endParaRPr/>
          </a:p>
        </p:txBody>
      </p:sp>
      <p:sp>
        <p:nvSpPr>
          <p:cNvPr id="62" name="Google Shape;62;p14"/>
          <p:cNvSpPr txBox="1"/>
          <p:nvPr>
            <p:ph idx="1" type="body"/>
          </p:nvPr>
        </p:nvSpPr>
        <p:spPr>
          <a:xfrm>
            <a:off x="311700" y="1152475"/>
            <a:ext cx="5031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Studies have shown that product images help increase buyer’s attention, trust, and </a:t>
            </a:r>
            <a:r>
              <a:rPr lang="en"/>
              <a:t>conversion</a:t>
            </a:r>
            <a:r>
              <a:rPr lang="en"/>
              <a:t>. Generally, listings with one image had twice the conversion rates of listings with zero images. Conversion rates doubled again for listings with two images rather than one. There is a clear trend between photo count and profit probability. This is important because it will </a:t>
            </a:r>
            <a:r>
              <a:rPr lang="en"/>
              <a:t>improve customers satisfaction while simultaneously increasing the amount of purchases made.</a:t>
            </a:r>
            <a:endParaRPr/>
          </a:p>
        </p:txBody>
      </p:sp>
      <p:pic>
        <p:nvPicPr>
          <p:cNvPr id="63" name="Google Shape;63;p14"/>
          <p:cNvPicPr preferRelativeResize="0"/>
          <p:nvPr/>
        </p:nvPicPr>
        <p:blipFill>
          <a:blip r:embed="rId3">
            <a:alphaModFix/>
          </a:blip>
          <a:stretch>
            <a:fillRect/>
          </a:stretch>
        </p:blipFill>
        <p:spPr>
          <a:xfrm>
            <a:off x="5632150" y="1619250"/>
            <a:ext cx="300990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Features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Possible core features include:</a:t>
            </a:r>
            <a:endParaRPr/>
          </a:p>
          <a:p>
            <a:pPr indent="-342900" lvl="0" marL="457200" rtl="0" algn="l">
              <a:lnSpc>
                <a:spcPct val="150000"/>
              </a:lnSpc>
              <a:spcBef>
                <a:spcPts val="1200"/>
              </a:spcBef>
              <a:spcAft>
                <a:spcPts val="0"/>
              </a:spcAft>
              <a:buSzPts val="1800"/>
              <a:buChar char="●"/>
            </a:pPr>
            <a:r>
              <a:rPr lang="en"/>
              <a:t>An efficient process of uploading images</a:t>
            </a:r>
            <a:endParaRPr/>
          </a:p>
          <a:p>
            <a:pPr indent="-342900" lvl="0" marL="457200" rtl="0" algn="l">
              <a:lnSpc>
                <a:spcPct val="150000"/>
              </a:lnSpc>
              <a:spcBef>
                <a:spcPts val="0"/>
              </a:spcBef>
              <a:spcAft>
                <a:spcPts val="0"/>
              </a:spcAft>
              <a:buSzPts val="1800"/>
              <a:buChar char="●"/>
            </a:pPr>
            <a:r>
              <a:rPr lang="en"/>
              <a:t>Developing a interface for the user to manage the images</a:t>
            </a:r>
            <a:endParaRPr/>
          </a:p>
          <a:p>
            <a:pPr indent="-342900" lvl="0" marL="457200" rtl="0" algn="l">
              <a:lnSpc>
                <a:spcPct val="150000"/>
              </a:lnSpc>
              <a:spcBef>
                <a:spcPts val="0"/>
              </a:spcBef>
              <a:spcAft>
                <a:spcPts val="0"/>
              </a:spcAft>
              <a:buSzPts val="1800"/>
              <a:buChar char="●"/>
            </a:pPr>
            <a:r>
              <a:rPr lang="en"/>
              <a:t>An option for the user to edit the image to best fit </a:t>
            </a:r>
            <a:r>
              <a:rPr lang="en"/>
              <a:t>their needs</a:t>
            </a:r>
            <a:endParaRPr/>
          </a:p>
          <a:p>
            <a:pPr indent="-342900" lvl="0" marL="457200" rtl="0" algn="l">
              <a:lnSpc>
                <a:spcPct val="150000"/>
              </a:lnSpc>
              <a:spcBef>
                <a:spcPts val="0"/>
              </a:spcBef>
              <a:spcAft>
                <a:spcPts val="0"/>
              </a:spcAft>
              <a:buSzPts val="1800"/>
              <a:buChar char="●"/>
            </a:pPr>
            <a:r>
              <a:rPr lang="en"/>
              <a:t>An analytical view of the website’s performance with the images included</a:t>
            </a:r>
            <a:endParaRPr/>
          </a:p>
          <a:p>
            <a:pPr indent="-342900" lvl="0" marL="457200" rtl="0" algn="l">
              <a:lnSpc>
                <a:spcPct val="150000"/>
              </a:lnSpc>
              <a:spcBef>
                <a:spcPts val="0"/>
              </a:spcBef>
              <a:spcAft>
                <a:spcPts val="0"/>
              </a:spcAft>
              <a:buSzPts val="1800"/>
              <a:buChar char="●"/>
            </a:pPr>
            <a:r>
              <a:rPr lang="en"/>
              <a:t>A history of the images previously used on the website</a:t>
            </a:r>
            <a:endParaRPr/>
          </a:p>
          <a:p>
            <a:pPr indent="-342900" lvl="0" marL="457200" rtl="0" algn="l">
              <a:lnSpc>
                <a:spcPct val="150000"/>
              </a:lnSpc>
              <a:spcBef>
                <a:spcPts val="0"/>
              </a:spcBef>
              <a:spcAft>
                <a:spcPts val="0"/>
              </a:spcAft>
              <a:buSzPts val="1800"/>
              <a:buChar char="●"/>
            </a:pPr>
            <a:r>
              <a:rPr lang="en"/>
              <a:t>Possibly implement a login procedure for image uploading</a:t>
            </a:r>
            <a:endParaRPr/>
          </a:p>
        </p:txBody>
      </p:sp>
      <p:pic>
        <p:nvPicPr>
          <p:cNvPr id="70" name="Google Shape;70;p15"/>
          <p:cNvPicPr preferRelativeResize="0"/>
          <p:nvPr/>
        </p:nvPicPr>
        <p:blipFill>
          <a:blip r:embed="rId3">
            <a:alphaModFix/>
          </a:blip>
          <a:stretch>
            <a:fillRect/>
          </a:stretch>
        </p:blipFill>
        <p:spPr>
          <a:xfrm>
            <a:off x="5546725" y="-25904"/>
            <a:ext cx="3597276" cy="2023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Details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this application there are a variety of approaches we could take. If we are provided with images of products the </a:t>
            </a:r>
            <a:r>
              <a:rPr lang="en"/>
              <a:t>initial</a:t>
            </a:r>
            <a:r>
              <a:rPr lang="en"/>
              <a:t> portion of finding </a:t>
            </a:r>
            <a:r>
              <a:rPr lang="en"/>
              <a:t>appropriate</a:t>
            </a:r>
            <a:r>
              <a:rPr lang="en"/>
              <a:t> images for the website will be fulfilled. Otherwise, there are tools such as BeautifulSoup, Scrapy, Puppeteer, or Playwright which could be utilized to extract preexisting images of the products from any publicly accessible website </a:t>
            </a:r>
            <a:r>
              <a:rPr lang="en"/>
              <a:t>correlated</a:t>
            </a:r>
            <a:r>
              <a:rPr lang="en"/>
              <a:t> to the manufacturing company and/or another supplier.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Details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image uploads it would be likely that a Cloud Storage API is </a:t>
            </a:r>
            <a:r>
              <a:rPr lang="en"/>
              <a:t>utilized</a:t>
            </a:r>
            <a:r>
              <a:rPr lang="en"/>
              <a:t> such as Amazon S3, or Cloudinary API. </a:t>
            </a:r>
            <a:endParaRPr/>
          </a:p>
          <a:p>
            <a:pPr indent="0" lvl="0" marL="0" rtl="0" algn="l">
              <a:spcBef>
                <a:spcPts val="1200"/>
              </a:spcBef>
              <a:spcAft>
                <a:spcPts val="1200"/>
              </a:spcAft>
              <a:buNone/>
            </a:pPr>
            <a:r>
              <a:rPr lang="en"/>
              <a:t>For processing images and ensuring they are </a:t>
            </a:r>
            <a:r>
              <a:rPr lang="en"/>
              <a:t>appropriately</a:t>
            </a:r>
            <a:r>
              <a:rPr lang="en"/>
              <a:t> optimized for their </a:t>
            </a:r>
            <a:r>
              <a:rPr lang="en"/>
              <a:t>allotted</a:t>
            </a:r>
            <a:r>
              <a:rPr lang="en"/>
              <a:t> space using Cloudinary.</a:t>
            </a:r>
            <a:endParaRPr/>
          </a:p>
        </p:txBody>
      </p:sp>
      <p:pic>
        <p:nvPicPr>
          <p:cNvPr id="83" name="Google Shape;83;p17"/>
          <p:cNvPicPr preferRelativeResize="0"/>
          <p:nvPr/>
        </p:nvPicPr>
        <p:blipFill>
          <a:blip r:embed="rId3">
            <a:alphaModFix/>
          </a:blip>
          <a:stretch>
            <a:fillRect/>
          </a:stretch>
        </p:blipFill>
        <p:spPr>
          <a:xfrm>
            <a:off x="2910100" y="2793025"/>
            <a:ext cx="6233899" cy="235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Thoughts on Development Environments</a:t>
            </a:r>
            <a:endParaRPr/>
          </a:p>
        </p:txBody>
      </p:sp>
      <p:sp>
        <p:nvSpPr>
          <p:cNvPr id="89" name="Google Shape;89;p18"/>
          <p:cNvSpPr txBox="1"/>
          <p:nvPr>
            <p:ph idx="1" type="body"/>
          </p:nvPr>
        </p:nvSpPr>
        <p:spPr>
          <a:xfrm>
            <a:off x="311700" y="1017722"/>
            <a:ext cx="8520600" cy="22038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Local Environment: </a:t>
            </a:r>
            <a:r>
              <a:rPr lang="en"/>
              <a:t>Docker to keep from affecting the live website/database</a:t>
            </a:r>
            <a:endParaRPr/>
          </a:p>
          <a:p>
            <a:pPr indent="-342900" lvl="0" marL="457200" rtl="0" algn="l">
              <a:lnSpc>
                <a:spcPct val="150000"/>
              </a:lnSpc>
              <a:spcBef>
                <a:spcPts val="0"/>
              </a:spcBef>
              <a:spcAft>
                <a:spcPts val="0"/>
              </a:spcAft>
              <a:buSzPts val="1800"/>
              <a:buChar char="●"/>
            </a:pPr>
            <a:r>
              <a:rPr lang="en"/>
              <a:t>Version Control: GitHub</a:t>
            </a:r>
            <a:endParaRPr/>
          </a:p>
          <a:p>
            <a:pPr indent="-342900" lvl="0" marL="457200" rtl="0" algn="l">
              <a:lnSpc>
                <a:spcPct val="150000"/>
              </a:lnSpc>
              <a:spcBef>
                <a:spcPts val="0"/>
              </a:spcBef>
              <a:spcAft>
                <a:spcPts val="0"/>
              </a:spcAft>
              <a:buSzPts val="1800"/>
              <a:buChar char="●"/>
            </a:pPr>
            <a:r>
              <a:rPr lang="en"/>
              <a:t>Staging Environment: Test database through a subdomain</a:t>
            </a:r>
            <a:endParaRPr/>
          </a:p>
          <a:p>
            <a:pPr indent="-342900" lvl="0" marL="457200" rtl="0" algn="l">
              <a:lnSpc>
                <a:spcPct val="150000"/>
              </a:lnSpc>
              <a:spcBef>
                <a:spcPts val="0"/>
              </a:spcBef>
              <a:spcAft>
                <a:spcPts val="0"/>
              </a:spcAft>
              <a:buSzPts val="1800"/>
              <a:buChar char="●"/>
            </a:pPr>
            <a:r>
              <a:rPr lang="en"/>
              <a:t>Build Tools: Image </a:t>
            </a:r>
            <a:r>
              <a:rPr lang="en"/>
              <a:t>optimization (ImageMagick/Sharp)</a:t>
            </a:r>
            <a:endParaRPr/>
          </a:p>
          <a:p>
            <a:pPr indent="-342900" lvl="0" marL="457200" rtl="0" algn="l">
              <a:lnSpc>
                <a:spcPct val="150000"/>
              </a:lnSpc>
              <a:spcBef>
                <a:spcPts val="0"/>
              </a:spcBef>
              <a:spcAft>
                <a:spcPts val="0"/>
              </a:spcAft>
              <a:buSzPts val="1800"/>
              <a:buChar char="●"/>
            </a:pPr>
            <a:r>
              <a:rPr lang="en"/>
              <a:t>Content Management: Where the images are currently stored</a:t>
            </a:r>
            <a:endParaRPr/>
          </a:p>
        </p:txBody>
      </p:sp>
      <p:pic>
        <p:nvPicPr>
          <p:cNvPr id="90" name="Google Shape;90;p18"/>
          <p:cNvPicPr preferRelativeResize="0"/>
          <p:nvPr/>
        </p:nvPicPr>
        <p:blipFill rotWithShape="1">
          <a:blip r:embed="rId3">
            <a:alphaModFix/>
          </a:blip>
          <a:srcRect b="0" l="0" r="0" t="0"/>
          <a:stretch/>
        </p:blipFill>
        <p:spPr>
          <a:xfrm>
            <a:off x="2962712" y="3197200"/>
            <a:ext cx="3218565" cy="1769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6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Apps</a:t>
            </a:r>
            <a:endParaRPr/>
          </a:p>
        </p:txBody>
      </p:sp>
      <p:sp>
        <p:nvSpPr>
          <p:cNvPr id="96" name="Google Shape;96;p19"/>
          <p:cNvSpPr txBox="1"/>
          <p:nvPr>
            <p:ph idx="1" type="body"/>
          </p:nvPr>
        </p:nvSpPr>
        <p:spPr>
          <a:xfrm>
            <a:off x="311700" y="677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Grainger </a:t>
            </a:r>
            <a:endParaRPr/>
          </a:p>
          <a:p>
            <a:pPr indent="-317500" lvl="1" marL="914400" rtl="0" algn="l">
              <a:spcBef>
                <a:spcPts val="0"/>
              </a:spcBef>
              <a:spcAft>
                <a:spcPts val="0"/>
              </a:spcAft>
              <a:buSzPts val="1400"/>
              <a:buChar char="○"/>
            </a:pPr>
            <a:r>
              <a:rPr lang="en"/>
              <a:t>Leading broad-line distributor of maintenance, repair, and operating (MRO) products.</a:t>
            </a:r>
            <a:endParaRPr/>
          </a:p>
          <a:p>
            <a:pPr indent="-317500" lvl="1" marL="914400" rtl="0" algn="l">
              <a:spcBef>
                <a:spcPts val="0"/>
              </a:spcBef>
              <a:spcAft>
                <a:spcPts val="0"/>
              </a:spcAft>
              <a:buSzPts val="1400"/>
              <a:buChar char="○"/>
            </a:pPr>
            <a:r>
              <a:rPr lang="en"/>
              <a:t>Serves businesses and institutions across North America, Europe, Asia, and Latin America.</a:t>
            </a:r>
            <a:endParaRPr/>
          </a:p>
          <a:p>
            <a:pPr indent="-317500" lvl="1" marL="914400" rtl="0" algn="l">
              <a:spcBef>
                <a:spcPts val="0"/>
              </a:spcBef>
              <a:spcAft>
                <a:spcPts val="0"/>
              </a:spcAft>
              <a:buSzPts val="1400"/>
              <a:buChar char="○"/>
            </a:pPr>
            <a:r>
              <a:rPr lang="en"/>
              <a:t>Offers over 1.7 million products across categories like safety, material handling, and metalworking.</a:t>
            </a:r>
            <a:endParaRPr/>
          </a:p>
          <a:p>
            <a:pPr indent="-342900" lvl="0" marL="457200" rtl="0" algn="l">
              <a:spcBef>
                <a:spcPts val="0"/>
              </a:spcBef>
              <a:spcAft>
                <a:spcPts val="0"/>
              </a:spcAft>
              <a:buSzPts val="1800"/>
              <a:buChar char="●"/>
            </a:pPr>
            <a:r>
              <a:rPr lang="en"/>
              <a:t>Uline </a:t>
            </a:r>
            <a:endParaRPr/>
          </a:p>
          <a:p>
            <a:pPr indent="-317500" lvl="1" marL="914400" rtl="0" algn="l">
              <a:spcBef>
                <a:spcPts val="0"/>
              </a:spcBef>
              <a:spcAft>
                <a:spcPts val="0"/>
              </a:spcAft>
              <a:buSzPts val="1400"/>
              <a:buChar char="○"/>
            </a:pPr>
            <a:r>
              <a:rPr lang="en"/>
              <a:t>E-commerce store in shipping, industrial, and packaging materials.</a:t>
            </a:r>
            <a:endParaRPr/>
          </a:p>
          <a:p>
            <a:pPr indent="-317500" lvl="1" marL="914400" rtl="0" algn="l">
              <a:spcBef>
                <a:spcPts val="0"/>
              </a:spcBef>
              <a:spcAft>
                <a:spcPts val="0"/>
              </a:spcAft>
              <a:buSzPts val="1400"/>
              <a:buChar char="○"/>
            </a:pPr>
            <a:r>
              <a:rPr lang="en"/>
              <a:t>Offers a detailed product catalog with images for over 37,500 items.</a:t>
            </a:r>
            <a:endParaRPr/>
          </a:p>
          <a:p>
            <a:pPr indent="-317500" lvl="1" marL="914400" rtl="0" algn="l">
              <a:spcBef>
                <a:spcPts val="0"/>
              </a:spcBef>
              <a:spcAft>
                <a:spcPts val="0"/>
              </a:spcAft>
              <a:buSzPts val="1400"/>
              <a:buChar char="○"/>
            </a:pPr>
            <a:r>
              <a:rPr lang="en"/>
              <a:t>High-resolution images help customers make informed decisions about their purchases.</a:t>
            </a:r>
            <a:endParaRPr/>
          </a:p>
        </p:txBody>
      </p:sp>
      <p:pic>
        <p:nvPicPr>
          <p:cNvPr id="97" name="Google Shape;97;p19"/>
          <p:cNvPicPr preferRelativeResize="0"/>
          <p:nvPr/>
        </p:nvPicPr>
        <p:blipFill>
          <a:blip r:embed="rId3">
            <a:alphaModFix/>
          </a:blip>
          <a:stretch>
            <a:fillRect/>
          </a:stretch>
        </p:blipFill>
        <p:spPr>
          <a:xfrm>
            <a:off x="311700" y="3278000"/>
            <a:ext cx="4147701" cy="1759825"/>
          </a:xfrm>
          <a:prstGeom prst="rect">
            <a:avLst/>
          </a:prstGeom>
          <a:noFill/>
          <a:ln>
            <a:noFill/>
          </a:ln>
        </p:spPr>
      </p:pic>
      <p:pic>
        <p:nvPicPr>
          <p:cNvPr id="98" name="Google Shape;98;p19"/>
          <p:cNvPicPr preferRelativeResize="0"/>
          <p:nvPr/>
        </p:nvPicPr>
        <p:blipFill>
          <a:blip r:embed="rId4">
            <a:alphaModFix/>
          </a:blip>
          <a:stretch>
            <a:fillRect/>
          </a:stretch>
        </p:blipFill>
        <p:spPr>
          <a:xfrm>
            <a:off x="5045050" y="3277990"/>
            <a:ext cx="3787248" cy="17144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Priority Challenges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Integration with Existing Systems </a:t>
            </a:r>
            <a:endParaRPr/>
          </a:p>
          <a:p>
            <a:pPr indent="-317500" lvl="1" marL="914400" rtl="0" algn="l">
              <a:spcBef>
                <a:spcPts val="0"/>
              </a:spcBef>
              <a:spcAft>
                <a:spcPts val="0"/>
              </a:spcAft>
              <a:buSzPts val="1400"/>
              <a:buAutoNum type="alphaLcPeriod"/>
            </a:pPr>
            <a:r>
              <a:rPr lang="en"/>
              <a:t>Ensuring image upload tools work smoothly with Motion.com’s existing inventory</a:t>
            </a:r>
            <a:endParaRPr/>
          </a:p>
          <a:p>
            <a:pPr indent="-317500" lvl="1" marL="914400" rtl="0" algn="l">
              <a:spcBef>
                <a:spcPts val="0"/>
              </a:spcBef>
              <a:spcAft>
                <a:spcPts val="0"/>
              </a:spcAft>
              <a:buSzPts val="1400"/>
              <a:buAutoNum type="alphaLcPeriod"/>
            </a:pPr>
            <a:r>
              <a:rPr lang="en"/>
              <a:t>Correct communication with motion.com’s database and image upload application</a:t>
            </a:r>
            <a:endParaRPr/>
          </a:p>
          <a:p>
            <a:pPr indent="-342900" lvl="0" marL="457200" rtl="0" algn="l">
              <a:spcBef>
                <a:spcPts val="0"/>
              </a:spcBef>
              <a:spcAft>
                <a:spcPts val="0"/>
              </a:spcAft>
              <a:buSzPts val="1800"/>
              <a:buAutoNum type="arabicPeriod"/>
            </a:pPr>
            <a:r>
              <a:rPr lang="en"/>
              <a:t>Security Concerns </a:t>
            </a:r>
            <a:endParaRPr/>
          </a:p>
          <a:p>
            <a:pPr indent="-317500" lvl="1" marL="914400" rtl="0" algn="l">
              <a:spcBef>
                <a:spcPts val="0"/>
              </a:spcBef>
              <a:spcAft>
                <a:spcPts val="0"/>
              </a:spcAft>
              <a:buSzPts val="1400"/>
              <a:buAutoNum type="alphaLcPeriod"/>
            </a:pPr>
            <a:r>
              <a:rPr lang="en"/>
              <a:t>Establishing security measures to prevent malware uploads and protect system from threats </a:t>
            </a:r>
            <a:endParaRPr/>
          </a:p>
          <a:p>
            <a:pPr indent="-317500" lvl="1" marL="914400" rtl="0" algn="l">
              <a:spcBef>
                <a:spcPts val="0"/>
              </a:spcBef>
              <a:spcAft>
                <a:spcPts val="0"/>
              </a:spcAft>
              <a:buSzPts val="1400"/>
              <a:buAutoNum type="alphaLcPeriod"/>
            </a:pPr>
            <a:r>
              <a:rPr lang="en"/>
              <a:t>Ensure image validation process by checking file type, size, and content </a:t>
            </a:r>
            <a:endParaRPr/>
          </a:p>
          <a:p>
            <a:pPr indent="-342900" lvl="0" marL="457200" rtl="0" algn="l">
              <a:spcBef>
                <a:spcPts val="0"/>
              </a:spcBef>
              <a:spcAft>
                <a:spcPts val="0"/>
              </a:spcAft>
              <a:buSzPts val="1800"/>
              <a:buAutoNum type="arabicPeriod"/>
            </a:pPr>
            <a:r>
              <a:rPr lang="en"/>
              <a:t>User Interface Design </a:t>
            </a:r>
            <a:endParaRPr/>
          </a:p>
          <a:p>
            <a:pPr indent="-317500" lvl="1" marL="914400" rtl="0" algn="l">
              <a:spcBef>
                <a:spcPts val="0"/>
              </a:spcBef>
              <a:spcAft>
                <a:spcPts val="0"/>
              </a:spcAft>
              <a:buSzPts val="1400"/>
              <a:buAutoNum type="alphaLcPeriod"/>
            </a:pPr>
            <a:r>
              <a:rPr lang="en"/>
              <a:t>Designing a user interface which simplifies process of uploading images </a:t>
            </a:r>
            <a:endParaRPr/>
          </a:p>
          <a:p>
            <a:pPr indent="-317500" lvl="1" marL="914400" rtl="0" algn="l">
              <a:spcBef>
                <a:spcPts val="0"/>
              </a:spcBef>
              <a:spcAft>
                <a:spcPts val="0"/>
              </a:spcAft>
              <a:buSzPts val="1400"/>
              <a:buAutoNum type="alphaLcPeriod"/>
            </a:pPr>
            <a:r>
              <a:rPr lang="en"/>
              <a:t>Creating a </a:t>
            </a:r>
            <a:r>
              <a:rPr lang="en"/>
              <a:t>navigable</a:t>
            </a:r>
            <a:r>
              <a:rPr lang="en"/>
              <a:t> application with batch processing and drag &amp; drop </a:t>
            </a:r>
            <a:endParaRPr/>
          </a:p>
        </p:txBody>
      </p:sp>
      <p:pic>
        <p:nvPicPr>
          <p:cNvPr id="105" name="Google Shape;105;p20"/>
          <p:cNvPicPr preferRelativeResize="0"/>
          <p:nvPr/>
        </p:nvPicPr>
        <p:blipFill>
          <a:blip r:embed="rId3">
            <a:alphaModFix/>
          </a:blip>
          <a:stretch>
            <a:fillRect/>
          </a:stretch>
        </p:blipFill>
        <p:spPr>
          <a:xfrm>
            <a:off x="7179177" y="3576650"/>
            <a:ext cx="1566424" cy="11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