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notesMasterIdLst>
    <p:notesMasterId r:id="rId15"/>
  </p:notesMasterIdLst>
  <p:sldIdLst>
    <p:sldId id="256" r:id="rId5"/>
    <p:sldId id="257" r:id="rId6"/>
    <p:sldId id="258" r:id="rId7"/>
    <p:sldId id="259" r:id="rId8"/>
    <p:sldId id="260" r:id="rId9"/>
    <p:sldId id="261" r:id="rId10"/>
    <p:sldId id="262" r:id="rId11"/>
    <p:sldId id="265" r:id="rId12"/>
    <p:sldId id="263" r:id="rId13"/>
    <p:sldId id="264"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6C5BD8-13B5-23B7-46D7-9D5733844551}" v="4" dt="2025-06-10T12:20:21.832"/>
    <p1510:client id="{D7579EC2-1CF3-47A6-9465-6740C6D38C8C}" v="1467" dt="2025-06-10T11:45:39.651"/>
    <p1510:client id="{D79DB311-F712-C180-40BB-3D3D6154A3F5}" v="76" dt="2025-06-10T11:48:11.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F17C1-7FD0-461E-B13E-3261089EBD67}" type="datetimeFigureOut">
              <a:rPr lang="ru-RU" smtClean="0"/>
              <a:t>10.06.2025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2BA00B-FB5B-454B-AEF4-F58AD16DD7AB}" type="slidenum">
              <a:rPr lang="ru-RU" smtClean="0"/>
              <a:t>‹#›</a:t>
            </a:fld>
            <a:endParaRPr lang="ru-RU"/>
          </a:p>
        </p:txBody>
      </p:sp>
    </p:spTree>
    <p:extLst>
      <p:ext uri="{BB962C8B-B14F-4D97-AF65-F5344CB8AC3E}">
        <p14:creationId xmlns:p14="http://schemas.microsoft.com/office/powerpoint/2010/main" val="3723047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A2BA00B-FB5B-454B-AEF4-F58AD16DD7AB}" type="slidenum">
              <a:rPr lang="ru-RU" smtClean="0"/>
              <a:t>1</a:t>
            </a:fld>
            <a:endParaRPr lang="ru-RU"/>
          </a:p>
        </p:txBody>
      </p:sp>
    </p:spTree>
    <p:extLst>
      <p:ext uri="{BB962C8B-B14F-4D97-AF65-F5344CB8AC3E}">
        <p14:creationId xmlns:p14="http://schemas.microsoft.com/office/powerpoint/2010/main" val="89764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5"/>
          </p:nvPr>
        </p:nvSpPr>
        <p:spPr/>
        <p:txBody>
          <a:bodyPr/>
          <a:lstStyle/>
          <a:p>
            <a:fld id="{3A2BA00B-FB5B-454B-AEF4-F58AD16DD7AB}" type="slidenum">
              <a:rPr lang="ru-RU" smtClean="0"/>
              <a:t>4</a:t>
            </a:fld>
            <a:endParaRPr lang="ru-RU"/>
          </a:p>
        </p:txBody>
      </p:sp>
    </p:spTree>
    <p:extLst>
      <p:ext uri="{BB962C8B-B14F-4D97-AF65-F5344CB8AC3E}">
        <p14:creationId xmlns:p14="http://schemas.microsoft.com/office/powerpoint/2010/main" val="3532642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1948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6554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342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0774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124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21865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4195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37133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7238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73994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8915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726111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LilConsul/PyEEPro"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github.com/LilConsul/PyEEPro/blob/main/docs/REPORT.m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6" name="Picture 15" descr="Triangular abstract background">
            <a:extLst>
              <a:ext uri="{FF2B5EF4-FFF2-40B4-BE49-F238E27FC236}">
                <a16:creationId xmlns:a16="http://schemas.microsoft.com/office/drawing/2014/main" id="{31C38257-156A-AD04-94F1-F42FC52D621E}"/>
              </a:ext>
            </a:extLst>
          </p:cNvPr>
          <p:cNvPicPr>
            <a:picLocks noChangeAspect="1"/>
          </p:cNvPicPr>
          <p:nvPr/>
        </p:nvPicPr>
        <p:blipFill>
          <a:blip r:embed="rId3"/>
          <a:srcRect t="15730"/>
          <a:stretch>
            <a:fill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D86C9BB-854E-9A58-D4DB-94B5E2B1DEC0}"/>
              </a:ext>
            </a:extLst>
          </p:cNvPr>
          <p:cNvSpPr>
            <a:spLocks noGrp="1"/>
          </p:cNvSpPr>
          <p:nvPr>
            <p:ph type="ctrTitle"/>
          </p:nvPr>
        </p:nvSpPr>
        <p:spPr>
          <a:xfrm>
            <a:off x="438910" y="978408"/>
            <a:ext cx="4795819" cy="3969960"/>
          </a:xfrm>
        </p:spPr>
        <p:txBody>
          <a:bodyPr anchor="t">
            <a:normAutofit fontScale="90000"/>
          </a:bodyPr>
          <a:lstStyle/>
          <a:p>
            <a:r>
              <a:rPr lang="en-US" sz="6600"/>
              <a:t>Analyzation of 'Smart Meters in London'</a:t>
            </a:r>
            <a:endParaRPr lang="ru-RU" sz="6600"/>
          </a:p>
        </p:txBody>
      </p:sp>
      <p:sp>
        <p:nvSpPr>
          <p:cNvPr id="3" name="Subtitle 2">
            <a:extLst>
              <a:ext uri="{FF2B5EF4-FFF2-40B4-BE49-F238E27FC236}">
                <a16:creationId xmlns:a16="http://schemas.microsoft.com/office/drawing/2014/main" id="{C29400E7-6808-8460-0332-4CA06CF8A0D4}"/>
              </a:ext>
            </a:extLst>
          </p:cNvPr>
          <p:cNvSpPr>
            <a:spLocks noGrp="1"/>
          </p:cNvSpPr>
          <p:nvPr>
            <p:ph type="subTitle" idx="1"/>
          </p:nvPr>
        </p:nvSpPr>
        <p:spPr>
          <a:xfrm>
            <a:off x="438910" y="4948369"/>
            <a:ext cx="4381634" cy="1157436"/>
          </a:xfrm>
        </p:spPr>
        <p:txBody>
          <a:bodyPr anchor="b">
            <a:normAutofit fontScale="77500" lnSpcReduction="20000"/>
          </a:bodyPr>
          <a:lstStyle/>
          <a:p>
            <a:r>
              <a:rPr lang="en-US" sz="2400"/>
              <a:t>Authors: </a:t>
            </a:r>
          </a:p>
          <a:p>
            <a:pPr marL="342900" indent="-342900">
              <a:buFont typeface="Arial" panose="020B0604020202020204" pitchFamily="34" charset="0"/>
              <a:buChar char="•"/>
            </a:pPr>
            <a:r>
              <a:rPr lang="en-US" sz="2400"/>
              <a:t>Shevchenko Denys </a:t>
            </a:r>
          </a:p>
          <a:p>
            <a:pPr marL="342900" indent="-342900">
              <a:buFont typeface="Arial" panose="020B0604020202020204" pitchFamily="34" charset="0"/>
              <a:buChar char="•"/>
            </a:pPr>
            <a:r>
              <a:rPr lang="en-US" sz="2400"/>
              <a:t>Karabanov Yehor</a:t>
            </a:r>
            <a:endParaRPr lang="ru-RU" sz="2400"/>
          </a:p>
        </p:txBody>
      </p:sp>
      <p:sp>
        <p:nvSpPr>
          <p:cNvPr id="18" name="Rectangle 17">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6" name="TextBox 5">
            <a:extLst>
              <a:ext uri="{FF2B5EF4-FFF2-40B4-BE49-F238E27FC236}">
                <a16:creationId xmlns:a16="http://schemas.microsoft.com/office/drawing/2014/main" id="{A6658351-CF1F-BABE-E5A5-B73DA94F2298}"/>
              </a:ext>
            </a:extLst>
          </p:cNvPr>
          <p:cNvSpPr txBox="1"/>
          <p:nvPr/>
        </p:nvSpPr>
        <p:spPr>
          <a:xfrm>
            <a:off x="8201666" y="6488658"/>
            <a:ext cx="3990314" cy="369332"/>
          </a:xfrm>
          <a:prstGeom prst="rect">
            <a:avLst/>
          </a:prstGeom>
          <a:noFill/>
        </p:spPr>
        <p:txBody>
          <a:bodyPr wrap="square">
            <a:spAutoFit/>
          </a:bodyPr>
          <a:lstStyle/>
          <a:p>
            <a:r>
              <a:rPr lang="ru-RU"/>
              <a:t>https://github.com/LilConsul/PyEEPro</a:t>
            </a:r>
          </a:p>
        </p:txBody>
      </p:sp>
      <p:pic>
        <p:nvPicPr>
          <p:cNvPr id="4" name="Picture 3">
            <a:extLst>
              <a:ext uri="{FF2B5EF4-FFF2-40B4-BE49-F238E27FC236}">
                <a16:creationId xmlns:a16="http://schemas.microsoft.com/office/drawing/2014/main" id="{EA5A0C11-44C9-253B-4085-6BFE96F4D1A8}"/>
              </a:ext>
            </a:extLst>
          </p:cNvPr>
          <p:cNvPicPr>
            <a:picLocks noChangeAspect="1"/>
          </p:cNvPicPr>
          <p:nvPr/>
        </p:nvPicPr>
        <p:blipFill>
          <a:blip r:embed="rId4"/>
          <a:stretch>
            <a:fillRect/>
          </a:stretch>
        </p:blipFill>
        <p:spPr>
          <a:xfrm>
            <a:off x="8995627" y="3973974"/>
            <a:ext cx="2418770" cy="2392102"/>
          </a:xfrm>
          <a:prstGeom prst="rect">
            <a:avLst/>
          </a:prstGeom>
        </p:spPr>
      </p:pic>
    </p:spTree>
    <p:extLst>
      <p:ext uri="{BB962C8B-B14F-4D97-AF65-F5344CB8AC3E}">
        <p14:creationId xmlns:p14="http://schemas.microsoft.com/office/powerpoint/2010/main" val="112822057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CEDBC09E-10FE-C48A-8AE5-2DE3D7D70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218C5-25F6-670F-5D4D-4BC78DD5788E}"/>
              </a:ext>
            </a:extLst>
          </p:cNvPr>
          <p:cNvSpPr>
            <a:spLocks noGrp="1"/>
          </p:cNvSpPr>
          <p:nvPr>
            <p:ph type="ctrTitle"/>
          </p:nvPr>
        </p:nvSpPr>
        <p:spPr>
          <a:xfrm>
            <a:off x="517870" y="978408"/>
            <a:ext cx="6117661" cy="3290123"/>
          </a:xfrm>
        </p:spPr>
        <p:txBody>
          <a:bodyPr anchor="t">
            <a:normAutofit/>
          </a:bodyPr>
          <a:lstStyle/>
          <a:p>
            <a:r>
              <a:rPr lang="en-US" sz="6600"/>
              <a:t>Thanks for your time</a:t>
            </a:r>
            <a:endParaRPr lang="ru-RU" sz="6600"/>
          </a:p>
        </p:txBody>
      </p:sp>
      <p:sp>
        <p:nvSpPr>
          <p:cNvPr id="33" name="Rectangle 32">
            <a:extLst>
              <a:ext uri="{FF2B5EF4-FFF2-40B4-BE49-F238E27FC236}">
                <a16:creationId xmlns:a16="http://schemas.microsoft.com/office/drawing/2014/main" id="{31EBD83C-D653-7B6E-791C-91DC49F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8B09CB6-CBCC-A221-E35E-4FA215926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696" y="4617503"/>
            <a:ext cx="6071583" cy="45719"/>
          </a:xfrm>
          <a:custGeom>
            <a:avLst/>
            <a:gdLst>
              <a:gd name="connsiteX0" fmla="*/ 0 w 6071583"/>
              <a:gd name="connsiteY0" fmla="*/ 0 h 45719"/>
              <a:gd name="connsiteX1" fmla="*/ 3434358 w 6071583"/>
              <a:gd name="connsiteY1" fmla="*/ 0 h 45719"/>
              <a:gd name="connsiteX2" fmla="*/ 4667593 w 6071583"/>
              <a:gd name="connsiteY2" fmla="*/ 0 h 45719"/>
              <a:gd name="connsiteX3" fmla="*/ 6071583 w 6071583"/>
              <a:gd name="connsiteY3" fmla="*/ 0 h 45719"/>
              <a:gd name="connsiteX4" fmla="*/ 6071583 w 6071583"/>
              <a:gd name="connsiteY4" fmla="*/ 45719 h 45719"/>
              <a:gd name="connsiteX5" fmla="*/ 4667593 w 6071583"/>
              <a:gd name="connsiteY5" fmla="*/ 45719 h 45719"/>
              <a:gd name="connsiteX6" fmla="*/ 3434358 w 6071583"/>
              <a:gd name="connsiteY6" fmla="*/ 45719 h 45719"/>
              <a:gd name="connsiteX7" fmla="*/ 0 w 6071583"/>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71583" h="45719">
                <a:moveTo>
                  <a:pt x="0" y="0"/>
                </a:moveTo>
                <a:lnTo>
                  <a:pt x="3434358" y="0"/>
                </a:lnTo>
                <a:lnTo>
                  <a:pt x="4667593" y="0"/>
                </a:lnTo>
                <a:lnTo>
                  <a:pt x="6071583" y="0"/>
                </a:lnTo>
                <a:lnTo>
                  <a:pt x="6071583" y="45719"/>
                </a:lnTo>
                <a:lnTo>
                  <a:pt x="4667593" y="45719"/>
                </a:lnTo>
                <a:lnTo>
                  <a:pt x="3434358"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940DA75-F3C6-F7C2-CA88-228AB65BA556}"/>
              </a:ext>
            </a:extLst>
          </p:cNvPr>
          <p:cNvPicPr>
            <a:picLocks noChangeAspect="1"/>
          </p:cNvPicPr>
          <p:nvPr/>
        </p:nvPicPr>
        <p:blipFill>
          <a:blip r:embed="rId2"/>
          <a:stretch>
            <a:fillRect/>
          </a:stretch>
        </p:blipFill>
        <p:spPr>
          <a:xfrm>
            <a:off x="8943394" y="784855"/>
            <a:ext cx="2038931" cy="2023639"/>
          </a:xfrm>
          <a:prstGeom prst="rect">
            <a:avLst/>
          </a:prstGeom>
        </p:spPr>
      </p:pic>
      <p:sp>
        <p:nvSpPr>
          <p:cNvPr id="8" name="TextBox 7">
            <a:extLst>
              <a:ext uri="{FF2B5EF4-FFF2-40B4-BE49-F238E27FC236}">
                <a16:creationId xmlns:a16="http://schemas.microsoft.com/office/drawing/2014/main" id="{7024403C-CD8D-6633-2CA0-C913D8B31024}"/>
              </a:ext>
            </a:extLst>
          </p:cNvPr>
          <p:cNvSpPr txBox="1"/>
          <p:nvPr/>
        </p:nvSpPr>
        <p:spPr>
          <a:xfrm>
            <a:off x="581696" y="4883448"/>
            <a:ext cx="6989536" cy="1754326"/>
          </a:xfrm>
          <a:prstGeom prst="rect">
            <a:avLst/>
          </a:prstGeom>
          <a:noFill/>
        </p:spPr>
        <p:txBody>
          <a:bodyPr wrap="square" rtlCol="0">
            <a:spAutoFit/>
          </a:bodyPr>
          <a:lstStyle/>
          <a:p>
            <a:r>
              <a:rPr lang="en-US"/>
              <a:t>To see project description visit GitHub readme file: </a:t>
            </a:r>
            <a:r>
              <a:rPr lang="en-US">
                <a:solidFill>
                  <a:schemeClr val="accent5"/>
                </a:solidFill>
                <a:hlinkClick r:id="rId3">
                  <a:extLst>
                    <a:ext uri="{A12FA001-AC4F-418D-AE19-62706E023703}">
                      <ahyp:hlinkClr xmlns:ahyp="http://schemas.microsoft.com/office/drawing/2018/hyperlinkcolor" val="tx"/>
                    </a:ext>
                  </a:extLst>
                </a:hlinkClick>
              </a:rPr>
              <a:t>https://github.com/LilConsul/PyEEPro</a:t>
            </a:r>
            <a:endParaRPr lang="en-US">
              <a:solidFill>
                <a:schemeClr val="accent5"/>
              </a:solidFill>
            </a:endParaRPr>
          </a:p>
          <a:p>
            <a:endParaRPr lang="en-US">
              <a:solidFill>
                <a:schemeClr val="accent5"/>
              </a:solidFill>
            </a:endParaRPr>
          </a:p>
          <a:p>
            <a:r>
              <a:rPr lang="en-US"/>
              <a:t>Report of the project is located inside of the ‘docs’ directory : </a:t>
            </a:r>
            <a:r>
              <a:rPr lang="en-US">
                <a:solidFill>
                  <a:schemeClr val="accent5"/>
                </a:solidFill>
                <a:hlinkClick r:id="rId4">
                  <a:extLst>
                    <a:ext uri="{A12FA001-AC4F-418D-AE19-62706E023703}">
                      <ahyp:hlinkClr xmlns:ahyp="http://schemas.microsoft.com/office/drawing/2018/hyperlinkcolor" val="tx"/>
                    </a:ext>
                  </a:extLst>
                </a:hlinkClick>
              </a:rPr>
              <a:t>https://github.com/LilConsul/PyEEPro/blob/main/docs/REPORT.md</a:t>
            </a:r>
            <a:endParaRPr lang="en-US">
              <a:solidFill>
                <a:schemeClr val="accent5"/>
              </a:solidFill>
            </a:endParaRPr>
          </a:p>
          <a:p>
            <a:endParaRPr lang="ru-RU"/>
          </a:p>
        </p:txBody>
      </p:sp>
    </p:spTree>
    <p:extLst>
      <p:ext uri="{BB962C8B-B14F-4D97-AF65-F5344CB8AC3E}">
        <p14:creationId xmlns:p14="http://schemas.microsoft.com/office/powerpoint/2010/main" val="14784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56412-48CB-A679-2CCB-92904BA3E7C3}"/>
              </a:ext>
            </a:extLst>
          </p:cNvPr>
          <p:cNvSpPr>
            <a:spLocks noGrp="1"/>
          </p:cNvSpPr>
          <p:nvPr>
            <p:ph type="title"/>
          </p:nvPr>
        </p:nvSpPr>
        <p:spPr>
          <a:xfrm>
            <a:off x="521208" y="978408"/>
            <a:ext cx="5020056" cy="1463040"/>
          </a:xfrm>
        </p:spPr>
        <p:txBody>
          <a:bodyPr>
            <a:normAutofit/>
          </a:bodyPr>
          <a:lstStyle/>
          <a:p>
            <a:r>
              <a:rPr lang="en-US"/>
              <a:t>What We Built</a:t>
            </a:r>
            <a:endParaRPr lang="ru-RU"/>
          </a:p>
        </p:txBody>
      </p:sp>
      <p:sp>
        <p:nvSpPr>
          <p:cNvPr id="44" name="Rectangle 4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B73C17-CCBB-11F3-9FD1-8F1A84C31D09}"/>
              </a:ext>
            </a:extLst>
          </p:cNvPr>
          <p:cNvSpPr>
            <a:spLocks noGrp="1"/>
          </p:cNvSpPr>
          <p:nvPr>
            <p:ph idx="1"/>
          </p:nvPr>
        </p:nvSpPr>
        <p:spPr>
          <a:xfrm>
            <a:off x="521208" y="2578608"/>
            <a:ext cx="5020056" cy="3767328"/>
          </a:xfrm>
        </p:spPr>
        <p:txBody>
          <a:bodyPr>
            <a:normAutofit/>
          </a:bodyPr>
          <a:lstStyle/>
          <a:p>
            <a:r>
              <a:rPr lang="en-US"/>
              <a:t>We created an interactive dashboard that transforms London's smart meter data into actionable insights. Think of it as a detective tool for energy consumption – helping utility companies, city planners, and Londoners understand when, why, and how London uses electricity.</a:t>
            </a:r>
          </a:p>
          <a:p>
            <a:r>
              <a:rPr lang="en-US"/>
              <a:t>The dashboard reveals the rhythm of city life through energy patterns, turning millions of readings into stories that actually matter.</a:t>
            </a:r>
          </a:p>
        </p:txBody>
      </p:sp>
      <p:pic>
        <p:nvPicPr>
          <p:cNvPr id="7" name="Picture 6">
            <a:extLst>
              <a:ext uri="{FF2B5EF4-FFF2-40B4-BE49-F238E27FC236}">
                <a16:creationId xmlns:a16="http://schemas.microsoft.com/office/drawing/2014/main" id="{17858888-7CBB-33A4-A648-64173D07C8EF}"/>
              </a:ext>
            </a:extLst>
          </p:cNvPr>
          <p:cNvPicPr>
            <a:picLocks noChangeAspect="1"/>
          </p:cNvPicPr>
          <p:nvPr/>
        </p:nvPicPr>
        <p:blipFill>
          <a:blip r:embed="rId2"/>
          <a:srcRect t="3394" r="1" b="1"/>
          <a:stretch>
            <a:fillRect/>
          </a:stretch>
        </p:blipFill>
        <p:spPr>
          <a:xfrm>
            <a:off x="6560598" y="508090"/>
            <a:ext cx="5122753" cy="2783750"/>
          </a:xfrm>
          <a:prstGeom prst="rect">
            <a:avLst/>
          </a:prstGeom>
        </p:spPr>
      </p:pic>
      <p:pic>
        <p:nvPicPr>
          <p:cNvPr id="5" name="Picture 4">
            <a:extLst>
              <a:ext uri="{FF2B5EF4-FFF2-40B4-BE49-F238E27FC236}">
                <a16:creationId xmlns:a16="http://schemas.microsoft.com/office/drawing/2014/main" id="{56531E79-8AED-A6D0-1086-4C8429D82A4F}"/>
              </a:ext>
            </a:extLst>
          </p:cNvPr>
          <p:cNvPicPr>
            <a:picLocks noChangeAspect="1"/>
          </p:cNvPicPr>
          <p:nvPr/>
        </p:nvPicPr>
        <p:blipFill>
          <a:blip r:embed="rId3"/>
          <a:srcRect r="1" b="3533"/>
          <a:stretch>
            <a:fillRect/>
          </a:stretch>
        </p:blipFill>
        <p:spPr>
          <a:xfrm>
            <a:off x="6560598" y="3566160"/>
            <a:ext cx="5122753" cy="2779776"/>
          </a:xfrm>
          <a:prstGeom prst="rect">
            <a:avLst/>
          </a:prstGeom>
        </p:spPr>
      </p:pic>
    </p:spTree>
    <p:extLst>
      <p:ext uri="{BB962C8B-B14F-4D97-AF65-F5344CB8AC3E}">
        <p14:creationId xmlns:p14="http://schemas.microsoft.com/office/powerpoint/2010/main" val="166521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73A37-0005-794C-B603-0EB1D95506E0}"/>
              </a:ext>
            </a:extLst>
          </p:cNvPr>
          <p:cNvSpPr>
            <a:spLocks noGrp="1"/>
          </p:cNvSpPr>
          <p:nvPr>
            <p:ph type="title"/>
          </p:nvPr>
        </p:nvSpPr>
        <p:spPr>
          <a:xfrm>
            <a:off x="521208" y="978408"/>
            <a:ext cx="4032504" cy="2697480"/>
          </a:xfrm>
        </p:spPr>
        <p:txBody>
          <a:bodyPr>
            <a:normAutofit/>
          </a:bodyPr>
          <a:lstStyle/>
          <a:p>
            <a:r>
              <a:rPr lang="en-US"/>
              <a:t>Our Approach</a:t>
            </a:r>
            <a:endParaRPr lang="ru-RU"/>
          </a:p>
        </p:txBody>
      </p:sp>
      <p:sp>
        <p:nvSpPr>
          <p:cNvPr id="10" name="Rectangle 9">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A8A306-ED2D-3C55-703E-82688567E709}"/>
              </a:ext>
            </a:extLst>
          </p:cNvPr>
          <p:cNvSpPr>
            <a:spLocks noGrp="1"/>
          </p:cNvSpPr>
          <p:nvPr>
            <p:ph idx="1"/>
          </p:nvPr>
        </p:nvSpPr>
        <p:spPr>
          <a:xfrm>
            <a:off x="5065776" y="978408"/>
            <a:ext cx="6601968" cy="2697480"/>
          </a:xfrm>
        </p:spPr>
        <p:txBody>
          <a:bodyPr>
            <a:normAutofit/>
          </a:bodyPr>
          <a:lstStyle/>
          <a:p>
            <a:r>
              <a:rPr lang="en-US"/>
              <a:t>We combined powerful tools for maximum impact. Polars using rust processes data 10x faster than Pandas, while </a:t>
            </a:r>
            <a:r>
              <a:rPr lang="en-US" err="1"/>
              <a:t>Streamlit</a:t>
            </a:r>
            <a:r>
              <a:rPr lang="en-US"/>
              <a:t> creates an intuitive interface without months of development time.</a:t>
            </a:r>
          </a:p>
          <a:p>
            <a:r>
              <a:rPr lang="en-US"/>
              <a:t>Our analysis covers four key areas: daily and seasonal energy patterns, demographic influences on consumption, weather impacts, and smart anomaly detection using AI.</a:t>
            </a:r>
          </a:p>
        </p:txBody>
      </p:sp>
      <p:pic>
        <p:nvPicPr>
          <p:cNvPr id="4" name="Picture 3" descr="Streamlit Releases Version 1.0, the Fastest Way to Build">
            <a:extLst>
              <a:ext uri="{FF2B5EF4-FFF2-40B4-BE49-F238E27FC236}">
                <a16:creationId xmlns:a16="http://schemas.microsoft.com/office/drawing/2014/main" id="{1693231C-A320-9FB4-7F53-317E7B88E709}"/>
              </a:ext>
            </a:extLst>
          </p:cNvPr>
          <p:cNvPicPr>
            <a:picLocks noChangeAspect="1"/>
          </p:cNvPicPr>
          <p:nvPr/>
        </p:nvPicPr>
        <p:blipFill>
          <a:blip r:embed="rId2"/>
          <a:stretch>
            <a:fillRect/>
          </a:stretch>
        </p:blipFill>
        <p:spPr>
          <a:xfrm>
            <a:off x="517871" y="4286366"/>
            <a:ext cx="3520440" cy="2059643"/>
          </a:xfrm>
          <a:prstGeom prst="rect">
            <a:avLst/>
          </a:prstGeom>
        </p:spPr>
      </p:pic>
      <p:pic>
        <p:nvPicPr>
          <p:cNvPr id="7" name="Picture 6" descr="Intel Boosts AI Development with Contributions to PyTorch 2.5 - Intel  Newsroom">
            <a:extLst>
              <a:ext uri="{FF2B5EF4-FFF2-40B4-BE49-F238E27FC236}">
                <a16:creationId xmlns:a16="http://schemas.microsoft.com/office/drawing/2014/main" id="{1BA791C4-BBC3-3A51-8772-D9C898BF01F2}"/>
              </a:ext>
            </a:extLst>
          </p:cNvPr>
          <p:cNvPicPr>
            <a:picLocks noChangeAspect="1"/>
          </p:cNvPicPr>
          <p:nvPr/>
        </p:nvPicPr>
        <p:blipFill>
          <a:blip r:embed="rId3"/>
          <a:stretch>
            <a:fillRect/>
          </a:stretch>
        </p:blipFill>
        <p:spPr>
          <a:xfrm>
            <a:off x="4340391" y="4365764"/>
            <a:ext cx="3520440" cy="1980247"/>
          </a:xfrm>
          <a:prstGeom prst="rect">
            <a:avLst/>
          </a:prstGeom>
        </p:spPr>
      </p:pic>
      <p:pic>
        <p:nvPicPr>
          <p:cNvPr id="5" name="Picture 4" descr="Polars for Beginners: The Fast, Modern DataFrame Library">
            <a:extLst>
              <a:ext uri="{FF2B5EF4-FFF2-40B4-BE49-F238E27FC236}">
                <a16:creationId xmlns:a16="http://schemas.microsoft.com/office/drawing/2014/main" id="{1CAB0A27-8B22-9699-6ACB-52F34AF860D7}"/>
              </a:ext>
            </a:extLst>
          </p:cNvPr>
          <p:cNvPicPr>
            <a:picLocks noChangeAspect="1"/>
          </p:cNvPicPr>
          <p:nvPr/>
        </p:nvPicPr>
        <p:blipFill>
          <a:blip r:embed="rId4"/>
          <a:stretch>
            <a:fillRect/>
          </a:stretch>
        </p:blipFill>
        <p:spPr>
          <a:xfrm>
            <a:off x="8162911" y="4524182"/>
            <a:ext cx="3520440" cy="1821827"/>
          </a:xfrm>
          <a:prstGeom prst="rect">
            <a:avLst/>
          </a:prstGeom>
        </p:spPr>
      </p:pic>
    </p:spTree>
    <p:extLst>
      <p:ext uri="{BB962C8B-B14F-4D97-AF65-F5344CB8AC3E}">
        <p14:creationId xmlns:p14="http://schemas.microsoft.com/office/powerpoint/2010/main" val="172053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B1C962-4B23-E992-BA0F-DB613A7F8416}"/>
              </a:ext>
            </a:extLst>
          </p:cNvPr>
          <p:cNvSpPr>
            <a:spLocks noGrp="1"/>
          </p:cNvSpPr>
          <p:nvPr>
            <p:ph type="title"/>
          </p:nvPr>
        </p:nvSpPr>
        <p:spPr>
          <a:xfrm>
            <a:off x="521208" y="978408"/>
            <a:ext cx="5020056" cy="1463040"/>
          </a:xfrm>
        </p:spPr>
        <p:txBody>
          <a:bodyPr>
            <a:normAutofit/>
          </a:bodyPr>
          <a:lstStyle/>
          <a:p>
            <a:r>
              <a:rPr lang="en-US"/>
              <a:t>Daily Life Through Energy Data</a:t>
            </a:r>
            <a:endParaRPr lang="ru-RU"/>
          </a:p>
        </p:txBody>
      </p:sp>
      <p:sp>
        <p:nvSpPr>
          <p:cNvPr id="55" name="Rectangle 5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5F489C-4D6A-6A8F-56CC-AB509A012D5A}"/>
              </a:ext>
            </a:extLst>
          </p:cNvPr>
          <p:cNvSpPr>
            <a:spLocks noGrp="1"/>
          </p:cNvSpPr>
          <p:nvPr>
            <p:ph idx="1"/>
          </p:nvPr>
        </p:nvSpPr>
        <p:spPr>
          <a:xfrm>
            <a:off x="521208" y="2578608"/>
            <a:ext cx="5020056" cy="3767328"/>
          </a:xfrm>
        </p:spPr>
        <p:txBody>
          <a:bodyPr>
            <a:normAutofit/>
          </a:bodyPr>
          <a:lstStyle/>
          <a:p>
            <a:r>
              <a:rPr lang="en-US"/>
              <a:t>The data tells London's story beautifully. Every morning between 7-9 AM, energy spikes as the city wakes up and gets ready for work. Another surge hits 5-8 PM when everyone comes home and starts cooking dinner.</a:t>
            </a:r>
          </a:p>
          <a:p>
            <a:r>
              <a:rPr lang="en-US"/>
              <a:t>Winter months show 20-30% higher consumption than summer, with the coldest periods hitting peak usage.</a:t>
            </a:r>
          </a:p>
          <a:p>
            <a:r>
              <a:rPr lang="en-US"/>
              <a:t>In weekends overall consumption is higher</a:t>
            </a:r>
          </a:p>
        </p:txBody>
      </p:sp>
      <p:pic>
        <p:nvPicPr>
          <p:cNvPr id="11" name="Picture 10" descr="A graph of different colored bars&#10;&#10;AI-generated content may be incorrect.">
            <a:extLst>
              <a:ext uri="{FF2B5EF4-FFF2-40B4-BE49-F238E27FC236}">
                <a16:creationId xmlns:a16="http://schemas.microsoft.com/office/drawing/2014/main" id="{11324186-FD95-987C-EE14-71C8F4C62A71}"/>
              </a:ext>
            </a:extLst>
          </p:cNvPr>
          <p:cNvPicPr>
            <a:picLocks noChangeAspect="1"/>
          </p:cNvPicPr>
          <p:nvPr/>
        </p:nvPicPr>
        <p:blipFill>
          <a:blip r:embed="rId3">
            <a:extLst>
              <a:ext uri="{28A0092B-C50C-407E-A947-70E740481C1C}">
                <a14:useLocalDpi xmlns:a14="http://schemas.microsoft.com/office/drawing/2010/main" val="0"/>
              </a:ext>
            </a:extLst>
          </a:blip>
          <a:srcRect l="1" t="1" r="258" b="-2"/>
          <a:stretch>
            <a:fillRect/>
          </a:stretch>
        </p:blipFill>
        <p:spPr>
          <a:xfrm>
            <a:off x="5539053" y="3495496"/>
            <a:ext cx="6563823" cy="3027187"/>
          </a:xfrm>
          <a:prstGeom prst="rect">
            <a:avLst/>
          </a:prstGeom>
        </p:spPr>
      </p:pic>
      <p:pic>
        <p:nvPicPr>
          <p:cNvPr id="9" name="Picture 8" descr="A graph with a line&#10;&#10;AI-generated content may be incorrect.">
            <a:extLst>
              <a:ext uri="{FF2B5EF4-FFF2-40B4-BE49-F238E27FC236}">
                <a16:creationId xmlns:a16="http://schemas.microsoft.com/office/drawing/2014/main" id="{4A3F1630-385D-4B72-E162-A428685E1E93}"/>
              </a:ext>
            </a:extLst>
          </p:cNvPr>
          <p:cNvPicPr>
            <a:picLocks noChangeAspect="1"/>
          </p:cNvPicPr>
          <p:nvPr/>
        </p:nvPicPr>
        <p:blipFill>
          <a:blip r:embed="rId4">
            <a:extLst>
              <a:ext uri="{28A0092B-C50C-407E-A947-70E740481C1C}">
                <a14:useLocalDpi xmlns:a14="http://schemas.microsoft.com/office/drawing/2010/main" val="0"/>
              </a:ext>
            </a:extLst>
          </a:blip>
          <a:srcRect l="-1132" t="1" r="-33" b="-4"/>
          <a:stretch>
            <a:fillRect/>
          </a:stretch>
        </p:blipFill>
        <p:spPr>
          <a:xfrm>
            <a:off x="5806335" y="582729"/>
            <a:ext cx="6113124" cy="2779776"/>
          </a:xfrm>
          <a:prstGeom prst="rect">
            <a:avLst/>
          </a:prstGeom>
        </p:spPr>
      </p:pic>
    </p:spTree>
    <p:extLst>
      <p:ext uri="{BB962C8B-B14F-4D97-AF65-F5344CB8AC3E}">
        <p14:creationId xmlns:p14="http://schemas.microsoft.com/office/powerpoint/2010/main" val="184702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AB0E7-F158-D4BF-5FDC-DF6ADF49B2C8}"/>
              </a:ext>
            </a:extLst>
          </p:cNvPr>
          <p:cNvSpPr>
            <a:spLocks noGrp="1"/>
          </p:cNvSpPr>
          <p:nvPr>
            <p:ph type="title"/>
          </p:nvPr>
        </p:nvSpPr>
        <p:spPr>
          <a:xfrm>
            <a:off x="521208" y="978408"/>
            <a:ext cx="5020056" cy="1463040"/>
          </a:xfrm>
        </p:spPr>
        <p:txBody>
          <a:bodyPr>
            <a:normAutofit/>
          </a:bodyPr>
          <a:lstStyle/>
          <a:p>
            <a:pPr>
              <a:lnSpc>
                <a:spcPct val="90000"/>
              </a:lnSpc>
            </a:pPr>
            <a:r>
              <a:rPr lang="en-US" sz="3700">
                <a:ea typeface="+mj-lt"/>
                <a:cs typeface="+mj-lt"/>
              </a:rPr>
              <a:t>Demographics Drive Energy Patterns</a:t>
            </a:r>
            <a:endParaRPr lang="en-US" sz="3700"/>
          </a:p>
        </p:txBody>
      </p:sp>
      <p:sp>
        <p:nvSpPr>
          <p:cNvPr id="38" name="Rectangle 3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99B44F-C899-1765-16E3-5441BEDDB085}"/>
              </a:ext>
            </a:extLst>
          </p:cNvPr>
          <p:cNvSpPr>
            <a:spLocks noGrp="1"/>
          </p:cNvSpPr>
          <p:nvPr>
            <p:ph idx="1"/>
          </p:nvPr>
        </p:nvSpPr>
        <p:spPr>
          <a:xfrm>
            <a:off x="521208" y="2578608"/>
            <a:ext cx="5020056" cy="3767328"/>
          </a:xfrm>
        </p:spPr>
        <p:txBody>
          <a:bodyPr vert="horz" lIns="91440" tIns="45720" rIns="91440" bIns="45720" rtlCol="0">
            <a:normAutofit/>
          </a:bodyPr>
          <a:lstStyle/>
          <a:p>
            <a:pPr>
              <a:lnSpc>
                <a:spcPct val="100000"/>
              </a:lnSpc>
            </a:pPr>
            <a:r>
              <a:rPr lang="en-US" sz="1500">
                <a:ea typeface="+mn-lt"/>
                <a:cs typeface="+mn-lt"/>
              </a:rPr>
              <a:t>ACORN demographic groups show dramatic consumption differences. Affluent households (Groups A-E) consume significantly more energy overall but show lower price sensitivity to Time-of-Use tariffs. Adversity groups (K-Q) demonstrate much lower baseline consumption while representing the second-largest household segment.</a:t>
            </a:r>
          </a:p>
          <a:p>
            <a:pPr>
              <a:lnSpc>
                <a:spcPct val="100000"/>
              </a:lnSpc>
            </a:pPr>
            <a:r>
              <a:rPr lang="en-US" sz="1500">
                <a:ea typeface="+mn-lt"/>
                <a:cs typeface="+mn-lt"/>
              </a:rPr>
              <a:t>Tariff type creates behavioral splits – Time-of-Use customers consistently consume less across all demographic groups, with affluent segments showing the largest consumption differential between Standard and </a:t>
            </a:r>
            <a:r>
              <a:rPr lang="en-US" sz="1500" err="1">
                <a:ea typeface="+mn-lt"/>
                <a:cs typeface="+mn-lt"/>
              </a:rPr>
              <a:t>ToU</a:t>
            </a:r>
            <a:r>
              <a:rPr lang="en-US" sz="1500">
                <a:ea typeface="+mn-lt"/>
                <a:cs typeface="+mn-lt"/>
              </a:rPr>
              <a:t> tariffs, suggesting </a:t>
            </a:r>
            <a:r>
              <a:rPr lang="en-US" sz="1500" err="1">
                <a:ea typeface="+mn-lt"/>
                <a:cs typeface="+mn-lt"/>
              </a:rPr>
              <a:t>ToU</a:t>
            </a:r>
            <a:r>
              <a:rPr lang="en-US" sz="1500">
                <a:ea typeface="+mn-lt"/>
                <a:cs typeface="+mn-lt"/>
              </a:rPr>
              <a:t> pricing effectively encourages conservation even among high-usage households.</a:t>
            </a:r>
          </a:p>
        </p:txBody>
      </p:sp>
      <p:pic>
        <p:nvPicPr>
          <p:cNvPr id="6" name="Picture 5">
            <a:extLst>
              <a:ext uri="{FF2B5EF4-FFF2-40B4-BE49-F238E27FC236}">
                <a16:creationId xmlns:a16="http://schemas.microsoft.com/office/drawing/2014/main" id="{B10961D7-C675-23EB-922F-4C5866F353BC}"/>
              </a:ext>
            </a:extLst>
          </p:cNvPr>
          <p:cNvPicPr>
            <a:picLocks noChangeAspect="1"/>
          </p:cNvPicPr>
          <p:nvPr/>
        </p:nvPicPr>
        <p:blipFill>
          <a:blip r:embed="rId2"/>
          <a:srcRect t="21861" r="1" b="7105"/>
          <a:stretch>
            <a:fillRect/>
          </a:stretch>
        </p:blipFill>
        <p:spPr>
          <a:xfrm>
            <a:off x="6560598" y="508090"/>
            <a:ext cx="5122753" cy="2783750"/>
          </a:xfrm>
          <a:prstGeom prst="rect">
            <a:avLst/>
          </a:prstGeom>
        </p:spPr>
      </p:pic>
      <p:pic>
        <p:nvPicPr>
          <p:cNvPr id="7" name="Picture 6">
            <a:extLst>
              <a:ext uri="{FF2B5EF4-FFF2-40B4-BE49-F238E27FC236}">
                <a16:creationId xmlns:a16="http://schemas.microsoft.com/office/drawing/2014/main" id="{5220BF88-BE6A-ED30-03AA-2917B4BC4C6F}"/>
              </a:ext>
            </a:extLst>
          </p:cNvPr>
          <p:cNvPicPr>
            <a:picLocks noChangeAspect="1"/>
          </p:cNvPicPr>
          <p:nvPr/>
        </p:nvPicPr>
        <p:blipFill>
          <a:blip r:embed="rId3"/>
          <a:srcRect t="14881" r="1" b="1"/>
          <a:stretch>
            <a:fillRect/>
          </a:stretch>
        </p:blipFill>
        <p:spPr>
          <a:xfrm>
            <a:off x="6560598" y="3566160"/>
            <a:ext cx="5122753" cy="2779776"/>
          </a:xfrm>
          <a:prstGeom prst="rect">
            <a:avLst/>
          </a:prstGeom>
        </p:spPr>
      </p:pic>
    </p:spTree>
    <p:extLst>
      <p:ext uri="{BB962C8B-B14F-4D97-AF65-F5344CB8AC3E}">
        <p14:creationId xmlns:p14="http://schemas.microsoft.com/office/powerpoint/2010/main" val="4239001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0403D-121F-6524-123F-322B43017C49}"/>
              </a:ext>
            </a:extLst>
          </p:cNvPr>
          <p:cNvSpPr>
            <a:spLocks noGrp="1"/>
          </p:cNvSpPr>
          <p:nvPr>
            <p:ph type="title"/>
          </p:nvPr>
        </p:nvSpPr>
        <p:spPr>
          <a:xfrm>
            <a:off x="521208" y="978408"/>
            <a:ext cx="5020056" cy="1463040"/>
          </a:xfrm>
        </p:spPr>
        <p:txBody>
          <a:bodyPr>
            <a:normAutofit/>
          </a:bodyPr>
          <a:lstStyle/>
          <a:p>
            <a:r>
              <a:rPr lang="en-US"/>
              <a:t>Weather's Hidden Impact</a:t>
            </a:r>
            <a:endParaRPr lang="ru-RU"/>
          </a:p>
        </p:txBody>
      </p:sp>
      <p:sp>
        <p:nvSpPr>
          <p:cNvPr id="21" name="Rectangle 2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8284C4-A068-C71F-A142-DF49D7935693}"/>
              </a:ext>
            </a:extLst>
          </p:cNvPr>
          <p:cNvSpPr>
            <a:spLocks noGrp="1"/>
          </p:cNvSpPr>
          <p:nvPr>
            <p:ph idx="1"/>
          </p:nvPr>
        </p:nvSpPr>
        <p:spPr>
          <a:xfrm>
            <a:off x="521208" y="2578608"/>
            <a:ext cx="5020056" cy="3767328"/>
          </a:xfrm>
        </p:spPr>
        <p:txBody>
          <a:bodyPr>
            <a:normAutofit/>
          </a:bodyPr>
          <a:lstStyle/>
          <a:p>
            <a:r>
              <a:rPr lang="en-US" b="1"/>
              <a:t>Temperature threshold effect</a:t>
            </a:r>
            <a:r>
              <a:rPr lang="en-US"/>
              <a:t>: Below 5°C, each degree drop increases consumption by approximately 0.02-0.03 kWh per hour, with the effect amplified during peak hours</a:t>
            </a:r>
          </a:p>
          <a:p>
            <a:r>
              <a:rPr lang="en-US" b="1"/>
              <a:t>Evening peak intensity</a:t>
            </a:r>
            <a:r>
              <a:rPr lang="en-US"/>
              <a:t>: The highest energy consumption occurs between 18:00-19:00 (6-7 PM), with below-freezing temperatures showing consumption spikes up to 0.90 kWh, compared to only 0.45-0.50 kWh during the same hours in the 15-20°C range</a:t>
            </a:r>
          </a:p>
        </p:txBody>
      </p:sp>
      <p:pic>
        <p:nvPicPr>
          <p:cNvPr id="7" name="Picture 6" descr="A chart of a temperature&#10;&#10;AI-generated content may be incorrect.">
            <a:extLst>
              <a:ext uri="{FF2B5EF4-FFF2-40B4-BE49-F238E27FC236}">
                <a16:creationId xmlns:a16="http://schemas.microsoft.com/office/drawing/2014/main" id="{297FFF91-8361-DA28-5CF5-A4EC34361462}"/>
              </a:ext>
            </a:extLst>
          </p:cNvPr>
          <p:cNvPicPr>
            <a:picLocks noChangeAspect="1"/>
          </p:cNvPicPr>
          <p:nvPr/>
        </p:nvPicPr>
        <p:blipFill>
          <a:blip r:embed="rId2">
            <a:extLst>
              <a:ext uri="{28A0092B-C50C-407E-A947-70E740481C1C}">
                <a14:useLocalDpi xmlns:a14="http://schemas.microsoft.com/office/drawing/2010/main" val="0"/>
              </a:ext>
            </a:extLst>
          </a:blip>
          <a:srcRect l="-79" t="3" r="919" b="-4"/>
          <a:stretch>
            <a:fillRect/>
          </a:stretch>
        </p:blipFill>
        <p:spPr>
          <a:xfrm>
            <a:off x="5862522" y="508090"/>
            <a:ext cx="6000750" cy="2783750"/>
          </a:xfrm>
          <a:prstGeom prst="rect">
            <a:avLst/>
          </a:prstGeom>
        </p:spPr>
      </p:pic>
      <p:pic>
        <p:nvPicPr>
          <p:cNvPr id="5" name="Picture 4" descr="A graph of different colored lines&#10;&#10;AI-generated content may be incorrect.">
            <a:extLst>
              <a:ext uri="{FF2B5EF4-FFF2-40B4-BE49-F238E27FC236}">
                <a16:creationId xmlns:a16="http://schemas.microsoft.com/office/drawing/2014/main" id="{8086CFBC-C86E-D3BE-9048-2146511A5927}"/>
              </a:ext>
            </a:extLst>
          </p:cNvPr>
          <p:cNvPicPr>
            <a:picLocks noChangeAspect="1"/>
          </p:cNvPicPr>
          <p:nvPr/>
        </p:nvPicPr>
        <p:blipFill>
          <a:blip r:embed="rId3">
            <a:extLst>
              <a:ext uri="{28A0092B-C50C-407E-A947-70E740481C1C}">
                <a14:useLocalDpi xmlns:a14="http://schemas.microsoft.com/office/drawing/2010/main" val="0"/>
              </a:ext>
            </a:extLst>
          </a:blip>
          <a:srcRect l="49" t="1" r="-613" b="-4"/>
          <a:stretch>
            <a:fillRect/>
          </a:stretch>
        </p:blipFill>
        <p:spPr>
          <a:xfrm>
            <a:off x="5862522" y="3608833"/>
            <a:ext cx="6076949" cy="2779776"/>
          </a:xfrm>
          <a:prstGeom prst="rect">
            <a:avLst/>
          </a:prstGeom>
        </p:spPr>
      </p:pic>
    </p:spTree>
    <p:extLst>
      <p:ext uri="{BB962C8B-B14F-4D97-AF65-F5344CB8AC3E}">
        <p14:creationId xmlns:p14="http://schemas.microsoft.com/office/powerpoint/2010/main" val="321892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48C2D-402C-3CF2-B357-96B9E42DEAA4}"/>
              </a:ext>
            </a:extLst>
          </p:cNvPr>
          <p:cNvSpPr>
            <a:spLocks noGrp="1"/>
          </p:cNvSpPr>
          <p:nvPr>
            <p:ph type="title"/>
          </p:nvPr>
        </p:nvSpPr>
        <p:spPr>
          <a:xfrm>
            <a:off x="521208" y="978408"/>
            <a:ext cx="5020056" cy="2368296"/>
          </a:xfrm>
        </p:spPr>
        <p:txBody>
          <a:bodyPr>
            <a:normAutofit/>
          </a:bodyPr>
          <a:lstStyle/>
          <a:p>
            <a:r>
              <a:rPr lang="en-US"/>
              <a:t>Smart Detection System</a:t>
            </a:r>
            <a:endParaRPr lang="ru-RU"/>
          </a:p>
        </p:txBody>
      </p:sp>
      <p:sp>
        <p:nvSpPr>
          <p:cNvPr id="19" name="Rectangle 18">
            <a:extLst>
              <a:ext uri="{FF2B5EF4-FFF2-40B4-BE49-F238E27FC236}">
                <a16:creationId xmlns:a16="http://schemas.microsoft.com/office/drawing/2014/main" id="{C7C5FE1C-310B-4F6B-A44A-BC43430A2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4F371B0-159B-E1EE-5481-943BD1D9DF3F}"/>
              </a:ext>
            </a:extLst>
          </p:cNvPr>
          <p:cNvPicPr>
            <a:picLocks noChangeAspect="1"/>
          </p:cNvPicPr>
          <p:nvPr/>
        </p:nvPicPr>
        <p:blipFill>
          <a:blip r:embed="rId2"/>
          <a:stretch>
            <a:fillRect/>
          </a:stretch>
        </p:blipFill>
        <p:spPr>
          <a:xfrm>
            <a:off x="6662166" y="653645"/>
            <a:ext cx="5011957" cy="2505978"/>
          </a:xfrm>
          <a:prstGeom prst="rect">
            <a:avLst/>
          </a:prstGeom>
        </p:spPr>
      </p:pic>
      <p:pic>
        <p:nvPicPr>
          <p:cNvPr id="5" name="Picture 4" descr="A graph of a person and person&#10;&#10;AI-generated content may be incorrect.">
            <a:extLst>
              <a:ext uri="{FF2B5EF4-FFF2-40B4-BE49-F238E27FC236}">
                <a16:creationId xmlns:a16="http://schemas.microsoft.com/office/drawing/2014/main" id="{1A278708-D44D-3972-30B8-E2AEC2656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644" y="3918051"/>
            <a:ext cx="5021183" cy="2058684"/>
          </a:xfrm>
          <a:prstGeom prst="rect">
            <a:avLst/>
          </a:prstGeom>
        </p:spPr>
      </p:pic>
      <p:sp>
        <p:nvSpPr>
          <p:cNvPr id="3" name="Content Placeholder 2">
            <a:extLst>
              <a:ext uri="{FF2B5EF4-FFF2-40B4-BE49-F238E27FC236}">
                <a16:creationId xmlns:a16="http://schemas.microsoft.com/office/drawing/2014/main" id="{B88C25B0-882C-38BB-FEAC-EFABF33B29A1}"/>
              </a:ext>
            </a:extLst>
          </p:cNvPr>
          <p:cNvSpPr>
            <a:spLocks noGrp="1"/>
          </p:cNvSpPr>
          <p:nvPr>
            <p:ph idx="1"/>
          </p:nvPr>
        </p:nvSpPr>
        <p:spPr>
          <a:xfrm>
            <a:off x="6665976" y="3557016"/>
            <a:ext cx="5010912" cy="2798064"/>
          </a:xfrm>
        </p:spPr>
        <p:txBody>
          <a:bodyPr anchor="b">
            <a:normAutofit/>
          </a:bodyPr>
          <a:lstStyle/>
          <a:p>
            <a:r>
              <a:rPr lang="en-US"/>
              <a:t>Our AI learns what "normal" looks like for each household and flags unusual patterns. This catches faulty appliances before they break, spots behavior changes, or identifies potential energy theft.</a:t>
            </a:r>
          </a:p>
          <a:p>
            <a:r>
              <a:rPr lang="en-US"/>
              <a:t>The system accounts for household types and external factors, so it doesn't flag every party or vacation as an anomaly.</a:t>
            </a:r>
          </a:p>
        </p:txBody>
      </p:sp>
    </p:spTree>
    <p:extLst>
      <p:ext uri="{BB962C8B-B14F-4D97-AF65-F5344CB8AC3E}">
        <p14:creationId xmlns:p14="http://schemas.microsoft.com/office/powerpoint/2010/main" val="2313533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CBCDC3-DAE3-6E2C-3246-C627DB8D432E}"/>
              </a:ext>
            </a:extLst>
          </p:cNvPr>
          <p:cNvSpPr>
            <a:spLocks noGrp="1"/>
          </p:cNvSpPr>
          <p:nvPr>
            <p:ph type="title"/>
          </p:nvPr>
        </p:nvSpPr>
        <p:spPr>
          <a:xfrm>
            <a:off x="521208" y="978408"/>
            <a:ext cx="6300216" cy="1463040"/>
          </a:xfrm>
        </p:spPr>
        <p:txBody>
          <a:bodyPr>
            <a:normAutofit/>
          </a:bodyPr>
          <a:lstStyle/>
          <a:p>
            <a:r>
              <a:rPr lang="en-US"/>
              <a:t>How our AI works</a:t>
            </a:r>
            <a:endParaRPr lang="ru-RU"/>
          </a:p>
        </p:txBody>
      </p:sp>
      <p:sp>
        <p:nvSpPr>
          <p:cNvPr id="25" name="Rectangle 24">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ECAF19-B748-366B-C883-874DFA464A2A}"/>
              </a:ext>
            </a:extLst>
          </p:cNvPr>
          <p:cNvSpPr>
            <a:spLocks noGrp="1"/>
          </p:cNvSpPr>
          <p:nvPr>
            <p:ph idx="1"/>
          </p:nvPr>
        </p:nvSpPr>
        <p:spPr>
          <a:xfrm>
            <a:off x="521208" y="2578608"/>
            <a:ext cx="6300216" cy="3767328"/>
          </a:xfrm>
        </p:spPr>
        <p:txBody>
          <a:bodyPr>
            <a:normAutofit/>
          </a:bodyPr>
          <a:lstStyle/>
          <a:p>
            <a:pPr marL="0" indent="0">
              <a:lnSpc>
                <a:spcPct val="100000"/>
              </a:lnSpc>
              <a:buNone/>
            </a:pPr>
            <a:r>
              <a:rPr lang="en-US" sz="1300"/>
              <a:t>Our anomaly detection system uses a neural network architecture called an autoencoder that works in three key steps:</a:t>
            </a:r>
          </a:p>
          <a:p>
            <a:pPr marL="342900" indent="-342900">
              <a:lnSpc>
                <a:spcPct val="100000"/>
              </a:lnSpc>
              <a:buFont typeface="+mj-lt"/>
              <a:buAutoNum type="arabicPeriod"/>
            </a:pPr>
            <a:r>
              <a:rPr lang="en-US" sz="1300"/>
              <a:t>Learning Normal Patterns: The autoencoder first analyzes thousands of daily energy consumption profiles from households within the same demographic group.</a:t>
            </a:r>
          </a:p>
          <a:p>
            <a:pPr marL="342900" indent="-342900">
              <a:lnSpc>
                <a:spcPct val="100000"/>
              </a:lnSpc>
              <a:buFont typeface="+mj-lt"/>
              <a:buAutoNum type="arabicPeriod"/>
            </a:pPr>
            <a:r>
              <a:rPr lang="en-US" sz="1300"/>
              <a:t>Encoding-Decoding Process: It compresses each 48-point consumption pattern (representing half-hourly readings) into a compact 2-dimensional representation before reconstructing it. When patterns don't reconstruct well, they likely represent anomalies.</a:t>
            </a:r>
          </a:p>
          <a:p>
            <a:pPr marL="342900" indent="-342900">
              <a:lnSpc>
                <a:spcPct val="100000"/>
              </a:lnSpc>
              <a:buFont typeface="+mj-lt"/>
              <a:buAutoNum type="arabicPeriod"/>
            </a:pPr>
            <a:r>
              <a:rPr lang="en-US" sz="1300"/>
              <a:t>Context-Aware Detection: Our model incorporates household context (day of week, season, temperature) to distinguish between normal seasonal variations and true anomalies.</a:t>
            </a:r>
          </a:p>
          <a:p>
            <a:pPr marL="0" indent="0">
              <a:lnSpc>
                <a:spcPct val="100000"/>
              </a:lnSpc>
              <a:buNone/>
            </a:pPr>
            <a:r>
              <a:rPr lang="en-US" sz="1300"/>
              <a:t>This approach enables early detection of unusual consumption patterns that may indicate appliance faults, energy theft, or significant behavior changes, with separate models tailored to each demographic group's unique usage profiles.</a:t>
            </a:r>
            <a:endParaRPr lang="ru-RU" sz="1300"/>
          </a:p>
        </p:txBody>
      </p:sp>
      <p:pic>
        <p:nvPicPr>
          <p:cNvPr id="4" name="Graphic 3">
            <a:extLst>
              <a:ext uri="{FF2B5EF4-FFF2-40B4-BE49-F238E27FC236}">
                <a16:creationId xmlns:a16="http://schemas.microsoft.com/office/drawing/2014/main" id="{7198B129-5017-C4D1-94E2-947A73BA39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3817" y="643128"/>
            <a:ext cx="4014216" cy="2676144"/>
          </a:xfrm>
          <a:prstGeom prst="rect">
            <a:avLst/>
          </a:prstGeom>
        </p:spPr>
      </p:pic>
      <p:pic>
        <p:nvPicPr>
          <p:cNvPr id="5" name="Picture 4">
            <a:extLst>
              <a:ext uri="{FF2B5EF4-FFF2-40B4-BE49-F238E27FC236}">
                <a16:creationId xmlns:a16="http://schemas.microsoft.com/office/drawing/2014/main" id="{736E7033-82A1-9EB1-CEDD-0DF5E92A4235}"/>
              </a:ext>
            </a:extLst>
          </p:cNvPr>
          <p:cNvPicPr>
            <a:picLocks noChangeAspect="1"/>
          </p:cNvPicPr>
          <p:nvPr/>
        </p:nvPicPr>
        <p:blipFill>
          <a:blip r:embed="rId4"/>
          <a:stretch>
            <a:fillRect/>
          </a:stretch>
        </p:blipFill>
        <p:spPr>
          <a:xfrm>
            <a:off x="7653817" y="4259434"/>
            <a:ext cx="4014216" cy="2077357"/>
          </a:xfrm>
          <a:prstGeom prst="rect">
            <a:avLst/>
          </a:prstGeom>
        </p:spPr>
      </p:pic>
    </p:spTree>
    <p:extLst>
      <p:ext uri="{BB962C8B-B14F-4D97-AF65-F5344CB8AC3E}">
        <p14:creationId xmlns:p14="http://schemas.microsoft.com/office/powerpoint/2010/main" val="145471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B6B5B7-C62D-AD93-6B9C-B5C48841B923}"/>
              </a:ext>
            </a:extLst>
          </p:cNvPr>
          <p:cNvSpPr>
            <a:spLocks noGrp="1"/>
          </p:cNvSpPr>
          <p:nvPr>
            <p:ph type="title"/>
          </p:nvPr>
        </p:nvSpPr>
        <p:spPr>
          <a:xfrm>
            <a:off x="521208" y="978408"/>
            <a:ext cx="6300216" cy="1325880"/>
          </a:xfrm>
        </p:spPr>
        <p:txBody>
          <a:bodyPr>
            <a:normAutofit/>
          </a:bodyPr>
          <a:lstStyle/>
          <a:p>
            <a:r>
              <a:rPr lang="en-US"/>
              <a:t>Technical Foundation</a:t>
            </a:r>
            <a:endParaRPr lang="ru-RU"/>
          </a:p>
        </p:txBody>
      </p:sp>
      <p:sp>
        <p:nvSpPr>
          <p:cNvPr id="25" name="Rectangle 24">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Picture 6">
            <a:extLst>
              <a:ext uri="{FF2B5EF4-FFF2-40B4-BE49-F238E27FC236}">
                <a16:creationId xmlns:a16="http://schemas.microsoft.com/office/drawing/2014/main" id="{4A7D9713-174A-56AF-A0A7-078AA04F2E5A}"/>
              </a:ext>
            </a:extLst>
          </p:cNvPr>
          <p:cNvPicPr>
            <a:picLocks noChangeAspect="1"/>
          </p:cNvPicPr>
          <p:nvPr/>
        </p:nvPicPr>
        <p:blipFill>
          <a:blip r:embed="rId2"/>
          <a:stretch>
            <a:fillRect/>
          </a:stretch>
        </p:blipFill>
        <p:spPr>
          <a:xfrm>
            <a:off x="517866" y="2410897"/>
            <a:ext cx="6995745" cy="3935106"/>
          </a:xfrm>
          <a:prstGeom prst="rect">
            <a:avLst/>
          </a:prstGeom>
        </p:spPr>
      </p:pic>
      <p:sp>
        <p:nvSpPr>
          <p:cNvPr id="3" name="Content Placeholder 2">
            <a:extLst>
              <a:ext uri="{FF2B5EF4-FFF2-40B4-BE49-F238E27FC236}">
                <a16:creationId xmlns:a16="http://schemas.microsoft.com/office/drawing/2014/main" id="{B3754AFE-67BE-9A27-7E69-A4C462D7D508}"/>
              </a:ext>
            </a:extLst>
          </p:cNvPr>
          <p:cNvSpPr>
            <a:spLocks noGrp="1"/>
          </p:cNvSpPr>
          <p:nvPr>
            <p:ph idx="1"/>
          </p:nvPr>
        </p:nvSpPr>
        <p:spPr>
          <a:xfrm>
            <a:off x="7507224" y="1088136"/>
            <a:ext cx="4160520" cy="5257800"/>
          </a:xfrm>
        </p:spPr>
        <p:txBody>
          <a:bodyPr>
            <a:normAutofit/>
          </a:bodyPr>
          <a:lstStyle/>
          <a:p>
            <a:pPr marL="0" indent="0">
              <a:buNone/>
            </a:pPr>
            <a:r>
              <a:rPr lang="en-US"/>
              <a:t>We prioritized speed and reliability. Our pipeline handles massive datasets quickly with smart caching for instant results. The machine learning components provide real-time insights while keeping the interface intuitive – no PhD required :). Every chart is explained how it works and what it shows. We also have “Interesting Insights” Section for each plot </a:t>
            </a:r>
            <a:endParaRPr lang="ru-RU"/>
          </a:p>
        </p:txBody>
      </p:sp>
    </p:spTree>
    <p:extLst>
      <p:ext uri="{BB962C8B-B14F-4D97-AF65-F5344CB8AC3E}">
        <p14:creationId xmlns:p14="http://schemas.microsoft.com/office/powerpoint/2010/main" val="3422783694"/>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b6bae61-cbc4-483d-b8e2-ea5293709ed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6F01FDACA741214F9734A1B6D812A1F3" ma:contentTypeVersion="9" ma:contentTypeDescription="Utwórz nowy dokument." ma:contentTypeScope="" ma:versionID="5cca1fddcfcabff89d48c70c16ce5a5f">
  <xsd:schema xmlns:xsd="http://www.w3.org/2001/XMLSchema" xmlns:xs="http://www.w3.org/2001/XMLSchema" xmlns:p="http://schemas.microsoft.com/office/2006/metadata/properties" xmlns:ns3="0b6bae61-cbc4-483d-b8e2-ea5293709ed7" targetNamespace="http://schemas.microsoft.com/office/2006/metadata/properties" ma:root="true" ma:fieldsID="4aee38a27427e7b6f7ed39581e19ed95" ns3:_="">
    <xsd:import namespace="0b6bae61-cbc4-483d-b8e2-ea5293709ed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DateTaken"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6bae61-cbc4-483d-b8e2-ea5293709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522DCF-C9F6-4760-B253-6881F6612903}">
  <ds:schemaRefs>
    <ds:schemaRef ds:uri="0b6bae61-cbc4-483d-b8e2-ea5293709ed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D212EEB-9A90-43AC-B62B-D6C41AB94DE4}">
  <ds:schemaRefs>
    <ds:schemaRef ds:uri="http://schemas.microsoft.com/sharepoint/v3/contenttype/forms"/>
  </ds:schemaRefs>
</ds:datastoreItem>
</file>

<file path=customXml/itemProps3.xml><?xml version="1.0" encoding="utf-8"?>
<ds:datastoreItem xmlns:ds="http://schemas.openxmlformats.org/officeDocument/2006/customXml" ds:itemID="{5C293D5B-5FF7-445F-BB00-AB2E8EDA82C3}">
  <ds:schemaRefs>
    <ds:schemaRef ds:uri="0b6bae61-cbc4-483d-b8e2-ea5293709ed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2</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GestaltVTI</vt:lpstr>
      <vt:lpstr>Analyzation of 'Smart Meters in London'</vt:lpstr>
      <vt:lpstr>What We Built</vt:lpstr>
      <vt:lpstr>Our Approach</vt:lpstr>
      <vt:lpstr>Daily Life Through Energy Data</vt:lpstr>
      <vt:lpstr>Demographics Drive Energy Patterns</vt:lpstr>
      <vt:lpstr>Weather's Hidden Impact</vt:lpstr>
      <vt:lpstr>Smart Detection System</vt:lpstr>
      <vt:lpstr>How our AI works</vt:lpstr>
      <vt:lpstr>Technical Foundation</vt:lpstr>
      <vt:lpstr>Thanks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Denys Shevchenko</dc:creator>
  <cp:revision>8</cp:revision>
  <dcterms:created xsi:type="dcterms:W3CDTF">2025-06-10T10:35:51Z</dcterms:created>
  <dcterms:modified xsi:type="dcterms:W3CDTF">2025-06-10T12:20:54Z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0x0101006F01FDACA741214F9734A1B6D812A1F3</vt:lpwstr>
  </property>
</Properties>
</file>