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2" r:id="rId3"/>
    <p:sldId id="353" r:id="rId4"/>
    <p:sldId id="368" r:id="rId5"/>
    <p:sldId id="377" r:id="rId6"/>
    <p:sldId id="378" r:id="rId7"/>
    <p:sldId id="380" r:id="rId8"/>
    <p:sldId id="382" r:id="rId9"/>
    <p:sldId id="383" r:id="rId10"/>
    <p:sldId id="384" r:id="rId11"/>
    <p:sldId id="385" r:id="rId12"/>
    <p:sldId id="386" r:id="rId13"/>
    <p:sldId id="388" r:id="rId14"/>
    <p:sldId id="390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F5"/>
    <a:srgbClr val="304371"/>
    <a:srgbClr val="14122C"/>
    <a:srgbClr val="373C43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643" y="77"/>
      </p:cViewPr>
      <p:guideLst>
        <p:guide orient="horz" pos="3094"/>
        <p:guide pos="4400"/>
        <p:guide orient="horz" pos="3117"/>
        <p:guide pos="2880"/>
        <p:guide orient="horz" pos="16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54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图片占位符 2"/>
          <p:cNvSpPr>
            <a:spLocks noGrp="1"/>
          </p:cNvSpPr>
          <p:nvPr>
            <p:ph type="pic" sz="quarter" idx="16"/>
          </p:nvPr>
        </p:nvSpPr>
        <p:spPr>
          <a:xfrm>
            <a:off x="2427628" y="1246906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8" name="图片占位符 2"/>
          <p:cNvSpPr>
            <a:spLocks noGrp="1"/>
          </p:cNvSpPr>
          <p:nvPr>
            <p:ph type="pic" sz="quarter" idx="19"/>
          </p:nvPr>
        </p:nvSpPr>
        <p:spPr>
          <a:xfrm>
            <a:off x="4668492" y="1246906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8130305" y="175034"/>
            <a:ext cx="819654" cy="692361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3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3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3" name="图片占位符 2"/>
          <p:cNvSpPr>
            <a:spLocks noGrp="1"/>
          </p:cNvSpPr>
          <p:nvPr>
            <p:ph type="pic" sz="quarter" idx="20"/>
          </p:nvPr>
        </p:nvSpPr>
        <p:spPr>
          <a:xfrm>
            <a:off x="231991" y="1246907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4" name="图片占位符 2"/>
          <p:cNvSpPr>
            <a:spLocks noGrp="1"/>
          </p:cNvSpPr>
          <p:nvPr>
            <p:ph type="pic" sz="quarter" idx="21"/>
          </p:nvPr>
        </p:nvSpPr>
        <p:spPr>
          <a:xfrm>
            <a:off x="6909356" y="1246907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31990" y="2811952"/>
            <a:ext cx="2018109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2427628" y="2811950"/>
            <a:ext cx="2018109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>
            <a:off x="4668492" y="2811949"/>
            <a:ext cx="2018109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>
            <a:off x="6909356" y="2811950"/>
            <a:ext cx="2018109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8130305" y="175034"/>
            <a:ext cx="819654" cy="692361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3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3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3" name="图片占位符 2"/>
          <p:cNvSpPr>
            <a:spLocks noGrp="1"/>
          </p:cNvSpPr>
          <p:nvPr>
            <p:ph type="pic" sz="quarter" idx="20"/>
          </p:nvPr>
        </p:nvSpPr>
        <p:spPr>
          <a:xfrm>
            <a:off x="381301" y="1246906"/>
            <a:ext cx="2634552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381299" y="2811951"/>
            <a:ext cx="2634553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图片占位符 2"/>
          <p:cNvSpPr>
            <a:spLocks noGrp="1"/>
          </p:cNvSpPr>
          <p:nvPr>
            <p:ph type="pic" sz="quarter" idx="21"/>
          </p:nvPr>
        </p:nvSpPr>
        <p:spPr>
          <a:xfrm>
            <a:off x="3254722" y="2811952"/>
            <a:ext cx="2634552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3254723" y="1246906"/>
            <a:ext cx="2634553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图片占位符 2"/>
          <p:cNvSpPr>
            <a:spLocks noGrp="1"/>
          </p:cNvSpPr>
          <p:nvPr>
            <p:ph type="pic" sz="quarter" idx="22"/>
          </p:nvPr>
        </p:nvSpPr>
        <p:spPr>
          <a:xfrm>
            <a:off x="6128146" y="1246906"/>
            <a:ext cx="2634552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6128144" y="2811951"/>
            <a:ext cx="2634553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2"/>
          <p:cNvSpPr>
            <a:spLocks noGrp="1"/>
          </p:cNvSpPr>
          <p:nvPr>
            <p:ph type="pic" sz="quarter" idx="20"/>
          </p:nvPr>
        </p:nvSpPr>
        <p:spPr>
          <a:xfrm>
            <a:off x="323664" y="1380329"/>
            <a:ext cx="2749826" cy="150333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5" name="图片占位符 2"/>
          <p:cNvSpPr>
            <a:spLocks noGrp="1"/>
          </p:cNvSpPr>
          <p:nvPr>
            <p:ph type="pic" sz="quarter" idx="21"/>
          </p:nvPr>
        </p:nvSpPr>
        <p:spPr>
          <a:xfrm>
            <a:off x="3197087" y="1380328"/>
            <a:ext cx="2749826" cy="150333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45" name="图片占位符 2"/>
          <p:cNvSpPr>
            <a:spLocks noGrp="1"/>
          </p:cNvSpPr>
          <p:nvPr>
            <p:ph type="pic" sz="quarter" idx="22"/>
          </p:nvPr>
        </p:nvSpPr>
        <p:spPr>
          <a:xfrm>
            <a:off x="6070509" y="1380329"/>
            <a:ext cx="2749826" cy="150333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97087" y="3011507"/>
            <a:ext cx="5623248" cy="16297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323663" y="3011507"/>
            <a:ext cx="2749826" cy="1629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54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2762323" y="2508597"/>
            <a:ext cx="3570208" cy="76944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defRPr/>
            </a:pPr>
            <a:r>
              <a:rPr lang="zh-CN" altLang="en-US" sz="44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商城</a:t>
            </a:r>
            <a:r>
              <a:rPr lang="zh-CN" altLang="en-US" sz="4400" b="1" kern="1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</a:t>
            </a:r>
            <a:r>
              <a:rPr lang="zh-CN" altLang="en-US" sz="4400" b="1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报告</a:t>
            </a:r>
            <a:endParaRPr lang="zh-CN" altLang="en-US" sz="4400" b="1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08680" y="3926840"/>
            <a:ext cx="2056765" cy="275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：詹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小组成员：詹鑫</a:t>
            </a:r>
            <a:r>
              <a:rPr lang="zh-CN" altLang="en-US" sz="1200" dirty="0" smtClean="0">
                <a:solidFill>
                  <a:schemeClr val="bg1"/>
                </a:solidFill>
              </a:rPr>
              <a:t>鑫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97874" y="2459762"/>
            <a:ext cx="4698722" cy="1111158"/>
            <a:chOff x="1885348" y="2376055"/>
            <a:chExt cx="5569528" cy="1233055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885348" y="2376055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885348" y="3609110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838643" y="1168400"/>
            <a:ext cx="5466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+mn-ea"/>
              </a:rPr>
              <a:t>计算机与信息科学学院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+mn-ea"/>
              </a:rPr>
              <a:t>2017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+mn-ea"/>
              </a:rPr>
              <a:t>级 软工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+mn-ea"/>
              </a:rPr>
              <a:t>3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+mn-ea"/>
              </a:rPr>
              <a:t>班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83820" y="92912"/>
            <a:ext cx="20116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项目技术难点解决</a:t>
            </a:r>
            <a:endParaRPr lang="zh-CN" altLang="en-US" sz="1800" b="1" kern="1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6757592" y="1317234"/>
            <a:ext cx="1826141" cy="30415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解决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57592" y="1692691"/>
            <a:ext cx="2163338" cy="134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PHP从一开始就提供了MySQL的函数库。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我们程序多次用到函数如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mysql_connect、mysql_query、mysql_fetch_assoc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等，在这过程中不断学习其使用方法，了解其返回类型，如何调用等</a:t>
            </a:r>
            <a:endParaRPr lang="zh-CN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6735745" y="3223279"/>
            <a:ext cx="1826141" cy="30415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解决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35745" y="3628123"/>
            <a:ext cx="2163338" cy="142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团队合作多次修改前端页面的设计，学习其他优秀的前端设计作品。</a:t>
            </a:r>
            <a:endParaRPr lang="zh-CN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小组成员自主学习后端知识，并在开发过程中相互交流，一起解决出现的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bug</a:t>
            </a:r>
            <a:endParaRPr lang="en-US" altLang="zh-CN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3958025" y="1317234"/>
            <a:ext cx="1826141" cy="30415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难点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58025" y="1692691"/>
            <a:ext cx="2163338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使用PHP的mysql方法</a:t>
            </a:r>
            <a:endParaRPr lang="en-US" altLang="zh-CN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3833943" y="3223279"/>
            <a:ext cx="1826141" cy="30415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难点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936178" y="3628123"/>
            <a:ext cx="2163338" cy="510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前端页面的设计与布局，后端的数据处理方法。</a:t>
            </a:r>
            <a:endParaRPr lang="zh-CN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303141" y="2569429"/>
            <a:ext cx="10972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技术难点</a:t>
            </a:r>
            <a:endParaRPr lang="zh-CN" altLang="en-US" sz="1800" b="1" kern="1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500187" y="2226375"/>
            <a:ext cx="40944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项目总结与致谢</a:t>
            </a:r>
            <a:endParaRPr lang="zh-CN" altLang="en-US" sz="4400" b="1" kern="1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214751" y="2182620"/>
            <a:ext cx="471449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14751" y="3293778"/>
            <a:ext cx="471449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5426" y="92912"/>
            <a:ext cx="10972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项目总结</a:t>
            </a:r>
            <a:endParaRPr lang="zh-CN" altLang="en-US" sz="1800" b="1" kern="1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3577" y="854878"/>
            <a:ext cx="8656846" cy="175338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43577" y="3062364"/>
            <a:ext cx="8656846" cy="175338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五边形 16"/>
          <p:cNvSpPr/>
          <p:nvPr/>
        </p:nvSpPr>
        <p:spPr>
          <a:xfrm>
            <a:off x="243577" y="854878"/>
            <a:ext cx="2674768" cy="554447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优点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8" name="箭头: 五边形 17"/>
          <p:cNvSpPr/>
          <p:nvPr/>
        </p:nvSpPr>
        <p:spPr>
          <a:xfrm>
            <a:off x="243577" y="3062364"/>
            <a:ext cx="2674768" cy="554447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3577" y="1513336"/>
            <a:ext cx="8424562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页面设计友好简洁、结构清晰，易于用户进行操作。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altLang="zh-CN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3577" y="2060799"/>
            <a:ext cx="8424562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项目开发完成度较高，能有效的为商品选择提供帮助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altLang="zh-CN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3577" y="4242283"/>
            <a:ext cx="8424562" cy="302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作为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商城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系统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，本身需要有良好的性能来防范可能出现的任何漏洞，对程序代码本身的安全性相当高，这一方面还需要进一步的工作完善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7975" y="1527175"/>
            <a:ext cx="8650140" cy="15118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535426" y="92912"/>
            <a:ext cx="10972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项目总结</a:t>
            </a:r>
            <a:endParaRPr lang="zh-CN" altLang="en-US" sz="1800" b="1" kern="1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5305" y="1922780"/>
            <a:ext cx="8608695" cy="7200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在系统的开发过程中，充分的</a:t>
            </a:r>
            <a:r>
              <a:rPr lang="zh-CN" altLang="en-US" sz="10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学习</a:t>
            </a:r>
            <a:r>
              <a:rPr lang="en-US" altLang="zh-CN" sz="10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了开源社区的优秀代码段和设计思想，使用面向对象的编程方式与php结合，完整的实现了系统的需求</a:t>
            </a:r>
            <a:r>
              <a:rPr lang="zh-CN" altLang="en-US" sz="10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。在过去几个月的设计和开发过程中，通过小组的团队合作、主动的收集资料，</a:t>
            </a:r>
            <a:r>
              <a:rPr lang="zh-CN" altLang="en-US" sz="10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整合</a:t>
            </a:r>
            <a:r>
              <a:rPr lang="zh-CN" altLang="en-US" sz="10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已有知识的，对构建大型系统有了进一步的认识，更加熟悉在php中使用面向对象的编程思想，对如何进一步提高php与MySQL系统的安全性有了更多的思考</a:t>
            </a:r>
            <a:endParaRPr lang="zh-CN" altLang="en-US" sz="10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50851" y="1523991"/>
            <a:ext cx="134485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49658" y="3261907"/>
            <a:ext cx="3474713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ker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过程中</a:t>
            </a:r>
            <a:r>
              <a:rPr lang="en-US" altLang="zh-CN" sz="1050" ker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使用到了模版和程序分离的模式，对于系统管理员来说，前台的设计工作将变的更加轻松</a:t>
            </a:r>
            <a:r>
              <a:rPr lang="en-US" altLang="zh-CN" sz="10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r>
              <a:rPr lang="en-US" altLang="zh-CN" sz="1050" ker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altLang="zh-CN" sz="1050" ker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055238" y="3382474"/>
            <a:ext cx="3474713" cy="81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ker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优秀的开源数据引擎MySQL本身所具有的良好性能，对于繁杂而且庞大的数据处理有明显的优势，这就为系统的使用提供了稳定性和安全性</a:t>
            </a:r>
            <a:r>
              <a:rPr lang="en-US" altLang="zh-CN" sz="1050" ker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altLang="zh-CN" sz="1050" ker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-2" y="0"/>
            <a:ext cx="9144001" cy="8030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文本框 6"/>
          <p:cNvSpPr txBox="1">
            <a:spLocks noChangeArrowheads="1"/>
          </p:cNvSpPr>
          <p:nvPr/>
        </p:nvSpPr>
        <p:spPr bwMode="auto">
          <a:xfrm>
            <a:off x="764951" y="183333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项目介绍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4951" y="2202668"/>
            <a:ext cx="11068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Project introduction</a:t>
            </a: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17962" y="1918037"/>
            <a:ext cx="440276" cy="440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+mj-lt"/>
              </a:rPr>
              <a:t>01</a:t>
            </a:r>
            <a:endParaRPr lang="zh-CN" altLang="en-US" sz="1800">
              <a:latin typeface="+mj-lt"/>
            </a:endParaRPr>
          </a:p>
        </p:txBody>
      </p:sp>
      <p:sp>
        <p:nvSpPr>
          <p:cNvPr id="44" name="文本框 6"/>
          <p:cNvSpPr txBox="1">
            <a:spLocks noChangeArrowheads="1"/>
          </p:cNvSpPr>
          <p:nvPr/>
        </p:nvSpPr>
        <p:spPr bwMode="auto">
          <a:xfrm>
            <a:off x="5594970" y="1838955"/>
            <a:ext cx="1554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项目完成状态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94970" y="2208287"/>
            <a:ext cx="13608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Project completion status</a:t>
            </a: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47981" y="1913653"/>
            <a:ext cx="440276" cy="440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+mj-lt"/>
              </a:rPr>
              <a:t>02</a:t>
            </a:r>
            <a:endParaRPr lang="zh-CN" altLang="en-US" sz="1800">
              <a:latin typeface="+mj-lt"/>
            </a:endParaRPr>
          </a:p>
        </p:txBody>
      </p:sp>
      <p:sp>
        <p:nvSpPr>
          <p:cNvPr id="47" name="文本框 6"/>
          <p:cNvSpPr txBox="1">
            <a:spLocks noChangeArrowheads="1"/>
          </p:cNvSpPr>
          <p:nvPr/>
        </p:nvSpPr>
        <p:spPr bwMode="auto">
          <a:xfrm>
            <a:off x="764951" y="3497399"/>
            <a:ext cx="2011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项目技术难点解决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64951" y="3866731"/>
            <a:ext cx="2024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Solve technical difficulties of the project</a:t>
            </a: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17962" y="3551570"/>
            <a:ext cx="440276" cy="440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+mj-lt"/>
              </a:rPr>
              <a:t>03</a:t>
            </a:r>
            <a:endParaRPr lang="zh-CN" altLang="en-US" sz="1800">
              <a:latin typeface="+mj-lt"/>
            </a:endParaRPr>
          </a:p>
        </p:txBody>
      </p:sp>
      <p:sp>
        <p:nvSpPr>
          <p:cNvPr id="50" name="文本框 6"/>
          <p:cNvSpPr txBox="1">
            <a:spLocks noChangeArrowheads="1"/>
          </p:cNvSpPr>
          <p:nvPr/>
        </p:nvSpPr>
        <p:spPr bwMode="auto">
          <a:xfrm>
            <a:off x="5594970" y="3551570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项目总结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94970" y="3920902"/>
            <a:ext cx="96266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Project summary</a:t>
            </a: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90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47981" y="3585214"/>
            <a:ext cx="440276" cy="440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+mj-lt"/>
              </a:rPr>
              <a:t>04</a:t>
            </a:r>
            <a:endParaRPr lang="zh-CN" altLang="en-US" sz="1800">
              <a:latin typeface="+mj-lt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992457" y="107381"/>
            <a:ext cx="11087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kern="1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目 录</a:t>
            </a:r>
            <a:endParaRPr lang="zh-CN" altLang="en-US" sz="3200" kern="100">
              <a:solidFill>
                <a:prstClr val="white"/>
              </a:solidFill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3338387" y="2226375"/>
            <a:ext cx="24180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项目介绍</a:t>
            </a:r>
            <a:endParaRPr lang="zh-CN" altLang="en-US" sz="4400" b="1" kern="1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9220" y="3003203"/>
            <a:ext cx="4816415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105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222639" y="2182620"/>
            <a:ext cx="4698722" cy="1111158"/>
            <a:chOff x="1885348" y="2376055"/>
            <a:chExt cx="5569528" cy="1233055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885348" y="2376055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885348" y="3609110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702" y="104342"/>
            <a:ext cx="201168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项目的背景与意义</a:t>
            </a:r>
            <a:endParaRPr lang="zh-CN" altLang="en-US" sz="1800" b="1" kern="1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4060" y="881380"/>
            <a:ext cx="7914640" cy="3638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网上商城系统的存在是可以帮助商家提供一个更好的，更加方便和快捷的在线销售的平台。在使用这一系统的时候，不管是对于商家而言还是对于消费者们而言都是具有更大的意义，也是更加的简单和方便，能够让商家在线上线下的通道得到了很好的打通，这样对于提升产品的销售量而言也是具有很大的帮助，因此这是存在的一个重要的意义所在。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10894" y="971275"/>
            <a:ext cx="1960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项目的背景</a:t>
            </a:r>
            <a:endParaRPr lang="zh-CN" altLang="en-US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AutoShape 112"/>
          <p:cNvSpPr/>
          <p:nvPr/>
        </p:nvSpPr>
        <p:spPr bwMode="auto">
          <a:xfrm>
            <a:off x="138331" y="3807288"/>
            <a:ext cx="360363" cy="35877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21127" y="92912"/>
            <a:ext cx="13258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项目的背景</a:t>
            </a:r>
            <a:endParaRPr lang="zh-CN" altLang="en-US" sz="1800" b="1" kern="1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6"/>
          <p:cNvSpPr txBox="1">
            <a:spLocks noChangeArrowheads="1"/>
          </p:cNvSpPr>
          <p:nvPr/>
        </p:nvSpPr>
        <p:spPr bwMode="auto">
          <a:xfrm>
            <a:off x="1684276" y="1489015"/>
            <a:ext cx="135275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项目的意义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9205" y="1847790"/>
            <a:ext cx="2867828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5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能为</a:t>
            </a:r>
            <a:r>
              <a:rPr lang="zh-CN" altLang="en-US" sz="105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顾客</a:t>
            </a:r>
            <a:r>
              <a:rPr lang="zh-CN" altLang="en-US" sz="105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提供</a:t>
            </a:r>
            <a:r>
              <a:rPr lang="zh-CN" altLang="en-US" sz="105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一定的帮助</a:t>
            </a:r>
            <a:r>
              <a:rPr lang="en-US" altLang="zh-CN" sz="105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文本框 6"/>
          <p:cNvSpPr txBox="1">
            <a:spLocks noChangeArrowheads="1"/>
          </p:cNvSpPr>
          <p:nvPr/>
        </p:nvSpPr>
        <p:spPr bwMode="auto">
          <a:xfrm>
            <a:off x="1684276" y="2868423"/>
            <a:ext cx="135275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项目的意义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9205" y="3237755"/>
            <a:ext cx="2867828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50" kern="0">
                <a:solidFill>
                  <a:schemeClr val="tx1">
                    <a:lumMod val="65000"/>
                    <a:lumOff val="35000"/>
                  </a:schemeClr>
                </a:solidFill>
              </a:rPr>
              <a:t>锻炼小组成员的个人开发能力、提高专业技术</a:t>
            </a:r>
            <a:r>
              <a:rPr lang="en-US" altLang="zh-CN" sz="1050" ker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文本框 6"/>
          <p:cNvSpPr txBox="1">
            <a:spLocks noChangeArrowheads="1"/>
          </p:cNvSpPr>
          <p:nvPr/>
        </p:nvSpPr>
        <p:spPr bwMode="auto">
          <a:xfrm>
            <a:off x="6051348" y="1490135"/>
            <a:ext cx="135275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项目的意义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51348" y="1847789"/>
            <a:ext cx="2496147" cy="30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能</a:t>
            </a:r>
            <a:r>
              <a:rPr lang="zh-CN" altLang="en-US" sz="105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减轻生活中的部分压力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文本框 6"/>
          <p:cNvSpPr txBox="1">
            <a:spLocks noChangeArrowheads="1"/>
          </p:cNvSpPr>
          <p:nvPr/>
        </p:nvSpPr>
        <p:spPr bwMode="auto">
          <a:xfrm>
            <a:off x="6051348" y="2869543"/>
            <a:ext cx="135275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项目的意义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51348" y="3238875"/>
            <a:ext cx="2496147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体验开发</a:t>
            </a:r>
            <a:r>
              <a:rPr lang="zh-CN" altLang="en-US" sz="105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的氛围，提早</a:t>
            </a:r>
            <a:r>
              <a:rPr lang="zh-CN" altLang="en-US" sz="1050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接触开发</a:t>
            </a:r>
            <a:r>
              <a:rPr lang="en-US" altLang="zh-CN" sz="105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779587" y="2226375"/>
            <a:ext cx="35356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项目完成状态</a:t>
            </a:r>
            <a:endParaRPr lang="zh-CN" altLang="en-US" sz="4400" b="1" kern="1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222639" y="2182620"/>
            <a:ext cx="4698722" cy="1111158"/>
            <a:chOff x="1885348" y="2376055"/>
            <a:chExt cx="5569528" cy="1233055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885348" y="2376055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885348" y="3609110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06826" y="92912"/>
            <a:ext cx="15544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项目完成状态</a:t>
            </a:r>
            <a:endParaRPr lang="zh-CN" altLang="en-US" sz="1800" b="1" kern="1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220" y="1192402"/>
            <a:ext cx="2526224" cy="13793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08888" y="1192400"/>
            <a:ext cx="2526224" cy="13793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273532" y="1192400"/>
            <a:ext cx="2526224" cy="13793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1220" y="2912714"/>
            <a:ext cx="2526224" cy="13793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11658" y="1591952"/>
            <a:ext cx="1666339" cy="873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功能分解方法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信息建模方法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结构化分析方法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1658" y="1308690"/>
            <a:ext cx="1344850" cy="36830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分析方法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68773" y="1591952"/>
            <a:ext cx="1666339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UML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面向对象建模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168773" y="1308690"/>
            <a:ext cx="13448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建模方法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133417" y="1587579"/>
            <a:ext cx="1666339" cy="873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PHP WEB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开发技术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数据库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css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javascript. 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33417" y="1304317"/>
            <a:ext cx="13448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实现方法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11658" y="3312264"/>
            <a:ext cx="1666339" cy="587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黑盒测试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基于控制流的测试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11658" y="3029002"/>
            <a:ext cx="13448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测试方法</a:t>
            </a:r>
            <a:endParaRPr lang="zh-C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220787" y="2226375"/>
            <a:ext cx="46532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项目技术难点解决</a:t>
            </a:r>
            <a:endParaRPr lang="zh-CN" altLang="en-US" sz="4400" b="1" kern="1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9220" y="3003203"/>
            <a:ext cx="4816415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1050" spc="3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813302" y="2182620"/>
            <a:ext cx="5517397" cy="1111158"/>
            <a:chOff x="1885348" y="2376055"/>
            <a:chExt cx="5569528" cy="1233055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885348" y="2376055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885348" y="3609110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83820" y="92912"/>
            <a:ext cx="20116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项目技术难点解决</a:t>
            </a:r>
            <a:endParaRPr lang="zh-CN" altLang="en-US" sz="1800" b="1" kern="1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0840" y="1351915"/>
            <a:ext cx="8402955" cy="106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在PHP中必须调用session_start()。session_start()函数的语法格式如下：Bool session_start(void) //创建Session，开始一个会话，进行Session初始化注意：session_start()函数之前不能有任何输出当第一次访问网站时，Seesion_start()函数就会创建一个唯一的Session ID，并自动通过HTTP的响应头，将这个Session ID保存到客户端Cookie中。同时，也在服务器端创建一个以Session ID命名的文件，用于保存这个用户的会话信息</a:t>
            </a:r>
            <a:r>
              <a:rPr lang="zh-CN" altLang="en-US" sz="10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。当同一个用户再次访问这个网站时，也会自动通过HTTP的请求头将Cookie中保存的Seesion ID再携带过来。</a:t>
            </a:r>
            <a:endParaRPr lang="zh-CN" altLang="en-US" sz="10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色清新答辩1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0437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1523</Words>
  <Application>WPS 演示</Application>
  <PresentationFormat>全屏显示(16:9)</PresentationFormat>
  <Paragraphs>138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Times New Roman</vt:lpstr>
      <vt:lpstr>Calibri Light</vt:lpstr>
      <vt:lpstr>方正宋刻本秀楷简体</vt:lpstr>
      <vt:lpstr>方正兰亭黑_GBK</vt:lpstr>
      <vt:lpstr>黑体</vt:lpstr>
      <vt:lpstr>Arial</vt:lpstr>
      <vt:lpstr>Gill Sans</vt:lpstr>
      <vt:lpstr>微软雅黑 Light</vt:lpstr>
      <vt:lpstr>Arial Unicode MS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熊猫哒哒</dc:creator>
  <cp:lastModifiedBy>Mario</cp:lastModifiedBy>
  <cp:revision>556</cp:revision>
  <dcterms:created xsi:type="dcterms:W3CDTF">2017-05-01T12:27:00Z</dcterms:created>
  <dcterms:modified xsi:type="dcterms:W3CDTF">2020-09-24T13:57:10Z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