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6" r:id="rId8"/>
    <p:sldId id="262" r:id="rId9"/>
    <p:sldId id="267" r:id="rId10"/>
    <p:sldId id="263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64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Breathing ozone can trigger a variety of health problems including chest pain, coughing, throat irritation, and airway inflammation. It </a:t>
            </a:r>
            <a:r>
              <a:rPr lang="en-CA" dirty="0"/>
              <a:t>also can reduce lung function and harm lung tissue. Ozone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can worsen bronchitis, emphysema, and asthma</a:t>
            </a:r>
            <a:r>
              <a:rPr lang="en-CA" dirty="0"/>
              <a:t>, leading to increased medical care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CA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reds are on the right side of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CA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CA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iteseerx.ist.psu.edu/viewdoc/download?doi=10.1.1.435.8329&amp;rep=rep1&amp;type=pdf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GIF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ZO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48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7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139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>
            <a:grpSpLocks noGrp="1" noRot="1" noChangeAspect="1" noMove="1" noResize="1" noUngrp="1"/>
          </p:cNvGrpSpPr>
          <p:nvPr/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CA" b="1"/>
              <a:t>Prediction of skewed biased Ozone Days</a:t>
            </a:r>
            <a:endParaRPr lang="en-US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300" dirty="0"/>
              <a:t>By: Shamil, Richard, Raphael</a:t>
            </a:r>
            <a:endParaRPr lang="en-CA" sz="13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300" dirty="0"/>
              <a:t>3253 –Machine Learning</a:t>
            </a:r>
            <a:endParaRPr lang="en-CA" sz="13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300" dirty="0"/>
              <a:t>Date: December 03, 2019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Neural Network"/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" b="4569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1905"/>
            <a:ext cx="12188825" cy="6856214"/>
          </a:xfrm>
          <a:prstGeom prst="rect">
            <a:avLst/>
          </a:prstGeom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CA" b="1" dirty="0"/>
              <a:t>Conclusion</a:t>
            </a:r>
            <a:endParaRPr lang="en-US" b="1"/>
          </a:p>
        </p:txBody>
      </p:sp>
      <p:sp>
        <p:nvSpPr>
          <p:cNvPr id="108" name="Google Shape;108;p16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en-US"/>
              <a:t>It is important for use to make sure we can predict as many Ozone Days as possible. </a:t>
            </a:r>
            <a:endParaRPr lang="en-US"/>
          </a:p>
          <a:p>
            <a:pPr lvl="1"/>
            <a:r>
              <a:rPr lang="en-US"/>
              <a:t>This is because of the health effects due to the Ozone. </a:t>
            </a:r>
            <a:endParaRPr lang="en-US"/>
          </a:p>
          <a:p>
            <a:r>
              <a:rPr lang="en-US"/>
              <a:t>Hence, we have chosen to use the Neural Network even though we have a lower precision compared to some of the other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5882005" y="2586990"/>
          <a:ext cx="5867400" cy="253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/>
                <a:gridCol w="1173480"/>
                <a:gridCol w="1294130"/>
                <a:gridCol w="1173480"/>
                <a:gridCol w="1173480"/>
              </a:tblGrid>
              <a:tr h="94297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Gaussian NB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Logistic 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Regression 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Neural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Voting 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7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0.613547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0.620214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0.578056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0.671958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7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0.602778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0.350000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CA" b="1"/>
              <a:t>Reference</a:t>
            </a:r>
            <a:endParaRPr b="1"/>
          </a:p>
        </p:txBody>
      </p:sp>
      <p:sp>
        <p:nvSpPr>
          <p:cNvPr id="114" name="Google Shape;114;p17"/>
          <p:cNvSpPr txBox="1">
            <a:spLocks noGrp="1"/>
          </p:cNvSpPr>
          <p:nvPr>
            <p:ph idx="1"/>
          </p:nvPr>
        </p:nvSpPr>
        <p:spPr>
          <a:xfrm>
            <a:off x="838200" y="1482572"/>
            <a:ext cx="10515600" cy="46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/>
              <a:t>Zhang K, Fan W, Yuan X (2008). </a:t>
            </a:r>
            <a:r>
              <a:rPr lang="en-CA" i="1"/>
              <a:t>Forecasting skewed biased stochastic ozone days: analyses, solutions and beyond, Knowledge and Information Systems. </a:t>
            </a:r>
            <a:r>
              <a:rPr lang="en-CA"/>
              <a:t>Department of Computer Science, Xavier University. Retrieved from </a:t>
            </a:r>
            <a:r>
              <a:rPr lang="en-CA" sz="2400" u="sng">
                <a:solidFill>
                  <a:schemeClr val="hlink"/>
                </a:solidFill>
                <a:hlinkClick r:id="rId1"/>
              </a:rPr>
              <a:t>http://citeseerx.ist.psu.edu/viewdoc/download?doi=10.1.1.435.8329&amp;rep=rep1&amp;type=pdf</a:t>
            </a:r>
            <a:endParaRPr sz="23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gas"/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 b="13558"/>
          <a:stretch>
            <a:fillRect/>
          </a:stretch>
        </p:blipFill>
        <p:spPr bwMode="auto">
          <a:xfrm>
            <a:off x="85745" y="-3572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CA" b="1" dirty="0"/>
              <a:t>Background &amp; Motivation</a:t>
            </a:r>
            <a:endParaRPr lang="en-US" b="1" dirty="0"/>
          </a:p>
        </p:txBody>
      </p:sp>
      <p:sp>
        <p:nvSpPr>
          <p:cNvPr id="96" name="Google Shape;96;p14"/>
          <p:cNvSpPr txBox="1"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Ozone is a gas composed of three atoms of oxygen (O3)</a:t>
            </a: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/>
              <a:t>Protects us from the sun’s ultraviolet rays</a:t>
            </a: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/>
              <a:t>Breathing it can trigger a variety of health problems </a:t>
            </a: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/>
              <a:t>Formed from sophisticated physical and chemical reactions</a:t>
            </a: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/>
          </a:p>
          <a:p>
            <a:pPr marL="457200" lvl="1" indent="0"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Motivation:</a:t>
            </a:r>
            <a:endParaRPr lang="en-US" b="1" dirty="0"/>
          </a:p>
          <a:p>
            <a:pPr marL="457200" lvl="1" indent="0"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b="1" dirty="0"/>
              <a:t>We want to build an </a:t>
            </a:r>
            <a:r>
              <a:rPr lang="en-CA" sz="1400" b="1" dirty="0"/>
              <a:t>ozone level alarm forecasting model for air </a:t>
            </a:r>
            <a:endParaRPr lang="en-CA" sz="1400" b="1" dirty="0"/>
          </a:p>
          <a:p>
            <a:pPr marL="457200" lvl="1" indent="0"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400" b="1" dirty="0"/>
              <a:t>quality experts</a:t>
            </a:r>
            <a:endParaRPr lang="en-US" sz="1400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dirty="0"/>
          </a:p>
          <a:p>
            <a:pPr marL="685800" lvl="1" indent="-76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pic>
        <p:nvPicPr>
          <p:cNvPr id="2" name="Picture 4" descr="Pyramid of Effect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2350889"/>
            <a:ext cx="3381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ata"/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4" b="1066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CA" b="1" dirty="0"/>
              <a:t>Data Nature</a:t>
            </a:r>
            <a:endParaRPr lang="en-US" b="1"/>
          </a:p>
        </p:txBody>
      </p:sp>
      <p:sp>
        <p:nvSpPr>
          <p:cNvPr id="102" name="Google Shape;102;p15"/>
          <p:cNvSpPr txBox="1"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Ozone level dataset provided by Texas Commission of Environmental Quality</a:t>
            </a:r>
            <a:endParaRPr lang="en-US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Covers the geographic areas of Houston, Galveston and </a:t>
            </a:r>
            <a:r>
              <a:rPr lang="en-CA" dirty="0" err="1"/>
              <a:t>Brazoria</a:t>
            </a:r>
            <a:endParaRPr lang="en-US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Time series data ranging from 1998-2004</a:t>
            </a:r>
            <a:endParaRPr lang="en-US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Dataset consists of 74 sparse features, relatively small training size, skewed classes (6% ozone days vs 94% normal days)  </a:t>
            </a:r>
            <a:endParaRPr lang="en-US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Possibly, many irrelevant features that will need to be eliminated or reduced via dimensionality reduction </a:t>
            </a:r>
            <a:endParaRPr lang="en-US" dirty="0"/>
          </a:p>
          <a:p>
            <a:pPr marL="2286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lvl="1" indent="-76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Correlation Heat Map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05" y="639097"/>
            <a:ext cx="5282728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b="1">
                <a:sym typeface="+mn-ea"/>
              </a:rPr>
              <a:t>Scrubbing</a:t>
            </a:r>
            <a:endParaRPr lang="en-US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81380" y="1979930"/>
            <a:ext cx="10429240" cy="155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CA"/>
              <a:t>Train test split with stratify - high volume of data that is labelled as normal date</a:t>
            </a:r>
            <a:endParaRPr lang="en-CA"/>
          </a:p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lang="en-CA"/>
          </a:p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CA"/>
              <a:t>Transformed data with MinMax - independent variable value varies from small decimals to few thousands</a:t>
            </a:r>
            <a:endParaRPr lang="en-CA"/>
          </a:p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lang="en-CA"/>
          </a:p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CA"/>
              <a:t>No missing data</a:t>
            </a:r>
            <a:endParaRPr lang="en-CA" sz="2300"/>
          </a:p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lang="en-CA" sz="2300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68300" y="3919220"/>
            <a:ext cx="11456035" cy="1976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39065"/>
            <a:ext cx="7704455" cy="822325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1745" y="3625215"/>
            <a:ext cx="4400550" cy="305943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CA" altLang="en-US">
                <a:sym typeface="+mn-ea"/>
              </a:rPr>
              <a:t>Top row (left - right): </a:t>
            </a:r>
            <a:r>
              <a:rPr lang="en-US" sz="1800" dirty="0">
                <a:sym typeface="+mn-ea"/>
              </a:rPr>
              <a:t>Locally Linear Embedding</a:t>
            </a:r>
            <a:r>
              <a:rPr lang="en-CA" altLang="en-US" sz="1800" dirty="0">
                <a:sym typeface="+mn-ea"/>
              </a:rPr>
              <a:t>,</a:t>
            </a:r>
            <a:endParaRPr lang="en-US" sz="1800" dirty="0"/>
          </a:p>
          <a:p>
            <a:pPr marL="0" lvl="1" indent="0">
              <a:buNone/>
            </a:pPr>
            <a:r>
              <a:rPr lang="en-US" sz="1800" dirty="0">
                <a:sym typeface="+mn-ea"/>
              </a:rPr>
              <a:t>Multi-Dimensional Scaling</a:t>
            </a:r>
            <a:r>
              <a:rPr lang="en-CA" altLang="en-US" sz="1800" dirty="0">
                <a:sym typeface="+mn-ea"/>
              </a:rPr>
              <a:t>,</a:t>
            </a:r>
            <a:endParaRPr lang="en-US" sz="1800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Linear Discriminant Analysis</a:t>
            </a:r>
            <a:endParaRPr lang="en-CA" altLang="en-US"/>
          </a:p>
          <a:p>
            <a:pPr marL="0" indent="0">
              <a:buNone/>
            </a:pPr>
            <a:r>
              <a:rPr lang="en-CA" altLang="en-US">
                <a:sym typeface="+mn-ea"/>
              </a:rPr>
              <a:t>Bottom row (left - right): </a:t>
            </a:r>
            <a:r>
              <a:rPr lang="en-US" dirty="0">
                <a:sym typeface="+mn-ea"/>
              </a:rPr>
              <a:t>Principal Component Analysis</a:t>
            </a:r>
            <a:r>
              <a:rPr lang="en-CA" altLang="en-US">
                <a:sym typeface="+mn-ea"/>
              </a:rPr>
              <a:t>,</a:t>
            </a:r>
            <a:endParaRPr lang="en-CA" altLang="en-US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Principal Component Analysis </a:t>
            </a:r>
            <a:r>
              <a:rPr lang="en-CA" altLang="en-US" dirty="0">
                <a:sym typeface="+mn-ea"/>
              </a:rPr>
              <a:t>+ </a:t>
            </a:r>
            <a:r>
              <a:rPr lang="en-US" dirty="0">
                <a:sym typeface="+mn-ea"/>
              </a:rPr>
              <a:t>Locally Linear Embedding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one that provided the best result is LDA</a:t>
            </a:r>
            <a:endParaRPr lang="en-US" dirty="0"/>
          </a:p>
        </p:txBody>
      </p:sp>
      <p:pic>
        <p:nvPicPr>
          <p:cNvPr id="5" name="Picture Placeholder 4" descr="lda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376160" y="902335"/>
            <a:ext cx="3227705" cy="2564130"/>
          </a:xfrm>
          <a:prstGeom prst="rect">
            <a:avLst/>
          </a:prstGeom>
        </p:spPr>
      </p:pic>
      <p:pic>
        <p:nvPicPr>
          <p:cNvPr id="7" name="Picture 6" descr="l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858520"/>
            <a:ext cx="3375025" cy="2593975"/>
          </a:xfrm>
          <a:prstGeom prst="rect">
            <a:avLst/>
          </a:prstGeom>
        </p:spPr>
      </p:pic>
      <p:pic>
        <p:nvPicPr>
          <p:cNvPr id="8" name="Picture 7" descr="md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40" y="901700"/>
            <a:ext cx="3221355" cy="2565400"/>
          </a:xfrm>
          <a:prstGeom prst="rect">
            <a:avLst/>
          </a:prstGeom>
        </p:spPr>
      </p:pic>
      <p:pic>
        <p:nvPicPr>
          <p:cNvPr id="9" name="Picture 8" descr="pc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3721735"/>
            <a:ext cx="3374390" cy="2735580"/>
          </a:xfrm>
          <a:prstGeom prst="rect">
            <a:avLst/>
          </a:prstGeom>
        </p:spPr>
      </p:pic>
      <p:pic>
        <p:nvPicPr>
          <p:cNvPr id="10" name="Picture 9" descr="pca_l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540" y="3721735"/>
            <a:ext cx="3221990" cy="273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852805"/>
          </a:xfrm>
        </p:spPr>
        <p:txBody>
          <a:bodyPr>
            <a:normAutofit fontScale="90000"/>
          </a:bodyPr>
          <a:p>
            <a:r>
              <a:rPr lang="en-US" dirty="0">
                <a:sym typeface="+mn-ea"/>
              </a:rPr>
              <a:t>Modelling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3040"/>
            <a:ext cx="10131425" cy="43281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CA" altLang="en-US">
                <a:sym typeface="+mn-ea"/>
              </a:rPr>
              <a:t>Compared the performance of the following classifiers </a:t>
            </a:r>
            <a:endParaRPr lang="en-CA" altLang="en-US"/>
          </a:p>
          <a:p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LogisticRegression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GaussianNB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KNeighbors Classifier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Decision Tree Classifier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Random Forest Classifier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SVC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SGD Classifier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Voting Classifier (E</a:t>
            </a:r>
            <a:r>
              <a:rPr lang="en-US" dirty="0">
                <a:sym typeface="+mn-ea"/>
              </a:rPr>
              <a:t>nsemble of all other classifiers except Neural Network</a:t>
            </a:r>
            <a:r>
              <a:rPr lang="en-CA" altLang="en-US" dirty="0">
                <a:sym typeface="+mn-ea"/>
              </a:rPr>
              <a:t>)</a:t>
            </a:r>
            <a:endParaRPr lang="en-CA" alt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CA" altLang="en-US">
                <a:sym typeface="+mn-ea"/>
              </a:rPr>
              <a:t>Neural Network Classifier</a:t>
            </a:r>
            <a:endParaRPr lang="en-CA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356235"/>
            <a:ext cx="10131425" cy="1010285"/>
          </a:xfrm>
        </p:spPr>
        <p:txBody>
          <a:bodyPr>
            <a:normAutofit/>
          </a:bodyPr>
          <a:lstStyle/>
          <a:p>
            <a:r>
              <a:rPr lang="en-US" dirty="0"/>
              <a:t>Modelling</a:t>
            </a:r>
            <a:endParaRPr lang="en-US" dirty="0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306705" y="1366520"/>
          <a:ext cx="11734800" cy="503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35"/>
                <a:gridCol w="1244600"/>
                <a:gridCol w="1223645"/>
                <a:gridCol w="1301750"/>
                <a:gridCol w="1289050"/>
                <a:gridCol w="1238250"/>
                <a:gridCol w="1077595"/>
                <a:gridCol w="1103630"/>
                <a:gridCol w="1092200"/>
                <a:gridCol w="1134745"/>
              </a:tblGrid>
              <a:tr h="135001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Gaussian NB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KNeighbors Classifier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Random Forest Classifier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Decision Tree Classifier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SVC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SGD Classifier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Neural Network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Voting Classifier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0.944737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0.944211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0.943684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0.923158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0.923158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0.946842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0.942105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0.958947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0.947895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0.620214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0.613547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0.577273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0.396936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0.396936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0.717857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0.572849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0.578056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0.671958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0.383333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0.366667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0.366667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0.275000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0.483333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0.602778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0.350000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38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0.392481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0.390592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0.456364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0.376343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0.376343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0.382776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0.505170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0.567156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0.451475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0.644101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0.643820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0.682397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0.663670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0.663670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0.633567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0.728184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0.000000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0.669101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CA" altLang="en-US"/>
              <a:t>PREDICTION</a:t>
            </a:r>
            <a:endParaRPr lang="en-CA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85801" y="1973157"/>
          <a:ext cx="1013142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/>
                <a:gridCol w="2026285"/>
                <a:gridCol w="2026285"/>
                <a:gridCol w="2026285"/>
                <a:gridCol w="202628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Gaussian NB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Logistic 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Regression 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Neural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Voting 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0.613547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0.620214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0.578056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0.671958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CA" altLang="en-US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CA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0.300000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0.602778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0.350000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3079</Words>
  <Application>WPS Presentation</Application>
  <PresentationFormat>Widescreen</PresentationFormat>
  <Paragraphs>266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</vt:lpstr>
      <vt:lpstr>Calibri Light</vt:lpstr>
      <vt:lpstr>微软雅黑</vt:lpstr>
      <vt:lpstr>Arial Unicode MS</vt:lpstr>
      <vt:lpstr>Calibri</vt:lpstr>
      <vt:lpstr>Celestial</vt:lpstr>
      <vt:lpstr>Prediction of skewed biased Ozone Days</vt:lpstr>
      <vt:lpstr>Background &amp; Motivation</vt:lpstr>
      <vt:lpstr>Data Nature</vt:lpstr>
      <vt:lpstr>Correlation Heat Map</vt:lpstr>
      <vt:lpstr>PowerPoint 演示文稿</vt:lpstr>
      <vt:lpstr>Dimensionality Reduction</vt:lpstr>
      <vt:lpstr>PowerPoint 演示文稿</vt:lpstr>
      <vt:lpstr>Modelling</vt:lpstr>
      <vt:lpstr>PowerPoint 演示文稿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skewed biased Ozone Days</dc:title>
  <dc:creator>Richard Huang</dc:creator>
  <cp:lastModifiedBy>rfan</cp:lastModifiedBy>
  <cp:revision>9</cp:revision>
  <dcterms:created xsi:type="dcterms:W3CDTF">2019-12-03T02:16:00Z</dcterms:created>
  <dcterms:modified xsi:type="dcterms:W3CDTF">2019-12-03T03:02:12Z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