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64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Breathing ozone can trigger a variety of health problems including chest pain, coughing, throat irritation, and airway inflammation. It </a:t>
            </a:r>
            <a:r>
              <a:rPr lang="en-CA" dirty="0"/>
              <a:t>also can reduce lung function and harm lung tissue. Ozone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can worsen bronchitis, emphysema, and asthma</a:t>
            </a:r>
            <a:r>
              <a:rPr lang="en-CA" dirty="0"/>
              <a:t>, leading to increased medical care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16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reds are on the right side of the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07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00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22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2665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9747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649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2059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4455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1680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1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7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91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52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13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59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42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5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31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7684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380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35.8329&amp;rep=rep1&amp;type=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ZONE">
            <a:extLst>
              <a:ext uri="{FF2B5EF4-FFF2-40B4-BE49-F238E27FC236}">
                <a16:creationId xmlns:a16="http://schemas.microsoft.com/office/drawing/2014/main" id="{C7488CE7-7546-40A5-9BA7-31750B764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48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7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9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CA" b="1"/>
              <a:t>Prediction of skewed biased Ozone Days</a:t>
            </a:r>
            <a:endParaRPr lang="en-US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300" dirty="0"/>
              <a:t>By: Shamil, Richard, Raphael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300" dirty="0"/>
              <a:t>3253 –Machine Learning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300" dirty="0"/>
              <a:t>Date: December 03,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gas">
            <a:extLst>
              <a:ext uri="{FF2B5EF4-FFF2-40B4-BE49-F238E27FC236}">
                <a16:creationId xmlns:a16="http://schemas.microsoft.com/office/drawing/2014/main" id="{4A0B4FC5-2E88-4C11-91D7-B56A927DC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" b="13558"/>
          <a:stretch/>
        </p:blipFill>
        <p:spPr bwMode="auto">
          <a:xfrm>
            <a:off x="85745" y="-3572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Background &amp; Motivation</a:t>
            </a:r>
            <a:endParaRPr lang="en-US" b="1" dirty="0"/>
          </a:p>
        </p:txBody>
      </p:sp>
      <p:sp>
        <p:nvSpPr>
          <p:cNvPr id="96" name="Google Shape;96;p14"/>
          <p:cNvSpPr txBox="1"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Ozone is a gas composed of three atoms of oxygen (O3)</a:t>
            </a:r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/>
              <a:t>Protects us from the sun’s ultraviolet rays</a:t>
            </a:r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/>
              <a:t>Breathing it can trigger a variety of health problems </a:t>
            </a:r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 dirty="0"/>
              <a:t>Formed from sophisticated physical and chemical reactions</a:t>
            </a:r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endParaRPr lang="en-US" b="1" dirty="0"/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endParaRPr lang="en-US" b="1" dirty="0"/>
          </a:p>
          <a:p>
            <a:pPr marL="457200" lvl="1" indent="0"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Motivation:</a:t>
            </a:r>
          </a:p>
          <a:p>
            <a:pPr marL="457200" lvl="1" indent="0"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b="1" dirty="0"/>
              <a:t>We want to build an </a:t>
            </a:r>
            <a:r>
              <a:rPr lang="en-CA" sz="1400" b="1" dirty="0"/>
              <a:t>ozone level alarm forecasting model for air </a:t>
            </a:r>
          </a:p>
          <a:p>
            <a:pPr marL="457200" lvl="1" indent="0"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400" b="1" dirty="0"/>
              <a:t>quality experts</a:t>
            </a:r>
            <a:endParaRPr lang="en-US" sz="1400" b="1" dirty="0"/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endParaRPr lang="en-US" b="1" dirty="0"/>
          </a:p>
          <a:p>
            <a:pPr marL="1143000" lvl="2" indent="-228600">
              <a:spcAft>
                <a:spcPts val="0"/>
              </a:spcAft>
              <a:buClr>
                <a:schemeClr val="dk1"/>
              </a:buClr>
              <a:buSzPts val="2400"/>
            </a:pPr>
            <a:endParaRPr lang="en-US" dirty="0"/>
          </a:p>
          <a:p>
            <a:pPr marL="685800" lvl="1" indent="-76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  <p:pic>
        <p:nvPicPr>
          <p:cNvPr id="2" name="Picture 4" descr="Pyramid of Effects ">
            <a:extLst>
              <a:ext uri="{FF2B5EF4-FFF2-40B4-BE49-F238E27FC236}">
                <a16:creationId xmlns:a16="http://schemas.microsoft.com/office/drawing/2014/main" id="{2CAE3409-C6DF-4406-B68C-13216528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2350889"/>
            <a:ext cx="3381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ata">
            <a:extLst>
              <a:ext uri="{FF2B5EF4-FFF2-40B4-BE49-F238E27FC236}">
                <a16:creationId xmlns:a16="http://schemas.microsoft.com/office/drawing/2014/main" id="{003CBBAF-3D52-4D59-A000-1219A8E61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4" b="106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Data Nature</a:t>
            </a:r>
            <a:endParaRPr lang="en-US" b="1"/>
          </a:p>
        </p:txBody>
      </p:sp>
      <p:sp>
        <p:nvSpPr>
          <p:cNvPr id="102" name="Google Shape;102;p15"/>
          <p:cNvSpPr txBox="1"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Ozone level dataset provided by Texas Commission of Environmental Quality</a:t>
            </a:r>
            <a:endParaRPr lang="en-US" dirty="0"/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Covers the geographic areas of Houston, Galveston and </a:t>
            </a:r>
            <a:r>
              <a:rPr lang="en-CA" dirty="0" err="1"/>
              <a:t>Brazoria</a:t>
            </a:r>
            <a:endParaRPr lang="en-US" dirty="0"/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Time series data ranging from 1998-2004</a:t>
            </a:r>
            <a:endParaRPr lang="en-US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Dataset consists of 74 sparse features, relatively small training size, skewed classes (6% ozone days vs 94% normal days)  </a:t>
            </a:r>
            <a:endParaRPr lang="en-US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Possibly, many irrelevant features that will need to be eliminated or reduced via dimensionality reduction </a:t>
            </a:r>
            <a:endParaRPr lang="en-US" dirty="0"/>
          </a:p>
          <a:p>
            <a:pPr marL="2286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685800" lvl="1" indent="-76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63023E-B608-4615-BD57-D9AD20BF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Correlation Heat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F4A11-A50B-4587-97CF-6A305A38A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205" y="639097"/>
            <a:ext cx="5282728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44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AE89-2FBC-47DD-9E05-DE873535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FE7E-4B23-4C98-9CE2-06A9D5F1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tried the following:</a:t>
            </a:r>
          </a:p>
          <a:p>
            <a:pPr lvl="1"/>
            <a:r>
              <a:rPr lang="en-US" dirty="0"/>
              <a:t>Locally Linear Embedding</a:t>
            </a:r>
          </a:p>
          <a:p>
            <a:pPr lvl="1"/>
            <a:r>
              <a:rPr lang="en-US" dirty="0"/>
              <a:t>Multi-Dimensional Scaling</a:t>
            </a:r>
          </a:p>
          <a:p>
            <a:pPr lvl="1"/>
            <a:r>
              <a:rPr lang="en-US" dirty="0"/>
              <a:t>Linear Discriminant Analysis</a:t>
            </a:r>
          </a:p>
          <a:p>
            <a:pPr lvl="1"/>
            <a:r>
              <a:rPr lang="en-US" dirty="0"/>
              <a:t>Principal Component Analysis</a:t>
            </a:r>
          </a:p>
          <a:p>
            <a:pPr marL="0" indent="0">
              <a:buNone/>
            </a:pPr>
            <a:r>
              <a:rPr lang="en-US" dirty="0"/>
              <a:t>The one that provided the best result is LDA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06CB7-06AE-47BF-865F-F210ADEF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0" y="1003776"/>
            <a:ext cx="5447070" cy="45210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02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3742-F184-4273-8BB0-9A166C81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9CC99-9980-4EBD-A316-2FCEFB4C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0287" y="2915073"/>
            <a:ext cx="10131425" cy="147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5D56E-D76C-4C76-8340-1C7509120750}"/>
              </a:ext>
            </a:extLst>
          </p:cNvPr>
          <p:cNvSpPr txBox="1"/>
          <p:nvPr/>
        </p:nvSpPr>
        <p:spPr>
          <a:xfrm>
            <a:off x="2391640" y="5237017"/>
            <a:ext cx="74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 Classifier is ensemble of all other classifiers except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the models we trained, we picked the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13892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Neural Network">
            <a:extLst>
              <a:ext uri="{FF2B5EF4-FFF2-40B4-BE49-F238E27FC236}">
                <a16:creationId xmlns:a16="http://schemas.microsoft.com/office/drawing/2014/main" id="{CC66210A-863A-4FFD-973B-5EBA97D4F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" b="45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Conclusion</a:t>
            </a:r>
            <a:endParaRPr lang="en-US" b="1"/>
          </a:p>
        </p:txBody>
      </p:sp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en-US"/>
              <a:t>It is important for use to make sure we can predict as many Ozone Days as possible. </a:t>
            </a:r>
          </a:p>
          <a:p>
            <a:pPr lvl="1"/>
            <a:r>
              <a:rPr lang="en-US"/>
              <a:t>This is because of the health effects due to the Ozone. </a:t>
            </a:r>
          </a:p>
          <a:p>
            <a:r>
              <a:rPr lang="en-US"/>
              <a:t>Hence, we have chosen to use the Neural Network even though we have a lower precision compared to some of the other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1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/>
              <a:t>Reference</a:t>
            </a:r>
            <a:endParaRPr b="1"/>
          </a:p>
        </p:txBody>
      </p:sp>
      <p:sp>
        <p:nvSpPr>
          <p:cNvPr id="114" name="Google Shape;114;p17"/>
          <p:cNvSpPr txBox="1">
            <a:spLocks noGrp="1"/>
          </p:cNvSpPr>
          <p:nvPr>
            <p:ph idx="1"/>
          </p:nvPr>
        </p:nvSpPr>
        <p:spPr>
          <a:xfrm>
            <a:off x="838200" y="1482572"/>
            <a:ext cx="10515600" cy="469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Zhang K, Fan W, Yuan X (2008). </a:t>
            </a:r>
            <a:r>
              <a:rPr lang="en-CA" i="1"/>
              <a:t>Forecasting skewed biased stochastic ozone days: analyses, solutions and beyond, Knowledge and Information Systems. </a:t>
            </a:r>
            <a:r>
              <a:rPr lang="en-CA"/>
              <a:t>Department of Computer Science, Xavier University. Retrieved from </a:t>
            </a:r>
            <a:r>
              <a:rPr lang="en-CA" sz="2400" u="sng">
                <a:solidFill>
                  <a:schemeClr val="hlink"/>
                </a:solidFill>
                <a:hlinkClick r:id="rId3"/>
              </a:rPr>
              <a:t>http://citeseerx.ist.psu.edu/viewdoc/download?doi=10.1.1.435.8329&amp;rep=rep1&amp;type=pdf</a:t>
            </a:r>
            <a:endParaRPr sz="23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384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Prediction of skewed biased Ozone Days</vt:lpstr>
      <vt:lpstr>Background &amp; Motivation</vt:lpstr>
      <vt:lpstr>Data Nature</vt:lpstr>
      <vt:lpstr>Correlation Heat Map</vt:lpstr>
      <vt:lpstr>Dimensionality Reduction</vt:lpstr>
      <vt:lpstr>Modelling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skewed biased Ozone Days</dc:title>
  <dc:creator>Richard Huang</dc:creator>
  <cp:lastModifiedBy>Richard Huang</cp:lastModifiedBy>
  <cp:revision>3</cp:revision>
  <dcterms:created xsi:type="dcterms:W3CDTF">2019-12-03T02:16:39Z</dcterms:created>
  <dcterms:modified xsi:type="dcterms:W3CDTF">2019-12-03T02:28:40Z</dcterms:modified>
</cp:coreProperties>
</file>