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708" autoAdjust="0"/>
  </p:normalViewPr>
  <p:slideViewPr>
    <p:cSldViewPr snapToGrid="0">
      <p:cViewPr varScale="1">
        <p:scale>
          <a:sx n="51" d="100"/>
          <a:sy n="51"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5B5F0-4594-4AC6-88D0-DC7208D5A0D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E374B4-89A4-47D0-BE73-56135B95E48D}">
      <dgm:prSet/>
      <dgm:spPr/>
      <dgm:t>
        <a:bodyPr/>
        <a:lstStyle/>
        <a:p>
          <a:pPr>
            <a:lnSpc>
              <a:spcPct val="100000"/>
            </a:lnSpc>
          </a:pPr>
          <a:r>
            <a:rPr lang="en-US" b="1"/>
            <a:t>Optimize Call Routing: </a:t>
          </a:r>
          <a:r>
            <a:rPr lang="en-US"/>
            <a:t>Reduce average hold time by 50% within 1 month.</a:t>
          </a:r>
        </a:p>
      </dgm:t>
    </dgm:pt>
    <dgm:pt modelId="{BB4D1E9B-1B02-48F6-BED6-741CF2D94A9D}" type="parTrans" cxnId="{B7C566E9-B6AE-4266-A3C8-CE3A05F40033}">
      <dgm:prSet/>
      <dgm:spPr/>
      <dgm:t>
        <a:bodyPr/>
        <a:lstStyle/>
        <a:p>
          <a:endParaRPr lang="en-US"/>
        </a:p>
      </dgm:t>
    </dgm:pt>
    <dgm:pt modelId="{6840AA24-E07B-4BED-ACF4-896B42DC08F0}" type="sibTrans" cxnId="{B7C566E9-B6AE-4266-A3C8-CE3A05F40033}">
      <dgm:prSet/>
      <dgm:spPr/>
      <dgm:t>
        <a:bodyPr/>
        <a:lstStyle/>
        <a:p>
          <a:endParaRPr lang="en-US"/>
        </a:p>
      </dgm:t>
    </dgm:pt>
    <dgm:pt modelId="{6360FCDC-0670-4FC1-8F55-DAF4BF449F5E}">
      <dgm:prSet/>
      <dgm:spPr/>
      <dgm:t>
        <a:bodyPr/>
        <a:lstStyle/>
        <a:p>
          <a:pPr>
            <a:lnSpc>
              <a:spcPct val="100000"/>
            </a:lnSpc>
          </a:pPr>
          <a:r>
            <a:rPr lang="en-US" b="1"/>
            <a:t>Increase Staffing During Peak Hours: </a:t>
          </a:r>
          <a:r>
            <a:rPr lang="en-US"/>
            <a:t>Reduce peak hour hold times to &lt;15 minutes within 2 months.</a:t>
          </a:r>
        </a:p>
      </dgm:t>
    </dgm:pt>
    <dgm:pt modelId="{C83242BC-9006-4374-A41D-7967CC79B011}" type="parTrans" cxnId="{FBA2B19A-89E0-411C-9C48-6305357B5C6D}">
      <dgm:prSet/>
      <dgm:spPr/>
      <dgm:t>
        <a:bodyPr/>
        <a:lstStyle/>
        <a:p>
          <a:endParaRPr lang="en-US"/>
        </a:p>
      </dgm:t>
    </dgm:pt>
    <dgm:pt modelId="{EA838922-C2BC-41B3-A538-8BE8FCF1A01E}" type="sibTrans" cxnId="{FBA2B19A-89E0-411C-9C48-6305357B5C6D}">
      <dgm:prSet/>
      <dgm:spPr/>
      <dgm:t>
        <a:bodyPr/>
        <a:lstStyle/>
        <a:p>
          <a:endParaRPr lang="en-US"/>
        </a:p>
      </dgm:t>
    </dgm:pt>
    <dgm:pt modelId="{0E3D7D3E-E17D-404C-8217-6FFF49CDCCB4}">
      <dgm:prSet/>
      <dgm:spPr/>
      <dgm:t>
        <a:bodyPr/>
        <a:lstStyle/>
        <a:p>
          <a:pPr>
            <a:lnSpc>
              <a:spcPct val="100000"/>
            </a:lnSpc>
          </a:pPr>
          <a:r>
            <a:rPr lang="en-US" b="1"/>
            <a:t>Enhance Tier 1 Training: </a:t>
          </a:r>
          <a:r>
            <a:rPr lang="en-US"/>
            <a:t>Increase first-level resolution rate by 20% within 2 months.</a:t>
          </a:r>
        </a:p>
      </dgm:t>
    </dgm:pt>
    <dgm:pt modelId="{E70CC55D-11EF-4FB4-B108-F3878B865E82}" type="parTrans" cxnId="{CFE53F90-4E41-4765-9CE4-9194F1CCCA87}">
      <dgm:prSet/>
      <dgm:spPr/>
      <dgm:t>
        <a:bodyPr/>
        <a:lstStyle/>
        <a:p>
          <a:endParaRPr lang="en-US"/>
        </a:p>
      </dgm:t>
    </dgm:pt>
    <dgm:pt modelId="{952A3BA2-F57D-45C3-A83A-FDC5DD7A3386}" type="sibTrans" cxnId="{CFE53F90-4E41-4765-9CE4-9194F1CCCA87}">
      <dgm:prSet/>
      <dgm:spPr/>
      <dgm:t>
        <a:bodyPr/>
        <a:lstStyle/>
        <a:p>
          <a:endParaRPr lang="en-US"/>
        </a:p>
      </dgm:t>
    </dgm:pt>
    <dgm:pt modelId="{5C3CE3D3-91BC-4BE4-882A-F846B88EBC0D}">
      <dgm:prSet/>
      <dgm:spPr/>
      <dgm:t>
        <a:bodyPr/>
        <a:lstStyle/>
        <a:p>
          <a:pPr>
            <a:lnSpc>
              <a:spcPct val="100000"/>
            </a:lnSpc>
          </a:pPr>
          <a:r>
            <a:rPr lang="en-US" b="1"/>
            <a:t>Improve Knowledge Base Accessibility: </a:t>
          </a:r>
          <a:r>
            <a:rPr lang="en-US"/>
            <a:t>Reduce Tier 1 escalation rates by 15% within 3 months.</a:t>
          </a:r>
        </a:p>
      </dgm:t>
    </dgm:pt>
    <dgm:pt modelId="{BAA469AF-608A-4087-A20E-52473E444579}" type="parTrans" cxnId="{6A834CD9-8378-4FDC-A5E6-ED3472985446}">
      <dgm:prSet/>
      <dgm:spPr/>
      <dgm:t>
        <a:bodyPr/>
        <a:lstStyle/>
        <a:p>
          <a:endParaRPr lang="en-US"/>
        </a:p>
      </dgm:t>
    </dgm:pt>
    <dgm:pt modelId="{175CD66D-0E85-4AC7-B451-5050D6943E7F}" type="sibTrans" cxnId="{6A834CD9-8378-4FDC-A5E6-ED3472985446}">
      <dgm:prSet/>
      <dgm:spPr/>
      <dgm:t>
        <a:bodyPr/>
        <a:lstStyle/>
        <a:p>
          <a:endParaRPr lang="en-US"/>
        </a:p>
      </dgm:t>
    </dgm:pt>
    <dgm:pt modelId="{62A38474-55CB-4E3E-920E-3848742531D2}">
      <dgm:prSet/>
      <dgm:spPr/>
      <dgm:t>
        <a:bodyPr/>
        <a:lstStyle/>
        <a:p>
          <a:pPr>
            <a:lnSpc>
              <a:spcPct val="100000"/>
            </a:lnSpc>
          </a:pPr>
          <a:r>
            <a:rPr lang="en-US" b="1"/>
            <a:t>Monitor “Missed Calls” and “Average Call Wait Time” metrics daily.</a:t>
          </a:r>
          <a:endParaRPr lang="en-US"/>
        </a:p>
      </dgm:t>
    </dgm:pt>
    <dgm:pt modelId="{20EA3899-AA06-4AB0-9A08-DDCF0EB6C788}" type="parTrans" cxnId="{2950D760-9857-4FC1-A3A5-FB45F7546A86}">
      <dgm:prSet/>
      <dgm:spPr/>
      <dgm:t>
        <a:bodyPr/>
        <a:lstStyle/>
        <a:p>
          <a:endParaRPr lang="en-US"/>
        </a:p>
      </dgm:t>
    </dgm:pt>
    <dgm:pt modelId="{DE7DFBB9-E4A7-43C4-884B-92DD0392A45B}" type="sibTrans" cxnId="{2950D760-9857-4FC1-A3A5-FB45F7546A86}">
      <dgm:prSet/>
      <dgm:spPr/>
      <dgm:t>
        <a:bodyPr/>
        <a:lstStyle/>
        <a:p>
          <a:endParaRPr lang="en-US"/>
        </a:p>
      </dgm:t>
    </dgm:pt>
    <dgm:pt modelId="{AAB7750B-698B-4C98-A640-B25BAF2E12EC}" type="pres">
      <dgm:prSet presAssocID="{7065B5F0-4594-4AC6-88D0-DC7208D5A0D2}" presName="root" presStyleCnt="0">
        <dgm:presLayoutVars>
          <dgm:dir/>
          <dgm:resizeHandles val="exact"/>
        </dgm:presLayoutVars>
      </dgm:prSet>
      <dgm:spPr/>
    </dgm:pt>
    <dgm:pt modelId="{27C5E891-5FAE-4667-B4C5-120E7E75217A}" type="pres">
      <dgm:prSet presAssocID="{DCE374B4-89A4-47D0-BE73-56135B95E48D}" presName="compNode" presStyleCnt="0"/>
      <dgm:spPr/>
    </dgm:pt>
    <dgm:pt modelId="{EE9A4556-BFD7-4D59-9050-AC20F6D8EB5D}" type="pres">
      <dgm:prSet presAssocID="{DCE374B4-89A4-47D0-BE73-56135B95E4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6A51CAD-00A2-42F2-9DAE-8EF66AACD7CD}" type="pres">
      <dgm:prSet presAssocID="{DCE374B4-89A4-47D0-BE73-56135B95E48D}" presName="spaceRect" presStyleCnt="0"/>
      <dgm:spPr/>
    </dgm:pt>
    <dgm:pt modelId="{64BDC3AB-AE57-4F2D-A0AB-376F2CEA45E5}" type="pres">
      <dgm:prSet presAssocID="{DCE374B4-89A4-47D0-BE73-56135B95E48D}" presName="textRect" presStyleLbl="revTx" presStyleIdx="0" presStyleCnt="5">
        <dgm:presLayoutVars>
          <dgm:chMax val="1"/>
          <dgm:chPref val="1"/>
        </dgm:presLayoutVars>
      </dgm:prSet>
      <dgm:spPr/>
    </dgm:pt>
    <dgm:pt modelId="{3ADB527C-1473-4F1E-927D-E842359AF59B}" type="pres">
      <dgm:prSet presAssocID="{6840AA24-E07B-4BED-ACF4-896B42DC08F0}" presName="sibTrans" presStyleCnt="0"/>
      <dgm:spPr/>
    </dgm:pt>
    <dgm:pt modelId="{CDBC1580-45F1-49C2-AD01-D13153476233}" type="pres">
      <dgm:prSet presAssocID="{6360FCDC-0670-4FC1-8F55-DAF4BF449F5E}" presName="compNode" presStyleCnt="0"/>
      <dgm:spPr/>
    </dgm:pt>
    <dgm:pt modelId="{46E64514-94CD-4018-AC67-95585CB2D435}" type="pres">
      <dgm:prSet presAssocID="{6360FCDC-0670-4FC1-8F55-DAF4BF449F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rglass"/>
        </a:ext>
      </dgm:extLst>
    </dgm:pt>
    <dgm:pt modelId="{3C8DAC2A-87B6-497A-863F-06FCCA97AF2D}" type="pres">
      <dgm:prSet presAssocID="{6360FCDC-0670-4FC1-8F55-DAF4BF449F5E}" presName="spaceRect" presStyleCnt="0"/>
      <dgm:spPr/>
    </dgm:pt>
    <dgm:pt modelId="{3B093C98-B7E7-451E-B6A8-61F0B5B8B292}" type="pres">
      <dgm:prSet presAssocID="{6360FCDC-0670-4FC1-8F55-DAF4BF449F5E}" presName="textRect" presStyleLbl="revTx" presStyleIdx="1" presStyleCnt="5">
        <dgm:presLayoutVars>
          <dgm:chMax val="1"/>
          <dgm:chPref val="1"/>
        </dgm:presLayoutVars>
      </dgm:prSet>
      <dgm:spPr/>
    </dgm:pt>
    <dgm:pt modelId="{A778559A-330F-4488-8A0F-A9C38D8862F4}" type="pres">
      <dgm:prSet presAssocID="{EA838922-C2BC-41B3-A538-8BE8FCF1A01E}" presName="sibTrans" presStyleCnt="0"/>
      <dgm:spPr/>
    </dgm:pt>
    <dgm:pt modelId="{D03E55E4-14AD-43CC-A8E8-206BE0B4B70F}" type="pres">
      <dgm:prSet presAssocID="{0E3D7D3E-E17D-404C-8217-6FFF49CDCCB4}" presName="compNode" presStyleCnt="0"/>
      <dgm:spPr/>
    </dgm:pt>
    <dgm:pt modelId="{E45E6841-15F4-46DC-BFCB-9BDF519DB9B0}" type="pres">
      <dgm:prSet presAssocID="{0E3D7D3E-E17D-404C-8217-6FFF49CDCCB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mize"/>
        </a:ext>
      </dgm:extLst>
    </dgm:pt>
    <dgm:pt modelId="{36DC56B5-FEDC-43D0-9F98-34BFAB315DB5}" type="pres">
      <dgm:prSet presAssocID="{0E3D7D3E-E17D-404C-8217-6FFF49CDCCB4}" presName="spaceRect" presStyleCnt="0"/>
      <dgm:spPr/>
    </dgm:pt>
    <dgm:pt modelId="{B0AFF534-741D-4DD2-A95A-3F6C74A04D1B}" type="pres">
      <dgm:prSet presAssocID="{0E3D7D3E-E17D-404C-8217-6FFF49CDCCB4}" presName="textRect" presStyleLbl="revTx" presStyleIdx="2" presStyleCnt="5">
        <dgm:presLayoutVars>
          <dgm:chMax val="1"/>
          <dgm:chPref val="1"/>
        </dgm:presLayoutVars>
      </dgm:prSet>
      <dgm:spPr/>
    </dgm:pt>
    <dgm:pt modelId="{86374900-CD13-459A-9F42-9E4F271E4C27}" type="pres">
      <dgm:prSet presAssocID="{952A3BA2-F57D-45C3-A83A-FDC5DD7A3386}" presName="sibTrans" presStyleCnt="0"/>
      <dgm:spPr/>
    </dgm:pt>
    <dgm:pt modelId="{41694769-7FCC-41BF-9D42-415DF6EB393A}" type="pres">
      <dgm:prSet presAssocID="{5C3CE3D3-91BC-4BE4-882A-F846B88EBC0D}" presName="compNode" presStyleCnt="0"/>
      <dgm:spPr/>
    </dgm:pt>
    <dgm:pt modelId="{13BB2BF6-F169-4FDE-AFF7-0413DBA85D21}" type="pres">
      <dgm:prSet presAssocID="{5C3CE3D3-91BC-4BE4-882A-F846B88EBC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Downward Trend"/>
        </a:ext>
      </dgm:extLst>
    </dgm:pt>
    <dgm:pt modelId="{3A66C384-BB9A-4AF4-A2FC-44629CC1D64C}" type="pres">
      <dgm:prSet presAssocID="{5C3CE3D3-91BC-4BE4-882A-F846B88EBC0D}" presName="spaceRect" presStyleCnt="0"/>
      <dgm:spPr/>
    </dgm:pt>
    <dgm:pt modelId="{608CAF71-76FB-4548-92E3-F6960FDFF165}" type="pres">
      <dgm:prSet presAssocID="{5C3CE3D3-91BC-4BE4-882A-F846B88EBC0D}" presName="textRect" presStyleLbl="revTx" presStyleIdx="3" presStyleCnt="5">
        <dgm:presLayoutVars>
          <dgm:chMax val="1"/>
          <dgm:chPref val="1"/>
        </dgm:presLayoutVars>
      </dgm:prSet>
      <dgm:spPr/>
    </dgm:pt>
    <dgm:pt modelId="{31C9D73D-7785-494C-91C7-69E022D498D7}" type="pres">
      <dgm:prSet presAssocID="{175CD66D-0E85-4AC7-B451-5050D6943E7F}" presName="sibTrans" presStyleCnt="0"/>
      <dgm:spPr/>
    </dgm:pt>
    <dgm:pt modelId="{7E079B34-D5EE-43B0-8EEE-FE8C0F821C9C}" type="pres">
      <dgm:prSet presAssocID="{62A38474-55CB-4E3E-920E-3848742531D2}" presName="compNode" presStyleCnt="0"/>
      <dgm:spPr/>
    </dgm:pt>
    <dgm:pt modelId="{0F940A25-B3A1-4F2C-AE6F-6C9328D78301}" type="pres">
      <dgm:prSet presAssocID="{62A38474-55CB-4E3E-920E-3848742531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peaker Phone"/>
        </a:ext>
      </dgm:extLst>
    </dgm:pt>
    <dgm:pt modelId="{9E105A74-3DAD-43B7-9D0B-5A37F8F8A001}" type="pres">
      <dgm:prSet presAssocID="{62A38474-55CB-4E3E-920E-3848742531D2}" presName="spaceRect" presStyleCnt="0"/>
      <dgm:spPr/>
    </dgm:pt>
    <dgm:pt modelId="{08B675E4-00A4-4014-8389-4B51A95C7EE5}" type="pres">
      <dgm:prSet presAssocID="{62A38474-55CB-4E3E-920E-3848742531D2}" presName="textRect" presStyleLbl="revTx" presStyleIdx="4" presStyleCnt="5">
        <dgm:presLayoutVars>
          <dgm:chMax val="1"/>
          <dgm:chPref val="1"/>
        </dgm:presLayoutVars>
      </dgm:prSet>
      <dgm:spPr/>
    </dgm:pt>
  </dgm:ptLst>
  <dgm:cxnLst>
    <dgm:cxn modelId="{BE2AB206-9F7D-44AE-AB15-16A3BFA6D065}" type="presOf" srcId="{7065B5F0-4594-4AC6-88D0-DC7208D5A0D2}" destId="{AAB7750B-698B-4C98-A640-B25BAF2E12EC}" srcOrd="0" destOrd="0" presId="urn:microsoft.com/office/officeart/2018/2/layout/IconLabelList"/>
    <dgm:cxn modelId="{2950D760-9857-4FC1-A3A5-FB45F7546A86}" srcId="{7065B5F0-4594-4AC6-88D0-DC7208D5A0D2}" destId="{62A38474-55CB-4E3E-920E-3848742531D2}" srcOrd="4" destOrd="0" parTransId="{20EA3899-AA06-4AB0-9A08-DDCF0EB6C788}" sibTransId="{DE7DFBB9-E4A7-43C4-884B-92DD0392A45B}"/>
    <dgm:cxn modelId="{A7E66B79-18F8-41BB-AF00-C6D62ED61129}" type="presOf" srcId="{DCE374B4-89A4-47D0-BE73-56135B95E48D}" destId="{64BDC3AB-AE57-4F2D-A0AB-376F2CEA45E5}" srcOrd="0" destOrd="0" presId="urn:microsoft.com/office/officeart/2018/2/layout/IconLabelList"/>
    <dgm:cxn modelId="{16E89C86-69DA-4652-8709-D9C895FCB0E6}" type="presOf" srcId="{62A38474-55CB-4E3E-920E-3848742531D2}" destId="{08B675E4-00A4-4014-8389-4B51A95C7EE5}" srcOrd="0" destOrd="0" presId="urn:microsoft.com/office/officeart/2018/2/layout/IconLabelList"/>
    <dgm:cxn modelId="{CFE53F90-4E41-4765-9CE4-9194F1CCCA87}" srcId="{7065B5F0-4594-4AC6-88D0-DC7208D5A0D2}" destId="{0E3D7D3E-E17D-404C-8217-6FFF49CDCCB4}" srcOrd="2" destOrd="0" parTransId="{E70CC55D-11EF-4FB4-B108-F3878B865E82}" sibTransId="{952A3BA2-F57D-45C3-A83A-FDC5DD7A3386}"/>
    <dgm:cxn modelId="{FBA2B19A-89E0-411C-9C48-6305357B5C6D}" srcId="{7065B5F0-4594-4AC6-88D0-DC7208D5A0D2}" destId="{6360FCDC-0670-4FC1-8F55-DAF4BF449F5E}" srcOrd="1" destOrd="0" parTransId="{C83242BC-9006-4374-A41D-7967CC79B011}" sibTransId="{EA838922-C2BC-41B3-A538-8BE8FCF1A01E}"/>
    <dgm:cxn modelId="{6A834CD9-8378-4FDC-A5E6-ED3472985446}" srcId="{7065B5F0-4594-4AC6-88D0-DC7208D5A0D2}" destId="{5C3CE3D3-91BC-4BE4-882A-F846B88EBC0D}" srcOrd="3" destOrd="0" parTransId="{BAA469AF-608A-4087-A20E-52473E444579}" sibTransId="{175CD66D-0E85-4AC7-B451-5050D6943E7F}"/>
    <dgm:cxn modelId="{6AAB6ED9-7E79-4F2B-8BCE-78326537C5BE}" type="presOf" srcId="{0E3D7D3E-E17D-404C-8217-6FFF49CDCCB4}" destId="{B0AFF534-741D-4DD2-A95A-3F6C74A04D1B}" srcOrd="0" destOrd="0" presId="urn:microsoft.com/office/officeart/2018/2/layout/IconLabelList"/>
    <dgm:cxn modelId="{AC50D7E6-535D-464A-83AE-65ADC3C97A85}" type="presOf" srcId="{5C3CE3D3-91BC-4BE4-882A-F846B88EBC0D}" destId="{608CAF71-76FB-4548-92E3-F6960FDFF165}" srcOrd="0" destOrd="0" presId="urn:microsoft.com/office/officeart/2018/2/layout/IconLabelList"/>
    <dgm:cxn modelId="{B7C566E9-B6AE-4266-A3C8-CE3A05F40033}" srcId="{7065B5F0-4594-4AC6-88D0-DC7208D5A0D2}" destId="{DCE374B4-89A4-47D0-BE73-56135B95E48D}" srcOrd="0" destOrd="0" parTransId="{BB4D1E9B-1B02-48F6-BED6-741CF2D94A9D}" sibTransId="{6840AA24-E07B-4BED-ACF4-896B42DC08F0}"/>
    <dgm:cxn modelId="{FBA563F1-7DD9-447D-AF4F-5E8F3FEF4B33}" type="presOf" srcId="{6360FCDC-0670-4FC1-8F55-DAF4BF449F5E}" destId="{3B093C98-B7E7-451E-B6A8-61F0B5B8B292}" srcOrd="0" destOrd="0" presId="urn:microsoft.com/office/officeart/2018/2/layout/IconLabelList"/>
    <dgm:cxn modelId="{9E43086F-6D29-4206-9506-880993B65A12}" type="presParOf" srcId="{AAB7750B-698B-4C98-A640-B25BAF2E12EC}" destId="{27C5E891-5FAE-4667-B4C5-120E7E75217A}" srcOrd="0" destOrd="0" presId="urn:microsoft.com/office/officeart/2018/2/layout/IconLabelList"/>
    <dgm:cxn modelId="{9284F342-F56A-4CEF-9D4A-845C3666A6D3}" type="presParOf" srcId="{27C5E891-5FAE-4667-B4C5-120E7E75217A}" destId="{EE9A4556-BFD7-4D59-9050-AC20F6D8EB5D}" srcOrd="0" destOrd="0" presId="urn:microsoft.com/office/officeart/2018/2/layout/IconLabelList"/>
    <dgm:cxn modelId="{7D5CB334-E691-4FA8-82A8-A4A90543D53C}" type="presParOf" srcId="{27C5E891-5FAE-4667-B4C5-120E7E75217A}" destId="{F6A51CAD-00A2-42F2-9DAE-8EF66AACD7CD}" srcOrd="1" destOrd="0" presId="urn:microsoft.com/office/officeart/2018/2/layout/IconLabelList"/>
    <dgm:cxn modelId="{A210EDCB-1451-47F2-A97F-5AA7BADC35B2}" type="presParOf" srcId="{27C5E891-5FAE-4667-B4C5-120E7E75217A}" destId="{64BDC3AB-AE57-4F2D-A0AB-376F2CEA45E5}" srcOrd="2" destOrd="0" presId="urn:microsoft.com/office/officeart/2018/2/layout/IconLabelList"/>
    <dgm:cxn modelId="{7E850282-D05D-4943-BBD7-DD61D1FCB92E}" type="presParOf" srcId="{AAB7750B-698B-4C98-A640-B25BAF2E12EC}" destId="{3ADB527C-1473-4F1E-927D-E842359AF59B}" srcOrd="1" destOrd="0" presId="urn:microsoft.com/office/officeart/2018/2/layout/IconLabelList"/>
    <dgm:cxn modelId="{06B1FF6C-914A-450D-AC76-30045F32991F}" type="presParOf" srcId="{AAB7750B-698B-4C98-A640-B25BAF2E12EC}" destId="{CDBC1580-45F1-49C2-AD01-D13153476233}" srcOrd="2" destOrd="0" presId="urn:microsoft.com/office/officeart/2018/2/layout/IconLabelList"/>
    <dgm:cxn modelId="{D4FD1164-C661-4E5F-AA67-1AA63BBFC4F2}" type="presParOf" srcId="{CDBC1580-45F1-49C2-AD01-D13153476233}" destId="{46E64514-94CD-4018-AC67-95585CB2D435}" srcOrd="0" destOrd="0" presId="urn:microsoft.com/office/officeart/2018/2/layout/IconLabelList"/>
    <dgm:cxn modelId="{3CDC205A-7275-47B3-8C1A-DC6EF0B6D0E2}" type="presParOf" srcId="{CDBC1580-45F1-49C2-AD01-D13153476233}" destId="{3C8DAC2A-87B6-497A-863F-06FCCA97AF2D}" srcOrd="1" destOrd="0" presId="urn:microsoft.com/office/officeart/2018/2/layout/IconLabelList"/>
    <dgm:cxn modelId="{576F757A-56CE-45E1-967D-117219702CE6}" type="presParOf" srcId="{CDBC1580-45F1-49C2-AD01-D13153476233}" destId="{3B093C98-B7E7-451E-B6A8-61F0B5B8B292}" srcOrd="2" destOrd="0" presId="urn:microsoft.com/office/officeart/2018/2/layout/IconLabelList"/>
    <dgm:cxn modelId="{1336DC70-8ED3-40E8-A813-3E7D73BCEE95}" type="presParOf" srcId="{AAB7750B-698B-4C98-A640-B25BAF2E12EC}" destId="{A778559A-330F-4488-8A0F-A9C38D8862F4}" srcOrd="3" destOrd="0" presId="urn:microsoft.com/office/officeart/2018/2/layout/IconLabelList"/>
    <dgm:cxn modelId="{ADD82C54-7935-4F9B-B9C7-0236261C25C6}" type="presParOf" srcId="{AAB7750B-698B-4C98-A640-B25BAF2E12EC}" destId="{D03E55E4-14AD-43CC-A8E8-206BE0B4B70F}" srcOrd="4" destOrd="0" presId="urn:microsoft.com/office/officeart/2018/2/layout/IconLabelList"/>
    <dgm:cxn modelId="{3583CB93-4736-4A6D-9387-F89FC32703DE}" type="presParOf" srcId="{D03E55E4-14AD-43CC-A8E8-206BE0B4B70F}" destId="{E45E6841-15F4-46DC-BFCB-9BDF519DB9B0}" srcOrd="0" destOrd="0" presId="urn:microsoft.com/office/officeart/2018/2/layout/IconLabelList"/>
    <dgm:cxn modelId="{E4AA9117-C2FC-4B6E-9DB6-78D98347B28B}" type="presParOf" srcId="{D03E55E4-14AD-43CC-A8E8-206BE0B4B70F}" destId="{36DC56B5-FEDC-43D0-9F98-34BFAB315DB5}" srcOrd="1" destOrd="0" presId="urn:microsoft.com/office/officeart/2018/2/layout/IconLabelList"/>
    <dgm:cxn modelId="{123A8139-A81B-4344-A150-CAEC6CED6DCA}" type="presParOf" srcId="{D03E55E4-14AD-43CC-A8E8-206BE0B4B70F}" destId="{B0AFF534-741D-4DD2-A95A-3F6C74A04D1B}" srcOrd="2" destOrd="0" presId="urn:microsoft.com/office/officeart/2018/2/layout/IconLabelList"/>
    <dgm:cxn modelId="{F05789D8-FA65-44F3-ADE2-25EB9B5ACDA2}" type="presParOf" srcId="{AAB7750B-698B-4C98-A640-B25BAF2E12EC}" destId="{86374900-CD13-459A-9F42-9E4F271E4C27}" srcOrd="5" destOrd="0" presId="urn:microsoft.com/office/officeart/2018/2/layout/IconLabelList"/>
    <dgm:cxn modelId="{E33310BC-1B71-47F6-8655-80C0FC2F5855}" type="presParOf" srcId="{AAB7750B-698B-4C98-A640-B25BAF2E12EC}" destId="{41694769-7FCC-41BF-9D42-415DF6EB393A}" srcOrd="6" destOrd="0" presId="urn:microsoft.com/office/officeart/2018/2/layout/IconLabelList"/>
    <dgm:cxn modelId="{5D2A25EF-EF76-41C6-91A2-0C0EB3A7E552}" type="presParOf" srcId="{41694769-7FCC-41BF-9D42-415DF6EB393A}" destId="{13BB2BF6-F169-4FDE-AFF7-0413DBA85D21}" srcOrd="0" destOrd="0" presId="urn:microsoft.com/office/officeart/2018/2/layout/IconLabelList"/>
    <dgm:cxn modelId="{6B73D746-782D-49D9-B5FA-E1456407B8FF}" type="presParOf" srcId="{41694769-7FCC-41BF-9D42-415DF6EB393A}" destId="{3A66C384-BB9A-4AF4-A2FC-44629CC1D64C}" srcOrd="1" destOrd="0" presId="urn:microsoft.com/office/officeart/2018/2/layout/IconLabelList"/>
    <dgm:cxn modelId="{B0BA93EA-9527-48F7-A4FD-090A08B66C34}" type="presParOf" srcId="{41694769-7FCC-41BF-9D42-415DF6EB393A}" destId="{608CAF71-76FB-4548-92E3-F6960FDFF165}" srcOrd="2" destOrd="0" presId="urn:microsoft.com/office/officeart/2018/2/layout/IconLabelList"/>
    <dgm:cxn modelId="{EAD756EF-255A-45D4-A98E-703158C5718F}" type="presParOf" srcId="{AAB7750B-698B-4C98-A640-B25BAF2E12EC}" destId="{31C9D73D-7785-494C-91C7-69E022D498D7}" srcOrd="7" destOrd="0" presId="urn:microsoft.com/office/officeart/2018/2/layout/IconLabelList"/>
    <dgm:cxn modelId="{1D8191F3-34C1-44FE-B36B-26F964C18D44}" type="presParOf" srcId="{AAB7750B-698B-4C98-A640-B25BAF2E12EC}" destId="{7E079B34-D5EE-43B0-8EEE-FE8C0F821C9C}" srcOrd="8" destOrd="0" presId="urn:microsoft.com/office/officeart/2018/2/layout/IconLabelList"/>
    <dgm:cxn modelId="{B75FDDBB-02F3-423A-955F-779BDE66AE6C}" type="presParOf" srcId="{7E079B34-D5EE-43B0-8EEE-FE8C0F821C9C}" destId="{0F940A25-B3A1-4F2C-AE6F-6C9328D78301}" srcOrd="0" destOrd="0" presId="urn:microsoft.com/office/officeart/2018/2/layout/IconLabelList"/>
    <dgm:cxn modelId="{395234FA-1D8B-4D6A-9333-41CCD8E211E8}" type="presParOf" srcId="{7E079B34-D5EE-43B0-8EEE-FE8C0F821C9C}" destId="{9E105A74-3DAD-43B7-9D0B-5A37F8F8A001}" srcOrd="1" destOrd="0" presId="urn:microsoft.com/office/officeart/2018/2/layout/IconLabelList"/>
    <dgm:cxn modelId="{72951E1D-6A27-43A8-89CB-67ADB17A0069}" type="presParOf" srcId="{7E079B34-D5EE-43B0-8EEE-FE8C0F821C9C}" destId="{08B675E4-00A4-4014-8389-4B51A95C7EE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7801F7-2F1D-448A-96BF-8DBD38BB48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7174FA-E6A2-4461-8772-FAB9D802C70C}">
      <dgm:prSet/>
      <dgm:spPr/>
      <dgm:t>
        <a:bodyPr/>
        <a:lstStyle/>
        <a:p>
          <a:pPr>
            <a:lnSpc>
              <a:spcPct val="100000"/>
            </a:lnSpc>
          </a:pPr>
          <a:r>
            <a:rPr lang="en-US" b="1" dirty="0"/>
            <a:t>Real-time Dashboards: </a:t>
          </a:r>
          <a:r>
            <a:rPr lang="en-US" dirty="0"/>
            <a:t>Implement dashboards displaying key metrics in real-time to identify immediate trends and potential issues.</a:t>
          </a:r>
        </a:p>
      </dgm:t>
    </dgm:pt>
    <dgm:pt modelId="{C4730D4F-69DF-4160-A598-AAE1B45B87DB}" type="parTrans" cxnId="{24960984-680F-4775-8963-A84B589D5372}">
      <dgm:prSet/>
      <dgm:spPr/>
      <dgm:t>
        <a:bodyPr/>
        <a:lstStyle/>
        <a:p>
          <a:endParaRPr lang="en-US"/>
        </a:p>
      </dgm:t>
    </dgm:pt>
    <dgm:pt modelId="{E8EDACF4-A1A9-40FB-AB9D-548EA019FBB1}" type="sibTrans" cxnId="{24960984-680F-4775-8963-A84B589D5372}">
      <dgm:prSet/>
      <dgm:spPr/>
      <dgm:t>
        <a:bodyPr/>
        <a:lstStyle/>
        <a:p>
          <a:endParaRPr lang="en-US"/>
        </a:p>
      </dgm:t>
    </dgm:pt>
    <dgm:pt modelId="{BC17097D-BBDC-4B0C-A456-669686B573CF}">
      <dgm:prSet/>
      <dgm:spPr/>
      <dgm:t>
        <a:bodyPr/>
        <a:lstStyle/>
        <a:p>
          <a:pPr>
            <a:lnSpc>
              <a:spcPct val="100000"/>
            </a:lnSpc>
          </a:pPr>
          <a:r>
            <a:rPr lang="en-US" b="1" dirty="0"/>
            <a:t>Automated Alerts: </a:t>
          </a:r>
          <a:r>
            <a:rPr lang="en-US" dirty="0"/>
            <a:t>Set up alerts for significant deviations from targets (positive or negative) to enable proactive intervention.</a:t>
          </a:r>
        </a:p>
      </dgm:t>
    </dgm:pt>
    <dgm:pt modelId="{4642E1BA-2EF8-47A5-BD6D-DFE4B35C54CB}" type="parTrans" cxnId="{BD54FD83-7EFB-4E73-8C59-6BB481BA51CD}">
      <dgm:prSet/>
      <dgm:spPr/>
      <dgm:t>
        <a:bodyPr/>
        <a:lstStyle/>
        <a:p>
          <a:endParaRPr lang="en-US"/>
        </a:p>
      </dgm:t>
    </dgm:pt>
    <dgm:pt modelId="{B7DFD60F-C87F-4A52-A116-BC988C8FFE2A}" type="sibTrans" cxnId="{BD54FD83-7EFB-4E73-8C59-6BB481BA51CD}">
      <dgm:prSet/>
      <dgm:spPr/>
      <dgm:t>
        <a:bodyPr/>
        <a:lstStyle/>
        <a:p>
          <a:endParaRPr lang="en-US"/>
        </a:p>
      </dgm:t>
    </dgm:pt>
    <dgm:pt modelId="{CFD97FEA-A382-4348-A551-F374BF3D638B}">
      <dgm:prSet/>
      <dgm:spPr/>
      <dgm:t>
        <a:bodyPr/>
        <a:lstStyle/>
        <a:p>
          <a:pPr>
            <a:lnSpc>
              <a:spcPct val="100000"/>
            </a:lnSpc>
          </a:pPr>
          <a:r>
            <a:rPr lang="en-US" b="1" dirty="0"/>
            <a:t>Trend Analysis: </a:t>
          </a:r>
          <a:r>
            <a:rPr lang="en-US" dirty="0"/>
            <a:t>Regularly analyze historical data to identify recurring patterns in call volume, issue types, and resolution times. This can inform staffing adjustments and proactive problem management.</a:t>
          </a:r>
        </a:p>
      </dgm:t>
    </dgm:pt>
    <dgm:pt modelId="{3AEA640D-21F4-4885-8AD6-D8CE3385A00A}" type="parTrans" cxnId="{F4086E7E-824E-43CB-AAE6-0A1D38028AEE}">
      <dgm:prSet/>
      <dgm:spPr/>
      <dgm:t>
        <a:bodyPr/>
        <a:lstStyle/>
        <a:p>
          <a:endParaRPr lang="en-US"/>
        </a:p>
      </dgm:t>
    </dgm:pt>
    <dgm:pt modelId="{8348EA67-EBD1-43ED-A4A7-045D8871D85A}" type="sibTrans" cxnId="{F4086E7E-824E-43CB-AAE6-0A1D38028AEE}">
      <dgm:prSet/>
      <dgm:spPr/>
      <dgm:t>
        <a:bodyPr/>
        <a:lstStyle/>
        <a:p>
          <a:endParaRPr lang="en-US"/>
        </a:p>
      </dgm:t>
    </dgm:pt>
    <dgm:pt modelId="{777D55BF-1F71-490C-9B11-DE07BC7D8561}">
      <dgm:prSet/>
      <dgm:spPr/>
      <dgm:t>
        <a:bodyPr/>
        <a:lstStyle/>
        <a:p>
          <a:pPr>
            <a:lnSpc>
              <a:spcPct val="100000"/>
            </a:lnSpc>
          </a:pPr>
          <a:r>
            <a:rPr lang="en-US" b="1" dirty="0"/>
            <a:t>Comparative Analysis: </a:t>
          </a:r>
          <a:r>
            <a:rPr lang="en-US" dirty="0"/>
            <a:t>Compare performance across different time periods, teams, or issue types to identify best practices and areas needing standardization.</a:t>
          </a:r>
        </a:p>
      </dgm:t>
    </dgm:pt>
    <dgm:pt modelId="{B2A979FA-A7F3-4FE9-A16D-EDDAA9FCA627}" type="parTrans" cxnId="{958E56E9-1116-4722-A074-388FDD7641BB}">
      <dgm:prSet/>
      <dgm:spPr/>
      <dgm:t>
        <a:bodyPr/>
        <a:lstStyle/>
        <a:p>
          <a:endParaRPr lang="en-US"/>
        </a:p>
      </dgm:t>
    </dgm:pt>
    <dgm:pt modelId="{3A42E2B7-22A3-46EA-99A4-94D7817C8C2E}" type="sibTrans" cxnId="{958E56E9-1116-4722-A074-388FDD7641BB}">
      <dgm:prSet/>
      <dgm:spPr/>
      <dgm:t>
        <a:bodyPr/>
        <a:lstStyle/>
        <a:p>
          <a:endParaRPr lang="en-US"/>
        </a:p>
      </dgm:t>
    </dgm:pt>
    <dgm:pt modelId="{FEFE84E0-AB7F-47C2-9001-B5DBA5DEA21E}">
      <dgm:prSet/>
      <dgm:spPr/>
      <dgm:t>
        <a:bodyPr/>
        <a:lstStyle/>
        <a:p>
          <a:pPr>
            <a:lnSpc>
              <a:spcPct val="100000"/>
            </a:lnSpc>
          </a:pPr>
          <a:r>
            <a:rPr lang="en-US" b="1" dirty="0"/>
            <a:t>Qualitative Data Review: </a:t>
          </a:r>
          <a:r>
            <a:rPr lang="en-US" dirty="0"/>
            <a:t>Regularly review survey comments and feedback to understand the 'why' behind the numbers and identify areas for improvement not captured by quantitative data alone.</a:t>
          </a:r>
        </a:p>
      </dgm:t>
    </dgm:pt>
    <dgm:pt modelId="{B8FC4A4B-B06B-48F4-B06C-DF8B0241D7F8}" type="parTrans" cxnId="{96C395BB-4E1B-4ADE-B03F-025A4298BDAC}">
      <dgm:prSet/>
      <dgm:spPr/>
      <dgm:t>
        <a:bodyPr/>
        <a:lstStyle/>
        <a:p>
          <a:endParaRPr lang="en-US"/>
        </a:p>
      </dgm:t>
    </dgm:pt>
    <dgm:pt modelId="{FEA0FBE7-C5E7-4511-B5D0-C8EAFC107441}" type="sibTrans" cxnId="{96C395BB-4E1B-4ADE-B03F-025A4298BDAC}">
      <dgm:prSet/>
      <dgm:spPr/>
      <dgm:t>
        <a:bodyPr/>
        <a:lstStyle/>
        <a:p>
          <a:endParaRPr lang="en-US"/>
        </a:p>
      </dgm:t>
    </dgm:pt>
    <dgm:pt modelId="{BE89DF9F-EA5B-4441-AA7B-E8E9A6108C2A}" type="pres">
      <dgm:prSet presAssocID="{937801F7-2F1D-448A-96BF-8DBD38BB4861}" presName="root" presStyleCnt="0">
        <dgm:presLayoutVars>
          <dgm:dir/>
          <dgm:resizeHandles val="exact"/>
        </dgm:presLayoutVars>
      </dgm:prSet>
      <dgm:spPr/>
    </dgm:pt>
    <dgm:pt modelId="{0CAAE856-13EA-4C92-9F5D-130996FD72AB}" type="pres">
      <dgm:prSet presAssocID="{837174FA-E6A2-4461-8772-FAB9D802C70C}" presName="compNode" presStyleCnt="0"/>
      <dgm:spPr/>
    </dgm:pt>
    <dgm:pt modelId="{A7C0F044-75E3-4BF8-A166-B795E36697C8}" type="pres">
      <dgm:prSet presAssocID="{837174FA-E6A2-4461-8772-FAB9D802C70C}" presName="bgRect" presStyleLbl="bgShp" presStyleIdx="0" presStyleCnt="5"/>
      <dgm:spPr/>
    </dgm:pt>
    <dgm:pt modelId="{CA725C59-03AD-4B3F-BAC2-FC8C3598B628}" type="pres">
      <dgm:prSet presAssocID="{837174FA-E6A2-4461-8772-FAB9D802C7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5270652F-E635-420D-9647-43C8A1A51632}" type="pres">
      <dgm:prSet presAssocID="{837174FA-E6A2-4461-8772-FAB9D802C70C}" presName="spaceRect" presStyleCnt="0"/>
      <dgm:spPr/>
    </dgm:pt>
    <dgm:pt modelId="{3713315A-F9B8-40C6-AC25-FBB20920ED84}" type="pres">
      <dgm:prSet presAssocID="{837174FA-E6A2-4461-8772-FAB9D802C70C}" presName="parTx" presStyleLbl="revTx" presStyleIdx="0" presStyleCnt="5">
        <dgm:presLayoutVars>
          <dgm:chMax val="0"/>
          <dgm:chPref val="0"/>
        </dgm:presLayoutVars>
      </dgm:prSet>
      <dgm:spPr/>
    </dgm:pt>
    <dgm:pt modelId="{4775C91F-B692-4EB1-938F-95AF038564FC}" type="pres">
      <dgm:prSet presAssocID="{E8EDACF4-A1A9-40FB-AB9D-548EA019FBB1}" presName="sibTrans" presStyleCnt="0"/>
      <dgm:spPr/>
    </dgm:pt>
    <dgm:pt modelId="{2ACE02A7-1EC5-4048-B98D-E994A848E953}" type="pres">
      <dgm:prSet presAssocID="{BC17097D-BBDC-4B0C-A456-669686B573CF}" presName="compNode" presStyleCnt="0"/>
      <dgm:spPr/>
    </dgm:pt>
    <dgm:pt modelId="{CD89204A-68BF-48B3-8E6B-0820F92166B3}" type="pres">
      <dgm:prSet presAssocID="{BC17097D-BBDC-4B0C-A456-669686B573CF}" presName="bgRect" presStyleLbl="bgShp" presStyleIdx="1" presStyleCnt="5"/>
      <dgm:spPr/>
    </dgm:pt>
    <dgm:pt modelId="{F56B3B1A-B23D-4E65-A025-0E26D061570F}" type="pres">
      <dgm:prSet presAssocID="{BC17097D-BBDC-4B0C-A456-669686B573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ll"/>
        </a:ext>
      </dgm:extLst>
    </dgm:pt>
    <dgm:pt modelId="{474B9D3B-0D0C-4275-811B-0EFF768D7E35}" type="pres">
      <dgm:prSet presAssocID="{BC17097D-BBDC-4B0C-A456-669686B573CF}" presName="spaceRect" presStyleCnt="0"/>
      <dgm:spPr/>
    </dgm:pt>
    <dgm:pt modelId="{40637297-1972-4166-86C4-0816A3E9E1FB}" type="pres">
      <dgm:prSet presAssocID="{BC17097D-BBDC-4B0C-A456-669686B573CF}" presName="parTx" presStyleLbl="revTx" presStyleIdx="1" presStyleCnt="5">
        <dgm:presLayoutVars>
          <dgm:chMax val="0"/>
          <dgm:chPref val="0"/>
        </dgm:presLayoutVars>
      </dgm:prSet>
      <dgm:spPr/>
    </dgm:pt>
    <dgm:pt modelId="{4E6E0921-8BFB-4446-A2FA-FB0A63E3054D}" type="pres">
      <dgm:prSet presAssocID="{B7DFD60F-C87F-4A52-A116-BC988C8FFE2A}" presName="sibTrans" presStyleCnt="0"/>
      <dgm:spPr/>
    </dgm:pt>
    <dgm:pt modelId="{A5EB5BD6-2974-4099-9B8E-F305AD5653D2}" type="pres">
      <dgm:prSet presAssocID="{CFD97FEA-A382-4348-A551-F374BF3D638B}" presName="compNode" presStyleCnt="0"/>
      <dgm:spPr/>
    </dgm:pt>
    <dgm:pt modelId="{4A113982-A45E-4EB5-A766-E595AB6E4767}" type="pres">
      <dgm:prSet presAssocID="{CFD97FEA-A382-4348-A551-F374BF3D638B}" presName="bgRect" presStyleLbl="bgShp" presStyleIdx="2" presStyleCnt="5"/>
      <dgm:spPr/>
    </dgm:pt>
    <dgm:pt modelId="{F7D90E5E-C1E6-4A98-9BBC-B2BEE1256187}" type="pres">
      <dgm:prSet presAssocID="{CFD97FEA-A382-4348-A551-F374BF3D638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84A8A38D-81C5-4427-AEA2-EC4789915BC5}" type="pres">
      <dgm:prSet presAssocID="{CFD97FEA-A382-4348-A551-F374BF3D638B}" presName="spaceRect" presStyleCnt="0"/>
      <dgm:spPr/>
    </dgm:pt>
    <dgm:pt modelId="{CFC4115E-AB2A-4287-9793-A7418C6B4269}" type="pres">
      <dgm:prSet presAssocID="{CFD97FEA-A382-4348-A551-F374BF3D638B}" presName="parTx" presStyleLbl="revTx" presStyleIdx="2" presStyleCnt="5">
        <dgm:presLayoutVars>
          <dgm:chMax val="0"/>
          <dgm:chPref val="0"/>
        </dgm:presLayoutVars>
      </dgm:prSet>
      <dgm:spPr/>
    </dgm:pt>
    <dgm:pt modelId="{1C681D07-AB0D-4DE3-9176-2462B707192B}" type="pres">
      <dgm:prSet presAssocID="{8348EA67-EBD1-43ED-A4A7-045D8871D85A}" presName="sibTrans" presStyleCnt="0"/>
      <dgm:spPr/>
    </dgm:pt>
    <dgm:pt modelId="{A95EFEB4-4236-4708-8DE6-0A5B782E84F2}" type="pres">
      <dgm:prSet presAssocID="{777D55BF-1F71-490C-9B11-DE07BC7D8561}" presName="compNode" presStyleCnt="0"/>
      <dgm:spPr/>
    </dgm:pt>
    <dgm:pt modelId="{A55E71CE-D956-4A19-95A9-62821B404DD1}" type="pres">
      <dgm:prSet presAssocID="{777D55BF-1F71-490C-9B11-DE07BC7D8561}" presName="bgRect" presStyleLbl="bgShp" presStyleIdx="3" presStyleCnt="5"/>
      <dgm:spPr/>
    </dgm:pt>
    <dgm:pt modelId="{EF3FC48F-CED5-4A59-ABEA-DDCB486E66D4}" type="pres">
      <dgm:prSet presAssocID="{777D55BF-1F71-490C-9B11-DE07BC7D85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EA318BC5-06D7-406C-8996-3F1B9ED7BE92}" type="pres">
      <dgm:prSet presAssocID="{777D55BF-1F71-490C-9B11-DE07BC7D8561}" presName="spaceRect" presStyleCnt="0"/>
      <dgm:spPr/>
    </dgm:pt>
    <dgm:pt modelId="{C0A21934-8E5F-45A9-8A82-8C247328073E}" type="pres">
      <dgm:prSet presAssocID="{777D55BF-1F71-490C-9B11-DE07BC7D8561}" presName="parTx" presStyleLbl="revTx" presStyleIdx="3" presStyleCnt="5">
        <dgm:presLayoutVars>
          <dgm:chMax val="0"/>
          <dgm:chPref val="0"/>
        </dgm:presLayoutVars>
      </dgm:prSet>
      <dgm:spPr/>
    </dgm:pt>
    <dgm:pt modelId="{26536A85-97E1-4B3F-B74E-CE89FAEFAD66}" type="pres">
      <dgm:prSet presAssocID="{3A42E2B7-22A3-46EA-99A4-94D7817C8C2E}" presName="sibTrans" presStyleCnt="0"/>
      <dgm:spPr/>
    </dgm:pt>
    <dgm:pt modelId="{B0C060F4-E0A9-4B1F-B57A-A61D118B2CA6}" type="pres">
      <dgm:prSet presAssocID="{FEFE84E0-AB7F-47C2-9001-B5DBA5DEA21E}" presName="compNode" presStyleCnt="0"/>
      <dgm:spPr/>
    </dgm:pt>
    <dgm:pt modelId="{663C115A-F3A1-48DD-983A-3CE7078E3766}" type="pres">
      <dgm:prSet presAssocID="{FEFE84E0-AB7F-47C2-9001-B5DBA5DEA21E}" presName="bgRect" presStyleLbl="bgShp" presStyleIdx="4" presStyleCnt="5"/>
      <dgm:spPr/>
    </dgm:pt>
    <dgm:pt modelId="{DC1239AF-C0EF-4EBD-9D78-A63A221587B2}" type="pres">
      <dgm:prSet presAssocID="{FEFE84E0-AB7F-47C2-9001-B5DBA5DEA2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198320D7-BB5C-46E4-92C3-98551ADC6833}" type="pres">
      <dgm:prSet presAssocID="{FEFE84E0-AB7F-47C2-9001-B5DBA5DEA21E}" presName="spaceRect" presStyleCnt="0"/>
      <dgm:spPr/>
    </dgm:pt>
    <dgm:pt modelId="{72934CE9-EE54-426C-B461-9135A8589119}" type="pres">
      <dgm:prSet presAssocID="{FEFE84E0-AB7F-47C2-9001-B5DBA5DEA21E}" presName="parTx" presStyleLbl="revTx" presStyleIdx="4" presStyleCnt="5">
        <dgm:presLayoutVars>
          <dgm:chMax val="0"/>
          <dgm:chPref val="0"/>
        </dgm:presLayoutVars>
      </dgm:prSet>
      <dgm:spPr/>
    </dgm:pt>
  </dgm:ptLst>
  <dgm:cxnLst>
    <dgm:cxn modelId="{DF3A4E2B-193E-4EB3-AA2C-2BB68A3E4F48}" type="presOf" srcId="{777D55BF-1F71-490C-9B11-DE07BC7D8561}" destId="{C0A21934-8E5F-45A9-8A82-8C247328073E}" srcOrd="0" destOrd="0" presId="urn:microsoft.com/office/officeart/2018/2/layout/IconVerticalSolidList"/>
    <dgm:cxn modelId="{046CFD3B-F64F-4331-AACD-146E1694B319}" type="presOf" srcId="{CFD97FEA-A382-4348-A551-F374BF3D638B}" destId="{CFC4115E-AB2A-4287-9793-A7418C6B4269}" srcOrd="0" destOrd="0" presId="urn:microsoft.com/office/officeart/2018/2/layout/IconVerticalSolidList"/>
    <dgm:cxn modelId="{FC17256A-DFA2-4E58-8889-FC3CF108DB36}" type="presOf" srcId="{837174FA-E6A2-4461-8772-FAB9D802C70C}" destId="{3713315A-F9B8-40C6-AC25-FBB20920ED84}" srcOrd="0" destOrd="0" presId="urn:microsoft.com/office/officeart/2018/2/layout/IconVerticalSolidList"/>
    <dgm:cxn modelId="{A085C34A-153C-4B60-B30A-431C3B256ED1}" type="presOf" srcId="{FEFE84E0-AB7F-47C2-9001-B5DBA5DEA21E}" destId="{72934CE9-EE54-426C-B461-9135A8589119}" srcOrd="0" destOrd="0" presId="urn:microsoft.com/office/officeart/2018/2/layout/IconVerticalSolidList"/>
    <dgm:cxn modelId="{10BC6C4E-6C65-489F-85EA-12B531EABE73}" type="presOf" srcId="{BC17097D-BBDC-4B0C-A456-669686B573CF}" destId="{40637297-1972-4166-86C4-0816A3E9E1FB}" srcOrd="0" destOrd="0" presId="urn:microsoft.com/office/officeart/2018/2/layout/IconVerticalSolidList"/>
    <dgm:cxn modelId="{F4086E7E-824E-43CB-AAE6-0A1D38028AEE}" srcId="{937801F7-2F1D-448A-96BF-8DBD38BB4861}" destId="{CFD97FEA-A382-4348-A551-F374BF3D638B}" srcOrd="2" destOrd="0" parTransId="{3AEA640D-21F4-4885-8AD6-D8CE3385A00A}" sibTransId="{8348EA67-EBD1-43ED-A4A7-045D8871D85A}"/>
    <dgm:cxn modelId="{A07BEB83-6098-46AF-9428-6937B94ED626}" type="presOf" srcId="{937801F7-2F1D-448A-96BF-8DBD38BB4861}" destId="{BE89DF9F-EA5B-4441-AA7B-E8E9A6108C2A}" srcOrd="0" destOrd="0" presId="urn:microsoft.com/office/officeart/2018/2/layout/IconVerticalSolidList"/>
    <dgm:cxn modelId="{BD54FD83-7EFB-4E73-8C59-6BB481BA51CD}" srcId="{937801F7-2F1D-448A-96BF-8DBD38BB4861}" destId="{BC17097D-BBDC-4B0C-A456-669686B573CF}" srcOrd="1" destOrd="0" parTransId="{4642E1BA-2EF8-47A5-BD6D-DFE4B35C54CB}" sibTransId="{B7DFD60F-C87F-4A52-A116-BC988C8FFE2A}"/>
    <dgm:cxn modelId="{24960984-680F-4775-8963-A84B589D5372}" srcId="{937801F7-2F1D-448A-96BF-8DBD38BB4861}" destId="{837174FA-E6A2-4461-8772-FAB9D802C70C}" srcOrd="0" destOrd="0" parTransId="{C4730D4F-69DF-4160-A598-AAE1B45B87DB}" sibTransId="{E8EDACF4-A1A9-40FB-AB9D-548EA019FBB1}"/>
    <dgm:cxn modelId="{96C395BB-4E1B-4ADE-B03F-025A4298BDAC}" srcId="{937801F7-2F1D-448A-96BF-8DBD38BB4861}" destId="{FEFE84E0-AB7F-47C2-9001-B5DBA5DEA21E}" srcOrd="4" destOrd="0" parTransId="{B8FC4A4B-B06B-48F4-B06C-DF8B0241D7F8}" sibTransId="{FEA0FBE7-C5E7-4511-B5D0-C8EAFC107441}"/>
    <dgm:cxn modelId="{958E56E9-1116-4722-A074-388FDD7641BB}" srcId="{937801F7-2F1D-448A-96BF-8DBD38BB4861}" destId="{777D55BF-1F71-490C-9B11-DE07BC7D8561}" srcOrd="3" destOrd="0" parTransId="{B2A979FA-A7F3-4FE9-A16D-EDDAA9FCA627}" sibTransId="{3A42E2B7-22A3-46EA-99A4-94D7817C8C2E}"/>
    <dgm:cxn modelId="{2A5E0EC9-2A5F-4F96-BA68-168BB6707C50}" type="presParOf" srcId="{BE89DF9F-EA5B-4441-AA7B-E8E9A6108C2A}" destId="{0CAAE856-13EA-4C92-9F5D-130996FD72AB}" srcOrd="0" destOrd="0" presId="urn:microsoft.com/office/officeart/2018/2/layout/IconVerticalSolidList"/>
    <dgm:cxn modelId="{A779A082-5B8E-43F5-AA1E-7133F92C6385}" type="presParOf" srcId="{0CAAE856-13EA-4C92-9F5D-130996FD72AB}" destId="{A7C0F044-75E3-4BF8-A166-B795E36697C8}" srcOrd="0" destOrd="0" presId="urn:microsoft.com/office/officeart/2018/2/layout/IconVerticalSolidList"/>
    <dgm:cxn modelId="{1E05C24D-1AF7-45BB-9F26-47EF4707CA9F}" type="presParOf" srcId="{0CAAE856-13EA-4C92-9F5D-130996FD72AB}" destId="{CA725C59-03AD-4B3F-BAC2-FC8C3598B628}" srcOrd="1" destOrd="0" presId="urn:microsoft.com/office/officeart/2018/2/layout/IconVerticalSolidList"/>
    <dgm:cxn modelId="{D85B5B33-B771-4CAD-A994-5FE01CD62A30}" type="presParOf" srcId="{0CAAE856-13EA-4C92-9F5D-130996FD72AB}" destId="{5270652F-E635-420D-9647-43C8A1A51632}" srcOrd="2" destOrd="0" presId="urn:microsoft.com/office/officeart/2018/2/layout/IconVerticalSolidList"/>
    <dgm:cxn modelId="{12126270-BD44-412C-B9DB-1584D3EDA042}" type="presParOf" srcId="{0CAAE856-13EA-4C92-9F5D-130996FD72AB}" destId="{3713315A-F9B8-40C6-AC25-FBB20920ED84}" srcOrd="3" destOrd="0" presId="urn:microsoft.com/office/officeart/2018/2/layout/IconVerticalSolidList"/>
    <dgm:cxn modelId="{E0DB9D53-B565-41B9-B872-A96D53B5E0EB}" type="presParOf" srcId="{BE89DF9F-EA5B-4441-AA7B-E8E9A6108C2A}" destId="{4775C91F-B692-4EB1-938F-95AF038564FC}" srcOrd="1" destOrd="0" presId="urn:microsoft.com/office/officeart/2018/2/layout/IconVerticalSolidList"/>
    <dgm:cxn modelId="{915D7451-9161-4265-92DE-58EE274D1F1B}" type="presParOf" srcId="{BE89DF9F-EA5B-4441-AA7B-E8E9A6108C2A}" destId="{2ACE02A7-1EC5-4048-B98D-E994A848E953}" srcOrd="2" destOrd="0" presId="urn:microsoft.com/office/officeart/2018/2/layout/IconVerticalSolidList"/>
    <dgm:cxn modelId="{72FFAFB9-C359-4AEC-B437-16538052F4FC}" type="presParOf" srcId="{2ACE02A7-1EC5-4048-B98D-E994A848E953}" destId="{CD89204A-68BF-48B3-8E6B-0820F92166B3}" srcOrd="0" destOrd="0" presId="urn:microsoft.com/office/officeart/2018/2/layout/IconVerticalSolidList"/>
    <dgm:cxn modelId="{993AB55B-8912-4C13-8628-7F07838CEBA7}" type="presParOf" srcId="{2ACE02A7-1EC5-4048-B98D-E994A848E953}" destId="{F56B3B1A-B23D-4E65-A025-0E26D061570F}" srcOrd="1" destOrd="0" presId="urn:microsoft.com/office/officeart/2018/2/layout/IconVerticalSolidList"/>
    <dgm:cxn modelId="{02CDFB1A-D73A-4B81-8FB0-63523068AF94}" type="presParOf" srcId="{2ACE02A7-1EC5-4048-B98D-E994A848E953}" destId="{474B9D3B-0D0C-4275-811B-0EFF768D7E35}" srcOrd="2" destOrd="0" presId="urn:microsoft.com/office/officeart/2018/2/layout/IconVerticalSolidList"/>
    <dgm:cxn modelId="{9B47796D-C4BF-47BD-9F24-96CDE815C595}" type="presParOf" srcId="{2ACE02A7-1EC5-4048-B98D-E994A848E953}" destId="{40637297-1972-4166-86C4-0816A3E9E1FB}" srcOrd="3" destOrd="0" presId="urn:microsoft.com/office/officeart/2018/2/layout/IconVerticalSolidList"/>
    <dgm:cxn modelId="{C65CEEBD-19CD-48CE-A5E6-0EA73926F0FC}" type="presParOf" srcId="{BE89DF9F-EA5B-4441-AA7B-E8E9A6108C2A}" destId="{4E6E0921-8BFB-4446-A2FA-FB0A63E3054D}" srcOrd="3" destOrd="0" presId="urn:microsoft.com/office/officeart/2018/2/layout/IconVerticalSolidList"/>
    <dgm:cxn modelId="{23C4427F-7E7D-4BFC-8FCE-E18BDBDFD143}" type="presParOf" srcId="{BE89DF9F-EA5B-4441-AA7B-E8E9A6108C2A}" destId="{A5EB5BD6-2974-4099-9B8E-F305AD5653D2}" srcOrd="4" destOrd="0" presId="urn:microsoft.com/office/officeart/2018/2/layout/IconVerticalSolidList"/>
    <dgm:cxn modelId="{63644170-A313-4206-A9B7-12C7FE446B29}" type="presParOf" srcId="{A5EB5BD6-2974-4099-9B8E-F305AD5653D2}" destId="{4A113982-A45E-4EB5-A766-E595AB6E4767}" srcOrd="0" destOrd="0" presId="urn:microsoft.com/office/officeart/2018/2/layout/IconVerticalSolidList"/>
    <dgm:cxn modelId="{D689F93F-6664-4E97-B022-E4D38D6BEB7D}" type="presParOf" srcId="{A5EB5BD6-2974-4099-9B8E-F305AD5653D2}" destId="{F7D90E5E-C1E6-4A98-9BBC-B2BEE1256187}" srcOrd="1" destOrd="0" presId="urn:microsoft.com/office/officeart/2018/2/layout/IconVerticalSolidList"/>
    <dgm:cxn modelId="{63E736E2-FF8A-484D-BCE6-C22AAA8E25FF}" type="presParOf" srcId="{A5EB5BD6-2974-4099-9B8E-F305AD5653D2}" destId="{84A8A38D-81C5-4427-AEA2-EC4789915BC5}" srcOrd="2" destOrd="0" presId="urn:microsoft.com/office/officeart/2018/2/layout/IconVerticalSolidList"/>
    <dgm:cxn modelId="{CD8F93F3-5505-4076-803D-D258A9A76B3E}" type="presParOf" srcId="{A5EB5BD6-2974-4099-9B8E-F305AD5653D2}" destId="{CFC4115E-AB2A-4287-9793-A7418C6B4269}" srcOrd="3" destOrd="0" presId="urn:microsoft.com/office/officeart/2018/2/layout/IconVerticalSolidList"/>
    <dgm:cxn modelId="{7CEC2E31-DE1D-4D79-A2BA-AC6991158FAF}" type="presParOf" srcId="{BE89DF9F-EA5B-4441-AA7B-E8E9A6108C2A}" destId="{1C681D07-AB0D-4DE3-9176-2462B707192B}" srcOrd="5" destOrd="0" presId="urn:microsoft.com/office/officeart/2018/2/layout/IconVerticalSolidList"/>
    <dgm:cxn modelId="{FB781BCA-C3A7-41E6-BFE4-8164CEB8E615}" type="presParOf" srcId="{BE89DF9F-EA5B-4441-AA7B-E8E9A6108C2A}" destId="{A95EFEB4-4236-4708-8DE6-0A5B782E84F2}" srcOrd="6" destOrd="0" presId="urn:microsoft.com/office/officeart/2018/2/layout/IconVerticalSolidList"/>
    <dgm:cxn modelId="{2BAA5668-A9C4-46B7-B5CF-3B11E88927DA}" type="presParOf" srcId="{A95EFEB4-4236-4708-8DE6-0A5B782E84F2}" destId="{A55E71CE-D956-4A19-95A9-62821B404DD1}" srcOrd="0" destOrd="0" presId="urn:microsoft.com/office/officeart/2018/2/layout/IconVerticalSolidList"/>
    <dgm:cxn modelId="{278A1321-A304-47CC-AAD5-5A5F752A937B}" type="presParOf" srcId="{A95EFEB4-4236-4708-8DE6-0A5B782E84F2}" destId="{EF3FC48F-CED5-4A59-ABEA-DDCB486E66D4}" srcOrd="1" destOrd="0" presId="urn:microsoft.com/office/officeart/2018/2/layout/IconVerticalSolidList"/>
    <dgm:cxn modelId="{49BB753E-F0D4-46B6-A80F-21BE938CA3EA}" type="presParOf" srcId="{A95EFEB4-4236-4708-8DE6-0A5B782E84F2}" destId="{EA318BC5-06D7-406C-8996-3F1B9ED7BE92}" srcOrd="2" destOrd="0" presId="urn:microsoft.com/office/officeart/2018/2/layout/IconVerticalSolidList"/>
    <dgm:cxn modelId="{E4FE2189-AB7C-4CEC-A4D3-1EE4DBD54B48}" type="presParOf" srcId="{A95EFEB4-4236-4708-8DE6-0A5B782E84F2}" destId="{C0A21934-8E5F-45A9-8A82-8C247328073E}" srcOrd="3" destOrd="0" presId="urn:microsoft.com/office/officeart/2018/2/layout/IconVerticalSolidList"/>
    <dgm:cxn modelId="{A718981F-D4E5-4AFC-BFA4-4F46417F3C56}" type="presParOf" srcId="{BE89DF9F-EA5B-4441-AA7B-E8E9A6108C2A}" destId="{26536A85-97E1-4B3F-B74E-CE89FAEFAD66}" srcOrd="7" destOrd="0" presId="urn:microsoft.com/office/officeart/2018/2/layout/IconVerticalSolidList"/>
    <dgm:cxn modelId="{25DE877E-58E7-4D0C-B785-87AC8A0167FF}" type="presParOf" srcId="{BE89DF9F-EA5B-4441-AA7B-E8E9A6108C2A}" destId="{B0C060F4-E0A9-4B1F-B57A-A61D118B2CA6}" srcOrd="8" destOrd="0" presId="urn:microsoft.com/office/officeart/2018/2/layout/IconVerticalSolidList"/>
    <dgm:cxn modelId="{A2F23A2A-6AA4-4B30-B744-BA09CFB3FA76}" type="presParOf" srcId="{B0C060F4-E0A9-4B1F-B57A-A61D118B2CA6}" destId="{663C115A-F3A1-48DD-983A-3CE7078E3766}" srcOrd="0" destOrd="0" presId="urn:microsoft.com/office/officeart/2018/2/layout/IconVerticalSolidList"/>
    <dgm:cxn modelId="{F513D00B-8AC8-4EDC-AFB8-F1C8B011A975}" type="presParOf" srcId="{B0C060F4-E0A9-4B1F-B57A-A61D118B2CA6}" destId="{DC1239AF-C0EF-4EBD-9D78-A63A221587B2}" srcOrd="1" destOrd="0" presId="urn:microsoft.com/office/officeart/2018/2/layout/IconVerticalSolidList"/>
    <dgm:cxn modelId="{FFED364A-F2E4-405B-9A0F-B9448C8E29C0}" type="presParOf" srcId="{B0C060F4-E0A9-4B1F-B57A-A61D118B2CA6}" destId="{198320D7-BB5C-46E4-92C3-98551ADC6833}" srcOrd="2" destOrd="0" presId="urn:microsoft.com/office/officeart/2018/2/layout/IconVerticalSolidList"/>
    <dgm:cxn modelId="{D8540F1F-0A7C-4349-ACF8-3BBF057D9EF4}" type="presParOf" srcId="{B0C060F4-E0A9-4B1F-B57A-A61D118B2CA6}" destId="{72934CE9-EE54-426C-B461-9135A858911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A4556-BFD7-4D59-9050-AC20F6D8EB5D}">
      <dsp:nvSpPr>
        <dsp:cNvPr id="0" name=""/>
        <dsp:cNvSpPr/>
      </dsp:nvSpPr>
      <dsp:spPr>
        <a:xfrm>
          <a:off x="450860" y="552527"/>
          <a:ext cx="735644" cy="735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DC3AB-AE57-4F2D-A0AB-376F2CEA45E5}">
      <dsp:nvSpPr>
        <dsp:cNvPr id="0" name=""/>
        <dsp:cNvSpPr/>
      </dsp:nvSpPr>
      <dsp:spPr>
        <a:xfrm>
          <a:off x="1300" y="1573190"/>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Optimize Call Routing: </a:t>
          </a:r>
          <a:r>
            <a:rPr lang="en-US" sz="1100" kern="1200"/>
            <a:t>Reduce average hold time by 50% within 1 month.</a:t>
          </a:r>
        </a:p>
      </dsp:txBody>
      <dsp:txXfrm>
        <a:off x="1300" y="1573190"/>
        <a:ext cx="1634765" cy="653906"/>
      </dsp:txXfrm>
    </dsp:sp>
    <dsp:sp modelId="{46E64514-94CD-4018-AC67-95585CB2D435}">
      <dsp:nvSpPr>
        <dsp:cNvPr id="0" name=""/>
        <dsp:cNvSpPr/>
      </dsp:nvSpPr>
      <dsp:spPr>
        <a:xfrm>
          <a:off x="2371710" y="552527"/>
          <a:ext cx="735644" cy="735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93C98-B7E7-451E-B6A8-61F0B5B8B292}">
      <dsp:nvSpPr>
        <dsp:cNvPr id="0" name=""/>
        <dsp:cNvSpPr/>
      </dsp:nvSpPr>
      <dsp:spPr>
        <a:xfrm>
          <a:off x="1922149" y="1573190"/>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Increase Staffing During Peak Hours: </a:t>
          </a:r>
          <a:r>
            <a:rPr lang="en-US" sz="1100" kern="1200"/>
            <a:t>Reduce peak hour hold times to &lt;15 minutes within 2 months.</a:t>
          </a:r>
        </a:p>
      </dsp:txBody>
      <dsp:txXfrm>
        <a:off x="1922149" y="1573190"/>
        <a:ext cx="1634765" cy="653906"/>
      </dsp:txXfrm>
    </dsp:sp>
    <dsp:sp modelId="{E45E6841-15F4-46DC-BFCB-9BDF519DB9B0}">
      <dsp:nvSpPr>
        <dsp:cNvPr id="0" name=""/>
        <dsp:cNvSpPr/>
      </dsp:nvSpPr>
      <dsp:spPr>
        <a:xfrm>
          <a:off x="4292559" y="552527"/>
          <a:ext cx="735644" cy="735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FF534-741D-4DD2-A95A-3F6C74A04D1B}">
      <dsp:nvSpPr>
        <dsp:cNvPr id="0" name=""/>
        <dsp:cNvSpPr/>
      </dsp:nvSpPr>
      <dsp:spPr>
        <a:xfrm>
          <a:off x="3842999" y="1573190"/>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Enhance Tier 1 Training: </a:t>
          </a:r>
          <a:r>
            <a:rPr lang="en-US" sz="1100" kern="1200"/>
            <a:t>Increase first-level resolution rate by 20% within 2 months.</a:t>
          </a:r>
        </a:p>
      </dsp:txBody>
      <dsp:txXfrm>
        <a:off x="3842999" y="1573190"/>
        <a:ext cx="1634765" cy="653906"/>
      </dsp:txXfrm>
    </dsp:sp>
    <dsp:sp modelId="{13BB2BF6-F169-4FDE-AFF7-0413DBA85D21}">
      <dsp:nvSpPr>
        <dsp:cNvPr id="0" name=""/>
        <dsp:cNvSpPr/>
      </dsp:nvSpPr>
      <dsp:spPr>
        <a:xfrm>
          <a:off x="1411285" y="2635787"/>
          <a:ext cx="735644" cy="735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CAF71-76FB-4548-92E3-F6960FDFF165}">
      <dsp:nvSpPr>
        <dsp:cNvPr id="0" name=""/>
        <dsp:cNvSpPr/>
      </dsp:nvSpPr>
      <dsp:spPr>
        <a:xfrm>
          <a:off x="961724" y="3656450"/>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Improve Knowledge Base Accessibility: </a:t>
          </a:r>
          <a:r>
            <a:rPr lang="en-US" sz="1100" kern="1200"/>
            <a:t>Reduce Tier 1 escalation rates by 15% within 3 months.</a:t>
          </a:r>
        </a:p>
      </dsp:txBody>
      <dsp:txXfrm>
        <a:off x="961724" y="3656450"/>
        <a:ext cx="1634765" cy="653906"/>
      </dsp:txXfrm>
    </dsp:sp>
    <dsp:sp modelId="{0F940A25-B3A1-4F2C-AE6F-6C9328D78301}">
      <dsp:nvSpPr>
        <dsp:cNvPr id="0" name=""/>
        <dsp:cNvSpPr/>
      </dsp:nvSpPr>
      <dsp:spPr>
        <a:xfrm>
          <a:off x="3332135" y="2635787"/>
          <a:ext cx="735644" cy="735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675E4-00A4-4014-8389-4B51A95C7EE5}">
      <dsp:nvSpPr>
        <dsp:cNvPr id="0" name=""/>
        <dsp:cNvSpPr/>
      </dsp:nvSpPr>
      <dsp:spPr>
        <a:xfrm>
          <a:off x="2882574" y="3656450"/>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Monitor “Missed Calls” and “Average Call Wait Time” metrics daily.</a:t>
          </a:r>
          <a:endParaRPr lang="en-US" sz="1100" kern="1200"/>
        </a:p>
      </dsp:txBody>
      <dsp:txXfrm>
        <a:off x="2882574" y="3656450"/>
        <a:ext cx="1634765" cy="653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0F044-75E3-4BF8-A166-B795E36697C8}">
      <dsp:nvSpPr>
        <dsp:cNvPr id="0" name=""/>
        <dsp:cNvSpPr/>
      </dsp:nvSpPr>
      <dsp:spPr>
        <a:xfrm>
          <a:off x="0" y="3371"/>
          <a:ext cx="9906000" cy="718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25C59-03AD-4B3F-BAC2-FC8C3598B628}">
      <dsp:nvSpPr>
        <dsp:cNvPr id="0" name=""/>
        <dsp:cNvSpPr/>
      </dsp:nvSpPr>
      <dsp:spPr>
        <a:xfrm>
          <a:off x="217210" y="164932"/>
          <a:ext cx="394927" cy="394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3315A-F9B8-40C6-AC25-FBB20920ED84}">
      <dsp:nvSpPr>
        <dsp:cNvPr id="0" name=""/>
        <dsp:cNvSpPr/>
      </dsp:nvSpPr>
      <dsp:spPr>
        <a:xfrm>
          <a:off x="829348" y="3371"/>
          <a:ext cx="9076651" cy="7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994" tIns="75994" rIns="75994" bIns="75994" numCol="1" spcCol="1270" anchor="ctr" anchorCtr="0">
          <a:noAutofit/>
        </a:bodyPr>
        <a:lstStyle/>
        <a:p>
          <a:pPr marL="0" lvl="0" indent="0" algn="l" defTabSz="755650">
            <a:lnSpc>
              <a:spcPct val="100000"/>
            </a:lnSpc>
            <a:spcBef>
              <a:spcPct val="0"/>
            </a:spcBef>
            <a:spcAft>
              <a:spcPct val="35000"/>
            </a:spcAft>
            <a:buNone/>
          </a:pPr>
          <a:r>
            <a:rPr lang="en-US" sz="1700" b="1" kern="1200" dirty="0"/>
            <a:t>Real-time Dashboards: </a:t>
          </a:r>
          <a:r>
            <a:rPr lang="en-US" sz="1700" kern="1200" dirty="0"/>
            <a:t>Implement dashboards displaying key metrics in real-time to identify immediate trends and potential issues.</a:t>
          </a:r>
        </a:p>
      </dsp:txBody>
      <dsp:txXfrm>
        <a:off x="829348" y="3371"/>
        <a:ext cx="9076651" cy="718050"/>
      </dsp:txXfrm>
    </dsp:sp>
    <dsp:sp modelId="{CD89204A-68BF-48B3-8E6B-0820F92166B3}">
      <dsp:nvSpPr>
        <dsp:cNvPr id="0" name=""/>
        <dsp:cNvSpPr/>
      </dsp:nvSpPr>
      <dsp:spPr>
        <a:xfrm>
          <a:off x="0" y="900934"/>
          <a:ext cx="9906000" cy="718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B3B1A-B23D-4E65-A025-0E26D061570F}">
      <dsp:nvSpPr>
        <dsp:cNvPr id="0" name=""/>
        <dsp:cNvSpPr/>
      </dsp:nvSpPr>
      <dsp:spPr>
        <a:xfrm>
          <a:off x="217210" y="1062495"/>
          <a:ext cx="394927" cy="394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637297-1972-4166-86C4-0816A3E9E1FB}">
      <dsp:nvSpPr>
        <dsp:cNvPr id="0" name=""/>
        <dsp:cNvSpPr/>
      </dsp:nvSpPr>
      <dsp:spPr>
        <a:xfrm>
          <a:off x="829348" y="900934"/>
          <a:ext cx="9076651" cy="7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994" tIns="75994" rIns="75994" bIns="75994" numCol="1" spcCol="1270" anchor="ctr" anchorCtr="0">
          <a:noAutofit/>
        </a:bodyPr>
        <a:lstStyle/>
        <a:p>
          <a:pPr marL="0" lvl="0" indent="0" algn="l" defTabSz="755650">
            <a:lnSpc>
              <a:spcPct val="100000"/>
            </a:lnSpc>
            <a:spcBef>
              <a:spcPct val="0"/>
            </a:spcBef>
            <a:spcAft>
              <a:spcPct val="35000"/>
            </a:spcAft>
            <a:buNone/>
          </a:pPr>
          <a:r>
            <a:rPr lang="en-US" sz="1700" b="1" kern="1200" dirty="0"/>
            <a:t>Automated Alerts: </a:t>
          </a:r>
          <a:r>
            <a:rPr lang="en-US" sz="1700" kern="1200" dirty="0"/>
            <a:t>Set up alerts for significant deviations from targets (positive or negative) to enable proactive intervention.</a:t>
          </a:r>
        </a:p>
      </dsp:txBody>
      <dsp:txXfrm>
        <a:off x="829348" y="900934"/>
        <a:ext cx="9076651" cy="718050"/>
      </dsp:txXfrm>
    </dsp:sp>
    <dsp:sp modelId="{4A113982-A45E-4EB5-A766-E595AB6E4767}">
      <dsp:nvSpPr>
        <dsp:cNvPr id="0" name=""/>
        <dsp:cNvSpPr/>
      </dsp:nvSpPr>
      <dsp:spPr>
        <a:xfrm>
          <a:off x="0" y="1798497"/>
          <a:ext cx="9906000" cy="718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90E5E-C1E6-4A98-9BBC-B2BEE1256187}">
      <dsp:nvSpPr>
        <dsp:cNvPr id="0" name=""/>
        <dsp:cNvSpPr/>
      </dsp:nvSpPr>
      <dsp:spPr>
        <a:xfrm>
          <a:off x="217210" y="1960058"/>
          <a:ext cx="394927" cy="3949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4115E-AB2A-4287-9793-A7418C6B4269}">
      <dsp:nvSpPr>
        <dsp:cNvPr id="0" name=""/>
        <dsp:cNvSpPr/>
      </dsp:nvSpPr>
      <dsp:spPr>
        <a:xfrm>
          <a:off x="829348" y="1798497"/>
          <a:ext cx="9076651" cy="7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994" tIns="75994" rIns="75994" bIns="75994" numCol="1" spcCol="1270" anchor="ctr" anchorCtr="0">
          <a:noAutofit/>
        </a:bodyPr>
        <a:lstStyle/>
        <a:p>
          <a:pPr marL="0" lvl="0" indent="0" algn="l" defTabSz="755650">
            <a:lnSpc>
              <a:spcPct val="100000"/>
            </a:lnSpc>
            <a:spcBef>
              <a:spcPct val="0"/>
            </a:spcBef>
            <a:spcAft>
              <a:spcPct val="35000"/>
            </a:spcAft>
            <a:buNone/>
          </a:pPr>
          <a:r>
            <a:rPr lang="en-US" sz="1700" b="1" kern="1200" dirty="0"/>
            <a:t>Trend Analysis: </a:t>
          </a:r>
          <a:r>
            <a:rPr lang="en-US" sz="1700" kern="1200" dirty="0"/>
            <a:t>Regularly analyze historical data to identify recurring patterns in call volume, issue types, and resolution times. This can inform staffing adjustments and proactive problem management.</a:t>
          </a:r>
        </a:p>
      </dsp:txBody>
      <dsp:txXfrm>
        <a:off x="829348" y="1798497"/>
        <a:ext cx="9076651" cy="718050"/>
      </dsp:txXfrm>
    </dsp:sp>
    <dsp:sp modelId="{A55E71CE-D956-4A19-95A9-62821B404DD1}">
      <dsp:nvSpPr>
        <dsp:cNvPr id="0" name=""/>
        <dsp:cNvSpPr/>
      </dsp:nvSpPr>
      <dsp:spPr>
        <a:xfrm>
          <a:off x="0" y="2696060"/>
          <a:ext cx="9906000" cy="718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FC48F-CED5-4A59-ABEA-DDCB486E66D4}">
      <dsp:nvSpPr>
        <dsp:cNvPr id="0" name=""/>
        <dsp:cNvSpPr/>
      </dsp:nvSpPr>
      <dsp:spPr>
        <a:xfrm>
          <a:off x="217210" y="2857621"/>
          <a:ext cx="394927" cy="394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21934-8E5F-45A9-8A82-8C247328073E}">
      <dsp:nvSpPr>
        <dsp:cNvPr id="0" name=""/>
        <dsp:cNvSpPr/>
      </dsp:nvSpPr>
      <dsp:spPr>
        <a:xfrm>
          <a:off x="829348" y="2696060"/>
          <a:ext cx="9076651" cy="7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994" tIns="75994" rIns="75994" bIns="75994" numCol="1" spcCol="1270" anchor="ctr" anchorCtr="0">
          <a:noAutofit/>
        </a:bodyPr>
        <a:lstStyle/>
        <a:p>
          <a:pPr marL="0" lvl="0" indent="0" algn="l" defTabSz="755650">
            <a:lnSpc>
              <a:spcPct val="100000"/>
            </a:lnSpc>
            <a:spcBef>
              <a:spcPct val="0"/>
            </a:spcBef>
            <a:spcAft>
              <a:spcPct val="35000"/>
            </a:spcAft>
            <a:buNone/>
          </a:pPr>
          <a:r>
            <a:rPr lang="en-US" sz="1700" b="1" kern="1200" dirty="0"/>
            <a:t>Comparative Analysis: </a:t>
          </a:r>
          <a:r>
            <a:rPr lang="en-US" sz="1700" kern="1200" dirty="0"/>
            <a:t>Compare performance across different time periods, teams, or issue types to identify best practices and areas needing standardization.</a:t>
          </a:r>
        </a:p>
      </dsp:txBody>
      <dsp:txXfrm>
        <a:off x="829348" y="2696060"/>
        <a:ext cx="9076651" cy="718050"/>
      </dsp:txXfrm>
    </dsp:sp>
    <dsp:sp modelId="{663C115A-F3A1-48DD-983A-3CE7078E3766}">
      <dsp:nvSpPr>
        <dsp:cNvPr id="0" name=""/>
        <dsp:cNvSpPr/>
      </dsp:nvSpPr>
      <dsp:spPr>
        <a:xfrm>
          <a:off x="0" y="3593623"/>
          <a:ext cx="9906000" cy="7180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239AF-C0EF-4EBD-9D78-A63A221587B2}">
      <dsp:nvSpPr>
        <dsp:cNvPr id="0" name=""/>
        <dsp:cNvSpPr/>
      </dsp:nvSpPr>
      <dsp:spPr>
        <a:xfrm>
          <a:off x="217210" y="3755184"/>
          <a:ext cx="394927" cy="3949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34CE9-EE54-426C-B461-9135A8589119}">
      <dsp:nvSpPr>
        <dsp:cNvPr id="0" name=""/>
        <dsp:cNvSpPr/>
      </dsp:nvSpPr>
      <dsp:spPr>
        <a:xfrm>
          <a:off x="829348" y="3593623"/>
          <a:ext cx="9076651" cy="71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994" tIns="75994" rIns="75994" bIns="75994" numCol="1" spcCol="1270" anchor="ctr" anchorCtr="0">
          <a:noAutofit/>
        </a:bodyPr>
        <a:lstStyle/>
        <a:p>
          <a:pPr marL="0" lvl="0" indent="0" algn="l" defTabSz="755650">
            <a:lnSpc>
              <a:spcPct val="100000"/>
            </a:lnSpc>
            <a:spcBef>
              <a:spcPct val="0"/>
            </a:spcBef>
            <a:spcAft>
              <a:spcPct val="35000"/>
            </a:spcAft>
            <a:buNone/>
          </a:pPr>
          <a:r>
            <a:rPr lang="en-US" sz="1700" b="1" kern="1200" dirty="0"/>
            <a:t>Qualitative Data Review: </a:t>
          </a:r>
          <a:r>
            <a:rPr lang="en-US" sz="1700" kern="1200" dirty="0"/>
            <a:t>Regularly review survey comments and feedback to understand the 'why' behind the numbers and identify areas for improvement not captured by quantitative data alone.</a:t>
          </a:r>
        </a:p>
      </dsp:txBody>
      <dsp:txXfrm>
        <a:off x="829348" y="3593623"/>
        <a:ext cx="9076651" cy="7180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16C7E-BE55-4585-B52C-29964181A347}"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81F7A-BBF2-4331-B514-84BDD9974B3D}" type="slidenum">
              <a:rPr lang="en-US" smtClean="0"/>
              <a:t>‹#›</a:t>
            </a:fld>
            <a:endParaRPr lang="en-US"/>
          </a:p>
        </p:txBody>
      </p:sp>
    </p:spTree>
    <p:extLst>
      <p:ext uri="{BB962C8B-B14F-4D97-AF65-F5344CB8AC3E}">
        <p14:creationId xmlns:p14="http://schemas.microsoft.com/office/powerpoint/2010/main" val="254601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I'm here to discuss a critical initiative to improve our help desk services at </a:t>
            </a:r>
            <a:r>
              <a:rPr lang="en-US" dirty="0" err="1"/>
              <a:t>TechWare</a:t>
            </a:r>
            <a:r>
              <a:rPr lang="en-US" dirty="0"/>
              <a:t>. As you know, our clients rely on us for seamless support of </a:t>
            </a:r>
            <a:r>
              <a:rPr lang="en-US" dirty="0" err="1"/>
              <a:t>FinWork</a:t>
            </a:r>
            <a:r>
              <a:rPr lang="en-US" dirty="0"/>
              <a:t>, and recent feedback indicates we need to make some significant adjustments to maintain their satisfaction and our reputation as a trusted partner. This presentation will outline the issues we've identified, the goals we've set, and the actions we'll take to enhance our service levels.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6461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help desk to be considered successful, an acceptable level of service means consistently meeting or exceeding the specific targets defined in the </a:t>
            </a:r>
            <a:r>
              <a:rPr lang="en-US" dirty="0" err="1"/>
              <a:t>TechWare</a:t>
            </a:r>
            <a:r>
              <a:rPr lang="en-US" dirty="0"/>
              <a:t> SLA for all issue severity levels. These targets are measurable – for example, our goal is a Tier 1 response time of less than one hour for critical and urgent issues. Where relevant, we will also consider industry best practices as benchmarks. Importantly, we believe that our definition of an acceptable service level should primarily be dynamic rather than static. We will implement a regular review process, perhaps quarterly, to assess our performance against these targets and to understand any evolving client expectations. Adjustments to our internal targets may be necessary based on shifts in client needs and business priorities, changes in industry standards and available technologies, and the trends we observe in our performance data. For instance, if we consistently exceed a particular target, we might consider raising the bar. Conversely, if we consistently struggle to meet a target, we need to analyze the root causes and potentially adjust our strategies or even renegotiate the SLA if external factors warrant it. However, the core commitments outlined in our formal SLA with clients will remain relatively static unless a formal renegotiation process occurs.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3496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effectively measure the improvement of our service, we will implement a robust process centered around continuous monitoring and data analysis. We will consistently track the key performance indicators outlined in our service metrics document, such as Average Hold Time, Resolution Time, First Call Resolution Rate, and Missed Calls. We will generate regular reports, both weekly and monthly, that clearly compare our current performance against the baselines we've established, and the improvement targets we've set. This data analysis will allow us to identify trends, recognize patterns of improvement, and pinpoint any areas where we continue to face challenges. Crucially, we will actively solicit feedback through multiple channels. Post-resolution surveys will capture immediate client experiences after their issue is resolved. We will also conduct broader, periodic satisfaction surveys to gauge overall satisfaction levels. Internally, we will regularly seek input from our help desk staff and team leads, as they have valuable insights into the effectiveness of our processes. Finally, we will conduct periodic analysis of our call logs, including reviewing recordings and transcripts, to identify opportunities for enhancing our processes and communication skills. Measuring performance improvement is essential because it provides objective evidence of our progress, helps us identify what's working and what's not, allows us to make data-driven decisions, and ultimately ensures that our efforts are translating into tangible benefits for our clients and our team. The reasoning behind this process is to create a closed-loop system where we continuously monitor, gather feedback, analyze data, and adjust our strategies to drive ongoing improvement.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5978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proactively monitor our service levels and identify opportunities for improvement and recognize emerging patterns, we will implement several key strategies. We will utilize real-time dashboards that display our key metrics, allowing us to see immediate trends and address potential issues as they arise. We will also set up automated alerts that notify us of significant deviations from our targets, whether positive or negative, enabling us to intervene proactively. By regularly analyzing historical data, we can identify recurring patterns in call volume, the types of issues we're seeing most frequently, and trends in resolution times. This information will be invaluable for making informed decisions about staffing levels and for proactively addressing underlying problems. We will also conduct comparative analysis, looking at performance across different time periods, different support teams, or different types of issues. This will help us identify best practices within our team and areas where we need to standardize our approaches. Finally, it's crucial to remember that numbers don't always tell the whole story. Therefore, we will regularly review qualitative data, such as comments from our surveys and direct feedback, to understand the 'why' behind the metrics and uncover improvement opportunities that might not be evident from the quantitative data alone. This comprehensive monitoring approach will ensure we are constantly learning, adapting, and driving continuous improvement in our help desk service delivery.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6719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primary goal is to ensure we consistently meet the service-level agreements we've established with our clients. Therefore, all our improvement recommendations will be directly focused on achieving the performance requirements outlined in the </a:t>
            </a:r>
            <a:r>
              <a:rPr lang="en-US" dirty="0" err="1"/>
              <a:t>TechWare</a:t>
            </a:r>
            <a:r>
              <a:rPr lang="en-US" dirty="0"/>
              <a:t> SLA. We will prioritize our actions by addressing the most significant performance deficiencies – those areas where we are currently failing to meet our SLA targets, such as the Tier 1 Response Time and the resolution time for Level 1 incidents. It's crucial to emphasize that all our recommendations are not arbitrary; they are based on the data we've collected and analyzed regarding our current service levels and a direct comparison to the standards set forth in the SLA. Furthermore, we will carefully consider the impact of these recommendations not only on our clients but also on our help desk team to ensure a balanced and sustainable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0101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TechWare</a:t>
            </a:r>
            <a:r>
              <a:rPr lang="en-US" dirty="0"/>
              <a:t> Service-Level Agreement clearly outlines the performance requirements that our clients expect. These include specific Tier 1 Response Time targets based on the severity of the issue, as well as defined Tier 2 and Tier 3 Resolution Timeframes. For our hosted clients, the SLA also guarantees a high level of application and network availability. Understanding these performance requirements is absolutely vital for determining where we need to improve. They provide us with clear and measurable benchmarks against which we can assess our current performance. Meeting these requirements is a primary driver of client satisfaction and loyalty. Furthermore, the SLA acts as a guide for prioritizing our improvement efforts, highlighting the areas where our performance has the most significant impact on our clients. Finally, it's important to remember that these are not just suggestions; they are contractual obligations, and failing to meet them can have serious implications for our relationships with our clients and potentially for </a:t>
            </a:r>
            <a:r>
              <a:rPr lang="en-US" dirty="0" err="1"/>
              <a:t>TechWare</a:t>
            </a:r>
            <a:r>
              <a:rPr lang="en-US" dirty="0"/>
              <a:t> as a whole.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8020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the service-level baselines we established earlier with the performance requirements outlined in the SLA, we can clearly identify our performance deficiencies. For instance, our current average Tier 1 response time is two hours, significantly exceeding the SLA target of one hour for critical and urgent issues, representing a one-hour deficiency. Similarly, our average resolution time for Level 1 incidents is seven days, two days longer than the five-day target in the SLA. While the SLA doesn't have a direct target for missed calls, our current rate of 20% is a clear indicator of client dissatisfaction. To understand why these deficiencies exist, we need to look at the underlying causes, which we've begun to analyze. Extended hold times are likely due to insufficient staffing during peak periods and potentially inefficient call routing. Prolonged resolution times may stem from inadequate training for our Tier 1 technicians, overly complex escalation processes, or gaps in our knowledge base. The high missed call rate is likely a consequence of understaffing, leading to long queue times and a lack of alternative options like a callback feature.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48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effectively improve our help desk service performance and comply with our SLAs, I propose the following recommendations, along with specific ways we will measure their success. First, we need an immediate review of our staffing levels and make necessary adjustments to reduce hold times, aiming for a 30% reduction within two months, which we'll track through call log analysis, and to cut missed calls by 50% within the same timeframe, also monitored via call logs. We will optimize our call routing logic and measure its effectiveness by tracking average transfer times and client satisfaction with the initial contact through post-resolution surveys. A key focus is our enhanced Tier 1 training program, with the goal of increasing our First Call Resolution Rate by 15% within three months and reducing our escalation rate by 10% within the same period, both tracked through our ticket data analysis. We will also enhance our knowledge base and monitor its usage by Tier 1 technicians. To streamline escalations, we will track the average escalation time and the overall time to resolution for escalated tickets within our ticket data. The implementation of a callback option will be measured by its usage and client satisfaction scores from post-resolution surveys. Finally, we will continuously track key performance indicators like Average Handle Time, Resolution Time, and SLA Adherence using our ITSM system, generating regular reports and providing individual performance dashboards to our technicians.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9451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to long-term success is rooted in a data-driven cycle of continuous improvement. We will consistently monitor our key metrics using our ITSM system and reporting tools, analyze the data to identify trends and root causes, and adapt our strategies based on these insights. We will empower our team to contribute to this process by encouraging their feedback and tracking the impact of their implemented suggestions. Fostering a knowledge-sharing culture, measured by participation and its effect on resolution times, is also crucial. Our ongoing investment in training will be assessed through pre- and post-training evaluations and improvements in relevant KPIs. To instill continuous improvement, our regular team meetings will focus on performance data, our suggestion program's success will be tracked, improvement initiatives with measurable impact will be recognized, and we will champion a growth mindset within the team, encouraging active participation in learning and knowledge sharing.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6118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communication is paramount to providing excellent service and building strong client relationships. To foster continuous communication improvement within our IT team, we will implement several strategies. We will regularly monitor the quality of our communication by periodically reviewing recorded calls to assess clarity, empathy, and professionalism. We will also analyze our written communication, such as emails and ticket updates, for clarity, grammar, and tone. Furthermore, we will pay close attention to client feedback in surveys that specifically mentions communication. To proactively enhance our team's communication skills, we will implement in-house training initiatives. This will include workshops on active listening, using clear and concise language while avoiding technical jargon, emphasizing empathy and professionalism in all interactions, providing guidelines for effective written communication, and conducting role-playing scenarios to practice these skills. We will also foster a culture of knowledge sharing by highlighting and sharing examples of effective communication within the team. Finally, we can implement a mentorship program where experienced communicators can provide guidance and support to newer team members.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32904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implementing these changes, we're committed to restoring client trust, enhancing </a:t>
            </a:r>
            <a:r>
              <a:rPr lang="en-US" dirty="0" err="1"/>
              <a:t>TechWare's</a:t>
            </a:r>
            <a:r>
              <a:rPr lang="en-US" dirty="0"/>
              <a:t> reputation, and building a stronger, more efficient support team. I'm confident that together, we can overcome these challenges and deliver the exceptional service our clients deserve. I'm now open for any questions you may have.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847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analyzed client feedback, call logs, ticket resolution data, and our service metrics to pinpoint the core issues, and have added the current baselines to give us a starting point. Primarily, we're seeing extended hold times, with an average of 2 hours, well above our SLA target of 1 hour for </a:t>
            </a:r>
            <a:r>
              <a:rPr lang="en-US" dirty="0" err="1"/>
              <a:t>Lvl</a:t>
            </a:r>
            <a:r>
              <a:rPr lang="en-US" dirty="0"/>
              <a:t> 1 &amp; 2 incidents. To put this in perspective, it's like a customer calling a store and waiting on hold for twice as long as they were promised. Resolution times are also problematic, averaging 7 days for </a:t>
            </a:r>
            <a:r>
              <a:rPr lang="en-US" dirty="0" err="1"/>
              <a:t>Lvl</a:t>
            </a:r>
            <a:r>
              <a:rPr lang="en-US" dirty="0"/>
              <a:t> 1 incidents, exceeding our 5-day SLA target. Think of this as a delivery taking longer than the promised delivery window. We've also observed a 20% 'Missed Calls' rate, which is like 1 in 5 customers hanging up in frustration. The 'Average Resolve Time' is currently 4 days, and 15% of our tickets are missing SLA metrics. These baselines highlight the urgency for improvement.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268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validate these concerns, we've conducted a thorough data-driven analysis. Client surveys show a clear uptick in complaints, especially regarding wait times and resolution speed. This is like receiving more and more negative reviews for a product. Call logs indicate a surge in hold times during peak hours, specifically between 10 AM and 2 PM. Think of this as rush hour traffic causing delays. Ticket resolution data reveals that complex </a:t>
            </a:r>
            <a:r>
              <a:rPr lang="en-US" dirty="0" err="1"/>
              <a:t>FinWork</a:t>
            </a:r>
            <a:r>
              <a:rPr lang="en-US" dirty="0"/>
              <a:t> configuration issues are taking longer to resolve, like a specialized repair needing extra time. When compared to our internal service metrics, MTTR (Mean Time to Repair) and Missed Calls are exceeding acceptable thresholds. The MTTR, or average time to fix an issue, is like the average repair time for a car – it's taking too long. And we are clearly violating our SLA (Service Level Agreement) targets.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3241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these issues and restore our service levels, we've established clear, measurable objectives. Our primary focus is to achieve 100% SLA compliance for both Tier 1 and Tier 2/3 targets. Basically, we’re aiming for a perfect delivery record. So even if we miss, we’ll be closer than we are now. We want to increase our First Call Resolution (FCR) rate to over 80% within 3 months, fixing the problem on the first visit and avoiding the repeat calls. We will reduce 'Missed Calls' to less than 5% within 6 months. We can liken this to us significantly reducing the number of customers who abandon their online shopping cart, as missed calls is a missed opportunity for excellence and continued sales. We will decrease the 'Average Resolve Time' or MTTR (Mean Time to Repair) to less than 3 days within 3 months. We will increase knowledge base (KB) article views by 30% within 2 months. The KB is our internal help library, so this is like increasing the usage of our internal manuals. And we will implement client communication updates every 24 hours. These specific targets will guide our improvement efforts.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97397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improve our Tier 1 response, we'll implement measurable changes. We aim to reduce average hold times by 50% within 1 month through optimized call routing. We'll decrease peak hour hold times to under 15 minutes within 2 months by increasing staffing. We'll enhance Tier 1 training to increase first-level resolution rates by 20% within 2 months. We will reduce Tier 1 escalation rates by 15% within 3 months by improving knowledge base accessibility. We will monitor the “Missed Calls” and “Average Call Wait Time” metrics daily, so we can track our progress. All of these changes are necessary to create a firm foundation of quality service.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5694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Tier 2 and 3, we'll implement measurable improvements. We aim to reduce resolution times for complex issues by 30% within 3 months through improved troubleshooting. We will reduce ticket handoff time by 25% within 2 months by enhancing collaboration. We will increase resolution efficiency by 20% within 3 months by developing detailed documentation. We will reduce defect turnaround time by 15% within 3 months. We will monitor the “Average Resolve Time” metric weekly to track our progress. With these changes, we will see improvements in our efficiency across the board and will be assured to meet the requirements of our SLA.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0014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improvement isn't a one-time event; it's an ongoing process of monitoring and adapting. We'll utilize real-time dashboards and automated alerts to stay informed of our performance and react quickly to any significant changes. Regular trend analysis will help us anticipate resource needs and proactively address recurring issues. Critically, we will actively integrate client feedback from surveys to understand the underlying reasons for satisfaction or dissatisfaction, going beyond just the numbers. We will conduct regular performance reviews, involving the team and stakeholders, to assess our progress and identify areas for further refinement. To illustrate how we'll make dynamic adjustments: if our real-time dashboards show a sustained surge in calls during mid-morning, we can quickly reallocate staff or implement temporary overflow support. If trend analysis reveals a recurring issue with a specific </a:t>
            </a:r>
            <a:r>
              <a:rPr lang="en-US" dirty="0" err="1"/>
              <a:t>FinWork</a:t>
            </a:r>
            <a:r>
              <a:rPr lang="en-US" dirty="0"/>
              <a:t> module, we can prioritize updating our knowledge base and providing targeted training to our technicians. If we consistently receive negative feedback about the clarity of our communication, we'll implement mandatory communication skills refreshers for the team. Conversely, if a team consistently exceeds resolution targets for critical issues, we'll analyze their techniques to identify and share best practices across the entire help desk.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6498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effectively improve our help desk, we first need a clear understanding of our current performance. This involves establishing service-level baselines. We will achieve this by conducting a thorough analysis of the past 3 to 6 months of historical data. This includes a deep dive into our call logs to understand average hold times, call durations, and the number of missed calls. We'll also analyze our ticket data, focusing on resolution times for different priority and severity levels, our first call resolution rate, and how often tickets are reopened. Crucially, we will review our SLA compliance reports to see where we are currently meeting or missing our targets. If available, we will also incorporate insights from past customer satisfaction surveys. Once we've collected this data, we will calculate the average and percentage values for these key metrics. These calculated values will become our documented current service-level baselines. To determine if these baselines are acceptable, we will compare them against industry best practices, our own historical performance, and most importantly, the specific targets outlined in the </a:t>
            </a:r>
            <a:r>
              <a:rPr lang="en-US" dirty="0" err="1"/>
              <a:t>TechWare</a:t>
            </a:r>
            <a:r>
              <a:rPr lang="en-US" dirty="0"/>
              <a:t> SLA. Any baseline that significantly deviates negatively from these benchmarks will be immediately flagged as 'not acceptable' and will require focused improvement efforts.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14479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planning for service improvement, it's crucial to consider all our stakeholders and their unique needs. Our primary external stakeholders are our clients – the enterprises using </a:t>
            </a:r>
            <a:r>
              <a:rPr lang="en-US" dirty="0" err="1"/>
              <a:t>FinWork</a:t>
            </a:r>
            <a:r>
              <a:rPr lang="en-US" dirty="0"/>
              <a:t>. Their needs are centered around receiving timely and effective issue resolution to minimize disruption to their critical financial operations. They also need clear and consistent communication throughout the support process and easy ways to access our help desk. Failure to meet these needs can lead to client dissatisfaction, potentially causing them to seek alternative solutions and negatively impacting </a:t>
            </a:r>
            <a:r>
              <a:rPr lang="en-US" dirty="0" err="1"/>
              <a:t>TechWare's</a:t>
            </a:r>
            <a:r>
              <a:rPr lang="en-US" dirty="0"/>
              <a:t> reputation. Internally, our help desk staff and team leads are key stakeholders. Their needs include clear processes and workflows, adequate resources such as comprehensive training, effective tools, and an up-to-date knowledge base. They also need a manageable workload, recognition for their efforts, and well-defined escalation paths for complex issues. If their needs aren't met, it can lead to staff frustration and burnout, ultimately resulting in higher turnover and decreased service quality. Finally, our management team has its own set of needs, focusing on cost-effective support operations, consistent adherence to our SLAs, high levels of client satisfaction, and a positive contribution to overall business outcomes. Not meeting these managerial needs can negatively affect </a:t>
            </a:r>
            <a:r>
              <a:rPr lang="en-US" dirty="0" err="1"/>
              <a:t>TechWare's</a:t>
            </a:r>
            <a:r>
              <a:rPr lang="en-US" dirty="0"/>
              <a:t> profitability, client retention, and the company's overall success. By understanding and balancing the needs of all these stakeholders, we can create a truly effective and sustainable service improvement plan.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D36D89-1B8E-4A28-B0CD-2FED00235E8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3476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9638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363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7325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4/27/2025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5617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2204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5748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924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790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3879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889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4/27/2025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282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4/27/2025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600798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40" name="Rectangle 39">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553FE407-4D3A-ADBD-A3C9-0A866C24D562}"/>
              </a:ext>
            </a:extLst>
          </p:cNvPr>
          <p:cNvSpPr>
            <a:spLocks noGrp="1"/>
          </p:cNvSpPr>
          <p:nvPr>
            <p:ph type="ctrTitle"/>
          </p:nvPr>
        </p:nvSpPr>
        <p:spPr>
          <a:xfrm>
            <a:off x="4305869" y="1994264"/>
            <a:ext cx="6935872" cy="3922755"/>
          </a:xfrm>
        </p:spPr>
        <p:txBody>
          <a:bodyPr>
            <a:normAutofit/>
          </a:bodyPr>
          <a:lstStyle/>
          <a:p>
            <a:pPr algn="r"/>
            <a:r>
              <a:rPr lang="en-US" sz="5100" err="1"/>
              <a:t>TechWare</a:t>
            </a:r>
            <a:r>
              <a:rPr lang="en-US" sz="5100"/>
              <a:t> Help Desk Improvement Plan: Addressing Client Concerns</a:t>
            </a:r>
          </a:p>
        </p:txBody>
      </p:sp>
      <p:sp>
        <p:nvSpPr>
          <p:cNvPr id="3" name="Subtitle 2">
            <a:extLst>
              <a:ext uri="{FF2B5EF4-FFF2-40B4-BE49-F238E27FC236}">
                <a16:creationId xmlns:a16="http://schemas.microsoft.com/office/drawing/2014/main" id="{CD6ACBE3-DB08-8DBC-9624-73A106C6C41E}"/>
              </a:ext>
            </a:extLst>
          </p:cNvPr>
          <p:cNvSpPr>
            <a:spLocks noGrp="1"/>
          </p:cNvSpPr>
          <p:nvPr>
            <p:ph type="subTitle" idx="1"/>
          </p:nvPr>
        </p:nvSpPr>
        <p:spPr>
          <a:xfrm>
            <a:off x="5083790" y="1050878"/>
            <a:ext cx="6157951" cy="943386"/>
          </a:xfrm>
        </p:spPr>
        <p:txBody>
          <a:bodyPr>
            <a:normAutofit/>
          </a:bodyPr>
          <a:lstStyle/>
          <a:p>
            <a:pPr algn="r"/>
            <a:r>
              <a:rPr lang="en-US"/>
              <a:t>By: Tatiana Epps</a:t>
            </a:r>
          </a:p>
          <a:p>
            <a:pPr algn="r"/>
            <a:r>
              <a:rPr lang="en-US"/>
              <a:t>3/23/2025</a:t>
            </a:r>
          </a:p>
        </p:txBody>
      </p:sp>
      <p:pic>
        <p:nvPicPr>
          <p:cNvPr id="6" name="Picture 5" descr="Blue abstract design with square in middle and lines">
            <a:extLst>
              <a:ext uri="{FF2B5EF4-FFF2-40B4-BE49-F238E27FC236}">
                <a16:creationId xmlns:a16="http://schemas.microsoft.com/office/drawing/2014/main" id="{109F5C89-812B-EBD9-8A14-50745CFDC929}"/>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42" name="Straight Connector 41">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00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cxnSp>
        <p:nvCxnSpPr>
          <p:cNvPr id="12" name="Straight Connector 11">
            <a:extLst>
              <a:ext uri="{FF2B5EF4-FFF2-40B4-BE49-F238E27FC236}">
                <a16:creationId xmlns:a16="http://schemas.microsoft.com/office/drawing/2014/main" id="{7D754093-5EB6-D6D5-A367-BAD8779E21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02AC5E-C272-FF0E-4CAE-3088435F0F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rrow in a bulls eye">
            <a:extLst>
              <a:ext uri="{FF2B5EF4-FFF2-40B4-BE49-F238E27FC236}">
                <a16:creationId xmlns:a16="http://schemas.microsoft.com/office/drawing/2014/main" id="{9682760E-2735-16FA-04FB-E70FC33C5060}"/>
              </a:ext>
            </a:extLst>
          </p:cNvPr>
          <p:cNvPicPr>
            <a:picLocks noChangeAspect="1"/>
          </p:cNvPicPr>
          <p:nvPr/>
        </p:nvPicPr>
        <p:blipFill>
          <a:blip r:embed="rId3" cstate="email">
            <a:extLst>
              <a:ext uri="{28A0092B-C50C-407E-A947-70E740481C1C}">
                <a14:useLocalDpi xmlns:a14="http://schemas.microsoft.com/office/drawing/2010/main"/>
              </a:ext>
            </a:extLst>
          </a:blip>
          <a:srcRect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1A070C0E-4930-8AFD-5266-64EF81D677CB}"/>
              </a:ext>
            </a:extLst>
          </p:cNvPr>
          <p:cNvSpPr>
            <a:spLocks noGrp="1"/>
          </p:cNvSpPr>
          <p:nvPr>
            <p:ph type="title"/>
          </p:nvPr>
        </p:nvSpPr>
        <p:spPr>
          <a:xfrm>
            <a:off x="614679" y="548641"/>
            <a:ext cx="4779572" cy="1298448"/>
          </a:xfrm>
        </p:spPr>
        <p:txBody>
          <a:bodyPr anchor="t">
            <a:normAutofit/>
          </a:bodyPr>
          <a:lstStyle/>
          <a:p>
            <a:r>
              <a:rPr lang="en-US" sz="2900"/>
              <a:t>Defining Success: Acceptable Levels of Service</a:t>
            </a:r>
          </a:p>
        </p:txBody>
      </p:sp>
      <p:sp>
        <p:nvSpPr>
          <p:cNvPr id="3" name="Content Placeholder 2">
            <a:extLst>
              <a:ext uri="{FF2B5EF4-FFF2-40B4-BE49-F238E27FC236}">
                <a16:creationId xmlns:a16="http://schemas.microsoft.com/office/drawing/2014/main" id="{D44202A7-A3B3-4836-F163-E925579744BF}"/>
              </a:ext>
            </a:extLst>
          </p:cNvPr>
          <p:cNvSpPr>
            <a:spLocks noGrp="1"/>
          </p:cNvSpPr>
          <p:nvPr>
            <p:ph idx="1"/>
          </p:nvPr>
        </p:nvSpPr>
        <p:spPr>
          <a:xfrm>
            <a:off x="6030551" y="548638"/>
            <a:ext cx="5546770" cy="5760721"/>
          </a:xfrm>
        </p:spPr>
        <p:txBody>
          <a:bodyPr anchor="t">
            <a:normAutofit/>
          </a:bodyPr>
          <a:lstStyle/>
          <a:p>
            <a:pPr>
              <a:lnSpc>
                <a:spcPct val="90000"/>
              </a:lnSpc>
            </a:pPr>
            <a:r>
              <a:rPr lang="en-US" b="1" dirty="0"/>
              <a:t>Acceptable Level: </a:t>
            </a:r>
            <a:r>
              <a:rPr lang="en-US" dirty="0"/>
              <a:t>Meeting or exceeding the targets outlined in the </a:t>
            </a:r>
            <a:r>
              <a:rPr lang="en-US" dirty="0" err="1"/>
              <a:t>TechWare</a:t>
            </a:r>
            <a:r>
              <a:rPr lang="en-US" dirty="0"/>
              <a:t> SLA for all severity levels.</a:t>
            </a:r>
          </a:p>
          <a:p>
            <a:pPr lvl="1">
              <a:lnSpc>
                <a:spcPct val="90000"/>
              </a:lnSpc>
            </a:pPr>
            <a:r>
              <a:rPr lang="en-US" b="1" dirty="0"/>
              <a:t>Specific, Measurable Targets </a:t>
            </a:r>
            <a:r>
              <a:rPr lang="en-US" dirty="0"/>
              <a:t>(e.g., Tier 1 Response &lt; 1 hour for </a:t>
            </a:r>
            <a:r>
              <a:rPr lang="en-US" dirty="0" err="1"/>
              <a:t>Lvl</a:t>
            </a:r>
            <a:r>
              <a:rPr lang="en-US" dirty="0"/>
              <a:t> 1 &amp; 2).</a:t>
            </a:r>
          </a:p>
          <a:p>
            <a:pPr lvl="1">
              <a:lnSpc>
                <a:spcPct val="90000"/>
              </a:lnSpc>
            </a:pPr>
            <a:r>
              <a:rPr lang="en-US" b="1" dirty="0"/>
              <a:t>Alignment with Industry Best Practices </a:t>
            </a:r>
            <a:r>
              <a:rPr lang="en-US" dirty="0"/>
              <a:t>where applicable.</a:t>
            </a:r>
          </a:p>
          <a:p>
            <a:pPr>
              <a:lnSpc>
                <a:spcPct val="90000"/>
              </a:lnSpc>
            </a:pPr>
            <a:r>
              <a:rPr lang="en-US" b="1" dirty="0"/>
              <a:t>Static vs. Dynamic: Primarily dynamic.</a:t>
            </a:r>
          </a:p>
          <a:p>
            <a:pPr lvl="1">
              <a:lnSpc>
                <a:spcPct val="90000"/>
              </a:lnSpc>
            </a:pPr>
            <a:r>
              <a:rPr lang="en-US" dirty="0"/>
              <a:t>Regular review (e.g., quarterly) to assess performance and client expectations.</a:t>
            </a:r>
          </a:p>
          <a:p>
            <a:pPr lvl="1">
              <a:lnSpc>
                <a:spcPct val="90000"/>
              </a:lnSpc>
            </a:pPr>
            <a:r>
              <a:rPr lang="en-US" dirty="0"/>
              <a:t>Adjustments based on:</a:t>
            </a:r>
          </a:p>
          <a:p>
            <a:pPr lvl="2">
              <a:lnSpc>
                <a:spcPct val="90000"/>
              </a:lnSpc>
            </a:pPr>
            <a:r>
              <a:rPr lang="en-US" dirty="0"/>
              <a:t>Changes in client needs and business priorities.</a:t>
            </a:r>
          </a:p>
          <a:p>
            <a:pPr lvl="2">
              <a:lnSpc>
                <a:spcPct val="90000"/>
              </a:lnSpc>
            </a:pPr>
            <a:r>
              <a:rPr lang="en-US" dirty="0"/>
              <a:t>Evolving industry standards and technological advancements.</a:t>
            </a:r>
          </a:p>
          <a:p>
            <a:pPr lvl="2">
              <a:lnSpc>
                <a:spcPct val="90000"/>
              </a:lnSpc>
            </a:pPr>
            <a:r>
              <a:rPr lang="en-US" dirty="0"/>
              <a:t>Performance data trends (identifying consistently exceeded or missed targets).</a:t>
            </a:r>
          </a:p>
          <a:p>
            <a:pPr lvl="1">
              <a:lnSpc>
                <a:spcPct val="90000"/>
              </a:lnSpc>
            </a:pPr>
            <a:r>
              <a:rPr lang="en-US" dirty="0"/>
              <a:t>However, core SLA commitments will remain relatively static unless formally renegotiated.</a:t>
            </a:r>
          </a:p>
        </p:txBody>
      </p:sp>
    </p:spTree>
    <p:extLst>
      <p:ext uri="{BB962C8B-B14F-4D97-AF65-F5344CB8AC3E}">
        <p14:creationId xmlns:p14="http://schemas.microsoft.com/office/powerpoint/2010/main" val="302511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cxnSp>
        <p:nvCxnSpPr>
          <p:cNvPr id="1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DAA25A9-6201-A445-CB94-21F87C61CA77}"/>
              </a:ext>
            </a:extLst>
          </p:cNvPr>
          <p:cNvSpPr>
            <a:spLocks noGrp="1"/>
          </p:cNvSpPr>
          <p:nvPr>
            <p:ph type="title"/>
          </p:nvPr>
        </p:nvSpPr>
        <p:spPr>
          <a:xfrm>
            <a:off x="1129553" y="638174"/>
            <a:ext cx="10529048" cy="1476375"/>
          </a:xfrm>
        </p:spPr>
        <p:txBody>
          <a:bodyPr>
            <a:normAutofit/>
          </a:bodyPr>
          <a:lstStyle/>
          <a:p>
            <a:r>
              <a:rPr lang="en-US" dirty="0"/>
              <a:t>Measuring Progress: Our Improvement Process</a:t>
            </a:r>
          </a:p>
        </p:txBody>
      </p:sp>
      <p:cxnSp>
        <p:nvCxnSpPr>
          <p:cNvPr id="18"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25812E-C581-BF58-3AB9-6B2A4FFABED2}"/>
              </a:ext>
            </a:extLst>
          </p:cNvPr>
          <p:cNvSpPr>
            <a:spLocks noGrp="1"/>
          </p:cNvSpPr>
          <p:nvPr>
            <p:ph idx="1"/>
          </p:nvPr>
        </p:nvSpPr>
        <p:spPr>
          <a:xfrm>
            <a:off x="306185" y="2114549"/>
            <a:ext cx="5455709" cy="4743451"/>
          </a:xfrm>
        </p:spPr>
        <p:txBody>
          <a:bodyPr>
            <a:normAutofit/>
          </a:bodyPr>
          <a:lstStyle/>
          <a:p>
            <a:pPr>
              <a:lnSpc>
                <a:spcPct val="90000"/>
              </a:lnSpc>
            </a:pPr>
            <a:r>
              <a:rPr lang="en-US" sz="1600" b="1" dirty="0"/>
              <a:t>Continuous Monitoring: </a:t>
            </a:r>
            <a:r>
              <a:rPr lang="en-US" sz="1600" dirty="0"/>
              <a:t>Track key performance indicators (KPIs) defined in our service metrics document (e.g., Average Hold Time, Resolution Time, FCR, Missed Calls) on an ongoing basis.</a:t>
            </a:r>
          </a:p>
          <a:p>
            <a:pPr>
              <a:lnSpc>
                <a:spcPct val="90000"/>
              </a:lnSpc>
            </a:pPr>
            <a:r>
              <a:rPr lang="en-US" sz="1600" b="1" dirty="0"/>
              <a:t>Regular Reporting: </a:t>
            </a:r>
            <a:r>
              <a:rPr lang="en-US" sz="1600" dirty="0"/>
              <a:t>Generate weekly and monthly reports comparing current performance against established baselines and targets.</a:t>
            </a:r>
          </a:p>
          <a:p>
            <a:pPr>
              <a:lnSpc>
                <a:spcPct val="90000"/>
              </a:lnSpc>
            </a:pPr>
            <a:r>
              <a:rPr lang="en-US" sz="1600" b="1" dirty="0"/>
              <a:t>Data Analysis: </a:t>
            </a:r>
            <a:r>
              <a:rPr lang="en-US" sz="1600" dirty="0"/>
              <a:t>Identify trends, patterns, and areas of significant improvement or persistent challenges.</a:t>
            </a:r>
          </a:p>
          <a:p>
            <a:pPr>
              <a:lnSpc>
                <a:spcPct val="90000"/>
              </a:lnSpc>
            </a:pPr>
            <a:r>
              <a:rPr lang="en-US" sz="1600" b="1" dirty="0"/>
              <a:t>Feedback Mechanisms:</a:t>
            </a:r>
          </a:p>
          <a:p>
            <a:pPr lvl="1">
              <a:lnSpc>
                <a:spcPct val="90000"/>
              </a:lnSpc>
            </a:pPr>
            <a:r>
              <a:rPr lang="en-US" sz="1600" b="1" dirty="0"/>
              <a:t>Post-Resolution Surveys: </a:t>
            </a:r>
            <a:r>
              <a:rPr lang="en-US" sz="1600" dirty="0"/>
              <a:t>Collect immediate feedback from clients after ticket closure.</a:t>
            </a:r>
          </a:p>
          <a:p>
            <a:pPr lvl="1">
              <a:lnSpc>
                <a:spcPct val="90000"/>
              </a:lnSpc>
            </a:pPr>
            <a:r>
              <a:rPr lang="en-US" sz="1600" b="1" dirty="0"/>
              <a:t>Periodic Satisfaction Surveys: </a:t>
            </a:r>
            <a:r>
              <a:rPr lang="en-US" sz="1600" dirty="0"/>
              <a:t>Conduct broader surveys to gauge overall satisfaction levels.</a:t>
            </a:r>
          </a:p>
          <a:p>
            <a:pPr lvl="1">
              <a:lnSpc>
                <a:spcPct val="90000"/>
              </a:lnSpc>
            </a:pPr>
            <a:r>
              <a:rPr lang="en-US" sz="1600" b="1" dirty="0"/>
              <a:t>Internal Team Feedback: </a:t>
            </a:r>
            <a:r>
              <a:rPr lang="en-US" sz="1600" dirty="0"/>
              <a:t>Regularly solicit input from help desk staff and team leads on process effectiveness.</a:t>
            </a:r>
          </a:p>
          <a:p>
            <a:pPr>
              <a:lnSpc>
                <a:spcPct val="90000"/>
              </a:lnSpc>
            </a:pPr>
            <a:r>
              <a:rPr lang="en-US" sz="1600" b="1" dirty="0"/>
              <a:t>Call Log Analysis: </a:t>
            </a:r>
            <a:r>
              <a:rPr lang="en-US" sz="1600" dirty="0"/>
              <a:t>Review call recordings and transcripts to identify areas for process and communication improvement.</a:t>
            </a:r>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s on tablet display">
            <a:extLst>
              <a:ext uri="{FF2B5EF4-FFF2-40B4-BE49-F238E27FC236}">
                <a16:creationId xmlns:a16="http://schemas.microsoft.com/office/drawing/2014/main" id="{F085E429-111A-3C7A-4076-D3E9510243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48437" y="2514058"/>
            <a:ext cx="5110163" cy="3411033"/>
          </a:xfrm>
          <a:prstGeom prst="rect">
            <a:avLst/>
          </a:prstGeom>
        </p:spPr>
      </p:pic>
    </p:spTree>
    <p:extLst>
      <p:ext uri="{BB962C8B-B14F-4D97-AF65-F5344CB8AC3E}">
        <p14:creationId xmlns:p14="http://schemas.microsoft.com/office/powerpoint/2010/main" val="61954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9C3E-F78C-23B1-E036-C15F3C54A229}"/>
              </a:ext>
            </a:extLst>
          </p:cNvPr>
          <p:cNvSpPr>
            <a:spLocks noGrp="1"/>
          </p:cNvSpPr>
          <p:nvPr>
            <p:ph type="title"/>
          </p:nvPr>
        </p:nvSpPr>
        <p:spPr/>
        <p:txBody>
          <a:bodyPr>
            <a:normAutofit fontScale="90000"/>
          </a:bodyPr>
          <a:lstStyle/>
          <a:p>
            <a:r>
              <a:rPr lang="en-US" dirty="0"/>
              <a:t>Proactive Monitoring: Identifying Improvements and Patterns</a:t>
            </a:r>
          </a:p>
        </p:txBody>
      </p:sp>
      <p:graphicFrame>
        <p:nvGraphicFramePr>
          <p:cNvPr id="5" name="Content Placeholder 2">
            <a:extLst>
              <a:ext uri="{FF2B5EF4-FFF2-40B4-BE49-F238E27FC236}">
                <a16:creationId xmlns:a16="http://schemas.microsoft.com/office/drawing/2014/main" id="{281FA081-A89A-355B-4108-8FD7421BA25C}"/>
              </a:ext>
            </a:extLst>
          </p:cNvPr>
          <p:cNvGraphicFramePr>
            <a:graphicFrameLocks noGrp="1"/>
          </p:cNvGraphicFramePr>
          <p:nvPr>
            <p:ph idx="1"/>
          </p:nvPr>
        </p:nvGraphicFramePr>
        <p:xfrm>
          <a:off x="1143000" y="2009553"/>
          <a:ext cx="9906000" cy="4315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51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13" name="Rectangle 12">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cxnSp>
        <p:nvCxnSpPr>
          <p:cNvPr id="15" name="Straight Connector 14">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8E49C7-4F81-17C6-7606-787DDF37AE94}"/>
              </a:ext>
            </a:extLst>
          </p:cNvPr>
          <p:cNvSpPr>
            <a:spLocks noGrp="1"/>
          </p:cNvSpPr>
          <p:nvPr>
            <p:ph type="title"/>
          </p:nvPr>
        </p:nvSpPr>
        <p:spPr>
          <a:xfrm>
            <a:off x="1129553" y="584791"/>
            <a:ext cx="10064376" cy="1086847"/>
          </a:xfrm>
        </p:spPr>
        <p:txBody>
          <a:bodyPr>
            <a:normAutofit/>
          </a:bodyPr>
          <a:lstStyle/>
          <a:p>
            <a:r>
              <a:rPr lang="en-US" sz="3400"/>
              <a:t>Bridging the Gap: Recommendations for SLA Compliance</a:t>
            </a:r>
          </a:p>
        </p:txBody>
      </p:sp>
      <p:cxnSp>
        <p:nvCxnSpPr>
          <p:cNvPr id="23" name="Straight Connector 22">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15A979-8B05-7722-2CEE-4179010A99B1}"/>
              </a:ext>
            </a:extLst>
          </p:cNvPr>
          <p:cNvSpPr>
            <a:spLocks noGrp="1"/>
          </p:cNvSpPr>
          <p:nvPr>
            <p:ph idx="1"/>
          </p:nvPr>
        </p:nvSpPr>
        <p:spPr>
          <a:xfrm>
            <a:off x="1129554" y="2499694"/>
            <a:ext cx="5831833" cy="3824906"/>
          </a:xfrm>
        </p:spPr>
        <p:txBody>
          <a:bodyPr anchor="ctr">
            <a:normAutofit/>
          </a:bodyPr>
          <a:lstStyle/>
          <a:p>
            <a:pPr>
              <a:lnSpc>
                <a:spcPct val="90000"/>
              </a:lnSpc>
            </a:pPr>
            <a:r>
              <a:rPr lang="en-US" sz="2000" b="1" dirty="0"/>
              <a:t>Focus on SLA Targets: </a:t>
            </a:r>
            <a:r>
              <a:rPr lang="en-US" sz="2000" dirty="0"/>
              <a:t>All improvement efforts will be directly aligned with the performance requirements outlined in the </a:t>
            </a:r>
            <a:r>
              <a:rPr lang="en-US" sz="2000" dirty="0" err="1"/>
              <a:t>TechWare</a:t>
            </a:r>
            <a:r>
              <a:rPr lang="en-US" sz="2000" dirty="0"/>
              <a:t> SLA.</a:t>
            </a:r>
          </a:p>
          <a:p>
            <a:pPr>
              <a:lnSpc>
                <a:spcPct val="90000"/>
              </a:lnSpc>
            </a:pPr>
            <a:r>
              <a:rPr lang="en-US" sz="2000" b="1" dirty="0"/>
              <a:t>Prioritized Action: </a:t>
            </a:r>
            <a:r>
              <a:rPr lang="en-US" sz="2000" dirty="0"/>
              <a:t>Address the most significant performance deficiencies that directly violate SLA targets first (e.g., Tier 1 Response Time, </a:t>
            </a:r>
            <a:r>
              <a:rPr lang="en-US" sz="2000" dirty="0" err="1"/>
              <a:t>Lvl</a:t>
            </a:r>
            <a:r>
              <a:rPr lang="en-US" sz="2000" dirty="0"/>
              <a:t> 1 Resolution Time).</a:t>
            </a:r>
          </a:p>
          <a:p>
            <a:pPr>
              <a:lnSpc>
                <a:spcPct val="90000"/>
              </a:lnSpc>
            </a:pPr>
            <a:r>
              <a:rPr lang="en-US" sz="2000" b="1" dirty="0"/>
              <a:t>Data-Driven Decisions: </a:t>
            </a:r>
            <a:r>
              <a:rPr lang="en-US" sz="2000" dirty="0"/>
              <a:t>Recommendations are based on the analysis of current baselines and the comparison with SLA requirements.</a:t>
            </a:r>
          </a:p>
          <a:p>
            <a:pPr>
              <a:lnSpc>
                <a:spcPct val="90000"/>
              </a:lnSpc>
            </a:pPr>
            <a:r>
              <a:rPr lang="en-US" sz="2000" b="1" dirty="0"/>
              <a:t>Stakeholder Involvement: </a:t>
            </a:r>
            <a:r>
              <a:rPr lang="en-US" sz="2000" dirty="0"/>
              <a:t>Consider the impact of recommendations on clients and the help desk team.</a:t>
            </a:r>
          </a:p>
        </p:txBody>
      </p:sp>
      <p:pic>
        <p:nvPicPr>
          <p:cNvPr id="6" name="Picture 5" descr="Bridge at sunrise">
            <a:extLst>
              <a:ext uri="{FF2B5EF4-FFF2-40B4-BE49-F238E27FC236}">
                <a16:creationId xmlns:a16="http://schemas.microsoft.com/office/drawing/2014/main" id="{AC42FC93-D880-C063-641A-CCC7460B6A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1974" y="3010964"/>
            <a:ext cx="4136627" cy="2761198"/>
          </a:xfrm>
          <a:prstGeom prst="rect">
            <a:avLst/>
          </a:prstGeom>
        </p:spPr>
      </p:pic>
    </p:spTree>
    <p:extLst>
      <p:ext uri="{BB962C8B-B14F-4D97-AF65-F5344CB8AC3E}">
        <p14:creationId xmlns:p14="http://schemas.microsoft.com/office/powerpoint/2010/main" val="124129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12" name="Rectangle 11">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543BCC2A-4E94-EA3F-EF93-BA75CF754493}"/>
              </a:ext>
            </a:extLst>
          </p:cNvPr>
          <p:cNvSpPr>
            <a:spLocks noGrp="1"/>
          </p:cNvSpPr>
          <p:nvPr>
            <p:ph type="title"/>
          </p:nvPr>
        </p:nvSpPr>
        <p:spPr>
          <a:xfrm>
            <a:off x="5230906" y="533401"/>
            <a:ext cx="6427694" cy="1380744"/>
          </a:xfrm>
        </p:spPr>
        <p:txBody>
          <a:bodyPr>
            <a:normAutofit/>
          </a:bodyPr>
          <a:lstStyle/>
          <a:p>
            <a:r>
              <a:rPr lang="en-US" sz="2800"/>
              <a:t>Understanding Client Expectations: SLA Performance Requirements</a:t>
            </a:r>
          </a:p>
        </p:txBody>
      </p:sp>
      <p:sp>
        <p:nvSpPr>
          <p:cNvPr id="3" name="Content Placeholder 2">
            <a:extLst>
              <a:ext uri="{FF2B5EF4-FFF2-40B4-BE49-F238E27FC236}">
                <a16:creationId xmlns:a16="http://schemas.microsoft.com/office/drawing/2014/main" id="{C945211A-01A3-B757-97D0-4C3394FCC8E2}"/>
              </a:ext>
            </a:extLst>
          </p:cNvPr>
          <p:cNvSpPr>
            <a:spLocks noGrp="1"/>
          </p:cNvSpPr>
          <p:nvPr>
            <p:ph idx="1"/>
          </p:nvPr>
        </p:nvSpPr>
        <p:spPr>
          <a:xfrm>
            <a:off x="5049838" y="1733550"/>
            <a:ext cx="6970711" cy="5123797"/>
          </a:xfrm>
        </p:spPr>
        <p:txBody>
          <a:bodyPr anchor="ctr">
            <a:normAutofit/>
          </a:bodyPr>
          <a:lstStyle/>
          <a:p>
            <a:pPr>
              <a:lnSpc>
                <a:spcPct val="90000"/>
              </a:lnSpc>
            </a:pPr>
            <a:r>
              <a:rPr lang="en-US" sz="1800" b="1" dirty="0"/>
              <a:t>Tier 1 Response Time: </a:t>
            </a:r>
            <a:r>
              <a:rPr lang="en-US" sz="1800" dirty="0"/>
              <a:t>Specified targets based on severity (e.g., 1 hour for Critical/Urgent).</a:t>
            </a:r>
          </a:p>
          <a:p>
            <a:pPr>
              <a:lnSpc>
                <a:spcPct val="90000"/>
              </a:lnSpc>
            </a:pPr>
            <a:r>
              <a:rPr lang="en-US" sz="1800" b="1" dirty="0"/>
              <a:t>Tier 2/Tier 3 Resolution Time: </a:t>
            </a:r>
            <a:r>
              <a:rPr lang="en-US" sz="1800" dirty="0"/>
              <a:t>Defined timelines for resolving issues based on severity (e.g., 5 days for Critical).</a:t>
            </a:r>
          </a:p>
          <a:p>
            <a:pPr>
              <a:lnSpc>
                <a:spcPct val="90000"/>
              </a:lnSpc>
            </a:pPr>
            <a:r>
              <a:rPr lang="en-US" sz="1800" b="1" dirty="0"/>
              <a:t>Application/Network Availability </a:t>
            </a:r>
            <a:r>
              <a:rPr lang="en-US" sz="1800" dirty="0"/>
              <a:t>(Hosted Clients): 97.9999% uptime.</a:t>
            </a:r>
          </a:p>
          <a:p>
            <a:pPr>
              <a:lnSpc>
                <a:spcPct val="90000"/>
              </a:lnSpc>
            </a:pPr>
            <a:r>
              <a:rPr lang="en-US" sz="1800" b="1" dirty="0"/>
              <a:t>Importance for Improvement:</a:t>
            </a:r>
          </a:p>
          <a:p>
            <a:pPr lvl="1">
              <a:lnSpc>
                <a:spcPct val="90000"/>
              </a:lnSpc>
            </a:pPr>
            <a:r>
              <a:rPr lang="en-US" sz="1800" b="1" dirty="0"/>
              <a:t>Clear Benchmarks: </a:t>
            </a:r>
            <a:r>
              <a:rPr lang="en-US" sz="1800" dirty="0"/>
              <a:t>Provide explicit, measurable targets for our performance.</a:t>
            </a:r>
          </a:p>
          <a:p>
            <a:pPr lvl="1">
              <a:lnSpc>
                <a:spcPct val="90000"/>
              </a:lnSpc>
            </a:pPr>
            <a:r>
              <a:rPr lang="en-US" sz="1800" b="1" dirty="0"/>
              <a:t>Client Satisfaction Driver: </a:t>
            </a:r>
            <a:r>
              <a:rPr lang="en-US" sz="1800" dirty="0"/>
              <a:t>Meeting these requirements is fundamental to client satisfaction and retention.</a:t>
            </a:r>
          </a:p>
          <a:p>
            <a:pPr lvl="1">
              <a:lnSpc>
                <a:spcPct val="90000"/>
              </a:lnSpc>
            </a:pPr>
            <a:r>
              <a:rPr lang="en-US" sz="1800" b="1" dirty="0"/>
              <a:t>Prioritization Guidance: </a:t>
            </a:r>
            <a:r>
              <a:rPr lang="en-US" sz="1800" dirty="0"/>
              <a:t>Highlight the most critical areas needing immediate attention.</a:t>
            </a:r>
          </a:p>
          <a:p>
            <a:pPr lvl="1">
              <a:lnSpc>
                <a:spcPct val="90000"/>
              </a:lnSpc>
            </a:pPr>
            <a:r>
              <a:rPr lang="en-US" sz="1800" b="1" dirty="0"/>
              <a:t>Contractual Obligations: </a:t>
            </a:r>
            <a:r>
              <a:rPr lang="en-US" sz="1800" dirty="0"/>
              <a:t>Failure to meet SLAs can have contractual and financial implications</a:t>
            </a:r>
            <a:r>
              <a:rPr lang="en-US" sz="1400" dirty="0"/>
              <a:t>.</a:t>
            </a:r>
          </a:p>
        </p:txBody>
      </p:sp>
      <p:pic>
        <p:nvPicPr>
          <p:cNvPr id="5" name="Picture 4" descr="Different numbers in 3D">
            <a:extLst>
              <a:ext uri="{FF2B5EF4-FFF2-40B4-BE49-F238E27FC236}">
                <a16:creationId xmlns:a16="http://schemas.microsoft.com/office/drawing/2014/main" id="{89AD8BFB-AC30-1D09-34A2-0BCFD0B818D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4" name="Straight Connector 13">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BD534788-5B46-1B2F-9190-4A353FCC4E61}"/>
              </a:ext>
            </a:extLst>
          </p:cNvPr>
          <p:cNvSpPr>
            <a:spLocks noGrp="1"/>
          </p:cNvSpPr>
          <p:nvPr>
            <p:ph type="title"/>
          </p:nvPr>
        </p:nvSpPr>
        <p:spPr>
          <a:xfrm>
            <a:off x="5146159" y="685800"/>
            <a:ext cx="6238688" cy="1382233"/>
          </a:xfrm>
        </p:spPr>
        <p:txBody>
          <a:bodyPr>
            <a:normAutofit/>
          </a:bodyPr>
          <a:lstStyle/>
          <a:p>
            <a:r>
              <a:rPr lang="en-US" sz="2800"/>
              <a:t>Identifying the Gaps: Performance Deficiencies and Root Causes</a:t>
            </a:r>
          </a:p>
        </p:txBody>
      </p:sp>
      <p:pic>
        <p:nvPicPr>
          <p:cNvPr id="5" name="Picture 4" descr="A wall painted with an arrow and a dartboard">
            <a:extLst>
              <a:ext uri="{FF2B5EF4-FFF2-40B4-BE49-F238E27FC236}">
                <a16:creationId xmlns:a16="http://schemas.microsoft.com/office/drawing/2014/main" id="{CA58349D-E00A-62E8-7816-50DD16E5C45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2724F428-0318-B32F-C361-34A904D7E39B}"/>
              </a:ext>
            </a:extLst>
          </p:cNvPr>
          <p:cNvSpPr>
            <a:spLocks noGrp="1"/>
          </p:cNvSpPr>
          <p:nvPr>
            <p:ph idx="1"/>
          </p:nvPr>
        </p:nvSpPr>
        <p:spPr>
          <a:xfrm>
            <a:off x="5146158" y="2301949"/>
            <a:ext cx="6238687" cy="4022650"/>
          </a:xfrm>
        </p:spPr>
        <p:txBody>
          <a:bodyPr>
            <a:normAutofit/>
          </a:bodyPr>
          <a:lstStyle/>
          <a:p>
            <a:pPr>
              <a:lnSpc>
                <a:spcPct val="90000"/>
              </a:lnSpc>
            </a:pPr>
            <a:r>
              <a:rPr lang="en-US" sz="1800" dirty="0"/>
              <a:t>Current Avg. Tier 1 Response: 2 Hours (SLA Target: 1 Hour). Deficiency: 1 Hour.</a:t>
            </a:r>
          </a:p>
          <a:p>
            <a:pPr>
              <a:lnSpc>
                <a:spcPct val="90000"/>
              </a:lnSpc>
            </a:pPr>
            <a:r>
              <a:rPr lang="en-US" sz="1800" dirty="0"/>
              <a:t>Current Avg. </a:t>
            </a:r>
            <a:r>
              <a:rPr lang="en-US" sz="1800" dirty="0" err="1"/>
              <a:t>Lvl</a:t>
            </a:r>
            <a:r>
              <a:rPr lang="en-US" sz="1800" dirty="0"/>
              <a:t> 1 Resolution: 7 Days (SLA Target: 5 Days). Deficiency: 2 Days.</a:t>
            </a:r>
          </a:p>
          <a:p>
            <a:pPr>
              <a:lnSpc>
                <a:spcPct val="90000"/>
              </a:lnSpc>
            </a:pPr>
            <a:r>
              <a:rPr lang="en-US" sz="1800" dirty="0"/>
              <a:t>Current Missed Calls: 20% (No direct SLA target, but impacts satisfaction).</a:t>
            </a:r>
          </a:p>
          <a:p>
            <a:pPr>
              <a:lnSpc>
                <a:spcPct val="90000"/>
              </a:lnSpc>
            </a:pPr>
            <a:r>
              <a:rPr lang="en-US" sz="1800" b="1" dirty="0"/>
              <a:t>Underlying Causes</a:t>
            </a:r>
            <a:r>
              <a:rPr lang="en-US" sz="1800" dirty="0"/>
              <a:t>):</a:t>
            </a:r>
          </a:p>
          <a:p>
            <a:pPr lvl="1">
              <a:lnSpc>
                <a:spcPct val="90000"/>
              </a:lnSpc>
            </a:pPr>
            <a:r>
              <a:rPr lang="en-US" sz="1800" b="1" dirty="0"/>
              <a:t>Extended Hold Times: </a:t>
            </a:r>
            <a:r>
              <a:rPr lang="en-US" sz="1800" dirty="0"/>
              <a:t>Insufficient staffing during peak hours, inefficient call routing.</a:t>
            </a:r>
          </a:p>
          <a:p>
            <a:pPr lvl="1">
              <a:lnSpc>
                <a:spcPct val="90000"/>
              </a:lnSpc>
            </a:pPr>
            <a:r>
              <a:rPr lang="en-US" sz="1800" b="1" dirty="0"/>
              <a:t>Prolonged Resolution Times: </a:t>
            </a:r>
            <a:r>
              <a:rPr lang="en-US" sz="1800" dirty="0"/>
              <a:t>Inadequate Tier 1 training, complex issue escalation processes, knowledge base gaps.</a:t>
            </a:r>
          </a:p>
          <a:p>
            <a:pPr lvl="1">
              <a:lnSpc>
                <a:spcPct val="90000"/>
              </a:lnSpc>
            </a:pPr>
            <a:r>
              <a:rPr lang="en-US" sz="1800" b="1" dirty="0"/>
              <a:t>High Missed Call Rate: </a:t>
            </a:r>
            <a:r>
              <a:rPr lang="en-US" sz="1800" dirty="0"/>
              <a:t>Understaffing, long queue times, lack of callback options.</a:t>
            </a:r>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02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B863FA57-4F85-CC80-B1D1-DBF303035EAD}"/>
              </a:ext>
            </a:extLst>
          </p:cNvPr>
          <p:cNvSpPr>
            <a:spLocks noGrp="1"/>
          </p:cNvSpPr>
          <p:nvPr>
            <p:ph type="title"/>
          </p:nvPr>
        </p:nvSpPr>
        <p:spPr>
          <a:xfrm>
            <a:off x="381000" y="266700"/>
            <a:ext cx="8553450" cy="1683487"/>
          </a:xfrm>
        </p:spPr>
        <p:txBody>
          <a:bodyPr>
            <a:normAutofit/>
          </a:bodyPr>
          <a:lstStyle/>
          <a:p>
            <a:pPr algn="ctr"/>
            <a:r>
              <a:rPr lang="en-US" sz="3700" dirty="0"/>
              <a:t>Closing the Gap: Recommendations for Improvement</a:t>
            </a:r>
          </a:p>
        </p:txBody>
      </p:sp>
      <p:sp>
        <p:nvSpPr>
          <p:cNvPr id="3" name="Content Placeholder 2">
            <a:extLst>
              <a:ext uri="{FF2B5EF4-FFF2-40B4-BE49-F238E27FC236}">
                <a16:creationId xmlns:a16="http://schemas.microsoft.com/office/drawing/2014/main" id="{70CEF5B8-4F7C-5BA3-D986-CAA94623D0FD}"/>
              </a:ext>
            </a:extLst>
          </p:cNvPr>
          <p:cNvSpPr>
            <a:spLocks noGrp="1"/>
          </p:cNvSpPr>
          <p:nvPr>
            <p:ph idx="1"/>
          </p:nvPr>
        </p:nvSpPr>
        <p:spPr>
          <a:xfrm>
            <a:off x="381000" y="1950187"/>
            <a:ext cx="11182350" cy="4907813"/>
          </a:xfrm>
        </p:spPr>
        <p:txBody>
          <a:bodyPr>
            <a:normAutofit lnSpcReduction="10000"/>
          </a:bodyPr>
          <a:lstStyle/>
          <a:p>
            <a:pPr>
              <a:lnSpc>
                <a:spcPct val="90000"/>
              </a:lnSpc>
            </a:pPr>
            <a:r>
              <a:rPr lang="en-US" sz="1800" b="1" dirty="0"/>
              <a:t>Immediate Staffing Review and Adjustment: </a:t>
            </a:r>
            <a:r>
              <a:rPr lang="en-US" sz="1800" dirty="0"/>
              <a:t>Analyze peak call volumes and adjust staffing levels accordingly to reduce hold times (Target: Reduce Average Hold Time by 30% within 2 months, tracked via Call Log Analysis) and missed calls (Target: Reduce Missed Calls by 50% within 2 months, tracked via Call Log Analysis).</a:t>
            </a:r>
          </a:p>
          <a:p>
            <a:pPr>
              <a:lnSpc>
                <a:spcPct val="90000"/>
              </a:lnSpc>
            </a:pPr>
            <a:r>
              <a:rPr lang="en-US" sz="1800" b="1" dirty="0"/>
              <a:t>Optimize Call Routing Logic: </a:t>
            </a:r>
            <a:r>
              <a:rPr lang="en-US" sz="1800" dirty="0"/>
              <a:t>Implement intelligent call routing to ensure clients are directed to the most appropriate technician quickly (Measurement: Track average transfer time and client satisfaction with initial contact via post-resolution surveys).</a:t>
            </a:r>
          </a:p>
          <a:p>
            <a:pPr>
              <a:lnSpc>
                <a:spcPct val="90000"/>
              </a:lnSpc>
            </a:pPr>
            <a:r>
              <a:rPr lang="en-US" sz="1800" b="1" dirty="0"/>
              <a:t>Enhanced Tier 1 Training Program: </a:t>
            </a:r>
            <a:r>
              <a:rPr lang="en-US" sz="1800" dirty="0"/>
              <a:t>Focus on common Level 1 and 2 issue resolution, knowledge base navigation, and efficient troubleshooting techniques to improve FCR (Target: Increase First Call Resolution Rate by 15% within 3 months, tracked via Ticket Data Analysis) and reduce escalations (Target: Reduce Escalation Rate by 10% within 3 months, tracked via Ticket Data Analysis).</a:t>
            </a:r>
          </a:p>
          <a:p>
            <a:pPr>
              <a:lnSpc>
                <a:spcPct val="90000"/>
              </a:lnSpc>
            </a:pPr>
            <a:r>
              <a:rPr lang="en-US" sz="1800" b="1" dirty="0"/>
              <a:t>Knowledge Base Enhancement: </a:t>
            </a:r>
            <a:r>
              <a:rPr lang="en-US" sz="1800" dirty="0"/>
              <a:t>Regularly update and expand the knowledge base with solutions to common and recurring issues, ensuring easy accessibility for all technicians (Measurement: Track Knowledge Base article views and usage by Tier 1 technicians).</a:t>
            </a:r>
          </a:p>
          <a:p>
            <a:pPr>
              <a:lnSpc>
                <a:spcPct val="90000"/>
              </a:lnSpc>
            </a:pPr>
            <a:r>
              <a:rPr lang="en-US" sz="1800" b="1" dirty="0"/>
              <a:t>Streamlined Escalation Process: </a:t>
            </a:r>
            <a:r>
              <a:rPr lang="en-US" sz="1800" dirty="0"/>
              <a:t>Review and simplify the escalation process to ensure timely transfer and resolution of complex issues (Measurement: Track average escalation time and time to resolution for escalated tickets via Ticket Data Analysis).</a:t>
            </a:r>
          </a:p>
          <a:p>
            <a:pPr>
              <a:lnSpc>
                <a:spcPct val="90000"/>
              </a:lnSpc>
            </a:pPr>
            <a:r>
              <a:rPr lang="en-US" sz="1800" b="1" dirty="0"/>
              <a:t>Implement Callback Option: </a:t>
            </a:r>
            <a:r>
              <a:rPr lang="en-US" sz="1800" dirty="0"/>
              <a:t>Offer clients a callback option during peak hours to reduce frustration and missed calls (Measurement: Track the usage and client satisfaction with the callback feature via post-resolution surveys).</a:t>
            </a:r>
          </a:p>
          <a:p>
            <a:pPr>
              <a:lnSpc>
                <a:spcPct val="90000"/>
              </a:lnSpc>
            </a:pPr>
            <a:r>
              <a:rPr lang="en-US" sz="1800" b="1" dirty="0"/>
              <a:t>Regular Performance Monitoring and Feedback</a:t>
            </a:r>
            <a:r>
              <a:rPr lang="en-US" sz="1800" dirty="0"/>
              <a:t>: Continuously track KPIs (e.g., Average Handle Time, Resolution Time, SLA Adherence) using our ITSM system and provide regular feedback to technicians on their performance against SLA targets (Measurement: Regular reports generated from the ITSM system, individual performance dashboards).</a:t>
            </a:r>
          </a:p>
        </p:txBody>
      </p:sp>
      <p:cxnSp>
        <p:nvCxnSpPr>
          <p:cNvPr id="12" name="Straight Connector 11">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Person standing in front of gap in wall">
            <a:extLst>
              <a:ext uri="{FF2B5EF4-FFF2-40B4-BE49-F238E27FC236}">
                <a16:creationId xmlns:a16="http://schemas.microsoft.com/office/drawing/2014/main" id="{623F1552-60D6-4FB3-8C94-AA1199F986F8}"/>
              </a:ext>
            </a:extLst>
          </p:cNvPr>
          <p:cNvPicPr>
            <a:picLocks noChangeAspect="1"/>
          </p:cNvPicPr>
          <p:nvPr/>
        </p:nvPicPr>
        <p:blipFill>
          <a:blip r:embed="rId3" cstate="email">
            <a:extLst>
              <a:ext uri="{28A0092B-C50C-407E-A947-70E740481C1C}">
                <a14:useLocalDpi xmlns:a14="http://schemas.microsoft.com/office/drawing/2010/main"/>
              </a:ext>
            </a:extLst>
          </a:blip>
          <a:srcRect b="-1"/>
          <a:stretch/>
        </p:blipFill>
        <p:spPr>
          <a:xfrm>
            <a:off x="9524999" y="171450"/>
            <a:ext cx="2038351" cy="1683487"/>
          </a:xfrm>
          <a:prstGeom prst="rect">
            <a:avLst/>
          </a:prstGeom>
        </p:spPr>
      </p:pic>
    </p:spTree>
    <p:extLst>
      <p:ext uri="{BB962C8B-B14F-4D97-AF65-F5344CB8AC3E}">
        <p14:creationId xmlns:p14="http://schemas.microsoft.com/office/powerpoint/2010/main" val="240067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9" name="Rectangle 23">
            <a:extLst>
              <a:ext uri="{FF2B5EF4-FFF2-40B4-BE49-F238E27FC236}">
                <a16:creationId xmlns:a16="http://schemas.microsoft.com/office/drawing/2014/main" id="{D86851D7-955F-085C-8368-D9B65525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5811"/>
            <a:ext cx="4286053"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Univers Condensed Light"/>
              <a:ea typeface="+mn-ea"/>
              <a:cs typeface="+mn-cs"/>
            </a:endParaRPr>
          </a:p>
        </p:txBody>
      </p:sp>
      <p:cxnSp>
        <p:nvCxnSpPr>
          <p:cNvPr id="21" name="Straight Connector 20">
            <a:extLst>
              <a:ext uri="{FF2B5EF4-FFF2-40B4-BE49-F238E27FC236}">
                <a16:creationId xmlns:a16="http://schemas.microsoft.com/office/drawing/2014/main" id="{1799744D-C4F4-0234-A0F4-6B9AA6574A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4286052" cy="166007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eacher smiling and writing on whiteboard">
            <a:extLst>
              <a:ext uri="{FF2B5EF4-FFF2-40B4-BE49-F238E27FC236}">
                <a16:creationId xmlns:a16="http://schemas.microsoft.com/office/drawing/2014/main" id="{EBC731EB-6BC5-64EB-EFFF-B9E9E40DB57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727382" y="2008094"/>
            <a:ext cx="3410985" cy="4301265"/>
          </a:xfrm>
          <a:prstGeom prst="rect">
            <a:avLst/>
          </a:prstGeom>
        </p:spPr>
      </p:pic>
      <p:sp>
        <p:nvSpPr>
          <p:cNvPr id="2" name="Title 1">
            <a:extLst>
              <a:ext uri="{FF2B5EF4-FFF2-40B4-BE49-F238E27FC236}">
                <a16:creationId xmlns:a16="http://schemas.microsoft.com/office/drawing/2014/main" id="{112F2354-5057-4AD6-1E8F-C042BE622D66}"/>
              </a:ext>
            </a:extLst>
          </p:cNvPr>
          <p:cNvSpPr>
            <a:spLocks noGrp="1"/>
          </p:cNvSpPr>
          <p:nvPr>
            <p:ph type="title"/>
          </p:nvPr>
        </p:nvSpPr>
        <p:spPr>
          <a:xfrm>
            <a:off x="614681" y="548639"/>
            <a:ext cx="3523686" cy="1294379"/>
          </a:xfrm>
        </p:spPr>
        <p:txBody>
          <a:bodyPr anchor="t">
            <a:normAutofit fontScale="90000"/>
          </a:bodyPr>
          <a:lstStyle/>
          <a:p>
            <a:r>
              <a:rPr lang="en-US" sz="2400" dirty="0"/>
              <a:t>Ensuring Long-Term Success: Continuous Improvement</a:t>
            </a:r>
          </a:p>
        </p:txBody>
      </p:sp>
      <p:sp>
        <p:nvSpPr>
          <p:cNvPr id="3" name="Content Placeholder 2">
            <a:extLst>
              <a:ext uri="{FF2B5EF4-FFF2-40B4-BE49-F238E27FC236}">
                <a16:creationId xmlns:a16="http://schemas.microsoft.com/office/drawing/2014/main" id="{C90B442C-11E5-7266-F225-B29882759D5D}"/>
              </a:ext>
            </a:extLst>
          </p:cNvPr>
          <p:cNvSpPr>
            <a:spLocks noGrp="1"/>
          </p:cNvSpPr>
          <p:nvPr>
            <p:ph idx="1"/>
          </p:nvPr>
        </p:nvSpPr>
        <p:spPr>
          <a:xfrm>
            <a:off x="4675695" y="0"/>
            <a:ext cx="7126663" cy="6858000"/>
          </a:xfrm>
        </p:spPr>
        <p:txBody>
          <a:bodyPr anchor="t">
            <a:normAutofit fontScale="92500" lnSpcReduction="10000"/>
          </a:bodyPr>
          <a:lstStyle/>
          <a:p>
            <a:pPr>
              <a:lnSpc>
                <a:spcPct val="90000"/>
              </a:lnSpc>
              <a:spcBef>
                <a:spcPts val="600"/>
              </a:spcBef>
            </a:pPr>
            <a:r>
              <a:rPr lang="en-US" sz="2000" b="1" dirty="0"/>
              <a:t>Focus on Continuous Improvement: </a:t>
            </a:r>
            <a:r>
              <a:rPr lang="en-US" sz="2000" dirty="0"/>
              <a:t>The recommendations are designed to create a foundation for ongoing improvement, not just a temporary fix, with success measured through consistent positive trends in our key metrics.</a:t>
            </a:r>
          </a:p>
          <a:p>
            <a:pPr>
              <a:lnSpc>
                <a:spcPct val="90000"/>
              </a:lnSpc>
              <a:spcBef>
                <a:spcPts val="600"/>
              </a:spcBef>
            </a:pPr>
            <a:r>
              <a:rPr lang="en-US" sz="2000" b="1" dirty="0"/>
              <a:t>Regular Performance Reviews &amp; Adjustments: </a:t>
            </a:r>
            <a:r>
              <a:rPr lang="en-US" sz="2000" dirty="0"/>
              <a:t>Embed a cycle of monitoring (using our ITSM system and reporting tools), analysis (identifying trends and root causes), and adaptation into our operational rhythm, driven by data insights.</a:t>
            </a:r>
          </a:p>
          <a:p>
            <a:pPr>
              <a:lnSpc>
                <a:spcPct val="90000"/>
              </a:lnSpc>
              <a:spcBef>
                <a:spcPts val="600"/>
              </a:spcBef>
            </a:pPr>
            <a:r>
              <a:rPr lang="en-US" sz="2000" b="1" dirty="0"/>
              <a:t>Empowering the Team: </a:t>
            </a:r>
            <a:r>
              <a:rPr lang="en-US" sz="2000" dirty="0"/>
              <a:t>Encourage feedback and suggestions from help desk staff for process improvements, tracked through the number and impact of implemented suggestions.</a:t>
            </a:r>
          </a:p>
          <a:p>
            <a:pPr>
              <a:lnSpc>
                <a:spcPct val="90000"/>
              </a:lnSpc>
              <a:spcBef>
                <a:spcPts val="600"/>
              </a:spcBef>
            </a:pPr>
            <a:r>
              <a:rPr lang="en-US" sz="2000" b="1" dirty="0"/>
              <a:t>Knowledge Sharing Culture: </a:t>
            </a:r>
            <a:r>
              <a:rPr lang="en-US" sz="2000" dirty="0"/>
              <a:t>Foster an environment where best practices and lessons learned are actively shared, measured by participation in knowledge-sharing platforms and the impact on resolution times.</a:t>
            </a:r>
          </a:p>
          <a:p>
            <a:pPr>
              <a:lnSpc>
                <a:spcPct val="90000"/>
              </a:lnSpc>
              <a:spcBef>
                <a:spcPts val="600"/>
              </a:spcBef>
            </a:pPr>
            <a:r>
              <a:rPr lang="en-US" sz="2000" b="1" dirty="0"/>
              <a:t>Training and Development: </a:t>
            </a:r>
            <a:r>
              <a:rPr lang="en-US" sz="2000" dirty="0"/>
              <a:t>Ongoing investment in technical and soft skills training to adapt to evolving client needs and </a:t>
            </a:r>
            <a:r>
              <a:rPr lang="en-US" sz="2000" dirty="0" err="1"/>
              <a:t>FinWork</a:t>
            </a:r>
            <a:r>
              <a:rPr lang="en-US" sz="2000" dirty="0"/>
              <a:t> updates, with effectiveness measured through pre- and post-training assessments and improvements in relevant KPIs.</a:t>
            </a:r>
          </a:p>
          <a:p>
            <a:pPr>
              <a:lnSpc>
                <a:spcPct val="90000"/>
              </a:lnSpc>
              <a:spcBef>
                <a:spcPts val="600"/>
              </a:spcBef>
            </a:pPr>
            <a:r>
              <a:rPr lang="en-US" sz="2000" b="1" dirty="0"/>
              <a:t>Instilling Continuous Improvement:</a:t>
            </a:r>
          </a:p>
          <a:p>
            <a:pPr lvl="1">
              <a:lnSpc>
                <a:spcPct val="90000"/>
              </a:lnSpc>
              <a:spcBef>
                <a:spcPts val="600"/>
              </a:spcBef>
            </a:pPr>
            <a:r>
              <a:rPr lang="en-US" b="1" dirty="0"/>
              <a:t>Regular Team Meetings: </a:t>
            </a:r>
            <a:r>
              <a:rPr lang="en-US" dirty="0"/>
              <a:t>Dedicate time to discuss performance, challenges, and improvement ideas.</a:t>
            </a:r>
          </a:p>
          <a:p>
            <a:pPr lvl="1">
              <a:lnSpc>
                <a:spcPct val="90000"/>
              </a:lnSpc>
              <a:spcBef>
                <a:spcPts val="600"/>
              </a:spcBef>
            </a:pPr>
            <a:r>
              <a:rPr lang="en-US" b="1" dirty="0"/>
              <a:t>Implement a Suggestion Program: </a:t>
            </a:r>
            <a:r>
              <a:rPr lang="en-US" dirty="0"/>
              <a:t>Provide a formal channel for staff to propose process enhancements.</a:t>
            </a:r>
          </a:p>
          <a:p>
            <a:pPr lvl="1">
              <a:lnSpc>
                <a:spcPct val="90000"/>
              </a:lnSpc>
              <a:spcBef>
                <a:spcPts val="600"/>
              </a:spcBef>
            </a:pPr>
            <a:r>
              <a:rPr lang="en-US" b="1" dirty="0"/>
              <a:t>Recognize and Reward Improvement Initiatives: </a:t>
            </a:r>
            <a:r>
              <a:rPr lang="en-US" dirty="0"/>
              <a:t>Acknowledge and celebrate successful improvement efforts.</a:t>
            </a:r>
          </a:p>
          <a:p>
            <a:pPr lvl="1">
              <a:lnSpc>
                <a:spcPct val="90000"/>
              </a:lnSpc>
              <a:spcBef>
                <a:spcPts val="600"/>
              </a:spcBef>
            </a:pPr>
            <a:r>
              <a:rPr lang="en-US" b="1" dirty="0"/>
              <a:t>Promote a Growth Mindset: </a:t>
            </a:r>
            <a:r>
              <a:rPr lang="en-US" dirty="0"/>
              <a:t>Encourage a culture of learning and viewing challenges as opportunities for growth.</a:t>
            </a:r>
          </a:p>
        </p:txBody>
      </p:sp>
    </p:spTree>
    <p:extLst>
      <p:ext uri="{BB962C8B-B14F-4D97-AF65-F5344CB8AC3E}">
        <p14:creationId xmlns:p14="http://schemas.microsoft.com/office/powerpoint/2010/main" val="40085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14" name="Rectangle 13">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180599BB-3751-FBAB-EF0F-CDAAA38FC3DF}"/>
              </a:ext>
            </a:extLst>
          </p:cNvPr>
          <p:cNvSpPr>
            <a:spLocks noGrp="1"/>
          </p:cNvSpPr>
          <p:nvPr>
            <p:ph type="title"/>
          </p:nvPr>
        </p:nvSpPr>
        <p:spPr>
          <a:xfrm>
            <a:off x="228600" y="1"/>
            <a:ext cx="7947837" cy="1809749"/>
          </a:xfrm>
        </p:spPr>
        <p:txBody>
          <a:bodyPr>
            <a:normAutofit/>
          </a:bodyPr>
          <a:lstStyle/>
          <a:p>
            <a:r>
              <a:rPr lang="en-US" sz="3400" dirty="0"/>
              <a:t>Enhancing Communication: Building Stronger Client Relationships</a:t>
            </a:r>
          </a:p>
        </p:txBody>
      </p:sp>
      <p:sp>
        <p:nvSpPr>
          <p:cNvPr id="3" name="Content Placeholder 2">
            <a:extLst>
              <a:ext uri="{FF2B5EF4-FFF2-40B4-BE49-F238E27FC236}">
                <a16:creationId xmlns:a16="http://schemas.microsoft.com/office/drawing/2014/main" id="{AB6DEA8B-D1B0-61B9-1744-C75EDB3C176D}"/>
              </a:ext>
            </a:extLst>
          </p:cNvPr>
          <p:cNvSpPr>
            <a:spLocks noGrp="1"/>
          </p:cNvSpPr>
          <p:nvPr>
            <p:ph idx="1"/>
          </p:nvPr>
        </p:nvSpPr>
        <p:spPr>
          <a:xfrm>
            <a:off x="0" y="1657351"/>
            <a:ext cx="9467850" cy="5199998"/>
          </a:xfrm>
        </p:spPr>
        <p:txBody>
          <a:bodyPr>
            <a:normAutofit lnSpcReduction="10000"/>
          </a:bodyPr>
          <a:lstStyle/>
          <a:p>
            <a:pPr>
              <a:lnSpc>
                <a:spcPct val="90000"/>
              </a:lnSpc>
              <a:spcBef>
                <a:spcPts val="600"/>
              </a:spcBef>
            </a:pPr>
            <a:r>
              <a:rPr lang="en-US" sz="1700" b="1" dirty="0"/>
              <a:t>Monitoring Communication Quality:</a:t>
            </a:r>
          </a:p>
          <a:p>
            <a:pPr lvl="1">
              <a:lnSpc>
                <a:spcPct val="90000"/>
              </a:lnSpc>
              <a:spcBef>
                <a:spcPts val="600"/>
              </a:spcBef>
            </a:pPr>
            <a:r>
              <a:rPr lang="en-US" sz="1700" b="1" dirty="0"/>
              <a:t>Regular Call Recording Reviews: </a:t>
            </a:r>
            <a:r>
              <a:rPr lang="en-US" sz="1700" dirty="0"/>
              <a:t>Periodically review recorded calls to assess clarity, empathy, and professionalism.</a:t>
            </a:r>
          </a:p>
          <a:p>
            <a:pPr lvl="1">
              <a:lnSpc>
                <a:spcPct val="90000"/>
              </a:lnSpc>
              <a:spcBef>
                <a:spcPts val="600"/>
              </a:spcBef>
            </a:pPr>
            <a:r>
              <a:rPr lang="en-US" sz="1700" b="1" dirty="0"/>
              <a:t>Analysis of Written Communication: </a:t>
            </a:r>
            <a:r>
              <a:rPr lang="en-US" sz="1700" dirty="0"/>
              <a:t>Review email and ticket updates for clarity, grammar, and tone.</a:t>
            </a:r>
          </a:p>
          <a:p>
            <a:pPr lvl="1">
              <a:lnSpc>
                <a:spcPct val="90000"/>
              </a:lnSpc>
              <a:spcBef>
                <a:spcPts val="600"/>
              </a:spcBef>
            </a:pPr>
            <a:r>
              <a:rPr lang="en-US" sz="1700" b="1" dirty="0"/>
              <a:t>Client Feedback Analysis: </a:t>
            </a:r>
            <a:r>
              <a:rPr lang="en-US" sz="1700" dirty="0"/>
              <a:t>Pay close attention to comments in surveys specifically mentioning communication.</a:t>
            </a:r>
          </a:p>
          <a:p>
            <a:pPr>
              <a:lnSpc>
                <a:spcPct val="90000"/>
              </a:lnSpc>
              <a:spcBef>
                <a:spcPts val="600"/>
              </a:spcBef>
            </a:pPr>
            <a:r>
              <a:rPr lang="en-US" sz="1700" b="1" dirty="0"/>
              <a:t>In-House Training Initiatives:</a:t>
            </a:r>
          </a:p>
          <a:p>
            <a:pPr lvl="1">
              <a:lnSpc>
                <a:spcPct val="90000"/>
              </a:lnSpc>
              <a:spcBef>
                <a:spcPts val="600"/>
              </a:spcBef>
            </a:pPr>
            <a:r>
              <a:rPr lang="en-US" sz="1700" b="1" dirty="0"/>
              <a:t>Active Listening Skills Workshops: </a:t>
            </a:r>
            <a:r>
              <a:rPr lang="en-US" sz="1700" dirty="0"/>
              <a:t>Train team members on techniques for effective listening and understanding client needs.</a:t>
            </a:r>
          </a:p>
          <a:p>
            <a:pPr lvl="1">
              <a:lnSpc>
                <a:spcPct val="90000"/>
              </a:lnSpc>
              <a:spcBef>
                <a:spcPts val="600"/>
              </a:spcBef>
            </a:pPr>
            <a:r>
              <a:rPr lang="en-US" sz="1700" b="1" dirty="0"/>
              <a:t>Clear and Concise Language Training: </a:t>
            </a:r>
            <a:r>
              <a:rPr lang="en-US" sz="1700" dirty="0"/>
              <a:t>Emphasize avoiding jargon and explaining technical terms in an understandable way.</a:t>
            </a:r>
          </a:p>
          <a:p>
            <a:pPr lvl="1">
              <a:lnSpc>
                <a:spcPct val="90000"/>
              </a:lnSpc>
              <a:spcBef>
                <a:spcPts val="600"/>
              </a:spcBef>
            </a:pPr>
            <a:r>
              <a:rPr lang="en-US" sz="1700" b="1" dirty="0"/>
              <a:t>Empathy and Professionalism Training: </a:t>
            </a:r>
            <a:r>
              <a:rPr lang="en-US" sz="1700" dirty="0"/>
              <a:t>Focus on building rapport and maintaining a professional demeanor in all interactions.</a:t>
            </a:r>
          </a:p>
          <a:p>
            <a:pPr lvl="1">
              <a:lnSpc>
                <a:spcPct val="90000"/>
              </a:lnSpc>
              <a:spcBef>
                <a:spcPts val="600"/>
              </a:spcBef>
            </a:pPr>
            <a:r>
              <a:rPr lang="en-US" sz="1700" b="1" dirty="0"/>
              <a:t>Written Communication Best Practices: </a:t>
            </a:r>
            <a:r>
              <a:rPr lang="en-US" sz="1700" dirty="0"/>
              <a:t>Provide guidelines and training on writing clear, concise, and professional emails and ticket updates.</a:t>
            </a:r>
          </a:p>
          <a:p>
            <a:pPr lvl="1">
              <a:lnSpc>
                <a:spcPct val="90000"/>
              </a:lnSpc>
              <a:spcBef>
                <a:spcPts val="600"/>
              </a:spcBef>
            </a:pPr>
            <a:r>
              <a:rPr lang="en-US" sz="1700" b="1" dirty="0"/>
              <a:t>Role-Playing Scenarios: </a:t>
            </a:r>
            <a:r>
              <a:rPr lang="en-US" sz="1700" dirty="0"/>
              <a:t>Conduct simulated client interactions to practice communication skills in a safe environment.</a:t>
            </a:r>
          </a:p>
          <a:p>
            <a:pPr>
              <a:lnSpc>
                <a:spcPct val="90000"/>
              </a:lnSpc>
              <a:spcBef>
                <a:spcPts val="600"/>
              </a:spcBef>
            </a:pPr>
            <a:r>
              <a:rPr lang="en-US" sz="1700" b="1" dirty="0"/>
              <a:t>Knowledge Sharing on Communication Best Practices: </a:t>
            </a:r>
            <a:r>
              <a:rPr lang="en-US" sz="1700" dirty="0"/>
              <a:t>Create and share examples of effective communication within the team.</a:t>
            </a:r>
          </a:p>
          <a:p>
            <a:pPr>
              <a:lnSpc>
                <a:spcPct val="90000"/>
              </a:lnSpc>
              <a:spcBef>
                <a:spcPts val="600"/>
              </a:spcBef>
            </a:pPr>
            <a:r>
              <a:rPr lang="en-US" sz="1700" b="1" dirty="0"/>
              <a:t>Mentorship Program: </a:t>
            </a:r>
            <a:r>
              <a:rPr lang="en-US" sz="1700" dirty="0"/>
              <a:t>Pair experienced communicators with newer team members for guidance and support</a:t>
            </a:r>
            <a:r>
              <a:rPr lang="en-US" sz="1400" dirty="0"/>
              <a:t>.</a:t>
            </a:r>
          </a:p>
        </p:txBody>
      </p:sp>
      <p:pic>
        <p:nvPicPr>
          <p:cNvPr id="7" name="Picture 6" descr="Row of seated people, some writing notes in book on lap">
            <a:extLst>
              <a:ext uri="{FF2B5EF4-FFF2-40B4-BE49-F238E27FC236}">
                <a16:creationId xmlns:a16="http://schemas.microsoft.com/office/drawing/2014/main" id="{027B9E79-504E-5870-8607-7E27E4DD71C1}"/>
              </a:ext>
            </a:extLst>
          </p:cNvPr>
          <p:cNvPicPr>
            <a:picLocks noChangeAspect="1"/>
          </p:cNvPicPr>
          <p:nvPr/>
        </p:nvPicPr>
        <p:blipFill>
          <a:blip r:embed="rId3" cstate="email">
            <a:extLst>
              <a:ext uri="{28A0092B-C50C-407E-A947-70E740481C1C}">
                <a14:useLocalDpi xmlns:a14="http://schemas.microsoft.com/office/drawing/2010/main"/>
              </a:ext>
            </a:extLst>
          </a:blip>
          <a:srcRect r="-3" b="-3"/>
          <a:stretch/>
        </p:blipFill>
        <p:spPr>
          <a:xfrm>
            <a:off x="9182100" y="10"/>
            <a:ext cx="3009899" cy="6857990"/>
          </a:xfrm>
          <a:custGeom>
            <a:avLst/>
            <a:gdLst/>
            <a:ahLst/>
            <a:cxnLst/>
            <a:rect l="l" t="t" r="r" b="b"/>
            <a:pathLst>
              <a:path w="4578898" h="6844352">
                <a:moveTo>
                  <a:pt x="2085784" y="0"/>
                </a:moveTo>
                <a:lnTo>
                  <a:pt x="4578898" y="0"/>
                </a:lnTo>
                <a:lnTo>
                  <a:pt x="4578898" y="6844352"/>
                </a:lnTo>
                <a:lnTo>
                  <a:pt x="0" y="6844352"/>
                </a:lnTo>
                <a:close/>
              </a:path>
            </a:pathLst>
          </a:custGeom>
        </p:spPr>
      </p:pic>
      <p:cxnSp>
        <p:nvCxnSpPr>
          <p:cNvPr id="16" name="Straight Connector 15">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31958"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FDF3F998-61EF-B802-5EE8-1023C8E93F9F}"/>
              </a:ext>
            </a:extLst>
          </p:cNvPr>
          <p:cNvSpPr>
            <a:spLocks noGrp="1"/>
          </p:cNvSpPr>
          <p:nvPr>
            <p:ph type="title"/>
          </p:nvPr>
        </p:nvSpPr>
        <p:spPr>
          <a:xfrm>
            <a:off x="5146159" y="685800"/>
            <a:ext cx="6238688" cy="1382233"/>
          </a:xfrm>
        </p:spPr>
        <p:txBody>
          <a:bodyPr>
            <a:normAutofit/>
          </a:bodyPr>
          <a:lstStyle/>
          <a:p>
            <a:r>
              <a:rPr lang="en-US" dirty="0"/>
              <a:t>Our Commitment to Excellence</a:t>
            </a:r>
          </a:p>
        </p:txBody>
      </p:sp>
      <p:pic>
        <p:nvPicPr>
          <p:cNvPr id="5" name="Picture 4" descr="Handshake between two people">
            <a:extLst>
              <a:ext uri="{FF2B5EF4-FFF2-40B4-BE49-F238E27FC236}">
                <a16:creationId xmlns:a16="http://schemas.microsoft.com/office/drawing/2014/main" id="{09697890-22AF-B40E-5E2B-72C79B97669E}"/>
              </a:ext>
            </a:extLst>
          </p:cNvPr>
          <p:cNvPicPr>
            <a:picLocks noChangeAspect="1"/>
          </p:cNvPicPr>
          <p:nvPr/>
        </p:nvPicPr>
        <p:blipFill>
          <a:blip r:embed="rId3" cstate="email">
            <a:extLst>
              <a:ext uri="{28A0092B-C50C-407E-A947-70E740481C1C}">
                <a14:useLocalDpi xmlns:a14="http://schemas.microsoft.com/office/drawing/2010/main"/>
              </a:ext>
            </a:extLst>
          </a:blip>
          <a:srcRect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27DA64FB-9085-C276-5B04-93078E59F580}"/>
              </a:ext>
            </a:extLst>
          </p:cNvPr>
          <p:cNvSpPr>
            <a:spLocks noGrp="1"/>
          </p:cNvSpPr>
          <p:nvPr>
            <p:ph idx="1"/>
          </p:nvPr>
        </p:nvSpPr>
        <p:spPr>
          <a:xfrm>
            <a:off x="5146158" y="2301949"/>
            <a:ext cx="6238687" cy="4022650"/>
          </a:xfrm>
        </p:spPr>
        <p:txBody>
          <a:bodyPr>
            <a:normAutofit/>
          </a:bodyPr>
          <a:lstStyle/>
          <a:p>
            <a:r>
              <a:rPr lang="en-US" b="1" dirty="0"/>
              <a:t>Restoring Client Trust</a:t>
            </a:r>
          </a:p>
          <a:p>
            <a:r>
              <a:rPr lang="en-US" b="1" dirty="0"/>
              <a:t>Enhancing </a:t>
            </a:r>
            <a:r>
              <a:rPr lang="en-US" b="1" dirty="0" err="1"/>
              <a:t>TechWare's</a:t>
            </a:r>
            <a:r>
              <a:rPr lang="en-US" b="1" dirty="0"/>
              <a:t> Reputation</a:t>
            </a:r>
          </a:p>
          <a:p>
            <a:r>
              <a:rPr lang="en-US" b="1" dirty="0"/>
              <a:t>Building a Stronger Support Team</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26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cxnSp>
        <p:nvCxnSpPr>
          <p:cNvPr id="46" name="Straight Connector 45">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28550A-E022-03E8-1C56-445E3DEDDABA}"/>
              </a:ext>
            </a:extLst>
          </p:cNvPr>
          <p:cNvSpPr>
            <a:spLocks noGrp="1"/>
          </p:cNvSpPr>
          <p:nvPr>
            <p:ph type="title"/>
          </p:nvPr>
        </p:nvSpPr>
        <p:spPr>
          <a:xfrm>
            <a:off x="1129553" y="638174"/>
            <a:ext cx="10529048" cy="1476375"/>
          </a:xfrm>
        </p:spPr>
        <p:txBody>
          <a:bodyPr>
            <a:normAutofit/>
          </a:bodyPr>
          <a:lstStyle/>
          <a:p>
            <a:r>
              <a:rPr lang="en-US" dirty="0"/>
              <a:t>Key Challenges: Impacting Client Satisfaction</a:t>
            </a:r>
          </a:p>
        </p:txBody>
      </p:sp>
      <p:cxnSp>
        <p:nvCxnSpPr>
          <p:cNvPr id="52" name="Straight Connector 51">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511DDC5-B3D3-298C-1358-64C705ED5DC3}"/>
              </a:ext>
            </a:extLst>
          </p:cNvPr>
          <p:cNvSpPr>
            <a:spLocks noGrp="1"/>
          </p:cNvSpPr>
          <p:nvPr>
            <p:ph idx="1"/>
          </p:nvPr>
        </p:nvSpPr>
        <p:spPr>
          <a:xfrm>
            <a:off x="1129553" y="2114549"/>
            <a:ext cx="4632341" cy="4743451"/>
          </a:xfrm>
        </p:spPr>
        <p:txBody>
          <a:bodyPr>
            <a:normAutofit lnSpcReduction="10000"/>
          </a:bodyPr>
          <a:lstStyle/>
          <a:p>
            <a:r>
              <a:rPr lang="en-US" b="1" dirty="0"/>
              <a:t>Extended Hold Times </a:t>
            </a:r>
            <a:r>
              <a:rPr lang="en-US" dirty="0"/>
              <a:t>(Tier 1 Response: Current Avg. 2 Hours, SLA: 1 Hour for </a:t>
            </a:r>
            <a:r>
              <a:rPr lang="en-US" dirty="0" err="1"/>
              <a:t>Lvl</a:t>
            </a:r>
            <a:r>
              <a:rPr lang="en-US" dirty="0"/>
              <a:t> 1 &amp; 2)</a:t>
            </a:r>
          </a:p>
          <a:p>
            <a:r>
              <a:rPr lang="en-US" b="1" dirty="0"/>
              <a:t>Prolonged Resolution Times </a:t>
            </a:r>
            <a:r>
              <a:rPr lang="en-US" dirty="0"/>
              <a:t>(Tier 2/3: Current Avg. 7 Days </a:t>
            </a:r>
            <a:r>
              <a:rPr lang="en-US" dirty="0" err="1"/>
              <a:t>Lvl</a:t>
            </a:r>
            <a:r>
              <a:rPr lang="en-US" dirty="0"/>
              <a:t> 1, SLA: 5 Days </a:t>
            </a:r>
            <a:r>
              <a:rPr lang="en-US" dirty="0" err="1"/>
              <a:t>Lvl</a:t>
            </a:r>
            <a:r>
              <a:rPr lang="en-US" dirty="0"/>
              <a:t> 1)</a:t>
            </a:r>
          </a:p>
          <a:p>
            <a:r>
              <a:rPr lang="en-US" b="1" dirty="0"/>
              <a:t>Increased "Missed Calls" </a:t>
            </a:r>
            <a:r>
              <a:rPr lang="en-US" dirty="0"/>
              <a:t>(Current: 20% of Calls)</a:t>
            </a:r>
          </a:p>
          <a:p>
            <a:r>
              <a:rPr lang="en-US" b="1" dirty="0"/>
              <a:t>Rising "Average Resolve Time" </a:t>
            </a:r>
            <a:r>
              <a:rPr lang="en-US" dirty="0"/>
              <a:t>(Current: 4 Days)</a:t>
            </a:r>
          </a:p>
          <a:p>
            <a:r>
              <a:rPr lang="en-US" b="1" dirty="0"/>
              <a:t>Increased "Total Missed SLA Metrics" </a:t>
            </a:r>
            <a:r>
              <a:rPr lang="en-US" dirty="0"/>
              <a:t>(Current: 15% of tickets)</a:t>
            </a:r>
          </a:p>
        </p:txBody>
      </p:sp>
      <p:cxnSp>
        <p:nvCxnSpPr>
          <p:cNvPr id="54" name="Straight Connector 53">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erson holding hands over face">
            <a:extLst>
              <a:ext uri="{FF2B5EF4-FFF2-40B4-BE49-F238E27FC236}">
                <a16:creationId xmlns:a16="http://schemas.microsoft.com/office/drawing/2014/main" id="{5796D6E7-1483-A488-B057-8517EFE35B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48437" y="2514058"/>
            <a:ext cx="5110163" cy="3411033"/>
          </a:xfrm>
          <a:prstGeom prst="rect">
            <a:avLst/>
          </a:prstGeom>
        </p:spPr>
      </p:pic>
    </p:spTree>
    <p:extLst>
      <p:ext uri="{BB962C8B-B14F-4D97-AF65-F5344CB8AC3E}">
        <p14:creationId xmlns:p14="http://schemas.microsoft.com/office/powerpoint/2010/main" val="245762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pic>
        <p:nvPicPr>
          <p:cNvPr id="8" name="Picture 7" descr="Colorful charts and graphs">
            <a:extLst>
              <a:ext uri="{FF2B5EF4-FFF2-40B4-BE49-F238E27FC236}">
                <a16:creationId xmlns:a16="http://schemas.microsoft.com/office/drawing/2014/main" id="{11D94631-AA3E-8FDB-8471-87FEC8237D03}"/>
              </a:ext>
            </a:extLst>
          </p:cNvPr>
          <p:cNvPicPr>
            <a:picLocks noChangeAspect="1"/>
          </p:cNvPicPr>
          <p:nvPr/>
        </p:nvPicPr>
        <p:blipFill>
          <a:blip r:embed="rId3" cstate="email">
            <a:extLst>
              <a:ext uri="{28A0092B-C50C-407E-A947-70E740481C1C}">
                <a14:useLocalDpi xmlns:a14="http://schemas.microsoft.com/office/drawing/2010/main"/>
              </a:ext>
            </a:extLst>
          </a:blip>
          <a:srcRect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6D9FC26B-13F3-5E01-8E68-51B9443383C0}"/>
              </a:ext>
            </a:extLst>
          </p:cNvPr>
          <p:cNvSpPr>
            <a:spLocks noGrp="1"/>
          </p:cNvSpPr>
          <p:nvPr>
            <p:ph type="title"/>
          </p:nvPr>
        </p:nvSpPr>
        <p:spPr>
          <a:xfrm>
            <a:off x="1104901" y="1"/>
            <a:ext cx="6132605" cy="2206256"/>
          </a:xfrm>
        </p:spPr>
        <p:txBody>
          <a:bodyPr>
            <a:normAutofit/>
          </a:bodyPr>
          <a:lstStyle/>
          <a:p>
            <a:r>
              <a:rPr lang="en-US" sz="3700" dirty="0"/>
              <a:t>Evidence of Service Degradation: Contextual Insights</a:t>
            </a:r>
          </a:p>
        </p:txBody>
      </p:sp>
      <p:cxnSp>
        <p:nvCxnSpPr>
          <p:cNvPr id="20" name="Straight Connector 1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26249D-2C85-A69A-9285-73C304CCFE7C}"/>
              </a:ext>
            </a:extLst>
          </p:cNvPr>
          <p:cNvSpPr>
            <a:spLocks noGrp="1"/>
          </p:cNvSpPr>
          <p:nvPr>
            <p:ph idx="1"/>
          </p:nvPr>
        </p:nvSpPr>
        <p:spPr>
          <a:xfrm>
            <a:off x="1104902" y="2000251"/>
            <a:ext cx="5487146" cy="4705350"/>
          </a:xfrm>
        </p:spPr>
        <p:txBody>
          <a:bodyPr>
            <a:normAutofit fontScale="92500" lnSpcReduction="20000"/>
          </a:bodyPr>
          <a:lstStyle/>
          <a:p>
            <a:r>
              <a:rPr lang="en-US" b="1" dirty="0"/>
              <a:t>Client Feedback Surveys: </a:t>
            </a:r>
            <a:r>
              <a:rPr lang="en-US" dirty="0"/>
              <a:t>Sharp increase in complaints related to wait times and resolution speed.</a:t>
            </a:r>
          </a:p>
          <a:p>
            <a:r>
              <a:rPr lang="en-US" b="1" dirty="0"/>
              <a:t>Call Log Data: </a:t>
            </a:r>
            <a:r>
              <a:rPr lang="en-US" dirty="0"/>
              <a:t>Significant rise in average hold times, particularly during peak hours (10 AM-2 PM).</a:t>
            </a:r>
          </a:p>
          <a:p>
            <a:r>
              <a:rPr lang="en-US" b="1" dirty="0"/>
              <a:t>Ticket Resolution Data: </a:t>
            </a:r>
            <a:r>
              <a:rPr lang="en-US" dirty="0"/>
              <a:t>Increase in average time to resolution, especially for complex </a:t>
            </a:r>
            <a:r>
              <a:rPr lang="en-US" dirty="0" err="1"/>
              <a:t>FinWork</a:t>
            </a:r>
            <a:r>
              <a:rPr lang="en-US" dirty="0"/>
              <a:t> configuration issues.</a:t>
            </a:r>
          </a:p>
          <a:p>
            <a:r>
              <a:rPr lang="en-US" b="1" dirty="0" err="1"/>
              <a:t>TechWare</a:t>
            </a:r>
            <a:r>
              <a:rPr lang="en-US" b="1" dirty="0"/>
              <a:t> Service Metrics: </a:t>
            </a:r>
            <a:r>
              <a:rPr lang="en-US" dirty="0"/>
              <a:t>MTTR and Missed Calls metrics are exceeding acceptable thresholds.</a:t>
            </a:r>
          </a:p>
          <a:p>
            <a:r>
              <a:rPr lang="en-US" b="1" dirty="0" err="1"/>
              <a:t>TechWare</a:t>
            </a:r>
            <a:r>
              <a:rPr lang="en-US" b="1" dirty="0"/>
              <a:t> Service-Level Agreement (SLA): </a:t>
            </a:r>
            <a:r>
              <a:rPr lang="en-US" dirty="0"/>
              <a:t>Clear violations of Tier 1 Response and Tier 2/3 Resolution targets.</a:t>
            </a:r>
          </a:p>
        </p:txBody>
      </p:sp>
    </p:spTree>
    <p:extLst>
      <p:ext uri="{BB962C8B-B14F-4D97-AF65-F5344CB8AC3E}">
        <p14:creationId xmlns:p14="http://schemas.microsoft.com/office/powerpoint/2010/main" val="61720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7E07CA5D-DF06-1F1B-2A8A-4900EF6160BE}"/>
              </a:ext>
            </a:extLst>
          </p:cNvPr>
          <p:cNvSpPr>
            <a:spLocks noGrp="1"/>
          </p:cNvSpPr>
          <p:nvPr>
            <p:ph type="title"/>
          </p:nvPr>
        </p:nvSpPr>
        <p:spPr>
          <a:xfrm>
            <a:off x="5146159" y="0"/>
            <a:ext cx="6238688" cy="2068033"/>
          </a:xfrm>
        </p:spPr>
        <p:txBody>
          <a:bodyPr>
            <a:normAutofit/>
          </a:bodyPr>
          <a:lstStyle/>
          <a:p>
            <a:r>
              <a:rPr lang="en-US" dirty="0"/>
              <a:t>Defining Success: Our Key Objectives</a:t>
            </a:r>
          </a:p>
        </p:txBody>
      </p:sp>
      <p:pic>
        <p:nvPicPr>
          <p:cNvPr id="8" name="Picture 7" descr="Close up of checklist">
            <a:extLst>
              <a:ext uri="{FF2B5EF4-FFF2-40B4-BE49-F238E27FC236}">
                <a16:creationId xmlns:a16="http://schemas.microsoft.com/office/drawing/2014/main" id="{D2010B65-AE3A-2FF9-23F2-D633E5EF63A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4" name="Content Placeholder 3">
            <a:extLst>
              <a:ext uri="{FF2B5EF4-FFF2-40B4-BE49-F238E27FC236}">
                <a16:creationId xmlns:a16="http://schemas.microsoft.com/office/drawing/2014/main" id="{E43DEDA4-E066-36A9-2848-6D13F406CC52}"/>
              </a:ext>
            </a:extLst>
          </p:cNvPr>
          <p:cNvSpPr>
            <a:spLocks noGrp="1"/>
          </p:cNvSpPr>
          <p:nvPr>
            <p:ph idx="1"/>
          </p:nvPr>
        </p:nvSpPr>
        <p:spPr>
          <a:xfrm>
            <a:off x="5146158" y="2075478"/>
            <a:ext cx="6238687" cy="4782520"/>
          </a:xfrm>
        </p:spPr>
        <p:txBody>
          <a:bodyPr>
            <a:normAutofit lnSpcReduction="10000"/>
          </a:bodyPr>
          <a:lstStyle/>
          <a:p>
            <a:r>
              <a:rPr lang="en-US" b="1" dirty="0"/>
              <a:t>SLA Adherence: </a:t>
            </a:r>
            <a:r>
              <a:rPr lang="en-US" dirty="0"/>
              <a:t>Achieve 100% compliance with Tier 1 and Tier 2/3 targets.</a:t>
            </a:r>
          </a:p>
          <a:p>
            <a:r>
              <a:rPr lang="en-US" b="1" dirty="0"/>
              <a:t>Increase First Call Resolution (FCR): </a:t>
            </a:r>
            <a:r>
              <a:rPr lang="en-US" dirty="0"/>
              <a:t>Achieve &gt;80% FCR within 3 months.</a:t>
            </a:r>
          </a:p>
          <a:p>
            <a:r>
              <a:rPr lang="en-US" b="1" dirty="0"/>
              <a:t>Improve Client Satisfaction (CSAT): </a:t>
            </a:r>
            <a:r>
              <a:rPr lang="en-US" dirty="0"/>
              <a:t>Reduce "Missed Calls" to &lt;5% within 6 months.</a:t>
            </a:r>
          </a:p>
          <a:p>
            <a:r>
              <a:rPr lang="en-US" b="1" dirty="0"/>
              <a:t>Reduce Average Resolve Time (MTTR): </a:t>
            </a:r>
            <a:r>
              <a:rPr lang="en-US" dirty="0"/>
              <a:t>Decrease to &lt;3 days within 3 months.</a:t>
            </a:r>
          </a:p>
          <a:p>
            <a:r>
              <a:rPr lang="en-US" b="1" dirty="0"/>
              <a:t>Enhance Knowledge Base Utilization: </a:t>
            </a:r>
            <a:r>
              <a:rPr lang="en-US" dirty="0"/>
              <a:t>Increase KB article views by 30% within 2 months.</a:t>
            </a:r>
          </a:p>
          <a:p>
            <a:r>
              <a:rPr lang="en-US" b="1" dirty="0"/>
              <a:t>Ensure Effective Communication: </a:t>
            </a:r>
            <a:r>
              <a:rPr lang="en-US" dirty="0"/>
              <a:t>Implement client communication updates every 24 hours.</a:t>
            </a:r>
          </a:p>
        </p:txBody>
      </p:sp>
      <p:cxnSp>
        <p:nvCxnSpPr>
          <p:cNvPr id="54" name="Straight Connector 53">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79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12" name="Rectangle 11">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92910933-6A40-D358-2F65-DC7FAA27A490}"/>
              </a:ext>
            </a:extLst>
          </p:cNvPr>
          <p:cNvSpPr>
            <a:spLocks noGrp="1"/>
          </p:cNvSpPr>
          <p:nvPr>
            <p:ph type="title"/>
          </p:nvPr>
        </p:nvSpPr>
        <p:spPr>
          <a:xfrm>
            <a:off x="1129553" y="511309"/>
            <a:ext cx="9577116" cy="1221957"/>
          </a:xfrm>
        </p:spPr>
        <p:txBody>
          <a:bodyPr anchor="ctr">
            <a:normAutofit/>
          </a:bodyPr>
          <a:lstStyle/>
          <a:p>
            <a:r>
              <a:rPr lang="en-US" sz="4100"/>
              <a:t>Streamlining Tier 1: Immediate Response</a:t>
            </a:r>
          </a:p>
        </p:txBody>
      </p:sp>
      <p:cxnSp>
        <p:nvCxnSpPr>
          <p:cNvPr id="14" name="Straight Connector 13">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CF2839DE-2EF1-B3FA-AE03-7FFFF69CB6FB}"/>
              </a:ext>
            </a:extLst>
          </p:cNvPr>
          <p:cNvGraphicFramePr>
            <a:graphicFrameLocks noGrp="1"/>
          </p:cNvGraphicFramePr>
          <p:nvPr>
            <p:ph idx="1"/>
          </p:nvPr>
        </p:nvGraphicFramePr>
        <p:xfrm>
          <a:off x="1129553" y="1994463"/>
          <a:ext cx="5479065" cy="4862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Woman wearing headphones">
            <a:extLst>
              <a:ext uri="{FF2B5EF4-FFF2-40B4-BE49-F238E27FC236}">
                <a16:creationId xmlns:a16="http://schemas.microsoft.com/office/drawing/2014/main" id="{43C5D13E-EABE-43E5-769E-73C7C8A68923}"/>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225552" y="1995117"/>
            <a:ext cx="4966447" cy="4862884"/>
          </a:xfrm>
          <a:prstGeom prst="rect">
            <a:avLst/>
          </a:prstGeom>
        </p:spPr>
      </p:pic>
      <p:cxnSp>
        <p:nvCxnSpPr>
          <p:cNvPr id="20" name="Straight Connector 19">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36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cxnSp>
        <p:nvCxnSpPr>
          <p:cNvPr id="13" name="Straight Connector 12">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1BB4AB-395D-C36D-E451-E0B166ADB172}"/>
              </a:ext>
            </a:extLst>
          </p:cNvPr>
          <p:cNvSpPr>
            <a:spLocks noGrp="1"/>
          </p:cNvSpPr>
          <p:nvPr>
            <p:ph type="title"/>
          </p:nvPr>
        </p:nvSpPr>
        <p:spPr>
          <a:xfrm>
            <a:off x="1129553" y="0"/>
            <a:ext cx="10529048" cy="2114549"/>
          </a:xfrm>
        </p:spPr>
        <p:txBody>
          <a:bodyPr>
            <a:normAutofit/>
          </a:bodyPr>
          <a:lstStyle/>
          <a:p>
            <a:r>
              <a:rPr lang="en-US" dirty="0"/>
              <a:t>Enhancing Tier 2/3: Efficient Resolutions</a:t>
            </a:r>
          </a:p>
        </p:txBody>
      </p:sp>
      <p:cxnSp>
        <p:nvCxnSpPr>
          <p:cNvPr id="19" name="Straight Connector 18">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D6F71F-8679-4451-DEB3-DD8094F5EDED}"/>
              </a:ext>
            </a:extLst>
          </p:cNvPr>
          <p:cNvSpPr>
            <a:spLocks noGrp="1"/>
          </p:cNvSpPr>
          <p:nvPr>
            <p:ph idx="1"/>
          </p:nvPr>
        </p:nvSpPr>
        <p:spPr>
          <a:xfrm>
            <a:off x="1129553" y="1809751"/>
            <a:ext cx="4632341" cy="5048250"/>
          </a:xfrm>
        </p:spPr>
        <p:txBody>
          <a:bodyPr>
            <a:normAutofit fontScale="92500"/>
          </a:bodyPr>
          <a:lstStyle/>
          <a:p>
            <a:r>
              <a:rPr lang="en-US" b="1" dirty="0"/>
              <a:t>Implement Improved Troubleshooting Processes: </a:t>
            </a:r>
            <a:r>
              <a:rPr lang="en-US" dirty="0"/>
              <a:t>Reduce resolution time for complex issues by 30% within 3 months.</a:t>
            </a:r>
          </a:p>
          <a:p>
            <a:r>
              <a:rPr lang="en-US" b="1" dirty="0"/>
              <a:t>Enhance Collaboration Between Tiers: </a:t>
            </a:r>
            <a:r>
              <a:rPr lang="en-US" dirty="0"/>
              <a:t>Reduce ticket handoff time by 25% within 2 months.</a:t>
            </a:r>
          </a:p>
          <a:p>
            <a:r>
              <a:rPr lang="en-US" b="1" dirty="0"/>
              <a:t>Develop Detailed Resolution Documentation: </a:t>
            </a:r>
            <a:r>
              <a:rPr lang="en-US" dirty="0"/>
              <a:t>Increase resolution efficiency by 20% within 3 months.</a:t>
            </a:r>
          </a:p>
          <a:p>
            <a:r>
              <a:rPr lang="en-US" b="1" dirty="0"/>
              <a:t>Reduce Defect Turnaround Time: </a:t>
            </a:r>
            <a:r>
              <a:rPr lang="en-US" dirty="0"/>
              <a:t>Reduce by 15% within 3 months.</a:t>
            </a:r>
          </a:p>
          <a:p>
            <a:r>
              <a:rPr lang="en-US" b="1" dirty="0"/>
              <a:t>Monitor “Average Resolve Time” metric weekly.</a:t>
            </a:r>
          </a:p>
        </p:txBody>
      </p:sp>
      <p:cxnSp>
        <p:nvCxnSpPr>
          <p:cNvPr id="21" name="Straight Connector 20">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Team of four people using computer in call center">
            <a:extLst>
              <a:ext uri="{FF2B5EF4-FFF2-40B4-BE49-F238E27FC236}">
                <a16:creationId xmlns:a16="http://schemas.microsoft.com/office/drawing/2014/main" id="{60698598-A101-1A39-089E-C8B9E470958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48437" y="2782341"/>
            <a:ext cx="5110163" cy="2874467"/>
          </a:xfrm>
          <a:prstGeom prst="rect">
            <a:avLst/>
          </a:prstGeom>
        </p:spPr>
      </p:pic>
    </p:spTree>
    <p:extLst>
      <p:ext uri="{BB962C8B-B14F-4D97-AF65-F5344CB8AC3E}">
        <p14:creationId xmlns:p14="http://schemas.microsoft.com/office/powerpoint/2010/main" val="372282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805F-B6B4-25C9-1622-E4C0FB94C6EF}"/>
              </a:ext>
            </a:extLst>
          </p:cNvPr>
          <p:cNvSpPr>
            <a:spLocks noGrp="1"/>
          </p:cNvSpPr>
          <p:nvPr>
            <p:ph type="title"/>
          </p:nvPr>
        </p:nvSpPr>
        <p:spPr>
          <a:xfrm>
            <a:off x="1143000" y="1"/>
            <a:ext cx="9906000" cy="1581150"/>
          </a:xfrm>
        </p:spPr>
        <p:txBody>
          <a:bodyPr/>
          <a:lstStyle/>
          <a:p>
            <a:r>
              <a:rPr lang="en-US" dirty="0"/>
              <a:t>Ongoing Monitoring and Dynamic Adaptation</a:t>
            </a:r>
          </a:p>
        </p:txBody>
      </p:sp>
      <p:sp>
        <p:nvSpPr>
          <p:cNvPr id="3" name="Content Placeholder 2">
            <a:extLst>
              <a:ext uri="{FF2B5EF4-FFF2-40B4-BE49-F238E27FC236}">
                <a16:creationId xmlns:a16="http://schemas.microsoft.com/office/drawing/2014/main" id="{57CBA5B3-1062-121F-23F7-361B62C80991}"/>
              </a:ext>
            </a:extLst>
          </p:cNvPr>
          <p:cNvSpPr>
            <a:spLocks noGrp="1"/>
          </p:cNvSpPr>
          <p:nvPr>
            <p:ph idx="1"/>
          </p:nvPr>
        </p:nvSpPr>
        <p:spPr>
          <a:xfrm>
            <a:off x="266700" y="1581150"/>
            <a:ext cx="11772900" cy="5276850"/>
          </a:xfrm>
        </p:spPr>
        <p:txBody>
          <a:bodyPr>
            <a:normAutofit fontScale="92500" lnSpcReduction="20000"/>
          </a:bodyPr>
          <a:lstStyle/>
          <a:p>
            <a:pPr lvl="0">
              <a:lnSpc>
                <a:spcPct val="100000"/>
              </a:lnSpc>
            </a:pPr>
            <a:r>
              <a:rPr lang="en-US" b="1" dirty="0"/>
              <a:t>Real-time Dashboards &amp; Automated Alerts: </a:t>
            </a:r>
            <a:r>
              <a:rPr lang="en-US" dirty="0"/>
              <a:t>Continuously monitor key metrics and receive notifications for significant deviations.</a:t>
            </a:r>
          </a:p>
          <a:p>
            <a:pPr lvl="0">
              <a:lnSpc>
                <a:spcPct val="100000"/>
              </a:lnSpc>
            </a:pPr>
            <a:r>
              <a:rPr lang="en-US" b="1" dirty="0"/>
              <a:t>Regular Trend Analysis: </a:t>
            </a:r>
            <a:r>
              <a:rPr lang="en-US" dirty="0"/>
              <a:t>Proactively identify recurring patterns in call volume, issue types, and resolution times to inform resource allocation and training needs.</a:t>
            </a:r>
          </a:p>
          <a:p>
            <a:pPr lvl="0">
              <a:lnSpc>
                <a:spcPct val="100000"/>
              </a:lnSpc>
            </a:pPr>
            <a:r>
              <a:rPr lang="en-US" b="1" dirty="0"/>
              <a:t>Client Feedback Integration: </a:t>
            </a:r>
            <a:r>
              <a:rPr lang="en-US" dirty="0"/>
              <a:t>Regularly review survey comments and feedback to understand the 'why' behind the numbers and identify emerging user needs.</a:t>
            </a:r>
          </a:p>
          <a:p>
            <a:pPr lvl="0">
              <a:lnSpc>
                <a:spcPct val="100000"/>
              </a:lnSpc>
            </a:pPr>
            <a:r>
              <a:rPr lang="en-US" b="1" dirty="0"/>
              <a:t>Periodic Performance Reviews: </a:t>
            </a:r>
            <a:r>
              <a:rPr lang="en-US" dirty="0"/>
              <a:t>Conduct monthly and quarterly reviews of service levels against targets, involving team leads and stakeholders.</a:t>
            </a:r>
          </a:p>
          <a:p>
            <a:pPr lvl="0">
              <a:lnSpc>
                <a:spcPct val="100000"/>
              </a:lnSpc>
            </a:pPr>
            <a:r>
              <a:rPr lang="en-US" b="1" dirty="0"/>
              <a:t>Dynamic Adjustments (Examples):</a:t>
            </a:r>
          </a:p>
          <a:p>
            <a:pPr lvl="1"/>
            <a:r>
              <a:rPr lang="en-US" b="1" dirty="0"/>
              <a:t>Increased Call Volume: </a:t>
            </a:r>
            <a:r>
              <a:rPr lang="en-US" dirty="0"/>
              <a:t>If dashboards show a sustained increase in call volume during specific hours, adjust staffing levels or implement temporary overflow support.</a:t>
            </a:r>
          </a:p>
          <a:p>
            <a:pPr lvl="1"/>
            <a:r>
              <a:rPr lang="en-US" b="1" dirty="0"/>
              <a:t>Recurring Issue Type: </a:t>
            </a:r>
            <a:r>
              <a:rPr lang="en-US" dirty="0"/>
              <a:t>If trend analysis reveals a spike in a particular </a:t>
            </a:r>
            <a:r>
              <a:rPr lang="en-US" dirty="0" err="1"/>
              <a:t>FinWork</a:t>
            </a:r>
            <a:r>
              <a:rPr lang="en-US" dirty="0"/>
              <a:t> issue, prioritize knowledge base updates and targeted training for technicians.</a:t>
            </a:r>
          </a:p>
          <a:p>
            <a:pPr lvl="1"/>
            <a:r>
              <a:rPr lang="en-US" b="1" dirty="0"/>
              <a:t>Negative Feedback Trend: </a:t>
            </a:r>
            <a:r>
              <a:rPr lang="en-US" dirty="0"/>
              <a:t>If survey comments consistently highlight a specific pain point (e.g., clarity of communication), implement mandatory communication skills refreshers.</a:t>
            </a:r>
          </a:p>
          <a:p>
            <a:pPr lvl="1"/>
            <a:r>
              <a:rPr lang="en-US" b="1" dirty="0"/>
              <a:t>Exceeding Targets: </a:t>
            </a:r>
            <a:r>
              <a:rPr lang="en-US" dirty="0"/>
              <a:t>If a team consistently exceeds resolution time targets for a specific severity, analyze their methods for best practice sharing.</a:t>
            </a:r>
          </a:p>
        </p:txBody>
      </p:sp>
    </p:spTree>
    <p:extLst>
      <p:ext uri="{BB962C8B-B14F-4D97-AF65-F5344CB8AC3E}">
        <p14:creationId xmlns:p14="http://schemas.microsoft.com/office/powerpoint/2010/main" val="37877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12" name="Rectangle 11">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542AFFFB-0C98-1B59-3542-E5279796EBA4}"/>
              </a:ext>
            </a:extLst>
          </p:cNvPr>
          <p:cNvSpPr>
            <a:spLocks noGrp="1"/>
          </p:cNvSpPr>
          <p:nvPr>
            <p:ph type="title"/>
          </p:nvPr>
        </p:nvSpPr>
        <p:spPr>
          <a:xfrm>
            <a:off x="1104901" y="1"/>
            <a:ext cx="7071536" cy="1828799"/>
          </a:xfrm>
        </p:spPr>
        <p:txBody>
          <a:bodyPr>
            <a:normAutofit/>
          </a:bodyPr>
          <a:lstStyle/>
          <a:p>
            <a:r>
              <a:rPr lang="en-US" sz="3700" dirty="0"/>
              <a:t>Establishing Our Starting Point: Service-Level Baselines</a:t>
            </a:r>
          </a:p>
        </p:txBody>
      </p:sp>
      <p:sp>
        <p:nvSpPr>
          <p:cNvPr id="3" name="Content Placeholder 2">
            <a:extLst>
              <a:ext uri="{FF2B5EF4-FFF2-40B4-BE49-F238E27FC236}">
                <a16:creationId xmlns:a16="http://schemas.microsoft.com/office/drawing/2014/main" id="{E93BF83C-1391-B6FF-B620-E1300E4B78B7}"/>
              </a:ext>
            </a:extLst>
          </p:cNvPr>
          <p:cNvSpPr>
            <a:spLocks noGrp="1"/>
          </p:cNvSpPr>
          <p:nvPr>
            <p:ph idx="1"/>
          </p:nvPr>
        </p:nvSpPr>
        <p:spPr>
          <a:xfrm>
            <a:off x="400050" y="1828799"/>
            <a:ext cx="7276657" cy="5028549"/>
          </a:xfrm>
        </p:spPr>
        <p:txBody>
          <a:bodyPr>
            <a:normAutofit/>
          </a:bodyPr>
          <a:lstStyle/>
          <a:p>
            <a:pPr>
              <a:lnSpc>
                <a:spcPct val="90000"/>
              </a:lnSpc>
            </a:pPr>
            <a:r>
              <a:rPr lang="en-US" sz="2000" b="1" dirty="0"/>
              <a:t>Data Collection: </a:t>
            </a:r>
            <a:r>
              <a:rPr lang="en-US" sz="2000" dirty="0"/>
              <a:t>Comprehensive analysis of the past 3-6 months of data.</a:t>
            </a:r>
          </a:p>
          <a:p>
            <a:pPr lvl="1">
              <a:lnSpc>
                <a:spcPct val="90000"/>
              </a:lnSpc>
            </a:pPr>
            <a:r>
              <a:rPr lang="en-US" b="1" dirty="0"/>
              <a:t>Call Logs: </a:t>
            </a:r>
            <a:r>
              <a:rPr lang="en-US" dirty="0"/>
              <a:t>Average Hold Time, Call Duration, Missed Calls.</a:t>
            </a:r>
          </a:p>
          <a:p>
            <a:pPr lvl="1">
              <a:lnSpc>
                <a:spcPct val="90000"/>
              </a:lnSpc>
            </a:pPr>
            <a:r>
              <a:rPr lang="en-US" b="1" dirty="0"/>
              <a:t>Ticket Data: </a:t>
            </a:r>
            <a:r>
              <a:rPr lang="en-US" dirty="0"/>
              <a:t>Resolution Time (by priority/severity), First Call Resolution Rate, Re-open Rates.</a:t>
            </a:r>
          </a:p>
          <a:p>
            <a:pPr lvl="1">
              <a:lnSpc>
                <a:spcPct val="90000"/>
              </a:lnSpc>
            </a:pPr>
            <a:r>
              <a:rPr lang="en-US" b="1" dirty="0"/>
              <a:t>SLA Compliance Reports: </a:t>
            </a:r>
            <a:r>
              <a:rPr lang="en-US" dirty="0"/>
              <a:t>Percentage of SLAs met/missed (by target).</a:t>
            </a:r>
          </a:p>
          <a:p>
            <a:pPr lvl="1">
              <a:lnSpc>
                <a:spcPct val="90000"/>
              </a:lnSpc>
            </a:pPr>
            <a:r>
              <a:rPr lang="en-US" b="1" dirty="0"/>
              <a:t>Customer Satisfaction Surveys </a:t>
            </a:r>
            <a:r>
              <a:rPr lang="en-US" dirty="0"/>
              <a:t>(if available): Overall satisfaction scores, specific feedback on wait times and resolution.</a:t>
            </a:r>
          </a:p>
          <a:p>
            <a:pPr>
              <a:lnSpc>
                <a:spcPct val="90000"/>
              </a:lnSpc>
            </a:pPr>
            <a:r>
              <a:rPr lang="en-US" sz="2000" b="1" dirty="0"/>
              <a:t>Calculating Averages and Percentages: </a:t>
            </a:r>
            <a:r>
              <a:rPr lang="en-US" sz="2000" dirty="0"/>
              <a:t>Determine the average and percentage values for key metrics.</a:t>
            </a:r>
          </a:p>
          <a:p>
            <a:pPr>
              <a:lnSpc>
                <a:spcPct val="90000"/>
              </a:lnSpc>
            </a:pPr>
            <a:r>
              <a:rPr lang="en-US" sz="2000" b="1" dirty="0"/>
              <a:t>Defining Current State: </a:t>
            </a:r>
            <a:r>
              <a:rPr lang="en-US" sz="2000" dirty="0"/>
              <a:t>Document the calculated values as our current service-level baselines.</a:t>
            </a:r>
          </a:p>
          <a:p>
            <a:pPr>
              <a:lnSpc>
                <a:spcPct val="90000"/>
              </a:lnSpc>
            </a:pPr>
            <a:r>
              <a:rPr lang="en-US" sz="2000" b="1" dirty="0"/>
              <a:t>Initial Assessment </a:t>
            </a:r>
            <a:r>
              <a:rPr lang="en-US" sz="2000" dirty="0"/>
              <a:t>(Acceptable vs. Not Acceptable): Compare current baselines against industry best practices, our historical performance, and the targets outlined in the </a:t>
            </a:r>
            <a:r>
              <a:rPr lang="en-US" sz="2000" dirty="0" err="1"/>
              <a:t>TechWare</a:t>
            </a:r>
            <a:r>
              <a:rPr lang="en-US" sz="2000" dirty="0"/>
              <a:t> SLA. Any baseline significantly deviating from these benchmarks will be deemed "not acceptable."</a:t>
            </a:r>
          </a:p>
        </p:txBody>
      </p:sp>
      <p:pic>
        <p:nvPicPr>
          <p:cNvPr id="5" name="Picture 4" descr="Digital graph of stock market">
            <a:extLst>
              <a:ext uri="{FF2B5EF4-FFF2-40B4-BE49-F238E27FC236}">
                <a16:creationId xmlns:a16="http://schemas.microsoft.com/office/drawing/2014/main" id="{3BF2E453-9A73-1C23-6CC0-68978C48D40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7613102" y="10"/>
            <a:ext cx="4578898" cy="6857990"/>
          </a:xfrm>
          <a:custGeom>
            <a:avLst/>
            <a:gdLst/>
            <a:ahLst/>
            <a:cxnLst/>
            <a:rect l="l" t="t" r="r" b="b"/>
            <a:pathLst>
              <a:path w="4578898" h="6844352">
                <a:moveTo>
                  <a:pt x="2085784" y="0"/>
                </a:moveTo>
                <a:lnTo>
                  <a:pt x="4578898" y="0"/>
                </a:lnTo>
                <a:lnTo>
                  <a:pt x="4578898" y="6844352"/>
                </a:lnTo>
                <a:lnTo>
                  <a:pt x="0" y="6844352"/>
                </a:lnTo>
                <a:close/>
              </a:path>
            </a:pathLst>
          </a:custGeom>
        </p:spPr>
      </p:pic>
      <p:cxnSp>
        <p:nvCxnSpPr>
          <p:cNvPr id="14" name="Straight Connector 13">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31958"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40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2" name="Rectangle 23">
            <a:extLst>
              <a:ext uri="{FF2B5EF4-FFF2-40B4-BE49-F238E27FC236}">
                <a16:creationId xmlns:a16="http://schemas.microsoft.com/office/drawing/2014/main" id="{D86851D7-955F-085C-8368-D9B65525E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5811"/>
            <a:ext cx="4286053"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Univers Condensed Light"/>
              <a:ea typeface="+mn-ea"/>
              <a:cs typeface="+mn-cs"/>
            </a:endParaRPr>
          </a:p>
        </p:txBody>
      </p:sp>
      <p:cxnSp>
        <p:nvCxnSpPr>
          <p:cNvPr id="14" name="Straight Connector 13">
            <a:extLst>
              <a:ext uri="{FF2B5EF4-FFF2-40B4-BE49-F238E27FC236}">
                <a16:creationId xmlns:a16="http://schemas.microsoft.com/office/drawing/2014/main" id="{1799744D-C4F4-0234-A0F4-6B9AA6574A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4286052" cy="166007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op shot of a representation of networks with stick figures.">
            <a:extLst>
              <a:ext uri="{FF2B5EF4-FFF2-40B4-BE49-F238E27FC236}">
                <a16:creationId xmlns:a16="http://schemas.microsoft.com/office/drawing/2014/main" id="{166B0254-3C23-196E-82D2-BA5C797F0208}"/>
              </a:ext>
            </a:extLst>
          </p:cNvPr>
          <p:cNvPicPr>
            <a:picLocks noChangeAspect="1"/>
          </p:cNvPicPr>
          <p:nvPr/>
        </p:nvPicPr>
        <p:blipFill>
          <a:blip r:embed="rId3" cstate="email">
            <a:extLst>
              <a:ext uri="{28A0092B-C50C-407E-A947-70E740481C1C}">
                <a14:useLocalDpi xmlns:a14="http://schemas.microsoft.com/office/drawing/2010/main"/>
              </a:ext>
            </a:extLst>
          </a:blip>
          <a:srcRect b="-1"/>
          <a:stretch/>
        </p:blipFill>
        <p:spPr>
          <a:xfrm>
            <a:off x="727382" y="2008094"/>
            <a:ext cx="3410985" cy="4301265"/>
          </a:xfrm>
          <a:prstGeom prst="rect">
            <a:avLst/>
          </a:prstGeom>
        </p:spPr>
      </p:pic>
      <p:sp>
        <p:nvSpPr>
          <p:cNvPr id="2" name="Title 1">
            <a:extLst>
              <a:ext uri="{FF2B5EF4-FFF2-40B4-BE49-F238E27FC236}">
                <a16:creationId xmlns:a16="http://schemas.microsoft.com/office/drawing/2014/main" id="{DC5EE868-FA94-2A67-D407-F86DE4D4D835}"/>
              </a:ext>
            </a:extLst>
          </p:cNvPr>
          <p:cNvSpPr>
            <a:spLocks noGrp="1"/>
          </p:cNvSpPr>
          <p:nvPr>
            <p:ph type="title"/>
          </p:nvPr>
        </p:nvSpPr>
        <p:spPr>
          <a:xfrm>
            <a:off x="614681" y="548639"/>
            <a:ext cx="3523686" cy="1294379"/>
          </a:xfrm>
        </p:spPr>
        <p:txBody>
          <a:bodyPr anchor="t">
            <a:normAutofit/>
          </a:bodyPr>
          <a:lstStyle/>
          <a:p>
            <a:r>
              <a:rPr lang="en-US" sz="2300"/>
              <a:t>Understanding Our Users: Stakeholder and Needs Analysis</a:t>
            </a:r>
          </a:p>
        </p:txBody>
      </p:sp>
      <p:sp>
        <p:nvSpPr>
          <p:cNvPr id="3" name="Content Placeholder 2">
            <a:extLst>
              <a:ext uri="{FF2B5EF4-FFF2-40B4-BE49-F238E27FC236}">
                <a16:creationId xmlns:a16="http://schemas.microsoft.com/office/drawing/2014/main" id="{34FDF540-1D78-A837-BA81-2D5361D9CF3F}"/>
              </a:ext>
            </a:extLst>
          </p:cNvPr>
          <p:cNvSpPr>
            <a:spLocks noGrp="1"/>
          </p:cNvSpPr>
          <p:nvPr>
            <p:ph idx="1"/>
          </p:nvPr>
        </p:nvSpPr>
        <p:spPr>
          <a:xfrm>
            <a:off x="4675695" y="548638"/>
            <a:ext cx="7126663" cy="5760721"/>
          </a:xfrm>
        </p:spPr>
        <p:txBody>
          <a:bodyPr anchor="t">
            <a:normAutofit/>
          </a:bodyPr>
          <a:lstStyle/>
          <a:p>
            <a:pPr>
              <a:lnSpc>
                <a:spcPct val="90000"/>
              </a:lnSpc>
            </a:pPr>
            <a:r>
              <a:rPr lang="en-US" b="1" dirty="0"/>
              <a:t>External Stakeholders (Clients):</a:t>
            </a:r>
          </a:p>
          <a:p>
            <a:pPr lvl="1">
              <a:lnSpc>
                <a:spcPct val="90000"/>
              </a:lnSpc>
            </a:pPr>
            <a:r>
              <a:rPr lang="en-US" b="1" dirty="0"/>
              <a:t>Needs: </a:t>
            </a:r>
            <a:r>
              <a:rPr lang="en-US" dirty="0"/>
              <a:t>Timely issue resolution, minimal disruption to their business operations, clear and consistent communication, easy access to support.</a:t>
            </a:r>
          </a:p>
          <a:p>
            <a:pPr lvl="1">
              <a:lnSpc>
                <a:spcPct val="90000"/>
              </a:lnSpc>
            </a:pPr>
            <a:r>
              <a:rPr lang="en-US" b="1" dirty="0"/>
              <a:t>Impact: </a:t>
            </a:r>
            <a:r>
              <a:rPr lang="en-US" dirty="0"/>
              <a:t>Dissatisfaction leads to potential churn, negative feedback, and damage to </a:t>
            </a:r>
            <a:r>
              <a:rPr lang="en-US" dirty="0" err="1"/>
              <a:t>TechWare's</a:t>
            </a:r>
            <a:r>
              <a:rPr lang="en-US" dirty="0"/>
              <a:t> reputation.</a:t>
            </a:r>
          </a:p>
          <a:p>
            <a:pPr>
              <a:lnSpc>
                <a:spcPct val="90000"/>
              </a:lnSpc>
            </a:pPr>
            <a:r>
              <a:rPr lang="en-US" b="1" dirty="0"/>
              <a:t>Internal Stakeholders (Help Desk Staff &amp; Team Leads):</a:t>
            </a:r>
          </a:p>
          <a:p>
            <a:pPr lvl="1">
              <a:lnSpc>
                <a:spcPct val="90000"/>
              </a:lnSpc>
            </a:pPr>
            <a:r>
              <a:rPr lang="en-US" b="1" dirty="0"/>
              <a:t>Needs: </a:t>
            </a:r>
            <a:r>
              <a:rPr lang="en-US" dirty="0"/>
              <a:t>Clear processes, adequate resources (training, tools, knowledge base), manageable workload, recognition for performance, clear escalation paths.</a:t>
            </a:r>
          </a:p>
          <a:p>
            <a:pPr lvl="1">
              <a:lnSpc>
                <a:spcPct val="90000"/>
              </a:lnSpc>
            </a:pPr>
            <a:r>
              <a:rPr lang="en-US" b="1" dirty="0"/>
              <a:t>Impact: </a:t>
            </a:r>
            <a:r>
              <a:rPr lang="en-US" dirty="0"/>
              <a:t>Frustration and burnout can lead to high staff turnover and decreased service quality.</a:t>
            </a:r>
          </a:p>
          <a:p>
            <a:pPr>
              <a:lnSpc>
                <a:spcPct val="90000"/>
              </a:lnSpc>
            </a:pPr>
            <a:r>
              <a:rPr lang="en-US" b="1" dirty="0"/>
              <a:t>Internal Stakeholders (Management):</a:t>
            </a:r>
          </a:p>
          <a:p>
            <a:pPr lvl="1">
              <a:lnSpc>
                <a:spcPct val="90000"/>
              </a:lnSpc>
            </a:pPr>
            <a:r>
              <a:rPr lang="en-US" b="1" dirty="0"/>
              <a:t>Needs: </a:t>
            </a:r>
            <a:r>
              <a:rPr lang="en-US" dirty="0"/>
              <a:t>Cost-effective support operations, adherence to SLAs, high client satisfaction, positive impact on business outcomes.</a:t>
            </a:r>
          </a:p>
          <a:p>
            <a:pPr lvl="1">
              <a:lnSpc>
                <a:spcPct val="90000"/>
              </a:lnSpc>
            </a:pPr>
            <a:r>
              <a:rPr lang="en-US" b="1" dirty="0"/>
              <a:t>Impact: </a:t>
            </a:r>
            <a:r>
              <a:rPr lang="en-US" dirty="0"/>
              <a:t>Failure to meet these needs can affect profitability, client retention, and overall company success.</a:t>
            </a:r>
          </a:p>
        </p:txBody>
      </p:sp>
    </p:spTree>
    <p:extLst>
      <p:ext uri="{BB962C8B-B14F-4D97-AF65-F5344CB8AC3E}">
        <p14:creationId xmlns:p14="http://schemas.microsoft.com/office/powerpoint/2010/main" val="12462327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6061</Words>
  <Application>Microsoft Office PowerPoint</Application>
  <PresentationFormat>Widescreen</PresentationFormat>
  <Paragraphs>185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Neue Haas Grotesk Text Pro</vt:lpstr>
      <vt:lpstr>Univers Condensed Light</vt:lpstr>
      <vt:lpstr>Walbaum Display Light</vt:lpstr>
      <vt:lpstr>AngleLinesVTI</vt:lpstr>
      <vt:lpstr>TechWare Help Desk Improvement Plan: Addressing Client Concerns</vt:lpstr>
      <vt:lpstr>Key Challenges: Impacting Client Satisfaction</vt:lpstr>
      <vt:lpstr>Evidence of Service Degradation: Contextual Insights</vt:lpstr>
      <vt:lpstr>Defining Success: Our Key Objectives</vt:lpstr>
      <vt:lpstr>Streamlining Tier 1: Immediate Response</vt:lpstr>
      <vt:lpstr>Enhancing Tier 2/3: Efficient Resolutions</vt:lpstr>
      <vt:lpstr>Ongoing Monitoring and Dynamic Adaptation</vt:lpstr>
      <vt:lpstr>Establishing Our Starting Point: Service-Level Baselines</vt:lpstr>
      <vt:lpstr>Understanding Our Users: Stakeholder and Needs Analysis</vt:lpstr>
      <vt:lpstr>Defining Success: Acceptable Levels of Service</vt:lpstr>
      <vt:lpstr>Measuring Progress: Our Improvement Process</vt:lpstr>
      <vt:lpstr>Proactive Monitoring: Identifying Improvements and Patterns</vt:lpstr>
      <vt:lpstr>Bridging the Gap: Recommendations for SLA Compliance</vt:lpstr>
      <vt:lpstr>Understanding Client Expectations: SLA Performance Requirements</vt:lpstr>
      <vt:lpstr>Identifying the Gaps: Performance Deficiencies and Root Causes</vt:lpstr>
      <vt:lpstr>Closing the Gap: Recommendations for Improvement</vt:lpstr>
      <vt:lpstr>Ensuring Long-Term Success: Continuous Improvement</vt:lpstr>
      <vt:lpstr>Enhancing Communication: Building Stronger Client Relationships</vt:lpstr>
      <vt:lpstr>Our Commitment to Excellence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Epps, Tatiana</dc:creator>
  <cp:lastModifiedBy>Epps, Tatiana</cp:lastModifiedBy>
  <cp:revision>1</cp:revision>
  <dcterms:created xsi:type="dcterms:W3CDTF">2025-04-28T00:23:10Z</dcterms:created>
  <dcterms:modified xsi:type="dcterms:W3CDTF">2025-04-28T00:31:26Z</dcterms:modified>
</cp:coreProperties>
</file>