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9" r:id="rId3"/>
    <p:sldId id="257" r:id="rId4"/>
    <p:sldId id="260"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0623" autoAdjust="0"/>
  </p:normalViewPr>
  <p:slideViewPr>
    <p:cSldViewPr snapToGrid="0">
      <p:cViewPr varScale="1">
        <p:scale>
          <a:sx n="48" d="100"/>
          <a:sy n="48" d="100"/>
        </p:scale>
        <p:origin x="157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CBE4F6-9D5E-4747-8832-E57B28250C52}" type="datetimeFigureOut">
              <a:rPr lang="en-US" smtClean="0"/>
              <a:t>2/23/2025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08DC45-A47B-47D8-8D9C-67578D0AB3FA}" type="slidenum">
              <a:rPr lang="en-US" smtClean="0"/>
              <a:t>‹#›</a:t>
            </a:fld>
            <a:endParaRPr lang="en-US"/>
          </a:p>
        </p:txBody>
      </p:sp>
    </p:spTree>
    <p:extLst>
      <p:ext uri="{BB962C8B-B14F-4D97-AF65-F5344CB8AC3E}">
        <p14:creationId xmlns:p14="http://schemas.microsoft.com/office/powerpoint/2010/main" val="845491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everyone. Today, I'll be sharing our team's experience transitioning to an Agile approach using Scrum for the SNHU Travel project. This presentation will cover the key aspects of Agile, our experiences, and the lessons we learned.</a:t>
            </a:r>
          </a:p>
        </p:txBody>
      </p:sp>
      <p:sp>
        <p:nvSpPr>
          <p:cNvPr id="4" name="Slide Number Placeholder 3"/>
          <p:cNvSpPr>
            <a:spLocks noGrp="1"/>
          </p:cNvSpPr>
          <p:nvPr>
            <p:ph type="sldNum" sz="quarter" idx="5"/>
          </p:nvPr>
        </p:nvSpPr>
        <p:spPr/>
        <p:txBody>
          <a:bodyPr/>
          <a:lstStyle/>
          <a:p>
            <a:fld id="{A808DC45-A47B-47D8-8D9C-67578D0AB3FA}" type="slidenum">
              <a:rPr lang="en-US" smtClean="0"/>
              <a:t>1</a:t>
            </a:fld>
            <a:endParaRPr lang="en-US"/>
          </a:p>
        </p:txBody>
      </p:sp>
    </p:spTree>
    <p:extLst>
      <p:ext uri="{BB962C8B-B14F-4D97-AF65-F5344CB8AC3E}">
        <p14:creationId xmlns:p14="http://schemas.microsoft.com/office/powerpoint/2010/main" val="3690093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Today's presentation focuses on our transition to Agile, specifically through the SNHU Travel project. We'll explore our team's experience using Scrum, analyze the pros and cons, and ultimately discuss whether Agile should become our standard development approach.</a:t>
            </a:r>
          </a:p>
          <a:p>
            <a:endParaRPr lang="en-US" dirty="0"/>
          </a:p>
          <a:p>
            <a:r>
              <a:rPr lang="en-US" dirty="0"/>
              <a:t>In Scrum, we have specific roles and events that promote collaboration and efficient workflow. The product owner, for example, is responsible for maximizing the value of the product backlog. The scrum events, on the other hand, are time-boxed meetings that provide structure and facilitate communication.</a:t>
            </a:r>
          </a:p>
          <a:p>
            <a:endParaRPr lang="en-US" dirty="0"/>
          </a:p>
          <a:p>
            <a:r>
              <a:rPr lang="en-US" dirty="0"/>
              <a:t>The Scrum roles all hold essential positions within its framework. The product owner represents the voice of the customer. The scrum master facilitates the process and removes impediments. The development team does the work. The product tester ensures quality. When all of these roles are fulfilled well, the team is empowered to create better work, faster, and can adapt to changes much more efficiently. </a:t>
            </a:r>
          </a:p>
          <a:p>
            <a:endParaRPr lang="en-US" dirty="0"/>
          </a:p>
          <a:p>
            <a:r>
              <a:rPr lang="en-US" dirty="0"/>
              <a:t>The Scrum events helps us keep on track as we work through the project. Sprint planning is for planning the work of the sprint. Daily scrums are for daily updates. Sprint reviews are for showing the working software. Sprint retrospectives are for improving the process. Product backlog refinement is for refining the backlog. All of these events together help us keep on track within the project itself, learn from the process, and adapt our work to whatever we may need going forward. </a:t>
            </a:r>
          </a:p>
          <a:p>
            <a:endParaRPr lang="en-US" dirty="0"/>
          </a:p>
        </p:txBody>
      </p:sp>
      <p:sp>
        <p:nvSpPr>
          <p:cNvPr id="4" name="Slide Number Placeholder 3"/>
          <p:cNvSpPr>
            <a:spLocks noGrp="1"/>
          </p:cNvSpPr>
          <p:nvPr>
            <p:ph type="sldNum" sz="quarter" idx="5"/>
          </p:nvPr>
        </p:nvSpPr>
        <p:spPr/>
        <p:txBody>
          <a:bodyPr/>
          <a:lstStyle/>
          <a:p>
            <a:fld id="{A808DC45-A47B-47D8-8D9C-67578D0AB3FA}" type="slidenum">
              <a:rPr lang="en-US" smtClean="0"/>
              <a:t>2</a:t>
            </a:fld>
            <a:endParaRPr lang="en-US"/>
          </a:p>
        </p:txBody>
      </p:sp>
    </p:spTree>
    <p:extLst>
      <p:ext uri="{BB962C8B-B14F-4D97-AF65-F5344CB8AC3E}">
        <p14:creationId xmlns:p14="http://schemas.microsoft.com/office/powerpoint/2010/main" val="912764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explore how Agile redefines the SDLC. We move away from linear phases to an iterative approach. Each sprint becomes a mini-SDLC, with planning, development, testing, deployment, and reviews happening in parallel. This allows us to deliver working software faster, get feedback earlier, and make adjustments along the way.</a:t>
            </a:r>
          </a:p>
        </p:txBody>
      </p:sp>
      <p:sp>
        <p:nvSpPr>
          <p:cNvPr id="4" name="Slide Number Placeholder 3"/>
          <p:cNvSpPr>
            <a:spLocks noGrp="1"/>
          </p:cNvSpPr>
          <p:nvPr>
            <p:ph type="sldNum" sz="quarter" idx="5"/>
          </p:nvPr>
        </p:nvSpPr>
        <p:spPr/>
        <p:txBody>
          <a:bodyPr/>
          <a:lstStyle/>
          <a:p>
            <a:fld id="{A808DC45-A47B-47D8-8D9C-67578D0AB3FA}" type="slidenum">
              <a:rPr lang="en-US" smtClean="0"/>
              <a:t>3</a:t>
            </a:fld>
            <a:endParaRPr lang="en-US"/>
          </a:p>
        </p:txBody>
      </p:sp>
    </p:spTree>
    <p:extLst>
      <p:ext uri="{BB962C8B-B14F-4D97-AF65-F5344CB8AC3E}">
        <p14:creationId xmlns:p14="http://schemas.microsoft.com/office/powerpoint/2010/main" val="27550825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contrasts the Waterfall and Agile methodologies, emphasizing the advantages of Agile in dynamic environments. Waterfall is a traditional, linear approach, while Agile is iterative and adaptable. In Agile, we embrace change, while Waterfall aims to minimize it.</a:t>
            </a:r>
          </a:p>
          <a:p>
            <a:endParaRPr lang="en-US" dirty="0"/>
          </a:p>
          <a:p>
            <a:r>
              <a:rPr lang="en-US" dirty="0"/>
              <a:t>The starkest contrast, as we can see here, is waterfall is a linear process, and is hard to change once begun. Agile is iterative and is built to change. As we can also see here, a change request in waterfall would require the process to begin again, and in agile the change request would be added to the product backlog.</a:t>
            </a:r>
          </a:p>
          <a:p>
            <a:endParaRPr lang="en-US" dirty="0"/>
          </a:p>
          <a:p>
            <a:r>
              <a:rPr lang="en-US" dirty="0"/>
              <a:t>Our SNHU Travel project benefited greatly from </a:t>
            </a:r>
            <a:r>
              <a:rPr lang="en-US" dirty="0" err="1"/>
              <a:t>Agile's</a:t>
            </a:r>
            <a:r>
              <a:rPr lang="en-US" dirty="0"/>
              <a:t> flexibility.</a:t>
            </a:r>
          </a:p>
          <a:p>
            <a:endParaRPr lang="en-US" dirty="0"/>
          </a:p>
          <a:p>
            <a:r>
              <a:rPr lang="en-US" dirty="0"/>
              <a:t>Imagine a client requests a major UI change midway through the development phase. In Waterfall, this would likely require restarting the design and implementation phases, causing significant delays and cost overruns. In Agile, the change request would be added to the product backlog, prioritized, and incorporated into a future sprint.</a:t>
            </a:r>
          </a:p>
          <a:p>
            <a:r>
              <a:rPr lang="en-US" dirty="0"/>
              <a:t>The team would collaborate with the client to refine the requirements and implement the change incrementally. </a:t>
            </a:r>
          </a:p>
        </p:txBody>
      </p:sp>
      <p:sp>
        <p:nvSpPr>
          <p:cNvPr id="4" name="Slide Number Placeholder 3"/>
          <p:cNvSpPr>
            <a:spLocks noGrp="1"/>
          </p:cNvSpPr>
          <p:nvPr>
            <p:ph type="sldNum" sz="quarter" idx="5"/>
          </p:nvPr>
        </p:nvSpPr>
        <p:spPr/>
        <p:txBody>
          <a:bodyPr/>
          <a:lstStyle/>
          <a:p>
            <a:fld id="{A808DC45-A47B-47D8-8D9C-67578D0AB3FA}" type="slidenum">
              <a:rPr lang="en-US" smtClean="0"/>
              <a:t>4</a:t>
            </a:fld>
            <a:endParaRPr lang="en-US"/>
          </a:p>
        </p:txBody>
      </p:sp>
    </p:spTree>
    <p:extLst>
      <p:ext uri="{BB962C8B-B14F-4D97-AF65-F5344CB8AC3E}">
        <p14:creationId xmlns:p14="http://schemas.microsoft.com/office/powerpoint/2010/main" val="3327186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provides guidance on selecting the appropriate methodology based on project characteristics. Waterfall is best for projects with stable requirements, and agile is best for projects with dynamic requirements. The SNHU travel project was best suited for agile, due to its dynamic requirements, but it is best to assume not every project would be as suited. Choosing the right methodology is crucial for project success. Agile is ideal for projects with evolving requirements and a need for rapid feedback, however, Waterfall is ideal for projects with more static requirements and standardized measurements for success. </a:t>
            </a:r>
          </a:p>
          <a:p>
            <a:endParaRPr lang="en-US" dirty="0"/>
          </a:p>
          <a:p>
            <a:r>
              <a:rPr lang="en-US" dirty="0"/>
              <a:t>Our experience with the SNHU Travel project validated the benefits of Agile, in this instance, and shows that this methodology is powerful for projects such as these.</a:t>
            </a:r>
          </a:p>
        </p:txBody>
      </p:sp>
      <p:sp>
        <p:nvSpPr>
          <p:cNvPr id="4" name="Slide Number Placeholder 3"/>
          <p:cNvSpPr>
            <a:spLocks noGrp="1"/>
          </p:cNvSpPr>
          <p:nvPr>
            <p:ph type="sldNum" sz="quarter" idx="5"/>
          </p:nvPr>
        </p:nvSpPr>
        <p:spPr/>
        <p:txBody>
          <a:bodyPr/>
          <a:lstStyle/>
          <a:p>
            <a:fld id="{A808DC45-A47B-47D8-8D9C-67578D0AB3FA}" type="slidenum">
              <a:rPr lang="en-US" smtClean="0"/>
              <a:t>5</a:t>
            </a:fld>
            <a:endParaRPr lang="en-US"/>
          </a:p>
        </p:txBody>
      </p:sp>
    </p:spTree>
    <p:extLst>
      <p:ext uri="{BB962C8B-B14F-4D97-AF65-F5344CB8AC3E}">
        <p14:creationId xmlns:p14="http://schemas.microsoft.com/office/powerpoint/2010/main" val="2299862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7C804B-7AB8-420C-BC51-859562365383}" type="datetimeFigureOut">
              <a:rPr lang="en-US" smtClean="0"/>
              <a:t>2/23/2025</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AB0A845-1F07-4853-BDDB-58014593BCC9}" type="slidenum">
              <a:rPr lang="en-US" smtClean="0"/>
              <a:t>‹#›</a:t>
            </a:fld>
            <a:endParaRPr lang="en-US"/>
          </a:p>
        </p:txBody>
      </p:sp>
    </p:spTree>
    <p:extLst>
      <p:ext uri="{BB962C8B-B14F-4D97-AF65-F5344CB8AC3E}">
        <p14:creationId xmlns:p14="http://schemas.microsoft.com/office/powerpoint/2010/main" val="2412040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7C804B-7AB8-420C-BC51-859562365383}" type="datetimeFigureOut">
              <a:rPr lang="en-US" smtClean="0"/>
              <a:t>2/23/2025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AB0A845-1F07-4853-BDDB-58014593BCC9}" type="slidenum">
              <a:rPr lang="en-US" smtClean="0"/>
              <a:t>‹#›</a:t>
            </a:fld>
            <a:endParaRPr lang="en-US"/>
          </a:p>
        </p:txBody>
      </p:sp>
    </p:spTree>
    <p:extLst>
      <p:ext uri="{BB962C8B-B14F-4D97-AF65-F5344CB8AC3E}">
        <p14:creationId xmlns:p14="http://schemas.microsoft.com/office/powerpoint/2010/main" val="2946871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7C804B-7AB8-420C-BC51-859562365383}" type="datetimeFigureOut">
              <a:rPr lang="en-US" smtClean="0"/>
              <a:t>2/23/2025</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AB0A845-1F07-4853-BDDB-58014593BCC9}"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29305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77C804B-7AB8-420C-BC51-859562365383}" type="datetimeFigureOut">
              <a:rPr lang="en-US" smtClean="0"/>
              <a:t>2/23/2025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AB0A845-1F07-4853-BDDB-58014593BCC9}" type="slidenum">
              <a:rPr lang="en-US" smtClean="0"/>
              <a:t>‹#›</a:t>
            </a:fld>
            <a:endParaRPr lang="en-US"/>
          </a:p>
        </p:txBody>
      </p:sp>
    </p:spTree>
    <p:extLst>
      <p:ext uri="{BB962C8B-B14F-4D97-AF65-F5344CB8AC3E}">
        <p14:creationId xmlns:p14="http://schemas.microsoft.com/office/powerpoint/2010/main" val="32263276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77C804B-7AB8-420C-BC51-859562365383}" type="datetimeFigureOut">
              <a:rPr lang="en-US" smtClean="0"/>
              <a:t>2/23/2025</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AB0A845-1F07-4853-BDDB-58014593BCC9}"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044709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77C804B-7AB8-420C-BC51-859562365383}" type="datetimeFigureOut">
              <a:rPr lang="en-US" smtClean="0"/>
              <a:t>2/23/2025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AB0A845-1F07-4853-BDDB-58014593BCC9}" type="slidenum">
              <a:rPr lang="en-US" smtClean="0"/>
              <a:t>‹#›</a:t>
            </a:fld>
            <a:endParaRPr lang="en-US"/>
          </a:p>
        </p:txBody>
      </p:sp>
    </p:spTree>
    <p:extLst>
      <p:ext uri="{BB962C8B-B14F-4D97-AF65-F5344CB8AC3E}">
        <p14:creationId xmlns:p14="http://schemas.microsoft.com/office/powerpoint/2010/main" val="20871144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7C804B-7AB8-420C-BC51-859562365383}" type="datetimeFigureOut">
              <a:rPr lang="en-US" smtClean="0"/>
              <a:t>2/23/2025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AB0A845-1F07-4853-BDDB-58014593BCC9}" type="slidenum">
              <a:rPr lang="en-US" smtClean="0"/>
              <a:t>‹#›</a:t>
            </a:fld>
            <a:endParaRPr lang="en-US"/>
          </a:p>
        </p:txBody>
      </p:sp>
    </p:spTree>
    <p:extLst>
      <p:ext uri="{BB962C8B-B14F-4D97-AF65-F5344CB8AC3E}">
        <p14:creationId xmlns:p14="http://schemas.microsoft.com/office/powerpoint/2010/main" val="8875698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7C804B-7AB8-420C-BC51-859562365383}" type="datetimeFigureOut">
              <a:rPr lang="en-US" smtClean="0"/>
              <a:t>2/23/2025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AB0A845-1F07-4853-BDDB-58014593BCC9}" type="slidenum">
              <a:rPr lang="en-US" smtClean="0"/>
              <a:t>‹#›</a:t>
            </a:fld>
            <a:endParaRPr lang="en-US"/>
          </a:p>
        </p:txBody>
      </p:sp>
    </p:spTree>
    <p:extLst>
      <p:ext uri="{BB962C8B-B14F-4D97-AF65-F5344CB8AC3E}">
        <p14:creationId xmlns:p14="http://schemas.microsoft.com/office/powerpoint/2010/main" val="3895080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7C804B-7AB8-420C-BC51-859562365383}" type="datetimeFigureOut">
              <a:rPr lang="en-US" smtClean="0"/>
              <a:t>2/23/2025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AB0A845-1F07-4853-BDDB-58014593BCC9}" type="slidenum">
              <a:rPr lang="en-US" smtClean="0"/>
              <a:t>‹#›</a:t>
            </a:fld>
            <a:endParaRPr lang="en-US"/>
          </a:p>
        </p:txBody>
      </p:sp>
    </p:spTree>
    <p:extLst>
      <p:ext uri="{BB962C8B-B14F-4D97-AF65-F5344CB8AC3E}">
        <p14:creationId xmlns:p14="http://schemas.microsoft.com/office/powerpoint/2010/main" val="3834537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7C804B-7AB8-420C-BC51-859562365383}" type="datetimeFigureOut">
              <a:rPr lang="en-US" smtClean="0"/>
              <a:t>2/23/2025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AB0A845-1F07-4853-BDDB-58014593BCC9}" type="slidenum">
              <a:rPr lang="en-US" smtClean="0"/>
              <a:t>‹#›</a:t>
            </a:fld>
            <a:endParaRPr lang="en-US"/>
          </a:p>
        </p:txBody>
      </p:sp>
    </p:spTree>
    <p:extLst>
      <p:ext uri="{BB962C8B-B14F-4D97-AF65-F5344CB8AC3E}">
        <p14:creationId xmlns:p14="http://schemas.microsoft.com/office/powerpoint/2010/main" val="4288367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7C804B-7AB8-420C-BC51-859562365383}" type="datetimeFigureOut">
              <a:rPr lang="en-US" smtClean="0"/>
              <a:t>2/23/2025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AB0A845-1F07-4853-BDDB-58014593BCC9}" type="slidenum">
              <a:rPr lang="en-US" smtClean="0"/>
              <a:t>‹#›</a:t>
            </a:fld>
            <a:endParaRPr lang="en-US"/>
          </a:p>
        </p:txBody>
      </p:sp>
    </p:spTree>
    <p:extLst>
      <p:ext uri="{BB962C8B-B14F-4D97-AF65-F5344CB8AC3E}">
        <p14:creationId xmlns:p14="http://schemas.microsoft.com/office/powerpoint/2010/main" val="3970004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7C804B-7AB8-420C-BC51-859562365383}" type="datetimeFigureOut">
              <a:rPr lang="en-US" smtClean="0"/>
              <a:t>2/23/2025</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AB0A845-1F07-4853-BDDB-58014593BCC9}" type="slidenum">
              <a:rPr lang="en-US" smtClean="0"/>
              <a:t>‹#›</a:t>
            </a:fld>
            <a:endParaRPr lang="en-US"/>
          </a:p>
        </p:txBody>
      </p:sp>
    </p:spTree>
    <p:extLst>
      <p:ext uri="{BB962C8B-B14F-4D97-AF65-F5344CB8AC3E}">
        <p14:creationId xmlns:p14="http://schemas.microsoft.com/office/powerpoint/2010/main" val="3640489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7C804B-7AB8-420C-BC51-859562365383}" type="datetimeFigureOut">
              <a:rPr lang="en-US" smtClean="0"/>
              <a:t>2/23/2025</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AB0A845-1F07-4853-BDDB-58014593BCC9}" type="slidenum">
              <a:rPr lang="en-US" smtClean="0"/>
              <a:t>‹#›</a:t>
            </a:fld>
            <a:endParaRPr lang="en-US"/>
          </a:p>
        </p:txBody>
      </p:sp>
    </p:spTree>
    <p:extLst>
      <p:ext uri="{BB962C8B-B14F-4D97-AF65-F5344CB8AC3E}">
        <p14:creationId xmlns:p14="http://schemas.microsoft.com/office/powerpoint/2010/main" val="3145814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7C804B-7AB8-420C-BC51-859562365383}" type="datetimeFigureOut">
              <a:rPr lang="en-US" smtClean="0"/>
              <a:t>2/23/2025</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AB0A845-1F07-4853-BDDB-58014593BCC9}" type="slidenum">
              <a:rPr lang="en-US" smtClean="0"/>
              <a:t>‹#›</a:t>
            </a:fld>
            <a:endParaRPr lang="en-US"/>
          </a:p>
        </p:txBody>
      </p:sp>
    </p:spTree>
    <p:extLst>
      <p:ext uri="{BB962C8B-B14F-4D97-AF65-F5344CB8AC3E}">
        <p14:creationId xmlns:p14="http://schemas.microsoft.com/office/powerpoint/2010/main" val="2898760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7C804B-7AB8-420C-BC51-859562365383}" type="datetimeFigureOut">
              <a:rPr lang="en-US" smtClean="0"/>
              <a:t>2/23/2025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AB0A845-1F07-4853-BDDB-58014593BCC9}" type="slidenum">
              <a:rPr lang="en-US" smtClean="0"/>
              <a:t>‹#›</a:t>
            </a:fld>
            <a:endParaRPr lang="en-US"/>
          </a:p>
        </p:txBody>
      </p:sp>
    </p:spTree>
    <p:extLst>
      <p:ext uri="{BB962C8B-B14F-4D97-AF65-F5344CB8AC3E}">
        <p14:creationId xmlns:p14="http://schemas.microsoft.com/office/powerpoint/2010/main" val="3141035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7C804B-7AB8-420C-BC51-859562365383}" type="datetimeFigureOut">
              <a:rPr lang="en-US" smtClean="0"/>
              <a:t>2/23/2025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AB0A845-1F07-4853-BDDB-58014593BCC9}" type="slidenum">
              <a:rPr lang="en-US" smtClean="0"/>
              <a:t>‹#›</a:t>
            </a:fld>
            <a:endParaRPr lang="en-US"/>
          </a:p>
        </p:txBody>
      </p:sp>
    </p:spTree>
    <p:extLst>
      <p:ext uri="{BB962C8B-B14F-4D97-AF65-F5344CB8AC3E}">
        <p14:creationId xmlns:p14="http://schemas.microsoft.com/office/powerpoint/2010/main" val="3118840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77C804B-7AB8-420C-BC51-859562365383}" type="datetimeFigureOut">
              <a:rPr lang="en-US" smtClean="0"/>
              <a:t>2/23/2025</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AB0A845-1F07-4853-BDDB-58014593BCC9}" type="slidenum">
              <a:rPr lang="en-US" smtClean="0"/>
              <a:t>‹#›</a:t>
            </a:fld>
            <a:endParaRPr lang="en-US"/>
          </a:p>
        </p:txBody>
      </p:sp>
    </p:spTree>
    <p:extLst>
      <p:ext uri="{BB962C8B-B14F-4D97-AF65-F5344CB8AC3E}">
        <p14:creationId xmlns:p14="http://schemas.microsoft.com/office/powerpoint/2010/main" val="27390798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scrum.org/learning-series/what-is-scrum/" TargetMode="External"/><Relationship Id="rId2" Type="http://schemas.openxmlformats.org/officeDocument/2006/relationships/hyperlink" Target="https://scrumguides.org/" TargetMode="External"/><Relationship Id="rId1" Type="http://schemas.openxmlformats.org/officeDocument/2006/relationships/slideLayout" Target="../slideLayouts/slideLayout2.xml"/><Relationship Id="rId6" Type="http://schemas.openxmlformats.org/officeDocument/2006/relationships/hyperlink" Target="https://designsystem.digital.gov/" TargetMode="External"/><Relationship Id="rId5" Type="http://schemas.openxmlformats.org/officeDocument/2006/relationships/hyperlink" Target="https://doi.org/10.1016/j.jbusres.2024.115163" TargetMode="External"/><Relationship Id="rId4" Type="http://schemas.openxmlformats.org/officeDocument/2006/relationships/hyperlink" Target="https://www.scmgalaxy.com/tutorials/sdlc-software-development-life-cycle-phases-process-models-complete-guid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692209D-B607-46C3-8560-07AF72291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4874638-CF15-4908-BC4B-4908744D0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tx2">
              <a:lumMod val="50000"/>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64667A18-668B-B26E-F157-046AA4292509}"/>
              </a:ext>
            </a:extLst>
          </p:cNvPr>
          <p:cNvSpPr>
            <a:spLocks noGrp="1"/>
          </p:cNvSpPr>
          <p:nvPr>
            <p:ph type="ctrTitle"/>
          </p:nvPr>
        </p:nvSpPr>
        <p:spPr>
          <a:xfrm>
            <a:off x="540279" y="967417"/>
            <a:ext cx="3778870" cy="3943250"/>
          </a:xfrm>
        </p:spPr>
        <p:txBody>
          <a:bodyPr>
            <a:normAutofit/>
          </a:bodyPr>
          <a:lstStyle/>
          <a:p>
            <a:r>
              <a:rPr lang="en-US" sz="4000">
                <a:solidFill>
                  <a:srgbClr val="FEFFFF"/>
                </a:solidFill>
              </a:rPr>
              <a:t>Transitioning to Agile: Lessons from the SNHU Travel Project</a:t>
            </a:r>
          </a:p>
        </p:txBody>
      </p:sp>
      <p:sp>
        <p:nvSpPr>
          <p:cNvPr id="14" name="Freeform 5">
            <a:extLst>
              <a:ext uri="{FF2B5EF4-FFF2-40B4-BE49-F238E27FC236}">
                <a16:creationId xmlns:a16="http://schemas.microsoft.com/office/drawing/2014/main" id="{5F1B8348-CD6E-4561-A704-C232D9A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Subtitle 2">
            <a:extLst>
              <a:ext uri="{FF2B5EF4-FFF2-40B4-BE49-F238E27FC236}">
                <a16:creationId xmlns:a16="http://schemas.microsoft.com/office/drawing/2014/main" id="{3F76E322-12B4-17FC-6F7E-66F2D7E2D5CC}"/>
              </a:ext>
            </a:extLst>
          </p:cNvPr>
          <p:cNvSpPr>
            <a:spLocks noGrp="1"/>
          </p:cNvSpPr>
          <p:nvPr>
            <p:ph type="subTitle" idx="1"/>
          </p:nvPr>
        </p:nvSpPr>
        <p:spPr>
          <a:xfrm>
            <a:off x="540279" y="5189400"/>
            <a:ext cx="3778870" cy="544260"/>
          </a:xfrm>
        </p:spPr>
        <p:txBody>
          <a:bodyPr anchor="ctr">
            <a:normAutofit fontScale="70000" lnSpcReduction="20000"/>
          </a:bodyPr>
          <a:lstStyle/>
          <a:p>
            <a:pPr>
              <a:lnSpc>
                <a:spcPct val="90000"/>
              </a:lnSpc>
            </a:pPr>
            <a:r>
              <a:rPr lang="en-US" sz="2100" dirty="0">
                <a:solidFill>
                  <a:srgbClr val="FEFFFF"/>
                </a:solidFill>
              </a:rPr>
              <a:t>Tatiana E. Epps</a:t>
            </a:r>
          </a:p>
          <a:p>
            <a:pPr>
              <a:lnSpc>
                <a:spcPct val="90000"/>
              </a:lnSpc>
            </a:pPr>
            <a:r>
              <a:rPr lang="en-US" sz="2100" dirty="0">
                <a:solidFill>
                  <a:srgbClr val="FEFFFF"/>
                </a:solidFill>
              </a:rPr>
              <a:t>2/23/2025</a:t>
            </a:r>
          </a:p>
          <a:p>
            <a:pPr>
              <a:lnSpc>
                <a:spcPct val="90000"/>
              </a:lnSpc>
            </a:pPr>
            <a:endParaRPr lang="en-US" sz="1100" dirty="0">
              <a:solidFill>
                <a:srgbClr val="FEFFFF"/>
              </a:solidFill>
            </a:endParaRPr>
          </a:p>
        </p:txBody>
      </p:sp>
      <p:pic>
        <p:nvPicPr>
          <p:cNvPr id="5" name="Picture 4" descr="A logo for a computer&#10;&#10;AI-generated content may be incorrect.">
            <a:extLst>
              <a:ext uri="{FF2B5EF4-FFF2-40B4-BE49-F238E27FC236}">
                <a16:creationId xmlns:a16="http://schemas.microsoft.com/office/drawing/2014/main" id="{64DA1212-AF56-7E94-66C3-F5C8C62EC0DC}"/>
              </a:ext>
            </a:extLst>
          </p:cNvPr>
          <p:cNvPicPr>
            <a:picLocks noChangeAspect="1"/>
          </p:cNvPicPr>
          <p:nvPr/>
        </p:nvPicPr>
        <p:blipFill>
          <a:blip r:embed="rId3">
            <a:extLst>
              <a:ext uri="{28A0092B-C50C-407E-A947-70E740481C1C}">
                <a14:useLocalDpi xmlns:a14="http://schemas.microsoft.com/office/drawing/2010/main" val="0"/>
              </a:ext>
            </a:extLst>
          </a:blip>
          <a:srcRect t="9091" r="14968" b="1"/>
          <a:stretch/>
        </p:blipFill>
        <p:spPr>
          <a:xfrm>
            <a:off x="5587994" y="1201447"/>
            <a:ext cx="5640502" cy="4462407"/>
          </a:xfrm>
          <a:prstGeom prst="rect">
            <a:avLst/>
          </a:prstGeom>
        </p:spPr>
      </p:pic>
    </p:spTree>
    <p:extLst>
      <p:ext uri="{BB962C8B-B14F-4D97-AF65-F5344CB8AC3E}">
        <p14:creationId xmlns:p14="http://schemas.microsoft.com/office/powerpoint/2010/main" val="1173624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9D362-0671-6FE2-8CF6-942470C3F18D}"/>
              </a:ext>
            </a:extLst>
          </p:cNvPr>
          <p:cNvSpPr>
            <a:spLocks noGrp="1"/>
          </p:cNvSpPr>
          <p:nvPr>
            <p:ph type="title"/>
          </p:nvPr>
        </p:nvSpPr>
        <p:spPr/>
        <p:txBody>
          <a:bodyPr/>
          <a:lstStyle/>
          <a:p>
            <a:r>
              <a:rPr lang="en-US" dirty="0"/>
              <a:t>Scrum-Agile Roles &amp; Events</a:t>
            </a:r>
          </a:p>
        </p:txBody>
      </p:sp>
      <p:sp>
        <p:nvSpPr>
          <p:cNvPr id="3" name="Text Placeholder 2">
            <a:extLst>
              <a:ext uri="{FF2B5EF4-FFF2-40B4-BE49-F238E27FC236}">
                <a16:creationId xmlns:a16="http://schemas.microsoft.com/office/drawing/2014/main" id="{26D4F57D-3D56-07D3-118D-48103AF70918}"/>
              </a:ext>
            </a:extLst>
          </p:cNvPr>
          <p:cNvSpPr>
            <a:spLocks noGrp="1"/>
          </p:cNvSpPr>
          <p:nvPr>
            <p:ph type="body" idx="1"/>
          </p:nvPr>
        </p:nvSpPr>
        <p:spPr/>
        <p:txBody>
          <a:bodyPr/>
          <a:lstStyle/>
          <a:p>
            <a:r>
              <a:rPr lang="en-US" sz="2800" dirty="0"/>
              <a:t>Scrum Roles</a:t>
            </a:r>
          </a:p>
        </p:txBody>
      </p:sp>
      <p:sp>
        <p:nvSpPr>
          <p:cNvPr id="4" name="Content Placeholder 3">
            <a:extLst>
              <a:ext uri="{FF2B5EF4-FFF2-40B4-BE49-F238E27FC236}">
                <a16:creationId xmlns:a16="http://schemas.microsoft.com/office/drawing/2014/main" id="{03BA76A0-2594-5BA3-0B1A-59A47DFE7AFE}"/>
              </a:ext>
            </a:extLst>
          </p:cNvPr>
          <p:cNvSpPr>
            <a:spLocks noGrp="1"/>
          </p:cNvSpPr>
          <p:nvPr>
            <p:ph sz="half" idx="2"/>
          </p:nvPr>
        </p:nvSpPr>
        <p:spPr/>
        <p:txBody>
          <a:bodyPr>
            <a:normAutofit/>
          </a:bodyPr>
          <a:lstStyle/>
          <a:p>
            <a:r>
              <a:rPr lang="en-US" sz="2400" dirty="0"/>
              <a:t>Product Owner</a:t>
            </a:r>
          </a:p>
          <a:p>
            <a:r>
              <a:rPr lang="en-US" sz="2400" dirty="0"/>
              <a:t>Scrum Master</a:t>
            </a:r>
          </a:p>
          <a:p>
            <a:r>
              <a:rPr lang="en-US" sz="2400" dirty="0"/>
              <a:t>Development Team</a:t>
            </a:r>
          </a:p>
          <a:p>
            <a:r>
              <a:rPr lang="en-US" sz="2400" dirty="0"/>
              <a:t>Product Tester</a:t>
            </a:r>
          </a:p>
        </p:txBody>
      </p:sp>
      <p:sp>
        <p:nvSpPr>
          <p:cNvPr id="5" name="Text Placeholder 4">
            <a:extLst>
              <a:ext uri="{FF2B5EF4-FFF2-40B4-BE49-F238E27FC236}">
                <a16:creationId xmlns:a16="http://schemas.microsoft.com/office/drawing/2014/main" id="{571E93F7-C583-FF19-8D37-DBD05DD114B0}"/>
              </a:ext>
            </a:extLst>
          </p:cNvPr>
          <p:cNvSpPr>
            <a:spLocks noGrp="1"/>
          </p:cNvSpPr>
          <p:nvPr>
            <p:ph type="body" sz="quarter" idx="3"/>
          </p:nvPr>
        </p:nvSpPr>
        <p:spPr/>
        <p:txBody>
          <a:bodyPr/>
          <a:lstStyle/>
          <a:p>
            <a:r>
              <a:rPr lang="en-US" sz="2800" dirty="0"/>
              <a:t>Scrum Events</a:t>
            </a:r>
          </a:p>
        </p:txBody>
      </p:sp>
      <p:sp>
        <p:nvSpPr>
          <p:cNvPr id="6" name="Content Placeholder 5">
            <a:extLst>
              <a:ext uri="{FF2B5EF4-FFF2-40B4-BE49-F238E27FC236}">
                <a16:creationId xmlns:a16="http://schemas.microsoft.com/office/drawing/2014/main" id="{7ED34069-733A-0DB4-BA4B-1FE00F386500}"/>
              </a:ext>
            </a:extLst>
          </p:cNvPr>
          <p:cNvSpPr>
            <a:spLocks noGrp="1"/>
          </p:cNvSpPr>
          <p:nvPr>
            <p:ph sz="quarter" idx="4"/>
          </p:nvPr>
        </p:nvSpPr>
        <p:spPr/>
        <p:txBody>
          <a:bodyPr>
            <a:normAutofit/>
          </a:bodyPr>
          <a:lstStyle/>
          <a:p>
            <a:r>
              <a:rPr lang="en-US" sz="2400" dirty="0"/>
              <a:t>Sprint Planning</a:t>
            </a:r>
          </a:p>
          <a:p>
            <a:r>
              <a:rPr lang="en-US" sz="2400" dirty="0"/>
              <a:t>Daily Scrums</a:t>
            </a:r>
          </a:p>
          <a:p>
            <a:r>
              <a:rPr lang="en-US" sz="2400" dirty="0"/>
              <a:t>Sprint Review</a:t>
            </a:r>
          </a:p>
          <a:p>
            <a:r>
              <a:rPr lang="en-US" sz="2400" dirty="0"/>
              <a:t>Sprint Retrospective</a:t>
            </a:r>
          </a:p>
          <a:p>
            <a:r>
              <a:rPr lang="en-US" sz="2400" dirty="0"/>
              <a:t>Product Backlog Refinement</a:t>
            </a:r>
          </a:p>
        </p:txBody>
      </p:sp>
      <p:cxnSp>
        <p:nvCxnSpPr>
          <p:cNvPr id="8" name="Straight Connector 7">
            <a:extLst>
              <a:ext uri="{FF2B5EF4-FFF2-40B4-BE49-F238E27FC236}">
                <a16:creationId xmlns:a16="http://schemas.microsoft.com/office/drawing/2014/main" id="{3E32ACA4-8F49-666D-2199-E7DA347162A7}"/>
              </a:ext>
            </a:extLst>
          </p:cNvPr>
          <p:cNvCxnSpPr/>
          <p:nvPr/>
        </p:nvCxnSpPr>
        <p:spPr>
          <a:xfrm>
            <a:off x="0" y="2545737"/>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2584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D334C-763D-C5B6-439C-A4C464C7B520}"/>
              </a:ext>
            </a:extLst>
          </p:cNvPr>
          <p:cNvSpPr>
            <a:spLocks noGrp="1"/>
          </p:cNvSpPr>
          <p:nvPr>
            <p:ph type="title"/>
          </p:nvPr>
        </p:nvSpPr>
        <p:spPr>
          <a:xfrm>
            <a:off x="876693" y="741391"/>
            <a:ext cx="3455821" cy="1616203"/>
          </a:xfrm>
        </p:spPr>
        <p:txBody>
          <a:bodyPr anchor="b">
            <a:normAutofit/>
          </a:bodyPr>
          <a:lstStyle/>
          <a:p>
            <a:r>
              <a:rPr lang="en-US" sz="3200" dirty="0"/>
              <a:t>Agile SDLC Phases</a:t>
            </a:r>
          </a:p>
        </p:txBody>
      </p:sp>
      <p:sp>
        <p:nvSpPr>
          <p:cNvPr id="3" name="Content Placeholder 2">
            <a:extLst>
              <a:ext uri="{FF2B5EF4-FFF2-40B4-BE49-F238E27FC236}">
                <a16:creationId xmlns:a16="http://schemas.microsoft.com/office/drawing/2014/main" id="{1DD6DF44-D18A-3C4E-AD62-A584C5FCFC6A}"/>
              </a:ext>
            </a:extLst>
          </p:cNvPr>
          <p:cNvSpPr>
            <a:spLocks noGrp="1"/>
          </p:cNvSpPr>
          <p:nvPr>
            <p:ph idx="1"/>
          </p:nvPr>
        </p:nvSpPr>
        <p:spPr>
          <a:xfrm>
            <a:off x="876693" y="2533476"/>
            <a:ext cx="3455821" cy="3447832"/>
          </a:xfrm>
        </p:spPr>
        <p:txBody>
          <a:bodyPr anchor="t">
            <a:normAutofit/>
          </a:bodyPr>
          <a:lstStyle/>
          <a:p>
            <a:r>
              <a:rPr lang="en-US" sz="2400" dirty="0"/>
              <a:t>Planning</a:t>
            </a:r>
          </a:p>
          <a:p>
            <a:r>
              <a:rPr lang="en-US" sz="2400" dirty="0"/>
              <a:t>Development</a:t>
            </a:r>
          </a:p>
          <a:p>
            <a:r>
              <a:rPr lang="en-US" sz="2400" dirty="0"/>
              <a:t>Testing</a:t>
            </a:r>
          </a:p>
          <a:p>
            <a:r>
              <a:rPr lang="en-US" sz="2400" dirty="0"/>
              <a:t>Deployment</a:t>
            </a:r>
          </a:p>
          <a:p>
            <a:r>
              <a:rPr lang="en-US" sz="2400" dirty="0"/>
              <a:t>Review.</a:t>
            </a:r>
          </a:p>
        </p:txBody>
      </p:sp>
      <p:pic>
        <p:nvPicPr>
          <p:cNvPr id="5" name="Picture 4" descr="A diagram of arrows and a circle&#10;&#10;AI-generated content may be incorrect.">
            <a:extLst>
              <a:ext uri="{FF2B5EF4-FFF2-40B4-BE49-F238E27FC236}">
                <a16:creationId xmlns:a16="http://schemas.microsoft.com/office/drawing/2014/main" id="{26110226-7633-9C97-8B59-EF26814726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7672" y="1383948"/>
            <a:ext cx="6389346" cy="4099414"/>
          </a:xfrm>
          <a:prstGeom prst="rect">
            <a:avLst/>
          </a:prstGeom>
        </p:spPr>
      </p:pic>
    </p:spTree>
    <p:extLst>
      <p:ext uri="{BB962C8B-B14F-4D97-AF65-F5344CB8AC3E}">
        <p14:creationId xmlns:p14="http://schemas.microsoft.com/office/powerpoint/2010/main" val="1082591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F2DF3-96B8-1A7B-DDAE-DF17500FA261}"/>
              </a:ext>
            </a:extLst>
          </p:cNvPr>
          <p:cNvSpPr>
            <a:spLocks noGrp="1"/>
          </p:cNvSpPr>
          <p:nvPr>
            <p:ph type="title"/>
          </p:nvPr>
        </p:nvSpPr>
        <p:spPr/>
        <p:txBody>
          <a:bodyPr/>
          <a:lstStyle/>
          <a:p>
            <a:r>
              <a:rPr lang="en-US" dirty="0"/>
              <a:t>Waterfall vs. Agile</a:t>
            </a:r>
          </a:p>
        </p:txBody>
      </p:sp>
      <p:sp>
        <p:nvSpPr>
          <p:cNvPr id="3" name="Text Placeholder 2">
            <a:extLst>
              <a:ext uri="{FF2B5EF4-FFF2-40B4-BE49-F238E27FC236}">
                <a16:creationId xmlns:a16="http://schemas.microsoft.com/office/drawing/2014/main" id="{4224DD70-F422-94F8-9989-A282B5BC5E40}"/>
              </a:ext>
            </a:extLst>
          </p:cNvPr>
          <p:cNvSpPr>
            <a:spLocks noGrp="1"/>
          </p:cNvSpPr>
          <p:nvPr>
            <p:ph type="body" idx="1"/>
          </p:nvPr>
        </p:nvSpPr>
        <p:spPr/>
        <p:txBody>
          <a:bodyPr/>
          <a:lstStyle/>
          <a:p>
            <a:r>
              <a:rPr lang="en-US" sz="2800" dirty="0"/>
              <a:t>Waterfall</a:t>
            </a:r>
            <a:endParaRPr lang="en-US" dirty="0"/>
          </a:p>
        </p:txBody>
      </p:sp>
      <p:sp>
        <p:nvSpPr>
          <p:cNvPr id="4" name="Content Placeholder 3">
            <a:extLst>
              <a:ext uri="{FF2B5EF4-FFF2-40B4-BE49-F238E27FC236}">
                <a16:creationId xmlns:a16="http://schemas.microsoft.com/office/drawing/2014/main" id="{37775AAD-B409-FB0F-CD73-84602CD148BD}"/>
              </a:ext>
            </a:extLst>
          </p:cNvPr>
          <p:cNvSpPr>
            <a:spLocks noGrp="1"/>
          </p:cNvSpPr>
          <p:nvPr>
            <p:ph sz="half" idx="2"/>
          </p:nvPr>
        </p:nvSpPr>
        <p:spPr/>
        <p:txBody>
          <a:bodyPr>
            <a:normAutofit/>
          </a:bodyPr>
          <a:lstStyle/>
          <a:p>
            <a:r>
              <a:rPr lang="en-US" sz="2400" dirty="0"/>
              <a:t>Linear</a:t>
            </a:r>
          </a:p>
          <a:p>
            <a:r>
              <a:rPr lang="en-US" sz="2400" dirty="0"/>
              <a:t>Rigid</a:t>
            </a:r>
          </a:p>
          <a:p>
            <a:r>
              <a:rPr lang="en-US" sz="2400" dirty="0"/>
              <a:t>Fixed Requirements</a:t>
            </a:r>
          </a:p>
          <a:p>
            <a:r>
              <a:rPr lang="en-US" sz="2400" dirty="0"/>
              <a:t>Limited Customer Involvement</a:t>
            </a:r>
          </a:p>
          <a:p>
            <a:r>
              <a:rPr lang="en-US" sz="2400" dirty="0"/>
              <a:t>Testing at End</a:t>
            </a:r>
          </a:p>
          <a:p>
            <a:r>
              <a:rPr lang="en-US" sz="2400" dirty="0"/>
              <a:t>Single, Large Delivery</a:t>
            </a:r>
          </a:p>
        </p:txBody>
      </p:sp>
      <p:sp>
        <p:nvSpPr>
          <p:cNvPr id="5" name="Text Placeholder 4">
            <a:extLst>
              <a:ext uri="{FF2B5EF4-FFF2-40B4-BE49-F238E27FC236}">
                <a16:creationId xmlns:a16="http://schemas.microsoft.com/office/drawing/2014/main" id="{0A84F7A3-4F07-4A58-44E5-422FB811B387}"/>
              </a:ext>
            </a:extLst>
          </p:cNvPr>
          <p:cNvSpPr>
            <a:spLocks noGrp="1"/>
          </p:cNvSpPr>
          <p:nvPr>
            <p:ph type="body" sz="quarter" idx="3"/>
          </p:nvPr>
        </p:nvSpPr>
        <p:spPr/>
        <p:txBody>
          <a:bodyPr/>
          <a:lstStyle/>
          <a:p>
            <a:r>
              <a:rPr lang="en-US" sz="2800" dirty="0"/>
              <a:t>Agile</a:t>
            </a:r>
            <a:endParaRPr lang="en-US" dirty="0"/>
          </a:p>
        </p:txBody>
      </p:sp>
      <p:sp>
        <p:nvSpPr>
          <p:cNvPr id="6" name="Content Placeholder 5">
            <a:extLst>
              <a:ext uri="{FF2B5EF4-FFF2-40B4-BE49-F238E27FC236}">
                <a16:creationId xmlns:a16="http://schemas.microsoft.com/office/drawing/2014/main" id="{2AD1134F-3D2D-A665-B46C-59ECDE3CFD93}"/>
              </a:ext>
            </a:extLst>
          </p:cNvPr>
          <p:cNvSpPr>
            <a:spLocks noGrp="1"/>
          </p:cNvSpPr>
          <p:nvPr>
            <p:ph sz="quarter" idx="4"/>
          </p:nvPr>
        </p:nvSpPr>
        <p:spPr/>
        <p:txBody>
          <a:bodyPr/>
          <a:lstStyle/>
          <a:p>
            <a:r>
              <a:rPr lang="en-US" sz="2400" dirty="0"/>
              <a:t>Iterative</a:t>
            </a:r>
          </a:p>
          <a:p>
            <a:r>
              <a:rPr lang="en-US" sz="2400" dirty="0"/>
              <a:t>Flexible</a:t>
            </a:r>
          </a:p>
          <a:p>
            <a:r>
              <a:rPr lang="en-US" sz="2400" dirty="0"/>
              <a:t>Evolving Requirements</a:t>
            </a:r>
          </a:p>
          <a:p>
            <a:r>
              <a:rPr lang="en-US" sz="2400" dirty="0"/>
              <a:t>Frequent Feedback</a:t>
            </a:r>
          </a:p>
          <a:p>
            <a:r>
              <a:rPr lang="en-US" sz="2400" dirty="0"/>
              <a:t>Testing Throughout</a:t>
            </a:r>
          </a:p>
          <a:p>
            <a:r>
              <a:rPr lang="en-US" sz="2400" dirty="0"/>
              <a:t>Incremental Deliveries Throughout</a:t>
            </a:r>
          </a:p>
          <a:p>
            <a:endParaRPr lang="en-US" dirty="0"/>
          </a:p>
          <a:p>
            <a:endParaRPr lang="en-US" dirty="0"/>
          </a:p>
        </p:txBody>
      </p:sp>
      <p:cxnSp>
        <p:nvCxnSpPr>
          <p:cNvPr id="8" name="Straight Connector 7">
            <a:extLst>
              <a:ext uri="{FF2B5EF4-FFF2-40B4-BE49-F238E27FC236}">
                <a16:creationId xmlns:a16="http://schemas.microsoft.com/office/drawing/2014/main" id="{9CE068B8-1660-0EA2-86AF-5782FE90944F}"/>
              </a:ext>
            </a:extLst>
          </p:cNvPr>
          <p:cNvCxnSpPr/>
          <p:nvPr/>
        </p:nvCxnSpPr>
        <p:spPr>
          <a:xfrm>
            <a:off x="0" y="2545737"/>
            <a:ext cx="1256306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3277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18479-7446-27DC-74C0-E638FED3CC6B}"/>
              </a:ext>
            </a:extLst>
          </p:cNvPr>
          <p:cNvSpPr>
            <a:spLocks noGrp="1"/>
          </p:cNvSpPr>
          <p:nvPr>
            <p:ph type="title"/>
          </p:nvPr>
        </p:nvSpPr>
        <p:spPr/>
        <p:txBody>
          <a:bodyPr/>
          <a:lstStyle/>
          <a:p>
            <a:r>
              <a:rPr lang="en-US" dirty="0"/>
              <a:t>Choosing a Methodology</a:t>
            </a:r>
          </a:p>
        </p:txBody>
      </p:sp>
      <p:sp>
        <p:nvSpPr>
          <p:cNvPr id="3" name="Content Placeholder 2">
            <a:extLst>
              <a:ext uri="{FF2B5EF4-FFF2-40B4-BE49-F238E27FC236}">
                <a16:creationId xmlns:a16="http://schemas.microsoft.com/office/drawing/2014/main" id="{A1A3F898-1C13-0F4B-74FC-9A183065ED19}"/>
              </a:ext>
            </a:extLst>
          </p:cNvPr>
          <p:cNvSpPr>
            <a:spLocks noGrp="1"/>
          </p:cNvSpPr>
          <p:nvPr>
            <p:ph idx="1"/>
          </p:nvPr>
        </p:nvSpPr>
        <p:spPr>
          <a:xfrm>
            <a:off x="2305878" y="1470992"/>
            <a:ext cx="9198734" cy="5208104"/>
          </a:xfrm>
        </p:spPr>
        <p:txBody>
          <a:bodyPr>
            <a:normAutofit/>
          </a:bodyPr>
          <a:lstStyle/>
          <a:p>
            <a:r>
              <a:rPr lang="en-US" sz="2400" dirty="0"/>
              <a:t>Project Complexity</a:t>
            </a:r>
          </a:p>
          <a:p>
            <a:r>
              <a:rPr lang="en-US" sz="2400" dirty="0"/>
              <a:t>Requirements </a:t>
            </a:r>
          </a:p>
          <a:p>
            <a:r>
              <a:rPr lang="en-US" sz="2400" dirty="0"/>
              <a:t>Stability</a:t>
            </a:r>
          </a:p>
          <a:p>
            <a:r>
              <a:rPr lang="en-US" sz="2400" dirty="0"/>
              <a:t>Customer Involvement</a:t>
            </a:r>
          </a:p>
          <a:p>
            <a:r>
              <a:rPr lang="en-US" sz="2400" dirty="0"/>
              <a:t>Team Experience</a:t>
            </a:r>
          </a:p>
          <a:p>
            <a:r>
              <a:rPr lang="en-US" sz="2400" dirty="0"/>
              <a:t>Project Size</a:t>
            </a:r>
          </a:p>
          <a:p>
            <a:r>
              <a:rPr lang="en-US" sz="2400" dirty="0"/>
              <a:t>Risk Tolerance</a:t>
            </a:r>
          </a:p>
          <a:p>
            <a:r>
              <a:rPr lang="en-US" sz="2400" dirty="0"/>
              <a:t>Time Constraints</a:t>
            </a:r>
          </a:p>
          <a:p>
            <a:r>
              <a:rPr lang="en-US" sz="2400" dirty="0"/>
              <a:t>Regulatory Compliance</a:t>
            </a:r>
          </a:p>
          <a:p>
            <a:r>
              <a:rPr lang="en-US" sz="2400" dirty="0"/>
              <a:t>Company Culture</a:t>
            </a:r>
          </a:p>
        </p:txBody>
      </p:sp>
    </p:spTree>
    <p:extLst>
      <p:ext uri="{BB962C8B-B14F-4D97-AF65-F5344CB8AC3E}">
        <p14:creationId xmlns:p14="http://schemas.microsoft.com/office/powerpoint/2010/main" val="3192940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A2D78-1B06-DAD0-6D8C-652BD0026FE7}"/>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28771C7C-00A0-86DD-2E25-B2D725EF7763}"/>
              </a:ext>
            </a:extLst>
          </p:cNvPr>
          <p:cNvSpPr>
            <a:spLocks noGrp="1"/>
          </p:cNvSpPr>
          <p:nvPr>
            <p:ph idx="1"/>
          </p:nvPr>
        </p:nvSpPr>
        <p:spPr>
          <a:xfrm>
            <a:off x="2589212" y="1570383"/>
            <a:ext cx="8915400" cy="5068955"/>
          </a:xfrm>
        </p:spPr>
        <p:txBody>
          <a:bodyPr>
            <a:normAutofit fontScale="92500" lnSpcReduction="20000"/>
          </a:bodyPr>
          <a:lstStyle/>
          <a:p>
            <a:pPr marL="0" marR="0" indent="457200">
              <a:lnSpc>
                <a:spcPct val="200000"/>
              </a:lnSpc>
            </a:pPr>
            <a:r>
              <a:rPr lang="en-US" sz="1800" dirty="0" err="1">
                <a:effectLst/>
                <a:latin typeface="Times New Roman" panose="02020603050405020304" pitchFamily="18" charset="0"/>
                <a:ea typeface="Arial" panose="020B0604020202020204" pitchFamily="34" charset="0"/>
              </a:rPr>
              <a:t>Schwaber</a:t>
            </a:r>
            <a:r>
              <a:rPr lang="en-US" sz="1800" dirty="0">
                <a:effectLst/>
                <a:latin typeface="Times New Roman" panose="02020603050405020304" pitchFamily="18" charset="0"/>
                <a:ea typeface="Arial" panose="020B0604020202020204" pitchFamily="34" charset="0"/>
              </a:rPr>
              <a:t>, K., &amp; Sutherland, J. (2020). The Scrum Guide. </a:t>
            </a:r>
            <a:r>
              <a:rPr lang="fr-FR" sz="1800" dirty="0">
                <a:effectLst/>
                <a:latin typeface="Times New Roman" panose="02020603050405020304" pitchFamily="18" charset="0"/>
                <a:ea typeface="Arial" panose="020B0604020202020204" pitchFamily="34" charset="0"/>
              </a:rPr>
              <a:t>Scrum Guides. </a:t>
            </a:r>
            <a:r>
              <a:rPr lang="fr-FR" sz="1800" u="sng" dirty="0">
                <a:solidFill>
                  <a:srgbClr val="0000FF"/>
                </a:solidFill>
                <a:effectLst/>
                <a:latin typeface="Times New Roman" panose="02020603050405020304" pitchFamily="18" charset="0"/>
                <a:ea typeface="Arial" panose="020B0604020202020204" pitchFamily="34" charset="0"/>
                <a:hlinkClick r:id="rId2"/>
              </a:rPr>
              <a:t>https://scrumguides.org/</a:t>
            </a:r>
            <a:endParaRPr lang="en-US" sz="1800" dirty="0">
              <a:effectLst/>
              <a:latin typeface="Arial" panose="020B0604020202020204" pitchFamily="34" charset="0"/>
              <a:ea typeface="Arial" panose="020B0604020202020204" pitchFamily="34" charset="0"/>
            </a:endParaRPr>
          </a:p>
          <a:p>
            <a:pPr marL="0" marR="0" indent="457200">
              <a:lnSpc>
                <a:spcPct val="150000"/>
              </a:lnSpc>
            </a:pPr>
            <a:r>
              <a:rPr lang="en-US" sz="1800" dirty="0">
                <a:effectLst/>
                <a:latin typeface="Times New Roman" panose="02020603050405020304" pitchFamily="18" charset="0"/>
                <a:ea typeface="Arial" panose="020B0604020202020204" pitchFamily="34" charset="0"/>
              </a:rPr>
              <a:t>What is Scrum? (n.d.). Scrum.org. </a:t>
            </a:r>
            <a:r>
              <a:rPr lang="fr-FR" sz="1800" u="sng" dirty="0">
                <a:solidFill>
                  <a:srgbClr val="0000FF"/>
                </a:solidFill>
                <a:effectLst/>
                <a:latin typeface="Times New Roman" panose="02020603050405020304" pitchFamily="18" charset="0"/>
                <a:ea typeface="Arial" panose="020B0604020202020204" pitchFamily="34" charset="0"/>
                <a:hlinkClick r:id="rId3"/>
              </a:rPr>
              <a:t>https://www.scrum.org/learning-series/what-is-scrum/</a:t>
            </a:r>
            <a:endParaRPr lang="fr-FR" sz="1800" u="sng" dirty="0">
              <a:solidFill>
                <a:srgbClr val="0000FF"/>
              </a:solidFill>
              <a:effectLst/>
              <a:latin typeface="Times New Roman" panose="02020603050405020304" pitchFamily="18" charset="0"/>
              <a:ea typeface="Arial" panose="020B0604020202020204" pitchFamily="34" charset="0"/>
            </a:endParaRPr>
          </a:p>
          <a:p>
            <a:pPr marL="0" marR="0" indent="457200">
              <a:lnSpc>
                <a:spcPct val="150000"/>
              </a:lnSpc>
            </a:pPr>
            <a:r>
              <a:rPr lang="en-US" sz="1800" dirty="0">
                <a:effectLst/>
                <a:latin typeface="Arial" panose="020B0604020202020204" pitchFamily="34" charset="0"/>
                <a:ea typeface="Arial" panose="020B0604020202020204" pitchFamily="34" charset="0"/>
              </a:rPr>
              <a:t>Uttam. (2022, March 4). SDLC (Software Development Life Cycle) Phases, Process, Models - Complete guide - </a:t>
            </a:r>
            <a:r>
              <a:rPr lang="en-US" sz="1800" dirty="0" err="1">
                <a:effectLst/>
                <a:latin typeface="Arial" panose="020B0604020202020204" pitchFamily="34" charset="0"/>
                <a:ea typeface="Arial" panose="020B0604020202020204" pitchFamily="34" charset="0"/>
              </a:rPr>
              <a:t>scmGalaxy</a:t>
            </a:r>
            <a:r>
              <a:rPr lang="en-US" sz="1800" dirty="0">
                <a:effectLst/>
                <a:latin typeface="Arial" panose="020B0604020202020204" pitchFamily="34" charset="0"/>
                <a:ea typeface="Arial" panose="020B0604020202020204" pitchFamily="34" charset="0"/>
              </a:rPr>
              <a:t>. </a:t>
            </a:r>
            <a:r>
              <a:rPr lang="en-US" sz="1800" dirty="0" err="1">
                <a:effectLst/>
                <a:latin typeface="Arial" panose="020B0604020202020204" pitchFamily="34" charset="0"/>
                <a:ea typeface="Arial" panose="020B0604020202020204" pitchFamily="34" charset="0"/>
              </a:rPr>
              <a:t>scmGalaxy</a:t>
            </a:r>
            <a:r>
              <a:rPr lang="en-US" sz="1800" dirty="0">
                <a:effectLst/>
                <a:latin typeface="Arial" panose="020B0604020202020204" pitchFamily="34" charset="0"/>
                <a:ea typeface="Arial" panose="020B0604020202020204" pitchFamily="34" charset="0"/>
              </a:rPr>
              <a:t>. </a:t>
            </a:r>
            <a:r>
              <a:rPr lang="en-US" sz="1800" dirty="0">
                <a:effectLst/>
                <a:latin typeface="Arial" panose="020B0604020202020204" pitchFamily="34" charset="0"/>
                <a:ea typeface="Arial" panose="020B0604020202020204" pitchFamily="34" charset="0"/>
                <a:hlinkClick r:id="rId4"/>
              </a:rPr>
              <a:t>https://www.scmgalaxy.com/tutorials/sdlc-software-development-life-cycle-phases-process-models-complete-guide/</a:t>
            </a:r>
            <a:endParaRPr lang="en-US" sz="1800" dirty="0">
              <a:effectLst/>
              <a:latin typeface="Arial" panose="020B0604020202020204" pitchFamily="34" charset="0"/>
              <a:ea typeface="Arial" panose="020B0604020202020204" pitchFamily="34" charset="0"/>
            </a:endParaRPr>
          </a:p>
          <a:p>
            <a:pPr marL="0" marR="0" indent="457200">
              <a:lnSpc>
                <a:spcPct val="150000"/>
              </a:lnSpc>
            </a:pPr>
            <a:r>
              <a:rPr lang="fr-FR" sz="1800" dirty="0" err="1">
                <a:effectLst/>
                <a:latin typeface="Times New Roman" panose="02020603050405020304" pitchFamily="18" charset="0"/>
                <a:ea typeface="Arial" panose="020B0604020202020204" pitchFamily="34" charset="0"/>
              </a:rPr>
              <a:t>Steegh</a:t>
            </a:r>
            <a:r>
              <a:rPr lang="fr-FR" sz="1800" dirty="0">
                <a:effectLst/>
                <a:latin typeface="Times New Roman" panose="02020603050405020304" pitchFamily="18" charset="0"/>
                <a:ea typeface="Arial" panose="020B0604020202020204" pitchFamily="34" charset="0"/>
              </a:rPr>
              <a:t>, R., De </a:t>
            </a:r>
            <a:r>
              <a:rPr lang="fr-FR" sz="1800" dirty="0" err="1">
                <a:effectLst/>
                <a:latin typeface="Times New Roman" panose="02020603050405020304" pitchFamily="18" charset="0"/>
                <a:ea typeface="Arial" panose="020B0604020202020204" pitchFamily="34" charset="0"/>
              </a:rPr>
              <a:t>Voorde</a:t>
            </a:r>
            <a:r>
              <a:rPr lang="fr-FR" sz="1800" dirty="0">
                <a:effectLst/>
                <a:latin typeface="Times New Roman" panose="02020603050405020304" pitchFamily="18" charset="0"/>
                <a:ea typeface="Arial" panose="020B0604020202020204" pitchFamily="34" charset="0"/>
              </a:rPr>
              <a:t>, K., </a:t>
            </a:r>
            <a:r>
              <a:rPr lang="fr-FR" sz="1800" dirty="0" err="1">
                <a:effectLst/>
                <a:latin typeface="Times New Roman" panose="02020603050405020304" pitchFamily="18" charset="0"/>
                <a:ea typeface="Arial" panose="020B0604020202020204" pitchFamily="34" charset="0"/>
              </a:rPr>
              <a:t>Paauwe</a:t>
            </a:r>
            <a:r>
              <a:rPr lang="fr-FR" sz="1800" dirty="0">
                <a:effectLst/>
                <a:latin typeface="Times New Roman" panose="02020603050405020304" pitchFamily="18" charset="0"/>
                <a:ea typeface="Arial" panose="020B0604020202020204" pitchFamily="34" charset="0"/>
              </a:rPr>
              <a:t>, J., &amp; Peeters, T. (2024). </a:t>
            </a:r>
            <a:r>
              <a:rPr lang="en-US" sz="1800" dirty="0">
                <a:effectLst/>
                <a:latin typeface="Times New Roman" panose="02020603050405020304" pitchFamily="18" charset="0"/>
                <a:ea typeface="Arial" panose="020B0604020202020204" pitchFamily="34" charset="0"/>
              </a:rPr>
              <a:t>The agile way of working and team adaptive performance: A goal-setting perspective. Journal of Business Research, 189, 115163. </a:t>
            </a:r>
            <a:r>
              <a:rPr lang="en-US" sz="1800" u="sng" dirty="0">
                <a:solidFill>
                  <a:srgbClr val="0000FF"/>
                </a:solidFill>
                <a:effectLst/>
                <a:latin typeface="Times New Roman" panose="02020603050405020304" pitchFamily="18" charset="0"/>
                <a:ea typeface="Arial" panose="020B0604020202020204" pitchFamily="34" charset="0"/>
                <a:hlinkClick r:id="rId5"/>
              </a:rPr>
              <a:t>https://doi.org/10.1016/j.jbusres.2024.115163</a:t>
            </a:r>
            <a:endParaRPr lang="en-US" sz="1800" dirty="0">
              <a:effectLst/>
              <a:latin typeface="Arial" panose="020B0604020202020204" pitchFamily="34" charset="0"/>
              <a:ea typeface="Arial" panose="020B0604020202020204" pitchFamily="34" charset="0"/>
            </a:endParaRPr>
          </a:p>
          <a:p>
            <a:pPr marL="0" marR="0" indent="457200">
              <a:lnSpc>
                <a:spcPct val="150000"/>
              </a:lnSpc>
            </a:pPr>
            <a:r>
              <a:rPr lang="en-US" sz="1800" dirty="0">
                <a:effectLst/>
                <a:latin typeface="Times New Roman" panose="02020603050405020304" pitchFamily="18" charset="0"/>
                <a:ea typeface="Arial" panose="020B0604020202020204" pitchFamily="34" charset="0"/>
              </a:rPr>
              <a:t>USWDS: The United States Web Design System. (n.d.). U.S. Web Design System (USWDS). </a:t>
            </a:r>
            <a:r>
              <a:rPr lang="en-US" sz="1800" u="sng" dirty="0">
                <a:solidFill>
                  <a:srgbClr val="0000FF"/>
                </a:solidFill>
                <a:effectLst/>
                <a:latin typeface="Times New Roman" panose="02020603050405020304" pitchFamily="18" charset="0"/>
                <a:ea typeface="Arial" panose="020B0604020202020204" pitchFamily="34" charset="0"/>
                <a:hlinkClick r:id="rId6"/>
              </a:rPr>
              <a:t>https://designsystem.digital.gov/</a:t>
            </a:r>
            <a:endParaRPr lang="en-US" sz="1800" dirty="0">
              <a:effectLst/>
              <a:latin typeface="Arial" panose="020B0604020202020204" pitchFamily="34" charset="0"/>
              <a:ea typeface="Arial" panose="020B0604020202020204" pitchFamily="34" charset="0"/>
            </a:endParaRPr>
          </a:p>
          <a:p>
            <a:pPr marL="0" marR="0" indent="457200">
              <a:lnSpc>
                <a:spcPct val="150000"/>
              </a:lnSpc>
            </a:pPr>
            <a:endParaRPr lang="en-US" sz="1800" dirty="0">
              <a:effectLst/>
              <a:latin typeface="Arial" panose="020B0604020202020204" pitchFamily="34" charset="0"/>
              <a:ea typeface="Arial" panose="020B0604020202020204" pitchFamily="34" charset="0"/>
            </a:endParaRPr>
          </a:p>
          <a:p>
            <a:pPr marL="0" marR="0" indent="457200">
              <a:lnSpc>
                <a:spcPct val="150000"/>
              </a:lnSpc>
            </a:pPr>
            <a:endParaRPr lang="en-US" sz="1800"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317998088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TM02892315[[fn=Wisp]]</Template>
  <TotalTime>141</TotalTime>
  <Words>985</Words>
  <Application>Microsoft Office PowerPoint</Application>
  <PresentationFormat>Widescreen</PresentationFormat>
  <Paragraphs>79</Paragraphs>
  <Slides>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Aptos</vt:lpstr>
      <vt:lpstr>Arial</vt:lpstr>
      <vt:lpstr>Century Gothic</vt:lpstr>
      <vt:lpstr>Times New Roman</vt:lpstr>
      <vt:lpstr>Wingdings 3</vt:lpstr>
      <vt:lpstr>Wisp</vt:lpstr>
      <vt:lpstr>Transitioning to Agile: Lessons from the SNHU Travel Project</vt:lpstr>
      <vt:lpstr>Scrum-Agile Roles &amp; Events</vt:lpstr>
      <vt:lpstr>Agile SDLC Phases</vt:lpstr>
      <vt:lpstr>Waterfall vs. Agile</vt:lpstr>
      <vt:lpstr>Choosing a Methodology</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Epps, Tatiana</dc:creator>
  <cp:lastModifiedBy>Epps, Tatiana</cp:lastModifiedBy>
  <cp:revision>2</cp:revision>
  <dcterms:created xsi:type="dcterms:W3CDTF">2025-02-23T18:15:12Z</dcterms:created>
  <dcterms:modified xsi:type="dcterms:W3CDTF">2025-02-23T20:49:09Z</dcterms:modified>
</cp:coreProperties>
</file>