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57" r:id="rId2"/>
    <p:sldId id="356" r:id="rId3"/>
    <p:sldId id="423" r:id="rId4"/>
    <p:sldId id="302" r:id="rId5"/>
    <p:sldId id="402" r:id="rId6"/>
    <p:sldId id="403" r:id="rId7"/>
    <p:sldId id="390" r:id="rId8"/>
    <p:sldId id="424" r:id="rId9"/>
    <p:sldId id="392" r:id="rId10"/>
    <p:sldId id="404" r:id="rId11"/>
    <p:sldId id="386" r:id="rId12"/>
    <p:sldId id="401" r:id="rId13"/>
    <p:sldId id="387" r:id="rId14"/>
    <p:sldId id="408" r:id="rId15"/>
    <p:sldId id="431" r:id="rId16"/>
    <p:sldId id="432" r:id="rId17"/>
    <p:sldId id="425" r:id="rId18"/>
    <p:sldId id="426" r:id="rId19"/>
    <p:sldId id="427" r:id="rId20"/>
    <p:sldId id="428" r:id="rId21"/>
    <p:sldId id="429" r:id="rId22"/>
    <p:sldId id="389" r:id="rId23"/>
    <p:sldId id="435" r:id="rId24"/>
    <p:sldId id="399" r:id="rId25"/>
    <p:sldId id="436" r:id="rId26"/>
    <p:sldId id="434" r:id="rId27"/>
    <p:sldId id="400" r:id="rId28"/>
    <p:sldId id="430" r:id="rId29"/>
    <p:sldId id="420" r:id="rId30"/>
    <p:sldId id="421" r:id="rId31"/>
    <p:sldId id="422" r:id="rId32"/>
    <p:sldId id="294" r:id="rId33"/>
    <p:sldId id="394" r:id="rId34"/>
    <p:sldId id="320" r:id="rId35"/>
    <p:sldId id="316" r:id="rId36"/>
    <p:sldId id="366" r:id="rId37"/>
    <p:sldId id="328" r:id="rId38"/>
    <p:sldId id="365" r:id="rId39"/>
    <p:sldId id="437" r:id="rId40"/>
    <p:sldId id="393" r:id="rId41"/>
    <p:sldId id="433" r:id="rId42"/>
    <p:sldId id="398" r:id="rId43"/>
    <p:sldId id="410" r:id="rId44"/>
    <p:sldId id="397" r:id="rId45"/>
    <p:sldId id="369" r:id="rId46"/>
    <p:sldId id="370" r:id="rId47"/>
    <p:sldId id="371" r:id="rId48"/>
    <p:sldId id="372" r:id="rId49"/>
    <p:sldId id="373" r:id="rId50"/>
    <p:sldId id="374" r:id="rId51"/>
    <p:sldId id="375" r:id="rId52"/>
    <p:sldId id="376" r:id="rId53"/>
    <p:sldId id="377" r:id="rId54"/>
    <p:sldId id="378" r:id="rId55"/>
    <p:sldId id="381" r:id="rId56"/>
    <p:sldId id="382" r:id="rId57"/>
    <p:sldId id="383" r:id="rId58"/>
    <p:sldId id="385" r:id="rId59"/>
  </p:sldIdLst>
  <p:sldSz cx="9144000" cy="6858000" type="screen4x3"/>
  <p:notesSz cx="6858000" cy="9144000"/>
  <p:defaultTextStyle>
    <a:defPPr>
      <a:defRPr lang="zh-CN"/>
    </a:defPPr>
    <a:lvl1pPr algn="l" rtl="0" eaLnBrk="0" fontAlgn="base" hangingPunct="0">
      <a:lnSpc>
        <a:spcPct val="130000"/>
      </a:lnSpc>
      <a:spcBef>
        <a:spcPct val="20000"/>
      </a:spcBef>
      <a:spcAft>
        <a:spcPct val="0"/>
      </a:spcAft>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1pPr>
    <a:lvl2pPr marL="457200" algn="l" rtl="0" eaLnBrk="0" fontAlgn="base" hangingPunct="0">
      <a:lnSpc>
        <a:spcPct val="130000"/>
      </a:lnSpc>
      <a:spcBef>
        <a:spcPct val="20000"/>
      </a:spcBef>
      <a:spcAft>
        <a:spcPct val="0"/>
      </a:spcAft>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2pPr>
    <a:lvl3pPr marL="914400" algn="l" rtl="0" eaLnBrk="0" fontAlgn="base" hangingPunct="0">
      <a:lnSpc>
        <a:spcPct val="130000"/>
      </a:lnSpc>
      <a:spcBef>
        <a:spcPct val="20000"/>
      </a:spcBef>
      <a:spcAft>
        <a:spcPct val="0"/>
      </a:spcAft>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3pPr>
    <a:lvl4pPr marL="1371600" algn="l" rtl="0" eaLnBrk="0" fontAlgn="base" hangingPunct="0">
      <a:lnSpc>
        <a:spcPct val="130000"/>
      </a:lnSpc>
      <a:spcBef>
        <a:spcPct val="20000"/>
      </a:spcBef>
      <a:spcAft>
        <a:spcPct val="0"/>
      </a:spcAft>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4pPr>
    <a:lvl5pPr marL="1828800" algn="l" rtl="0" eaLnBrk="0" fontAlgn="base" hangingPunct="0">
      <a:lnSpc>
        <a:spcPct val="130000"/>
      </a:lnSpc>
      <a:spcBef>
        <a:spcPct val="20000"/>
      </a:spcBef>
      <a:spcAft>
        <a:spcPct val="0"/>
      </a:spcAft>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5pPr>
    <a:lvl6pPr marL="22860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6pPr>
    <a:lvl7pPr marL="27432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7pPr>
    <a:lvl8pPr marL="32004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8pPr>
    <a:lvl9pPr marL="3657600" algn="l" defTabSz="914400" rtl="0" eaLnBrk="1" latinLnBrk="0" hangingPunct="1">
      <a:defRPr kumimoji="1" sz="2800" b="1" kern="1200">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784">
          <p15:clr>
            <a:srgbClr val="A4A3A4"/>
          </p15:clr>
        </p15:guide>
        <p15:guide id="2" pos="53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99FF"/>
    <a:srgbClr val="CCFF33"/>
    <a:srgbClr val="FFFFCC"/>
    <a:srgbClr val="FFFF99"/>
    <a:srgbClr val="1C1C1C"/>
    <a:srgbClr val="5F5F5F"/>
    <a:srgbClr val="CC33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75" autoAdjust="0"/>
    <p:restoredTop sz="94575" autoAdjust="0"/>
  </p:normalViewPr>
  <p:slideViewPr>
    <p:cSldViewPr snapToGrid="0">
      <p:cViewPr varScale="1">
        <p:scale>
          <a:sx n="67" d="100"/>
          <a:sy n="67" d="100"/>
        </p:scale>
        <p:origin x="58" y="470"/>
      </p:cViewPr>
      <p:guideLst>
        <p:guide orient="horz" pos="2784"/>
        <p:guide pos="53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10326"/>
    </p:cViewPr>
  </p:sorterViewPr>
  <p:notesViewPr>
    <p:cSldViewPr snapToGrid="0">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_rels/viewProps.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A8EDC44-ED50-46B4-8C82-008447712C60}"/>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3075" name="Rectangle 3">
            <a:extLst>
              <a:ext uri="{FF2B5EF4-FFF2-40B4-BE49-F238E27FC236}">
                <a16:creationId xmlns:a16="http://schemas.microsoft.com/office/drawing/2014/main" id="{4DDF9F27-5ADE-46FA-AECA-3B6B5B88B626}"/>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3076" name="Rectangle 4">
            <a:extLst>
              <a:ext uri="{FF2B5EF4-FFF2-40B4-BE49-F238E27FC236}">
                <a16:creationId xmlns:a16="http://schemas.microsoft.com/office/drawing/2014/main" id="{6312ED12-B863-4757-8EDC-C99335EBC7C2}"/>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3077" name="Rectangle 5">
            <a:extLst>
              <a:ext uri="{FF2B5EF4-FFF2-40B4-BE49-F238E27FC236}">
                <a16:creationId xmlns:a16="http://schemas.microsoft.com/office/drawing/2014/main" id="{12C8EC88-F722-435B-B6C7-DA14BE1EC5E2}"/>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ffectLst/>
                <a:ea typeface="宋体" panose="02010600030101010101" pitchFamily="2" charset="-122"/>
              </a:defRPr>
            </a:lvl1pPr>
          </a:lstStyle>
          <a:p>
            <a:fld id="{CE42A74F-59E6-4642-B113-1E440F671AA0}"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A75BC18-EEED-463F-9255-0C05298502E9}"/>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2051" name="Rectangle 3">
            <a:extLst>
              <a:ext uri="{FF2B5EF4-FFF2-40B4-BE49-F238E27FC236}">
                <a16:creationId xmlns:a16="http://schemas.microsoft.com/office/drawing/2014/main" id="{CA565637-00EE-4318-8B85-A560F336A9E7}"/>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2052" name="Rectangle 4">
            <a:extLst>
              <a:ext uri="{FF2B5EF4-FFF2-40B4-BE49-F238E27FC236}">
                <a16:creationId xmlns:a16="http://schemas.microsoft.com/office/drawing/2014/main" id="{572CE183-B530-44F7-A032-62CCFE115621}"/>
              </a:ext>
            </a:extLst>
          </p:cNvPr>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53" name="Rectangle 5">
            <a:extLst>
              <a:ext uri="{FF2B5EF4-FFF2-40B4-BE49-F238E27FC236}">
                <a16:creationId xmlns:a16="http://schemas.microsoft.com/office/drawing/2014/main" id="{1773CFB0-F764-4CCB-8F77-C2B5C06FDB8D}"/>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2B56EC7D-A2A3-4355-B4B2-DD156936AFE8}"/>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defRPr sz="1200" b="0">
                <a:effectLst/>
                <a:ea typeface="宋体" panose="02010600030101010101" pitchFamily="2" charset="-122"/>
              </a:defRPr>
            </a:lvl1pPr>
          </a:lstStyle>
          <a:p>
            <a:endParaRPr lang="en-US" altLang="zh-CN"/>
          </a:p>
        </p:txBody>
      </p:sp>
      <p:sp>
        <p:nvSpPr>
          <p:cNvPr id="2055" name="Rectangle 7">
            <a:extLst>
              <a:ext uri="{FF2B5EF4-FFF2-40B4-BE49-F238E27FC236}">
                <a16:creationId xmlns:a16="http://schemas.microsoft.com/office/drawing/2014/main" id="{AD5EE3DC-1BC6-4C4E-BB73-0103BC80CC3B}"/>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defRPr sz="1200" b="0">
                <a:effectLst/>
                <a:ea typeface="宋体" panose="02010600030101010101" pitchFamily="2" charset="-122"/>
              </a:defRPr>
            </a:lvl1pPr>
          </a:lstStyle>
          <a:p>
            <a:fld id="{96CBB649-DF5A-468E-8057-75D38924D66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016620-350A-4101-9269-52FD7E9D1535}"/>
              </a:ext>
            </a:extLst>
          </p:cNvPr>
          <p:cNvSpPr>
            <a:spLocks noGrp="1" noChangeArrowheads="1"/>
          </p:cNvSpPr>
          <p:nvPr>
            <p:ph type="sldNum" sz="quarter" idx="5"/>
          </p:nvPr>
        </p:nvSpPr>
        <p:spPr>
          <a:ln/>
        </p:spPr>
        <p:txBody>
          <a:bodyPr/>
          <a:lstStyle/>
          <a:p>
            <a:fld id="{B675D123-294C-410E-BB92-FE24E9600523}" type="slidenum">
              <a:rPr lang="en-US" altLang="zh-CN"/>
              <a:pPr/>
              <a:t>12</a:t>
            </a:fld>
            <a:endParaRPr lang="en-US" altLang="zh-CN"/>
          </a:p>
        </p:txBody>
      </p:sp>
      <p:sp>
        <p:nvSpPr>
          <p:cNvPr id="205826" name="Rectangle 2">
            <a:extLst>
              <a:ext uri="{FF2B5EF4-FFF2-40B4-BE49-F238E27FC236}">
                <a16:creationId xmlns:a16="http://schemas.microsoft.com/office/drawing/2014/main" id="{E34788E7-EC50-41F8-8A61-4B95F0A80E0B}"/>
              </a:ext>
            </a:extLst>
          </p:cNvPr>
          <p:cNvSpPr>
            <a:spLocks noGrp="1" noRot="1" noChangeAspect="1" noChangeArrowheads="1" noTextEdit="1"/>
          </p:cNvSpPr>
          <p:nvPr>
            <p:ph type="sldImg"/>
          </p:nvPr>
        </p:nvSpPr>
        <p:spPr>
          <a:ln/>
        </p:spPr>
      </p:sp>
      <p:sp>
        <p:nvSpPr>
          <p:cNvPr id="205827" name="Rectangle 3">
            <a:extLst>
              <a:ext uri="{FF2B5EF4-FFF2-40B4-BE49-F238E27FC236}">
                <a16:creationId xmlns:a16="http://schemas.microsoft.com/office/drawing/2014/main" id="{368B05D1-DF49-4BC3-927B-BB4C44B32921}"/>
              </a:ext>
            </a:extLst>
          </p:cNvPr>
          <p:cNvSpPr>
            <a:spLocks noGrp="1" noChangeArrowheads="1"/>
          </p:cNvSpPr>
          <p:nvPr>
            <p:ph type="body" idx="1"/>
          </p:nvPr>
        </p:nvSpPr>
        <p:spPr/>
        <p:txBody>
          <a:bodyPr/>
          <a:lstStyle/>
          <a:p>
            <a:r>
              <a:rPr lang="zh-CN" altLang="en-US"/>
              <a:t>获取</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209EEE-40A2-4210-A5DE-4E2F41CF42B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AD364DA-43EE-400C-9DF8-97616FA8467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62304838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585110-B795-4D80-A807-B0093200AF3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3C1682-2084-40EA-97CB-57418DAB0E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85758571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B03BFCB-C2B8-4D6E-9CD8-71B25A277834}"/>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29C01AB-EB58-4022-9524-F92EC2C38E51}"/>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002768946"/>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45AC48-D14B-47E8-8ADF-AA7280503C2C}"/>
              </a:ext>
            </a:extLst>
          </p:cNvPr>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图表占位符 2">
            <a:extLst>
              <a:ext uri="{FF2B5EF4-FFF2-40B4-BE49-F238E27FC236}">
                <a16:creationId xmlns:a16="http://schemas.microsoft.com/office/drawing/2014/main" id="{04B62E1F-71DD-4A36-B93A-BD7544168030}"/>
              </a:ext>
            </a:extLst>
          </p:cNvPr>
          <p:cNvSpPr>
            <a:spLocks noGrp="1"/>
          </p:cNvSpPr>
          <p:nvPr>
            <p:ph type="chart" idx="1"/>
          </p:nvPr>
        </p:nvSpPr>
        <p:spPr>
          <a:xfrm>
            <a:off x="685800" y="1981200"/>
            <a:ext cx="7772400" cy="4114800"/>
          </a:xfrm>
        </p:spPr>
        <p:txBody>
          <a:bodyPr/>
          <a:lstStyle/>
          <a:p>
            <a:endParaRPr lang="zh-CN" altLang="en-US"/>
          </a:p>
        </p:txBody>
      </p:sp>
    </p:spTree>
    <p:extLst>
      <p:ext uri="{BB962C8B-B14F-4D97-AF65-F5344CB8AC3E}">
        <p14:creationId xmlns:p14="http://schemas.microsoft.com/office/powerpoint/2010/main" val="42834633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联机映像占位符 3"/>
          <p:cNvSpPr>
            <a:spLocks noGrp="1"/>
          </p:cNvSpPr>
          <p:nvPr>
            <p:ph type="clipArt" sz="half" idx="2"/>
          </p:nvPr>
        </p:nvSpPr>
        <p:spPr>
          <a:xfrm>
            <a:off x="4648200" y="1981200"/>
            <a:ext cx="3810000" cy="4114800"/>
          </a:xfrm>
        </p:spPr>
        <p:txBody>
          <a:bodyPr/>
          <a:lstStyle/>
          <a:p>
            <a:pPr lvl="0"/>
            <a:endParaRPr lang="zh-CN" altLang="en-US" noProof="0"/>
          </a:p>
        </p:txBody>
      </p:sp>
      <p:sp>
        <p:nvSpPr>
          <p:cNvPr id="5" name="Rectangle 4">
            <a:extLst>
              <a:ext uri="{FF2B5EF4-FFF2-40B4-BE49-F238E27FC236}">
                <a16:creationId xmlns:a16="http://schemas.microsoft.com/office/drawing/2014/main" id="{DBF76B2B-8EE9-43F0-8299-9C3B0B050C8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84A8832-CC70-45BA-8AE9-A29F6B3149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A37954D-98BD-4D3B-9E7A-44CE27AEF0CC}"/>
              </a:ext>
            </a:extLst>
          </p:cNvPr>
          <p:cNvSpPr>
            <a:spLocks noGrp="1" noChangeArrowheads="1"/>
          </p:cNvSpPr>
          <p:nvPr>
            <p:ph type="sldNum" sz="quarter" idx="12"/>
          </p:nvPr>
        </p:nvSpPr>
        <p:spPr>
          <a:ln/>
        </p:spPr>
        <p:txBody>
          <a:bodyPr/>
          <a:lstStyle>
            <a:lvl1pPr>
              <a:defRPr/>
            </a:lvl1pPr>
          </a:lstStyle>
          <a:p>
            <a:pPr>
              <a:defRPr/>
            </a:pPr>
            <a:fld id="{9F13E32F-2460-418B-BCDF-176F2FC29138}" type="slidenum">
              <a:rPr lang="en-US" altLang="zh-CN"/>
              <a:pPr>
                <a:defRPr/>
              </a:pPr>
              <a:t>‹#›</a:t>
            </a:fld>
            <a:endParaRPr lang="en-US" altLang="zh-CN"/>
          </a:p>
        </p:txBody>
      </p:sp>
    </p:spTree>
    <p:extLst>
      <p:ext uri="{BB962C8B-B14F-4D97-AF65-F5344CB8AC3E}">
        <p14:creationId xmlns:p14="http://schemas.microsoft.com/office/powerpoint/2010/main" val="2874867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D0A9D-195A-4BE5-8B2C-38D04598152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77E403-7AAE-4AD8-BBFD-799AAE9E77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36715868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5EEBE-6F84-4820-A8C1-D433E085731A}"/>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27742F-0139-4D6D-9CC1-4DBB3D459AAC}"/>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6135288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AA9AD6-41E9-40DC-8304-F909A7A146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441424-9626-4D7C-A1BF-93D6F1D69657}"/>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E7001DA-BB62-4663-B266-8DEE066E7587}"/>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45264862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5829A4-9601-42BE-891C-1DFFCBF8BAA3}"/>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3DD9670-2F8B-43E0-81B0-531E07149187}"/>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85D9DFE-2ABA-4778-909B-C315B7BCE4F8}"/>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8ACDC8B-F5E8-4348-8DD9-4DF995DB2C0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A26938B-A596-4184-B218-57643B0EDCF3}"/>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649855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5564A4-DE34-4088-A2B7-AD77F83D435B}"/>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38746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59540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499DD-7589-42F3-9D53-E5B03BE7BFC4}"/>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5C2D09-9516-4DC4-87CD-1ECC023461E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01A4ED4-B984-4DF9-B6C0-0CDB63E5990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4982959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5305C-4702-4659-BF40-1A1B568B452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234B177-4B60-4DF2-82E2-D4034C40406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04BE398-6441-4544-99D2-52BD2737382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87699867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66136E8-4B18-4A36-8A97-A69D9C8FF960}"/>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a:extLst>
              <a:ext uri="{FF2B5EF4-FFF2-40B4-BE49-F238E27FC236}">
                <a16:creationId xmlns:a16="http://schemas.microsoft.com/office/drawing/2014/main" id="{DDD706DB-0989-4954-9104-070580A385B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file:///G:\&#38754;&#21521;&#23545;&#35937;&#30340;&#24314;&#27169;\DOCUME~1\ADMINI~1\LOCALS~1\Temp\Rar$DI0s.300\&#36719;&#20214;&#24037;&#31243;&#35838;&#31243;\default.files\slide0005.htm" TargetMode="Externa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gi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 Target="slide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28.xml"/><Relationship Id="rId1" Type="http://schemas.openxmlformats.org/officeDocument/2006/relationships/slideLayout" Target="../slideLayouts/slideLayout7.xml"/><Relationship Id="rId4" Type="http://schemas.openxmlformats.org/officeDocument/2006/relationships/slide" Target="slide3.xml"/></Relationships>
</file>

<file path=ppt/slides/_rels/slide3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audio" Target="../media/audio7.wav"/><Relationship Id="rId13" Type="http://schemas.openxmlformats.org/officeDocument/2006/relationships/image" Target="../media/image9.gif"/><Relationship Id="rId18" Type="http://schemas.openxmlformats.org/officeDocument/2006/relationships/image" Target="../media/image14.gif"/><Relationship Id="rId26" Type="http://schemas.openxmlformats.org/officeDocument/2006/relationships/image" Target="../media/image20.png"/><Relationship Id="rId3" Type="http://schemas.openxmlformats.org/officeDocument/2006/relationships/slideLayout" Target="../slideLayouts/slideLayout7.xml"/><Relationship Id="rId21" Type="http://schemas.openxmlformats.org/officeDocument/2006/relationships/oleObject" Target="../embeddings/oleObject2.bin"/><Relationship Id="rId7" Type="http://schemas.openxmlformats.org/officeDocument/2006/relationships/audio" Target="../media/audio6.wav"/><Relationship Id="rId12" Type="http://schemas.openxmlformats.org/officeDocument/2006/relationships/image" Target="../media/image8.jpeg"/><Relationship Id="rId17" Type="http://schemas.openxmlformats.org/officeDocument/2006/relationships/image" Target="../media/image13.wmf"/><Relationship Id="rId25" Type="http://schemas.openxmlformats.org/officeDocument/2006/relationships/image" Target="../media/image19.gif"/><Relationship Id="rId2" Type="http://schemas.openxmlformats.org/officeDocument/2006/relationships/audio" Target="../media/audio2.wav"/><Relationship Id="rId16" Type="http://schemas.openxmlformats.org/officeDocument/2006/relationships/image" Target="../media/image12.gif"/><Relationship Id="rId20" Type="http://schemas.openxmlformats.org/officeDocument/2006/relationships/image" Target="../media/image16.gif"/><Relationship Id="rId1" Type="http://schemas.openxmlformats.org/officeDocument/2006/relationships/vmlDrawing" Target="../drawings/vmlDrawing2.vml"/><Relationship Id="rId6" Type="http://schemas.openxmlformats.org/officeDocument/2006/relationships/audio" Target="../media/audio5.wav"/><Relationship Id="rId11" Type="http://schemas.openxmlformats.org/officeDocument/2006/relationships/image" Target="../media/image7.jpeg"/><Relationship Id="rId24" Type="http://schemas.openxmlformats.org/officeDocument/2006/relationships/image" Target="../media/image18.wmf"/><Relationship Id="rId5" Type="http://schemas.openxmlformats.org/officeDocument/2006/relationships/audio" Target="../media/audio4.wav"/><Relationship Id="rId15" Type="http://schemas.openxmlformats.org/officeDocument/2006/relationships/image" Target="../media/image11.png"/><Relationship Id="rId23" Type="http://schemas.openxmlformats.org/officeDocument/2006/relationships/image" Target="../media/image17.jpeg"/><Relationship Id="rId28" Type="http://schemas.openxmlformats.org/officeDocument/2006/relationships/slide" Target="slide2.xml"/><Relationship Id="rId10" Type="http://schemas.openxmlformats.org/officeDocument/2006/relationships/audio" Target="../media/audio9.wav"/><Relationship Id="rId19" Type="http://schemas.openxmlformats.org/officeDocument/2006/relationships/image" Target="../media/image15.gif"/><Relationship Id="rId4" Type="http://schemas.openxmlformats.org/officeDocument/2006/relationships/audio" Target="../media/audio3.wav"/><Relationship Id="rId9" Type="http://schemas.openxmlformats.org/officeDocument/2006/relationships/audio" Target="../media/audio8.wav"/><Relationship Id="rId14" Type="http://schemas.openxmlformats.org/officeDocument/2006/relationships/image" Target="../media/image10.wmf"/><Relationship Id="rId22" Type="http://schemas.openxmlformats.org/officeDocument/2006/relationships/image" Target="../media/image6.wmf"/><Relationship Id="rId27" Type="http://schemas.openxmlformats.org/officeDocument/2006/relationships/image" Target="../media/image21.gif"/></Relationships>
</file>

<file path=ppt/slides/_rels/slide4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audio" Target="../media/audio10.wav"/><Relationship Id="rId1" Type="http://schemas.openxmlformats.org/officeDocument/2006/relationships/slideLayout" Target="../slideLayouts/slideLayout7.xml"/><Relationship Id="rId4" Type="http://schemas.openxmlformats.org/officeDocument/2006/relationships/slide" Target="slide2.xml"/></Relationships>
</file>

<file path=ppt/slides/_rels/slide4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4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4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5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5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slide" Target="slide2.xml"/></Relationships>
</file>

<file path=ppt/slides/_rels/slide5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2.emf"/><Relationship Id="rId4" Type="http://schemas.openxmlformats.org/officeDocument/2006/relationships/oleObject" Target="../embeddings/oleObject3.bin"/></Relationships>
</file>

<file path=ppt/slides/_rels/slide5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slide" Target="slide2.xml"/></Relationships>
</file>

<file path=ppt/slides/_rels/slide5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5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slide" Target="slide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066F874-64FA-4C53-BF40-224D0F5B7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63" y="0"/>
            <a:ext cx="9178926"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4">
            <a:extLst>
              <a:ext uri="{FF2B5EF4-FFF2-40B4-BE49-F238E27FC236}">
                <a16:creationId xmlns:a16="http://schemas.microsoft.com/office/drawing/2014/main" id="{83F21856-6981-4E7B-A959-824EFCE736A6}"/>
              </a:ext>
            </a:extLst>
          </p:cNvPr>
          <p:cNvSpPr>
            <a:spLocks noChangeArrowheads="1"/>
          </p:cNvSpPr>
          <p:nvPr/>
        </p:nvSpPr>
        <p:spPr bwMode="auto">
          <a:xfrm>
            <a:off x="1547813" y="1270000"/>
            <a:ext cx="6048375" cy="1006475"/>
          </a:xfrm>
          <a:prstGeom prst="rect">
            <a:avLst/>
          </a:prstGeom>
          <a:noFill/>
          <a:ln>
            <a:noFill/>
          </a:ln>
          <a:effectLst/>
        </p:spPr>
        <p:txBody>
          <a:bodyPr>
            <a:spAutoFit/>
          </a:bodyPr>
          <a:lstStyle/>
          <a:p>
            <a:pPr algn="ctr" eaLnBrk="1" hangingPunct="1">
              <a:defRPr/>
            </a:pPr>
            <a:r>
              <a:rPr lang="zh-CN" altLang="en-US" sz="6000" dirty="0">
                <a:effectLst>
                  <a:outerShdw blurRad="38100" dist="38100" dir="2700000" algn="tl">
                    <a:srgbClr val="000000">
                      <a:alpha val="43137"/>
                    </a:srgbClr>
                  </a:outerShdw>
                </a:effectLst>
                <a:ea typeface="黑体" panose="02010609060101010101" pitchFamily="49" charset="-122"/>
              </a:rPr>
              <a:t>软 件 工程</a:t>
            </a:r>
          </a:p>
        </p:txBody>
      </p:sp>
      <p:sp>
        <p:nvSpPr>
          <p:cNvPr id="9" name="Rectangle 3">
            <a:extLst>
              <a:ext uri="{FF2B5EF4-FFF2-40B4-BE49-F238E27FC236}">
                <a16:creationId xmlns:a16="http://schemas.microsoft.com/office/drawing/2014/main" id="{6EB731EC-AC2E-43FE-81DD-49DBA38CEA24}"/>
              </a:ext>
            </a:extLst>
          </p:cNvPr>
          <p:cNvSpPr>
            <a:spLocks noChangeArrowheads="1"/>
          </p:cNvSpPr>
          <p:nvPr/>
        </p:nvSpPr>
        <p:spPr bwMode="auto">
          <a:xfrm>
            <a:off x="1714500" y="2276475"/>
            <a:ext cx="5581650" cy="1384300"/>
          </a:xfrm>
          <a:prstGeom prst="rect">
            <a:avLst/>
          </a:prstGeom>
          <a:noFill/>
          <a:ln>
            <a:noFill/>
          </a:ln>
          <a:effectLst/>
        </p:spPr>
        <p:txBody>
          <a:bodyPr>
            <a:spAutoFit/>
          </a:bodyPr>
          <a:lstStyle/>
          <a:p>
            <a:pPr algn="ctr" eaLnBrk="1" hangingPunct="1">
              <a:defRPr/>
            </a:pPr>
            <a:r>
              <a:rPr lang="zh-CN" altLang="en-US" sz="2800" dirty="0">
                <a:effectLst>
                  <a:outerShdw blurRad="38100" dist="38100" dir="2700000" algn="tl">
                    <a:srgbClr val="000000">
                      <a:alpha val="43137"/>
                    </a:srgbClr>
                  </a:outerShdw>
                </a:effectLst>
              </a:rPr>
              <a:t>饶国政</a:t>
            </a:r>
          </a:p>
          <a:p>
            <a:pPr algn="ctr" eaLnBrk="1" hangingPunct="1">
              <a:defRPr/>
            </a:pPr>
            <a:r>
              <a:rPr lang="en-US" altLang="zh-CN" sz="2800" dirty="0">
                <a:effectLst>
                  <a:outerShdw blurRad="38100" dist="38100" dir="2700000" algn="tl">
                    <a:srgbClr val="000000">
                      <a:alpha val="43137"/>
                    </a:srgbClr>
                  </a:outerShdw>
                </a:effectLst>
              </a:rPr>
              <a:t>http://cic.tju.edu.cn/faculty/rgz/</a:t>
            </a:r>
          </a:p>
          <a:p>
            <a:pPr algn="ctr" eaLnBrk="1" hangingPunct="1">
              <a:defRPr/>
            </a:pPr>
            <a:r>
              <a:rPr lang="en-US" altLang="zh-CN" sz="2800" dirty="0">
                <a:effectLst>
                  <a:outerShdw blurRad="38100" dist="38100" dir="2700000" algn="tl">
                    <a:srgbClr val="000000">
                      <a:alpha val="43137"/>
                    </a:srgbClr>
                  </a:outerShdw>
                </a:effectLst>
              </a:rPr>
              <a:t>rgz@tju.edu.cn</a:t>
            </a:r>
          </a:p>
        </p:txBody>
      </p:sp>
    </p:spTree>
  </p:cSld>
  <p:clrMapOvr>
    <a:masterClrMapping/>
  </p:clrMapOvr>
  <p:transition spd="slow" advTm="12000">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B18E14D0-9171-47EC-8687-ADD398407421}"/>
              </a:ext>
            </a:extLst>
          </p:cNvPr>
          <p:cNvSpPr>
            <a:spLocks noGrp="1" noChangeArrowheads="1"/>
          </p:cNvSpPr>
          <p:nvPr>
            <p:ph type="title"/>
          </p:nvPr>
        </p:nvSpPr>
        <p:spPr>
          <a:xfrm>
            <a:off x="685800" y="361950"/>
            <a:ext cx="7772400" cy="677863"/>
          </a:xfrm>
        </p:spPr>
        <p:txBody>
          <a:bodyPr/>
          <a:lstStyle/>
          <a:p>
            <a:r>
              <a:rPr lang="zh-CN" altLang="en-US" sz="3600" b="1">
                <a:ea typeface="华文新魏" panose="02010800040101010101" pitchFamily="2" charset="-122"/>
              </a:rPr>
              <a:t>传统需求分析</a:t>
            </a:r>
          </a:p>
        </p:txBody>
      </p:sp>
      <p:sp>
        <p:nvSpPr>
          <p:cNvPr id="183300" name="Text Box 4">
            <a:extLst>
              <a:ext uri="{FF2B5EF4-FFF2-40B4-BE49-F238E27FC236}">
                <a16:creationId xmlns:a16="http://schemas.microsoft.com/office/drawing/2014/main" id="{465486F9-9822-4690-8F6C-1E68E7973B1A}"/>
              </a:ext>
            </a:extLst>
          </p:cNvPr>
          <p:cNvSpPr txBox="1">
            <a:spLocks noChangeArrowheads="1"/>
          </p:cNvSpPr>
          <p:nvPr/>
        </p:nvSpPr>
        <p:spPr bwMode="auto">
          <a:xfrm>
            <a:off x="609600" y="1203325"/>
            <a:ext cx="8197850" cy="462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40000"/>
              </a:spcBef>
            </a:pPr>
            <a:r>
              <a:rPr lang="en-US" altLang="zh-CN" sz="2400">
                <a:effectLst/>
                <a:ea typeface="宋体" panose="02010600030101010101" pitchFamily="2" charset="-122"/>
              </a:rPr>
              <a:t>        </a:t>
            </a:r>
            <a:r>
              <a:rPr lang="zh-CN" altLang="en-US">
                <a:effectLst/>
                <a:latin typeface="楷体_GB2312" pitchFamily="49" charset="-122"/>
              </a:rPr>
              <a:t>在传统软件工程生命周期中，涉及需求的阶段称作需求分析。一般来说，需求分析的作用是：</a:t>
            </a:r>
          </a:p>
          <a:p>
            <a:pPr>
              <a:lnSpc>
                <a:spcPct val="110000"/>
              </a:lnSpc>
              <a:spcBef>
                <a:spcPct val="40000"/>
              </a:spcBef>
            </a:pPr>
            <a:r>
              <a:rPr lang="zh-CN" altLang="en-US">
                <a:effectLst/>
                <a:latin typeface="楷体_GB2312" pitchFamily="49" charset="-122"/>
              </a:rPr>
              <a:t>　</a:t>
            </a:r>
            <a:r>
              <a:rPr lang="zh-CN" altLang="en-US">
                <a:solidFill>
                  <a:schemeClr val="tx2"/>
                </a:solidFill>
                <a:effectLst>
                  <a:outerShdw blurRad="38100" dist="38100" dir="2700000" algn="tl">
                    <a:srgbClr val="000000"/>
                  </a:outerShdw>
                </a:effectLst>
                <a:latin typeface="楷体_GB2312" pitchFamily="49" charset="-122"/>
              </a:rPr>
              <a:t>●</a:t>
            </a:r>
            <a:r>
              <a:rPr lang="zh-CN" altLang="en-US">
                <a:effectLst/>
              </a:rPr>
              <a:t>定义软件的范围及必须满足的约束；</a:t>
            </a:r>
          </a:p>
          <a:p>
            <a:pPr>
              <a:lnSpc>
                <a:spcPct val="110000"/>
              </a:lnSpc>
              <a:spcBef>
                <a:spcPct val="40000"/>
              </a:spcBef>
            </a:pPr>
            <a:r>
              <a:rPr lang="zh-CN" altLang="en-US">
                <a:effectLst/>
              </a:rPr>
              <a:t>    </a:t>
            </a:r>
            <a:r>
              <a:rPr lang="zh-CN" altLang="en-US">
                <a:solidFill>
                  <a:schemeClr val="tx2"/>
                </a:solidFill>
                <a:effectLst>
                  <a:outerShdw blurRad="38100" dist="38100" dir="2700000" algn="tl">
                    <a:srgbClr val="000000"/>
                  </a:outerShdw>
                </a:effectLst>
              </a:rPr>
              <a:t>●</a:t>
            </a:r>
            <a:r>
              <a:rPr lang="zh-CN" altLang="en-US">
                <a:effectLst/>
              </a:rPr>
              <a:t>确定软件的功能和性能及与其他系统成分的接</a:t>
            </a:r>
          </a:p>
          <a:p>
            <a:pPr>
              <a:lnSpc>
                <a:spcPct val="110000"/>
              </a:lnSpc>
              <a:spcBef>
                <a:spcPct val="10000"/>
              </a:spcBef>
            </a:pPr>
            <a:r>
              <a:rPr lang="zh-CN" altLang="en-US">
                <a:effectLst/>
              </a:rPr>
              <a:t>         口</a:t>
            </a:r>
            <a:r>
              <a:rPr lang="en-US" altLang="zh-CN">
                <a:effectLst/>
              </a:rPr>
              <a:t>; </a:t>
            </a:r>
          </a:p>
          <a:p>
            <a:pPr>
              <a:lnSpc>
                <a:spcPct val="110000"/>
              </a:lnSpc>
              <a:spcBef>
                <a:spcPct val="40000"/>
              </a:spcBef>
            </a:pPr>
            <a:r>
              <a:rPr lang="en-US" altLang="zh-CN">
                <a:effectLst/>
              </a:rPr>
              <a:t>    </a:t>
            </a:r>
            <a:r>
              <a:rPr lang="en-US" altLang="zh-CN">
                <a:solidFill>
                  <a:schemeClr val="tx2"/>
                </a:solidFill>
                <a:effectLst>
                  <a:outerShdw blurRad="38100" dist="38100" dir="2700000" algn="tl">
                    <a:srgbClr val="000000"/>
                  </a:outerShdw>
                </a:effectLst>
              </a:rPr>
              <a:t>●</a:t>
            </a:r>
            <a:r>
              <a:rPr lang="zh-CN" altLang="en-US">
                <a:effectLst/>
              </a:rPr>
              <a:t>建立数据模型、功能模型和行为模型；</a:t>
            </a:r>
          </a:p>
          <a:p>
            <a:pPr>
              <a:lnSpc>
                <a:spcPct val="110000"/>
              </a:lnSpc>
              <a:spcBef>
                <a:spcPct val="40000"/>
              </a:spcBef>
            </a:pPr>
            <a:r>
              <a:rPr lang="zh-CN" altLang="en-US">
                <a:effectLst/>
              </a:rPr>
              <a:t>    </a:t>
            </a:r>
            <a:r>
              <a:rPr lang="zh-CN" altLang="en-US">
                <a:solidFill>
                  <a:schemeClr val="tx2"/>
                </a:solidFill>
                <a:effectLst>
                  <a:outerShdw blurRad="38100" dist="38100" dir="2700000" algn="tl">
                    <a:srgbClr val="000000"/>
                  </a:outerShdw>
                </a:effectLst>
              </a:rPr>
              <a:t>●</a:t>
            </a:r>
            <a:r>
              <a:rPr lang="zh-CN" altLang="en-US">
                <a:effectLst/>
              </a:rPr>
              <a:t>最终提供需求规格说明，并用于作为评估软件</a:t>
            </a:r>
          </a:p>
          <a:p>
            <a:pPr>
              <a:lnSpc>
                <a:spcPct val="110000"/>
              </a:lnSpc>
              <a:spcBef>
                <a:spcPct val="10000"/>
              </a:spcBef>
            </a:pPr>
            <a:r>
              <a:rPr lang="zh-CN" altLang="en-US">
                <a:effectLst/>
              </a:rPr>
              <a:t>        质量的依据。</a:t>
            </a:r>
            <a:r>
              <a:rPr lang="zh-CN" altLang="en-US">
                <a:effectLst>
                  <a:outerShdw blurRad="38100" dist="38100" dir="2700000" algn="tl">
                    <a:srgbClr val="000000"/>
                  </a:outerShdw>
                </a:effectLst>
              </a:rPr>
              <a:t>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a:extLst>
              <a:ext uri="{FF2B5EF4-FFF2-40B4-BE49-F238E27FC236}">
                <a16:creationId xmlns:a16="http://schemas.microsoft.com/office/drawing/2014/main" id="{41D12B5A-2D68-4DE9-8270-1CB75547A8BA}"/>
              </a:ext>
            </a:extLst>
          </p:cNvPr>
          <p:cNvSpPr>
            <a:spLocks noChangeArrowheads="1"/>
          </p:cNvSpPr>
          <p:nvPr/>
        </p:nvSpPr>
        <p:spPr bwMode="auto">
          <a:xfrm>
            <a:off x="692150" y="398463"/>
            <a:ext cx="7772400"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0000"/>
              </a:lnSpc>
            </a:pPr>
            <a:r>
              <a:rPr lang="zh-CN" altLang="en-US" sz="3200" b="0">
                <a:solidFill>
                  <a:schemeClr val="tx2"/>
                </a:solidFill>
                <a:effectLst>
                  <a:outerShdw blurRad="38100" dist="38100" dir="2700000" algn="tl">
                    <a:srgbClr val="000000"/>
                  </a:outerShdw>
                </a:effectLst>
                <a:ea typeface="华文行楷" panose="02010800040101010101" pitchFamily="2" charset="-122"/>
              </a:rPr>
              <a:t>二、需求工程的活动</a:t>
            </a:r>
          </a:p>
        </p:txBody>
      </p:sp>
      <p:sp>
        <p:nvSpPr>
          <p:cNvPr id="158723" name="Text Box 3">
            <a:extLst>
              <a:ext uri="{FF2B5EF4-FFF2-40B4-BE49-F238E27FC236}">
                <a16:creationId xmlns:a16="http://schemas.microsoft.com/office/drawing/2014/main" id="{BDB074A6-B747-4F57-93D6-30A10068E199}"/>
              </a:ext>
            </a:extLst>
          </p:cNvPr>
          <p:cNvSpPr txBox="1">
            <a:spLocks noChangeArrowheads="1"/>
          </p:cNvSpPr>
          <p:nvPr/>
        </p:nvSpPr>
        <p:spPr bwMode="auto">
          <a:xfrm>
            <a:off x="406400" y="925513"/>
            <a:ext cx="8585200" cy="243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10000"/>
              </a:spcBef>
            </a:pPr>
            <a:r>
              <a:rPr lang="en-US" altLang="zh-CN" sz="1800">
                <a:effectLst/>
                <a:latin typeface="" charset="0"/>
                <a:ea typeface="宋体" panose="02010600030101010101" pitchFamily="2" charset="-122"/>
              </a:rPr>
              <a:t>           </a:t>
            </a:r>
            <a:r>
              <a:rPr lang="zh-CN" altLang="en-US" sz="2600">
                <a:effectLst/>
                <a:latin typeface="楷体_GB2312" pitchFamily="49" charset="-122"/>
              </a:rPr>
              <a:t>需求工程是系统工程和软件工程的一个交叉分支，涉</a:t>
            </a:r>
          </a:p>
          <a:p>
            <a:pPr>
              <a:lnSpc>
                <a:spcPct val="110000"/>
              </a:lnSpc>
              <a:spcBef>
                <a:spcPct val="10000"/>
              </a:spcBef>
            </a:pPr>
            <a:r>
              <a:rPr lang="zh-CN" altLang="en-US" sz="2600">
                <a:effectLst/>
                <a:latin typeface="楷体_GB2312" pitchFamily="49" charset="-122"/>
              </a:rPr>
              <a:t>及到软件系统的目标、软件系统提供的服务、软件系统的</a:t>
            </a:r>
          </a:p>
          <a:p>
            <a:pPr>
              <a:lnSpc>
                <a:spcPct val="110000"/>
              </a:lnSpc>
              <a:spcBef>
                <a:spcPct val="10000"/>
              </a:spcBef>
            </a:pPr>
            <a:r>
              <a:rPr lang="zh-CN" altLang="en-US" sz="2600">
                <a:effectLst/>
                <a:latin typeface="楷体_GB2312" pitchFamily="49" charset="-122"/>
              </a:rPr>
              <a:t>约束和软件系统运行的环境。它还涉及这些因素和系统的</a:t>
            </a:r>
          </a:p>
          <a:p>
            <a:pPr>
              <a:lnSpc>
                <a:spcPct val="110000"/>
              </a:lnSpc>
              <a:spcBef>
                <a:spcPct val="10000"/>
              </a:spcBef>
            </a:pPr>
            <a:r>
              <a:rPr lang="zh-CN" altLang="en-US" sz="2600">
                <a:effectLst/>
                <a:latin typeface="楷体_GB2312" pitchFamily="49" charset="-122"/>
              </a:rPr>
              <a:t>精确规格说明以及系统进化之间的关系。它也提供现实需</a:t>
            </a:r>
          </a:p>
          <a:p>
            <a:pPr>
              <a:lnSpc>
                <a:spcPct val="110000"/>
              </a:lnSpc>
              <a:spcBef>
                <a:spcPct val="10000"/>
              </a:spcBef>
            </a:pPr>
            <a:r>
              <a:rPr lang="zh-CN" altLang="en-US" sz="2600">
                <a:effectLst/>
                <a:latin typeface="楷体_GB2312" pitchFamily="49" charset="-122"/>
              </a:rPr>
              <a:t>求和软件能力之间的桥梁。</a:t>
            </a:r>
            <a:endParaRPr lang="zh-CN" altLang="en-US">
              <a:effectLst/>
              <a:latin typeface="楷体_GB2312" pitchFamily="49" charset="-122"/>
            </a:endParaRPr>
          </a:p>
        </p:txBody>
      </p:sp>
      <p:sp>
        <p:nvSpPr>
          <p:cNvPr id="158724" name="Oval 4">
            <a:hlinkClick r:id="" action="ppaction://hlinkshowjump?jump=previousslide"/>
            <a:extLst>
              <a:ext uri="{FF2B5EF4-FFF2-40B4-BE49-F238E27FC236}">
                <a16:creationId xmlns:a16="http://schemas.microsoft.com/office/drawing/2014/main" id="{05F1C360-2F0D-472D-89C7-10903926C5F9}"/>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5" name="Oval 5">
            <a:hlinkClick r:id="" action="ppaction://hlinkshowjump?jump=nextslide"/>
            <a:extLst>
              <a:ext uri="{FF2B5EF4-FFF2-40B4-BE49-F238E27FC236}">
                <a16:creationId xmlns:a16="http://schemas.microsoft.com/office/drawing/2014/main" id="{B22E8922-092E-432A-9C65-3ED111AFA062}"/>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6" name="Oval 6">
            <a:hlinkClick r:id="rId2" action="ppaction://hlinksldjump"/>
            <a:extLst>
              <a:ext uri="{FF2B5EF4-FFF2-40B4-BE49-F238E27FC236}">
                <a16:creationId xmlns:a16="http://schemas.microsoft.com/office/drawing/2014/main" id="{CE584C80-029D-455F-BF87-95B7F300D24E}"/>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28" name="Oval 8">
            <a:extLst>
              <a:ext uri="{FF2B5EF4-FFF2-40B4-BE49-F238E27FC236}">
                <a16:creationId xmlns:a16="http://schemas.microsoft.com/office/drawing/2014/main" id="{DD102B9B-7219-43F2-B026-C7D8BC14D459}"/>
              </a:ext>
            </a:extLst>
          </p:cNvPr>
          <p:cNvSpPr>
            <a:spLocks noChangeArrowheads="1"/>
          </p:cNvSpPr>
          <p:nvPr/>
        </p:nvSpPr>
        <p:spPr bwMode="auto">
          <a:xfrm>
            <a:off x="3930650" y="4054475"/>
            <a:ext cx="1495425" cy="1349375"/>
          </a:xfrm>
          <a:prstGeom prst="ellipse">
            <a:avLst/>
          </a:prstGeom>
          <a:gradFill rotWithShape="1">
            <a:gsLst>
              <a:gs pos="0">
                <a:schemeClr val="tx1"/>
              </a:gs>
              <a:gs pos="100000">
                <a:schemeClr val="tx1">
                  <a:gamma/>
                  <a:shade val="50980"/>
                  <a:invGamma/>
                </a:schemeClr>
              </a:gs>
            </a:gsLst>
            <a:path path="shape">
              <a:fillToRect l="50000" t="50000" r="50000" b="50000"/>
            </a:path>
          </a:gradFill>
          <a:ln w="28575">
            <a:solidFill>
              <a:schemeClr val="bg2"/>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bg1"/>
                </a:solidFill>
                <a:effectLst>
                  <a:outerShdw blurRad="38100" dist="38100" dir="2700000" algn="tl">
                    <a:srgbClr val="C0C0C0"/>
                  </a:outerShdw>
                </a:effectLst>
                <a:ea typeface="宋体" panose="02010600030101010101" pitchFamily="2" charset="-122"/>
              </a:rPr>
              <a:t>需求工程</a:t>
            </a:r>
          </a:p>
        </p:txBody>
      </p:sp>
      <p:grpSp>
        <p:nvGrpSpPr>
          <p:cNvPr id="158737" name="Group 17">
            <a:extLst>
              <a:ext uri="{FF2B5EF4-FFF2-40B4-BE49-F238E27FC236}">
                <a16:creationId xmlns:a16="http://schemas.microsoft.com/office/drawing/2014/main" id="{CA8A02C2-30F8-4FB3-AAD6-7D3A68CAC68C}"/>
              </a:ext>
            </a:extLst>
          </p:cNvPr>
          <p:cNvGrpSpPr>
            <a:grpSpLocks/>
          </p:cNvGrpSpPr>
          <p:nvPr/>
        </p:nvGrpSpPr>
        <p:grpSpPr bwMode="auto">
          <a:xfrm>
            <a:off x="1557338" y="3492500"/>
            <a:ext cx="6269037" cy="2360613"/>
            <a:chOff x="774" y="2101"/>
            <a:chExt cx="3949" cy="1487"/>
          </a:xfrm>
        </p:grpSpPr>
        <p:sp>
          <p:nvSpPr>
            <p:cNvPr id="158729" name="Oval 9">
              <a:extLst>
                <a:ext uri="{FF2B5EF4-FFF2-40B4-BE49-F238E27FC236}">
                  <a16:creationId xmlns:a16="http://schemas.microsoft.com/office/drawing/2014/main" id="{0443DE72-E0B0-4117-ADE8-CE2FAF3E5EB6}"/>
                </a:ext>
              </a:extLst>
            </p:cNvPr>
            <p:cNvSpPr>
              <a:spLocks noChangeArrowheads="1"/>
            </p:cNvSpPr>
            <p:nvPr/>
          </p:nvSpPr>
          <p:spPr bwMode="auto">
            <a:xfrm>
              <a:off x="774" y="2101"/>
              <a:ext cx="942" cy="530"/>
            </a:xfrm>
            <a:prstGeom prst="ellipse">
              <a:avLst/>
            </a:prstGeom>
            <a:solidFill>
              <a:srgbClr val="FFFF99"/>
            </a:solidFill>
            <a:ln w="28575">
              <a:solidFill>
                <a:schemeClr val="accent1"/>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bg2"/>
                  </a:solidFill>
                  <a:effectLst/>
                  <a:ea typeface="华文新魏" panose="02010800040101010101" pitchFamily="2" charset="-122"/>
                </a:rPr>
                <a:t>系统目标</a:t>
              </a:r>
            </a:p>
          </p:txBody>
        </p:sp>
        <p:sp>
          <p:nvSpPr>
            <p:cNvPr id="158730" name="Oval 10">
              <a:extLst>
                <a:ext uri="{FF2B5EF4-FFF2-40B4-BE49-F238E27FC236}">
                  <a16:creationId xmlns:a16="http://schemas.microsoft.com/office/drawing/2014/main" id="{C972594B-9B19-4BBD-B883-8C58B9EB7F1F}"/>
                </a:ext>
              </a:extLst>
            </p:cNvPr>
            <p:cNvSpPr>
              <a:spLocks noChangeArrowheads="1"/>
            </p:cNvSpPr>
            <p:nvPr/>
          </p:nvSpPr>
          <p:spPr bwMode="auto">
            <a:xfrm>
              <a:off x="774" y="3058"/>
              <a:ext cx="942" cy="530"/>
            </a:xfrm>
            <a:prstGeom prst="ellipse">
              <a:avLst/>
            </a:prstGeom>
            <a:solidFill>
              <a:srgbClr val="FFFF99"/>
            </a:solidFill>
            <a:ln w="28575">
              <a:solidFill>
                <a:schemeClr val="accent1"/>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bg2"/>
                  </a:solidFill>
                  <a:effectLst/>
                  <a:ea typeface="华文新魏" panose="02010800040101010101" pitchFamily="2" charset="-122"/>
                </a:rPr>
                <a:t>系统服务</a:t>
              </a:r>
            </a:p>
          </p:txBody>
        </p:sp>
        <p:sp>
          <p:nvSpPr>
            <p:cNvPr id="158731" name="Oval 11">
              <a:extLst>
                <a:ext uri="{FF2B5EF4-FFF2-40B4-BE49-F238E27FC236}">
                  <a16:creationId xmlns:a16="http://schemas.microsoft.com/office/drawing/2014/main" id="{A049227C-6A1B-460D-9E79-BF3CB7E0EF66}"/>
                </a:ext>
              </a:extLst>
            </p:cNvPr>
            <p:cNvSpPr>
              <a:spLocks noChangeArrowheads="1"/>
            </p:cNvSpPr>
            <p:nvPr/>
          </p:nvSpPr>
          <p:spPr bwMode="auto">
            <a:xfrm>
              <a:off x="3781" y="2101"/>
              <a:ext cx="942" cy="530"/>
            </a:xfrm>
            <a:prstGeom prst="ellipse">
              <a:avLst/>
            </a:prstGeom>
            <a:solidFill>
              <a:srgbClr val="FFFF99"/>
            </a:solidFill>
            <a:ln w="28575">
              <a:solidFill>
                <a:schemeClr val="accent1"/>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bg2"/>
                  </a:solidFill>
                  <a:effectLst/>
                  <a:ea typeface="华文新魏" panose="02010800040101010101" pitchFamily="2" charset="-122"/>
                </a:rPr>
                <a:t>软件约束</a:t>
              </a:r>
            </a:p>
          </p:txBody>
        </p:sp>
        <p:sp>
          <p:nvSpPr>
            <p:cNvPr id="158732" name="Oval 12">
              <a:extLst>
                <a:ext uri="{FF2B5EF4-FFF2-40B4-BE49-F238E27FC236}">
                  <a16:creationId xmlns:a16="http://schemas.microsoft.com/office/drawing/2014/main" id="{C0D25D0B-15D4-44A9-BC4A-A8C1D50382BD}"/>
                </a:ext>
              </a:extLst>
            </p:cNvPr>
            <p:cNvSpPr>
              <a:spLocks noChangeArrowheads="1"/>
            </p:cNvSpPr>
            <p:nvPr/>
          </p:nvSpPr>
          <p:spPr bwMode="auto">
            <a:xfrm>
              <a:off x="3781" y="3058"/>
              <a:ext cx="942" cy="530"/>
            </a:xfrm>
            <a:prstGeom prst="ellipse">
              <a:avLst/>
            </a:prstGeom>
            <a:solidFill>
              <a:srgbClr val="FFFF99"/>
            </a:solidFill>
            <a:ln w="28575">
              <a:solidFill>
                <a:schemeClr val="accent1"/>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a:solidFill>
                    <a:schemeClr val="bg2"/>
                  </a:solidFill>
                  <a:effectLst/>
                  <a:ea typeface="华文新魏" panose="02010800040101010101" pitchFamily="2" charset="-122"/>
                </a:rPr>
                <a:t>运行环境</a:t>
              </a:r>
            </a:p>
          </p:txBody>
        </p:sp>
        <p:sp>
          <p:nvSpPr>
            <p:cNvPr id="158733" name="Line 13">
              <a:extLst>
                <a:ext uri="{FF2B5EF4-FFF2-40B4-BE49-F238E27FC236}">
                  <a16:creationId xmlns:a16="http://schemas.microsoft.com/office/drawing/2014/main" id="{06FB4E91-D7F7-4B95-9773-FDD03BCC47EC}"/>
                </a:ext>
              </a:extLst>
            </p:cNvPr>
            <p:cNvSpPr>
              <a:spLocks noChangeShapeType="1"/>
            </p:cNvSpPr>
            <p:nvPr/>
          </p:nvSpPr>
          <p:spPr bwMode="auto">
            <a:xfrm flipV="1">
              <a:off x="3218" y="2450"/>
              <a:ext cx="576" cy="320"/>
            </a:xfrm>
            <a:prstGeom prst="line">
              <a:avLst/>
            </a:prstGeom>
            <a:noFill/>
            <a:ln w="571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4" name="Line 14">
              <a:extLst>
                <a:ext uri="{FF2B5EF4-FFF2-40B4-BE49-F238E27FC236}">
                  <a16:creationId xmlns:a16="http://schemas.microsoft.com/office/drawing/2014/main" id="{2A096A92-EE83-4CA0-B3B7-736213B0D907}"/>
                </a:ext>
              </a:extLst>
            </p:cNvPr>
            <p:cNvSpPr>
              <a:spLocks noChangeShapeType="1"/>
            </p:cNvSpPr>
            <p:nvPr/>
          </p:nvSpPr>
          <p:spPr bwMode="auto">
            <a:xfrm>
              <a:off x="3200" y="3035"/>
              <a:ext cx="558" cy="265"/>
            </a:xfrm>
            <a:prstGeom prst="line">
              <a:avLst/>
            </a:prstGeom>
            <a:noFill/>
            <a:ln w="571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5" name="Line 15">
              <a:extLst>
                <a:ext uri="{FF2B5EF4-FFF2-40B4-BE49-F238E27FC236}">
                  <a16:creationId xmlns:a16="http://schemas.microsoft.com/office/drawing/2014/main" id="{DFE9C9AB-FC5E-4048-A02A-B6B0AF5A0D30}"/>
                </a:ext>
              </a:extLst>
            </p:cNvPr>
            <p:cNvSpPr>
              <a:spLocks noChangeShapeType="1"/>
            </p:cNvSpPr>
            <p:nvPr/>
          </p:nvSpPr>
          <p:spPr bwMode="auto">
            <a:xfrm flipH="1" flipV="1">
              <a:off x="1728" y="2441"/>
              <a:ext cx="567" cy="265"/>
            </a:xfrm>
            <a:prstGeom prst="line">
              <a:avLst/>
            </a:prstGeom>
            <a:noFill/>
            <a:ln w="571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8736" name="Line 16">
              <a:extLst>
                <a:ext uri="{FF2B5EF4-FFF2-40B4-BE49-F238E27FC236}">
                  <a16:creationId xmlns:a16="http://schemas.microsoft.com/office/drawing/2014/main" id="{99B49EE0-A1A2-4487-A8C4-ACC6F3CD7F65}"/>
                </a:ext>
              </a:extLst>
            </p:cNvPr>
            <p:cNvSpPr>
              <a:spLocks noChangeShapeType="1"/>
            </p:cNvSpPr>
            <p:nvPr/>
          </p:nvSpPr>
          <p:spPr bwMode="auto">
            <a:xfrm flipH="1">
              <a:off x="1692" y="3063"/>
              <a:ext cx="602" cy="219"/>
            </a:xfrm>
            <a:prstGeom prst="line">
              <a:avLst/>
            </a:prstGeom>
            <a:noFill/>
            <a:ln w="571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58723">
                                            <p:txEl>
                                              <p:pRg st="0" end="0"/>
                                            </p:txEl>
                                          </p:spTgt>
                                        </p:tgtEl>
                                        <p:attrNameLst>
                                          <p:attrName>style.visibility</p:attrName>
                                        </p:attrNameLst>
                                      </p:cBhvr>
                                      <p:to>
                                        <p:strVal val="visible"/>
                                      </p:to>
                                    </p:set>
                                    <p:animEffect transition="in" filter="wipe(up)">
                                      <p:cBhvr>
                                        <p:cTn id="7" dur="1000"/>
                                        <p:tgtEl>
                                          <p:spTgt spid="158723">
                                            <p:txEl>
                                              <p:pRg st="0" end="0"/>
                                            </p:txEl>
                                          </p:spTgt>
                                        </p:tgtEl>
                                      </p:cBhvr>
                                    </p:animEffect>
                                  </p:childTnLst>
                                </p:cTn>
                              </p:par>
                            </p:childTnLst>
                          </p:cTn>
                        </p:par>
                        <p:par>
                          <p:cTn id="8" fill="hold" nodeType="afterGroup">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58723">
                                            <p:txEl>
                                              <p:pRg st="1" end="1"/>
                                            </p:txEl>
                                          </p:spTgt>
                                        </p:tgtEl>
                                        <p:attrNameLst>
                                          <p:attrName>style.visibility</p:attrName>
                                        </p:attrNameLst>
                                      </p:cBhvr>
                                      <p:to>
                                        <p:strVal val="visible"/>
                                      </p:to>
                                    </p:set>
                                    <p:animEffect transition="in" filter="wipe(up)">
                                      <p:cBhvr>
                                        <p:cTn id="11" dur="1000"/>
                                        <p:tgtEl>
                                          <p:spTgt spid="158723">
                                            <p:txEl>
                                              <p:pRg st="1" end="1"/>
                                            </p:txEl>
                                          </p:spTgt>
                                        </p:tgtEl>
                                      </p:cBhvr>
                                    </p:animEffect>
                                  </p:childTnLst>
                                </p:cTn>
                              </p:par>
                            </p:childTnLst>
                          </p:cTn>
                        </p:par>
                        <p:par>
                          <p:cTn id="12" fill="hold" nodeType="afterGroup">
                            <p:stCondLst>
                              <p:cond delay="2000"/>
                            </p:stCondLst>
                            <p:childTnLst>
                              <p:par>
                                <p:cTn id="13" presetID="22" presetClass="entr" presetSubtype="1" fill="hold" grpId="0" nodeType="afterEffect">
                                  <p:stCondLst>
                                    <p:cond delay="0"/>
                                  </p:stCondLst>
                                  <p:childTnLst>
                                    <p:set>
                                      <p:cBhvr>
                                        <p:cTn id="14" dur="1" fill="hold">
                                          <p:stCondLst>
                                            <p:cond delay="0"/>
                                          </p:stCondLst>
                                        </p:cTn>
                                        <p:tgtEl>
                                          <p:spTgt spid="158723">
                                            <p:txEl>
                                              <p:pRg st="2" end="2"/>
                                            </p:txEl>
                                          </p:spTgt>
                                        </p:tgtEl>
                                        <p:attrNameLst>
                                          <p:attrName>style.visibility</p:attrName>
                                        </p:attrNameLst>
                                      </p:cBhvr>
                                      <p:to>
                                        <p:strVal val="visible"/>
                                      </p:to>
                                    </p:set>
                                    <p:animEffect transition="in" filter="wipe(up)">
                                      <p:cBhvr>
                                        <p:cTn id="15" dur="1000"/>
                                        <p:tgtEl>
                                          <p:spTgt spid="158723">
                                            <p:txEl>
                                              <p:pRg st="2" end="2"/>
                                            </p:txEl>
                                          </p:spTgt>
                                        </p:tgtEl>
                                      </p:cBhvr>
                                    </p:animEffect>
                                  </p:childTnLst>
                                </p:cTn>
                              </p:par>
                            </p:childTnLst>
                          </p:cTn>
                        </p:par>
                        <p:par>
                          <p:cTn id="16" fill="hold" nodeType="afterGroup">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158723">
                                            <p:txEl>
                                              <p:pRg st="3" end="3"/>
                                            </p:txEl>
                                          </p:spTgt>
                                        </p:tgtEl>
                                        <p:attrNameLst>
                                          <p:attrName>style.visibility</p:attrName>
                                        </p:attrNameLst>
                                      </p:cBhvr>
                                      <p:to>
                                        <p:strVal val="visible"/>
                                      </p:to>
                                    </p:set>
                                    <p:animEffect transition="in" filter="wipe(up)">
                                      <p:cBhvr>
                                        <p:cTn id="19" dur="1000"/>
                                        <p:tgtEl>
                                          <p:spTgt spid="158723">
                                            <p:txEl>
                                              <p:pRg st="3" end="3"/>
                                            </p:txEl>
                                          </p:spTgt>
                                        </p:tgtEl>
                                      </p:cBhvr>
                                    </p:animEffect>
                                  </p:childTnLst>
                                </p:cTn>
                              </p:par>
                            </p:childTnLst>
                          </p:cTn>
                        </p:par>
                        <p:par>
                          <p:cTn id="20" fill="hold" nodeType="afterGroup">
                            <p:stCondLst>
                              <p:cond delay="4000"/>
                            </p:stCondLst>
                            <p:childTnLst>
                              <p:par>
                                <p:cTn id="21" presetID="22" presetClass="entr" presetSubtype="1" fill="hold" grpId="0" nodeType="afterEffect">
                                  <p:stCondLst>
                                    <p:cond delay="0"/>
                                  </p:stCondLst>
                                  <p:childTnLst>
                                    <p:set>
                                      <p:cBhvr>
                                        <p:cTn id="22" dur="1" fill="hold">
                                          <p:stCondLst>
                                            <p:cond delay="0"/>
                                          </p:stCondLst>
                                        </p:cTn>
                                        <p:tgtEl>
                                          <p:spTgt spid="158723">
                                            <p:txEl>
                                              <p:pRg st="4" end="4"/>
                                            </p:txEl>
                                          </p:spTgt>
                                        </p:tgtEl>
                                        <p:attrNameLst>
                                          <p:attrName>style.visibility</p:attrName>
                                        </p:attrNameLst>
                                      </p:cBhvr>
                                      <p:to>
                                        <p:strVal val="visible"/>
                                      </p:to>
                                    </p:set>
                                    <p:animEffect transition="in" filter="wipe(up)">
                                      <p:cBhvr>
                                        <p:cTn id="23" dur="1000"/>
                                        <p:tgtEl>
                                          <p:spTgt spid="15872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32" fill="hold" grpId="0" nodeType="clickEffect">
                                  <p:stCondLst>
                                    <p:cond delay="0"/>
                                  </p:stCondLst>
                                  <p:childTnLst>
                                    <p:set>
                                      <p:cBhvr>
                                        <p:cTn id="27" dur="1" fill="hold">
                                          <p:stCondLst>
                                            <p:cond delay="0"/>
                                          </p:stCondLst>
                                        </p:cTn>
                                        <p:tgtEl>
                                          <p:spTgt spid="158728"/>
                                        </p:tgtEl>
                                        <p:attrNameLst>
                                          <p:attrName>style.visibility</p:attrName>
                                        </p:attrNameLst>
                                      </p:cBhvr>
                                      <p:to>
                                        <p:strVal val="visible"/>
                                      </p:to>
                                    </p:set>
                                    <p:animEffect transition="in" filter="box(out)">
                                      <p:cBhvr>
                                        <p:cTn id="28" dur="1000"/>
                                        <p:tgtEl>
                                          <p:spTgt spid="1587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158737"/>
                                        </p:tgtEl>
                                        <p:attrNameLst>
                                          <p:attrName>style.visibility</p:attrName>
                                        </p:attrNameLst>
                                      </p:cBhvr>
                                      <p:to>
                                        <p:strVal val="visible"/>
                                      </p:to>
                                    </p:set>
                                    <p:animEffect transition="in" filter="box(out)">
                                      <p:cBhvr>
                                        <p:cTn id="33" dur="2000"/>
                                        <p:tgtEl>
                                          <p:spTgt spid="158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p:bldP spid="1587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a:extLst>
              <a:ext uri="{FF2B5EF4-FFF2-40B4-BE49-F238E27FC236}">
                <a16:creationId xmlns:a16="http://schemas.microsoft.com/office/drawing/2014/main" id="{1B123603-78D0-466C-AB49-E939176C8876}"/>
              </a:ext>
            </a:extLst>
          </p:cNvPr>
          <p:cNvSpPr>
            <a:spLocks noGrp="1" noChangeArrowheads="1"/>
          </p:cNvSpPr>
          <p:nvPr>
            <p:ph type="title"/>
          </p:nvPr>
        </p:nvSpPr>
        <p:spPr>
          <a:xfrm>
            <a:off x="685800" y="433388"/>
            <a:ext cx="7772400" cy="982662"/>
          </a:xfrm>
        </p:spPr>
        <p:txBody>
          <a:bodyPr/>
          <a:lstStyle/>
          <a:p>
            <a:r>
              <a:rPr lang="zh-CN" altLang="en-US" sz="3200" b="1">
                <a:effectLst>
                  <a:outerShdw blurRad="38100" dist="38100" dir="2700000" algn="tl">
                    <a:srgbClr val="000000"/>
                  </a:outerShdw>
                </a:effectLst>
                <a:ea typeface="华文新魏" panose="02010800040101010101" pitchFamily="2" charset="-122"/>
              </a:rPr>
              <a:t>需求工程的基本活动包括：</a:t>
            </a:r>
          </a:p>
        </p:txBody>
      </p:sp>
      <p:sp>
        <p:nvSpPr>
          <p:cNvPr id="179204" name="Text Box 4">
            <a:extLst>
              <a:ext uri="{FF2B5EF4-FFF2-40B4-BE49-F238E27FC236}">
                <a16:creationId xmlns:a16="http://schemas.microsoft.com/office/drawing/2014/main" id="{F19D9C39-EC65-49E0-9936-1A92B64CC47A}"/>
              </a:ext>
            </a:extLst>
          </p:cNvPr>
          <p:cNvSpPr txBox="1">
            <a:spLocks noChangeArrowheads="1"/>
          </p:cNvSpPr>
          <p:nvPr/>
        </p:nvSpPr>
        <p:spPr bwMode="auto">
          <a:xfrm>
            <a:off x="812800" y="1554163"/>
            <a:ext cx="7910513"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40000"/>
              </a:spcBef>
            </a:pPr>
            <a:r>
              <a:rPr lang="en-US" altLang="zh-CN" sz="2000">
                <a:solidFill>
                  <a:schemeClr val="tx2"/>
                </a:solidFill>
                <a:effectLst/>
                <a:ea typeface="宋体" panose="02010600030101010101" pitchFamily="2" charset="-122"/>
              </a:rPr>
              <a:t>●</a:t>
            </a:r>
            <a:r>
              <a:rPr lang="en-US" altLang="zh-CN">
                <a:effectLst/>
                <a:ea typeface="宋体" panose="02010600030101010101" pitchFamily="2" charset="-122"/>
              </a:rPr>
              <a:t> </a:t>
            </a:r>
            <a:r>
              <a:rPr lang="zh-CN" altLang="en-US">
                <a:solidFill>
                  <a:schemeClr val="tx2"/>
                </a:solidFill>
                <a:effectLst/>
                <a:ea typeface="宋体" panose="02010600030101010101" pitchFamily="2" charset="-122"/>
              </a:rPr>
              <a:t>获取需求</a:t>
            </a:r>
            <a:r>
              <a:rPr lang="zh-CN" altLang="en-US">
                <a:effectLst/>
                <a:ea typeface="宋体" panose="02010600030101010101" pitchFamily="2" charset="-122"/>
              </a:rPr>
              <a:t>；</a:t>
            </a:r>
            <a:r>
              <a:rPr lang="zh-CN" altLang="en-US">
                <a:effectLst/>
              </a:rPr>
              <a:t>深入实际，在充分理解用户需求的基础上，获取系统需求。</a:t>
            </a:r>
          </a:p>
          <a:p>
            <a:pPr>
              <a:lnSpc>
                <a:spcPct val="110000"/>
              </a:lnSpc>
              <a:spcBef>
                <a:spcPct val="40000"/>
              </a:spcBef>
            </a:pPr>
            <a:r>
              <a:rPr lang="zh-CN" altLang="en-US" sz="2000">
                <a:solidFill>
                  <a:schemeClr val="tx2"/>
                </a:solidFill>
                <a:effectLst/>
                <a:ea typeface="宋体" panose="02010600030101010101" pitchFamily="2" charset="-122"/>
              </a:rPr>
              <a:t>●</a:t>
            </a:r>
            <a:r>
              <a:rPr lang="zh-CN" altLang="en-US">
                <a:solidFill>
                  <a:schemeClr val="tx2"/>
                </a:solidFill>
                <a:effectLst/>
              </a:rPr>
              <a:t>需求</a:t>
            </a:r>
            <a:r>
              <a:rPr lang="zh-CN" altLang="en-US">
                <a:solidFill>
                  <a:schemeClr val="tx2"/>
                </a:solidFill>
                <a:effectLst/>
                <a:ea typeface="宋体" panose="02010600030101010101" pitchFamily="2" charset="-122"/>
              </a:rPr>
              <a:t>分析与建模；</a:t>
            </a:r>
            <a:r>
              <a:rPr lang="zh-CN" altLang="en-US">
                <a:effectLst/>
              </a:rPr>
              <a:t>进行需求建模、对模型或原型进行分析。</a:t>
            </a:r>
          </a:p>
          <a:p>
            <a:pPr>
              <a:lnSpc>
                <a:spcPct val="110000"/>
              </a:lnSpc>
              <a:spcBef>
                <a:spcPct val="40000"/>
              </a:spcBef>
            </a:pPr>
            <a:r>
              <a:rPr lang="zh-CN" altLang="en-US" sz="2000">
                <a:solidFill>
                  <a:schemeClr val="tx2"/>
                </a:solidFill>
                <a:effectLst/>
                <a:ea typeface="宋体" panose="02010600030101010101" pitchFamily="2" charset="-122"/>
              </a:rPr>
              <a:t>●</a:t>
            </a:r>
            <a:r>
              <a:rPr lang="zh-CN" altLang="en-US">
                <a:solidFill>
                  <a:schemeClr val="tx2"/>
                </a:solidFill>
                <a:effectLst/>
                <a:ea typeface="宋体" panose="02010600030101010101" pitchFamily="2" charset="-122"/>
              </a:rPr>
              <a:t> 确认需求</a:t>
            </a:r>
            <a:r>
              <a:rPr lang="zh-CN" altLang="en-US">
                <a:effectLst/>
                <a:ea typeface="宋体" panose="02010600030101010101" pitchFamily="2" charset="-122"/>
              </a:rPr>
              <a:t>；</a:t>
            </a:r>
            <a:r>
              <a:rPr lang="zh-CN" altLang="en-US">
                <a:effectLst/>
                <a:latin typeface="楷体_GB2312" pitchFamily="49" charset="-122"/>
              </a:rPr>
              <a:t>确保需求说明准确、完整地表达系统的主要特性。</a:t>
            </a:r>
            <a:endParaRPr lang="zh-CN" altLang="en-US">
              <a:solidFill>
                <a:schemeClr val="tx2"/>
              </a:solidFill>
              <a:effectLst/>
              <a:latin typeface="宋体" panose="02010600030101010101" pitchFamily="2" charset="-122"/>
              <a:ea typeface="宋体" panose="02010600030101010101" pitchFamily="2" charset="-122"/>
            </a:endParaRPr>
          </a:p>
          <a:p>
            <a:pPr>
              <a:lnSpc>
                <a:spcPct val="110000"/>
              </a:lnSpc>
              <a:spcBef>
                <a:spcPct val="40000"/>
              </a:spcBef>
            </a:pPr>
            <a:r>
              <a:rPr lang="zh-CN" altLang="en-US" sz="2000">
                <a:solidFill>
                  <a:schemeClr val="tx2"/>
                </a:solidFill>
                <a:effectLst/>
                <a:latin typeface="宋体" panose="02010600030101010101" pitchFamily="2" charset="-122"/>
                <a:ea typeface="宋体" panose="02010600030101010101" pitchFamily="2" charset="-122"/>
              </a:rPr>
              <a:t>● </a:t>
            </a:r>
            <a:r>
              <a:rPr lang="zh-CN" altLang="en-US">
                <a:solidFill>
                  <a:schemeClr val="tx2"/>
                </a:solidFill>
                <a:effectLst/>
                <a:latin typeface="宋体" panose="02010600030101010101" pitchFamily="2" charset="-122"/>
                <a:ea typeface="宋体" panose="02010600030101010101" pitchFamily="2" charset="-122"/>
              </a:rPr>
              <a:t>进化需求</a:t>
            </a:r>
            <a:r>
              <a:rPr lang="zh-CN" altLang="en-US">
                <a:effectLst/>
                <a:latin typeface="楷体_GB2312" pitchFamily="49" charset="-122"/>
              </a:rPr>
              <a:t>。客户的需要总是不断（连续）增长的 ，进化需求是必要的。 </a:t>
            </a:r>
          </a:p>
        </p:txBody>
      </p:sp>
      <p:pic>
        <p:nvPicPr>
          <p:cNvPr id="179205" name="Picture 5">
            <a:extLst>
              <a:ext uri="{FF2B5EF4-FFF2-40B4-BE49-F238E27FC236}">
                <a16:creationId xmlns:a16="http://schemas.microsoft.com/office/drawing/2014/main" id="{D89A28BF-55B3-41D0-8630-F3C71E8AD75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3613" y="1808163"/>
            <a:ext cx="160337" cy="160337"/>
          </a:xfrm>
          <a:prstGeom prst="rect">
            <a:avLst/>
          </a:prstGeom>
          <a:noFill/>
          <a:extLst>
            <a:ext uri="{909E8E84-426E-40DD-AFC4-6F175D3DCCD1}">
              <a14:hiddenFill xmlns:a14="http://schemas.microsoft.com/office/drawing/2010/main">
                <a:solidFill>
                  <a:srgbClr val="FFFFFF"/>
                </a:solidFill>
              </a14:hiddenFill>
            </a:ext>
          </a:extLst>
        </p:spPr>
      </p:pic>
      <p:pic>
        <p:nvPicPr>
          <p:cNvPr id="179206" name="Picture 6">
            <a:extLst>
              <a:ext uri="{FF2B5EF4-FFF2-40B4-BE49-F238E27FC236}">
                <a16:creationId xmlns:a16="http://schemas.microsoft.com/office/drawing/2014/main" id="{A91244AA-CB94-41E0-AE19-9B58512336C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911475"/>
            <a:ext cx="160338" cy="160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79205"/>
                                        </p:tgtEl>
                                        <p:attrNameLst>
                                          <p:attrName>style.visibility</p:attrName>
                                        </p:attrNameLst>
                                      </p:cBhvr>
                                      <p:to>
                                        <p:strVal val="visible"/>
                                      </p:to>
                                    </p:set>
                                    <p:anim calcmode="lin" valueType="num">
                                      <p:cBhvr>
                                        <p:cTn id="7" dur="500" fill="hold"/>
                                        <p:tgtEl>
                                          <p:spTgt spid="179205"/>
                                        </p:tgtEl>
                                        <p:attrNameLst>
                                          <p:attrName>ppt_w</p:attrName>
                                        </p:attrNameLst>
                                      </p:cBhvr>
                                      <p:tavLst>
                                        <p:tav tm="0">
                                          <p:val>
                                            <p:fltVal val="0"/>
                                          </p:val>
                                        </p:tav>
                                        <p:tav tm="100000">
                                          <p:val>
                                            <p:strVal val="#ppt_w"/>
                                          </p:val>
                                        </p:tav>
                                      </p:tavLst>
                                    </p:anim>
                                    <p:anim calcmode="lin" valueType="num">
                                      <p:cBhvr>
                                        <p:cTn id="8" dur="500" fill="hold"/>
                                        <p:tgtEl>
                                          <p:spTgt spid="179205"/>
                                        </p:tgtEl>
                                        <p:attrNameLst>
                                          <p:attrName>ppt_h</p:attrName>
                                        </p:attrNameLst>
                                      </p:cBhvr>
                                      <p:tavLst>
                                        <p:tav tm="0">
                                          <p:val>
                                            <p:fltVal val="0"/>
                                          </p:val>
                                        </p:tav>
                                        <p:tav tm="100000">
                                          <p:val>
                                            <p:strVal val="#ppt_h"/>
                                          </p:val>
                                        </p:tav>
                                      </p:tavLst>
                                    </p:anim>
                                    <p:animEffect transition="in" filter="fade">
                                      <p:cBhvr>
                                        <p:cTn id="9" dur="500"/>
                                        <p:tgtEl>
                                          <p:spTgt spid="17920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3" presetClass="entr" presetSubtype="0" fill="hold" nodeType="clickEffect">
                                  <p:stCondLst>
                                    <p:cond delay="0"/>
                                  </p:stCondLst>
                                  <p:childTnLst>
                                    <p:set>
                                      <p:cBhvr>
                                        <p:cTn id="13" dur="1" fill="hold">
                                          <p:stCondLst>
                                            <p:cond delay="0"/>
                                          </p:stCondLst>
                                        </p:cTn>
                                        <p:tgtEl>
                                          <p:spTgt spid="179206"/>
                                        </p:tgtEl>
                                        <p:attrNameLst>
                                          <p:attrName>style.visibility</p:attrName>
                                        </p:attrNameLst>
                                      </p:cBhvr>
                                      <p:to>
                                        <p:strVal val="visible"/>
                                      </p:to>
                                    </p:set>
                                    <p:anim calcmode="lin" valueType="num">
                                      <p:cBhvr>
                                        <p:cTn id="14" dur="500" fill="hold"/>
                                        <p:tgtEl>
                                          <p:spTgt spid="179206"/>
                                        </p:tgtEl>
                                        <p:attrNameLst>
                                          <p:attrName>ppt_w</p:attrName>
                                        </p:attrNameLst>
                                      </p:cBhvr>
                                      <p:tavLst>
                                        <p:tav tm="0">
                                          <p:val>
                                            <p:fltVal val="0"/>
                                          </p:val>
                                        </p:tav>
                                        <p:tav tm="100000">
                                          <p:val>
                                            <p:strVal val="#ppt_w"/>
                                          </p:val>
                                        </p:tav>
                                      </p:tavLst>
                                    </p:anim>
                                    <p:anim calcmode="lin" valueType="num">
                                      <p:cBhvr>
                                        <p:cTn id="15" dur="500" fill="hold"/>
                                        <p:tgtEl>
                                          <p:spTgt spid="179206"/>
                                        </p:tgtEl>
                                        <p:attrNameLst>
                                          <p:attrName>ppt_h</p:attrName>
                                        </p:attrNameLst>
                                      </p:cBhvr>
                                      <p:tavLst>
                                        <p:tav tm="0">
                                          <p:val>
                                            <p:fltVal val="0"/>
                                          </p:val>
                                        </p:tav>
                                        <p:tav tm="100000">
                                          <p:val>
                                            <p:strVal val="#ppt_h"/>
                                          </p:val>
                                        </p:tav>
                                      </p:tavLst>
                                    </p:anim>
                                    <p:animEffect transition="in" filter="fade">
                                      <p:cBhvr>
                                        <p:cTn id="16" dur="500"/>
                                        <p:tgtEl>
                                          <p:spTgt spid="179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2D413EA1-8A2B-443E-8B02-15EF89B3DF95}"/>
              </a:ext>
            </a:extLst>
          </p:cNvPr>
          <p:cNvSpPr>
            <a:spLocks noChangeArrowheads="1"/>
          </p:cNvSpPr>
          <p:nvPr/>
        </p:nvSpPr>
        <p:spPr bwMode="auto">
          <a:xfrm>
            <a:off x="590550" y="644525"/>
            <a:ext cx="7874000" cy="1290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pPr>
            <a:r>
              <a:rPr lang="zh-CN" altLang="en-US" sz="3200">
                <a:solidFill>
                  <a:schemeClr val="tx2"/>
                </a:solidFill>
                <a:effectLst>
                  <a:outerShdw blurRad="38100" dist="38100" dir="2700000" algn="tl">
                    <a:srgbClr val="000000"/>
                  </a:outerShdw>
                </a:effectLst>
                <a:ea typeface="华文新魏" panose="02010800040101010101" pitchFamily="2" charset="-122"/>
              </a:rPr>
              <a:t>一、</a:t>
            </a:r>
            <a:r>
              <a:rPr lang="zh-CN" altLang="en-US" sz="2800">
                <a:solidFill>
                  <a:schemeClr val="tx2"/>
                </a:solidFill>
                <a:effectLst>
                  <a:outerShdw blurRad="38100" dist="38100" dir="2700000" algn="tl">
                    <a:srgbClr val="000000"/>
                  </a:outerShdw>
                </a:effectLst>
                <a:ea typeface="楷体_GB2312" pitchFamily="49" charset="-122"/>
              </a:rPr>
              <a:t>需求获取</a:t>
            </a:r>
            <a:r>
              <a:rPr lang="en-US" altLang="zh-CN" sz="2800">
                <a:effectLst>
                  <a:outerShdw blurRad="38100" dist="38100" dir="2700000" algn="tl">
                    <a:srgbClr val="000000"/>
                  </a:outerShdw>
                </a:effectLst>
                <a:ea typeface="楷体_GB2312" pitchFamily="49" charset="-122"/>
              </a:rPr>
              <a:t>(requiremente licitation)</a:t>
            </a:r>
          </a:p>
          <a:p>
            <a:pPr eaLnBrk="1" hangingPunct="1">
              <a:lnSpc>
                <a:spcPct val="120000"/>
              </a:lnSpc>
              <a:spcBef>
                <a:spcPct val="50000"/>
              </a:spcBef>
            </a:pPr>
            <a:r>
              <a:rPr lang="zh-CN" altLang="en-US" sz="2800">
                <a:effectLst>
                  <a:outerShdw blurRad="38100" dist="38100" dir="2700000" algn="tl">
                    <a:srgbClr val="000000"/>
                  </a:outerShdw>
                </a:effectLst>
                <a:ea typeface="楷体_GB2312" pitchFamily="49" charset="-122"/>
              </a:rPr>
              <a:t>是需求工程的主体。 </a:t>
            </a:r>
          </a:p>
        </p:txBody>
      </p:sp>
      <p:sp>
        <p:nvSpPr>
          <p:cNvPr id="159747" name="Text Box 3">
            <a:extLst>
              <a:ext uri="{FF2B5EF4-FFF2-40B4-BE49-F238E27FC236}">
                <a16:creationId xmlns:a16="http://schemas.microsoft.com/office/drawing/2014/main" id="{06F6B25B-7C85-4E38-B12A-663D0C403237}"/>
              </a:ext>
            </a:extLst>
          </p:cNvPr>
          <p:cNvSpPr txBox="1">
            <a:spLocks noChangeArrowheads="1"/>
          </p:cNvSpPr>
          <p:nvPr/>
        </p:nvSpPr>
        <p:spPr bwMode="auto">
          <a:xfrm>
            <a:off x="374650" y="2124075"/>
            <a:ext cx="8564563" cy="361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35000"/>
              </a:spcBef>
            </a:pPr>
            <a:r>
              <a:rPr lang="en-US" altLang="zh-CN">
                <a:solidFill>
                  <a:schemeClr val="tx2"/>
                </a:solidFill>
                <a:effectLst/>
                <a:latin typeface="楷体_GB2312" pitchFamily="49" charset="-122"/>
              </a:rPr>
              <a:t>● </a:t>
            </a:r>
            <a:r>
              <a:rPr lang="zh-CN" altLang="en-US">
                <a:solidFill>
                  <a:schemeClr val="tx2"/>
                </a:solidFill>
                <a:effectLst/>
                <a:latin typeface="楷体_GB2312" pitchFamily="49" charset="-122"/>
              </a:rPr>
              <a:t>缺乏领域知识</a:t>
            </a:r>
            <a:r>
              <a:rPr lang="en-US" altLang="zh-CN">
                <a:effectLst/>
                <a:latin typeface="楷体_GB2312" pitchFamily="49" charset="-122"/>
              </a:rPr>
              <a:t>,</a:t>
            </a:r>
            <a:r>
              <a:rPr lang="zh-CN" altLang="en-US">
                <a:effectLst/>
                <a:latin typeface="楷体_GB2312" pitchFamily="49" charset="-122"/>
              </a:rPr>
              <a:t>应用领域的问题常常是模糊的、不精确的；</a:t>
            </a:r>
            <a:endParaRPr lang="zh-CN" altLang="en-US">
              <a:solidFill>
                <a:schemeClr val="tx2"/>
              </a:solidFill>
              <a:effectLst/>
              <a:latin typeface="楷体_GB2312" pitchFamily="49" charset="-122"/>
            </a:endParaRPr>
          </a:p>
          <a:p>
            <a:pPr hangingPunct="1">
              <a:lnSpc>
                <a:spcPct val="120000"/>
              </a:lnSpc>
              <a:spcBef>
                <a:spcPct val="35000"/>
              </a:spcBef>
            </a:pPr>
            <a:r>
              <a:rPr lang="zh-CN" altLang="en-US">
                <a:solidFill>
                  <a:schemeClr val="tx2"/>
                </a:solidFill>
                <a:effectLst/>
                <a:latin typeface="楷体_GB2312" pitchFamily="49" charset="-122"/>
              </a:rPr>
              <a:t>● 存在默认的知识</a:t>
            </a:r>
            <a:r>
              <a:rPr lang="en-US" altLang="zh-CN">
                <a:solidFill>
                  <a:schemeClr val="tx2"/>
                </a:solidFill>
                <a:effectLst/>
                <a:latin typeface="楷体_GB2312" pitchFamily="49" charset="-122"/>
              </a:rPr>
              <a:t>,</a:t>
            </a:r>
            <a:r>
              <a:rPr lang="zh-CN" altLang="en-US">
                <a:effectLst/>
                <a:latin typeface="楷体_GB2312" pitchFamily="49" charset="-122"/>
              </a:rPr>
              <a:t>如难以描述的常识问题；</a:t>
            </a:r>
            <a:endParaRPr lang="zh-CN" altLang="en-US">
              <a:solidFill>
                <a:schemeClr val="tx2"/>
              </a:solidFill>
              <a:effectLst/>
              <a:latin typeface="楷体_GB2312" pitchFamily="49" charset="-122"/>
            </a:endParaRPr>
          </a:p>
          <a:p>
            <a:pPr hangingPunct="1">
              <a:lnSpc>
                <a:spcPct val="120000"/>
              </a:lnSpc>
              <a:spcBef>
                <a:spcPct val="35000"/>
              </a:spcBef>
            </a:pPr>
            <a:r>
              <a:rPr lang="zh-CN" altLang="en-US">
                <a:solidFill>
                  <a:schemeClr val="tx2"/>
                </a:solidFill>
                <a:effectLst/>
                <a:latin typeface="楷体_GB2312" pitchFamily="49" charset="-122"/>
              </a:rPr>
              <a:t>● 存在多个知识源</a:t>
            </a:r>
            <a:r>
              <a:rPr lang="en-US" altLang="zh-CN">
                <a:effectLst/>
                <a:latin typeface="楷体_GB2312" pitchFamily="49" charset="-122"/>
              </a:rPr>
              <a:t>,</a:t>
            </a:r>
            <a:r>
              <a:rPr lang="zh-CN" altLang="en-US">
                <a:effectLst/>
                <a:latin typeface="楷体_GB2312" pitchFamily="49" charset="-122"/>
              </a:rPr>
              <a:t>且多知识源之间可能有冲突；</a:t>
            </a:r>
            <a:endParaRPr lang="zh-CN" altLang="en-US">
              <a:solidFill>
                <a:schemeClr val="tx2"/>
              </a:solidFill>
              <a:effectLst/>
              <a:latin typeface="楷体_GB2312" pitchFamily="49" charset="-122"/>
            </a:endParaRPr>
          </a:p>
          <a:p>
            <a:pPr hangingPunct="1">
              <a:lnSpc>
                <a:spcPct val="120000"/>
              </a:lnSpc>
              <a:spcBef>
                <a:spcPct val="35000"/>
              </a:spcBef>
            </a:pPr>
            <a:r>
              <a:rPr lang="zh-CN" altLang="en-US">
                <a:solidFill>
                  <a:schemeClr val="tx2"/>
                </a:solidFill>
                <a:effectLst/>
                <a:latin typeface="楷体_GB2312" pitchFamily="49" charset="-122"/>
              </a:rPr>
              <a:t>● 客户可能的偏见</a:t>
            </a:r>
            <a:r>
              <a:rPr lang="zh-CN" altLang="en-US">
                <a:effectLst/>
                <a:latin typeface="楷体_GB2312" pitchFamily="49" charset="-122"/>
              </a:rPr>
              <a:t>，如不能提供</a:t>
            </a:r>
            <a:r>
              <a:rPr lang="zh-CN" altLang="en-US">
                <a:effectLst/>
              </a:rPr>
              <a:t>或不想告知</a:t>
            </a:r>
            <a:r>
              <a:rPr lang="zh-CN" altLang="en-US">
                <a:effectLst/>
                <a:latin typeface="楷体_GB2312" pitchFamily="49" charset="-122"/>
              </a:rPr>
              <a:t>你所需要了解的事情。</a:t>
            </a:r>
          </a:p>
        </p:txBody>
      </p:sp>
      <p:sp>
        <p:nvSpPr>
          <p:cNvPr id="159748" name="Oval 4">
            <a:hlinkClick r:id="" action="ppaction://hlinkshowjump?jump=previousslide"/>
            <a:extLst>
              <a:ext uri="{FF2B5EF4-FFF2-40B4-BE49-F238E27FC236}">
                <a16:creationId xmlns:a16="http://schemas.microsoft.com/office/drawing/2014/main" id="{04E72616-6F50-40D9-80E8-61CE92FA607D}"/>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49" name="Oval 5">
            <a:hlinkClick r:id="" action="ppaction://hlinkshowjump?jump=nextslide"/>
            <a:extLst>
              <a:ext uri="{FF2B5EF4-FFF2-40B4-BE49-F238E27FC236}">
                <a16:creationId xmlns:a16="http://schemas.microsoft.com/office/drawing/2014/main" id="{FC53AB7C-0F72-4E02-B710-72A8CBA9FDA1}"/>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0" name="Oval 6">
            <a:hlinkClick r:id="rId2" action="ppaction://hlinksldjump"/>
            <a:extLst>
              <a:ext uri="{FF2B5EF4-FFF2-40B4-BE49-F238E27FC236}">
                <a16:creationId xmlns:a16="http://schemas.microsoft.com/office/drawing/2014/main" id="{0B6B93A1-F99C-4E19-BBC7-5CE995F229D6}"/>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9751" name="Text Box 7">
            <a:extLst>
              <a:ext uri="{FF2B5EF4-FFF2-40B4-BE49-F238E27FC236}">
                <a16:creationId xmlns:a16="http://schemas.microsoft.com/office/drawing/2014/main" id="{46673165-DFCB-442D-B00D-67B603BBF2A9}"/>
              </a:ext>
            </a:extLst>
          </p:cNvPr>
          <p:cNvSpPr txBox="1">
            <a:spLocks noChangeArrowheads="1"/>
          </p:cNvSpPr>
          <p:nvPr/>
        </p:nvSpPr>
        <p:spPr bwMode="auto">
          <a:xfrm>
            <a:off x="3754438" y="1271588"/>
            <a:ext cx="5186362"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ffectLst/>
                <a:ea typeface="宋体" panose="02010600030101010101" pitchFamily="2" charset="-122"/>
              </a:rPr>
              <a:t>——</a:t>
            </a:r>
            <a:r>
              <a:rPr lang="zh-CN" altLang="en-US">
                <a:effectLst/>
                <a:ea typeface="宋体" panose="02010600030101010101" pitchFamily="2" charset="-122"/>
              </a:rPr>
              <a:t>非常困难，主要原因有：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9751"/>
                                        </p:tgtEl>
                                        <p:attrNameLst>
                                          <p:attrName>style.visibility</p:attrName>
                                        </p:attrNameLst>
                                      </p:cBhvr>
                                      <p:to>
                                        <p:strVal val="visible"/>
                                      </p:to>
                                    </p:set>
                                    <p:animEffect transition="in" filter="wipe(left)">
                                      <p:cBhvr>
                                        <p:cTn id="7" dur="2000"/>
                                        <p:tgtEl>
                                          <p:spTgt spid="1597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47">
                                            <p:txEl>
                                              <p:pRg st="0" end="0"/>
                                            </p:txEl>
                                          </p:spTgt>
                                        </p:tgtEl>
                                        <p:attrNameLst>
                                          <p:attrName>style.visibility</p:attrName>
                                        </p:attrNameLst>
                                      </p:cBhvr>
                                      <p:to>
                                        <p:strVal val="visible"/>
                                      </p:to>
                                    </p:set>
                                    <p:animEffect transition="in" filter="wipe(left)">
                                      <p:cBhvr>
                                        <p:cTn id="12" dur="500"/>
                                        <p:tgtEl>
                                          <p:spTgt spid="15974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47">
                                            <p:txEl>
                                              <p:pRg st="1" end="1"/>
                                            </p:txEl>
                                          </p:spTgt>
                                        </p:tgtEl>
                                        <p:attrNameLst>
                                          <p:attrName>style.visibility</p:attrName>
                                        </p:attrNameLst>
                                      </p:cBhvr>
                                      <p:to>
                                        <p:strVal val="visible"/>
                                      </p:to>
                                    </p:set>
                                    <p:animEffect transition="in" filter="wipe(left)">
                                      <p:cBhvr>
                                        <p:cTn id="17" dur="500"/>
                                        <p:tgtEl>
                                          <p:spTgt spid="15974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47">
                                            <p:txEl>
                                              <p:pRg st="2" end="2"/>
                                            </p:txEl>
                                          </p:spTgt>
                                        </p:tgtEl>
                                        <p:attrNameLst>
                                          <p:attrName>style.visibility</p:attrName>
                                        </p:attrNameLst>
                                      </p:cBhvr>
                                      <p:to>
                                        <p:strVal val="visible"/>
                                      </p:to>
                                    </p:set>
                                    <p:animEffect transition="in" filter="wipe(left)">
                                      <p:cBhvr>
                                        <p:cTn id="22" dur="500"/>
                                        <p:tgtEl>
                                          <p:spTgt spid="15974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9747">
                                            <p:txEl>
                                              <p:pRg st="3" end="3"/>
                                            </p:txEl>
                                          </p:spTgt>
                                        </p:tgtEl>
                                        <p:attrNameLst>
                                          <p:attrName>style.visibility</p:attrName>
                                        </p:attrNameLst>
                                      </p:cBhvr>
                                      <p:to>
                                        <p:strVal val="visible"/>
                                      </p:to>
                                    </p:set>
                                    <p:animEffect transition="in" filter="wipe(left)">
                                      <p:cBhvr>
                                        <p:cTn id="27" dur="500"/>
                                        <p:tgtEl>
                                          <p:spTgt spid="1597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P spid="1597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D0805632-A5DB-4010-86B1-6DA7E7D3C5A0}"/>
              </a:ext>
            </a:extLst>
          </p:cNvPr>
          <p:cNvSpPr>
            <a:spLocks noGrp="1" noChangeArrowheads="1"/>
          </p:cNvSpPr>
          <p:nvPr>
            <p:ph type="title" idx="4294967295"/>
          </p:nvPr>
        </p:nvSpPr>
        <p:spPr>
          <a:xfrm>
            <a:off x="711200" y="304800"/>
            <a:ext cx="7772400" cy="665163"/>
          </a:xfrm>
        </p:spPr>
        <p:txBody>
          <a:bodyPr/>
          <a:lstStyle/>
          <a:p>
            <a:r>
              <a:rPr lang="zh-CN" altLang="en-US" sz="3200" b="1">
                <a:ea typeface="华文新魏" panose="02010800040101010101" pitchFamily="2" charset="-122"/>
              </a:rPr>
              <a:t>需求获取技术</a:t>
            </a:r>
          </a:p>
        </p:txBody>
      </p:sp>
      <p:sp>
        <p:nvSpPr>
          <p:cNvPr id="190468" name="Text Box 4">
            <a:extLst>
              <a:ext uri="{FF2B5EF4-FFF2-40B4-BE49-F238E27FC236}">
                <a16:creationId xmlns:a16="http://schemas.microsoft.com/office/drawing/2014/main" id="{3A6824A1-755B-46E5-A8A9-F896F841766F}"/>
              </a:ext>
            </a:extLst>
          </p:cNvPr>
          <p:cNvSpPr txBox="1">
            <a:spLocks noChangeArrowheads="1"/>
          </p:cNvSpPr>
          <p:nvPr/>
        </p:nvSpPr>
        <p:spPr bwMode="auto">
          <a:xfrm>
            <a:off x="625475" y="841375"/>
            <a:ext cx="8143875"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715963">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0000"/>
              </a:spcBef>
            </a:pPr>
            <a:r>
              <a:rPr lang="en-US" altLang="zh-CN" sz="2800">
                <a:solidFill>
                  <a:schemeClr val="tx2"/>
                </a:solidFill>
                <a:effectLst/>
                <a:latin typeface="楷体_GB2312" pitchFamily="49" charset="-122"/>
                <a:ea typeface="楷体_GB2312" pitchFamily="49" charset="-122"/>
              </a:rPr>
              <a:t>   </a:t>
            </a:r>
            <a:r>
              <a:rPr lang="zh-CN" altLang="en-US" sz="2800">
                <a:solidFill>
                  <a:schemeClr val="tx2"/>
                </a:solidFill>
                <a:effectLst/>
                <a:latin typeface="楷体_GB2312" pitchFamily="49" charset="-122"/>
                <a:ea typeface="楷体_GB2312" pitchFamily="49" charset="-122"/>
              </a:rPr>
              <a:t>需求抽取的方法一般有：</a:t>
            </a: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1.</a:t>
            </a:r>
            <a:r>
              <a:rPr lang="zh-CN" altLang="en-US" sz="2800">
                <a:solidFill>
                  <a:schemeClr val="tx2"/>
                </a:solidFill>
                <a:effectLst/>
                <a:latin typeface="楷体_GB2312" pitchFamily="49" charset="-122"/>
                <a:ea typeface="楷体_GB2312" pitchFamily="49" charset="-122"/>
              </a:rPr>
              <a:t>面谈法</a:t>
            </a:r>
            <a:r>
              <a:rPr lang="zh-CN" altLang="en-US" sz="2800">
                <a:effectLst/>
                <a:latin typeface="楷体_GB2312" pitchFamily="49" charset="-122"/>
                <a:ea typeface="楷体_GB2312" pitchFamily="49" charset="-122"/>
              </a:rPr>
              <a:t> 重要而直接，简单的</a:t>
            </a:r>
            <a:r>
              <a:rPr lang="zh-CN" altLang="en-US" sz="2800">
                <a:effectLst/>
                <a:ea typeface="楷体_GB2312" pitchFamily="49" charset="-122"/>
              </a:rPr>
              <a:t>需求获取技术。</a:t>
            </a:r>
          </a:p>
          <a:p>
            <a:pPr>
              <a:lnSpc>
                <a:spcPct val="100000"/>
              </a:lnSpc>
              <a:spcBef>
                <a:spcPct val="20000"/>
              </a:spcBef>
            </a:pPr>
            <a:r>
              <a:rPr lang="en-US" altLang="zh-CN" sz="2800">
                <a:solidFill>
                  <a:schemeClr val="tx2"/>
                </a:solidFill>
                <a:effectLst/>
                <a:ea typeface="楷体_GB2312" pitchFamily="49" charset="-122"/>
              </a:rPr>
              <a:t>2. </a:t>
            </a:r>
            <a:r>
              <a:rPr lang="zh-CN" altLang="en-US" sz="2800">
                <a:solidFill>
                  <a:schemeClr val="tx2"/>
                </a:solidFill>
                <a:effectLst/>
                <a:ea typeface="楷体_GB2312" pitchFamily="49" charset="-122"/>
              </a:rPr>
              <a:t>问卷调查法</a:t>
            </a:r>
            <a:r>
              <a:rPr lang="zh-CN" altLang="en-US" sz="2800">
                <a:effectLst/>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effectLst/>
              <a:latin typeface="楷体_GB2312" pitchFamily="49" charset="-122"/>
              <a:ea typeface="楷体_GB2312" pitchFamily="49" charset="-122"/>
            </a:endParaRP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3.</a:t>
            </a:r>
            <a:r>
              <a:rPr lang="zh-CN" altLang="en-US" sz="2800">
                <a:solidFill>
                  <a:schemeClr val="tx2"/>
                </a:solidFill>
                <a:effectLst/>
                <a:latin typeface="楷体_GB2312" pitchFamily="49" charset="-122"/>
                <a:ea typeface="楷体_GB2312" pitchFamily="49" charset="-122"/>
              </a:rPr>
              <a:t>需求专题讨论会</a:t>
            </a:r>
            <a:r>
              <a:rPr lang="zh-CN" altLang="en-US" sz="2800">
                <a:effectLst/>
                <a:latin typeface="楷体_GB2312" pitchFamily="49" charset="-122"/>
                <a:ea typeface="楷体_GB2312" pitchFamily="49" charset="-122"/>
              </a:rPr>
              <a:t>  最有力的</a:t>
            </a:r>
            <a:r>
              <a:rPr lang="zh-CN" altLang="en-US" sz="2800">
                <a:effectLst/>
                <a:ea typeface="楷体_GB2312" pitchFamily="49" charset="-122"/>
              </a:rPr>
              <a:t>需求获取技术。有利  于 培养高效团队。</a:t>
            </a:r>
          </a:p>
          <a:p>
            <a:pPr>
              <a:lnSpc>
                <a:spcPct val="100000"/>
              </a:lnSpc>
              <a:spcBef>
                <a:spcPct val="20000"/>
              </a:spcBef>
            </a:pPr>
            <a:r>
              <a:rPr lang="en-US" altLang="zh-CN" sz="2800">
                <a:solidFill>
                  <a:schemeClr val="tx2"/>
                </a:solidFill>
                <a:effectLst/>
                <a:ea typeface="楷体_GB2312" pitchFamily="49" charset="-122"/>
              </a:rPr>
              <a:t>4.  </a:t>
            </a:r>
            <a:r>
              <a:rPr lang="zh-CN" altLang="en-US" sz="2800">
                <a:solidFill>
                  <a:schemeClr val="tx2"/>
                </a:solidFill>
                <a:effectLst/>
                <a:ea typeface="楷体_GB2312" pitchFamily="49" charset="-122"/>
              </a:rPr>
              <a:t>观察用户的工作流程</a:t>
            </a:r>
            <a:r>
              <a:rPr lang="zh-CN" altLang="en-US" sz="2800">
                <a:effectLst/>
                <a:ea typeface="楷体_GB2312" pitchFamily="49" charset="-122"/>
              </a:rPr>
              <a:t>   适用于用户无法准确表达需求的情况。</a:t>
            </a:r>
          </a:p>
          <a:p>
            <a:pPr>
              <a:lnSpc>
                <a:spcPct val="100000"/>
              </a:lnSpc>
              <a:spcBef>
                <a:spcPct val="20000"/>
              </a:spcBef>
            </a:pPr>
            <a:r>
              <a:rPr lang="en-US" altLang="zh-CN" sz="2800">
                <a:solidFill>
                  <a:schemeClr val="tx2"/>
                </a:solidFill>
                <a:effectLst/>
                <a:ea typeface="楷体_GB2312" pitchFamily="49" charset="-122"/>
              </a:rPr>
              <a:t>5. </a:t>
            </a:r>
            <a:r>
              <a:rPr lang="zh-CN" altLang="en-US" sz="2800">
                <a:solidFill>
                  <a:schemeClr val="tx2"/>
                </a:solidFill>
                <a:effectLst/>
                <a:ea typeface="楷体_GB2312" pitchFamily="49" charset="-122"/>
              </a:rPr>
              <a:t>原型化方法</a:t>
            </a:r>
          </a:p>
          <a:p>
            <a:pPr>
              <a:lnSpc>
                <a:spcPct val="100000"/>
              </a:lnSpc>
              <a:spcBef>
                <a:spcPct val="20000"/>
              </a:spcBef>
            </a:pPr>
            <a:r>
              <a:rPr lang="en-US" altLang="zh-CN" sz="2800">
                <a:solidFill>
                  <a:schemeClr val="tx2"/>
                </a:solidFill>
                <a:effectLst/>
                <a:ea typeface="楷体_GB2312" pitchFamily="49" charset="-122"/>
              </a:rPr>
              <a:t>6. </a:t>
            </a:r>
            <a:r>
              <a:rPr lang="zh-CN" altLang="en-US" sz="2800">
                <a:solidFill>
                  <a:schemeClr val="tx2"/>
                </a:solidFill>
                <a:effectLst/>
                <a:ea typeface="楷体_GB2312" pitchFamily="49" charset="-122"/>
              </a:rPr>
              <a:t>基于用例的方法</a:t>
            </a:r>
          </a:p>
        </p:txBody>
      </p:sp>
      <p:sp>
        <p:nvSpPr>
          <p:cNvPr id="190469" name="Text Box 5">
            <a:extLst>
              <a:ext uri="{FF2B5EF4-FFF2-40B4-BE49-F238E27FC236}">
                <a16:creationId xmlns:a16="http://schemas.microsoft.com/office/drawing/2014/main" id="{08C566EF-8A57-40CE-9184-D873380F97DB}"/>
              </a:ext>
            </a:extLst>
          </p:cNvPr>
          <p:cNvSpPr txBox="1">
            <a:spLocks noChangeArrowheads="1"/>
          </p:cNvSpPr>
          <p:nvPr/>
        </p:nvSpPr>
        <p:spPr bwMode="auto">
          <a:xfrm>
            <a:off x="536575" y="5402263"/>
            <a:ext cx="82883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a:effectLst/>
              </a:rPr>
              <a:t>        </a:t>
            </a:r>
            <a:r>
              <a:rPr lang="zh-CN" altLang="en-US">
                <a:effectLst/>
              </a:rPr>
              <a:t>还有知识工程方法等如：场记分析法、卡片分类法、分类表格技术和基于模型的知识获取等。</a:t>
            </a:r>
          </a:p>
        </p:txBody>
      </p:sp>
      <p:sp>
        <p:nvSpPr>
          <p:cNvPr id="190470" name="AutoShape 6">
            <a:extLst>
              <a:ext uri="{FF2B5EF4-FFF2-40B4-BE49-F238E27FC236}">
                <a16:creationId xmlns:a16="http://schemas.microsoft.com/office/drawing/2014/main" id="{85959E0B-980E-453A-9A34-8ACE027E3B5D}"/>
              </a:ext>
            </a:extLst>
          </p:cNvPr>
          <p:cNvSpPr>
            <a:spLocks noChangeArrowheads="1"/>
          </p:cNvSpPr>
          <p:nvPr/>
        </p:nvSpPr>
        <p:spPr bwMode="auto">
          <a:xfrm>
            <a:off x="3873500" y="2308225"/>
            <a:ext cx="5270500" cy="2133600"/>
          </a:xfrm>
          <a:prstGeom prst="wedgeRectCallout">
            <a:avLst>
              <a:gd name="adj1" fmla="val -47773"/>
              <a:gd name="adj2" fmla="val -75745"/>
            </a:avLst>
          </a:prstGeom>
          <a:solidFill>
            <a:srgbClr val="FFFF99"/>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400">
                <a:solidFill>
                  <a:schemeClr val="bg2"/>
                </a:solidFill>
                <a:effectLst>
                  <a:outerShdw blurRad="38100" dist="38100" dir="2700000" algn="tl">
                    <a:srgbClr val="FFFFFF"/>
                  </a:outerShdw>
                </a:effectLst>
              </a:rPr>
              <a:t>面谈的对象主要有用户和领域专家：</a:t>
            </a:r>
          </a:p>
          <a:p>
            <a:pPr>
              <a:lnSpc>
                <a:spcPct val="100000"/>
              </a:lnSpc>
            </a:pPr>
            <a:r>
              <a:rPr lang="en-US" altLang="zh-CN" sz="2400">
                <a:solidFill>
                  <a:schemeClr val="bg2"/>
                </a:solidFill>
                <a:effectLst>
                  <a:outerShdw blurRad="38100" dist="38100" dir="2700000" algn="tl">
                    <a:srgbClr val="FFFFFF"/>
                  </a:outerShdw>
                </a:effectLst>
              </a:rPr>
              <a:t>1</a:t>
            </a:r>
            <a:r>
              <a:rPr lang="zh-CN" altLang="en-US" sz="2400">
                <a:solidFill>
                  <a:schemeClr val="bg2"/>
                </a:solidFill>
                <a:effectLst>
                  <a:outerShdw blurRad="38100" dist="38100" dir="2700000" algn="tl">
                    <a:srgbClr val="FFFFFF"/>
                  </a:outerShdw>
                </a:effectLst>
              </a:rPr>
              <a:t>） 面谈前的准备要充分；</a:t>
            </a:r>
          </a:p>
          <a:p>
            <a:pPr>
              <a:lnSpc>
                <a:spcPct val="100000"/>
              </a:lnSpc>
            </a:pPr>
            <a:r>
              <a:rPr lang="en-US" altLang="zh-CN" sz="2400">
                <a:solidFill>
                  <a:schemeClr val="bg2"/>
                </a:solidFill>
                <a:effectLst>
                  <a:outerShdw blurRad="38100" dist="38100" dir="2700000" algn="tl">
                    <a:srgbClr val="FFFFFF"/>
                  </a:outerShdw>
                </a:effectLst>
              </a:rPr>
              <a:t>2</a:t>
            </a:r>
            <a:r>
              <a:rPr lang="zh-CN" altLang="en-US" sz="2400">
                <a:solidFill>
                  <a:schemeClr val="bg2"/>
                </a:solidFill>
                <a:effectLst>
                  <a:outerShdw blurRad="38100" dist="38100" dir="2700000" algn="tl">
                    <a:srgbClr val="FFFFFF"/>
                  </a:outerShdw>
                </a:effectLst>
              </a:rPr>
              <a:t>） 面谈后注意认真分析总结；</a:t>
            </a:r>
          </a:p>
          <a:p>
            <a:pPr>
              <a:lnSpc>
                <a:spcPct val="100000"/>
              </a:lnSpc>
            </a:pPr>
            <a:r>
              <a:rPr lang="en-US" altLang="zh-CN" sz="2400">
                <a:solidFill>
                  <a:schemeClr val="bg2"/>
                </a:solidFill>
                <a:effectLst>
                  <a:outerShdw blurRad="38100" dist="38100" dir="2700000" algn="tl">
                    <a:srgbClr val="FFFFFF"/>
                  </a:outerShdw>
                </a:effectLst>
              </a:rPr>
              <a:t>3</a:t>
            </a:r>
            <a:r>
              <a:rPr lang="zh-CN" altLang="en-US" sz="2400">
                <a:solidFill>
                  <a:schemeClr val="bg2"/>
                </a:solidFill>
                <a:effectLst>
                  <a:outerShdw blurRad="38100" dist="38100" dir="2700000" algn="tl">
                    <a:srgbClr val="FFFFFF"/>
                  </a:outerShdw>
                </a:effectLst>
              </a:rPr>
              <a:t>） 注意掌握面谈的人际交流技能。</a:t>
            </a:r>
            <a:r>
              <a:rPr lang="zh-CN" altLang="en-US">
                <a:effectLst>
                  <a:outerShdw blurRad="38100" dist="38100" dir="2700000" algn="tl">
                    <a:srgbClr val="000000"/>
                  </a:outerShdw>
                </a:effectLst>
              </a:rPr>
              <a:t>  </a:t>
            </a:r>
            <a:r>
              <a:rPr lang="zh-CN" altLang="en-US" sz="2400">
                <a:solidFill>
                  <a:schemeClr val="bg2"/>
                </a:solidFill>
                <a:effectLst>
                  <a:outerShdw blurRad="38100" dist="38100" dir="2700000" algn="tl">
                    <a:srgbClr val="FFFFFF"/>
                  </a:outerShdw>
                </a:effectLst>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0468">
                                            <p:txEl>
                                              <p:pRg st="0" end="0"/>
                                            </p:txEl>
                                          </p:spTgt>
                                        </p:tgtEl>
                                        <p:attrNameLst>
                                          <p:attrName>style.visibility</p:attrName>
                                        </p:attrNameLst>
                                      </p:cBhvr>
                                      <p:to>
                                        <p:strVal val="visible"/>
                                      </p:to>
                                    </p:set>
                                    <p:animEffect transition="in" filter="wipe(left)">
                                      <p:cBhvr>
                                        <p:cTn id="7" dur="1000"/>
                                        <p:tgtEl>
                                          <p:spTgt spid="190468">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90468">
                                            <p:txEl>
                                              <p:pRg st="1" end="1"/>
                                            </p:txEl>
                                          </p:spTgt>
                                        </p:tgtEl>
                                        <p:attrNameLst>
                                          <p:attrName>style.visibility</p:attrName>
                                        </p:attrNameLst>
                                      </p:cBhvr>
                                      <p:to>
                                        <p:strVal val="visible"/>
                                      </p:to>
                                    </p:set>
                                    <p:animEffect transition="in" filter="wipe(left)">
                                      <p:cBhvr>
                                        <p:cTn id="11" dur="1000"/>
                                        <p:tgtEl>
                                          <p:spTgt spid="190468">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90468">
                                            <p:txEl>
                                              <p:pRg st="2" end="2"/>
                                            </p:txEl>
                                          </p:spTgt>
                                        </p:tgtEl>
                                        <p:attrNameLst>
                                          <p:attrName>style.visibility</p:attrName>
                                        </p:attrNameLst>
                                      </p:cBhvr>
                                      <p:to>
                                        <p:strVal val="visible"/>
                                      </p:to>
                                    </p:set>
                                    <p:animEffect transition="in" filter="wipe(left)">
                                      <p:cBhvr>
                                        <p:cTn id="16" dur="1000"/>
                                        <p:tgtEl>
                                          <p:spTgt spid="190468">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0468">
                                            <p:txEl>
                                              <p:pRg st="3" end="3"/>
                                            </p:txEl>
                                          </p:spTgt>
                                        </p:tgtEl>
                                        <p:attrNameLst>
                                          <p:attrName>style.visibility</p:attrName>
                                        </p:attrNameLst>
                                      </p:cBhvr>
                                      <p:to>
                                        <p:strVal val="visible"/>
                                      </p:to>
                                    </p:set>
                                    <p:animEffect transition="in" filter="wipe(left)">
                                      <p:cBhvr>
                                        <p:cTn id="21" dur="1000"/>
                                        <p:tgtEl>
                                          <p:spTgt spid="190468">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0468">
                                            <p:txEl>
                                              <p:pRg st="4" end="4"/>
                                            </p:txEl>
                                          </p:spTgt>
                                        </p:tgtEl>
                                        <p:attrNameLst>
                                          <p:attrName>style.visibility</p:attrName>
                                        </p:attrNameLst>
                                      </p:cBhvr>
                                      <p:to>
                                        <p:strVal val="visible"/>
                                      </p:to>
                                    </p:set>
                                    <p:animEffect transition="in" filter="wipe(left)">
                                      <p:cBhvr>
                                        <p:cTn id="26" dur="1000"/>
                                        <p:tgtEl>
                                          <p:spTgt spid="190468">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0468">
                                            <p:txEl>
                                              <p:pRg st="5" end="5"/>
                                            </p:txEl>
                                          </p:spTgt>
                                        </p:tgtEl>
                                        <p:attrNameLst>
                                          <p:attrName>style.visibility</p:attrName>
                                        </p:attrNameLst>
                                      </p:cBhvr>
                                      <p:to>
                                        <p:strVal val="visible"/>
                                      </p:to>
                                    </p:set>
                                    <p:animEffect transition="in" filter="wipe(left)">
                                      <p:cBhvr>
                                        <p:cTn id="31" dur="1000"/>
                                        <p:tgtEl>
                                          <p:spTgt spid="190468">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0468">
                                            <p:txEl>
                                              <p:pRg st="6" end="6"/>
                                            </p:txEl>
                                          </p:spTgt>
                                        </p:tgtEl>
                                        <p:attrNameLst>
                                          <p:attrName>style.visibility</p:attrName>
                                        </p:attrNameLst>
                                      </p:cBhvr>
                                      <p:to>
                                        <p:strVal val="visible"/>
                                      </p:to>
                                    </p:set>
                                    <p:animEffect transition="in" filter="wipe(left)">
                                      <p:cBhvr>
                                        <p:cTn id="36" dur="1000"/>
                                        <p:tgtEl>
                                          <p:spTgt spid="190468">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90469"/>
                                        </p:tgtEl>
                                        <p:attrNameLst>
                                          <p:attrName>style.visibility</p:attrName>
                                        </p:attrNameLst>
                                      </p:cBhvr>
                                      <p:to>
                                        <p:strVal val="visible"/>
                                      </p:to>
                                    </p:set>
                                    <p:animEffect transition="in" filter="wipe(left)">
                                      <p:cBhvr>
                                        <p:cTn id="41" dur="1000"/>
                                        <p:tgtEl>
                                          <p:spTgt spid="19046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grpId="0" nodeType="clickEffect">
                                  <p:stCondLst>
                                    <p:cond delay="0"/>
                                  </p:stCondLst>
                                  <p:childTnLst>
                                    <p:set>
                                      <p:cBhvr>
                                        <p:cTn id="45" dur="1" fill="hold">
                                          <p:stCondLst>
                                            <p:cond delay="0"/>
                                          </p:stCondLst>
                                        </p:cTn>
                                        <p:tgtEl>
                                          <p:spTgt spid="190470"/>
                                        </p:tgtEl>
                                        <p:attrNameLst>
                                          <p:attrName>style.visibility</p:attrName>
                                        </p:attrNameLst>
                                      </p:cBhvr>
                                      <p:to>
                                        <p:strVal val="visible"/>
                                      </p:to>
                                    </p:set>
                                    <p:animEffect transition="in" filter="wipe(right)">
                                      <p:cBhvr>
                                        <p:cTn id="46" dur="1000"/>
                                        <p:tgtEl>
                                          <p:spTgt spid="190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uiExpand="1" build="p"/>
      <p:bldP spid="190469" grpId="0"/>
      <p:bldP spid="19047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8048FB5F-3557-4A7F-859B-FDE0FF708991}"/>
              </a:ext>
            </a:extLst>
          </p:cNvPr>
          <p:cNvSpPr>
            <a:spLocks noGrp="1" noChangeArrowheads="1"/>
          </p:cNvSpPr>
          <p:nvPr>
            <p:ph type="title" idx="4294967295"/>
          </p:nvPr>
        </p:nvSpPr>
        <p:spPr>
          <a:xfrm>
            <a:off x="711200" y="304800"/>
            <a:ext cx="7772400" cy="665163"/>
          </a:xfrm>
        </p:spPr>
        <p:txBody>
          <a:bodyPr/>
          <a:lstStyle/>
          <a:p>
            <a:r>
              <a:rPr lang="zh-CN" altLang="en-US" sz="3200" b="1">
                <a:ea typeface="华文新魏" panose="02010800040101010101" pitchFamily="2" charset="-122"/>
              </a:rPr>
              <a:t>需求获取技术</a:t>
            </a:r>
          </a:p>
        </p:txBody>
      </p:sp>
      <p:sp>
        <p:nvSpPr>
          <p:cNvPr id="218115" name="Text Box 3">
            <a:extLst>
              <a:ext uri="{FF2B5EF4-FFF2-40B4-BE49-F238E27FC236}">
                <a16:creationId xmlns:a16="http://schemas.microsoft.com/office/drawing/2014/main" id="{D10397B3-CBFC-4462-A3AE-BBE4CDCC3859}"/>
              </a:ext>
            </a:extLst>
          </p:cNvPr>
          <p:cNvSpPr txBox="1">
            <a:spLocks noChangeArrowheads="1"/>
          </p:cNvSpPr>
          <p:nvPr/>
        </p:nvSpPr>
        <p:spPr bwMode="auto">
          <a:xfrm>
            <a:off x="509588" y="1392238"/>
            <a:ext cx="8143875"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715963">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0000"/>
              </a:spcBef>
            </a:pPr>
            <a:r>
              <a:rPr lang="en-US" altLang="zh-CN" sz="2800">
                <a:solidFill>
                  <a:schemeClr val="tx2"/>
                </a:solidFill>
                <a:effectLst/>
                <a:latin typeface="楷体_GB2312" pitchFamily="49" charset="-122"/>
                <a:ea typeface="楷体_GB2312" pitchFamily="49" charset="-122"/>
              </a:rPr>
              <a:t>   </a:t>
            </a:r>
            <a:r>
              <a:rPr lang="zh-CN" altLang="en-US" sz="2800">
                <a:solidFill>
                  <a:schemeClr val="tx2"/>
                </a:solidFill>
                <a:effectLst/>
                <a:latin typeface="楷体_GB2312" pitchFamily="49" charset="-122"/>
                <a:ea typeface="楷体_GB2312" pitchFamily="49" charset="-122"/>
              </a:rPr>
              <a:t>需求抽取的方法一般有：</a:t>
            </a: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1.</a:t>
            </a:r>
            <a:r>
              <a:rPr lang="zh-CN" altLang="en-US" sz="2800">
                <a:solidFill>
                  <a:schemeClr val="tx2"/>
                </a:solidFill>
                <a:effectLst/>
                <a:latin typeface="楷体_GB2312" pitchFamily="49" charset="-122"/>
                <a:ea typeface="楷体_GB2312" pitchFamily="49" charset="-122"/>
              </a:rPr>
              <a:t>面谈法</a:t>
            </a:r>
            <a:r>
              <a:rPr lang="zh-CN" altLang="en-US" sz="2800">
                <a:effectLst/>
                <a:latin typeface="楷体_GB2312" pitchFamily="49" charset="-122"/>
                <a:ea typeface="楷体_GB2312" pitchFamily="49" charset="-122"/>
              </a:rPr>
              <a:t> 重要而直接，简单的</a:t>
            </a:r>
            <a:r>
              <a:rPr lang="zh-CN" altLang="en-US" sz="2800">
                <a:effectLst/>
                <a:ea typeface="楷体_GB2312" pitchFamily="49" charset="-122"/>
              </a:rPr>
              <a:t>需求获取技术。</a:t>
            </a:r>
          </a:p>
          <a:p>
            <a:pPr>
              <a:lnSpc>
                <a:spcPct val="100000"/>
              </a:lnSpc>
              <a:spcBef>
                <a:spcPct val="20000"/>
              </a:spcBef>
            </a:pPr>
            <a:r>
              <a:rPr lang="en-US" altLang="zh-CN" sz="2800">
                <a:solidFill>
                  <a:schemeClr val="tx2"/>
                </a:solidFill>
                <a:effectLst/>
                <a:ea typeface="楷体_GB2312" pitchFamily="49" charset="-122"/>
              </a:rPr>
              <a:t>2. </a:t>
            </a:r>
            <a:r>
              <a:rPr lang="zh-CN" altLang="en-US" sz="2800">
                <a:solidFill>
                  <a:schemeClr val="tx2"/>
                </a:solidFill>
                <a:effectLst/>
                <a:ea typeface="楷体_GB2312" pitchFamily="49" charset="-122"/>
              </a:rPr>
              <a:t>问卷法调查法</a:t>
            </a:r>
            <a:r>
              <a:rPr lang="zh-CN" altLang="en-US" sz="2800">
                <a:effectLst/>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effectLst/>
              <a:latin typeface="楷体_GB2312" pitchFamily="49" charset="-122"/>
              <a:ea typeface="楷体_GB2312" pitchFamily="49" charset="-122"/>
            </a:endParaRP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3.</a:t>
            </a:r>
            <a:r>
              <a:rPr lang="zh-CN" altLang="en-US" sz="2800">
                <a:solidFill>
                  <a:schemeClr val="tx2"/>
                </a:solidFill>
                <a:effectLst/>
                <a:latin typeface="楷体_GB2312" pitchFamily="49" charset="-122"/>
                <a:ea typeface="楷体_GB2312" pitchFamily="49" charset="-122"/>
              </a:rPr>
              <a:t>需求专题讨论会</a:t>
            </a:r>
            <a:r>
              <a:rPr lang="zh-CN" altLang="en-US" sz="2800">
                <a:effectLst/>
                <a:latin typeface="楷体_GB2312" pitchFamily="49" charset="-122"/>
                <a:ea typeface="楷体_GB2312" pitchFamily="49" charset="-122"/>
              </a:rPr>
              <a:t>  最有力的</a:t>
            </a:r>
            <a:r>
              <a:rPr lang="zh-CN" altLang="en-US" sz="2800">
                <a:effectLst/>
                <a:ea typeface="楷体_GB2312" pitchFamily="49" charset="-122"/>
              </a:rPr>
              <a:t>需求获取技术。有利  于 培养高效团队。</a:t>
            </a:r>
          </a:p>
          <a:p>
            <a:pPr>
              <a:lnSpc>
                <a:spcPct val="100000"/>
              </a:lnSpc>
              <a:spcBef>
                <a:spcPct val="20000"/>
              </a:spcBef>
            </a:pPr>
            <a:r>
              <a:rPr lang="en-US" altLang="zh-CN" sz="2800">
                <a:solidFill>
                  <a:schemeClr val="tx2"/>
                </a:solidFill>
                <a:effectLst/>
                <a:ea typeface="楷体_GB2312" pitchFamily="49" charset="-122"/>
              </a:rPr>
              <a:t>4.  </a:t>
            </a:r>
            <a:r>
              <a:rPr lang="zh-CN" altLang="en-US" sz="2800">
                <a:solidFill>
                  <a:schemeClr val="tx2"/>
                </a:solidFill>
                <a:effectLst/>
                <a:ea typeface="楷体_GB2312" pitchFamily="49" charset="-122"/>
              </a:rPr>
              <a:t>观察用户的工作流程</a:t>
            </a:r>
            <a:r>
              <a:rPr lang="zh-CN" altLang="en-US" sz="2800">
                <a:effectLst/>
                <a:ea typeface="楷体_GB2312" pitchFamily="49" charset="-122"/>
              </a:rPr>
              <a:t>   适用于用户无法准确表达需求的情况。</a:t>
            </a:r>
          </a:p>
          <a:p>
            <a:pPr>
              <a:lnSpc>
                <a:spcPct val="100000"/>
              </a:lnSpc>
              <a:spcBef>
                <a:spcPct val="20000"/>
              </a:spcBef>
            </a:pPr>
            <a:r>
              <a:rPr lang="en-US" altLang="zh-CN" sz="2800">
                <a:solidFill>
                  <a:schemeClr val="tx2"/>
                </a:solidFill>
                <a:effectLst/>
                <a:ea typeface="楷体_GB2312" pitchFamily="49" charset="-122"/>
              </a:rPr>
              <a:t>5. </a:t>
            </a:r>
            <a:r>
              <a:rPr lang="zh-CN" altLang="en-US" sz="2800">
                <a:solidFill>
                  <a:schemeClr val="tx2"/>
                </a:solidFill>
                <a:effectLst/>
                <a:ea typeface="楷体_GB2312" pitchFamily="49" charset="-122"/>
              </a:rPr>
              <a:t>原型化方法</a:t>
            </a:r>
          </a:p>
          <a:p>
            <a:pPr>
              <a:lnSpc>
                <a:spcPct val="100000"/>
              </a:lnSpc>
              <a:spcBef>
                <a:spcPct val="20000"/>
              </a:spcBef>
            </a:pPr>
            <a:r>
              <a:rPr lang="en-US" altLang="zh-CN" sz="2800">
                <a:solidFill>
                  <a:schemeClr val="tx2"/>
                </a:solidFill>
                <a:effectLst/>
                <a:ea typeface="楷体_GB2312" pitchFamily="49" charset="-122"/>
              </a:rPr>
              <a:t>6. </a:t>
            </a:r>
            <a:r>
              <a:rPr lang="zh-CN" altLang="en-US" sz="2800">
                <a:solidFill>
                  <a:schemeClr val="tx2"/>
                </a:solidFill>
                <a:effectLst/>
                <a:ea typeface="楷体_GB2312" pitchFamily="49" charset="-122"/>
              </a:rPr>
              <a:t>基于用例的方法</a:t>
            </a:r>
          </a:p>
        </p:txBody>
      </p:sp>
      <p:sp>
        <p:nvSpPr>
          <p:cNvPr id="218117" name="AutoShape 5">
            <a:extLst>
              <a:ext uri="{FF2B5EF4-FFF2-40B4-BE49-F238E27FC236}">
                <a16:creationId xmlns:a16="http://schemas.microsoft.com/office/drawing/2014/main" id="{6A246CD0-D02D-43CB-A6A4-38B2F12DDC52}"/>
              </a:ext>
            </a:extLst>
          </p:cNvPr>
          <p:cNvSpPr>
            <a:spLocks noChangeArrowheads="1"/>
          </p:cNvSpPr>
          <p:nvPr/>
        </p:nvSpPr>
        <p:spPr bwMode="auto">
          <a:xfrm>
            <a:off x="3497263" y="3294063"/>
            <a:ext cx="5270500" cy="2133600"/>
          </a:xfrm>
          <a:prstGeom prst="wedgeRectCallout">
            <a:avLst>
              <a:gd name="adj1" fmla="val -44486"/>
              <a:gd name="adj2" fmla="val -70833"/>
            </a:avLst>
          </a:prstGeom>
          <a:solidFill>
            <a:srgbClr val="FFFF99"/>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400">
                <a:solidFill>
                  <a:schemeClr val="bg2"/>
                </a:solidFill>
                <a:effectLst>
                  <a:outerShdw blurRad="38100" dist="38100" dir="2700000" algn="tl">
                    <a:srgbClr val="FFFFFF"/>
                  </a:outerShdw>
                </a:effectLst>
              </a:rPr>
              <a:t>是从多个用户中收集需求信息的有效方式 ，一般问卷设计形式：</a:t>
            </a:r>
          </a:p>
          <a:p>
            <a:pPr>
              <a:lnSpc>
                <a:spcPct val="100000"/>
              </a:lnSpc>
            </a:pPr>
            <a:r>
              <a:rPr lang="en-US" altLang="zh-CN" sz="2400">
                <a:solidFill>
                  <a:schemeClr val="bg2"/>
                </a:solidFill>
                <a:effectLst>
                  <a:outerShdw blurRad="38100" dist="38100" dir="2700000" algn="tl">
                    <a:srgbClr val="FFFFFF"/>
                  </a:outerShdw>
                </a:effectLst>
              </a:rPr>
              <a:t>1</a:t>
            </a:r>
            <a:r>
              <a:rPr lang="zh-CN" altLang="en-US" sz="2400">
                <a:solidFill>
                  <a:schemeClr val="bg2"/>
                </a:solidFill>
                <a:effectLst>
                  <a:outerShdw blurRad="38100" dist="38100" dir="2700000" algn="tl">
                    <a:srgbClr val="FFFFFF"/>
                  </a:outerShdw>
                </a:effectLst>
              </a:rPr>
              <a:t>）多项选择问题 ；</a:t>
            </a:r>
          </a:p>
          <a:p>
            <a:pPr>
              <a:lnSpc>
                <a:spcPct val="100000"/>
              </a:lnSpc>
            </a:pPr>
            <a:r>
              <a:rPr lang="en-US" altLang="zh-CN" sz="2400">
                <a:solidFill>
                  <a:schemeClr val="bg2"/>
                </a:solidFill>
                <a:effectLst>
                  <a:outerShdw blurRad="38100" dist="38100" dir="2700000" algn="tl">
                    <a:srgbClr val="FFFFFF"/>
                  </a:outerShdw>
                </a:effectLst>
              </a:rPr>
              <a:t>2</a:t>
            </a:r>
            <a:r>
              <a:rPr lang="zh-CN" altLang="en-US" sz="2400">
                <a:solidFill>
                  <a:schemeClr val="bg2"/>
                </a:solidFill>
                <a:effectLst>
                  <a:outerShdw blurRad="38100" dist="38100" dir="2700000" algn="tl">
                    <a:srgbClr val="FFFFFF"/>
                  </a:outerShdw>
                </a:effectLst>
              </a:rPr>
              <a:t>）评分问题 ；</a:t>
            </a:r>
          </a:p>
          <a:p>
            <a:pPr>
              <a:lnSpc>
                <a:spcPct val="100000"/>
              </a:lnSpc>
            </a:pPr>
            <a:r>
              <a:rPr lang="en-US" altLang="zh-CN" sz="2400">
                <a:solidFill>
                  <a:schemeClr val="bg2"/>
                </a:solidFill>
                <a:effectLst>
                  <a:outerShdw blurRad="38100" dist="38100" dir="2700000" algn="tl">
                    <a:srgbClr val="FFFFFF"/>
                  </a:outerShdw>
                </a:effectLst>
              </a:rPr>
              <a:t>3</a:t>
            </a:r>
            <a:r>
              <a:rPr lang="zh-CN" altLang="en-US" sz="2400">
                <a:solidFill>
                  <a:schemeClr val="bg2"/>
                </a:solidFill>
                <a:effectLst>
                  <a:outerShdw blurRad="38100" dist="38100" dir="2700000" algn="tl">
                    <a:srgbClr val="FFFFFF"/>
                  </a:outerShdw>
                </a:effectLst>
              </a:rPr>
              <a:t>）排序问题 。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218117"/>
                                        </p:tgtEl>
                                        <p:attrNameLst>
                                          <p:attrName>style.visibility</p:attrName>
                                        </p:attrNameLst>
                                      </p:cBhvr>
                                      <p:to>
                                        <p:strVal val="visible"/>
                                      </p:to>
                                    </p:set>
                                    <p:animEffect transition="in" filter="wipe(right)">
                                      <p:cBhvr>
                                        <p:cTn id="7" dur="1000"/>
                                        <p:tgtEl>
                                          <p:spTgt spid="218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52D8591A-59F6-4F9F-AF57-40C7381F3B0F}"/>
              </a:ext>
            </a:extLst>
          </p:cNvPr>
          <p:cNvSpPr>
            <a:spLocks noGrp="1" noChangeArrowheads="1"/>
          </p:cNvSpPr>
          <p:nvPr>
            <p:ph type="title" idx="4294967295"/>
          </p:nvPr>
        </p:nvSpPr>
        <p:spPr>
          <a:xfrm>
            <a:off x="711200" y="304800"/>
            <a:ext cx="7772400" cy="665163"/>
          </a:xfrm>
        </p:spPr>
        <p:txBody>
          <a:bodyPr/>
          <a:lstStyle/>
          <a:p>
            <a:r>
              <a:rPr lang="zh-CN" altLang="en-US" sz="3200" b="1">
                <a:ea typeface="华文新魏" panose="02010800040101010101" pitchFamily="2" charset="-122"/>
              </a:rPr>
              <a:t>需求获取技术</a:t>
            </a:r>
          </a:p>
        </p:txBody>
      </p:sp>
      <p:sp>
        <p:nvSpPr>
          <p:cNvPr id="219139" name="Text Box 3">
            <a:extLst>
              <a:ext uri="{FF2B5EF4-FFF2-40B4-BE49-F238E27FC236}">
                <a16:creationId xmlns:a16="http://schemas.microsoft.com/office/drawing/2014/main" id="{F44BCFB0-DF95-48A8-A592-A8040E672997}"/>
              </a:ext>
            </a:extLst>
          </p:cNvPr>
          <p:cNvSpPr txBox="1">
            <a:spLocks noChangeArrowheads="1"/>
          </p:cNvSpPr>
          <p:nvPr/>
        </p:nvSpPr>
        <p:spPr bwMode="auto">
          <a:xfrm>
            <a:off x="523875" y="1071563"/>
            <a:ext cx="8143875" cy="444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715963">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20000"/>
              </a:spcBef>
            </a:pPr>
            <a:r>
              <a:rPr lang="en-US" altLang="zh-CN" sz="2800">
                <a:solidFill>
                  <a:schemeClr val="tx2"/>
                </a:solidFill>
                <a:effectLst/>
                <a:latin typeface="楷体_GB2312" pitchFamily="49" charset="-122"/>
                <a:ea typeface="楷体_GB2312" pitchFamily="49" charset="-122"/>
              </a:rPr>
              <a:t>   </a:t>
            </a:r>
            <a:r>
              <a:rPr lang="zh-CN" altLang="en-US" sz="2800">
                <a:solidFill>
                  <a:schemeClr val="tx2"/>
                </a:solidFill>
                <a:effectLst/>
                <a:latin typeface="楷体_GB2312" pitchFamily="49" charset="-122"/>
                <a:ea typeface="楷体_GB2312" pitchFamily="49" charset="-122"/>
              </a:rPr>
              <a:t>需求抽取的方法一般有：</a:t>
            </a: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1.</a:t>
            </a:r>
            <a:r>
              <a:rPr lang="zh-CN" altLang="en-US" sz="2800">
                <a:solidFill>
                  <a:schemeClr val="tx2"/>
                </a:solidFill>
                <a:effectLst/>
                <a:latin typeface="楷体_GB2312" pitchFamily="49" charset="-122"/>
                <a:ea typeface="楷体_GB2312" pitchFamily="49" charset="-122"/>
              </a:rPr>
              <a:t>面谈法</a:t>
            </a:r>
            <a:r>
              <a:rPr lang="zh-CN" altLang="en-US" sz="2800">
                <a:effectLst/>
                <a:latin typeface="楷体_GB2312" pitchFamily="49" charset="-122"/>
                <a:ea typeface="楷体_GB2312" pitchFamily="49" charset="-122"/>
              </a:rPr>
              <a:t> 重要而直接，简单的</a:t>
            </a:r>
            <a:r>
              <a:rPr lang="zh-CN" altLang="en-US" sz="2800">
                <a:effectLst/>
                <a:ea typeface="楷体_GB2312" pitchFamily="49" charset="-122"/>
              </a:rPr>
              <a:t>需求获取技术。</a:t>
            </a:r>
          </a:p>
          <a:p>
            <a:pPr>
              <a:lnSpc>
                <a:spcPct val="100000"/>
              </a:lnSpc>
              <a:spcBef>
                <a:spcPct val="20000"/>
              </a:spcBef>
            </a:pPr>
            <a:r>
              <a:rPr lang="en-US" altLang="zh-CN" sz="2800">
                <a:solidFill>
                  <a:schemeClr val="tx2"/>
                </a:solidFill>
                <a:effectLst/>
                <a:ea typeface="楷体_GB2312" pitchFamily="49" charset="-122"/>
              </a:rPr>
              <a:t>2. </a:t>
            </a:r>
            <a:r>
              <a:rPr lang="zh-CN" altLang="en-US" sz="2800">
                <a:solidFill>
                  <a:schemeClr val="tx2"/>
                </a:solidFill>
                <a:effectLst/>
                <a:ea typeface="楷体_GB2312" pitchFamily="49" charset="-122"/>
              </a:rPr>
              <a:t>问卷法调查法</a:t>
            </a:r>
            <a:r>
              <a:rPr lang="zh-CN" altLang="en-US" sz="2800">
                <a:effectLst/>
                <a:ea typeface="楷体_GB2312" pitchFamily="49" charset="-122"/>
              </a:rPr>
              <a:t>   是对面谈法的补充。</a:t>
            </a:r>
            <a:r>
              <a:rPr lang="zh-CN" altLang="en-US" sz="2800">
                <a:effectLst>
                  <a:outerShdw blurRad="38100" dist="38100" dir="2700000" algn="tl">
                    <a:srgbClr val="000000"/>
                  </a:outerShdw>
                </a:effectLst>
                <a:ea typeface="楷体_GB2312" pitchFamily="49" charset="-122"/>
              </a:rPr>
              <a:t> </a:t>
            </a:r>
            <a:endParaRPr lang="zh-CN" altLang="en-US" sz="2800">
              <a:effectLst/>
              <a:latin typeface="楷体_GB2312" pitchFamily="49" charset="-122"/>
              <a:ea typeface="楷体_GB2312" pitchFamily="49" charset="-122"/>
            </a:endParaRPr>
          </a:p>
          <a:p>
            <a:pPr>
              <a:lnSpc>
                <a:spcPct val="100000"/>
              </a:lnSpc>
              <a:spcBef>
                <a:spcPct val="20000"/>
              </a:spcBef>
            </a:pPr>
            <a:r>
              <a:rPr lang="en-US" altLang="zh-CN" sz="2800">
                <a:solidFill>
                  <a:schemeClr val="tx2"/>
                </a:solidFill>
                <a:effectLst/>
                <a:latin typeface="楷体_GB2312" pitchFamily="49" charset="-122"/>
                <a:ea typeface="楷体_GB2312" pitchFamily="49" charset="-122"/>
              </a:rPr>
              <a:t>3.</a:t>
            </a:r>
            <a:r>
              <a:rPr lang="zh-CN" altLang="en-US" sz="2800">
                <a:solidFill>
                  <a:schemeClr val="tx2"/>
                </a:solidFill>
                <a:effectLst/>
                <a:latin typeface="楷体_GB2312" pitchFamily="49" charset="-122"/>
                <a:ea typeface="楷体_GB2312" pitchFamily="49" charset="-122"/>
              </a:rPr>
              <a:t>需求专题讨论会</a:t>
            </a:r>
            <a:r>
              <a:rPr lang="zh-CN" altLang="en-US" sz="2800">
                <a:effectLst/>
                <a:latin typeface="楷体_GB2312" pitchFamily="49" charset="-122"/>
                <a:ea typeface="楷体_GB2312" pitchFamily="49" charset="-122"/>
              </a:rPr>
              <a:t>  最有力的</a:t>
            </a:r>
            <a:r>
              <a:rPr lang="zh-CN" altLang="en-US" sz="2800">
                <a:effectLst/>
                <a:ea typeface="楷体_GB2312" pitchFamily="49" charset="-122"/>
              </a:rPr>
              <a:t>需求获取技术。有利  于 培养高效团队。</a:t>
            </a:r>
          </a:p>
          <a:p>
            <a:pPr>
              <a:lnSpc>
                <a:spcPct val="100000"/>
              </a:lnSpc>
              <a:spcBef>
                <a:spcPct val="20000"/>
              </a:spcBef>
            </a:pPr>
            <a:r>
              <a:rPr lang="en-US" altLang="zh-CN" sz="2800">
                <a:solidFill>
                  <a:schemeClr val="tx2"/>
                </a:solidFill>
                <a:effectLst/>
                <a:ea typeface="楷体_GB2312" pitchFamily="49" charset="-122"/>
              </a:rPr>
              <a:t>4.  </a:t>
            </a:r>
            <a:r>
              <a:rPr lang="zh-CN" altLang="en-US" sz="2800">
                <a:solidFill>
                  <a:schemeClr val="tx2"/>
                </a:solidFill>
                <a:effectLst/>
                <a:ea typeface="楷体_GB2312" pitchFamily="49" charset="-122"/>
              </a:rPr>
              <a:t>观察用户的工作流程</a:t>
            </a:r>
            <a:r>
              <a:rPr lang="zh-CN" altLang="en-US" sz="2800">
                <a:effectLst/>
                <a:ea typeface="楷体_GB2312" pitchFamily="49" charset="-122"/>
              </a:rPr>
              <a:t>   适用于用户无法准确表达需求的情况。</a:t>
            </a:r>
          </a:p>
          <a:p>
            <a:pPr>
              <a:lnSpc>
                <a:spcPct val="100000"/>
              </a:lnSpc>
              <a:spcBef>
                <a:spcPct val="20000"/>
              </a:spcBef>
            </a:pPr>
            <a:r>
              <a:rPr lang="en-US" altLang="zh-CN" sz="2800">
                <a:solidFill>
                  <a:schemeClr val="tx2"/>
                </a:solidFill>
                <a:effectLst/>
                <a:ea typeface="楷体_GB2312" pitchFamily="49" charset="-122"/>
              </a:rPr>
              <a:t>5. </a:t>
            </a:r>
            <a:r>
              <a:rPr lang="zh-CN" altLang="en-US" sz="2800">
                <a:solidFill>
                  <a:schemeClr val="tx2"/>
                </a:solidFill>
                <a:effectLst/>
                <a:ea typeface="楷体_GB2312" pitchFamily="49" charset="-122"/>
              </a:rPr>
              <a:t>原型化方法</a:t>
            </a:r>
          </a:p>
          <a:p>
            <a:pPr>
              <a:lnSpc>
                <a:spcPct val="100000"/>
              </a:lnSpc>
              <a:spcBef>
                <a:spcPct val="20000"/>
              </a:spcBef>
            </a:pPr>
            <a:r>
              <a:rPr lang="en-US" altLang="zh-CN" sz="2800">
                <a:solidFill>
                  <a:schemeClr val="tx2"/>
                </a:solidFill>
                <a:effectLst/>
                <a:ea typeface="楷体_GB2312" pitchFamily="49" charset="-122"/>
              </a:rPr>
              <a:t>6. </a:t>
            </a:r>
            <a:r>
              <a:rPr lang="zh-CN" altLang="en-US" sz="2800">
                <a:solidFill>
                  <a:schemeClr val="tx2"/>
                </a:solidFill>
                <a:effectLst/>
                <a:ea typeface="楷体_GB2312" pitchFamily="49" charset="-122"/>
              </a:rPr>
              <a:t>基于用例的方法</a:t>
            </a:r>
          </a:p>
        </p:txBody>
      </p:sp>
      <p:sp>
        <p:nvSpPr>
          <p:cNvPr id="219140" name="AutoShape 4">
            <a:extLst>
              <a:ext uri="{FF2B5EF4-FFF2-40B4-BE49-F238E27FC236}">
                <a16:creationId xmlns:a16="http://schemas.microsoft.com/office/drawing/2014/main" id="{D0245366-89C2-4B8B-8D55-96A44C56FB25}"/>
              </a:ext>
            </a:extLst>
          </p:cNvPr>
          <p:cNvSpPr>
            <a:spLocks noChangeArrowheads="1"/>
          </p:cNvSpPr>
          <p:nvPr/>
        </p:nvSpPr>
        <p:spPr bwMode="auto">
          <a:xfrm>
            <a:off x="188913" y="3694113"/>
            <a:ext cx="8955087" cy="3163887"/>
          </a:xfrm>
          <a:prstGeom prst="wedgeRectCallout">
            <a:avLst>
              <a:gd name="adj1" fmla="val 14139"/>
              <a:gd name="adj2" fmla="val -67810"/>
            </a:avLst>
          </a:prstGeom>
          <a:solidFill>
            <a:srgbClr val="FFFF99"/>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pPr>
            <a:r>
              <a:rPr lang="zh-CN" altLang="en-US" sz="2400">
                <a:solidFill>
                  <a:schemeClr val="bg2"/>
                </a:solidFill>
                <a:effectLst>
                  <a:outerShdw blurRad="38100" dist="38100" dir="2700000" algn="tl">
                    <a:srgbClr val="FFFFFF"/>
                  </a:outerShdw>
                </a:effectLst>
              </a:rPr>
              <a:t>由开发方和用户方共同召开</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操作步骤：</a:t>
            </a:r>
          </a:p>
          <a:p>
            <a:pPr>
              <a:lnSpc>
                <a:spcPct val="100000"/>
              </a:lnSpc>
              <a:spcBef>
                <a:spcPct val="10000"/>
              </a:spcBef>
            </a:pPr>
            <a:r>
              <a:rPr lang="zh-CN" altLang="en-US" sz="2400">
                <a:solidFill>
                  <a:schemeClr val="bg2"/>
                </a:solidFill>
                <a:effectLst>
                  <a:outerShdw blurRad="38100" dist="38100" dir="2700000" algn="tl">
                    <a:srgbClr val="FFFFFF"/>
                  </a:outerShdw>
                </a:effectLst>
              </a:rPr>
              <a:t>① 开发方根据双方制定的</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需求调研计划</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召开相关需求主题沟通会；</a:t>
            </a:r>
          </a:p>
          <a:p>
            <a:pPr>
              <a:lnSpc>
                <a:spcPct val="100000"/>
              </a:lnSpc>
              <a:spcBef>
                <a:spcPct val="10000"/>
              </a:spcBef>
            </a:pPr>
            <a:r>
              <a:rPr lang="zh-CN" altLang="en-US" sz="2400">
                <a:solidFill>
                  <a:schemeClr val="bg2"/>
                </a:solidFill>
                <a:effectLst>
                  <a:outerShdw blurRad="38100" dist="38100" dir="2700000" algn="tl">
                    <a:srgbClr val="FFFFFF"/>
                  </a:outerShdw>
                </a:effectLst>
              </a:rPr>
              <a:t>② 会后开发方整理出</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需求调研记录</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提交给用户方确认；</a:t>
            </a:r>
          </a:p>
          <a:p>
            <a:pPr>
              <a:lnSpc>
                <a:spcPct val="100000"/>
              </a:lnSpc>
              <a:spcBef>
                <a:spcPct val="10000"/>
              </a:spcBef>
            </a:pPr>
            <a:r>
              <a:rPr lang="zh-CN" altLang="en-US" sz="2400">
                <a:solidFill>
                  <a:schemeClr val="bg2"/>
                </a:solidFill>
                <a:effectLst>
                  <a:outerShdw blurRad="38100" dist="38100" dir="2700000" algn="tl">
                    <a:srgbClr val="FFFFFF"/>
                  </a:outerShdw>
                </a:effectLst>
              </a:rPr>
              <a:t>③ 如果此主题还有未明确的问题则再次沟通</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否则开始下一主题；</a:t>
            </a:r>
          </a:p>
          <a:p>
            <a:pPr>
              <a:lnSpc>
                <a:spcPct val="100000"/>
              </a:lnSpc>
              <a:spcBef>
                <a:spcPct val="10000"/>
              </a:spcBef>
            </a:pPr>
            <a:r>
              <a:rPr lang="zh-CN" altLang="en-US" sz="2400">
                <a:solidFill>
                  <a:schemeClr val="bg2"/>
                </a:solidFill>
                <a:effectLst>
                  <a:outerShdw blurRad="38100" dist="38100" dir="2700000" algn="tl">
                    <a:srgbClr val="FFFFFF"/>
                  </a:outerShdw>
                </a:effectLst>
              </a:rPr>
              <a:t>④ 所有需求都沟通清楚后，开发方根据历次</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需求调研记录</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整理出</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用户需求说明书</a:t>
            </a:r>
            <a:r>
              <a:rPr lang="en-US" altLang="zh-CN" sz="2400">
                <a:solidFill>
                  <a:schemeClr val="bg2"/>
                </a:solidFill>
                <a:effectLst>
                  <a:outerShdw blurRad="38100" dist="38100" dir="2700000" algn="tl">
                    <a:srgbClr val="FFFFFF"/>
                  </a:outerShdw>
                </a:effectLst>
              </a:rPr>
              <a:t>》</a:t>
            </a:r>
            <a:r>
              <a:rPr lang="zh-CN" altLang="en-US" sz="2400">
                <a:solidFill>
                  <a:schemeClr val="bg2"/>
                </a:solidFill>
                <a:effectLst>
                  <a:outerShdw blurRad="38100" dist="38100" dir="2700000" algn="tl">
                    <a:srgbClr val="FFFFFF"/>
                  </a:outerShdw>
                </a:effectLst>
              </a:rPr>
              <a:t>，提交给用户方确认签字。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19140"/>
                                        </p:tgtEl>
                                        <p:attrNameLst>
                                          <p:attrName>style.visibility</p:attrName>
                                        </p:attrNameLst>
                                      </p:cBhvr>
                                      <p:to>
                                        <p:strVal val="visible"/>
                                      </p:to>
                                    </p:set>
                                    <p:animEffect transition="in" filter="wipe(down)">
                                      <p:cBhvr>
                                        <p:cTn id="7" dur="1000"/>
                                        <p:tgtEl>
                                          <p:spTgt spid="219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2" name="Text Box 4">
            <a:extLst>
              <a:ext uri="{FF2B5EF4-FFF2-40B4-BE49-F238E27FC236}">
                <a16:creationId xmlns:a16="http://schemas.microsoft.com/office/drawing/2014/main" id="{5238C86D-A31E-4043-BBC1-437D8BA47335}"/>
              </a:ext>
            </a:extLst>
          </p:cNvPr>
          <p:cNvSpPr txBox="1">
            <a:spLocks noChangeArrowheads="1"/>
          </p:cNvSpPr>
          <p:nvPr/>
        </p:nvSpPr>
        <p:spPr bwMode="auto">
          <a:xfrm>
            <a:off x="347663" y="2773363"/>
            <a:ext cx="85344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000000"/>
                  </a:outerShdw>
                </a:effectLst>
              </a:rPr>
              <a:t>因此系统应该具备以下功能：</a:t>
            </a:r>
          </a:p>
          <a:p>
            <a:r>
              <a:rPr lang="zh-CN" altLang="en-US">
                <a:effectLst>
                  <a:outerShdw blurRad="38100" dist="38100" dir="2700000" algn="tl">
                    <a:srgbClr val="000000"/>
                  </a:outerShdw>
                </a:effectLst>
              </a:rPr>
              <a:t>    ⑴ 基本数据维护功能</a:t>
            </a:r>
          </a:p>
          <a:p>
            <a:r>
              <a:rPr lang="zh-CN" altLang="en-US">
                <a:effectLst>
                  <a:outerShdw blurRad="38100" dist="38100" dir="2700000" algn="tl">
                    <a:srgbClr val="000000"/>
                  </a:outerShdw>
                </a:effectLst>
              </a:rPr>
              <a:t>    ⑵ 基本业务功能</a:t>
            </a:r>
          </a:p>
          <a:p>
            <a:r>
              <a:rPr lang="zh-CN" altLang="en-US">
                <a:effectLst>
                  <a:outerShdw blurRad="38100" dist="38100" dir="2700000" algn="tl">
                    <a:srgbClr val="000000"/>
                  </a:outerShdw>
                </a:effectLst>
              </a:rPr>
              <a:t>    ⑶ 数据库管理功能</a:t>
            </a:r>
          </a:p>
          <a:p>
            <a:r>
              <a:rPr lang="zh-CN" altLang="en-US">
                <a:effectLst>
                  <a:outerShdw blurRad="38100" dist="38100" dir="2700000" algn="tl">
                    <a:srgbClr val="000000"/>
                  </a:outerShdw>
                </a:effectLst>
              </a:rPr>
              <a:t>    ⑷ 信息查询功能</a:t>
            </a:r>
          </a:p>
        </p:txBody>
      </p:sp>
      <p:sp>
        <p:nvSpPr>
          <p:cNvPr id="211974" name="Text Box 6">
            <a:extLst>
              <a:ext uri="{FF2B5EF4-FFF2-40B4-BE49-F238E27FC236}">
                <a16:creationId xmlns:a16="http://schemas.microsoft.com/office/drawing/2014/main" id="{0D373467-E0D3-4A84-A95C-F7DA34E66362}"/>
              </a:ext>
            </a:extLst>
          </p:cNvPr>
          <p:cNvSpPr txBox="1">
            <a:spLocks noChangeArrowheads="1"/>
          </p:cNvSpPr>
          <p:nvPr/>
        </p:nvSpPr>
        <p:spPr bwMode="auto">
          <a:xfrm>
            <a:off x="420688" y="784225"/>
            <a:ext cx="8491537"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effectLst>
                  <a:outerShdw blurRad="38100" dist="38100" dir="2700000" algn="tl">
                    <a:srgbClr val="000000"/>
                  </a:outerShdw>
                </a:effectLst>
              </a:rPr>
              <a:t>例</a:t>
            </a:r>
            <a:r>
              <a:rPr lang="en-US" altLang="zh-CN">
                <a:effectLst>
                  <a:outerShdw blurRad="38100" dist="38100" dir="2700000" algn="tl">
                    <a:srgbClr val="000000"/>
                  </a:outerShdw>
                </a:effectLst>
              </a:rPr>
              <a:t>1</a:t>
            </a:r>
            <a:r>
              <a:rPr lang="zh-CN" altLang="en-US">
                <a:effectLst>
                  <a:outerShdw blurRad="38100" dist="38100" dir="2700000" algn="tl">
                    <a:srgbClr val="000000"/>
                  </a:outerShdw>
                </a:effectLst>
              </a:rPr>
              <a:t>：有一个大学图书管理系统，该系统除了一般的图书管理功能外，还能够为学生和教工从其他图书馆借阅图书和文献资料提供服务。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Effect transition="in" filter="wipe(up)">
                                      <p:cBhvr>
                                        <p:cTn id="7" dur="1000"/>
                                        <p:tgtEl>
                                          <p:spTgt spid="211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6" name="Text Box 4">
            <a:extLst>
              <a:ext uri="{FF2B5EF4-FFF2-40B4-BE49-F238E27FC236}">
                <a16:creationId xmlns:a16="http://schemas.microsoft.com/office/drawing/2014/main" id="{D68CA7BA-4893-408F-A7E7-80A0F1187A3B}"/>
              </a:ext>
            </a:extLst>
          </p:cNvPr>
          <p:cNvSpPr txBox="1">
            <a:spLocks noChangeArrowheads="1"/>
          </p:cNvSpPr>
          <p:nvPr/>
        </p:nvSpPr>
        <p:spPr bwMode="auto">
          <a:xfrm>
            <a:off x="508000" y="392113"/>
            <a:ext cx="8315325" cy="599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tx2"/>
                </a:solidFill>
                <a:effectLst>
                  <a:outerShdw blurRad="38100" dist="38100" dir="2700000" algn="tl">
                    <a:srgbClr val="000000"/>
                  </a:outerShdw>
                </a:effectLst>
              </a:rPr>
              <a:t>1. </a:t>
            </a:r>
            <a:r>
              <a:rPr lang="zh-CN" altLang="en-US">
                <a:solidFill>
                  <a:schemeClr val="tx2"/>
                </a:solidFill>
                <a:effectLst>
                  <a:outerShdw blurRad="38100" dist="38100" dir="2700000" algn="tl">
                    <a:srgbClr val="000000"/>
                  </a:outerShdw>
                </a:effectLst>
              </a:rPr>
              <a:t>功能需求</a:t>
            </a:r>
          </a:p>
          <a:p>
            <a:r>
              <a:rPr lang="zh-CN" altLang="en-US">
                <a:solidFill>
                  <a:schemeClr val="tx2"/>
                </a:solidFill>
                <a:effectLst>
                  <a:outerShdw blurRad="38100" dist="38100" dir="2700000" algn="tl">
                    <a:srgbClr val="000000"/>
                  </a:outerShdw>
                </a:effectLst>
              </a:rPr>
              <a:t>⑴基本数据维护功能：</a:t>
            </a:r>
          </a:p>
          <a:p>
            <a:r>
              <a:rPr lang="zh-CN" altLang="en-US">
                <a:effectLst>
                  <a:outerShdw blurRad="38100" dist="38100" dir="2700000" algn="tl">
                    <a:srgbClr val="000000"/>
                  </a:outerShdw>
                </a:effectLst>
              </a:rPr>
              <a:t>        提供使用者录入，修改并进行维护基本数据的途径。基本数据包括读者的信息、图书资料的相关信息，可以对这些信息进行修改，更新。</a:t>
            </a:r>
          </a:p>
          <a:p>
            <a:r>
              <a:rPr lang="zh-CN" altLang="en-US">
                <a:solidFill>
                  <a:schemeClr val="tx2"/>
                </a:solidFill>
                <a:effectLst>
                  <a:outerShdw blurRad="38100" dist="38100" dir="2700000" algn="tl">
                    <a:srgbClr val="000000"/>
                  </a:outerShdw>
                </a:effectLst>
              </a:rPr>
              <a:t>⑵基本业务功能：</a:t>
            </a:r>
          </a:p>
          <a:p>
            <a:r>
              <a:rPr lang="zh-CN" altLang="en-US">
                <a:effectLst>
                  <a:outerShdw blurRad="38100" dist="38100" dir="2700000" algn="tl">
                    <a:srgbClr val="000000"/>
                  </a:outerShdw>
                </a:effectLst>
              </a:rPr>
              <a:t>        读者借、还书籍的登记管理功能，随时根据读者借、还书籍的情况更新数据库系统，如果书籍已经借出，可以进行预留操作，书籍的编目、入库、更新等操作。</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1" name="Text Box 5">
            <a:extLst>
              <a:ext uri="{FF2B5EF4-FFF2-40B4-BE49-F238E27FC236}">
                <a16:creationId xmlns:a16="http://schemas.microsoft.com/office/drawing/2014/main" id="{1CE9D865-EF19-41CD-A7F6-670FA101F1DA}"/>
              </a:ext>
            </a:extLst>
          </p:cNvPr>
          <p:cNvSpPr txBox="1">
            <a:spLocks noChangeArrowheads="1"/>
          </p:cNvSpPr>
          <p:nvPr/>
        </p:nvSpPr>
        <p:spPr bwMode="auto">
          <a:xfrm>
            <a:off x="609600" y="695325"/>
            <a:ext cx="8258175" cy="534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tx2"/>
                </a:solidFill>
                <a:effectLst>
                  <a:outerShdw blurRad="38100" dist="38100" dir="2700000" algn="tl">
                    <a:srgbClr val="000000"/>
                  </a:outerShdw>
                </a:effectLst>
              </a:rPr>
              <a:t>⑶</a:t>
            </a:r>
            <a:r>
              <a:rPr lang="zh-CN" altLang="en-US">
                <a:solidFill>
                  <a:schemeClr val="tx2"/>
                </a:solidFill>
                <a:effectLst>
                  <a:outerShdw blurRad="38100" dist="38100" dir="2700000" algn="tl">
                    <a:srgbClr val="000000"/>
                  </a:outerShdw>
                </a:effectLst>
              </a:rPr>
              <a:t>数据库管理功能：</a:t>
            </a:r>
          </a:p>
          <a:p>
            <a:r>
              <a:rPr lang="zh-CN" altLang="en-US">
                <a:effectLst>
                  <a:outerShdw blurRad="38100" dist="38100" dir="2700000" algn="tl">
                    <a:srgbClr val="000000"/>
                  </a:outerShdw>
                </a:effectLst>
              </a:rPr>
              <a:t>        对所有图书信息及读者信息进行统一管理维护的功能，对书籍的借还也要进行详细的登记，以便协调整个图书馆的运作。</a:t>
            </a:r>
          </a:p>
          <a:p>
            <a:r>
              <a:rPr lang="zh-CN" altLang="en-US">
                <a:solidFill>
                  <a:schemeClr val="tx2"/>
                </a:solidFill>
                <a:effectLst>
                  <a:outerShdw blurRad="38100" dist="38100" dir="2700000" algn="tl">
                    <a:srgbClr val="000000"/>
                  </a:outerShdw>
                </a:effectLst>
              </a:rPr>
              <a:t>⑷信息查询功能：</a:t>
            </a:r>
          </a:p>
          <a:p>
            <a:r>
              <a:rPr lang="zh-CN" altLang="en-US">
                <a:effectLst>
                  <a:outerShdw blurRad="38100" dist="38100" dir="2700000" algn="tl">
                    <a:srgbClr val="000000"/>
                  </a:outerShdw>
                </a:effectLst>
              </a:rPr>
              <a:t>        提供对各类信息的查询功能，如对本图书馆的用户借书信息，还书的信息，书籍源信息，预留信息等进行查询，对其他图书馆的书籍、资料源信息的查询功能。</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436EC66B-CE63-42FA-93D8-9272205A11D3}"/>
              </a:ext>
            </a:extLst>
          </p:cNvPr>
          <p:cNvSpPr>
            <a:spLocks noGrp="1" noChangeArrowheads="1"/>
          </p:cNvSpPr>
          <p:nvPr>
            <p:ph type="title"/>
          </p:nvPr>
        </p:nvSpPr>
        <p:spPr>
          <a:xfrm>
            <a:off x="1371600" y="2438400"/>
            <a:ext cx="7086600" cy="2286000"/>
          </a:xfrm>
          <a:effectLst>
            <a:outerShdw dist="35921" dir="2700000" algn="ctr" rotWithShape="0">
              <a:srgbClr val="808080"/>
            </a:outerShdw>
          </a:effectLst>
        </p:spPr>
        <p:txBody>
          <a:bodyPr/>
          <a:lstStyle/>
          <a:p>
            <a:r>
              <a:rPr lang="zh-CN" altLang="en-US" sz="6000">
                <a:solidFill>
                  <a:srgbClr val="FFFF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需求分析基础</a:t>
            </a:r>
            <a:endParaRPr lang="zh-CN" altLang="en-US"/>
          </a:p>
        </p:txBody>
      </p:sp>
      <p:sp>
        <p:nvSpPr>
          <p:cNvPr id="126979" name="Text Box 3">
            <a:extLst>
              <a:ext uri="{FF2B5EF4-FFF2-40B4-BE49-F238E27FC236}">
                <a16:creationId xmlns:a16="http://schemas.microsoft.com/office/drawing/2014/main" id="{89FD1FF7-ED18-40E9-A1F3-C890DF5B33A8}"/>
              </a:ext>
            </a:extLst>
          </p:cNvPr>
          <p:cNvSpPr txBox="1">
            <a:spLocks noChangeArrowheads="1"/>
          </p:cNvSpPr>
          <p:nvPr/>
        </p:nvSpPr>
        <p:spPr bwMode="auto">
          <a:xfrm>
            <a:off x="898525" y="1849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00000"/>
              </a:lnSpc>
              <a:spcBef>
                <a:spcPct val="0"/>
              </a:spcBef>
            </a:pPr>
            <a:endParaRPr lang="zh-CN" altLang="zh-CN" sz="2400" b="0">
              <a:effectLst/>
              <a:ea typeface="宋体" panose="02010600030101010101" pitchFamily="2" charset="-122"/>
            </a:endParaRPr>
          </a:p>
        </p:txBody>
      </p:sp>
      <p:sp>
        <p:nvSpPr>
          <p:cNvPr id="126980" name="Oval 4">
            <a:extLst>
              <a:ext uri="{FF2B5EF4-FFF2-40B4-BE49-F238E27FC236}">
                <a16:creationId xmlns:a16="http://schemas.microsoft.com/office/drawing/2014/main" id="{FE5A24F3-786E-4BB7-A63F-8043D91F7CE0}"/>
              </a:ext>
            </a:extLst>
          </p:cNvPr>
          <p:cNvSpPr>
            <a:spLocks noChangeArrowheads="1"/>
          </p:cNvSpPr>
          <p:nvPr/>
        </p:nvSpPr>
        <p:spPr bwMode="auto">
          <a:xfrm>
            <a:off x="6400800" y="6477000"/>
            <a:ext cx="685800" cy="228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1" name="Text Box 5">
            <a:extLst>
              <a:ext uri="{FF2B5EF4-FFF2-40B4-BE49-F238E27FC236}">
                <a16:creationId xmlns:a16="http://schemas.microsoft.com/office/drawing/2014/main" id="{C7101791-6D85-4E49-9DC4-51ED8777F20B}"/>
              </a:ext>
            </a:extLst>
          </p:cNvPr>
          <p:cNvSpPr txBox="1">
            <a:spLocks noChangeArrowheads="1"/>
          </p:cNvSpPr>
          <p:nvPr/>
        </p:nvSpPr>
        <p:spPr bwMode="auto">
          <a:xfrm>
            <a:off x="228600" y="228600"/>
            <a:ext cx="1371600" cy="11890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eaLnBrk="1" hangingPunct="1">
              <a:lnSpc>
                <a:spcPct val="100000"/>
              </a:lnSpc>
              <a:spcBef>
                <a:spcPct val="50000"/>
              </a:spcBef>
            </a:pPr>
            <a:r>
              <a:rPr lang="en-US" altLang="zh-CN" sz="7200">
                <a:solidFill>
                  <a:srgbClr val="FF3300"/>
                </a:solidFill>
                <a:effectLst/>
                <a:latin typeface="Arial" panose="020B0604020202020204" pitchFamily="34" charset="0"/>
                <a:ea typeface="宋体" panose="02010600030101010101" pitchFamily="2" charset="-122"/>
              </a:rPr>
              <a:t>3</a:t>
            </a:r>
          </a:p>
        </p:txBody>
      </p:sp>
      <p:sp>
        <p:nvSpPr>
          <p:cNvPr id="126982" name="Oval 6">
            <a:hlinkClick r:id="rId3" action="ppaction://hlinkfile"/>
            <a:extLst>
              <a:ext uri="{FF2B5EF4-FFF2-40B4-BE49-F238E27FC236}">
                <a16:creationId xmlns:a16="http://schemas.microsoft.com/office/drawing/2014/main" id="{02157EF5-4445-4420-B0BD-84F60FD9C1B4}"/>
              </a:ext>
            </a:extLst>
          </p:cNvPr>
          <p:cNvSpPr>
            <a:spLocks noChangeArrowheads="1"/>
          </p:cNvSpPr>
          <p:nvPr/>
        </p:nvSpPr>
        <p:spPr bwMode="auto">
          <a:xfrm>
            <a:off x="8153400" y="6400800"/>
            <a:ext cx="762000" cy="304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3" name="Oval 7">
            <a:hlinkClick r:id="rId4" action="ppaction://hlinksldjump"/>
            <a:extLst>
              <a:ext uri="{FF2B5EF4-FFF2-40B4-BE49-F238E27FC236}">
                <a16:creationId xmlns:a16="http://schemas.microsoft.com/office/drawing/2014/main" id="{5C638EEA-DC1B-43AB-B0F8-A06E940E3BE6}"/>
              </a:ext>
            </a:extLst>
          </p:cNvPr>
          <p:cNvSpPr>
            <a:spLocks noChangeArrowheads="1"/>
          </p:cNvSpPr>
          <p:nvPr/>
        </p:nvSpPr>
        <p:spPr bwMode="auto">
          <a:xfrm>
            <a:off x="7239000" y="6400800"/>
            <a:ext cx="762000" cy="3048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6984" name="Text Box 8">
            <a:extLst>
              <a:ext uri="{FF2B5EF4-FFF2-40B4-BE49-F238E27FC236}">
                <a16:creationId xmlns:a16="http://schemas.microsoft.com/office/drawing/2014/main" id="{85B09E79-4870-4C15-9C90-2C8EB1BD6BBE}"/>
              </a:ext>
            </a:extLst>
          </p:cNvPr>
          <p:cNvSpPr txBox="1">
            <a:spLocks noChangeArrowheads="1"/>
          </p:cNvSpPr>
          <p:nvPr/>
        </p:nvSpPr>
        <p:spPr bwMode="auto">
          <a:xfrm>
            <a:off x="2033588" y="1143000"/>
            <a:ext cx="5334000" cy="77559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miter lim="800000"/>
                <a:headEnd/>
                <a:tailEnd/>
              </a14:hiddenLine>
            </a:ext>
          </a:extLst>
        </p:spPr>
        <p:txBody>
          <a:bodyPr>
            <a:spAutoFit/>
          </a:bodyPr>
          <a:lstStyle/>
          <a:p>
            <a:pPr algn="ctr" eaLnBrk="1" fontAlgn="ctr" hangingPunct="1">
              <a:lnSpc>
                <a:spcPct val="90000"/>
              </a:lnSpc>
              <a:spcBef>
                <a:spcPct val="50000"/>
              </a:spcBef>
            </a:pPr>
            <a:r>
              <a:rPr lang="zh-CN" altLang="en-US" sz="4800" b="0" dirty="0">
                <a:solidFill>
                  <a:srgbClr val="FFFF00"/>
                </a:solidFill>
                <a:effectLst/>
                <a:latin typeface="华文新魏" panose="02010800040101010101" pitchFamily="2" charset="-122"/>
                <a:ea typeface="华文新魏" panose="02010800040101010101" pitchFamily="2" charset="-122"/>
              </a:rPr>
              <a:t>第二 章</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6" fill="hold" grpId="0" nodeType="afterEffect">
                                  <p:stCondLst>
                                    <p:cond delay="0"/>
                                  </p:stCondLst>
                                  <p:childTnLst>
                                    <p:set>
                                      <p:cBhvr>
                                        <p:cTn id="6" dur="1" fill="hold">
                                          <p:stCondLst>
                                            <p:cond delay="0"/>
                                          </p:stCondLst>
                                        </p:cTn>
                                        <p:tgtEl>
                                          <p:spTgt spid="126984"/>
                                        </p:tgtEl>
                                        <p:attrNameLst>
                                          <p:attrName>style.visibility</p:attrName>
                                        </p:attrNameLst>
                                      </p:cBhvr>
                                      <p:to>
                                        <p:strVal val="visible"/>
                                      </p:to>
                                    </p:set>
                                    <p:anim calcmode="lin" valueType="num">
                                      <p:cBhvr>
                                        <p:cTn id="7" dur="500" fill="hold"/>
                                        <p:tgtEl>
                                          <p:spTgt spid="126984"/>
                                        </p:tgtEl>
                                        <p:attrNameLst>
                                          <p:attrName>ppt_w</p:attrName>
                                        </p:attrNameLst>
                                      </p:cBhvr>
                                      <p:tavLst>
                                        <p:tav tm="0">
                                          <p:val>
                                            <p:strVal val="(6*min(max(#ppt_w*#ppt_h,.3),1)-7.4)/-.7*#ppt_w"/>
                                          </p:val>
                                        </p:tav>
                                        <p:tav tm="100000">
                                          <p:val>
                                            <p:strVal val="#ppt_w"/>
                                          </p:val>
                                        </p:tav>
                                      </p:tavLst>
                                    </p:anim>
                                    <p:anim calcmode="lin" valueType="num">
                                      <p:cBhvr>
                                        <p:cTn id="8" dur="500" fill="hold"/>
                                        <p:tgtEl>
                                          <p:spTgt spid="126984"/>
                                        </p:tgtEl>
                                        <p:attrNameLst>
                                          <p:attrName>ppt_h</p:attrName>
                                        </p:attrNameLst>
                                      </p:cBhvr>
                                      <p:tavLst>
                                        <p:tav tm="0">
                                          <p:val>
                                            <p:strVal val="(6*min(max(#ppt_w*#ppt_h,.3),1)-7.4)/-.7*#ppt_h"/>
                                          </p:val>
                                        </p:tav>
                                        <p:tav tm="100000">
                                          <p:val>
                                            <p:strVal val="#ppt_h"/>
                                          </p:val>
                                        </p:tav>
                                      </p:tavLst>
                                    </p:anim>
                                    <p:anim calcmode="lin" valueType="num">
                                      <p:cBhvr>
                                        <p:cTn id="9" dur="500" fill="hold"/>
                                        <p:tgtEl>
                                          <p:spTgt spid="126984"/>
                                        </p:tgtEl>
                                        <p:attrNameLst>
                                          <p:attrName>ppt_x</p:attrName>
                                        </p:attrNameLst>
                                      </p:cBhvr>
                                      <p:tavLst>
                                        <p:tav tm="0">
                                          <p:val>
                                            <p:fltVal val="0.5"/>
                                          </p:val>
                                        </p:tav>
                                        <p:tav tm="100000">
                                          <p:val>
                                            <p:strVal val="#ppt_x"/>
                                          </p:val>
                                        </p:tav>
                                      </p:tavLst>
                                    </p:anim>
                                    <p:anim calcmode="lin" valueType="num">
                                      <p:cBhvr>
                                        <p:cTn id="10" dur="500" fill="hold"/>
                                        <p:tgtEl>
                                          <p:spTgt spid="126984"/>
                                        </p:tgtEl>
                                        <p:attrNameLst>
                                          <p:attrName>ppt_y</p:attrName>
                                        </p:attrNameLst>
                                      </p:cBhvr>
                                      <p:tavLst>
                                        <p:tav tm="0">
                                          <p:val>
                                            <p:strVal val="1+(6*min(max(#ppt_w*#ppt_h,.3),1)-7.4)/-.7*#ppt_h/2"/>
                                          </p:val>
                                        </p:tav>
                                        <p:tav tm="100000">
                                          <p:val>
                                            <p:strVal val="#ppt_y"/>
                                          </p:val>
                                        </p:tav>
                                      </p:tavLst>
                                    </p:anim>
                                  </p:childTnLst>
                                </p:cTn>
                              </p:par>
                            </p:childTnLst>
                          </p:cTn>
                        </p:par>
                        <p:par>
                          <p:cTn id="11" fill="hold" nodeType="afterGroup">
                            <p:stCondLst>
                              <p:cond delay="500"/>
                            </p:stCondLst>
                            <p:childTnLst>
                              <p:par>
                                <p:cTn id="12" presetID="23" presetClass="entr" presetSubtype="528" fill="hold" grpId="0" nodeType="afterEffect">
                                  <p:stCondLst>
                                    <p:cond delay="0"/>
                                  </p:stCondLst>
                                  <p:childTnLst>
                                    <p:set>
                                      <p:cBhvr>
                                        <p:cTn id="13" dur="1" fill="hold">
                                          <p:stCondLst>
                                            <p:cond delay="0"/>
                                          </p:stCondLst>
                                        </p:cTn>
                                        <p:tgtEl>
                                          <p:spTgt spid="126978"/>
                                        </p:tgtEl>
                                        <p:attrNameLst>
                                          <p:attrName>style.visibility</p:attrName>
                                        </p:attrNameLst>
                                      </p:cBhvr>
                                      <p:to>
                                        <p:strVal val="visible"/>
                                      </p:to>
                                    </p:set>
                                    <p:anim calcmode="lin" valueType="num">
                                      <p:cBhvr>
                                        <p:cTn id="14" dur="500" fill="hold"/>
                                        <p:tgtEl>
                                          <p:spTgt spid="126978"/>
                                        </p:tgtEl>
                                        <p:attrNameLst>
                                          <p:attrName>ppt_w</p:attrName>
                                        </p:attrNameLst>
                                      </p:cBhvr>
                                      <p:tavLst>
                                        <p:tav tm="0">
                                          <p:val>
                                            <p:fltVal val="0"/>
                                          </p:val>
                                        </p:tav>
                                        <p:tav tm="100000">
                                          <p:val>
                                            <p:strVal val="#ppt_w"/>
                                          </p:val>
                                        </p:tav>
                                      </p:tavLst>
                                    </p:anim>
                                    <p:anim calcmode="lin" valueType="num">
                                      <p:cBhvr>
                                        <p:cTn id="15" dur="500" fill="hold"/>
                                        <p:tgtEl>
                                          <p:spTgt spid="126978"/>
                                        </p:tgtEl>
                                        <p:attrNameLst>
                                          <p:attrName>ppt_h</p:attrName>
                                        </p:attrNameLst>
                                      </p:cBhvr>
                                      <p:tavLst>
                                        <p:tav tm="0">
                                          <p:val>
                                            <p:fltVal val="0"/>
                                          </p:val>
                                        </p:tav>
                                        <p:tav tm="100000">
                                          <p:val>
                                            <p:strVal val="#ppt_h"/>
                                          </p:val>
                                        </p:tav>
                                      </p:tavLst>
                                    </p:anim>
                                    <p:anim calcmode="lin" valueType="num">
                                      <p:cBhvr>
                                        <p:cTn id="16" dur="500" fill="hold"/>
                                        <p:tgtEl>
                                          <p:spTgt spid="126978"/>
                                        </p:tgtEl>
                                        <p:attrNameLst>
                                          <p:attrName>ppt_x</p:attrName>
                                        </p:attrNameLst>
                                      </p:cBhvr>
                                      <p:tavLst>
                                        <p:tav tm="0">
                                          <p:val>
                                            <p:fltVal val="0.5"/>
                                          </p:val>
                                        </p:tav>
                                        <p:tav tm="100000">
                                          <p:val>
                                            <p:strVal val="#ppt_x"/>
                                          </p:val>
                                        </p:tav>
                                      </p:tavLst>
                                    </p:anim>
                                    <p:anim calcmode="lin" valueType="num">
                                      <p:cBhvr>
                                        <p:cTn id="17" dur="500" fill="hold"/>
                                        <p:tgtEl>
                                          <p:spTgt spid="126978"/>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utoUpdateAnimBg="0"/>
      <p:bldP spid="12698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4" name="Text Box 4">
            <a:extLst>
              <a:ext uri="{FF2B5EF4-FFF2-40B4-BE49-F238E27FC236}">
                <a16:creationId xmlns:a16="http://schemas.microsoft.com/office/drawing/2014/main" id="{7AC8DFEB-1E14-40BD-8811-18B8FD30B63B}"/>
              </a:ext>
            </a:extLst>
          </p:cNvPr>
          <p:cNvSpPr txBox="1">
            <a:spLocks noChangeArrowheads="1"/>
          </p:cNvSpPr>
          <p:nvPr/>
        </p:nvSpPr>
        <p:spPr bwMode="auto">
          <a:xfrm>
            <a:off x="449263" y="841375"/>
            <a:ext cx="8389937"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a:effectLst>
                <a:outerShdw blurRad="38100" dist="38100" dir="2700000" algn="tl">
                  <a:srgbClr val="000000"/>
                </a:outerShdw>
              </a:effectLst>
            </a:endParaRPr>
          </a:p>
        </p:txBody>
      </p:sp>
      <p:sp>
        <p:nvSpPr>
          <p:cNvPr id="215047" name="Text Box 7">
            <a:extLst>
              <a:ext uri="{FF2B5EF4-FFF2-40B4-BE49-F238E27FC236}">
                <a16:creationId xmlns:a16="http://schemas.microsoft.com/office/drawing/2014/main" id="{EC4088F0-A401-4CCD-8003-9AD60A528314}"/>
              </a:ext>
            </a:extLst>
          </p:cNvPr>
          <p:cNvSpPr txBox="1">
            <a:spLocks noChangeArrowheads="1"/>
          </p:cNvSpPr>
          <p:nvPr/>
        </p:nvSpPr>
        <p:spPr bwMode="auto">
          <a:xfrm>
            <a:off x="347663" y="650875"/>
            <a:ext cx="8477250" cy="563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tx2"/>
                </a:solidFill>
                <a:effectLst>
                  <a:outerShdw blurRad="38100" dist="38100" dir="2700000" algn="tl">
                    <a:srgbClr val="000000"/>
                  </a:outerShdw>
                </a:effectLst>
              </a:rPr>
              <a:t>2.</a:t>
            </a:r>
            <a:r>
              <a:rPr lang="zh-CN" altLang="en-US">
                <a:solidFill>
                  <a:schemeClr val="tx2"/>
                </a:solidFill>
                <a:effectLst>
                  <a:outerShdw blurRad="38100" dist="38100" dir="2700000" algn="tl">
                    <a:srgbClr val="000000"/>
                  </a:outerShdw>
                </a:effectLst>
              </a:rPr>
              <a:t>非功能需求</a:t>
            </a:r>
          </a:p>
          <a:p>
            <a:pPr>
              <a:lnSpc>
                <a:spcPct val="105000"/>
              </a:lnSpc>
              <a:spcBef>
                <a:spcPct val="30000"/>
              </a:spcBef>
            </a:pPr>
            <a:r>
              <a:rPr lang="zh-CN" altLang="en-US">
                <a:solidFill>
                  <a:schemeClr val="tx2"/>
                </a:solidFill>
                <a:effectLst>
                  <a:outerShdw blurRad="38100" dist="38100" dir="2700000" algn="tl">
                    <a:srgbClr val="000000"/>
                  </a:outerShdw>
                </a:effectLst>
              </a:rPr>
              <a:t>    ① 系统安全性需求：</a:t>
            </a:r>
            <a:r>
              <a:rPr lang="zh-CN" altLang="en-US">
                <a:effectLst>
                  <a:outerShdw blurRad="38100" dist="38100" dir="2700000" algn="tl">
                    <a:srgbClr val="000000"/>
                  </a:outerShdw>
                </a:effectLst>
              </a:rPr>
              <a:t>为保证系统安全性，对本图书馆的各项功能进行分级、分权限操作，对各类用户进行确认。对其它图书馆借阅图书和文献资料服务控制访问范围：如限</a:t>
            </a:r>
            <a:r>
              <a:rPr lang="en-US" altLang="zh-CN">
                <a:effectLst>
                  <a:outerShdw blurRad="38100" dist="38100" dir="2700000" algn="tl">
                    <a:srgbClr val="000000"/>
                  </a:outerShdw>
                </a:effectLst>
              </a:rPr>
              <a:t>IP</a:t>
            </a:r>
            <a:r>
              <a:rPr lang="zh-CN" altLang="en-US">
                <a:effectLst>
                  <a:outerShdw blurRad="38100" dist="38100" dir="2700000" algn="tl">
                    <a:srgbClr val="000000"/>
                  </a:outerShdw>
                </a:effectLst>
              </a:rPr>
              <a:t>、限用户等。</a:t>
            </a:r>
          </a:p>
          <a:p>
            <a:pPr>
              <a:lnSpc>
                <a:spcPct val="105000"/>
              </a:lnSpc>
              <a:spcBef>
                <a:spcPct val="30000"/>
              </a:spcBef>
            </a:pPr>
            <a:r>
              <a:rPr lang="zh-CN" altLang="en-US">
                <a:solidFill>
                  <a:schemeClr val="tx2"/>
                </a:solidFill>
                <a:effectLst>
                  <a:outerShdw blurRad="38100" dist="38100" dir="2700000" algn="tl">
                    <a:srgbClr val="000000"/>
                  </a:outerShdw>
                </a:effectLst>
              </a:rPr>
              <a:t>    ② 对系统可用性的需求：</a:t>
            </a:r>
            <a:r>
              <a:rPr lang="zh-CN" altLang="en-US">
                <a:effectLst>
                  <a:outerShdw blurRad="38100" dist="38100" dir="2700000" algn="tl">
                    <a:srgbClr val="000000"/>
                  </a:outerShdw>
                </a:effectLst>
              </a:rPr>
              <a:t>为了方便使用者，要求对所有交互操作提供在线帮助功能。</a:t>
            </a:r>
          </a:p>
          <a:p>
            <a:pPr>
              <a:lnSpc>
                <a:spcPct val="105000"/>
              </a:lnSpc>
              <a:spcBef>
                <a:spcPct val="30000"/>
              </a:spcBef>
            </a:pPr>
            <a:r>
              <a:rPr lang="zh-CN" altLang="en-US">
                <a:solidFill>
                  <a:schemeClr val="tx2"/>
                </a:solidFill>
                <a:effectLst>
                  <a:outerShdw blurRad="38100" dist="38100" dir="2700000" algn="tl">
                    <a:srgbClr val="000000"/>
                  </a:outerShdw>
                </a:effectLst>
              </a:rPr>
              <a:t>    ③ 对系统查询速度的需求：</a:t>
            </a:r>
            <a:r>
              <a:rPr lang="zh-CN" altLang="en-US">
                <a:effectLst>
                  <a:outerShdw blurRad="38100" dist="38100" dir="2700000" algn="tl">
                    <a:srgbClr val="000000"/>
                  </a:outerShdw>
                </a:effectLst>
              </a:rPr>
              <a:t>要求系统在</a:t>
            </a:r>
            <a:r>
              <a:rPr lang="en-US" altLang="zh-CN">
                <a:effectLst>
                  <a:outerShdw blurRad="38100" dist="38100" dir="2700000" algn="tl">
                    <a:srgbClr val="000000"/>
                  </a:outerShdw>
                </a:effectLst>
              </a:rPr>
              <a:t>20S</a:t>
            </a:r>
            <a:r>
              <a:rPr lang="zh-CN" altLang="en-US">
                <a:effectLst>
                  <a:outerShdw blurRad="38100" dist="38100" dir="2700000" algn="tl">
                    <a:srgbClr val="000000"/>
                  </a:outerShdw>
                </a:effectLst>
              </a:rPr>
              <a:t>之内响应查询服务请求。</a:t>
            </a:r>
          </a:p>
          <a:p>
            <a:pPr>
              <a:lnSpc>
                <a:spcPct val="105000"/>
              </a:lnSpc>
              <a:spcBef>
                <a:spcPct val="30000"/>
              </a:spcBef>
            </a:pPr>
            <a:r>
              <a:rPr lang="zh-CN" altLang="en-US">
                <a:solidFill>
                  <a:schemeClr val="tx2"/>
                </a:solidFill>
                <a:effectLst>
                  <a:outerShdw blurRad="38100" dist="38100" dir="2700000" algn="tl">
                    <a:srgbClr val="000000"/>
                  </a:outerShdw>
                </a:effectLst>
              </a:rPr>
              <a:t>    ④ 对系统可靠性的需求：</a:t>
            </a:r>
            <a:r>
              <a:rPr lang="zh-CN" altLang="en-US">
                <a:effectLst>
                  <a:outerShdw blurRad="38100" dist="38100" dir="2700000" algn="tl">
                    <a:srgbClr val="000000"/>
                  </a:outerShdw>
                </a:effectLst>
              </a:rPr>
              <a:t>要求系统失败发生率小于</a:t>
            </a:r>
            <a:r>
              <a:rPr lang="en-US" altLang="zh-CN">
                <a:effectLst>
                  <a:outerShdw blurRad="38100" dist="38100" dir="2700000" algn="tl">
                    <a:srgbClr val="000000"/>
                  </a:outerShdw>
                </a:effectLst>
              </a:rPr>
              <a:t>1%</a:t>
            </a:r>
            <a:r>
              <a:rPr lang="zh-CN" altLang="en-US">
                <a:effectLst>
                  <a:outerShdw blurRad="38100" dist="38100" dir="2700000" algn="tl">
                    <a:srgbClr val="000000"/>
                  </a:outerShdw>
                </a:effectLst>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47">
                                            <p:txEl>
                                              <p:pRg st="0" end="0"/>
                                            </p:txEl>
                                          </p:spTgt>
                                        </p:tgtEl>
                                        <p:attrNameLst>
                                          <p:attrName>style.visibility</p:attrName>
                                        </p:attrNameLst>
                                      </p:cBhvr>
                                      <p:to>
                                        <p:strVal val="visible"/>
                                      </p:to>
                                    </p:set>
                                    <p:animEffect transition="in" filter="wipe(left)">
                                      <p:cBhvr>
                                        <p:cTn id="7" dur="1000"/>
                                        <p:tgtEl>
                                          <p:spTgt spid="215047">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5047">
                                            <p:txEl>
                                              <p:pRg st="1" end="1"/>
                                            </p:txEl>
                                          </p:spTgt>
                                        </p:tgtEl>
                                        <p:attrNameLst>
                                          <p:attrName>style.visibility</p:attrName>
                                        </p:attrNameLst>
                                      </p:cBhvr>
                                      <p:to>
                                        <p:strVal val="visible"/>
                                      </p:to>
                                    </p:set>
                                    <p:animEffect transition="in" filter="wipe(left)">
                                      <p:cBhvr>
                                        <p:cTn id="11" dur="1000"/>
                                        <p:tgtEl>
                                          <p:spTgt spid="215047">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215047">
                                            <p:txEl>
                                              <p:pRg st="2" end="2"/>
                                            </p:txEl>
                                          </p:spTgt>
                                        </p:tgtEl>
                                        <p:attrNameLst>
                                          <p:attrName>style.visibility</p:attrName>
                                        </p:attrNameLst>
                                      </p:cBhvr>
                                      <p:to>
                                        <p:strVal val="visible"/>
                                      </p:to>
                                    </p:set>
                                    <p:animEffect transition="in" filter="wipe(left)">
                                      <p:cBhvr>
                                        <p:cTn id="15" dur="1000"/>
                                        <p:tgtEl>
                                          <p:spTgt spid="215047">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215047">
                                            <p:txEl>
                                              <p:pRg st="3" end="3"/>
                                            </p:txEl>
                                          </p:spTgt>
                                        </p:tgtEl>
                                        <p:attrNameLst>
                                          <p:attrName>style.visibility</p:attrName>
                                        </p:attrNameLst>
                                      </p:cBhvr>
                                      <p:to>
                                        <p:strVal val="visible"/>
                                      </p:to>
                                    </p:set>
                                    <p:animEffect transition="in" filter="wipe(left)">
                                      <p:cBhvr>
                                        <p:cTn id="19" dur="1000"/>
                                        <p:tgtEl>
                                          <p:spTgt spid="215047">
                                            <p:txEl>
                                              <p:pRg st="3" end="3"/>
                                            </p:txEl>
                                          </p:spTgt>
                                        </p:tgtEl>
                                      </p:cBhvr>
                                    </p:animEffect>
                                  </p:childTnLst>
                                </p:cTn>
                              </p:par>
                            </p:childTnLst>
                          </p:cTn>
                        </p:par>
                        <p:par>
                          <p:cTn id="20" fill="hold" nodeType="afterGroup">
                            <p:stCondLst>
                              <p:cond delay="4000"/>
                            </p:stCondLst>
                            <p:childTnLst>
                              <p:par>
                                <p:cTn id="21" presetID="22" presetClass="entr" presetSubtype="8" fill="hold" grpId="0" nodeType="afterEffect">
                                  <p:stCondLst>
                                    <p:cond delay="0"/>
                                  </p:stCondLst>
                                  <p:childTnLst>
                                    <p:set>
                                      <p:cBhvr>
                                        <p:cTn id="22" dur="1" fill="hold">
                                          <p:stCondLst>
                                            <p:cond delay="0"/>
                                          </p:stCondLst>
                                        </p:cTn>
                                        <p:tgtEl>
                                          <p:spTgt spid="215047">
                                            <p:txEl>
                                              <p:pRg st="4" end="4"/>
                                            </p:txEl>
                                          </p:spTgt>
                                        </p:tgtEl>
                                        <p:attrNameLst>
                                          <p:attrName>style.visibility</p:attrName>
                                        </p:attrNameLst>
                                      </p:cBhvr>
                                      <p:to>
                                        <p:strVal val="visible"/>
                                      </p:to>
                                    </p:set>
                                    <p:animEffect transition="in" filter="wipe(left)">
                                      <p:cBhvr>
                                        <p:cTn id="23" dur="1000"/>
                                        <p:tgtEl>
                                          <p:spTgt spid="2150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Text Box 4">
            <a:extLst>
              <a:ext uri="{FF2B5EF4-FFF2-40B4-BE49-F238E27FC236}">
                <a16:creationId xmlns:a16="http://schemas.microsoft.com/office/drawing/2014/main" id="{E22BDE43-6FFE-41E4-9929-00FEC2CA3697}"/>
              </a:ext>
            </a:extLst>
          </p:cNvPr>
          <p:cNvSpPr txBox="1">
            <a:spLocks noChangeArrowheads="1"/>
          </p:cNvSpPr>
          <p:nvPr/>
        </p:nvSpPr>
        <p:spPr bwMode="auto">
          <a:xfrm>
            <a:off x="720725" y="1639888"/>
            <a:ext cx="1841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effectLst>
                <a:outerShdw blurRad="38100" dist="38100" dir="2700000" algn="tl">
                  <a:srgbClr val="000000"/>
                </a:outerShdw>
              </a:effectLst>
            </a:endParaRPr>
          </a:p>
        </p:txBody>
      </p:sp>
      <p:sp>
        <p:nvSpPr>
          <p:cNvPr id="216069" name="Text Box 5">
            <a:extLst>
              <a:ext uri="{FF2B5EF4-FFF2-40B4-BE49-F238E27FC236}">
                <a16:creationId xmlns:a16="http://schemas.microsoft.com/office/drawing/2014/main" id="{7A3610D8-AAD9-43E0-B81B-A56BB143DD42}"/>
              </a:ext>
            </a:extLst>
          </p:cNvPr>
          <p:cNvSpPr txBox="1">
            <a:spLocks noChangeArrowheads="1"/>
          </p:cNvSpPr>
          <p:nvPr/>
        </p:nvSpPr>
        <p:spPr bwMode="auto">
          <a:xfrm>
            <a:off x="347663" y="425450"/>
            <a:ext cx="8520112" cy="545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chemeClr val="tx2"/>
                </a:solidFill>
                <a:effectLst>
                  <a:outerShdw blurRad="38100" dist="38100" dir="2700000" algn="tl">
                    <a:srgbClr val="000000"/>
                  </a:outerShdw>
                </a:effectLst>
              </a:rPr>
              <a:t>3.  </a:t>
            </a:r>
            <a:r>
              <a:rPr lang="zh-CN" altLang="en-US">
                <a:solidFill>
                  <a:schemeClr val="tx2"/>
                </a:solidFill>
                <a:effectLst>
                  <a:outerShdw blurRad="38100" dist="38100" dir="2700000" algn="tl">
                    <a:srgbClr val="000000"/>
                  </a:outerShdw>
                </a:effectLst>
              </a:rPr>
              <a:t>领域需求</a:t>
            </a:r>
          </a:p>
          <a:p>
            <a:pPr>
              <a:lnSpc>
                <a:spcPct val="105000"/>
              </a:lnSpc>
            </a:pPr>
            <a:r>
              <a:rPr lang="zh-CN" altLang="en-US">
                <a:effectLst>
                  <a:outerShdw blurRad="38100" dist="38100" dir="2700000" algn="tl">
                    <a:srgbClr val="000000"/>
                  </a:outerShdw>
                </a:effectLst>
              </a:rPr>
              <a:t>        例如：对“大学图书管理系统”，提出一些与图书管理的业务相关的需求：</a:t>
            </a:r>
          </a:p>
          <a:p>
            <a:pPr>
              <a:lnSpc>
                <a:spcPct val="105000"/>
              </a:lnSpc>
            </a:pPr>
            <a:r>
              <a:rPr lang="zh-CN" altLang="en-US">
                <a:effectLst>
                  <a:outerShdw blurRad="38100" dist="38100" dir="2700000" algn="tl">
                    <a:srgbClr val="000000"/>
                  </a:outerShdw>
                </a:effectLst>
              </a:rPr>
              <a:t>   ⑴ 图书编目要求按照</a:t>
            </a:r>
            <a:r>
              <a:rPr lang="en-US" altLang="zh-CN">
                <a:effectLst>
                  <a:outerShdw blurRad="38100" dist="38100" dir="2700000" algn="tl">
                    <a:srgbClr val="000000"/>
                  </a:outerShdw>
                </a:effectLst>
              </a:rPr>
              <a:t>《</a:t>
            </a:r>
            <a:r>
              <a:rPr lang="zh-CN" altLang="en-US">
                <a:effectLst>
                  <a:outerShdw blurRad="38100" dist="38100" dir="2700000" algn="tl">
                    <a:srgbClr val="000000"/>
                  </a:outerShdw>
                </a:effectLst>
              </a:rPr>
              <a:t>中国图书馆分类法</a:t>
            </a:r>
            <a:r>
              <a:rPr lang="en-US" altLang="zh-CN">
                <a:effectLst>
                  <a:outerShdw blurRad="38100" dist="38100" dir="2700000" algn="tl">
                    <a:srgbClr val="000000"/>
                  </a:outerShdw>
                </a:effectLst>
              </a:rPr>
              <a:t>》</a:t>
            </a:r>
            <a:r>
              <a:rPr lang="zh-CN" altLang="en-US">
                <a:effectLst>
                  <a:outerShdw blurRad="38100" dist="38100" dir="2700000" algn="tl">
                    <a:srgbClr val="000000"/>
                  </a:outerShdw>
                </a:effectLst>
              </a:rPr>
              <a:t>进行；</a:t>
            </a:r>
          </a:p>
          <a:p>
            <a:pPr>
              <a:lnSpc>
                <a:spcPct val="105000"/>
              </a:lnSpc>
            </a:pPr>
            <a:r>
              <a:rPr lang="zh-CN" altLang="en-US">
                <a:effectLst>
                  <a:outerShdw blurRad="38100" dist="38100" dir="2700000" algn="tl">
                    <a:srgbClr val="000000"/>
                  </a:outerShdw>
                </a:effectLst>
              </a:rPr>
              <a:t>   ⑵ 由于版权限制，某些文献资料只能在图书馆规定的阅览室阅读，并限制复制和打印。</a:t>
            </a:r>
          </a:p>
          <a:p>
            <a:r>
              <a:rPr lang="zh-CN" altLang="en-US">
                <a:effectLst>
                  <a:outerShdw blurRad="38100" dist="38100" dir="2700000" algn="tl">
                    <a:srgbClr val="000000"/>
                  </a:outerShdw>
                </a:effectLst>
              </a:rPr>
              <a:t>         第一条需求是对遵循我国图书管理的规定，执行对图书的分类管理的标准。而第二条需求则是版权法对图书馆文献资料的保护的需要，描述了对一类文献资料有限制的使用和服务。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a:extLst>
              <a:ext uri="{FF2B5EF4-FFF2-40B4-BE49-F238E27FC236}">
                <a16:creationId xmlns:a16="http://schemas.microsoft.com/office/drawing/2014/main" id="{84850B09-A063-4209-BBED-50802DC1FE4E}"/>
              </a:ext>
            </a:extLst>
          </p:cNvPr>
          <p:cNvSpPr>
            <a:spLocks noChangeArrowheads="1"/>
          </p:cNvSpPr>
          <p:nvPr/>
        </p:nvSpPr>
        <p:spPr bwMode="auto">
          <a:xfrm>
            <a:off x="619125" y="528638"/>
            <a:ext cx="8004175" cy="57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pPr>
            <a:r>
              <a:rPr lang="zh-CN" altLang="en-US" sz="3200">
                <a:solidFill>
                  <a:schemeClr val="tx2"/>
                </a:solidFill>
                <a:effectLst>
                  <a:outerShdw blurRad="38100" dist="38100" dir="2700000" algn="tl">
                    <a:srgbClr val="000000"/>
                  </a:outerShdw>
                </a:effectLst>
                <a:ea typeface="华文新魏" panose="02010800040101010101" pitchFamily="2" charset="-122"/>
              </a:rPr>
              <a:t>二、</a:t>
            </a:r>
            <a:r>
              <a:rPr lang="zh-CN" altLang="en-US" sz="2800">
                <a:solidFill>
                  <a:schemeClr val="tx2"/>
                </a:solidFill>
                <a:effectLst/>
                <a:ea typeface="楷体_GB2312" pitchFamily="49" charset="-122"/>
              </a:rPr>
              <a:t>需求分析与建模</a:t>
            </a:r>
          </a:p>
        </p:txBody>
      </p:sp>
      <p:sp>
        <p:nvSpPr>
          <p:cNvPr id="161796" name="Oval 4">
            <a:hlinkClick r:id="" action="ppaction://hlinkshowjump?jump=previousslide"/>
            <a:extLst>
              <a:ext uri="{FF2B5EF4-FFF2-40B4-BE49-F238E27FC236}">
                <a16:creationId xmlns:a16="http://schemas.microsoft.com/office/drawing/2014/main" id="{F9E0EDF9-4332-4A60-AC41-C9D5F6B2B3AF}"/>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7" name="Oval 5">
            <a:hlinkClick r:id="" action="ppaction://hlinkshowjump?jump=nextslide"/>
            <a:extLst>
              <a:ext uri="{FF2B5EF4-FFF2-40B4-BE49-F238E27FC236}">
                <a16:creationId xmlns:a16="http://schemas.microsoft.com/office/drawing/2014/main" id="{8BD19716-795F-4767-8B20-FAE37C347E96}"/>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8" name="Oval 6">
            <a:hlinkClick r:id="rId2" action="ppaction://hlinksldjump"/>
            <a:extLst>
              <a:ext uri="{FF2B5EF4-FFF2-40B4-BE49-F238E27FC236}">
                <a16:creationId xmlns:a16="http://schemas.microsoft.com/office/drawing/2014/main" id="{9FE6DB3F-31D8-4D57-93C0-1254F87DC89B}"/>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1799" name="Text Box 7">
            <a:extLst>
              <a:ext uri="{FF2B5EF4-FFF2-40B4-BE49-F238E27FC236}">
                <a16:creationId xmlns:a16="http://schemas.microsoft.com/office/drawing/2014/main" id="{0CDAC369-A151-42B5-A5BC-30FFCB61A952}"/>
              </a:ext>
            </a:extLst>
          </p:cNvPr>
          <p:cNvSpPr txBox="1">
            <a:spLocks noChangeArrowheads="1"/>
          </p:cNvSpPr>
          <p:nvPr/>
        </p:nvSpPr>
        <p:spPr bwMode="auto">
          <a:xfrm>
            <a:off x="587375" y="2986088"/>
            <a:ext cx="7886700" cy="299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6575" indent="-536575">
              <a:spcBef>
                <a:spcPct val="0"/>
              </a:spcBef>
              <a:defRPr kumimoji="1" sz="2400">
                <a:solidFill>
                  <a:schemeClr val="tx1"/>
                </a:solidFill>
                <a:latin typeface="Times New Roman" panose="02020603050405020304" pitchFamily="18" charset="0"/>
                <a:ea typeface="宋体" panose="02010600030101010101" pitchFamily="2" charset="-122"/>
              </a:defRPr>
            </a:lvl1pPr>
            <a:lvl2pPr marL="715963">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35000"/>
              </a:spcBef>
            </a:pPr>
            <a:r>
              <a:rPr lang="en-US" altLang="zh-CN">
                <a:effectLst/>
                <a:latin typeface="楷体_GB2312" pitchFamily="49" charset="-122"/>
                <a:ea typeface="楷体_GB2312" pitchFamily="49" charset="-122"/>
              </a:rPr>
              <a:t>  </a:t>
            </a:r>
            <a:r>
              <a:rPr lang="zh-CN" altLang="en-US" sz="2800">
                <a:effectLst/>
                <a:latin typeface="楷体_GB2312" pitchFamily="49" charset="-122"/>
                <a:ea typeface="楷体_GB2312" pitchFamily="49" charset="-122"/>
              </a:rPr>
              <a:t>需求分析和建模又包含三个层次的工作。</a:t>
            </a:r>
          </a:p>
          <a:p>
            <a:pPr>
              <a:lnSpc>
                <a:spcPct val="115000"/>
              </a:lnSpc>
              <a:spcBef>
                <a:spcPct val="35000"/>
              </a:spcBef>
            </a:pPr>
            <a:r>
              <a:rPr lang="en-US" altLang="zh-CN" sz="2800">
                <a:effectLst/>
                <a:latin typeface="楷体_GB2312" pitchFamily="49" charset="-122"/>
                <a:ea typeface="楷体_GB2312" pitchFamily="49" charset="-122"/>
              </a:rPr>
              <a:t>1</a:t>
            </a:r>
            <a:r>
              <a:rPr lang="zh-CN" altLang="en-US" sz="2800">
                <a:effectLst/>
                <a:latin typeface="楷体_GB2312" pitchFamily="49" charset="-122"/>
                <a:ea typeface="楷体_GB2312" pitchFamily="49" charset="-122"/>
              </a:rPr>
              <a:t>、需求分析  </a:t>
            </a:r>
          </a:p>
          <a:p>
            <a:pPr>
              <a:lnSpc>
                <a:spcPct val="115000"/>
              </a:lnSpc>
              <a:spcBef>
                <a:spcPct val="35000"/>
              </a:spcBef>
            </a:pPr>
            <a:r>
              <a:rPr lang="en-US" altLang="zh-CN" sz="2800">
                <a:effectLst/>
                <a:latin typeface="楷体_GB2312" pitchFamily="49" charset="-122"/>
                <a:ea typeface="楷体_GB2312" pitchFamily="49" charset="-122"/>
              </a:rPr>
              <a:t>2</a:t>
            </a:r>
            <a:r>
              <a:rPr lang="zh-CN" altLang="en-US" sz="2800">
                <a:effectLst/>
                <a:latin typeface="楷体_GB2312" pitchFamily="49" charset="-122"/>
                <a:ea typeface="楷体_GB2312" pitchFamily="49" charset="-122"/>
              </a:rPr>
              <a:t>、需求建模（分为企业</a:t>
            </a:r>
            <a:r>
              <a:rPr lang="zh-CN" altLang="en-US" sz="2800">
                <a:effectLst/>
                <a:ea typeface="楷体_GB2312" pitchFamily="49" charset="-122"/>
              </a:rPr>
              <a:t>建模</a:t>
            </a:r>
            <a:r>
              <a:rPr lang="zh-CN" altLang="en-US" sz="2800">
                <a:effectLst/>
                <a:latin typeface="楷体_GB2312" pitchFamily="49" charset="-122"/>
                <a:ea typeface="楷体_GB2312" pitchFamily="49" charset="-122"/>
              </a:rPr>
              <a:t>、功能需求</a:t>
            </a:r>
            <a:r>
              <a:rPr lang="zh-CN" altLang="en-US" sz="2800">
                <a:effectLst/>
                <a:ea typeface="楷体_GB2312" pitchFamily="49" charset="-122"/>
              </a:rPr>
              <a:t>建模</a:t>
            </a:r>
            <a:r>
              <a:rPr lang="zh-CN" altLang="en-US" sz="2800">
                <a:effectLst/>
                <a:latin typeface="楷体_GB2312" pitchFamily="49" charset="-122"/>
                <a:ea typeface="楷体_GB2312" pitchFamily="49" charset="-122"/>
              </a:rPr>
              <a:t>和非功能需求</a:t>
            </a:r>
            <a:r>
              <a:rPr lang="zh-CN" altLang="en-US" sz="2800">
                <a:effectLst/>
                <a:ea typeface="楷体_GB2312" pitchFamily="49" charset="-122"/>
              </a:rPr>
              <a:t>建模</a:t>
            </a:r>
            <a:r>
              <a:rPr lang="zh-CN" altLang="en-US" sz="2800">
                <a:effectLst/>
                <a:latin typeface="楷体_GB2312" pitchFamily="49" charset="-122"/>
                <a:ea typeface="楷体_GB2312" pitchFamily="49" charset="-122"/>
              </a:rPr>
              <a:t>等）</a:t>
            </a:r>
          </a:p>
          <a:p>
            <a:pPr>
              <a:lnSpc>
                <a:spcPct val="115000"/>
              </a:lnSpc>
              <a:spcBef>
                <a:spcPct val="35000"/>
              </a:spcBef>
            </a:pPr>
            <a:r>
              <a:rPr lang="en-US" altLang="zh-CN" sz="2800">
                <a:effectLst/>
                <a:latin typeface="楷体_GB2312" pitchFamily="49" charset="-122"/>
                <a:ea typeface="楷体_GB2312" pitchFamily="49" charset="-122"/>
              </a:rPr>
              <a:t>3</a:t>
            </a:r>
            <a:r>
              <a:rPr lang="zh-CN" altLang="en-US" sz="2800">
                <a:effectLst/>
                <a:latin typeface="楷体_GB2312" pitchFamily="49" charset="-122"/>
                <a:ea typeface="楷体_GB2312" pitchFamily="49" charset="-122"/>
              </a:rPr>
              <a:t>、需求规格说明</a:t>
            </a:r>
            <a:r>
              <a:rPr lang="en-US" altLang="zh-CN" sz="2800">
                <a:effectLst/>
                <a:latin typeface=""/>
                <a:ea typeface="楷体_GB2312" pitchFamily="49" charset="-122"/>
              </a:rPr>
              <a:t>—</a:t>
            </a:r>
            <a:r>
              <a:rPr lang="zh-CN" altLang="en-US" sz="2800">
                <a:effectLst/>
                <a:latin typeface="楷体_GB2312" pitchFamily="49" charset="-122"/>
                <a:ea typeface="楷体_GB2312" pitchFamily="49" charset="-122"/>
              </a:rPr>
              <a:t>不同的描述方式。 </a:t>
            </a:r>
          </a:p>
        </p:txBody>
      </p:sp>
      <p:sp>
        <p:nvSpPr>
          <p:cNvPr id="161800" name="Text Box 8">
            <a:extLst>
              <a:ext uri="{FF2B5EF4-FFF2-40B4-BE49-F238E27FC236}">
                <a16:creationId xmlns:a16="http://schemas.microsoft.com/office/drawing/2014/main" id="{1E87EFFC-AED1-411A-B5C2-C3FCFA0916C0}"/>
              </a:ext>
            </a:extLst>
          </p:cNvPr>
          <p:cNvSpPr txBox="1">
            <a:spLocks noChangeArrowheads="1"/>
          </p:cNvSpPr>
          <p:nvPr/>
        </p:nvSpPr>
        <p:spPr bwMode="auto">
          <a:xfrm>
            <a:off x="508000" y="1116013"/>
            <a:ext cx="8286750"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40000"/>
              </a:spcBef>
            </a:pPr>
            <a:r>
              <a:rPr lang="en-US" altLang="zh-CN">
                <a:effectLst/>
              </a:rPr>
              <a:t>        </a:t>
            </a:r>
            <a:r>
              <a:rPr lang="zh-CN" altLang="en-US">
                <a:effectLst/>
              </a:rPr>
              <a:t>主要对收集到的需求进行提炼、分析和认真审查，确保所有参加人员取得一致共识。找出错误、遗漏和不足，建立完整的分析模型。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9">
                                            <p:txEl>
                                              <p:pRg st="0" end="0"/>
                                            </p:txEl>
                                          </p:spTgt>
                                        </p:tgtEl>
                                        <p:attrNameLst>
                                          <p:attrName>style.visibility</p:attrName>
                                        </p:attrNameLst>
                                      </p:cBhvr>
                                      <p:to>
                                        <p:strVal val="visible"/>
                                      </p:to>
                                    </p:set>
                                    <p:animEffect transition="in" filter="wipe(left)">
                                      <p:cBhvr>
                                        <p:cTn id="7" dur="1000"/>
                                        <p:tgtEl>
                                          <p:spTgt spid="161799">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61799">
                                            <p:txEl>
                                              <p:pRg st="1" end="1"/>
                                            </p:txEl>
                                          </p:spTgt>
                                        </p:tgtEl>
                                        <p:attrNameLst>
                                          <p:attrName>style.visibility</p:attrName>
                                        </p:attrNameLst>
                                      </p:cBhvr>
                                      <p:to>
                                        <p:strVal val="visible"/>
                                      </p:to>
                                    </p:set>
                                    <p:animEffect transition="in" filter="wipe(left)">
                                      <p:cBhvr>
                                        <p:cTn id="11" dur="1000"/>
                                        <p:tgtEl>
                                          <p:spTgt spid="161799">
                                            <p:txEl>
                                              <p:pRg st="1" end="1"/>
                                            </p:txEl>
                                          </p:spTgt>
                                        </p:tgtEl>
                                      </p:cBhvr>
                                    </p:animEffect>
                                  </p:childTnLst>
                                </p:cTn>
                              </p:par>
                            </p:childTnLst>
                          </p:cTn>
                        </p:par>
                        <p:par>
                          <p:cTn id="12" fill="hold" nodeType="afterGroup">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161799">
                                            <p:txEl>
                                              <p:pRg st="2" end="2"/>
                                            </p:txEl>
                                          </p:spTgt>
                                        </p:tgtEl>
                                        <p:attrNameLst>
                                          <p:attrName>style.visibility</p:attrName>
                                        </p:attrNameLst>
                                      </p:cBhvr>
                                      <p:to>
                                        <p:strVal val="visible"/>
                                      </p:to>
                                    </p:set>
                                    <p:animEffect transition="in" filter="wipe(left)">
                                      <p:cBhvr>
                                        <p:cTn id="15" dur="1000"/>
                                        <p:tgtEl>
                                          <p:spTgt spid="161799">
                                            <p:txEl>
                                              <p:pRg st="2" end="2"/>
                                            </p:txEl>
                                          </p:spTgt>
                                        </p:tgtEl>
                                      </p:cBhvr>
                                    </p:animEffect>
                                  </p:childTnLst>
                                </p:cTn>
                              </p:par>
                            </p:childTnLst>
                          </p:cTn>
                        </p:par>
                        <p:par>
                          <p:cTn id="16" fill="hold" nodeType="afterGroup">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161799">
                                            <p:txEl>
                                              <p:pRg st="3" end="3"/>
                                            </p:txEl>
                                          </p:spTgt>
                                        </p:tgtEl>
                                        <p:attrNameLst>
                                          <p:attrName>style.visibility</p:attrName>
                                        </p:attrNameLst>
                                      </p:cBhvr>
                                      <p:to>
                                        <p:strVal val="visible"/>
                                      </p:to>
                                    </p:set>
                                    <p:animEffect transition="in" filter="wipe(left)">
                                      <p:cBhvr>
                                        <p:cTn id="19" dur="1000"/>
                                        <p:tgtEl>
                                          <p:spTgt spid="1617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9" grpId="0" uiExpand="1"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3" name="Rectangle 5">
            <a:extLst>
              <a:ext uri="{FF2B5EF4-FFF2-40B4-BE49-F238E27FC236}">
                <a16:creationId xmlns:a16="http://schemas.microsoft.com/office/drawing/2014/main" id="{19D66A5C-796C-4AD0-AD2F-652046D6FCE2}"/>
              </a:ext>
            </a:extLst>
          </p:cNvPr>
          <p:cNvSpPr>
            <a:spLocks noGrp="1" noChangeArrowheads="1"/>
          </p:cNvSpPr>
          <p:nvPr>
            <p:ph type="title"/>
          </p:nvPr>
        </p:nvSpPr>
        <p:spPr>
          <a:xfrm>
            <a:off x="714375" y="465138"/>
            <a:ext cx="7772400" cy="620712"/>
          </a:xfrm>
        </p:spPr>
        <p:txBody>
          <a:bodyPr/>
          <a:lstStyle/>
          <a:p>
            <a:r>
              <a:rPr lang="zh-CN" altLang="en-US" sz="3000" b="1" dirty="0">
                <a:effectLst>
                  <a:outerShdw blurRad="38100" dist="38100" dir="2700000" algn="tl">
                    <a:srgbClr val="000000"/>
                  </a:outerShdw>
                </a:effectLst>
              </a:rPr>
              <a:t>需求分析常用技术</a:t>
            </a:r>
          </a:p>
        </p:txBody>
      </p:sp>
      <p:sp>
        <p:nvSpPr>
          <p:cNvPr id="222214" name="Text Box 6">
            <a:extLst>
              <a:ext uri="{FF2B5EF4-FFF2-40B4-BE49-F238E27FC236}">
                <a16:creationId xmlns:a16="http://schemas.microsoft.com/office/drawing/2014/main" id="{0A3F06A5-D06B-4D64-938E-11AC38489FE6}"/>
              </a:ext>
            </a:extLst>
          </p:cNvPr>
          <p:cNvSpPr txBox="1">
            <a:spLocks noChangeArrowheads="1"/>
          </p:cNvSpPr>
          <p:nvPr/>
        </p:nvSpPr>
        <p:spPr bwMode="auto">
          <a:xfrm>
            <a:off x="552450" y="1363663"/>
            <a:ext cx="8286750" cy="4402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9263">
              <a:spcBef>
                <a:spcPct val="0"/>
              </a:spcBef>
              <a:defRPr kumimoji="1" sz="2400">
                <a:solidFill>
                  <a:schemeClr val="tx1"/>
                </a:solidFill>
                <a:latin typeface="Times New Roman" panose="02020603050405020304" pitchFamily="18" charset="0"/>
                <a:ea typeface="宋体" panose="02010600030101010101" pitchFamily="2" charset="-122"/>
              </a:defRPr>
            </a:lvl1pPr>
            <a:lvl2pPr marL="1339850">
              <a:spcBef>
                <a:spcPct val="0"/>
              </a:spcBef>
              <a:defRPr kumimoji="1" sz="2400">
                <a:solidFill>
                  <a:schemeClr val="tx1"/>
                </a:solidFill>
                <a:latin typeface="Times New Roman" panose="02020603050405020304" pitchFamily="18" charset="0"/>
                <a:ea typeface="宋体" panose="02010600030101010101" pitchFamily="2" charset="-122"/>
              </a:defRPr>
            </a:lvl2pPr>
            <a:lvl3pPr marL="1519238">
              <a:spcBef>
                <a:spcPct val="0"/>
              </a:spcBef>
              <a:defRPr kumimoji="1" sz="2400">
                <a:solidFill>
                  <a:schemeClr val="tx1"/>
                </a:solidFill>
                <a:latin typeface="Times New Roman" panose="02020603050405020304" pitchFamily="18" charset="0"/>
                <a:ea typeface="宋体" panose="02010600030101010101" pitchFamily="2" charset="-122"/>
              </a:defRPr>
            </a:lvl3pPr>
            <a:lvl4pPr marL="1698625">
              <a:spcBef>
                <a:spcPct val="0"/>
              </a:spcBef>
              <a:defRPr kumimoji="1" sz="2400">
                <a:solidFill>
                  <a:schemeClr val="tx1"/>
                </a:solidFill>
                <a:latin typeface="Times New Roman" panose="02020603050405020304" pitchFamily="18" charset="0"/>
                <a:ea typeface="宋体" panose="02010600030101010101" pitchFamily="2" charset="-122"/>
              </a:defRPr>
            </a:lvl4pPr>
            <a:lvl5pPr marL="1878013">
              <a:spcBef>
                <a:spcPct val="0"/>
              </a:spcBef>
              <a:defRPr kumimoji="1" sz="2400">
                <a:solidFill>
                  <a:schemeClr val="tx1"/>
                </a:solidFill>
                <a:latin typeface="Times New Roman" panose="02020603050405020304" pitchFamily="18" charset="0"/>
                <a:ea typeface="宋体" panose="02010600030101010101" pitchFamily="2" charset="-122"/>
              </a:defRPr>
            </a:lvl5pPr>
            <a:lvl6pPr marL="23352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7924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496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06813"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30000"/>
              </a:spcBef>
            </a:pPr>
            <a:r>
              <a:rPr lang="en-US" altLang="zh-CN" sz="2800" dirty="0">
                <a:effectLst>
                  <a:outerShdw blurRad="38100" dist="38100" dir="2700000" algn="tl">
                    <a:srgbClr val="000000"/>
                  </a:outerShdw>
                </a:effectLst>
                <a:ea typeface="楷体_GB2312" pitchFamily="49" charset="-122"/>
              </a:rPr>
              <a:t>   </a:t>
            </a:r>
            <a:r>
              <a:rPr lang="zh-CN" altLang="en-US" sz="2800" dirty="0">
                <a:effectLst>
                  <a:outerShdw blurRad="38100" dist="38100" dir="2700000" algn="tl">
                    <a:srgbClr val="000000"/>
                  </a:outerShdw>
                </a:effectLst>
                <a:ea typeface="楷体_GB2312" pitchFamily="49" charset="-122"/>
              </a:rPr>
              <a:t>为了降低软件的复杂度，便于对问题的分析和理解，常采用以下技术：</a:t>
            </a:r>
          </a:p>
          <a:p>
            <a:pPr>
              <a:lnSpc>
                <a:spcPct val="115000"/>
              </a:lnSpc>
              <a:spcBef>
                <a:spcPct val="30000"/>
              </a:spcBef>
            </a:pPr>
            <a:r>
              <a:rPr lang="en-US" altLang="zh-CN" sz="2800" dirty="0">
                <a:solidFill>
                  <a:schemeClr val="tx2"/>
                </a:solidFill>
                <a:effectLst>
                  <a:outerShdw blurRad="38100" dist="38100" dir="2700000" algn="tl">
                    <a:srgbClr val="000000"/>
                  </a:outerShdw>
                </a:effectLst>
                <a:ea typeface="楷体_GB2312" pitchFamily="49" charset="-122"/>
              </a:rPr>
              <a:t>1. </a:t>
            </a:r>
            <a:r>
              <a:rPr lang="zh-CN" altLang="en-US" sz="2800" dirty="0">
                <a:solidFill>
                  <a:schemeClr val="tx2"/>
                </a:solidFill>
                <a:effectLst>
                  <a:outerShdw blurRad="38100" dist="38100" dir="2700000" algn="tl">
                    <a:srgbClr val="000000"/>
                  </a:outerShdw>
                </a:effectLst>
                <a:ea typeface="楷体_GB2312" pitchFamily="49" charset="-122"/>
              </a:rPr>
              <a:t>分解</a:t>
            </a:r>
            <a:r>
              <a:rPr lang="zh-CN" altLang="en-US" sz="2800" dirty="0">
                <a:effectLst>
                  <a:outerShdw blurRad="38100" dist="38100" dir="2700000" algn="tl">
                    <a:srgbClr val="000000"/>
                  </a:outerShdw>
                </a:effectLst>
                <a:ea typeface="楷体_GB2312" pitchFamily="49" charset="-122"/>
              </a:rPr>
              <a:t>   将大问题分解为小问题，通常是自顶而下，不断细化的过程。</a:t>
            </a:r>
          </a:p>
          <a:p>
            <a:pPr>
              <a:lnSpc>
                <a:spcPct val="115000"/>
              </a:lnSpc>
              <a:spcBef>
                <a:spcPct val="30000"/>
              </a:spcBef>
            </a:pPr>
            <a:r>
              <a:rPr lang="en-US" altLang="zh-CN" sz="2800" dirty="0">
                <a:solidFill>
                  <a:schemeClr val="tx2"/>
                </a:solidFill>
                <a:effectLst>
                  <a:outerShdw blurRad="38100" dist="38100" dir="2700000" algn="tl">
                    <a:srgbClr val="000000"/>
                  </a:outerShdw>
                </a:effectLst>
                <a:ea typeface="楷体_GB2312" pitchFamily="49" charset="-122"/>
              </a:rPr>
              <a:t>2. </a:t>
            </a:r>
            <a:r>
              <a:rPr lang="zh-CN" altLang="en-US" sz="2800" dirty="0">
                <a:solidFill>
                  <a:schemeClr val="tx2"/>
                </a:solidFill>
                <a:effectLst>
                  <a:outerShdw blurRad="38100" dist="38100" dir="2700000" algn="tl">
                    <a:srgbClr val="000000"/>
                  </a:outerShdw>
                </a:effectLst>
                <a:ea typeface="楷体_GB2312" pitchFamily="49" charset="-122"/>
              </a:rPr>
              <a:t>抽象</a:t>
            </a:r>
            <a:r>
              <a:rPr lang="zh-CN" altLang="en-US" sz="2800" dirty="0">
                <a:effectLst>
                  <a:outerShdw blurRad="38100" dist="38100" dir="2700000" algn="tl">
                    <a:srgbClr val="000000"/>
                  </a:outerShdw>
                </a:effectLst>
                <a:ea typeface="楷体_GB2312" pitchFamily="49" charset="-122"/>
              </a:rPr>
              <a:t>   抓住问题的本质特性，从不同抽象层次进行分析，提出解决问题的方案。</a:t>
            </a:r>
          </a:p>
          <a:p>
            <a:pPr>
              <a:lnSpc>
                <a:spcPct val="115000"/>
              </a:lnSpc>
              <a:spcBef>
                <a:spcPct val="30000"/>
              </a:spcBef>
            </a:pPr>
            <a:r>
              <a:rPr lang="en-US" altLang="zh-CN" sz="2800" dirty="0">
                <a:solidFill>
                  <a:schemeClr val="tx2"/>
                </a:solidFill>
                <a:effectLst>
                  <a:outerShdw blurRad="38100" dist="38100" dir="2700000" algn="tl">
                    <a:srgbClr val="000000"/>
                  </a:outerShdw>
                </a:effectLst>
                <a:ea typeface="楷体_GB2312" pitchFamily="49" charset="-122"/>
              </a:rPr>
              <a:t>3. </a:t>
            </a:r>
            <a:r>
              <a:rPr lang="zh-CN" altLang="en-US" sz="2800" dirty="0">
                <a:solidFill>
                  <a:schemeClr val="tx2"/>
                </a:solidFill>
                <a:effectLst>
                  <a:outerShdw blurRad="38100" dist="38100" dir="2700000" algn="tl">
                    <a:srgbClr val="000000"/>
                  </a:outerShdw>
                </a:effectLst>
                <a:ea typeface="楷体_GB2312" pitchFamily="49" charset="-122"/>
              </a:rPr>
              <a:t>多视点</a:t>
            </a:r>
            <a:r>
              <a:rPr lang="zh-CN" altLang="en-US" sz="2800" dirty="0">
                <a:effectLst>
                  <a:outerShdw blurRad="38100" dist="38100" dir="2700000" algn="tl">
                    <a:srgbClr val="000000"/>
                  </a:outerShdw>
                </a:effectLst>
                <a:ea typeface="楷体_GB2312" pitchFamily="49" charset="-122"/>
              </a:rPr>
              <a:t>   注意从各类开发人员和不同用户的角度考虑问题，才能获得 对系统的全面完整的需求。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1000"/>
                                  </p:stCondLst>
                                  <p:childTnLst>
                                    <p:set>
                                      <p:cBhvr>
                                        <p:cTn id="6" dur="1" fill="hold">
                                          <p:stCondLst>
                                            <p:cond delay="0"/>
                                          </p:stCondLst>
                                        </p:cTn>
                                        <p:tgtEl>
                                          <p:spTgt spid="222214">
                                            <p:txEl>
                                              <p:pRg st="0" end="0"/>
                                            </p:txEl>
                                          </p:spTgt>
                                        </p:tgtEl>
                                        <p:attrNameLst>
                                          <p:attrName>style.visibility</p:attrName>
                                        </p:attrNameLst>
                                      </p:cBhvr>
                                      <p:to>
                                        <p:strVal val="visible"/>
                                      </p:to>
                                    </p:set>
                                    <p:animEffect transition="in" filter="wipe(left)">
                                      <p:cBhvr>
                                        <p:cTn id="7" dur="1000"/>
                                        <p:tgtEl>
                                          <p:spTgt spid="222214">
                                            <p:txEl>
                                              <p:pRg st="0" end="0"/>
                                            </p:txEl>
                                          </p:spTgt>
                                        </p:tgtEl>
                                      </p:cBhvr>
                                    </p:animEffect>
                                  </p:childTnLst>
                                </p:cTn>
                              </p:par>
                            </p:childTnLst>
                          </p:cTn>
                        </p:par>
                        <p:par>
                          <p:cTn id="8" fill="hold" nodeType="afterGroup">
                            <p:stCondLst>
                              <p:cond delay="2000"/>
                            </p:stCondLst>
                            <p:childTnLst>
                              <p:par>
                                <p:cTn id="9" presetID="22" presetClass="entr" presetSubtype="8" fill="hold" grpId="0" nodeType="afterEffect">
                                  <p:stCondLst>
                                    <p:cond delay="2000"/>
                                  </p:stCondLst>
                                  <p:childTnLst>
                                    <p:set>
                                      <p:cBhvr>
                                        <p:cTn id="10" dur="1" fill="hold">
                                          <p:stCondLst>
                                            <p:cond delay="0"/>
                                          </p:stCondLst>
                                        </p:cTn>
                                        <p:tgtEl>
                                          <p:spTgt spid="222214">
                                            <p:txEl>
                                              <p:pRg st="1" end="1"/>
                                            </p:txEl>
                                          </p:spTgt>
                                        </p:tgtEl>
                                        <p:attrNameLst>
                                          <p:attrName>style.visibility</p:attrName>
                                        </p:attrNameLst>
                                      </p:cBhvr>
                                      <p:to>
                                        <p:strVal val="visible"/>
                                      </p:to>
                                    </p:set>
                                    <p:animEffect transition="in" filter="wipe(left)">
                                      <p:cBhvr>
                                        <p:cTn id="11" dur="1000"/>
                                        <p:tgtEl>
                                          <p:spTgt spid="222214">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22214">
                                            <p:txEl>
                                              <p:pRg st="2" end="2"/>
                                            </p:txEl>
                                          </p:spTgt>
                                        </p:tgtEl>
                                        <p:attrNameLst>
                                          <p:attrName>style.visibility</p:attrName>
                                        </p:attrNameLst>
                                      </p:cBhvr>
                                      <p:to>
                                        <p:strVal val="visible"/>
                                      </p:to>
                                    </p:set>
                                    <p:animEffect transition="in" filter="wipe(left)">
                                      <p:cBhvr>
                                        <p:cTn id="16" dur="1000"/>
                                        <p:tgtEl>
                                          <p:spTgt spid="22221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2214">
                                            <p:txEl>
                                              <p:pRg st="3" end="3"/>
                                            </p:txEl>
                                          </p:spTgt>
                                        </p:tgtEl>
                                        <p:attrNameLst>
                                          <p:attrName>style.visibility</p:attrName>
                                        </p:attrNameLst>
                                      </p:cBhvr>
                                      <p:to>
                                        <p:strVal val="visible"/>
                                      </p:to>
                                    </p:set>
                                    <p:animEffect transition="in" filter="wipe(left)">
                                      <p:cBhvr>
                                        <p:cTn id="21" dur="1000"/>
                                        <p:tgtEl>
                                          <p:spTgt spid="2222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a:extLst>
              <a:ext uri="{FF2B5EF4-FFF2-40B4-BE49-F238E27FC236}">
                <a16:creationId xmlns:a16="http://schemas.microsoft.com/office/drawing/2014/main" id="{F9070D7E-A543-4B6B-BE93-FF55D82015D0}"/>
              </a:ext>
            </a:extLst>
          </p:cNvPr>
          <p:cNvSpPr>
            <a:spLocks noGrp="1" noChangeArrowheads="1"/>
          </p:cNvSpPr>
          <p:nvPr>
            <p:ph type="title"/>
          </p:nvPr>
        </p:nvSpPr>
        <p:spPr>
          <a:xfrm>
            <a:off x="685800" y="434975"/>
            <a:ext cx="7772400" cy="649288"/>
          </a:xfrm>
        </p:spPr>
        <p:txBody>
          <a:bodyPr/>
          <a:lstStyle/>
          <a:p>
            <a:pPr algn="l"/>
            <a:r>
              <a:rPr lang="zh-CN" altLang="en-US" sz="3200" b="1">
                <a:latin typeface="华文新魏" panose="02010800040101010101" pitchFamily="2" charset="-122"/>
                <a:ea typeface="华文新魏" panose="02010800040101010101" pitchFamily="2" charset="-122"/>
              </a:rPr>
              <a:t>三、需求的有效性验证</a:t>
            </a:r>
          </a:p>
        </p:txBody>
      </p:sp>
      <p:sp>
        <p:nvSpPr>
          <p:cNvPr id="176134" name="Text Box 6">
            <a:extLst>
              <a:ext uri="{FF2B5EF4-FFF2-40B4-BE49-F238E27FC236}">
                <a16:creationId xmlns:a16="http://schemas.microsoft.com/office/drawing/2014/main" id="{35C30E31-B789-4D12-AA70-4AA8ADA1AE0A}"/>
              </a:ext>
            </a:extLst>
          </p:cNvPr>
          <p:cNvSpPr txBox="1">
            <a:spLocks noChangeArrowheads="1"/>
          </p:cNvSpPr>
          <p:nvPr/>
        </p:nvSpPr>
        <p:spPr bwMode="auto">
          <a:xfrm>
            <a:off x="565150" y="1117600"/>
            <a:ext cx="8388350"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a:solidFill>
                  <a:srgbClr val="FFFF00"/>
                </a:solidFill>
                <a:effectLst/>
                <a:ea typeface="宋体" panose="02010600030101010101" pitchFamily="2" charset="-122"/>
              </a:rPr>
              <a:t>     </a:t>
            </a:r>
            <a:r>
              <a:rPr lang="en-US" altLang="zh-CN" sz="2600">
                <a:solidFill>
                  <a:srgbClr val="FFFF00"/>
                </a:solidFill>
                <a:effectLst>
                  <a:outerShdw blurRad="38100" dist="38100" dir="2700000" algn="tl">
                    <a:srgbClr val="000000"/>
                  </a:outerShdw>
                </a:effectLst>
                <a:ea typeface="宋体" panose="02010600030101010101" pitchFamily="2" charset="-122"/>
              </a:rPr>
              <a:t>(</a:t>
            </a:r>
            <a:r>
              <a:rPr lang="zh-CN" altLang="en-US">
                <a:solidFill>
                  <a:srgbClr val="FFFF00"/>
                </a:solidFill>
                <a:effectLst>
                  <a:outerShdw blurRad="38100" dist="38100" dir="2700000" algn="tl">
                    <a:srgbClr val="000000"/>
                  </a:outerShdw>
                </a:effectLst>
                <a:ea typeface="宋体" panose="02010600030101010101" pitchFamily="2" charset="-122"/>
              </a:rPr>
              <a:t>一</a:t>
            </a:r>
            <a:r>
              <a:rPr lang="en-US" altLang="zh-CN">
                <a:solidFill>
                  <a:srgbClr val="FFFF00"/>
                </a:solidFill>
                <a:effectLst>
                  <a:outerShdw blurRad="38100" dist="38100" dir="2700000" algn="tl">
                    <a:srgbClr val="000000"/>
                  </a:outerShdw>
                </a:effectLst>
                <a:ea typeface="宋体" panose="02010600030101010101" pitchFamily="2" charset="-122"/>
              </a:rPr>
              <a:t>) </a:t>
            </a:r>
            <a:r>
              <a:rPr lang="zh-CN" altLang="en-US">
                <a:solidFill>
                  <a:srgbClr val="FFFF00"/>
                </a:solidFill>
                <a:effectLst>
                  <a:outerShdw blurRad="38100" dist="38100" dir="2700000" algn="tl">
                    <a:srgbClr val="000000"/>
                  </a:outerShdw>
                </a:effectLst>
                <a:ea typeface="宋体" panose="02010600030101010101" pitchFamily="2" charset="-122"/>
              </a:rPr>
              <a:t>需求验证的重要性</a:t>
            </a:r>
          </a:p>
          <a:p>
            <a:pPr>
              <a:lnSpc>
                <a:spcPct val="110000"/>
              </a:lnSpc>
              <a:spcBef>
                <a:spcPct val="30000"/>
              </a:spcBef>
            </a:pPr>
            <a:r>
              <a:rPr lang="zh-CN" altLang="en-US">
                <a:solidFill>
                  <a:srgbClr val="FFFF00"/>
                </a:solidFill>
                <a:effectLst/>
                <a:ea typeface="宋体" panose="02010600030101010101" pitchFamily="2" charset="-122"/>
              </a:rPr>
              <a:t>　</a:t>
            </a:r>
            <a:r>
              <a:rPr lang="zh-CN" altLang="en-US">
                <a:effectLst/>
                <a:ea typeface="宋体" panose="02010600030101010101" pitchFamily="2" charset="-122"/>
              </a:rPr>
              <a:t>１</a:t>
            </a:r>
            <a:r>
              <a:rPr lang="en-US" altLang="zh-CN">
                <a:effectLst/>
                <a:ea typeface="宋体" panose="02010600030101010101" pitchFamily="2" charset="-122"/>
              </a:rPr>
              <a:t>. </a:t>
            </a:r>
            <a:r>
              <a:rPr lang="zh-CN" altLang="en-US">
                <a:effectLst/>
              </a:rPr>
              <a:t>由于需求是软件开发的第一阶段，直接影响后面各阶段的开发。</a:t>
            </a:r>
          </a:p>
          <a:p>
            <a:pPr>
              <a:lnSpc>
                <a:spcPct val="110000"/>
              </a:lnSpc>
              <a:spcBef>
                <a:spcPct val="30000"/>
              </a:spcBef>
            </a:pPr>
            <a:endParaRPr lang="zh-CN" altLang="en-US">
              <a:effectLst/>
            </a:endParaRPr>
          </a:p>
          <a:p>
            <a:pPr>
              <a:lnSpc>
                <a:spcPct val="110000"/>
              </a:lnSpc>
              <a:spcBef>
                <a:spcPct val="30000"/>
              </a:spcBef>
            </a:pPr>
            <a:endParaRPr lang="zh-CN" altLang="en-US">
              <a:effectLst/>
            </a:endParaRPr>
          </a:p>
          <a:p>
            <a:pPr>
              <a:lnSpc>
                <a:spcPct val="110000"/>
              </a:lnSpc>
              <a:spcBef>
                <a:spcPct val="30000"/>
              </a:spcBef>
            </a:pPr>
            <a:r>
              <a:rPr lang="zh-CN" altLang="en-US">
                <a:effectLst/>
              </a:rPr>
              <a:t>　</a:t>
            </a:r>
          </a:p>
          <a:p>
            <a:pPr>
              <a:lnSpc>
                <a:spcPct val="110000"/>
              </a:lnSpc>
              <a:spcBef>
                <a:spcPct val="30000"/>
              </a:spcBef>
            </a:pPr>
            <a:endParaRPr lang="zh-CN" altLang="en-US">
              <a:effectLst/>
            </a:endParaRPr>
          </a:p>
          <a:p>
            <a:pPr>
              <a:lnSpc>
                <a:spcPct val="110000"/>
              </a:lnSpc>
              <a:spcBef>
                <a:spcPct val="30000"/>
              </a:spcBef>
            </a:pPr>
            <a:r>
              <a:rPr lang="zh-CN" altLang="en-US">
                <a:effectLst/>
              </a:rPr>
              <a:t>     ２</a:t>
            </a:r>
            <a:r>
              <a:rPr lang="en-US" altLang="zh-CN">
                <a:effectLst/>
              </a:rPr>
              <a:t>. </a:t>
            </a:r>
            <a:r>
              <a:rPr lang="zh-CN" altLang="en-US">
                <a:effectLst/>
              </a:rPr>
              <a:t>需求的可变性必须进行验证。</a:t>
            </a:r>
          </a:p>
        </p:txBody>
      </p:sp>
      <p:grpSp>
        <p:nvGrpSpPr>
          <p:cNvPr id="176140" name="Group 12">
            <a:extLst>
              <a:ext uri="{FF2B5EF4-FFF2-40B4-BE49-F238E27FC236}">
                <a16:creationId xmlns:a16="http://schemas.microsoft.com/office/drawing/2014/main" id="{0FB0645C-3598-4FBA-A349-CAFB55255DBF}"/>
              </a:ext>
            </a:extLst>
          </p:cNvPr>
          <p:cNvGrpSpPr>
            <a:grpSpLocks/>
          </p:cNvGrpSpPr>
          <p:nvPr/>
        </p:nvGrpSpPr>
        <p:grpSpPr bwMode="auto">
          <a:xfrm>
            <a:off x="715963" y="3148013"/>
            <a:ext cx="1160462" cy="727075"/>
            <a:chOff x="923" y="2633"/>
            <a:chExt cx="813" cy="458"/>
          </a:xfrm>
        </p:grpSpPr>
        <p:sp>
          <p:nvSpPr>
            <p:cNvPr id="176138" name="Oval 10">
              <a:extLst>
                <a:ext uri="{FF2B5EF4-FFF2-40B4-BE49-F238E27FC236}">
                  <a16:creationId xmlns:a16="http://schemas.microsoft.com/office/drawing/2014/main" id="{94353BB7-B980-4EEE-BDCD-281F19E2E75F}"/>
                </a:ext>
              </a:extLst>
            </p:cNvPr>
            <p:cNvSpPr>
              <a:spLocks noChangeArrowheads="1"/>
            </p:cNvSpPr>
            <p:nvPr/>
          </p:nvSpPr>
          <p:spPr bwMode="auto">
            <a:xfrm>
              <a:off x="923" y="2642"/>
              <a:ext cx="813" cy="448"/>
            </a:xfrm>
            <a:prstGeom prst="ellipse">
              <a:avLst/>
            </a:prstGeom>
            <a:solidFill>
              <a:schemeClr val="tx1"/>
            </a:solidFill>
            <a:ln w="28575">
              <a:solidFill>
                <a:srgbClr val="990033"/>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39" name="Text Box 11">
              <a:extLst>
                <a:ext uri="{FF2B5EF4-FFF2-40B4-BE49-F238E27FC236}">
                  <a16:creationId xmlns:a16="http://schemas.microsoft.com/office/drawing/2014/main" id="{5E309882-5B07-4412-8C68-93991CBBCC51}"/>
                </a:ext>
              </a:extLst>
            </p:cNvPr>
            <p:cNvSpPr txBox="1">
              <a:spLocks noChangeArrowheads="1"/>
            </p:cNvSpPr>
            <p:nvPr/>
          </p:nvSpPr>
          <p:spPr bwMode="auto">
            <a:xfrm>
              <a:off x="1061" y="2633"/>
              <a:ext cx="576" cy="45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28575">
                  <a:solidFill>
                    <a:srgbClr val="990033"/>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200">
                  <a:solidFill>
                    <a:schemeClr val="hlink"/>
                  </a:solidFill>
                  <a:effectLst>
                    <a:outerShdw blurRad="38100" dist="38100" dir="2700000" algn="tl">
                      <a:srgbClr val="000000"/>
                    </a:outerShdw>
                  </a:effectLst>
                </a:rPr>
                <a:t>软件需求</a:t>
              </a:r>
            </a:p>
          </p:txBody>
        </p:sp>
      </p:grpSp>
      <p:grpSp>
        <p:nvGrpSpPr>
          <p:cNvPr id="176157" name="Group 29">
            <a:extLst>
              <a:ext uri="{FF2B5EF4-FFF2-40B4-BE49-F238E27FC236}">
                <a16:creationId xmlns:a16="http://schemas.microsoft.com/office/drawing/2014/main" id="{B06096EC-F7DB-401C-AF00-11B1CB005775}"/>
              </a:ext>
            </a:extLst>
          </p:cNvPr>
          <p:cNvGrpSpPr>
            <a:grpSpLocks/>
          </p:cNvGrpSpPr>
          <p:nvPr/>
        </p:nvGrpSpPr>
        <p:grpSpPr bwMode="auto">
          <a:xfrm>
            <a:off x="1922463" y="3144838"/>
            <a:ext cx="6765925" cy="822325"/>
            <a:chOff x="1112" y="2494"/>
            <a:chExt cx="4262" cy="518"/>
          </a:xfrm>
        </p:grpSpPr>
        <p:sp>
          <p:nvSpPr>
            <p:cNvPr id="176141" name="AutoShape 13">
              <a:extLst>
                <a:ext uri="{FF2B5EF4-FFF2-40B4-BE49-F238E27FC236}">
                  <a16:creationId xmlns:a16="http://schemas.microsoft.com/office/drawing/2014/main" id="{FD8407F3-1437-494F-9141-3D263D4A7C8A}"/>
                </a:ext>
              </a:extLst>
            </p:cNvPr>
            <p:cNvSpPr>
              <a:spLocks noChangeArrowheads="1"/>
            </p:cNvSpPr>
            <p:nvPr/>
          </p:nvSpPr>
          <p:spPr bwMode="auto">
            <a:xfrm>
              <a:off x="1112" y="2643"/>
              <a:ext cx="312" cy="181"/>
            </a:xfrm>
            <a:prstGeom prst="rightArrow">
              <a:avLst>
                <a:gd name="adj1" fmla="val 50000"/>
                <a:gd name="adj2" fmla="val 43094"/>
              </a:avLst>
            </a:prstGeom>
            <a:solidFill>
              <a:schemeClr val="tx2"/>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42" name="Group 14">
              <a:extLst>
                <a:ext uri="{FF2B5EF4-FFF2-40B4-BE49-F238E27FC236}">
                  <a16:creationId xmlns:a16="http://schemas.microsoft.com/office/drawing/2014/main" id="{884B2BC5-1F1B-4B9A-A405-809665D716DC}"/>
                </a:ext>
              </a:extLst>
            </p:cNvPr>
            <p:cNvGrpSpPr>
              <a:grpSpLocks/>
            </p:cNvGrpSpPr>
            <p:nvPr/>
          </p:nvGrpSpPr>
          <p:grpSpPr bwMode="auto">
            <a:xfrm>
              <a:off x="1429" y="2504"/>
              <a:ext cx="731" cy="458"/>
              <a:chOff x="923" y="2633"/>
              <a:chExt cx="813" cy="458"/>
            </a:xfrm>
          </p:grpSpPr>
          <p:sp>
            <p:nvSpPr>
              <p:cNvPr id="176143" name="Oval 15">
                <a:extLst>
                  <a:ext uri="{FF2B5EF4-FFF2-40B4-BE49-F238E27FC236}">
                    <a16:creationId xmlns:a16="http://schemas.microsoft.com/office/drawing/2014/main" id="{FD68A72A-B067-4F0B-AA19-A72325A9E6DF}"/>
                  </a:ext>
                </a:extLst>
              </p:cNvPr>
              <p:cNvSpPr>
                <a:spLocks noChangeArrowheads="1"/>
              </p:cNvSpPr>
              <p:nvPr/>
            </p:nvSpPr>
            <p:spPr bwMode="auto">
              <a:xfrm>
                <a:off x="923" y="2642"/>
                <a:ext cx="813" cy="448"/>
              </a:xfrm>
              <a:prstGeom prst="ellipse">
                <a:avLst/>
              </a:prstGeom>
              <a:solidFill>
                <a:srgbClr val="FFFF99"/>
              </a:solidFill>
              <a:ln w="28575">
                <a:solidFill>
                  <a:srgbClr val="1C1C1C"/>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4" name="Text Box 16">
                <a:extLst>
                  <a:ext uri="{FF2B5EF4-FFF2-40B4-BE49-F238E27FC236}">
                    <a16:creationId xmlns:a16="http://schemas.microsoft.com/office/drawing/2014/main" id="{7D6AB8A9-026A-45D8-84D9-3A6CB02F493D}"/>
                  </a:ext>
                </a:extLst>
              </p:cNvPr>
              <p:cNvSpPr txBox="1">
                <a:spLocks noChangeArrowheads="1"/>
              </p:cNvSpPr>
              <p:nvPr/>
            </p:nvSpPr>
            <p:spPr bwMode="auto">
              <a:xfrm>
                <a:off x="1061" y="2633"/>
                <a:ext cx="57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1C1C1C"/>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200">
                    <a:solidFill>
                      <a:schemeClr val="bg2"/>
                    </a:solidFill>
                    <a:effectLst>
                      <a:outerShdw blurRad="38100" dist="38100" dir="2700000" algn="tl">
                        <a:srgbClr val="FFFFFF"/>
                      </a:outerShdw>
                    </a:effectLst>
                  </a:rPr>
                  <a:t>软件设计</a:t>
                </a:r>
              </a:p>
            </p:txBody>
          </p:sp>
        </p:grpSp>
        <p:sp>
          <p:nvSpPr>
            <p:cNvPr id="176145" name="AutoShape 17">
              <a:extLst>
                <a:ext uri="{FF2B5EF4-FFF2-40B4-BE49-F238E27FC236}">
                  <a16:creationId xmlns:a16="http://schemas.microsoft.com/office/drawing/2014/main" id="{5AA7B0FF-5D47-4B21-AD63-E4339632EAB3}"/>
                </a:ext>
              </a:extLst>
            </p:cNvPr>
            <p:cNvSpPr>
              <a:spLocks noChangeArrowheads="1"/>
            </p:cNvSpPr>
            <p:nvPr/>
          </p:nvSpPr>
          <p:spPr bwMode="auto">
            <a:xfrm flipV="1">
              <a:off x="2162" y="2658"/>
              <a:ext cx="302" cy="175"/>
            </a:xfrm>
            <a:prstGeom prst="rightArrow">
              <a:avLst>
                <a:gd name="adj1" fmla="val 50000"/>
                <a:gd name="adj2" fmla="val 43143"/>
              </a:avLst>
            </a:prstGeom>
            <a:solidFill>
              <a:schemeClr val="tx2"/>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46" name="Group 18">
              <a:extLst>
                <a:ext uri="{FF2B5EF4-FFF2-40B4-BE49-F238E27FC236}">
                  <a16:creationId xmlns:a16="http://schemas.microsoft.com/office/drawing/2014/main" id="{F549514C-A137-445C-BB90-E5449026F52F}"/>
                </a:ext>
              </a:extLst>
            </p:cNvPr>
            <p:cNvGrpSpPr>
              <a:grpSpLocks/>
            </p:cNvGrpSpPr>
            <p:nvPr/>
          </p:nvGrpSpPr>
          <p:grpSpPr bwMode="auto">
            <a:xfrm>
              <a:off x="2479" y="2494"/>
              <a:ext cx="731" cy="458"/>
              <a:chOff x="923" y="2633"/>
              <a:chExt cx="813" cy="458"/>
            </a:xfrm>
          </p:grpSpPr>
          <p:sp>
            <p:nvSpPr>
              <p:cNvPr id="176147" name="Oval 19">
                <a:extLst>
                  <a:ext uri="{FF2B5EF4-FFF2-40B4-BE49-F238E27FC236}">
                    <a16:creationId xmlns:a16="http://schemas.microsoft.com/office/drawing/2014/main" id="{D388204B-807E-4614-ABA7-AA24DE38E3C1}"/>
                  </a:ext>
                </a:extLst>
              </p:cNvPr>
              <p:cNvSpPr>
                <a:spLocks noChangeArrowheads="1"/>
              </p:cNvSpPr>
              <p:nvPr/>
            </p:nvSpPr>
            <p:spPr bwMode="auto">
              <a:xfrm>
                <a:off x="923" y="2642"/>
                <a:ext cx="813" cy="448"/>
              </a:xfrm>
              <a:prstGeom prst="ellipse">
                <a:avLst/>
              </a:prstGeom>
              <a:solidFill>
                <a:srgbClr val="FFFF99"/>
              </a:solidFill>
              <a:ln w="28575">
                <a:solidFill>
                  <a:srgbClr val="1C1C1C"/>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48" name="Text Box 20">
                <a:extLst>
                  <a:ext uri="{FF2B5EF4-FFF2-40B4-BE49-F238E27FC236}">
                    <a16:creationId xmlns:a16="http://schemas.microsoft.com/office/drawing/2014/main" id="{209FFBBC-8616-4C85-A850-C4D7787C8A2B}"/>
                  </a:ext>
                </a:extLst>
              </p:cNvPr>
              <p:cNvSpPr txBox="1">
                <a:spLocks noChangeArrowheads="1"/>
              </p:cNvSpPr>
              <p:nvPr/>
            </p:nvSpPr>
            <p:spPr bwMode="auto">
              <a:xfrm>
                <a:off x="1061" y="2633"/>
                <a:ext cx="57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1C1C1C"/>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200">
                    <a:solidFill>
                      <a:schemeClr val="bg2"/>
                    </a:solidFill>
                    <a:effectLst>
                      <a:outerShdw blurRad="38100" dist="38100" dir="2700000" algn="tl">
                        <a:srgbClr val="FFFFFF"/>
                      </a:outerShdw>
                    </a:effectLst>
                  </a:rPr>
                  <a:t>软件编码</a:t>
                </a:r>
              </a:p>
            </p:txBody>
          </p:sp>
        </p:grpSp>
        <p:sp>
          <p:nvSpPr>
            <p:cNvPr id="176149" name="AutoShape 21">
              <a:extLst>
                <a:ext uri="{FF2B5EF4-FFF2-40B4-BE49-F238E27FC236}">
                  <a16:creationId xmlns:a16="http://schemas.microsoft.com/office/drawing/2014/main" id="{F8B43EA0-3FC6-4C0F-BF55-3F62CE8C1A74}"/>
                </a:ext>
              </a:extLst>
            </p:cNvPr>
            <p:cNvSpPr>
              <a:spLocks noChangeArrowheads="1"/>
            </p:cNvSpPr>
            <p:nvPr/>
          </p:nvSpPr>
          <p:spPr bwMode="auto">
            <a:xfrm flipV="1">
              <a:off x="3223" y="2666"/>
              <a:ext cx="293" cy="166"/>
            </a:xfrm>
            <a:prstGeom prst="rightArrow">
              <a:avLst>
                <a:gd name="adj1" fmla="val 50000"/>
                <a:gd name="adj2" fmla="val 44127"/>
              </a:avLst>
            </a:prstGeom>
            <a:solidFill>
              <a:schemeClr val="tx2"/>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50" name="Group 22">
              <a:extLst>
                <a:ext uri="{FF2B5EF4-FFF2-40B4-BE49-F238E27FC236}">
                  <a16:creationId xmlns:a16="http://schemas.microsoft.com/office/drawing/2014/main" id="{93299749-EC3B-40EB-9ADD-B57439FCB09A}"/>
                </a:ext>
              </a:extLst>
            </p:cNvPr>
            <p:cNvGrpSpPr>
              <a:grpSpLocks/>
            </p:cNvGrpSpPr>
            <p:nvPr/>
          </p:nvGrpSpPr>
          <p:grpSpPr bwMode="auto">
            <a:xfrm>
              <a:off x="3557" y="2528"/>
              <a:ext cx="731" cy="458"/>
              <a:chOff x="923" y="2633"/>
              <a:chExt cx="813" cy="458"/>
            </a:xfrm>
          </p:grpSpPr>
          <p:sp>
            <p:nvSpPr>
              <p:cNvPr id="176151" name="Oval 23">
                <a:extLst>
                  <a:ext uri="{FF2B5EF4-FFF2-40B4-BE49-F238E27FC236}">
                    <a16:creationId xmlns:a16="http://schemas.microsoft.com/office/drawing/2014/main" id="{A4294F37-5E42-43E6-90D3-0E07066707D9}"/>
                  </a:ext>
                </a:extLst>
              </p:cNvPr>
              <p:cNvSpPr>
                <a:spLocks noChangeArrowheads="1"/>
              </p:cNvSpPr>
              <p:nvPr/>
            </p:nvSpPr>
            <p:spPr bwMode="auto">
              <a:xfrm>
                <a:off x="923" y="2642"/>
                <a:ext cx="813" cy="448"/>
              </a:xfrm>
              <a:prstGeom prst="ellipse">
                <a:avLst/>
              </a:prstGeom>
              <a:solidFill>
                <a:srgbClr val="FFFF99"/>
              </a:solidFill>
              <a:ln w="28575">
                <a:solidFill>
                  <a:srgbClr val="1C1C1C"/>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2" name="Text Box 24">
                <a:extLst>
                  <a:ext uri="{FF2B5EF4-FFF2-40B4-BE49-F238E27FC236}">
                    <a16:creationId xmlns:a16="http://schemas.microsoft.com/office/drawing/2014/main" id="{40DC5A1D-3516-4A86-909A-EAD983C432CB}"/>
                  </a:ext>
                </a:extLst>
              </p:cNvPr>
              <p:cNvSpPr txBox="1">
                <a:spLocks noChangeArrowheads="1"/>
              </p:cNvSpPr>
              <p:nvPr/>
            </p:nvSpPr>
            <p:spPr bwMode="auto">
              <a:xfrm>
                <a:off x="1061" y="2633"/>
                <a:ext cx="57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1C1C1C"/>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200">
                    <a:solidFill>
                      <a:schemeClr val="bg2"/>
                    </a:solidFill>
                    <a:effectLst>
                      <a:outerShdw blurRad="38100" dist="38100" dir="2700000" algn="tl">
                        <a:srgbClr val="FFFFFF"/>
                      </a:outerShdw>
                    </a:effectLst>
                  </a:rPr>
                  <a:t>软件测试</a:t>
                </a:r>
              </a:p>
            </p:txBody>
          </p:sp>
        </p:grpSp>
        <p:sp>
          <p:nvSpPr>
            <p:cNvPr id="176153" name="AutoShape 25">
              <a:extLst>
                <a:ext uri="{FF2B5EF4-FFF2-40B4-BE49-F238E27FC236}">
                  <a16:creationId xmlns:a16="http://schemas.microsoft.com/office/drawing/2014/main" id="{4CBBFD21-2435-412B-B33D-93D2AD078BCD}"/>
                </a:ext>
              </a:extLst>
            </p:cNvPr>
            <p:cNvSpPr>
              <a:spLocks noChangeArrowheads="1"/>
            </p:cNvSpPr>
            <p:nvPr/>
          </p:nvSpPr>
          <p:spPr bwMode="auto">
            <a:xfrm flipV="1">
              <a:off x="4300" y="2673"/>
              <a:ext cx="330" cy="184"/>
            </a:xfrm>
            <a:prstGeom prst="rightArrow">
              <a:avLst>
                <a:gd name="adj1" fmla="val 50000"/>
                <a:gd name="adj2" fmla="val 44837"/>
              </a:avLst>
            </a:prstGeom>
            <a:solidFill>
              <a:schemeClr val="tx2"/>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76154" name="Group 26">
              <a:extLst>
                <a:ext uri="{FF2B5EF4-FFF2-40B4-BE49-F238E27FC236}">
                  <a16:creationId xmlns:a16="http://schemas.microsoft.com/office/drawing/2014/main" id="{4911524C-B308-4F5E-ABBF-220FD47CDFDC}"/>
                </a:ext>
              </a:extLst>
            </p:cNvPr>
            <p:cNvGrpSpPr>
              <a:grpSpLocks/>
            </p:cNvGrpSpPr>
            <p:nvPr/>
          </p:nvGrpSpPr>
          <p:grpSpPr bwMode="auto">
            <a:xfrm>
              <a:off x="4643" y="2554"/>
              <a:ext cx="731" cy="458"/>
              <a:chOff x="923" y="2633"/>
              <a:chExt cx="813" cy="458"/>
            </a:xfrm>
          </p:grpSpPr>
          <p:sp>
            <p:nvSpPr>
              <p:cNvPr id="176155" name="Oval 27">
                <a:extLst>
                  <a:ext uri="{FF2B5EF4-FFF2-40B4-BE49-F238E27FC236}">
                    <a16:creationId xmlns:a16="http://schemas.microsoft.com/office/drawing/2014/main" id="{091F1632-96A9-4A81-96E6-8A51102FD157}"/>
                  </a:ext>
                </a:extLst>
              </p:cNvPr>
              <p:cNvSpPr>
                <a:spLocks noChangeArrowheads="1"/>
              </p:cNvSpPr>
              <p:nvPr/>
            </p:nvSpPr>
            <p:spPr bwMode="auto">
              <a:xfrm>
                <a:off x="923" y="2642"/>
                <a:ext cx="813" cy="448"/>
              </a:xfrm>
              <a:prstGeom prst="ellipse">
                <a:avLst/>
              </a:prstGeom>
              <a:solidFill>
                <a:srgbClr val="FFFF99"/>
              </a:solidFill>
              <a:ln w="28575">
                <a:solidFill>
                  <a:srgbClr val="1C1C1C"/>
                </a:solidFill>
                <a:round/>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6156" name="Text Box 28">
                <a:extLst>
                  <a:ext uri="{FF2B5EF4-FFF2-40B4-BE49-F238E27FC236}">
                    <a16:creationId xmlns:a16="http://schemas.microsoft.com/office/drawing/2014/main" id="{DF15BA2C-9A32-40DD-9576-F955F0B02DC9}"/>
                  </a:ext>
                </a:extLst>
              </p:cNvPr>
              <p:cNvSpPr txBox="1">
                <a:spLocks noChangeArrowheads="1"/>
              </p:cNvSpPr>
              <p:nvPr/>
            </p:nvSpPr>
            <p:spPr bwMode="auto">
              <a:xfrm>
                <a:off x="1061" y="2633"/>
                <a:ext cx="576"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1C1C1C"/>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200">
                    <a:solidFill>
                      <a:schemeClr val="bg2"/>
                    </a:solidFill>
                    <a:effectLst>
                      <a:outerShdw blurRad="38100" dist="38100" dir="2700000" algn="tl">
                        <a:srgbClr val="FFFFFF"/>
                      </a:outerShdw>
                    </a:effectLst>
                  </a:rPr>
                  <a:t>运行维护</a:t>
                </a:r>
              </a:p>
            </p:txBody>
          </p:sp>
        </p:grpSp>
      </p:grpSp>
      <p:sp>
        <p:nvSpPr>
          <p:cNvPr id="176158" name="AutoShape 30">
            <a:extLst>
              <a:ext uri="{FF2B5EF4-FFF2-40B4-BE49-F238E27FC236}">
                <a16:creationId xmlns:a16="http://schemas.microsoft.com/office/drawing/2014/main" id="{97704D55-D0C1-4FBD-97A2-2C8D3BF74007}"/>
              </a:ext>
            </a:extLst>
          </p:cNvPr>
          <p:cNvSpPr>
            <a:spLocks noChangeArrowheads="1"/>
          </p:cNvSpPr>
          <p:nvPr/>
        </p:nvSpPr>
        <p:spPr bwMode="auto">
          <a:xfrm>
            <a:off x="987425" y="4181475"/>
            <a:ext cx="1233488" cy="696913"/>
          </a:xfrm>
          <a:prstGeom prst="wedgeRoundRectCallout">
            <a:avLst>
              <a:gd name="adj1" fmla="val -14222"/>
              <a:gd name="adj2" fmla="val -90319"/>
              <a:gd name="adj3" fmla="val 16667"/>
            </a:avLst>
          </a:prstGeom>
          <a:solidFill>
            <a:schemeClr val="tx1"/>
          </a:solidFill>
          <a:ln w="28575">
            <a:solidFill>
              <a:srgbClr val="990033"/>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solidFill>
                  <a:schemeClr val="bg2"/>
                </a:solidFill>
                <a:effectLst>
                  <a:outerShdw blurRad="38100" dist="38100" dir="2700000" algn="tl">
                    <a:srgbClr val="C0C0C0"/>
                  </a:outerShdw>
                </a:effectLst>
              </a:rPr>
              <a:t>做什么</a:t>
            </a:r>
          </a:p>
        </p:txBody>
      </p:sp>
      <p:sp>
        <p:nvSpPr>
          <p:cNvPr id="176159" name="AutoShape 31">
            <a:extLst>
              <a:ext uri="{FF2B5EF4-FFF2-40B4-BE49-F238E27FC236}">
                <a16:creationId xmlns:a16="http://schemas.microsoft.com/office/drawing/2014/main" id="{97A99F3E-8F0E-4633-9122-EFABD8AC5B46}"/>
              </a:ext>
            </a:extLst>
          </p:cNvPr>
          <p:cNvSpPr>
            <a:spLocks noChangeArrowheads="1"/>
          </p:cNvSpPr>
          <p:nvPr/>
        </p:nvSpPr>
        <p:spPr bwMode="auto">
          <a:xfrm>
            <a:off x="2668588" y="4160838"/>
            <a:ext cx="1233487" cy="696912"/>
          </a:xfrm>
          <a:prstGeom prst="wedgeRoundRectCallout">
            <a:avLst>
              <a:gd name="adj1" fmla="val -14222"/>
              <a:gd name="adj2" fmla="val -90319"/>
              <a:gd name="adj3" fmla="val 16667"/>
            </a:avLst>
          </a:prstGeom>
          <a:solidFill>
            <a:schemeClr val="tx1"/>
          </a:solidFill>
          <a:ln w="28575">
            <a:solidFill>
              <a:srgbClr val="990033"/>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zh-CN" altLang="en-US" sz="2400">
                <a:solidFill>
                  <a:schemeClr val="bg2"/>
                </a:solidFill>
                <a:effectLst>
                  <a:outerShdw blurRad="38100" dist="38100" dir="2700000" algn="tl">
                    <a:srgbClr val="C0C0C0"/>
                  </a:outerShdw>
                </a:effectLst>
              </a:rPr>
              <a:t>怎么做</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6134">
                                            <p:txEl>
                                              <p:pRg st="0" end="0"/>
                                            </p:txEl>
                                          </p:spTgt>
                                        </p:tgtEl>
                                        <p:attrNameLst>
                                          <p:attrName>style.visibility</p:attrName>
                                        </p:attrNameLst>
                                      </p:cBhvr>
                                      <p:to>
                                        <p:strVal val="visible"/>
                                      </p:to>
                                    </p:set>
                                    <p:animEffect transition="in" filter="wipe(left)">
                                      <p:cBhvr>
                                        <p:cTn id="7" dur="1000"/>
                                        <p:tgtEl>
                                          <p:spTgt spid="176134">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1000"/>
                                  </p:stCondLst>
                                  <p:childTnLst>
                                    <p:set>
                                      <p:cBhvr>
                                        <p:cTn id="10" dur="1" fill="hold">
                                          <p:stCondLst>
                                            <p:cond delay="0"/>
                                          </p:stCondLst>
                                        </p:cTn>
                                        <p:tgtEl>
                                          <p:spTgt spid="176134">
                                            <p:txEl>
                                              <p:pRg st="1" end="1"/>
                                            </p:txEl>
                                          </p:spTgt>
                                        </p:tgtEl>
                                        <p:attrNameLst>
                                          <p:attrName>style.visibility</p:attrName>
                                        </p:attrNameLst>
                                      </p:cBhvr>
                                      <p:to>
                                        <p:strVal val="visible"/>
                                      </p:to>
                                    </p:set>
                                    <p:animEffect transition="in" filter="wipe(left)">
                                      <p:cBhvr>
                                        <p:cTn id="11" dur="1000"/>
                                        <p:tgtEl>
                                          <p:spTgt spid="176134">
                                            <p:txEl>
                                              <p:pRg st="1" end="1"/>
                                            </p:txEl>
                                          </p:spTgt>
                                        </p:tgtEl>
                                      </p:cBhvr>
                                    </p:animEffect>
                                  </p:childTnLst>
                                </p:cTn>
                              </p:par>
                            </p:childTnLst>
                          </p:cTn>
                        </p:par>
                        <p:par>
                          <p:cTn id="12" fill="hold" nodeType="afterGroup">
                            <p:stCondLst>
                              <p:cond delay="3000"/>
                            </p:stCondLst>
                            <p:childTnLst>
                              <p:par>
                                <p:cTn id="13" presetID="53" presetClass="entr" presetSubtype="0" fill="hold" nodeType="afterEffect">
                                  <p:stCondLst>
                                    <p:cond delay="0"/>
                                  </p:stCondLst>
                                  <p:childTnLst>
                                    <p:set>
                                      <p:cBhvr>
                                        <p:cTn id="14" dur="1" fill="hold">
                                          <p:stCondLst>
                                            <p:cond delay="0"/>
                                          </p:stCondLst>
                                        </p:cTn>
                                        <p:tgtEl>
                                          <p:spTgt spid="176140"/>
                                        </p:tgtEl>
                                        <p:attrNameLst>
                                          <p:attrName>style.visibility</p:attrName>
                                        </p:attrNameLst>
                                      </p:cBhvr>
                                      <p:to>
                                        <p:strVal val="visible"/>
                                      </p:to>
                                    </p:set>
                                    <p:anim calcmode="lin" valueType="num">
                                      <p:cBhvr>
                                        <p:cTn id="15" dur="1000" fill="hold"/>
                                        <p:tgtEl>
                                          <p:spTgt spid="176140"/>
                                        </p:tgtEl>
                                        <p:attrNameLst>
                                          <p:attrName>ppt_w</p:attrName>
                                        </p:attrNameLst>
                                      </p:cBhvr>
                                      <p:tavLst>
                                        <p:tav tm="0">
                                          <p:val>
                                            <p:fltVal val="0"/>
                                          </p:val>
                                        </p:tav>
                                        <p:tav tm="100000">
                                          <p:val>
                                            <p:strVal val="#ppt_w"/>
                                          </p:val>
                                        </p:tav>
                                      </p:tavLst>
                                    </p:anim>
                                    <p:anim calcmode="lin" valueType="num">
                                      <p:cBhvr>
                                        <p:cTn id="16" dur="1000" fill="hold"/>
                                        <p:tgtEl>
                                          <p:spTgt spid="176140"/>
                                        </p:tgtEl>
                                        <p:attrNameLst>
                                          <p:attrName>ppt_h</p:attrName>
                                        </p:attrNameLst>
                                      </p:cBhvr>
                                      <p:tavLst>
                                        <p:tav tm="0">
                                          <p:val>
                                            <p:fltVal val="0"/>
                                          </p:val>
                                        </p:tav>
                                        <p:tav tm="100000">
                                          <p:val>
                                            <p:strVal val="#ppt_h"/>
                                          </p:val>
                                        </p:tav>
                                      </p:tavLst>
                                    </p:anim>
                                    <p:animEffect transition="in" filter="fade">
                                      <p:cBhvr>
                                        <p:cTn id="17" dur="1000"/>
                                        <p:tgtEl>
                                          <p:spTgt spid="176140"/>
                                        </p:tgtEl>
                                      </p:cBhvr>
                                    </p:animEffect>
                                  </p:childTnLst>
                                </p:cTn>
                              </p:par>
                            </p:childTnLst>
                          </p:cTn>
                        </p:par>
                        <p:par>
                          <p:cTn id="18" fill="hold" nodeType="afterGroup">
                            <p:stCondLst>
                              <p:cond delay="4000"/>
                            </p:stCondLst>
                            <p:childTnLst>
                              <p:par>
                                <p:cTn id="19" presetID="22" presetClass="entr" presetSubtype="8" fill="hold" nodeType="afterEffect">
                                  <p:stCondLst>
                                    <p:cond delay="1000"/>
                                  </p:stCondLst>
                                  <p:childTnLst>
                                    <p:set>
                                      <p:cBhvr>
                                        <p:cTn id="20" dur="1" fill="hold">
                                          <p:stCondLst>
                                            <p:cond delay="0"/>
                                          </p:stCondLst>
                                        </p:cTn>
                                        <p:tgtEl>
                                          <p:spTgt spid="176157"/>
                                        </p:tgtEl>
                                        <p:attrNameLst>
                                          <p:attrName>style.visibility</p:attrName>
                                        </p:attrNameLst>
                                      </p:cBhvr>
                                      <p:to>
                                        <p:strVal val="visible"/>
                                      </p:to>
                                    </p:set>
                                    <p:animEffect transition="in" filter="wipe(left)">
                                      <p:cBhvr>
                                        <p:cTn id="21" dur="1000"/>
                                        <p:tgtEl>
                                          <p:spTgt spid="1761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76134">
                                            <p:txEl>
                                              <p:pRg st="4" end="4"/>
                                            </p:txEl>
                                          </p:spTgt>
                                        </p:tgtEl>
                                        <p:attrNameLst>
                                          <p:attrName>style.visibility</p:attrName>
                                        </p:attrNameLst>
                                      </p:cBhvr>
                                      <p:to>
                                        <p:strVal val="visible"/>
                                      </p:to>
                                    </p:set>
                                    <p:animEffect transition="in" filter="wipe(left)">
                                      <p:cBhvr>
                                        <p:cTn id="26" dur="1000"/>
                                        <p:tgtEl>
                                          <p:spTgt spid="176134">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76158"/>
                                        </p:tgtEl>
                                        <p:attrNameLst>
                                          <p:attrName>style.visibility</p:attrName>
                                        </p:attrNameLst>
                                      </p:cBhvr>
                                      <p:to>
                                        <p:strVal val="visible"/>
                                      </p:to>
                                    </p:set>
                                    <p:animEffect transition="in" filter="wipe(down)">
                                      <p:cBhvr>
                                        <p:cTn id="31" dur="500"/>
                                        <p:tgtEl>
                                          <p:spTgt spid="176158"/>
                                        </p:tgtEl>
                                      </p:cBhvr>
                                    </p:animEffect>
                                  </p:childTnLst>
                                </p:cTn>
                              </p:par>
                            </p:childTnLst>
                          </p:cTn>
                        </p:par>
                        <p:par>
                          <p:cTn id="32" fill="hold" nodeType="afterGroup">
                            <p:stCondLst>
                              <p:cond delay="500"/>
                            </p:stCondLst>
                            <p:childTnLst>
                              <p:par>
                                <p:cTn id="33" presetID="22" presetClass="entr" presetSubtype="4" fill="hold" grpId="0" nodeType="afterEffect">
                                  <p:stCondLst>
                                    <p:cond delay="2000"/>
                                  </p:stCondLst>
                                  <p:childTnLst>
                                    <p:set>
                                      <p:cBhvr>
                                        <p:cTn id="34" dur="1" fill="hold">
                                          <p:stCondLst>
                                            <p:cond delay="0"/>
                                          </p:stCondLst>
                                        </p:cTn>
                                        <p:tgtEl>
                                          <p:spTgt spid="176159"/>
                                        </p:tgtEl>
                                        <p:attrNameLst>
                                          <p:attrName>style.visibility</p:attrName>
                                        </p:attrNameLst>
                                      </p:cBhvr>
                                      <p:to>
                                        <p:strVal val="visible"/>
                                      </p:to>
                                    </p:set>
                                    <p:animEffect transition="in" filter="wipe(down)">
                                      <p:cBhvr>
                                        <p:cTn id="35" dur="500"/>
                                        <p:tgtEl>
                                          <p:spTgt spid="17615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76134">
                                            <p:txEl>
                                              <p:pRg st="6" end="6"/>
                                            </p:txEl>
                                          </p:spTgt>
                                        </p:tgtEl>
                                        <p:attrNameLst>
                                          <p:attrName>style.visibility</p:attrName>
                                        </p:attrNameLst>
                                      </p:cBhvr>
                                      <p:to>
                                        <p:strVal val="visible"/>
                                      </p:to>
                                    </p:set>
                                    <p:animEffect transition="in" filter="wipe(left)">
                                      <p:cBhvr>
                                        <p:cTn id="40" dur="1000"/>
                                        <p:tgtEl>
                                          <p:spTgt spid="1761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4" grpId="0" uiExpand="1" build="p"/>
      <p:bldP spid="176158" grpId="0" animBg="1"/>
      <p:bldP spid="17615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F5FF4B1F-F0D1-4B73-BA01-C51DDE8D55BF}"/>
              </a:ext>
            </a:extLst>
          </p:cNvPr>
          <p:cNvSpPr>
            <a:spLocks noGrp="1" noChangeArrowheads="1"/>
          </p:cNvSpPr>
          <p:nvPr>
            <p:ph type="title"/>
          </p:nvPr>
        </p:nvSpPr>
        <p:spPr>
          <a:xfrm>
            <a:off x="657225" y="538163"/>
            <a:ext cx="7772400" cy="649287"/>
          </a:xfrm>
        </p:spPr>
        <p:txBody>
          <a:bodyPr/>
          <a:lstStyle/>
          <a:p>
            <a:pPr algn="l"/>
            <a:r>
              <a:rPr lang="zh-CN" altLang="en-US" sz="3200" b="1">
                <a:latin typeface="华文新魏" panose="02010800040101010101" pitchFamily="2" charset="-122"/>
                <a:ea typeface="华文新魏" panose="02010800040101010101" pitchFamily="2" charset="-122"/>
              </a:rPr>
              <a:t>三、需求的有效性验证</a:t>
            </a:r>
          </a:p>
        </p:txBody>
      </p:sp>
      <p:sp>
        <p:nvSpPr>
          <p:cNvPr id="224260" name="Text Box 4">
            <a:extLst>
              <a:ext uri="{FF2B5EF4-FFF2-40B4-BE49-F238E27FC236}">
                <a16:creationId xmlns:a16="http://schemas.microsoft.com/office/drawing/2014/main" id="{FE8FCDAC-2A46-4F48-8526-64B2EB089B46}"/>
              </a:ext>
            </a:extLst>
          </p:cNvPr>
          <p:cNvSpPr txBox="1">
            <a:spLocks noChangeArrowheads="1"/>
          </p:cNvSpPr>
          <p:nvPr/>
        </p:nvSpPr>
        <p:spPr bwMode="auto">
          <a:xfrm>
            <a:off x="547688" y="1481138"/>
            <a:ext cx="8145462"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pPr>
            <a:r>
              <a:rPr lang="en-US" altLang="zh-CN">
                <a:solidFill>
                  <a:srgbClr val="FFFF00"/>
                </a:solidFill>
                <a:effectLst/>
                <a:ea typeface="宋体" panose="02010600030101010101" pitchFamily="2" charset="-122"/>
              </a:rPr>
              <a:t>    </a:t>
            </a:r>
            <a:r>
              <a:rPr lang="en-US" altLang="zh-CN">
                <a:solidFill>
                  <a:srgbClr val="FFFF00"/>
                </a:solidFill>
                <a:effectLst>
                  <a:outerShdw blurRad="38100" dist="38100" dir="2700000" algn="tl">
                    <a:srgbClr val="000000"/>
                  </a:outerShdw>
                </a:effectLst>
                <a:ea typeface="宋体" panose="02010600030101010101" pitchFamily="2" charset="-122"/>
              </a:rPr>
              <a:t>(</a:t>
            </a:r>
            <a:r>
              <a:rPr lang="zh-CN" altLang="en-US">
                <a:solidFill>
                  <a:srgbClr val="FFFF00"/>
                </a:solidFill>
                <a:effectLst>
                  <a:outerShdw blurRad="38100" dist="38100" dir="2700000" algn="tl">
                    <a:srgbClr val="000000"/>
                  </a:outerShdw>
                </a:effectLst>
                <a:ea typeface="宋体" panose="02010600030101010101" pitchFamily="2" charset="-122"/>
              </a:rPr>
              <a:t>二</a:t>
            </a:r>
            <a:r>
              <a:rPr lang="en-US" altLang="zh-CN">
                <a:solidFill>
                  <a:srgbClr val="FFFF00"/>
                </a:solidFill>
                <a:effectLst>
                  <a:outerShdw blurRad="38100" dist="38100" dir="2700000" algn="tl">
                    <a:srgbClr val="000000"/>
                  </a:outerShdw>
                </a:effectLst>
                <a:ea typeface="宋体" panose="02010600030101010101" pitchFamily="2" charset="-122"/>
              </a:rPr>
              <a:t>) </a:t>
            </a:r>
            <a:r>
              <a:rPr lang="zh-CN" altLang="en-US">
                <a:solidFill>
                  <a:srgbClr val="FFFF00"/>
                </a:solidFill>
                <a:effectLst>
                  <a:outerShdw blurRad="38100" dist="38100" dir="2700000" algn="tl">
                    <a:srgbClr val="000000"/>
                  </a:outerShdw>
                </a:effectLst>
                <a:ea typeface="宋体" panose="02010600030101010101" pitchFamily="2" charset="-122"/>
              </a:rPr>
              <a:t>需求验证的内容</a:t>
            </a:r>
          </a:p>
          <a:p>
            <a:pPr algn="just">
              <a:lnSpc>
                <a:spcPct val="110000"/>
              </a:lnSpc>
              <a:spcBef>
                <a:spcPct val="50000"/>
              </a:spcBef>
            </a:pPr>
            <a:r>
              <a:rPr lang="zh-CN" altLang="en-US">
                <a:effectLst/>
                <a:ea typeface="宋体" panose="02010600030101010101" pitchFamily="2" charset="-122"/>
              </a:rPr>
              <a:t>　</a:t>
            </a:r>
            <a:r>
              <a:rPr lang="en-US" altLang="zh-CN">
                <a:solidFill>
                  <a:schemeClr val="tx2"/>
                </a:solidFill>
                <a:effectLst>
                  <a:outerShdw blurRad="38100" dist="38100" dir="2700000" algn="tl">
                    <a:srgbClr val="000000"/>
                  </a:outerShdw>
                </a:effectLst>
                <a:ea typeface="宋体" panose="02010600030101010101" pitchFamily="2" charset="-122"/>
              </a:rPr>
              <a:t>1</a:t>
            </a:r>
            <a:r>
              <a:rPr lang="en-US" altLang="zh-CN">
                <a:solidFill>
                  <a:schemeClr val="tx2"/>
                </a:solidFill>
                <a:effectLst>
                  <a:outerShdw blurRad="38100" dist="38100" dir="2700000" algn="tl">
                    <a:srgbClr val="000000"/>
                  </a:outerShdw>
                </a:effectLst>
                <a:latin typeface="楷体_GB2312" pitchFamily="49" charset="-122"/>
              </a:rPr>
              <a:t>.</a:t>
            </a:r>
            <a:r>
              <a:rPr lang="zh-CN" altLang="en-US">
                <a:solidFill>
                  <a:schemeClr val="tx2"/>
                </a:solidFill>
                <a:effectLst>
                  <a:outerShdw blurRad="38100" dist="38100" dir="2700000" algn="tl">
                    <a:srgbClr val="000000"/>
                  </a:outerShdw>
                </a:effectLst>
                <a:latin typeface="楷体_GB2312" pitchFamily="49" charset="-122"/>
              </a:rPr>
              <a:t>有效性检查</a:t>
            </a:r>
            <a:r>
              <a:rPr lang="en-US" altLang="zh-CN">
                <a:effectLst/>
              </a:rPr>
              <a:t>—</a:t>
            </a:r>
            <a:r>
              <a:rPr lang="zh-CN" altLang="en-US">
                <a:effectLst/>
                <a:latin typeface="楷体_GB2312" pitchFamily="49" charset="-122"/>
              </a:rPr>
              <a:t>指功能需求是否符合用户所提出的需求。</a:t>
            </a:r>
          </a:p>
          <a:p>
            <a:pPr algn="just">
              <a:lnSpc>
                <a:spcPct val="110000"/>
              </a:lnSpc>
              <a:spcBef>
                <a:spcPct val="30000"/>
              </a:spcBef>
            </a:pPr>
            <a:r>
              <a:rPr lang="zh-CN" altLang="en-US">
                <a:effectLst/>
                <a:latin typeface="楷体_GB2312" pitchFamily="49" charset="-122"/>
              </a:rPr>
              <a:t>　</a:t>
            </a:r>
            <a:r>
              <a:rPr lang="en-US" altLang="zh-CN">
                <a:solidFill>
                  <a:schemeClr val="tx2"/>
                </a:solidFill>
                <a:effectLst>
                  <a:outerShdw blurRad="38100" dist="38100" dir="2700000" algn="tl">
                    <a:srgbClr val="000000"/>
                  </a:outerShdw>
                </a:effectLst>
                <a:latin typeface="楷体_GB2312" pitchFamily="49" charset="-122"/>
              </a:rPr>
              <a:t>2.</a:t>
            </a:r>
            <a:r>
              <a:rPr lang="zh-CN" altLang="en-US">
                <a:solidFill>
                  <a:schemeClr val="tx2"/>
                </a:solidFill>
                <a:effectLst>
                  <a:outerShdw blurRad="38100" dist="38100" dir="2700000" algn="tl">
                    <a:srgbClr val="000000"/>
                  </a:outerShdw>
                </a:effectLst>
                <a:latin typeface="楷体_GB2312" pitchFamily="49" charset="-122"/>
              </a:rPr>
              <a:t>一致性检查</a:t>
            </a:r>
            <a:r>
              <a:rPr lang="en-US" altLang="zh-CN">
                <a:effectLst/>
              </a:rPr>
              <a:t>—</a:t>
            </a:r>
            <a:r>
              <a:rPr lang="zh-CN" altLang="en-US">
                <a:effectLst/>
                <a:latin typeface="楷体_GB2312" pitchFamily="49" charset="-122"/>
              </a:rPr>
              <a:t>系统功能描述及约束是否一致。</a:t>
            </a:r>
          </a:p>
          <a:p>
            <a:pPr algn="just">
              <a:lnSpc>
                <a:spcPct val="110000"/>
              </a:lnSpc>
              <a:spcBef>
                <a:spcPct val="30000"/>
              </a:spcBef>
            </a:pPr>
            <a:r>
              <a:rPr lang="zh-CN" altLang="en-US">
                <a:effectLst/>
                <a:latin typeface="楷体_GB2312" pitchFamily="49" charset="-122"/>
              </a:rPr>
              <a:t>　</a:t>
            </a:r>
            <a:r>
              <a:rPr lang="en-US" altLang="zh-CN">
                <a:solidFill>
                  <a:schemeClr val="tx2"/>
                </a:solidFill>
                <a:effectLst>
                  <a:outerShdw blurRad="38100" dist="38100" dir="2700000" algn="tl">
                    <a:srgbClr val="000000"/>
                  </a:outerShdw>
                </a:effectLst>
                <a:latin typeface="楷体_GB2312" pitchFamily="49" charset="-122"/>
              </a:rPr>
              <a:t>3.</a:t>
            </a:r>
            <a:r>
              <a:rPr lang="zh-CN" altLang="en-US">
                <a:solidFill>
                  <a:schemeClr val="tx2"/>
                </a:solidFill>
                <a:effectLst>
                  <a:outerShdw blurRad="38100" dist="38100" dir="2700000" algn="tl">
                    <a:srgbClr val="000000"/>
                  </a:outerShdw>
                </a:effectLst>
                <a:latin typeface="楷体_GB2312" pitchFamily="49" charset="-122"/>
              </a:rPr>
              <a:t>完备性检查</a:t>
            </a:r>
            <a:r>
              <a:rPr lang="en-US" altLang="zh-CN">
                <a:effectLst/>
              </a:rPr>
              <a:t>—</a:t>
            </a:r>
            <a:r>
              <a:rPr lang="zh-CN" altLang="en-US">
                <a:effectLst/>
                <a:latin typeface="楷体_GB2312" pitchFamily="49" charset="-122"/>
              </a:rPr>
              <a:t>是否包含所有系统用户的需求和</a:t>
            </a:r>
            <a:r>
              <a:rPr lang="zh-CN" altLang="en-US">
                <a:effectLst/>
              </a:rPr>
              <a:t>约束。</a:t>
            </a:r>
            <a:endParaRPr lang="zh-CN" altLang="en-US">
              <a:effectLst/>
              <a:latin typeface="楷体_GB2312" pitchFamily="49" charset="-122"/>
            </a:endParaRPr>
          </a:p>
          <a:p>
            <a:pPr algn="just">
              <a:lnSpc>
                <a:spcPct val="110000"/>
              </a:lnSpc>
              <a:spcBef>
                <a:spcPct val="30000"/>
              </a:spcBef>
            </a:pPr>
            <a:r>
              <a:rPr lang="zh-CN" altLang="en-US">
                <a:effectLst/>
                <a:latin typeface="楷体_GB2312" pitchFamily="49" charset="-122"/>
              </a:rPr>
              <a:t>　</a:t>
            </a:r>
            <a:r>
              <a:rPr lang="en-US" altLang="zh-CN">
                <a:solidFill>
                  <a:schemeClr val="tx2"/>
                </a:solidFill>
                <a:effectLst>
                  <a:outerShdw blurRad="38100" dist="38100" dir="2700000" algn="tl">
                    <a:srgbClr val="000000"/>
                  </a:outerShdw>
                </a:effectLst>
                <a:latin typeface="楷体_GB2312" pitchFamily="49" charset="-122"/>
              </a:rPr>
              <a:t>4.</a:t>
            </a:r>
            <a:r>
              <a:rPr lang="zh-CN" altLang="en-US">
                <a:solidFill>
                  <a:schemeClr val="tx2"/>
                </a:solidFill>
                <a:effectLst>
                  <a:outerShdw blurRad="38100" dist="38100" dir="2700000" algn="tl">
                    <a:srgbClr val="000000"/>
                  </a:outerShdw>
                </a:effectLst>
                <a:latin typeface="楷体_GB2312" pitchFamily="49" charset="-122"/>
              </a:rPr>
              <a:t>可检验性检查</a:t>
            </a:r>
            <a:r>
              <a:rPr lang="en-US" altLang="zh-CN">
                <a:effectLst/>
              </a:rPr>
              <a:t>—</a:t>
            </a:r>
            <a:r>
              <a:rPr lang="zh-CN" altLang="en-US">
                <a:effectLst/>
              </a:rPr>
              <a:t>是否能设计出一组验证方法，确定了检验的标准。</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4260">
                                            <p:txEl>
                                              <p:pRg st="0" end="0"/>
                                            </p:txEl>
                                          </p:spTgt>
                                        </p:tgtEl>
                                        <p:attrNameLst>
                                          <p:attrName>style.visibility</p:attrName>
                                        </p:attrNameLst>
                                      </p:cBhvr>
                                      <p:to>
                                        <p:strVal val="visible"/>
                                      </p:to>
                                    </p:set>
                                    <p:animEffect transition="in" filter="wipe(left)">
                                      <p:cBhvr>
                                        <p:cTn id="7" dur="1000"/>
                                        <p:tgtEl>
                                          <p:spTgt spid="22426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4260">
                                            <p:txEl>
                                              <p:pRg st="1" end="1"/>
                                            </p:txEl>
                                          </p:spTgt>
                                        </p:tgtEl>
                                        <p:attrNameLst>
                                          <p:attrName>style.visibility</p:attrName>
                                        </p:attrNameLst>
                                      </p:cBhvr>
                                      <p:to>
                                        <p:strVal val="visible"/>
                                      </p:to>
                                    </p:set>
                                    <p:animEffect transition="in" filter="wipe(left)">
                                      <p:cBhvr>
                                        <p:cTn id="12" dur="1000"/>
                                        <p:tgtEl>
                                          <p:spTgt spid="22426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4260">
                                            <p:txEl>
                                              <p:pRg st="2" end="2"/>
                                            </p:txEl>
                                          </p:spTgt>
                                        </p:tgtEl>
                                        <p:attrNameLst>
                                          <p:attrName>style.visibility</p:attrName>
                                        </p:attrNameLst>
                                      </p:cBhvr>
                                      <p:to>
                                        <p:strVal val="visible"/>
                                      </p:to>
                                    </p:set>
                                    <p:animEffect transition="in" filter="wipe(left)">
                                      <p:cBhvr>
                                        <p:cTn id="17" dur="1000"/>
                                        <p:tgtEl>
                                          <p:spTgt spid="22426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4260">
                                            <p:txEl>
                                              <p:pRg st="3" end="3"/>
                                            </p:txEl>
                                          </p:spTgt>
                                        </p:tgtEl>
                                        <p:attrNameLst>
                                          <p:attrName>style.visibility</p:attrName>
                                        </p:attrNameLst>
                                      </p:cBhvr>
                                      <p:to>
                                        <p:strVal val="visible"/>
                                      </p:to>
                                    </p:set>
                                    <p:animEffect transition="in" filter="wipe(left)">
                                      <p:cBhvr>
                                        <p:cTn id="22" dur="1000"/>
                                        <p:tgtEl>
                                          <p:spTgt spid="22426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4260">
                                            <p:txEl>
                                              <p:pRg st="4" end="4"/>
                                            </p:txEl>
                                          </p:spTgt>
                                        </p:tgtEl>
                                        <p:attrNameLst>
                                          <p:attrName>style.visibility</p:attrName>
                                        </p:attrNameLst>
                                      </p:cBhvr>
                                      <p:to>
                                        <p:strVal val="visible"/>
                                      </p:to>
                                    </p:set>
                                    <p:animEffect transition="in" filter="wipe(left)">
                                      <p:cBhvr>
                                        <p:cTn id="27" dur="1000"/>
                                        <p:tgtEl>
                                          <p:spTgt spid="2242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F90E770A-EB57-4575-A41F-11DE3B613D9F}"/>
              </a:ext>
            </a:extLst>
          </p:cNvPr>
          <p:cNvSpPr>
            <a:spLocks noGrp="1" noChangeArrowheads="1"/>
          </p:cNvSpPr>
          <p:nvPr>
            <p:ph type="title" idx="4294967295"/>
          </p:nvPr>
        </p:nvSpPr>
        <p:spPr>
          <a:xfrm>
            <a:off x="0" y="465138"/>
            <a:ext cx="7772400" cy="852487"/>
          </a:xfrm>
        </p:spPr>
        <p:txBody>
          <a:bodyPr/>
          <a:lstStyle/>
          <a:p>
            <a:pPr indent="449263" algn="l"/>
            <a:r>
              <a:rPr lang="en-US" altLang="zh-CN" sz="3200" b="1">
                <a:latin typeface="华文新魏" panose="02010800040101010101" pitchFamily="2" charset="-122"/>
                <a:ea typeface="华文新魏" panose="02010800040101010101" pitchFamily="2" charset="-122"/>
              </a:rPr>
              <a:t>   </a:t>
            </a:r>
            <a:r>
              <a:rPr lang="zh-CN" altLang="en-US" sz="3200" b="1">
                <a:latin typeface="华文新魏" panose="02010800040101010101" pitchFamily="2" charset="-122"/>
                <a:ea typeface="华文新魏" panose="02010800040101010101" pitchFamily="2" charset="-122"/>
              </a:rPr>
              <a:t>四、需求管理</a:t>
            </a:r>
          </a:p>
        </p:txBody>
      </p:sp>
      <p:sp>
        <p:nvSpPr>
          <p:cNvPr id="221187" name="Text Box 3">
            <a:extLst>
              <a:ext uri="{FF2B5EF4-FFF2-40B4-BE49-F238E27FC236}">
                <a16:creationId xmlns:a16="http://schemas.microsoft.com/office/drawing/2014/main" id="{289D61B3-0055-4B61-9F8B-BEB140ABD4A7}"/>
              </a:ext>
            </a:extLst>
          </p:cNvPr>
          <p:cNvSpPr txBox="1">
            <a:spLocks noChangeArrowheads="1"/>
          </p:cNvSpPr>
          <p:nvPr/>
        </p:nvSpPr>
        <p:spPr bwMode="auto">
          <a:xfrm>
            <a:off x="406400" y="1219200"/>
            <a:ext cx="84772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rPr>
              <a:t>     </a:t>
            </a:r>
            <a:r>
              <a:rPr lang="zh-CN" altLang="en-US">
                <a:effectLst/>
              </a:rPr>
              <a:t>需求管理贯穿需求分析全过程，包括</a:t>
            </a:r>
            <a:r>
              <a:rPr lang="en-US" altLang="zh-CN">
                <a:effectLst/>
              </a:rPr>
              <a:t>:</a:t>
            </a:r>
            <a:endParaRPr lang="en-US" altLang="zh-CN">
              <a:solidFill>
                <a:srgbClr val="FFFF00"/>
              </a:solidFill>
              <a:effectLst/>
            </a:endParaRPr>
          </a:p>
        </p:txBody>
      </p:sp>
      <p:grpSp>
        <p:nvGrpSpPr>
          <p:cNvPr id="221213" name="Group 29">
            <a:extLst>
              <a:ext uri="{FF2B5EF4-FFF2-40B4-BE49-F238E27FC236}">
                <a16:creationId xmlns:a16="http://schemas.microsoft.com/office/drawing/2014/main" id="{4BA1B11B-4453-4A86-8C6A-C93EFCDA30EC}"/>
              </a:ext>
            </a:extLst>
          </p:cNvPr>
          <p:cNvGrpSpPr>
            <a:grpSpLocks/>
          </p:cNvGrpSpPr>
          <p:nvPr/>
        </p:nvGrpSpPr>
        <p:grpSpPr bwMode="auto">
          <a:xfrm>
            <a:off x="276225" y="2046288"/>
            <a:ext cx="8693150" cy="3879850"/>
            <a:chOff x="174" y="1289"/>
            <a:chExt cx="5476" cy="2444"/>
          </a:xfrm>
        </p:grpSpPr>
        <p:sp>
          <p:nvSpPr>
            <p:cNvPr id="221200" name="Text Box 16">
              <a:extLst>
                <a:ext uri="{FF2B5EF4-FFF2-40B4-BE49-F238E27FC236}">
                  <a16:creationId xmlns:a16="http://schemas.microsoft.com/office/drawing/2014/main" id="{F2911DD6-12D2-4D64-BFDA-457FFD96548E}"/>
                </a:ext>
              </a:extLst>
            </p:cNvPr>
            <p:cNvSpPr txBox="1">
              <a:spLocks noChangeArrowheads="1"/>
            </p:cNvSpPr>
            <p:nvPr/>
          </p:nvSpPr>
          <p:spPr bwMode="auto">
            <a:xfrm>
              <a:off x="2176" y="1289"/>
              <a:ext cx="1446" cy="350"/>
            </a:xfrm>
            <a:prstGeom prst="rect">
              <a:avLst/>
            </a:prstGeom>
            <a:solidFill>
              <a:srgbClr val="FFFF99"/>
            </a:solidFill>
            <a:ln w="28575">
              <a:solidFill>
                <a:srgbClr val="1C1C1C"/>
              </a:solidFill>
              <a:miter lim="800000"/>
              <a:headEnd/>
              <a:tailEnd type="none" w="sm" len="med"/>
            </a:ln>
            <a:effectLst>
              <a:outerShdw dist="35921" dir="2700000" algn="ctr" rotWithShape="0">
                <a:srgbClr val="808080"/>
              </a:outerShdw>
            </a:effectLst>
          </p:spPr>
          <p:txBody>
            <a:bodyPr>
              <a:spAutoFit/>
            </a:bodyPr>
            <a:lstStyle/>
            <a:p>
              <a:pPr algn="ctr">
                <a:spcBef>
                  <a:spcPct val="50000"/>
                </a:spcBef>
              </a:pPr>
              <a:r>
                <a:rPr lang="zh-CN" altLang="en-US" sz="2200">
                  <a:solidFill>
                    <a:schemeClr val="bg1"/>
                  </a:solidFill>
                  <a:effectLst>
                    <a:outerShdw blurRad="38100" dist="38100" dir="2700000" algn="tl">
                      <a:srgbClr val="000000"/>
                    </a:outerShdw>
                  </a:effectLst>
                  <a:ea typeface="黑体" panose="02010609060101010101" pitchFamily="49" charset="-122"/>
                </a:rPr>
                <a:t>需求管理</a:t>
              </a:r>
            </a:p>
          </p:txBody>
        </p:sp>
        <p:sp>
          <p:nvSpPr>
            <p:cNvPr id="221201" name="Text Box 17">
              <a:extLst>
                <a:ext uri="{FF2B5EF4-FFF2-40B4-BE49-F238E27FC236}">
                  <a16:creationId xmlns:a16="http://schemas.microsoft.com/office/drawing/2014/main" id="{8F3CB02B-B773-4D1C-BDEF-0CE93B8B655A}"/>
                </a:ext>
              </a:extLst>
            </p:cNvPr>
            <p:cNvSpPr txBox="1">
              <a:spLocks noChangeArrowheads="1"/>
            </p:cNvSpPr>
            <p:nvPr/>
          </p:nvSpPr>
          <p:spPr bwMode="auto">
            <a:xfrm>
              <a:off x="174" y="2027"/>
              <a:ext cx="1260" cy="1698"/>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lvl1pPr marL="174625" indent="-1746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200" b="0">
                  <a:solidFill>
                    <a:schemeClr val="bg1"/>
                  </a:solidFill>
                  <a:effectLst>
                    <a:outerShdw blurRad="38100" dist="38100" dir="2700000" algn="tl">
                      <a:srgbClr val="000000"/>
                    </a:outerShdw>
                  </a:effectLst>
                  <a:ea typeface="黑体" panose="02010609060101010101" pitchFamily="49" charset="-122"/>
                </a:rPr>
                <a:t>变更控制</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建议变更</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分析影响</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交流</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合并</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测量需求的稳定性</a:t>
              </a:r>
            </a:p>
          </p:txBody>
        </p:sp>
        <p:sp>
          <p:nvSpPr>
            <p:cNvPr id="221203" name="Text Box 19">
              <a:extLst>
                <a:ext uri="{FF2B5EF4-FFF2-40B4-BE49-F238E27FC236}">
                  <a16:creationId xmlns:a16="http://schemas.microsoft.com/office/drawing/2014/main" id="{1632D3B5-DCE3-4D06-9854-98B180771AD0}"/>
                </a:ext>
              </a:extLst>
            </p:cNvPr>
            <p:cNvSpPr txBox="1">
              <a:spLocks noChangeArrowheads="1"/>
            </p:cNvSpPr>
            <p:nvPr/>
          </p:nvSpPr>
          <p:spPr bwMode="auto">
            <a:xfrm>
              <a:off x="1579" y="2027"/>
              <a:ext cx="1260" cy="1706"/>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lvl1pPr marL="174625" indent="-1746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200" b="0">
                  <a:solidFill>
                    <a:schemeClr val="bg1"/>
                  </a:solidFill>
                  <a:effectLst>
                    <a:outerShdw blurRad="38100" dist="38100" dir="2700000" algn="tl">
                      <a:srgbClr val="000000"/>
                    </a:outerShdw>
                  </a:effectLst>
                  <a:ea typeface="黑体" panose="02010609060101010101" pitchFamily="49" charset="-122"/>
                </a:rPr>
                <a:t>版本控制</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定义需求文档版本</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确定单个需求文档版本</a:t>
              </a:r>
            </a:p>
            <a:p>
              <a:pPr>
                <a:lnSpc>
                  <a:spcPct val="100000"/>
                </a:lnSpc>
                <a:spcBef>
                  <a:spcPct val="20000"/>
                </a:spcBef>
                <a:buFontTx/>
                <a:buChar char="•"/>
              </a:pPr>
              <a:endParaRPr lang="zh-CN" altLang="en-US" sz="1200">
                <a:solidFill>
                  <a:schemeClr val="bg2"/>
                </a:solidFill>
                <a:effectLst>
                  <a:outerShdw blurRad="38100" dist="38100" dir="2700000" algn="tl">
                    <a:srgbClr val="FFFFFF"/>
                  </a:outerShdw>
                </a:effectLst>
              </a:endParaRPr>
            </a:p>
            <a:p>
              <a:pPr>
                <a:lnSpc>
                  <a:spcPct val="100000"/>
                </a:lnSpc>
                <a:spcBef>
                  <a:spcPct val="20000"/>
                </a:spcBef>
                <a:buFontTx/>
                <a:buChar char="•"/>
              </a:pPr>
              <a:endParaRPr lang="zh-CN" altLang="en-US" sz="1200">
                <a:solidFill>
                  <a:schemeClr val="bg2"/>
                </a:solidFill>
                <a:effectLst>
                  <a:outerShdw blurRad="38100" dist="38100" dir="2700000" algn="tl">
                    <a:srgbClr val="FFFFFF"/>
                  </a:outerShdw>
                </a:effectLst>
              </a:endParaRPr>
            </a:p>
            <a:p>
              <a:pPr>
                <a:lnSpc>
                  <a:spcPct val="100000"/>
                </a:lnSpc>
                <a:spcBef>
                  <a:spcPct val="20000"/>
                </a:spcBef>
                <a:buFontTx/>
                <a:buChar char="•"/>
              </a:pPr>
              <a:endParaRPr lang="en-US" altLang="zh-CN" sz="2000">
                <a:solidFill>
                  <a:schemeClr val="bg2"/>
                </a:solidFill>
                <a:effectLst>
                  <a:outerShdw blurRad="38100" dist="38100" dir="2700000" algn="tl">
                    <a:srgbClr val="FFFFFF"/>
                  </a:outerShdw>
                </a:effectLst>
              </a:endParaRPr>
            </a:p>
          </p:txBody>
        </p:sp>
        <p:sp>
          <p:nvSpPr>
            <p:cNvPr id="221204" name="Text Box 20">
              <a:extLst>
                <a:ext uri="{FF2B5EF4-FFF2-40B4-BE49-F238E27FC236}">
                  <a16:creationId xmlns:a16="http://schemas.microsoft.com/office/drawing/2014/main" id="{61366453-0074-45A4-A6C9-C68344C14867}"/>
                </a:ext>
              </a:extLst>
            </p:cNvPr>
            <p:cNvSpPr txBox="1">
              <a:spLocks noChangeArrowheads="1"/>
            </p:cNvSpPr>
            <p:nvPr/>
          </p:nvSpPr>
          <p:spPr bwMode="auto">
            <a:xfrm>
              <a:off x="2984" y="2027"/>
              <a:ext cx="1260" cy="1690"/>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lvl1pPr marL="174625" indent="-1746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200">
                  <a:solidFill>
                    <a:schemeClr val="bg1"/>
                  </a:solidFill>
                  <a:effectLst>
                    <a:outerShdw blurRad="38100" dist="38100" dir="2700000" algn="tl">
                      <a:srgbClr val="000000"/>
                    </a:outerShdw>
                  </a:effectLst>
                </a:rPr>
                <a:t>需求跟踪</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定义与其他需求的链接</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定义与其他系统元素的链接</a:t>
              </a:r>
            </a:p>
            <a:p>
              <a:pPr>
                <a:lnSpc>
                  <a:spcPct val="100000"/>
                </a:lnSpc>
                <a:spcBef>
                  <a:spcPct val="20000"/>
                </a:spcBef>
                <a:buFontTx/>
                <a:buChar char="•"/>
              </a:pPr>
              <a:endParaRPr lang="zh-CN" altLang="en-US" sz="2000">
                <a:solidFill>
                  <a:schemeClr val="bg2"/>
                </a:solidFill>
                <a:effectLst>
                  <a:outerShdw blurRad="38100" dist="38100" dir="2700000" algn="tl">
                    <a:srgbClr val="FFFFFF"/>
                  </a:outerShdw>
                </a:effectLst>
              </a:endParaRPr>
            </a:p>
            <a:p>
              <a:pPr>
                <a:lnSpc>
                  <a:spcPct val="100000"/>
                </a:lnSpc>
                <a:spcBef>
                  <a:spcPct val="5000"/>
                </a:spcBef>
                <a:buFontTx/>
                <a:buChar char="•"/>
              </a:pPr>
              <a:endParaRPr lang="zh-CN" altLang="en-US" sz="2000">
                <a:solidFill>
                  <a:schemeClr val="bg2"/>
                </a:solidFill>
                <a:effectLst>
                  <a:outerShdw blurRad="38100" dist="38100" dir="2700000" algn="tl">
                    <a:srgbClr val="FFFFFF"/>
                  </a:outerShdw>
                </a:effectLst>
              </a:endParaRPr>
            </a:p>
            <a:p>
              <a:pPr lvl="1">
                <a:lnSpc>
                  <a:spcPct val="75000"/>
                </a:lnSpc>
                <a:buFontTx/>
                <a:buChar char="•"/>
              </a:pPr>
              <a:endParaRPr lang="en-US" altLang="zh-CN" sz="800">
                <a:solidFill>
                  <a:schemeClr val="bg2"/>
                </a:solidFill>
                <a:effectLst>
                  <a:outerShdw blurRad="38100" dist="38100" dir="2700000" algn="tl">
                    <a:srgbClr val="FFFFFF"/>
                  </a:outerShdw>
                </a:effectLst>
              </a:endParaRPr>
            </a:p>
          </p:txBody>
        </p:sp>
        <p:sp>
          <p:nvSpPr>
            <p:cNvPr id="221205" name="Text Box 21">
              <a:extLst>
                <a:ext uri="{FF2B5EF4-FFF2-40B4-BE49-F238E27FC236}">
                  <a16:creationId xmlns:a16="http://schemas.microsoft.com/office/drawing/2014/main" id="{DB34B50B-5748-4423-9C63-7EDA73131ED1}"/>
                </a:ext>
              </a:extLst>
            </p:cNvPr>
            <p:cNvSpPr txBox="1">
              <a:spLocks noChangeArrowheads="1"/>
            </p:cNvSpPr>
            <p:nvPr/>
          </p:nvSpPr>
          <p:spPr bwMode="auto">
            <a:xfrm>
              <a:off x="4390" y="2027"/>
              <a:ext cx="1260" cy="1674"/>
            </a:xfrm>
            <a:prstGeom prst="rect">
              <a:avLst/>
            </a:prstGeom>
            <a:solidFill>
              <a:srgbClr val="FFFF99"/>
            </a:solidFill>
            <a:ln w="38100">
              <a:solidFill>
                <a:srgbClr val="1C1C1C"/>
              </a:solidFill>
              <a:miter lim="800000"/>
              <a:headEnd/>
              <a:tailEnd type="none" w="sm" len="med"/>
            </a:ln>
            <a:effectLst>
              <a:outerShdw dist="35921" dir="2700000" algn="ctr" rotWithShape="0">
                <a:schemeClr val="bg2"/>
              </a:outerShdw>
            </a:effectLst>
          </p:spPr>
          <p:txBody>
            <a:bodyPr>
              <a:spAutoFit/>
            </a:bodyPr>
            <a:lstStyle>
              <a:lvl1pPr marL="174625" indent="-174625">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sz="2000">
                  <a:solidFill>
                    <a:schemeClr val="bg1"/>
                  </a:solidFill>
                  <a:effectLst>
                    <a:outerShdw blurRad="38100" dist="38100" dir="2700000" algn="tl">
                      <a:srgbClr val="000000"/>
                    </a:outerShdw>
                  </a:effectLst>
                </a:rPr>
                <a:t>需求状态跟踪</a:t>
              </a:r>
              <a:endParaRPr lang="zh-CN" altLang="en-US" sz="2000">
                <a:solidFill>
                  <a:schemeClr val="bg2"/>
                </a:solidFill>
                <a:effectLst>
                  <a:outerShdw blurRad="38100" dist="38100" dir="2700000" algn="tl">
                    <a:srgbClr val="FFFFFF"/>
                  </a:outerShdw>
                </a:effectLst>
              </a:endParaRP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定义需求状态</a:t>
              </a:r>
            </a:p>
            <a:p>
              <a:pPr>
                <a:lnSpc>
                  <a:spcPct val="100000"/>
                </a:lnSpc>
                <a:spcBef>
                  <a:spcPct val="20000"/>
                </a:spcBef>
                <a:buFontTx/>
                <a:buChar char="•"/>
              </a:pPr>
              <a:r>
                <a:rPr lang="zh-CN" altLang="en-US" sz="2000">
                  <a:solidFill>
                    <a:schemeClr val="bg2"/>
                  </a:solidFill>
                  <a:effectLst>
                    <a:outerShdw blurRad="38100" dist="38100" dir="2700000" algn="tl">
                      <a:srgbClr val="FFFFFF"/>
                    </a:outerShdw>
                  </a:effectLst>
                </a:rPr>
                <a:t>跟踪所有需求状态</a:t>
              </a:r>
            </a:p>
            <a:p>
              <a:pPr>
                <a:lnSpc>
                  <a:spcPct val="100000"/>
                </a:lnSpc>
                <a:spcBef>
                  <a:spcPct val="20000"/>
                </a:spcBef>
                <a:buFontTx/>
                <a:buChar char="•"/>
              </a:pPr>
              <a:endParaRPr lang="zh-CN" altLang="en-US" sz="2000">
                <a:solidFill>
                  <a:schemeClr val="bg2"/>
                </a:solidFill>
                <a:effectLst>
                  <a:outerShdw blurRad="38100" dist="38100" dir="2700000" algn="tl">
                    <a:srgbClr val="FFFFFF"/>
                  </a:outerShdw>
                </a:effectLst>
              </a:endParaRPr>
            </a:p>
            <a:p>
              <a:pPr>
                <a:lnSpc>
                  <a:spcPct val="100000"/>
                </a:lnSpc>
                <a:spcBef>
                  <a:spcPct val="20000"/>
                </a:spcBef>
                <a:buFontTx/>
                <a:buChar char="•"/>
              </a:pPr>
              <a:endParaRPr lang="zh-CN" altLang="en-US" sz="2000">
                <a:solidFill>
                  <a:schemeClr val="bg2"/>
                </a:solidFill>
                <a:effectLst>
                  <a:outerShdw blurRad="38100" dist="38100" dir="2700000" algn="tl">
                    <a:srgbClr val="FFFFFF"/>
                  </a:outerShdw>
                </a:effectLst>
              </a:endParaRPr>
            </a:p>
            <a:p>
              <a:pPr>
                <a:lnSpc>
                  <a:spcPct val="100000"/>
                </a:lnSpc>
                <a:spcBef>
                  <a:spcPct val="20000"/>
                </a:spcBef>
                <a:buFontTx/>
                <a:buChar char="•"/>
              </a:pPr>
              <a:endParaRPr lang="en-US" altLang="zh-CN" sz="2000">
                <a:solidFill>
                  <a:schemeClr val="bg2"/>
                </a:solidFill>
                <a:effectLst>
                  <a:outerShdw blurRad="38100" dist="38100" dir="2700000" algn="tl">
                    <a:srgbClr val="FFFFFF"/>
                  </a:outerShdw>
                </a:effectLst>
              </a:endParaRPr>
            </a:p>
          </p:txBody>
        </p:sp>
        <p:grpSp>
          <p:nvGrpSpPr>
            <p:cNvPr id="221212" name="Group 28">
              <a:extLst>
                <a:ext uri="{FF2B5EF4-FFF2-40B4-BE49-F238E27FC236}">
                  <a16:creationId xmlns:a16="http://schemas.microsoft.com/office/drawing/2014/main" id="{79CDFF1B-86CC-4A6B-B5A5-5091B537FD83}"/>
                </a:ext>
              </a:extLst>
            </p:cNvPr>
            <p:cNvGrpSpPr>
              <a:grpSpLocks/>
            </p:cNvGrpSpPr>
            <p:nvPr/>
          </p:nvGrpSpPr>
          <p:grpSpPr bwMode="auto">
            <a:xfrm>
              <a:off x="767" y="1618"/>
              <a:ext cx="4243" cy="439"/>
              <a:chOff x="767" y="1618"/>
              <a:chExt cx="4243" cy="439"/>
            </a:xfrm>
          </p:grpSpPr>
          <p:sp>
            <p:nvSpPr>
              <p:cNvPr id="221208" name="Line 24">
                <a:extLst>
                  <a:ext uri="{FF2B5EF4-FFF2-40B4-BE49-F238E27FC236}">
                    <a16:creationId xmlns:a16="http://schemas.microsoft.com/office/drawing/2014/main" id="{C7834566-E728-490B-811D-66B20694D60F}"/>
                  </a:ext>
                </a:extLst>
              </p:cNvPr>
              <p:cNvSpPr>
                <a:spLocks noChangeShapeType="1"/>
              </p:cNvSpPr>
              <p:nvPr/>
            </p:nvSpPr>
            <p:spPr bwMode="auto">
              <a:xfrm>
                <a:off x="768" y="1801"/>
                <a:ext cx="0" cy="256"/>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9" name="Line 25">
                <a:extLst>
                  <a:ext uri="{FF2B5EF4-FFF2-40B4-BE49-F238E27FC236}">
                    <a16:creationId xmlns:a16="http://schemas.microsoft.com/office/drawing/2014/main" id="{DB9DBDBF-394E-47C2-A165-844EB4D09520}"/>
                  </a:ext>
                </a:extLst>
              </p:cNvPr>
              <p:cNvSpPr>
                <a:spLocks noChangeShapeType="1"/>
              </p:cNvSpPr>
              <p:nvPr/>
            </p:nvSpPr>
            <p:spPr bwMode="auto">
              <a:xfrm>
                <a:off x="2222" y="1801"/>
                <a:ext cx="0" cy="256"/>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6" name="Line 22">
                <a:extLst>
                  <a:ext uri="{FF2B5EF4-FFF2-40B4-BE49-F238E27FC236}">
                    <a16:creationId xmlns:a16="http://schemas.microsoft.com/office/drawing/2014/main" id="{4148387F-0CC5-4A4F-AC6E-628FE95C536B}"/>
                  </a:ext>
                </a:extLst>
              </p:cNvPr>
              <p:cNvSpPr>
                <a:spLocks noChangeShapeType="1"/>
              </p:cNvSpPr>
              <p:nvPr/>
            </p:nvSpPr>
            <p:spPr bwMode="auto">
              <a:xfrm>
                <a:off x="2907" y="1618"/>
                <a:ext cx="0" cy="174"/>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07" name="Line 23">
                <a:extLst>
                  <a:ext uri="{FF2B5EF4-FFF2-40B4-BE49-F238E27FC236}">
                    <a16:creationId xmlns:a16="http://schemas.microsoft.com/office/drawing/2014/main" id="{E2DA24BB-6658-4062-A00F-A41236285E91}"/>
                  </a:ext>
                </a:extLst>
              </p:cNvPr>
              <p:cNvSpPr>
                <a:spLocks noChangeShapeType="1"/>
              </p:cNvSpPr>
              <p:nvPr/>
            </p:nvSpPr>
            <p:spPr bwMode="auto">
              <a:xfrm>
                <a:off x="767" y="1801"/>
                <a:ext cx="4243" cy="9"/>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0" name="Line 26">
                <a:extLst>
                  <a:ext uri="{FF2B5EF4-FFF2-40B4-BE49-F238E27FC236}">
                    <a16:creationId xmlns:a16="http://schemas.microsoft.com/office/drawing/2014/main" id="{30E1029F-73F9-45D9-A935-6D24BB72614A}"/>
                  </a:ext>
                </a:extLst>
              </p:cNvPr>
              <p:cNvSpPr>
                <a:spLocks noChangeShapeType="1"/>
              </p:cNvSpPr>
              <p:nvPr/>
            </p:nvSpPr>
            <p:spPr bwMode="auto">
              <a:xfrm>
                <a:off x="3630" y="1810"/>
                <a:ext cx="0" cy="229"/>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1211" name="Line 27">
                <a:extLst>
                  <a:ext uri="{FF2B5EF4-FFF2-40B4-BE49-F238E27FC236}">
                    <a16:creationId xmlns:a16="http://schemas.microsoft.com/office/drawing/2014/main" id="{61EF0BAF-2169-4DE4-AE68-7B1FFEB40BF2}"/>
                  </a:ext>
                </a:extLst>
              </p:cNvPr>
              <p:cNvSpPr>
                <a:spLocks noChangeShapeType="1"/>
              </p:cNvSpPr>
              <p:nvPr/>
            </p:nvSpPr>
            <p:spPr bwMode="auto">
              <a:xfrm>
                <a:off x="5010" y="1810"/>
                <a:ext cx="0" cy="229"/>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7">
                                            <p:txEl>
                                              <p:pRg st="0" end="0"/>
                                            </p:txEl>
                                          </p:spTgt>
                                        </p:tgtEl>
                                        <p:attrNameLst>
                                          <p:attrName>style.visibility</p:attrName>
                                        </p:attrNameLst>
                                      </p:cBhvr>
                                      <p:to>
                                        <p:strVal val="visible"/>
                                      </p:to>
                                    </p:set>
                                    <p:animEffect transition="in" filter="wipe(left)">
                                      <p:cBhvr>
                                        <p:cTn id="7" dur="1000"/>
                                        <p:tgtEl>
                                          <p:spTgt spid="221187">
                                            <p:txEl>
                                              <p:pRg st="0" end="0"/>
                                            </p:txEl>
                                          </p:spTgt>
                                        </p:tgtEl>
                                      </p:cBhvr>
                                    </p:animEffect>
                                  </p:childTnLst>
                                </p:cTn>
                              </p:par>
                            </p:childTnLst>
                          </p:cTn>
                        </p:par>
                        <p:par>
                          <p:cTn id="8" fill="hold" nodeType="afterGroup">
                            <p:stCondLst>
                              <p:cond delay="1000"/>
                            </p:stCondLst>
                            <p:childTnLst>
                              <p:par>
                                <p:cTn id="9" presetID="22" presetClass="entr" presetSubtype="1" fill="hold" nodeType="afterEffect">
                                  <p:stCondLst>
                                    <p:cond delay="0"/>
                                  </p:stCondLst>
                                  <p:childTnLst>
                                    <p:set>
                                      <p:cBhvr>
                                        <p:cTn id="10" dur="1" fill="hold">
                                          <p:stCondLst>
                                            <p:cond delay="0"/>
                                          </p:stCondLst>
                                        </p:cTn>
                                        <p:tgtEl>
                                          <p:spTgt spid="221213"/>
                                        </p:tgtEl>
                                        <p:attrNameLst>
                                          <p:attrName>style.visibility</p:attrName>
                                        </p:attrNameLst>
                                      </p:cBhvr>
                                      <p:to>
                                        <p:strVal val="visible"/>
                                      </p:to>
                                    </p:set>
                                    <p:animEffect transition="in" filter="wipe(up)">
                                      <p:cBhvr>
                                        <p:cTn id="11" dur="2000"/>
                                        <p:tgtEl>
                                          <p:spTgt spid="221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8C005983-D9FE-4CB5-AB4E-EA154456E7D7}"/>
              </a:ext>
            </a:extLst>
          </p:cNvPr>
          <p:cNvSpPr>
            <a:spLocks noGrp="1" noChangeArrowheads="1"/>
          </p:cNvSpPr>
          <p:nvPr>
            <p:ph type="title" idx="4294967295"/>
          </p:nvPr>
        </p:nvSpPr>
        <p:spPr>
          <a:xfrm>
            <a:off x="711200" y="465138"/>
            <a:ext cx="7772400" cy="852487"/>
          </a:xfrm>
        </p:spPr>
        <p:txBody>
          <a:bodyPr/>
          <a:lstStyle/>
          <a:p>
            <a:pPr algn="l"/>
            <a:r>
              <a:rPr lang="zh-CN" altLang="en-US" sz="3200" b="1">
                <a:latin typeface="华文新魏" panose="02010800040101010101" pitchFamily="2" charset="-122"/>
                <a:ea typeface="华文新魏" panose="02010800040101010101" pitchFamily="2" charset="-122"/>
              </a:rPr>
              <a:t>四、需求管理</a:t>
            </a:r>
          </a:p>
        </p:txBody>
      </p:sp>
      <p:sp>
        <p:nvSpPr>
          <p:cNvPr id="178180" name="Text Box 4">
            <a:extLst>
              <a:ext uri="{FF2B5EF4-FFF2-40B4-BE49-F238E27FC236}">
                <a16:creationId xmlns:a16="http://schemas.microsoft.com/office/drawing/2014/main" id="{A7F621E2-B5EE-4C0C-B9DF-231B1C965760}"/>
              </a:ext>
            </a:extLst>
          </p:cNvPr>
          <p:cNvSpPr txBox="1">
            <a:spLocks noChangeArrowheads="1"/>
          </p:cNvSpPr>
          <p:nvPr/>
        </p:nvSpPr>
        <p:spPr bwMode="auto">
          <a:xfrm>
            <a:off x="406400" y="1262063"/>
            <a:ext cx="84772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rPr>
              <a:t>    </a:t>
            </a:r>
            <a:r>
              <a:rPr lang="zh-CN" altLang="en-US">
                <a:effectLst/>
              </a:rPr>
              <a:t>需求管理的所有活动中，最重要的是</a:t>
            </a:r>
            <a:r>
              <a:rPr lang="en-US" altLang="zh-CN">
                <a:effectLst/>
              </a:rPr>
              <a:t>——</a:t>
            </a:r>
          </a:p>
          <a:p>
            <a:pPr>
              <a:lnSpc>
                <a:spcPct val="100000"/>
              </a:lnSpc>
              <a:spcBef>
                <a:spcPct val="50000"/>
              </a:spcBef>
            </a:pPr>
            <a:r>
              <a:rPr lang="en-US" altLang="zh-CN">
                <a:effectLst/>
              </a:rPr>
              <a:t> </a:t>
            </a:r>
            <a:r>
              <a:rPr lang="en-US" altLang="zh-CN">
                <a:solidFill>
                  <a:srgbClr val="FFFF00"/>
                </a:solidFill>
                <a:effectLst/>
                <a:ea typeface="幼圆" panose="02010509060101010101" pitchFamily="49" charset="-122"/>
              </a:rPr>
              <a:t>“</a:t>
            </a:r>
            <a:r>
              <a:rPr lang="zh-CN" altLang="en-US">
                <a:solidFill>
                  <a:srgbClr val="FFFF00"/>
                </a:solidFill>
                <a:effectLst/>
                <a:ea typeface="幼圆" panose="02010509060101010101" pitchFamily="49" charset="-122"/>
              </a:rPr>
              <a:t>需求变更管理”，</a:t>
            </a:r>
            <a:r>
              <a:rPr lang="zh-CN" altLang="en-US">
                <a:solidFill>
                  <a:srgbClr val="FFFF00"/>
                </a:solidFill>
                <a:effectLst/>
              </a:rPr>
              <a:t>包括</a:t>
            </a:r>
            <a:r>
              <a:rPr lang="en-US" altLang="zh-CN">
                <a:solidFill>
                  <a:srgbClr val="FFFF00"/>
                </a:solidFill>
                <a:effectLst/>
              </a:rPr>
              <a:t>:</a:t>
            </a:r>
          </a:p>
        </p:txBody>
      </p:sp>
      <p:sp>
        <p:nvSpPr>
          <p:cNvPr id="178182" name="Text Box 6">
            <a:extLst>
              <a:ext uri="{FF2B5EF4-FFF2-40B4-BE49-F238E27FC236}">
                <a16:creationId xmlns:a16="http://schemas.microsoft.com/office/drawing/2014/main" id="{184F2F70-80A2-4798-95F4-B69A04C1BAAA}"/>
              </a:ext>
            </a:extLst>
          </p:cNvPr>
          <p:cNvSpPr txBox="1">
            <a:spLocks noChangeArrowheads="1"/>
          </p:cNvSpPr>
          <p:nvPr/>
        </p:nvSpPr>
        <p:spPr bwMode="auto">
          <a:xfrm>
            <a:off x="1538288" y="3302000"/>
            <a:ext cx="1784350" cy="835025"/>
          </a:xfrm>
          <a:prstGeom prst="rect">
            <a:avLst/>
          </a:prstGeom>
          <a:solidFill>
            <a:srgbClr val="FFFFCC"/>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solidFill>
                  <a:schemeClr val="bg2"/>
                </a:solidFill>
                <a:effectLst/>
                <a:ea typeface="宋体" panose="02010600030101010101" pitchFamily="2" charset="-122"/>
              </a:rPr>
              <a:t>问题分析和变更描述</a:t>
            </a:r>
          </a:p>
        </p:txBody>
      </p:sp>
      <p:sp>
        <p:nvSpPr>
          <p:cNvPr id="178183" name="Line 7">
            <a:extLst>
              <a:ext uri="{FF2B5EF4-FFF2-40B4-BE49-F238E27FC236}">
                <a16:creationId xmlns:a16="http://schemas.microsoft.com/office/drawing/2014/main" id="{965E4A9F-566A-435C-97DA-46295DE27830}"/>
              </a:ext>
            </a:extLst>
          </p:cNvPr>
          <p:cNvSpPr>
            <a:spLocks noChangeShapeType="1"/>
          </p:cNvSpPr>
          <p:nvPr/>
        </p:nvSpPr>
        <p:spPr bwMode="auto">
          <a:xfrm>
            <a:off x="3005138" y="3724275"/>
            <a:ext cx="792162" cy="1588"/>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4" name="Text Box 8">
            <a:extLst>
              <a:ext uri="{FF2B5EF4-FFF2-40B4-BE49-F238E27FC236}">
                <a16:creationId xmlns:a16="http://schemas.microsoft.com/office/drawing/2014/main" id="{9F8F2DC8-E60A-44C9-ACBF-AE839B06FDAC}"/>
              </a:ext>
            </a:extLst>
          </p:cNvPr>
          <p:cNvSpPr txBox="1">
            <a:spLocks noChangeArrowheads="1"/>
          </p:cNvSpPr>
          <p:nvPr/>
        </p:nvSpPr>
        <p:spPr bwMode="auto">
          <a:xfrm>
            <a:off x="3814763" y="3300413"/>
            <a:ext cx="1784350" cy="835025"/>
          </a:xfrm>
          <a:prstGeom prst="rect">
            <a:avLst/>
          </a:prstGeom>
          <a:solidFill>
            <a:srgbClr val="FFFFCC"/>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a:solidFill>
                  <a:schemeClr val="bg2"/>
                </a:solidFill>
                <a:effectLst/>
                <a:ea typeface="宋体" panose="02010600030101010101" pitchFamily="2" charset="-122"/>
              </a:rPr>
              <a:t>变更分析和成本计算</a:t>
            </a:r>
          </a:p>
        </p:txBody>
      </p:sp>
      <p:sp>
        <p:nvSpPr>
          <p:cNvPr id="178185" name="Line 9">
            <a:extLst>
              <a:ext uri="{FF2B5EF4-FFF2-40B4-BE49-F238E27FC236}">
                <a16:creationId xmlns:a16="http://schemas.microsoft.com/office/drawing/2014/main" id="{D79D0BC0-98D7-442B-9939-44F05077766D}"/>
              </a:ext>
            </a:extLst>
          </p:cNvPr>
          <p:cNvSpPr>
            <a:spLocks noChangeShapeType="1"/>
          </p:cNvSpPr>
          <p:nvPr/>
        </p:nvSpPr>
        <p:spPr bwMode="auto">
          <a:xfrm>
            <a:off x="5299075" y="3724275"/>
            <a:ext cx="757238" cy="1588"/>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6" name="Text Box 10">
            <a:extLst>
              <a:ext uri="{FF2B5EF4-FFF2-40B4-BE49-F238E27FC236}">
                <a16:creationId xmlns:a16="http://schemas.microsoft.com/office/drawing/2014/main" id="{60A43857-B022-4532-BDB5-6039CC2055A0}"/>
              </a:ext>
            </a:extLst>
          </p:cNvPr>
          <p:cNvSpPr txBox="1">
            <a:spLocks noChangeArrowheads="1"/>
          </p:cNvSpPr>
          <p:nvPr/>
        </p:nvSpPr>
        <p:spPr bwMode="auto">
          <a:xfrm>
            <a:off x="6061075" y="3460750"/>
            <a:ext cx="1784350" cy="477838"/>
          </a:xfrm>
          <a:prstGeom prst="rect">
            <a:avLst/>
          </a:prstGeom>
          <a:solidFill>
            <a:srgbClr val="FFFFCC"/>
          </a:solidFill>
          <a:ln w="28575">
            <a:solidFill>
              <a:schemeClr val="accent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spcAft>
                <a:spcPct val="50000"/>
              </a:spcAft>
            </a:pPr>
            <a:r>
              <a:rPr lang="zh-CN" altLang="en-US" sz="1800">
                <a:solidFill>
                  <a:schemeClr val="bg2"/>
                </a:solidFill>
                <a:effectLst/>
                <a:ea typeface="宋体" panose="02010600030101010101" pitchFamily="2" charset="-122"/>
              </a:rPr>
              <a:t>变更实现</a:t>
            </a:r>
          </a:p>
        </p:txBody>
      </p:sp>
      <p:grpSp>
        <p:nvGrpSpPr>
          <p:cNvPr id="178191" name="Group 15">
            <a:extLst>
              <a:ext uri="{FF2B5EF4-FFF2-40B4-BE49-F238E27FC236}">
                <a16:creationId xmlns:a16="http://schemas.microsoft.com/office/drawing/2014/main" id="{B0FF9C9E-960E-4FA8-BC24-85528385FF60}"/>
              </a:ext>
            </a:extLst>
          </p:cNvPr>
          <p:cNvGrpSpPr>
            <a:grpSpLocks/>
          </p:cNvGrpSpPr>
          <p:nvPr/>
        </p:nvGrpSpPr>
        <p:grpSpPr bwMode="auto">
          <a:xfrm>
            <a:off x="7648575" y="2954338"/>
            <a:ext cx="1163638" cy="739775"/>
            <a:chOff x="4818" y="2176"/>
            <a:chExt cx="632" cy="466"/>
          </a:xfrm>
        </p:grpSpPr>
        <p:sp>
          <p:nvSpPr>
            <p:cNvPr id="178187" name="Line 11">
              <a:extLst>
                <a:ext uri="{FF2B5EF4-FFF2-40B4-BE49-F238E27FC236}">
                  <a16:creationId xmlns:a16="http://schemas.microsoft.com/office/drawing/2014/main" id="{1DE58A10-6E64-471E-991C-A3F84263B459}"/>
                </a:ext>
              </a:extLst>
            </p:cNvPr>
            <p:cNvSpPr>
              <a:spLocks noChangeShapeType="1"/>
            </p:cNvSpPr>
            <p:nvPr/>
          </p:nvSpPr>
          <p:spPr bwMode="auto">
            <a:xfrm>
              <a:off x="4818" y="2642"/>
              <a:ext cx="531" cy="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8" name="Text Box 12">
              <a:extLst>
                <a:ext uri="{FF2B5EF4-FFF2-40B4-BE49-F238E27FC236}">
                  <a16:creationId xmlns:a16="http://schemas.microsoft.com/office/drawing/2014/main" id="{66C15E5C-CC2F-420D-BEDA-71F62332A907}"/>
                </a:ext>
              </a:extLst>
            </p:cNvPr>
            <p:cNvSpPr txBox="1">
              <a:spLocks noChangeArrowheads="1"/>
            </p:cNvSpPr>
            <p:nvPr/>
          </p:nvSpPr>
          <p:spPr bwMode="auto">
            <a:xfrm>
              <a:off x="4837" y="2176"/>
              <a:ext cx="61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a:effectLst/>
                </a:rPr>
                <a:t>修正后的需求</a:t>
              </a:r>
            </a:p>
          </p:txBody>
        </p:sp>
      </p:grpSp>
      <p:grpSp>
        <p:nvGrpSpPr>
          <p:cNvPr id="178190" name="Group 14">
            <a:extLst>
              <a:ext uri="{FF2B5EF4-FFF2-40B4-BE49-F238E27FC236}">
                <a16:creationId xmlns:a16="http://schemas.microsoft.com/office/drawing/2014/main" id="{53745620-A153-4A20-BBA7-DED876CEFF62}"/>
              </a:ext>
            </a:extLst>
          </p:cNvPr>
          <p:cNvGrpSpPr>
            <a:grpSpLocks/>
          </p:cNvGrpSpPr>
          <p:nvPr/>
        </p:nvGrpSpPr>
        <p:grpSpPr bwMode="auto">
          <a:xfrm>
            <a:off x="392113" y="2967038"/>
            <a:ext cx="1130300" cy="741362"/>
            <a:chOff x="328" y="2184"/>
            <a:chExt cx="614" cy="467"/>
          </a:xfrm>
        </p:grpSpPr>
        <p:sp>
          <p:nvSpPr>
            <p:cNvPr id="178181" name="Line 5">
              <a:extLst>
                <a:ext uri="{FF2B5EF4-FFF2-40B4-BE49-F238E27FC236}">
                  <a16:creationId xmlns:a16="http://schemas.microsoft.com/office/drawing/2014/main" id="{27FD51B9-8AF8-49A1-9639-E998406955F4}"/>
                </a:ext>
              </a:extLst>
            </p:cNvPr>
            <p:cNvSpPr>
              <a:spLocks noChangeShapeType="1"/>
            </p:cNvSpPr>
            <p:nvPr/>
          </p:nvSpPr>
          <p:spPr bwMode="auto">
            <a:xfrm>
              <a:off x="494" y="2651"/>
              <a:ext cx="448" cy="0"/>
            </a:xfrm>
            <a:prstGeom prst="line">
              <a:avLst/>
            </a:prstGeom>
            <a:noFill/>
            <a:ln w="28575">
              <a:solidFill>
                <a:schemeClr val="tx1"/>
              </a:solidFill>
              <a:round/>
              <a:headEnd type="none" w="sm"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8189" name="Text Box 13">
              <a:extLst>
                <a:ext uri="{FF2B5EF4-FFF2-40B4-BE49-F238E27FC236}">
                  <a16:creationId xmlns:a16="http://schemas.microsoft.com/office/drawing/2014/main" id="{41C3B23E-DD40-4276-8021-0A3FDE0A277F}"/>
                </a:ext>
              </a:extLst>
            </p:cNvPr>
            <p:cNvSpPr txBox="1">
              <a:spLocks noChangeArrowheads="1"/>
            </p:cNvSpPr>
            <p:nvPr/>
          </p:nvSpPr>
          <p:spPr bwMode="auto">
            <a:xfrm>
              <a:off x="328" y="2184"/>
              <a:ext cx="613"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a:effectLst/>
                </a:rPr>
                <a:t>识别出的问题</a:t>
              </a:r>
            </a:p>
          </p:txBody>
        </p:sp>
      </p:grpSp>
      <p:sp>
        <p:nvSpPr>
          <p:cNvPr id="178192" name="Text Box 16">
            <a:extLst>
              <a:ext uri="{FF2B5EF4-FFF2-40B4-BE49-F238E27FC236}">
                <a16:creationId xmlns:a16="http://schemas.microsoft.com/office/drawing/2014/main" id="{70C2A26A-27AB-497F-8226-F97F1B9F4438}"/>
              </a:ext>
            </a:extLst>
          </p:cNvPr>
          <p:cNvSpPr txBox="1">
            <a:spLocks noChangeArrowheads="1"/>
          </p:cNvSpPr>
          <p:nvPr/>
        </p:nvSpPr>
        <p:spPr bwMode="auto">
          <a:xfrm>
            <a:off x="595313" y="4803775"/>
            <a:ext cx="804068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n-US" altLang="zh-CN">
                <a:effectLst/>
              </a:rPr>
              <a:t>         </a:t>
            </a:r>
            <a:r>
              <a:rPr lang="zh-CN" altLang="en-US">
                <a:effectLst/>
              </a:rPr>
              <a:t>需求管理过程需要</a:t>
            </a:r>
            <a:r>
              <a:rPr lang="en-US" altLang="zh-CN">
                <a:effectLst/>
              </a:rPr>
              <a:t>CASE (Computer  Aided Software Engineering) </a:t>
            </a:r>
            <a:r>
              <a:rPr lang="zh-CN" altLang="en-US">
                <a:effectLst/>
              </a:rPr>
              <a:t>工具支持。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80">
                                            <p:txEl>
                                              <p:pRg st="0" end="0"/>
                                            </p:txEl>
                                          </p:spTgt>
                                        </p:tgtEl>
                                        <p:attrNameLst>
                                          <p:attrName>style.visibility</p:attrName>
                                        </p:attrNameLst>
                                      </p:cBhvr>
                                      <p:to>
                                        <p:strVal val="visible"/>
                                      </p:to>
                                    </p:set>
                                    <p:animEffect transition="in" filter="wipe(left)">
                                      <p:cBhvr>
                                        <p:cTn id="7" dur="1000"/>
                                        <p:tgtEl>
                                          <p:spTgt spid="1781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8180">
                                            <p:txEl>
                                              <p:pRg st="1" end="1"/>
                                            </p:txEl>
                                          </p:spTgt>
                                        </p:tgtEl>
                                        <p:attrNameLst>
                                          <p:attrName>style.visibility</p:attrName>
                                        </p:attrNameLst>
                                      </p:cBhvr>
                                      <p:to>
                                        <p:strVal val="visible"/>
                                      </p:to>
                                    </p:set>
                                    <p:animEffect transition="in" filter="wipe(left)">
                                      <p:cBhvr>
                                        <p:cTn id="12" dur="1000"/>
                                        <p:tgtEl>
                                          <p:spTgt spid="17818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8190"/>
                                        </p:tgtEl>
                                        <p:attrNameLst>
                                          <p:attrName>style.visibility</p:attrName>
                                        </p:attrNameLst>
                                      </p:cBhvr>
                                      <p:to>
                                        <p:strVal val="visible"/>
                                      </p:to>
                                    </p:set>
                                    <p:animEffect transition="in" filter="wipe(left)">
                                      <p:cBhvr>
                                        <p:cTn id="17" dur="1000"/>
                                        <p:tgtEl>
                                          <p:spTgt spid="178190"/>
                                        </p:tgtEl>
                                      </p:cBhvr>
                                    </p:animEffect>
                                  </p:childTnLst>
                                </p:cTn>
                              </p:par>
                            </p:childTnLst>
                          </p:cTn>
                        </p:par>
                        <p:par>
                          <p:cTn id="18" fill="hold" nodeType="afterGroup">
                            <p:stCondLst>
                              <p:cond delay="1000"/>
                            </p:stCondLst>
                            <p:childTnLst>
                              <p:par>
                                <p:cTn id="19" presetID="22" presetClass="entr" presetSubtype="8" fill="hold" grpId="0" nodeType="afterEffect">
                                  <p:stCondLst>
                                    <p:cond delay="500"/>
                                  </p:stCondLst>
                                  <p:childTnLst>
                                    <p:set>
                                      <p:cBhvr>
                                        <p:cTn id="20" dur="1" fill="hold">
                                          <p:stCondLst>
                                            <p:cond delay="0"/>
                                          </p:stCondLst>
                                        </p:cTn>
                                        <p:tgtEl>
                                          <p:spTgt spid="178182"/>
                                        </p:tgtEl>
                                        <p:attrNameLst>
                                          <p:attrName>style.visibility</p:attrName>
                                        </p:attrNameLst>
                                      </p:cBhvr>
                                      <p:to>
                                        <p:strVal val="visible"/>
                                      </p:to>
                                    </p:set>
                                    <p:animEffect transition="in" filter="wipe(left)">
                                      <p:cBhvr>
                                        <p:cTn id="21" dur="1000"/>
                                        <p:tgtEl>
                                          <p:spTgt spid="178182"/>
                                        </p:tgtEl>
                                      </p:cBhvr>
                                    </p:animEffect>
                                  </p:childTnLst>
                                </p:cTn>
                              </p:par>
                            </p:childTnLst>
                          </p:cTn>
                        </p:par>
                        <p:par>
                          <p:cTn id="22" fill="hold" nodeType="afterGroup">
                            <p:stCondLst>
                              <p:cond delay="2500"/>
                            </p:stCondLst>
                            <p:childTnLst>
                              <p:par>
                                <p:cTn id="23" presetID="22" presetClass="entr" presetSubtype="8" fill="hold" nodeType="afterEffect">
                                  <p:stCondLst>
                                    <p:cond delay="1000"/>
                                  </p:stCondLst>
                                  <p:childTnLst>
                                    <p:set>
                                      <p:cBhvr>
                                        <p:cTn id="24" dur="1" fill="hold">
                                          <p:stCondLst>
                                            <p:cond delay="0"/>
                                          </p:stCondLst>
                                        </p:cTn>
                                        <p:tgtEl>
                                          <p:spTgt spid="178183"/>
                                        </p:tgtEl>
                                        <p:attrNameLst>
                                          <p:attrName>style.visibility</p:attrName>
                                        </p:attrNameLst>
                                      </p:cBhvr>
                                      <p:to>
                                        <p:strVal val="visible"/>
                                      </p:to>
                                    </p:set>
                                    <p:animEffect transition="in" filter="wipe(left)">
                                      <p:cBhvr>
                                        <p:cTn id="25" dur="1000"/>
                                        <p:tgtEl>
                                          <p:spTgt spid="178183"/>
                                        </p:tgtEl>
                                      </p:cBhvr>
                                    </p:animEffect>
                                  </p:childTnLst>
                                </p:cTn>
                              </p:par>
                            </p:childTnLst>
                          </p:cTn>
                        </p:par>
                        <p:par>
                          <p:cTn id="26" fill="hold" nodeType="afterGroup">
                            <p:stCondLst>
                              <p:cond delay="4500"/>
                            </p:stCondLst>
                            <p:childTnLst>
                              <p:par>
                                <p:cTn id="27" presetID="22" presetClass="entr" presetSubtype="8" fill="hold" grpId="0" nodeType="afterEffect">
                                  <p:stCondLst>
                                    <p:cond delay="0"/>
                                  </p:stCondLst>
                                  <p:childTnLst>
                                    <p:set>
                                      <p:cBhvr>
                                        <p:cTn id="28" dur="1" fill="hold">
                                          <p:stCondLst>
                                            <p:cond delay="0"/>
                                          </p:stCondLst>
                                        </p:cTn>
                                        <p:tgtEl>
                                          <p:spTgt spid="178184"/>
                                        </p:tgtEl>
                                        <p:attrNameLst>
                                          <p:attrName>style.visibility</p:attrName>
                                        </p:attrNameLst>
                                      </p:cBhvr>
                                      <p:to>
                                        <p:strVal val="visible"/>
                                      </p:to>
                                    </p:set>
                                    <p:animEffect transition="in" filter="wipe(left)">
                                      <p:cBhvr>
                                        <p:cTn id="29" dur="1000"/>
                                        <p:tgtEl>
                                          <p:spTgt spid="17818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1000"/>
                                  </p:stCondLst>
                                  <p:childTnLst>
                                    <p:set>
                                      <p:cBhvr>
                                        <p:cTn id="33" dur="1" fill="hold">
                                          <p:stCondLst>
                                            <p:cond delay="0"/>
                                          </p:stCondLst>
                                        </p:cTn>
                                        <p:tgtEl>
                                          <p:spTgt spid="178185"/>
                                        </p:tgtEl>
                                        <p:attrNameLst>
                                          <p:attrName>style.visibility</p:attrName>
                                        </p:attrNameLst>
                                      </p:cBhvr>
                                      <p:to>
                                        <p:strVal val="visible"/>
                                      </p:to>
                                    </p:set>
                                    <p:animEffect transition="in" filter="wipe(left)">
                                      <p:cBhvr>
                                        <p:cTn id="34" dur="1000"/>
                                        <p:tgtEl>
                                          <p:spTgt spid="178185"/>
                                        </p:tgtEl>
                                      </p:cBhvr>
                                    </p:animEffect>
                                  </p:childTnLst>
                                </p:cTn>
                              </p:par>
                            </p:childTnLst>
                          </p:cTn>
                        </p:par>
                        <p:par>
                          <p:cTn id="35" fill="hold" nodeType="afterGroup">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178186"/>
                                        </p:tgtEl>
                                        <p:attrNameLst>
                                          <p:attrName>style.visibility</p:attrName>
                                        </p:attrNameLst>
                                      </p:cBhvr>
                                      <p:to>
                                        <p:strVal val="visible"/>
                                      </p:to>
                                    </p:set>
                                    <p:animEffect transition="in" filter="wipe(left)">
                                      <p:cBhvr>
                                        <p:cTn id="38" dur="1000"/>
                                        <p:tgtEl>
                                          <p:spTgt spid="178186"/>
                                        </p:tgtEl>
                                      </p:cBhvr>
                                    </p:animEffect>
                                  </p:childTnLst>
                                </p:cTn>
                              </p:par>
                            </p:childTnLst>
                          </p:cTn>
                        </p:par>
                        <p:par>
                          <p:cTn id="39" fill="hold" nodeType="afterGroup">
                            <p:stCondLst>
                              <p:cond delay="3000"/>
                            </p:stCondLst>
                            <p:childTnLst>
                              <p:par>
                                <p:cTn id="40" presetID="22" presetClass="entr" presetSubtype="8" fill="hold" nodeType="afterEffect">
                                  <p:stCondLst>
                                    <p:cond delay="500"/>
                                  </p:stCondLst>
                                  <p:childTnLst>
                                    <p:set>
                                      <p:cBhvr>
                                        <p:cTn id="41" dur="1" fill="hold">
                                          <p:stCondLst>
                                            <p:cond delay="0"/>
                                          </p:stCondLst>
                                        </p:cTn>
                                        <p:tgtEl>
                                          <p:spTgt spid="178191"/>
                                        </p:tgtEl>
                                        <p:attrNameLst>
                                          <p:attrName>style.visibility</p:attrName>
                                        </p:attrNameLst>
                                      </p:cBhvr>
                                      <p:to>
                                        <p:strVal val="visible"/>
                                      </p:to>
                                    </p:set>
                                    <p:animEffect transition="in" filter="wipe(left)">
                                      <p:cBhvr>
                                        <p:cTn id="42" dur="1000"/>
                                        <p:tgtEl>
                                          <p:spTgt spid="1781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8192"/>
                                        </p:tgtEl>
                                        <p:attrNameLst>
                                          <p:attrName>style.visibility</p:attrName>
                                        </p:attrNameLst>
                                      </p:cBhvr>
                                      <p:to>
                                        <p:strVal val="visible"/>
                                      </p:to>
                                    </p:set>
                                    <p:animEffect transition="in" filter="wipe(left)">
                                      <p:cBhvr>
                                        <p:cTn id="47" dur="1000"/>
                                        <p:tgtEl>
                                          <p:spTgt spid="178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build="p"/>
      <p:bldP spid="178182" grpId="0" animBg="1"/>
      <p:bldP spid="178184" grpId="0" animBg="1"/>
      <p:bldP spid="178186" grpId="0" animBg="1"/>
      <p:bldP spid="17819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a:extLst>
              <a:ext uri="{FF2B5EF4-FFF2-40B4-BE49-F238E27FC236}">
                <a16:creationId xmlns:a16="http://schemas.microsoft.com/office/drawing/2014/main" id="{3055B324-F293-464F-A663-522B3C16EF46}"/>
              </a:ext>
            </a:extLst>
          </p:cNvPr>
          <p:cNvSpPr txBox="1">
            <a:spLocks noChangeArrowheads="1"/>
          </p:cNvSpPr>
          <p:nvPr/>
        </p:nvSpPr>
        <p:spPr bwMode="auto">
          <a:xfrm>
            <a:off x="466725" y="944563"/>
            <a:ext cx="8416925" cy="546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ffectLst>
                  <a:outerShdw blurRad="38100" dist="38100" dir="2700000" algn="tl">
                    <a:srgbClr val="000000"/>
                  </a:outerShdw>
                </a:effectLst>
              </a:rPr>
              <a:t>1. </a:t>
            </a:r>
            <a:r>
              <a:rPr lang="zh-CN" altLang="en-US">
                <a:solidFill>
                  <a:schemeClr val="tx2"/>
                </a:solidFill>
                <a:effectLst>
                  <a:outerShdw blurRad="38100" dist="38100" dir="2700000" algn="tl">
                    <a:srgbClr val="000000"/>
                  </a:outerShdw>
                </a:effectLst>
              </a:rPr>
              <a:t>传统的变化管理</a:t>
            </a:r>
          </a:p>
          <a:p>
            <a:pPr>
              <a:lnSpc>
                <a:spcPct val="105000"/>
              </a:lnSpc>
            </a:pPr>
            <a:r>
              <a:rPr lang="zh-CN" altLang="en-US">
                <a:effectLst>
                  <a:outerShdw blurRad="38100" dist="38100" dir="2700000" algn="tl">
                    <a:srgbClr val="000000"/>
                  </a:outerShdw>
                </a:effectLst>
              </a:rPr>
              <a:t>      基本内容包括软件配置、软件基线和变化审查。</a:t>
            </a:r>
          </a:p>
          <a:p>
            <a:pPr>
              <a:lnSpc>
                <a:spcPct val="105000"/>
              </a:lnSpc>
            </a:pPr>
            <a:r>
              <a:rPr lang="en-US" altLang="zh-CN">
                <a:solidFill>
                  <a:schemeClr val="tx2"/>
                </a:solidFill>
                <a:effectLst>
                  <a:outerShdw blurRad="38100" dist="38100" dir="2700000" algn="tl">
                    <a:srgbClr val="000000"/>
                  </a:outerShdw>
                </a:effectLst>
              </a:rPr>
              <a:t>2. </a:t>
            </a:r>
            <a:r>
              <a:rPr lang="zh-CN" altLang="en-US">
                <a:solidFill>
                  <a:schemeClr val="tx2"/>
                </a:solidFill>
                <a:effectLst>
                  <a:outerShdw blurRad="38100" dist="38100" dir="2700000" algn="tl">
                    <a:srgbClr val="000000"/>
                  </a:outerShdw>
                </a:effectLst>
              </a:rPr>
              <a:t>新的管理方法</a:t>
            </a:r>
          </a:p>
          <a:p>
            <a:pPr>
              <a:lnSpc>
                <a:spcPct val="105000"/>
              </a:lnSpc>
            </a:pPr>
            <a:r>
              <a:rPr lang="zh-CN" altLang="en-US">
                <a:effectLst>
                  <a:outerShdw blurRad="38100" dist="38100" dir="2700000" algn="tl">
                    <a:srgbClr val="000000"/>
                  </a:outerShdw>
                </a:effectLst>
              </a:rPr>
              <a:t>     </a:t>
            </a:r>
            <a:r>
              <a:rPr lang="zh-CN" altLang="en-US">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⑴</a:t>
            </a:r>
            <a:r>
              <a:rPr lang="zh-CN" altLang="en-US">
                <a:solidFill>
                  <a:schemeClr val="tx2"/>
                </a:solidFill>
                <a:effectLst>
                  <a:outerShdw blurRad="38100" dist="38100" dir="2700000" algn="tl">
                    <a:srgbClr val="000000"/>
                  </a:outerShdw>
                </a:effectLst>
              </a:rPr>
              <a:t> 软件家族法</a:t>
            </a:r>
            <a:r>
              <a:rPr lang="zh-CN" altLang="en-US">
                <a:effectLst>
                  <a:outerShdw blurRad="38100" dist="38100" dir="2700000" algn="tl">
                    <a:srgbClr val="000000"/>
                  </a:outerShdw>
                </a:effectLst>
              </a:rPr>
              <a:t>。即软件产品线方法，该方法是源于工业界产品线的概念，关注于一个软件企业如何组织一组具有共性特征的，相似产品的生产，并应用软件复用的相关原理与技术。</a:t>
            </a:r>
          </a:p>
          <a:p>
            <a:pPr>
              <a:lnSpc>
                <a:spcPct val="105000"/>
              </a:lnSpc>
            </a:pPr>
            <a:r>
              <a:rPr lang="zh-CN" altLang="en-US">
                <a:effectLst>
                  <a:outerShdw blurRad="38100" dist="38100" dir="2700000" algn="tl">
                    <a:srgbClr val="000000"/>
                  </a:outerShdw>
                </a:effectLst>
              </a:rPr>
              <a:t>     </a:t>
            </a:r>
            <a:r>
              <a:rPr lang="zh-CN" altLang="en-US">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⑵</a:t>
            </a:r>
            <a:r>
              <a:rPr lang="zh-CN" altLang="en-US">
                <a:solidFill>
                  <a:schemeClr val="tx2"/>
                </a:solidFill>
                <a:effectLst>
                  <a:outerShdw blurRad="38100" dist="38100" dir="2700000" algn="tl">
                    <a:srgbClr val="000000"/>
                  </a:outerShdw>
                </a:effectLst>
              </a:rPr>
              <a:t>多视点方法</a:t>
            </a:r>
            <a:r>
              <a:rPr lang="zh-CN" altLang="en-US">
                <a:effectLst>
                  <a:outerShdw blurRad="38100" dist="38100" dir="2700000" algn="tl">
                    <a:srgbClr val="000000"/>
                  </a:outerShdw>
                </a:effectLst>
              </a:rPr>
              <a:t>。它可以用于管理不一致性并进行关于变化的推理。是从多个视点出发在软件工具的协助下对需求描述，进行自动需求建模，从而提高需求模型的完整性。</a:t>
            </a:r>
          </a:p>
        </p:txBody>
      </p:sp>
      <p:sp>
        <p:nvSpPr>
          <p:cNvPr id="217093" name="Text Box 5">
            <a:extLst>
              <a:ext uri="{FF2B5EF4-FFF2-40B4-BE49-F238E27FC236}">
                <a16:creationId xmlns:a16="http://schemas.microsoft.com/office/drawing/2014/main" id="{5D3DF88C-8288-485B-956A-3EC4F41DE5A1}"/>
              </a:ext>
            </a:extLst>
          </p:cNvPr>
          <p:cNvSpPr txBox="1">
            <a:spLocks noChangeArrowheads="1"/>
          </p:cNvSpPr>
          <p:nvPr/>
        </p:nvSpPr>
        <p:spPr bwMode="auto">
          <a:xfrm>
            <a:off x="1058863" y="276225"/>
            <a:ext cx="7097712"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solidFill>
                  <a:schemeClr val="tx2"/>
                </a:solidFill>
                <a:effectLst>
                  <a:outerShdw blurRad="38100" dist="38100" dir="2700000" algn="tl">
                    <a:srgbClr val="000000"/>
                  </a:outerShdw>
                </a:effectLst>
                <a:ea typeface="华文新魏" panose="02010800040101010101" pitchFamily="2" charset="-122"/>
              </a:rPr>
              <a:t>需求变更管理方法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7092">
                                            <p:txEl>
                                              <p:pRg st="0" end="0"/>
                                            </p:txEl>
                                          </p:spTgt>
                                        </p:tgtEl>
                                        <p:attrNameLst>
                                          <p:attrName>style.visibility</p:attrName>
                                        </p:attrNameLst>
                                      </p:cBhvr>
                                      <p:to>
                                        <p:strVal val="visible"/>
                                      </p:to>
                                    </p:set>
                                    <p:animEffect transition="in" filter="wipe(left)">
                                      <p:cBhvr>
                                        <p:cTn id="7" dur="1000"/>
                                        <p:tgtEl>
                                          <p:spTgt spid="217092">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17092">
                                            <p:txEl>
                                              <p:pRg st="1" end="1"/>
                                            </p:txEl>
                                          </p:spTgt>
                                        </p:tgtEl>
                                        <p:attrNameLst>
                                          <p:attrName>style.visibility</p:attrName>
                                        </p:attrNameLst>
                                      </p:cBhvr>
                                      <p:to>
                                        <p:strVal val="visible"/>
                                      </p:to>
                                    </p:set>
                                    <p:animEffect transition="in" filter="wipe(left)">
                                      <p:cBhvr>
                                        <p:cTn id="11" dur="1000"/>
                                        <p:tgtEl>
                                          <p:spTgt spid="217092">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17092">
                                            <p:txEl>
                                              <p:pRg st="2" end="2"/>
                                            </p:txEl>
                                          </p:spTgt>
                                        </p:tgtEl>
                                        <p:attrNameLst>
                                          <p:attrName>style.visibility</p:attrName>
                                        </p:attrNameLst>
                                      </p:cBhvr>
                                      <p:to>
                                        <p:strVal val="visible"/>
                                      </p:to>
                                    </p:set>
                                    <p:animEffect transition="in" filter="wipe(left)">
                                      <p:cBhvr>
                                        <p:cTn id="16" dur="1000"/>
                                        <p:tgtEl>
                                          <p:spTgt spid="217092">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7092">
                                            <p:txEl>
                                              <p:pRg st="3" end="3"/>
                                            </p:txEl>
                                          </p:spTgt>
                                        </p:tgtEl>
                                        <p:attrNameLst>
                                          <p:attrName>style.visibility</p:attrName>
                                        </p:attrNameLst>
                                      </p:cBhvr>
                                      <p:to>
                                        <p:strVal val="visible"/>
                                      </p:to>
                                    </p:set>
                                    <p:animEffect transition="in" filter="wipe(left)">
                                      <p:cBhvr>
                                        <p:cTn id="20" dur="1000"/>
                                        <p:tgtEl>
                                          <p:spTgt spid="21709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7092">
                                            <p:txEl>
                                              <p:pRg st="4" end="4"/>
                                            </p:txEl>
                                          </p:spTgt>
                                        </p:tgtEl>
                                        <p:attrNameLst>
                                          <p:attrName>style.visibility</p:attrName>
                                        </p:attrNameLst>
                                      </p:cBhvr>
                                      <p:to>
                                        <p:strVal val="visible"/>
                                      </p:to>
                                    </p:set>
                                    <p:animEffect transition="in" filter="wipe(left)">
                                      <p:cBhvr>
                                        <p:cTn id="25" dur="1000"/>
                                        <p:tgtEl>
                                          <p:spTgt spid="21709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a:extLst>
              <a:ext uri="{FF2B5EF4-FFF2-40B4-BE49-F238E27FC236}">
                <a16:creationId xmlns:a16="http://schemas.microsoft.com/office/drawing/2014/main" id="{EE6C187B-671C-4CA3-8A9F-F209669DE3BD}"/>
              </a:ext>
            </a:extLst>
          </p:cNvPr>
          <p:cNvSpPr>
            <a:spLocks noGrp="1" noChangeArrowheads="1"/>
          </p:cNvSpPr>
          <p:nvPr>
            <p:ph type="title"/>
          </p:nvPr>
        </p:nvSpPr>
        <p:spPr>
          <a:xfrm>
            <a:off x="1597025" y="452438"/>
            <a:ext cx="5765800" cy="457200"/>
          </a:xfrm>
        </p:spPr>
        <p:txBody>
          <a:bodyPr/>
          <a:lstStyle/>
          <a:p>
            <a:r>
              <a:rPr lang="en-US" altLang="zh-CN" sz="2400" b="1" dirty="0">
                <a:solidFill>
                  <a:schemeClr val="tx1"/>
                </a:solidFill>
                <a:ea typeface="黑体" panose="02010609060101010101" pitchFamily="49" charset="-122"/>
              </a:rPr>
              <a:t>  </a:t>
            </a:r>
            <a:r>
              <a:rPr lang="en-US" altLang="zh-CN"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2.2 </a:t>
            </a:r>
            <a:r>
              <a:rPr lang="zh-CN" altLang="en-US"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需求分析方法</a:t>
            </a:r>
            <a:endParaRPr lang="zh-CN" altLang="en-US" sz="3200" dirty="0">
              <a:solidFill>
                <a:srgbClr val="00339A"/>
              </a:solidFill>
              <a:effectLst>
                <a:outerShdw blurRad="38100" dist="38100" dir="2700000" algn="tl">
                  <a:srgbClr val="000000"/>
                </a:outerShdw>
              </a:effectLst>
              <a:latin typeface="华文行楷" panose="02010800040101010101" pitchFamily="2" charset="-122"/>
              <a:ea typeface="华文行楷" panose="02010800040101010101" pitchFamily="2" charset="-122"/>
            </a:endParaRPr>
          </a:p>
        </p:txBody>
      </p:sp>
      <p:sp>
        <p:nvSpPr>
          <p:cNvPr id="206852" name="Text Box 4">
            <a:extLst>
              <a:ext uri="{FF2B5EF4-FFF2-40B4-BE49-F238E27FC236}">
                <a16:creationId xmlns:a16="http://schemas.microsoft.com/office/drawing/2014/main" id="{901FE522-AEA3-4C76-BE3E-B30E3579E0DD}"/>
              </a:ext>
            </a:extLst>
          </p:cNvPr>
          <p:cNvSpPr txBox="1">
            <a:spLocks noChangeArrowheads="1"/>
          </p:cNvSpPr>
          <p:nvPr/>
        </p:nvSpPr>
        <p:spPr bwMode="auto">
          <a:xfrm>
            <a:off x="452438" y="920750"/>
            <a:ext cx="8485187" cy="19446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05000"/>
              </a:lnSpc>
              <a:spcBef>
                <a:spcPct val="5000"/>
              </a:spcBef>
            </a:pPr>
            <a:r>
              <a:rPr lang="en-US" altLang="zh-CN">
                <a:solidFill>
                  <a:schemeClr val="tx2"/>
                </a:solidFill>
                <a:effectLst>
                  <a:outerShdw blurRad="38100" dist="38100" dir="2700000" algn="tl">
                    <a:srgbClr val="000000"/>
                  </a:outerShdw>
                </a:effectLst>
                <a:latin typeface="宋体" panose="02010600030101010101" pitchFamily="2" charset="-122"/>
              </a:rPr>
              <a:t>  </a:t>
            </a:r>
            <a:r>
              <a:rPr lang="zh-CN" altLang="en-US">
                <a:solidFill>
                  <a:schemeClr val="tx2"/>
                </a:solidFill>
                <a:effectLst>
                  <a:outerShdw blurRad="38100" dist="38100" dir="2700000" algn="tl">
                    <a:srgbClr val="000000"/>
                  </a:outerShdw>
                </a:effectLst>
                <a:latin typeface="宋体" panose="02010600030101010101" pitchFamily="2" charset="-122"/>
              </a:rPr>
              <a:t>功能分解方法</a:t>
            </a:r>
            <a:r>
              <a:rPr lang="zh-CN" altLang="en-US">
                <a:effectLst>
                  <a:outerShdw blurRad="38100" dist="38100" dir="2700000" algn="tl">
                    <a:srgbClr val="000000"/>
                  </a:outerShdw>
                </a:effectLst>
                <a:latin typeface="宋体" panose="02010600030101010101" pitchFamily="2" charset="-122"/>
              </a:rPr>
              <a:t> </a:t>
            </a:r>
          </a:p>
          <a:p>
            <a:pPr algn="just">
              <a:lnSpc>
                <a:spcPct val="105000"/>
              </a:lnSpc>
              <a:spcBef>
                <a:spcPct val="5000"/>
              </a:spcBef>
            </a:pPr>
            <a:r>
              <a:rPr lang="zh-CN" altLang="en-US">
                <a:effectLst/>
                <a:latin typeface="楷体_GB2312" pitchFamily="49" charset="-122"/>
              </a:rPr>
              <a:t>    将系统看作若干功能模块的集合，每个功能又可</a:t>
            </a:r>
          </a:p>
          <a:p>
            <a:pPr algn="just">
              <a:lnSpc>
                <a:spcPct val="105000"/>
              </a:lnSpc>
              <a:spcBef>
                <a:spcPct val="5000"/>
              </a:spcBef>
            </a:pPr>
            <a:r>
              <a:rPr lang="zh-CN" altLang="en-US">
                <a:effectLst/>
                <a:latin typeface="楷体_GB2312" pitchFamily="49" charset="-122"/>
              </a:rPr>
              <a:t>以分解为子功能</a:t>
            </a:r>
            <a:r>
              <a:rPr lang="en-US" altLang="zh-CN">
                <a:effectLst/>
                <a:latin typeface="楷体_GB2312" pitchFamily="49" charset="-122"/>
              </a:rPr>
              <a:t>,</a:t>
            </a:r>
            <a:r>
              <a:rPr lang="zh-CN" altLang="en-US">
                <a:effectLst/>
                <a:latin typeface="楷体_GB2312" pitchFamily="49" charset="-122"/>
              </a:rPr>
              <a:t>子功能还可继续分解</a:t>
            </a:r>
            <a:r>
              <a:rPr lang="en-US" altLang="zh-CN">
                <a:effectLst/>
                <a:latin typeface="楷体_GB2312" pitchFamily="49" charset="-122"/>
              </a:rPr>
              <a:t>,</a:t>
            </a:r>
            <a:r>
              <a:rPr lang="zh-CN" altLang="en-US">
                <a:effectLst/>
                <a:latin typeface="楷体_GB2312" pitchFamily="49" charset="-122"/>
              </a:rPr>
              <a:t>分解的结果即</a:t>
            </a:r>
          </a:p>
          <a:p>
            <a:pPr algn="just">
              <a:lnSpc>
                <a:spcPct val="105000"/>
              </a:lnSpc>
              <a:spcBef>
                <a:spcPct val="5000"/>
              </a:spcBef>
            </a:pPr>
            <a:r>
              <a:rPr lang="zh-CN" altLang="en-US">
                <a:effectLst/>
                <a:latin typeface="楷体_GB2312" pitchFamily="49" charset="-122"/>
              </a:rPr>
              <a:t>是系统的雏形。</a:t>
            </a:r>
          </a:p>
        </p:txBody>
      </p:sp>
      <p:pic>
        <p:nvPicPr>
          <p:cNvPr id="206853" name="Picture 5">
            <a:extLst>
              <a:ext uri="{FF2B5EF4-FFF2-40B4-BE49-F238E27FC236}">
                <a16:creationId xmlns:a16="http://schemas.microsoft.com/office/drawing/2014/main" id="{03EF67AE-2681-4F57-BDAF-23DAF9CFA854}"/>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98488" y="1158875"/>
            <a:ext cx="158750" cy="163513"/>
          </a:xfrm>
          <a:prstGeom prst="rect">
            <a:avLst/>
          </a:prstGeom>
          <a:noFill/>
          <a:extLst>
            <a:ext uri="{909E8E84-426E-40DD-AFC4-6F175D3DCCD1}">
              <a14:hiddenFill xmlns:a14="http://schemas.microsoft.com/office/drawing/2010/main">
                <a:solidFill>
                  <a:srgbClr val="FFFFFF"/>
                </a:solidFill>
              </a14:hiddenFill>
            </a:ext>
          </a:extLst>
        </p:spPr>
      </p:pic>
      <p:sp>
        <p:nvSpPr>
          <p:cNvPr id="206854" name="Oval 6">
            <a:hlinkClick r:id="" action="ppaction://hlinkshowjump?jump=previousslide"/>
            <a:extLst>
              <a:ext uri="{FF2B5EF4-FFF2-40B4-BE49-F238E27FC236}">
                <a16:creationId xmlns:a16="http://schemas.microsoft.com/office/drawing/2014/main" id="{47A1385C-6AD1-45EB-BCBA-21D15BA39D98}"/>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5" name="Oval 7">
            <a:hlinkClick r:id="" action="ppaction://hlinkshowjump?jump=nextslide"/>
            <a:extLst>
              <a:ext uri="{FF2B5EF4-FFF2-40B4-BE49-F238E27FC236}">
                <a16:creationId xmlns:a16="http://schemas.microsoft.com/office/drawing/2014/main" id="{3A1457A4-56B3-4CD6-B925-57A4F11E7A26}"/>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56" name="Oval 8">
            <a:hlinkClick r:id="rId3" action="ppaction://hlinksldjump"/>
            <a:extLst>
              <a:ext uri="{FF2B5EF4-FFF2-40B4-BE49-F238E27FC236}">
                <a16:creationId xmlns:a16="http://schemas.microsoft.com/office/drawing/2014/main" id="{DCA2F1B5-812B-4B97-B73A-39166A8B551F}"/>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0" name="Text Box 12">
            <a:extLst>
              <a:ext uri="{FF2B5EF4-FFF2-40B4-BE49-F238E27FC236}">
                <a16:creationId xmlns:a16="http://schemas.microsoft.com/office/drawing/2014/main" id="{F87332F1-3D78-4D05-850F-1F07931784DB}"/>
              </a:ext>
            </a:extLst>
          </p:cNvPr>
          <p:cNvSpPr txBox="1">
            <a:spLocks noChangeArrowheads="1"/>
          </p:cNvSpPr>
          <p:nvPr/>
        </p:nvSpPr>
        <p:spPr bwMode="auto">
          <a:xfrm>
            <a:off x="1062038" y="4105275"/>
            <a:ext cx="7416800"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5000"/>
              </a:lnSpc>
              <a:spcBef>
                <a:spcPct val="20000"/>
              </a:spcBef>
            </a:pPr>
            <a:r>
              <a:rPr lang="zh-CN" altLang="en-US" sz="2800">
                <a:solidFill>
                  <a:schemeClr val="tx2"/>
                </a:solidFill>
                <a:effectLst/>
                <a:latin typeface="楷体_GB2312" pitchFamily="49" charset="-122"/>
                <a:ea typeface="楷体_GB2312" pitchFamily="49" charset="-122"/>
              </a:rPr>
              <a:t>存在问题</a:t>
            </a:r>
          </a:p>
          <a:p>
            <a:pPr algn="just">
              <a:lnSpc>
                <a:spcPct val="105000"/>
              </a:lnSpc>
              <a:spcBef>
                <a:spcPct val="20000"/>
              </a:spcBef>
            </a:pPr>
            <a:r>
              <a:rPr lang="en-US" altLang="zh-CN" sz="2800">
                <a:effectLst/>
                <a:latin typeface="楷体_GB2312" pitchFamily="49" charset="-122"/>
                <a:ea typeface="楷体_GB2312" pitchFamily="49" charset="-122"/>
              </a:rPr>
              <a:t>1. </a:t>
            </a:r>
            <a:r>
              <a:rPr lang="zh-CN" altLang="en-US" sz="2800">
                <a:effectLst/>
                <a:latin typeface="楷体_GB2312" pitchFamily="49" charset="-122"/>
                <a:ea typeface="楷体_GB2312" pitchFamily="49" charset="-122"/>
              </a:rPr>
              <a:t>需要人工完成</a:t>
            </a:r>
          </a:p>
          <a:p>
            <a:pPr algn="just">
              <a:lnSpc>
                <a:spcPct val="105000"/>
              </a:lnSpc>
              <a:spcBef>
                <a:spcPct val="20000"/>
              </a:spcBef>
            </a:pPr>
            <a:r>
              <a:rPr lang="en-US" altLang="zh-CN" sz="2800">
                <a:effectLst/>
                <a:latin typeface="楷体_GB2312" pitchFamily="49" charset="-122"/>
                <a:ea typeface="楷体_GB2312" pitchFamily="49" charset="-122"/>
              </a:rPr>
              <a:t>2. </a:t>
            </a:r>
            <a:r>
              <a:rPr lang="zh-CN" altLang="en-US" sz="2800">
                <a:effectLst/>
                <a:latin typeface="楷体_GB2312" pitchFamily="49" charset="-122"/>
                <a:ea typeface="楷体_GB2312" pitchFamily="49" charset="-122"/>
              </a:rPr>
              <a:t>无法对描述的准确度进行验证。</a:t>
            </a:r>
          </a:p>
          <a:p>
            <a:pPr algn="just">
              <a:lnSpc>
                <a:spcPct val="105000"/>
              </a:lnSpc>
              <a:spcBef>
                <a:spcPct val="20000"/>
              </a:spcBef>
            </a:pPr>
            <a:r>
              <a:rPr lang="en-US" altLang="zh-CN" sz="2800">
                <a:effectLst/>
                <a:latin typeface="楷体_GB2312" pitchFamily="49" charset="-122"/>
                <a:ea typeface="楷体_GB2312" pitchFamily="49" charset="-122"/>
              </a:rPr>
              <a:t>3. </a:t>
            </a:r>
            <a:r>
              <a:rPr lang="zh-CN" altLang="en-US" sz="2800">
                <a:effectLst/>
                <a:latin typeface="楷体_GB2312" pitchFamily="49" charset="-122"/>
                <a:ea typeface="楷体_GB2312" pitchFamily="49" charset="-122"/>
              </a:rPr>
              <a:t>难以适应需求的变化。</a:t>
            </a:r>
          </a:p>
        </p:txBody>
      </p:sp>
      <p:grpSp>
        <p:nvGrpSpPr>
          <p:cNvPr id="206861" name="Group 13">
            <a:extLst>
              <a:ext uri="{FF2B5EF4-FFF2-40B4-BE49-F238E27FC236}">
                <a16:creationId xmlns:a16="http://schemas.microsoft.com/office/drawing/2014/main" id="{904FB1A0-75B8-4F31-B838-5CA5889F35E0}"/>
              </a:ext>
            </a:extLst>
          </p:cNvPr>
          <p:cNvGrpSpPr>
            <a:grpSpLocks/>
          </p:cNvGrpSpPr>
          <p:nvPr/>
        </p:nvGrpSpPr>
        <p:grpSpPr bwMode="auto">
          <a:xfrm>
            <a:off x="2425700" y="2871788"/>
            <a:ext cx="4789488" cy="958850"/>
            <a:chOff x="1664" y="1526"/>
            <a:chExt cx="3017" cy="604"/>
          </a:xfrm>
        </p:grpSpPr>
        <p:sp>
          <p:nvSpPr>
            <p:cNvPr id="206862" name="Oval 14">
              <a:extLst>
                <a:ext uri="{FF2B5EF4-FFF2-40B4-BE49-F238E27FC236}">
                  <a16:creationId xmlns:a16="http://schemas.microsoft.com/office/drawing/2014/main" id="{0394AC3C-26B0-4805-B1AB-4D9D3A28CB3D}"/>
                </a:ext>
              </a:extLst>
            </p:cNvPr>
            <p:cNvSpPr>
              <a:spLocks noChangeArrowheads="1"/>
            </p:cNvSpPr>
            <p:nvPr/>
          </p:nvSpPr>
          <p:spPr bwMode="auto">
            <a:xfrm>
              <a:off x="1664" y="1591"/>
              <a:ext cx="1070" cy="530"/>
            </a:xfrm>
            <a:prstGeom prst="ellipse">
              <a:avLst/>
            </a:prstGeom>
            <a:noFill/>
            <a:ln w="28575">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a:effectLst/>
                  <a:ea typeface="宋体" panose="02010600030101010101" pitchFamily="2" charset="-122"/>
                </a:rPr>
                <a:t>问题空间</a:t>
              </a:r>
            </a:p>
          </p:txBody>
        </p:sp>
        <p:sp>
          <p:nvSpPr>
            <p:cNvPr id="206863" name="Line 15">
              <a:extLst>
                <a:ext uri="{FF2B5EF4-FFF2-40B4-BE49-F238E27FC236}">
                  <a16:creationId xmlns:a16="http://schemas.microsoft.com/office/drawing/2014/main" id="{C6E134BE-4537-41EC-BC0B-18673A23DCB9}"/>
                </a:ext>
              </a:extLst>
            </p:cNvPr>
            <p:cNvSpPr>
              <a:spLocks noChangeShapeType="1"/>
            </p:cNvSpPr>
            <p:nvPr/>
          </p:nvSpPr>
          <p:spPr bwMode="auto">
            <a:xfrm>
              <a:off x="2761" y="1865"/>
              <a:ext cx="722" cy="0"/>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64" name="Oval 16">
              <a:extLst>
                <a:ext uri="{FF2B5EF4-FFF2-40B4-BE49-F238E27FC236}">
                  <a16:creationId xmlns:a16="http://schemas.microsoft.com/office/drawing/2014/main" id="{4D30160D-3237-4BD0-A704-268EAD79372D}"/>
                </a:ext>
              </a:extLst>
            </p:cNvPr>
            <p:cNvSpPr>
              <a:spLocks noChangeArrowheads="1"/>
            </p:cNvSpPr>
            <p:nvPr/>
          </p:nvSpPr>
          <p:spPr bwMode="auto">
            <a:xfrm>
              <a:off x="3511" y="1618"/>
              <a:ext cx="1170" cy="512"/>
            </a:xfrm>
            <a:prstGeom prst="ellipse">
              <a:avLst/>
            </a:prstGeom>
            <a:noFill/>
            <a:ln w="28575">
              <a:solidFill>
                <a:schemeClr val="tx1"/>
              </a:solidFill>
              <a:round/>
              <a:headEn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zh-CN" altLang="en-US" sz="2000">
                  <a:effectLst/>
                  <a:ea typeface="宋体" panose="02010600030101010101" pitchFamily="2" charset="-122"/>
                </a:rPr>
                <a:t>功能</a:t>
              </a:r>
            </a:p>
            <a:p>
              <a:pPr algn="ctr">
                <a:lnSpc>
                  <a:spcPct val="100000"/>
                </a:lnSpc>
                <a:spcBef>
                  <a:spcPct val="0"/>
                </a:spcBef>
              </a:pPr>
              <a:r>
                <a:rPr lang="zh-CN" altLang="en-US" sz="2000">
                  <a:effectLst/>
                  <a:ea typeface="宋体" panose="02010600030101010101" pitchFamily="2" charset="-122"/>
                </a:rPr>
                <a:t>子功能</a:t>
              </a:r>
            </a:p>
          </p:txBody>
        </p:sp>
        <p:sp>
          <p:nvSpPr>
            <p:cNvPr id="206865" name="Text Box 17">
              <a:extLst>
                <a:ext uri="{FF2B5EF4-FFF2-40B4-BE49-F238E27FC236}">
                  <a16:creationId xmlns:a16="http://schemas.microsoft.com/office/drawing/2014/main" id="{C54307C4-A76C-488D-97D2-1A57B481540F}"/>
                </a:ext>
              </a:extLst>
            </p:cNvPr>
            <p:cNvSpPr txBox="1">
              <a:spLocks noChangeArrowheads="1"/>
            </p:cNvSpPr>
            <p:nvPr/>
          </p:nvSpPr>
          <p:spPr bwMode="auto">
            <a:xfrm>
              <a:off x="2914" y="1526"/>
              <a:ext cx="527"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000">
                  <a:effectLst/>
                </a:rPr>
                <a:t>映射</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685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206852">
                                            <p:txEl>
                                              <p:pRg st="0" end="0"/>
                                            </p:txEl>
                                          </p:spTgt>
                                        </p:tgtEl>
                                        <p:attrNameLst>
                                          <p:attrName>style.visibility</p:attrName>
                                        </p:attrNameLst>
                                      </p:cBhvr>
                                      <p:to>
                                        <p:strVal val="visible"/>
                                      </p:to>
                                    </p:set>
                                    <p:animEffect transition="in" filter="wipe(left)">
                                      <p:cBhvr>
                                        <p:cTn id="10" dur="1000"/>
                                        <p:tgtEl>
                                          <p:spTgt spid="206852">
                                            <p:txEl>
                                              <p:pRg st="0" end="0"/>
                                            </p:txEl>
                                          </p:spTgt>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206852">
                                            <p:txEl>
                                              <p:pRg st="1" end="1"/>
                                            </p:txEl>
                                          </p:spTgt>
                                        </p:tgtEl>
                                        <p:attrNameLst>
                                          <p:attrName>style.visibility</p:attrName>
                                        </p:attrNameLst>
                                      </p:cBhvr>
                                      <p:to>
                                        <p:strVal val="visible"/>
                                      </p:to>
                                    </p:set>
                                    <p:animEffect transition="in" filter="wipe(left)">
                                      <p:cBhvr>
                                        <p:cTn id="14" dur="1000"/>
                                        <p:tgtEl>
                                          <p:spTgt spid="206852">
                                            <p:txEl>
                                              <p:pRg st="1" end="1"/>
                                            </p:txEl>
                                          </p:spTgt>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206852">
                                            <p:txEl>
                                              <p:pRg st="2" end="2"/>
                                            </p:txEl>
                                          </p:spTgt>
                                        </p:tgtEl>
                                        <p:attrNameLst>
                                          <p:attrName>style.visibility</p:attrName>
                                        </p:attrNameLst>
                                      </p:cBhvr>
                                      <p:to>
                                        <p:strVal val="visible"/>
                                      </p:to>
                                    </p:set>
                                    <p:animEffect transition="in" filter="wipe(left)">
                                      <p:cBhvr>
                                        <p:cTn id="18" dur="1000"/>
                                        <p:tgtEl>
                                          <p:spTgt spid="206852">
                                            <p:txEl>
                                              <p:pRg st="2" end="2"/>
                                            </p:txEl>
                                          </p:spTgt>
                                        </p:tgtEl>
                                      </p:cBhvr>
                                    </p:animEffect>
                                  </p:childTnLst>
                                </p:cTn>
                              </p:par>
                            </p:childTnLst>
                          </p:cTn>
                        </p:par>
                        <p:par>
                          <p:cTn id="19" fill="hold" nodeType="afterGroup">
                            <p:stCondLst>
                              <p:cond delay="3000"/>
                            </p:stCondLst>
                            <p:childTnLst>
                              <p:par>
                                <p:cTn id="20" presetID="22" presetClass="entr" presetSubtype="8" fill="hold" grpId="0" nodeType="afterEffect">
                                  <p:stCondLst>
                                    <p:cond delay="0"/>
                                  </p:stCondLst>
                                  <p:childTnLst>
                                    <p:set>
                                      <p:cBhvr>
                                        <p:cTn id="21" dur="1" fill="hold">
                                          <p:stCondLst>
                                            <p:cond delay="0"/>
                                          </p:stCondLst>
                                        </p:cTn>
                                        <p:tgtEl>
                                          <p:spTgt spid="206852">
                                            <p:txEl>
                                              <p:pRg st="3" end="3"/>
                                            </p:txEl>
                                          </p:spTgt>
                                        </p:tgtEl>
                                        <p:attrNameLst>
                                          <p:attrName>style.visibility</p:attrName>
                                        </p:attrNameLst>
                                      </p:cBhvr>
                                      <p:to>
                                        <p:strVal val="visible"/>
                                      </p:to>
                                    </p:set>
                                    <p:animEffect transition="in" filter="wipe(left)">
                                      <p:cBhvr>
                                        <p:cTn id="22" dur="1000"/>
                                        <p:tgtEl>
                                          <p:spTgt spid="206852">
                                            <p:txEl>
                                              <p:pRg st="3" end="3"/>
                                            </p:txEl>
                                          </p:spTgt>
                                        </p:tgtEl>
                                      </p:cBhvr>
                                    </p:animEffect>
                                  </p:childTnLst>
                                </p:cTn>
                              </p:par>
                            </p:childTnLst>
                          </p:cTn>
                        </p:par>
                        <p:par>
                          <p:cTn id="23" fill="hold" nodeType="afterGroup">
                            <p:stCondLst>
                              <p:cond delay="4000"/>
                            </p:stCondLst>
                            <p:childTnLst>
                              <p:par>
                                <p:cTn id="24" presetID="22" presetClass="entr" presetSubtype="8" fill="hold" nodeType="afterEffect">
                                  <p:stCondLst>
                                    <p:cond delay="3000"/>
                                  </p:stCondLst>
                                  <p:childTnLst>
                                    <p:set>
                                      <p:cBhvr>
                                        <p:cTn id="25" dur="1" fill="hold">
                                          <p:stCondLst>
                                            <p:cond delay="0"/>
                                          </p:stCondLst>
                                        </p:cTn>
                                        <p:tgtEl>
                                          <p:spTgt spid="206861"/>
                                        </p:tgtEl>
                                        <p:attrNameLst>
                                          <p:attrName>style.visibility</p:attrName>
                                        </p:attrNameLst>
                                      </p:cBhvr>
                                      <p:to>
                                        <p:strVal val="visible"/>
                                      </p:to>
                                    </p:set>
                                    <p:animEffect transition="in" filter="wipe(left)">
                                      <p:cBhvr>
                                        <p:cTn id="26" dur="1000"/>
                                        <p:tgtEl>
                                          <p:spTgt spid="20686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06860">
                                            <p:txEl>
                                              <p:pRg st="0" end="0"/>
                                            </p:txEl>
                                          </p:spTgt>
                                        </p:tgtEl>
                                        <p:attrNameLst>
                                          <p:attrName>style.visibility</p:attrName>
                                        </p:attrNameLst>
                                      </p:cBhvr>
                                      <p:to>
                                        <p:strVal val="visible"/>
                                      </p:to>
                                    </p:set>
                                    <p:animEffect transition="in" filter="wipe(left)">
                                      <p:cBhvr>
                                        <p:cTn id="31" dur="1000"/>
                                        <p:tgtEl>
                                          <p:spTgt spid="206860">
                                            <p:txEl>
                                              <p:pRg st="0" end="0"/>
                                            </p:txEl>
                                          </p:spTgt>
                                        </p:tgtEl>
                                      </p:cBhvr>
                                    </p:animEffect>
                                  </p:childTnLst>
                                </p:cTn>
                              </p:par>
                            </p:childTnLst>
                          </p:cTn>
                        </p:par>
                        <p:par>
                          <p:cTn id="32" fill="hold" nodeType="afterGroup">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06860">
                                            <p:txEl>
                                              <p:pRg st="1" end="1"/>
                                            </p:txEl>
                                          </p:spTgt>
                                        </p:tgtEl>
                                        <p:attrNameLst>
                                          <p:attrName>style.visibility</p:attrName>
                                        </p:attrNameLst>
                                      </p:cBhvr>
                                      <p:to>
                                        <p:strVal val="visible"/>
                                      </p:to>
                                    </p:set>
                                    <p:animEffect transition="in" filter="wipe(left)">
                                      <p:cBhvr>
                                        <p:cTn id="35" dur="1000"/>
                                        <p:tgtEl>
                                          <p:spTgt spid="206860">
                                            <p:txEl>
                                              <p:pRg st="1" end="1"/>
                                            </p:txEl>
                                          </p:spTgt>
                                        </p:tgtEl>
                                      </p:cBhvr>
                                    </p:animEffect>
                                  </p:childTnLst>
                                </p:cTn>
                              </p:par>
                            </p:childTnLst>
                          </p:cTn>
                        </p:par>
                        <p:par>
                          <p:cTn id="36" fill="hold" nodeType="afterGroup">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206860">
                                            <p:txEl>
                                              <p:pRg st="2" end="2"/>
                                            </p:txEl>
                                          </p:spTgt>
                                        </p:tgtEl>
                                        <p:attrNameLst>
                                          <p:attrName>style.visibility</p:attrName>
                                        </p:attrNameLst>
                                      </p:cBhvr>
                                      <p:to>
                                        <p:strVal val="visible"/>
                                      </p:to>
                                    </p:set>
                                    <p:animEffect transition="in" filter="wipe(left)">
                                      <p:cBhvr>
                                        <p:cTn id="39" dur="1000"/>
                                        <p:tgtEl>
                                          <p:spTgt spid="206860">
                                            <p:txEl>
                                              <p:pRg st="2" end="2"/>
                                            </p:txEl>
                                          </p:spTgt>
                                        </p:tgtEl>
                                      </p:cBhvr>
                                    </p:animEffect>
                                  </p:childTnLst>
                                </p:cTn>
                              </p:par>
                            </p:childTnLst>
                          </p:cTn>
                        </p:par>
                        <p:par>
                          <p:cTn id="40" fill="hold" nodeType="afterGroup">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206860">
                                            <p:txEl>
                                              <p:pRg st="3" end="3"/>
                                            </p:txEl>
                                          </p:spTgt>
                                        </p:tgtEl>
                                        <p:attrNameLst>
                                          <p:attrName>style.visibility</p:attrName>
                                        </p:attrNameLst>
                                      </p:cBhvr>
                                      <p:to>
                                        <p:strVal val="visible"/>
                                      </p:to>
                                    </p:set>
                                    <p:animEffect transition="in" filter="wipe(left)">
                                      <p:cBhvr>
                                        <p:cTn id="43" dur="1000"/>
                                        <p:tgtEl>
                                          <p:spTgt spid="20686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uiExpand="1" build="p"/>
      <p:bldP spid="206860"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a:extLst>
              <a:ext uri="{FF2B5EF4-FFF2-40B4-BE49-F238E27FC236}">
                <a16:creationId xmlns:a16="http://schemas.microsoft.com/office/drawing/2014/main" id="{E914D9C0-1391-466B-B4EE-96F86302B43C}"/>
              </a:ext>
            </a:extLst>
          </p:cNvPr>
          <p:cNvSpPr txBox="1">
            <a:spLocks noChangeArrowheads="1"/>
          </p:cNvSpPr>
          <p:nvPr/>
        </p:nvSpPr>
        <p:spPr bwMode="auto">
          <a:xfrm>
            <a:off x="587375" y="855663"/>
            <a:ext cx="7845425" cy="517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effectLst>
                  <a:outerShdw blurRad="38100" dist="38100" dir="2700000" algn="tl">
                    <a:srgbClr val="000000"/>
                  </a:outerShdw>
                </a:effectLst>
              </a:rPr>
              <a:t>        </a:t>
            </a:r>
            <a:r>
              <a:rPr lang="zh-CN" altLang="en-US">
                <a:effectLst>
                  <a:outerShdw blurRad="38100" dist="38100" dir="2700000" algn="tl">
                    <a:srgbClr val="000000"/>
                  </a:outerShdw>
                </a:effectLst>
              </a:rPr>
              <a:t>软件需求作为软件生命周期的第一个阶段，其重要性越来越突出，到</a:t>
            </a:r>
            <a:r>
              <a:rPr lang="en-US" altLang="zh-CN">
                <a:effectLst>
                  <a:outerShdw blurRad="38100" dist="38100" dir="2700000" algn="tl">
                    <a:srgbClr val="000000"/>
                  </a:outerShdw>
                </a:effectLst>
              </a:rPr>
              <a:t>20</a:t>
            </a:r>
            <a:r>
              <a:rPr lang="zh-CN" altLang="en-US">
                <a:effectLst>
                  <a:outerShdw blurRad="38100" dist="38100" dir="2700000" algn="tl">
                    <a:srgbClr val="000000"/>
                  </a:outerShdw>
                </a:effectLst>
              </a:rPr>
              <a:t>世纪</a:t>
            </a:r>
            <a:r>
              <a:rPr lang="en-US" altLang="zh-CN">
                <a:effectLst>
                  <a:outerShdw blurRad="38100" dist="38100" dir="2700000" algn="tl">
                    <a:srgbClr val="000000"/>
                  </a:outerShdw>
                </a:effectLst>
              </a:rPr>
              <a:t>80</a:t>
            </a:r>
            <a:r>
              <a:rPr lang="zh-CN" altLang="en-US">
                <a:effectLst>
                  <a:outerShdw blurRad="38100" dist="38100" dir="2700000" algn="tl">
                    <a:srgbClr val="000000"/>
                  </a:outerShdw>
                </a:effectLst>
              </a:rPr>
              <a:t>年代中期，逐步形成了</a:t>
            </a:r>
            <a:r>
              <a:rPr lang="zh-CN" altLang="en-US">
                <a:solidFill>
                  <a:schemeClr val="tx2"/>
                </a:solidFill>
                <a:effectLst>
                  <a:outerShdw blurRad="38100" dist="38100" dir="2700000" algn="tl">
                    <a:srgbClr val="000000"/>
                  </a:outerShdw>
                </a:effectLst>
              </a:rPr>
              <a:t>软件工程的子领域</a:t>
            </a:r>
            <a:r>
              <a:rPr lang="en-US" altLang="zh-CN">
                <a:solidFill>
                  <a:schemeClr val="tx2"/>
                </a:solidFill>
                <a:effectLst>
                  <a:outerShdw blurRad="38100" dist="38100" dir="2700000" algn="tl">
                    <a:srgbClr val="000000"/>
                  </a:outerShdw>
                </a:effectLst>
              </a:rPr>
              <a:t>——</a:t>
            </a:r>
            <a:r>
              <a:rPr lang="zh-CN" altLang="en-US">
                <a:solidFill>
                  <a:schemeClr val="tx2"/>
                </a:solidFill>
                <a:effectLst>
                  <a:outerShdw blurRad="38100" dist="38100" dir="2700000" algn="tl">
                    <a:srgbClr val="000000"/>
                  </a:outerShdw>
                </a:effectLst>
              </a:rPr>
              <a:t>需求工程。</a:t>
            </a:r>
          </a:p>
          <a:p>
            <a:r>
              <a:rPr lang="zh-CN" altLang="en-US">
                <a:effectLst>
                  <a:outerShdw blurRad="38100" dist="38100" dir="2700000" algn="tl">
                    <a:srgbClr val="000000"/>
                  </a:outerShdw>
                </a:effectLst>
              </a:rPr>
              <a:t>        </a:t>
            </a:r>
            <a:r>
              <a:rPr lang="en-US" altLang="zh-CN">
                <a:effectLst>
                  <a:outerShdw blurRad="38100" dist="38100" dir="2700000" algn="tl">
                    <a:srgbClr val="000000"/>
                  </a:outerShdw>
                </a:effectLst>
              </a:rPr>
              <a:t>90</a:t>
            </a:r>
            <a:r>
              <a:rPr lang="zh-CN" altLang="en-US">
                <a:effectLst>
                  <a:outerShdw blurRad="38100" dist="38100" dir="2700000" algn="tl">
                    <a:srgbClr val="000000"/>
                  </a:outerShdw>
                </a:effectLst>
              </a:rPr>
              <a:t>年代后，需求工程成为软件界研究的重点之一。从</a:t>
            </a:r>
            <a:r>
              <a:rPr lang="en-US" altLang="zh-CN">
                <a:effectLst>
                  <a:outerShdw blurRad="38100" dist="38100" dir="2700000" algn="tl">
                    <a:srgbClr val="000000"/>
                  </a:outerShdw>
                </a:effectLst>
              </a:rPr>
              <a:t>1993</a:t>
            </a:r>
            <a:r>
              <a:rPr lang="zh-CN" altLang="en-US">
                <a:effectLst>
                  <a:outerShdw blurRad="38100" dist="38100" dir="2700000" algn="tl">
                    <a:srgbClr val="000000"/>
                  </a:outerShdw>
                </a:effectLst>
              </a:rPr>
              <a:t>年起，每两年举办一次需求工程国际研讨会（</a:t>
            </a:r>
            <a:r>
              <a:rPr lang="en-US" altLang="zh-CN">
                <a:effectLst>
                  <a:outerShdw blurRad="38100" dist="38100" dir="2700000" algn="tl">
                    <a:srgbClr val="000000"/>
                  </a:outerShdw>
                </a:effectLst>
              </a:rPr>
              <a:t>ISRE</a:t>
            </a:r>
            <a:r>
              <a:rPr lang="zh-CN" altLang="en-US">
                <a:effectLst>
                  <a:outerShdw blurRad="38100" dist="38100" dir="2700000" algn="tl">
                    <a:srgbClr val="000000"/>
                  </a:outerShdw>
                </a:effectLst>
              </a:rPr>
              <a:t>），</a:t>
            </a:r>
            <a:r>
              <a:rPr lang="en-US" altLang="zh-CN">
                <a:effectLst>
                  <a:outerShdw blurRad="38100" dist="38100" dir="2700000" algn="tl">
                    <a:srgbClr val="000000"/>
                  </a:outerShdw>
                </a:effectLst>
              </a:rPr>
              <a:t>1994</a:t>
            </a:r>
            <a:r>
              <a:rPr lang="zh-CN" altLang="en-US">
                <a:effectLst>
                  <a:outerShdw blurRad="38100" dist="38100" dir="2700000" algn="tl">
                    <a:srgbClr val="000000"/>
                  </a:outerShdw>
                </a:effectLst>
              </a:rPr>
              <a:t>年起，每两年举办一次需求工程国际会议（</a:t>
            </a:r>
            <a:r>
              <a:rPr lang="en-US" altLang="zh-CN">
                <a:effectLst>
                  <a:outerShdw blurRad="38100" dist="38100" dir="2700000" algn="tl">
                    <a:srgbClr val="000000"/>
                  </a:outerShdw>
                </a:effectLst>
              </a:rPr>
              <a:t>ICRE</a:t>
            </a:r>
            <a:r>
              <a:rPr lang="zh-CN" altLang="en-US">
                <a:effectLst>
                  <a:outerShdw blurRad="38100" dist="38100" dir="2700000" algn="tl">
                    <a:srgbClr val="000000"/>
                  </a:outerShdw>
                </a:effectLst>
              </a:rPr>
              <a:t>）。一些关于需求工程的工作小组相继成立，使需求工程的研究得到了迅速进展。</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p:cTn id="7" dur="1000" fill="hold"/>
                                        <p:tgtEl>
                                          <p:spTgt spid="209924"/>
                                        </p:tgtEl>
                                        <p:attrNameLst>
                                          <p:attrName>ppt_w</p:attrName>
                                        </p:attrNameLst>
                                      </p:cBhvr>
                                      <p:tavLst>
                                        <p:tav tm="0">
                                          <p:val>
                                            <p:fltVal val="0"/>
                                          </p:val>
                                        </p:tav>
                                        <p:tav tm="100000">
                                          <p:val>
                                            <p:strVal val="#ppt_w"/>
                                          </p:val>
                                        </p:tav>
                                      </p:tavLst>
                                    </p:anim>
                                    <p:anim calcmode="lin" valueType="num">
                                      <p:cBhvr>
                                        <p:cTn id="8" dur="1000" fill="hold"/>
                                        <p:tgtEl>
                                          <p:spTgt spid="209924"/>
                                        </p:tgtEl>
                                        <p:attrNameLst>
                                          <p:attrName>ppt_h</p:attrName>
                                        </p:attrNameLst>
                                      </p:cBhvr>
                                      <p:tavLst>
                                        <p:tav tm="0">
                                          <p:val>
                                            <p:fltVal val="0"/>
                                          </p:val>
                                        </p:tav>
                                        <p:tav tm="100000">
                                          <p:val>
                                            <p:strVal val="#ppt_h"/>
                                          </p:val>
                                        </p:tav>
                                      </p:tavLst>
                                    </p:anim>
                                    <p:animEffect transition="in" filter="fade">
                                      <p:cBhvr>
                                        <p:cTn id="9" dur="1000"/>
                                        <p:tgtEl>
                                          <p:spTgt spid="2099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Text Box 4">
            <a:extLst>
              <a:ext uri="{FF2B5EF4-FFF2-40B4-BE49-F238E27FC236}">
                <a16:creationId xmlns:a16="http://schemas.microsoft.com/office/drawing/2014/main" id="{790B01E5-9EE5-4A77-BE30-ED402CDD0E4B}"/>
              </a:ext>
            </a:extLst>
          </p:cNvPr>
          <p:cNvSpPr txBox="1">
            <a:spLocks noChangeArrowheads="1"/>
          </p:cNvSpPr>
          <p:nvPr/>
        </p:nvSpPr>
        <p:spPr bwMode="auto">
          <a:xfrm>
            <a:off x="290513" y="812800"/>
            <a:ext cx="8388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a:effectLst>
                <a:outerShdw blurRad="38100" dist="38100" dir="2700000" algn="tl">
                  <a:srgbClr val="000000"/>
                </a:outerShdw>
              </a:effectLst>
            </a:endParaRPr>
          </a:p>
        </p:txBody>
      </p:sp>
      <p:sp>
        <p:nvSpPr>
          <p:cNvPr id="207877" name="Text Box 5">
            <a:extLst>
              <a:ext uri="{FF2B5EF4-FFF2-40B4-BE49-F238E27FC236}">
                <a16:creationId xmlns:a16="http://schemas.microsoft.com/office/drawing/2014/main" id="{C529BA10-2466-47C7-8A54-605429F110B2}"/>
              </a:ext>
            </a:extLst>
          </p:cNvPr>
          <p:cNvSpPr txBox="1">
            <a:spLocks noChangeArrowheads="1"/>
          </p:cNvSpPr>
          <p:nvPr/>
        </p:nvSpPr>
        <p:spPr bwMode="auto">
          <a:xfrm>
            <a:off x="449263" y="2030413"/>
            <a:ext cx="8215312"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a:effectLst/>
              </a:rPr>
              <a:t>1</a:t>
            </a:r>
            <a:r>
              <a:rPr lang="zh-CN" altLang="en-US">
                <a:effectLst/>
              </a:rPr>
              <a:t>．客房预定系统         </a:t>
            </a:r>
            <a:r>
              <a:rPr lang="en-US" altLang="zh-CN">
                <a:effectLst/>
              </a:rPr>
              <a:t>2</a:t>
            </a:r>
            <a:r>
              <a:rPr lang="zh-CN" altLang="en-US">
                <a:effectLst/>
              </a:rPr>
              <a:t>．前台接待系统 </a:t>
            </a:r>
          </a:p>
          <a:p>
            <a:r>
              <a:rPr lang="zh-CN" altLang="en-US">
                <a:effectLst/>
              </a:rPr>
              <a:t>           </a:t>
            </a:r>
            <a:r>
              <a:rPr lang="en-US" altLang="zh-CN">
                <a:effectLst/>
              </a:rPr>
              <a:t>3</a:t>
            </a:r>
            <a:r>
              <a:rPr lang="zh-CN" altLang="en-US">
                <a:effectLst/>
              </a:rPr>
              <a:t>．前台收银系统         </a:t>
            </a:r>
            <a:r>
              <a:rPr lang="en-US" altLang="zh-CN">
                <a:effectLst/>
              </a:rPr>
              <a:t>4</a:t>
            </a:r>
            <a:r>
              <a:rPr lang="zh-CN" altLang="en-US">
                <a:effectLst/>
              </a:rPr>
              <a:t>．帐务系统 </a:t>
            </a:r>
            <a:br>
              <a:rPr lang="zh-CN" altLang="en-US">
                <a:effectLst/>
              </a:rPr>
            </a:br>
            <a:r>
              <a:rPr lang="zh-CN" altLang="en-US">
                <a:effectLst/>
              </a:rPr>
              <a:t>           </a:t>
            </a:r>
            <a:r>
              <a:rPr lang="en-US" altLang="zh-CN">
                <a:effectLst/>
              </a:rPr>
              <a:t>5</a:t>
            </a:r>
            <a:r>
              <a:rPr lang="zh-CN" altLang="en-US">
                <a:effectLst/>
              </a:rPr>
              <a:t>．管家系统                 </a:t>
            </a:r>
            <a:r>
              <a:rPr lang="en-US" altLang="zh-CN">
                <a:effectLst/>
              </a:rPr>
              <a:t>6</a:t>
            </a:r>
            <a:r>
              <a:rPr lang="zh-CN" altLang="en-US">
                <a:effectLst/>
              </a:rPr>
              <a:t>．电话系统 </a:t>
            </a:r>
            <a:br>
              <a:rPr lang="zh-CN" altLang="en-US">
                <a:effectLst/>
              </a:rPr>
            </a:br>
            <a:r>
              <a:rPr lang="zh-CN" altLang="en-US">
                <a:effectLst/>
              </a:rPr>
              <a:t>           </a:t>
            </a:r>
            <a:r>
              <a:rPr lang="en-US" altLang="zh-CN">
                <a:effectLst/>
              </a:rPr>
              <a:t>7</a:t>
            </a:r>
            <a:r>
              <a:rPr lang="zh-CN" altLang="en-US">
                <a:effectLst/>
              </a:rPr>
              <a:t>．客历系统                 </a:t>
            </a:r>
            <a:r>
              <a:rPr lang="en-US" altLang="zh-CN">
                <a:effectLst/>
              </a:rPr>
              <a:t>8</a:t>
            </a:r>
            <a:r>
              <a:rPr lang="zh-CN" altLang="en-US">
                <a:effectLst/>
              </a:rPr>
              <a:t>．合约系统</a:t>
            </a:r>
            <a:br>
              <a:rPr lang="zh-CN" altLang="en-US">
                <a:effectLst/>
              </a:rPr>
            </a:br>
            <a:r>
              <a:rPr lang="zh-CN" altLang="en-US">
                <a:effectLst/>
              </a:rPr>
              <a:t>           </a:t>
            </a:r>
            <a:r>
              <a:rPr lang="en-US" altLang="zh-CN">
                <a:effectLst/>
              </a:rPr>
              <a:t>9</a:t>
            </a:r>
            <a:r>
              <a:rPr lang="zh-CN" altLang="en-US">
                <a:effectLst/>
              </a:rPr>
              <a:t>．经理系统               </a:t>
            </a:r>
            <a:r>
              <a:rPr lang="en-US" altLang="zh-CN">
                <a:effectLst/>
              </a:rPr>
              <a:t>10</a:t>
            </a:r>
            <a:r>
              <a:rPr lang="zh-CN" altLang="en-US">
                <a:effectLst/>
              </a:rPr>
              <a:t>．总经理系统</a:t>
            </a:r>
            <a:br>
              <a:rPr lang="zh-CN" altLang="en-US">
                <a:effectLst/>
              </a:rPr>
            </a:br>
            <a:r>
              <a:rPr lang="zh-CN" altLang="en-US">
                <a:effectLst/>
              </a:rPr>
              <a:t>         </a:t>
            </a:r>
            <a:r>
              <a:rPr lang="en-US" altLang="zh-CN">
                <a:effectLst/>
              </a:rPr>
              <a:t>11</a:t>
            </a:r>
            <a:r>
              <a:rPr lang="zh-CN" altLang="en-US">
                <a:effectLst/>
              </a:rPr>
              <a:t>．密码管理系统       </a:t>
            </a:r>
            <a:r>
              <a:rPr lang="en-US" altLang="zh-CN">
                <a:effectLst/>
              </a:rPr>
              <a:t>12</a:t>
            </a:r>
            <a:r>
              <a:rPr lang="zh-CN" altLang="en-US">
                <a:effectLst/>
              </a:rPr>
              <a:t>．报表系统</a:t>
            </a:r>
            <a:br>
              <a:rPr lang="zh-CN" altLang="en-US">
                <a:effectLst/>
              </a:rPr>
            </a:br>
            <a:r>
              <a:rPr lang="zh-CN" altLang="en-US">
                <a:effectLst/>
              </a:rPr>
              <a:t>         </a:t>
            </a:r>
            <a:r>
              <a:rPr lang="en-US" altLang="zh-CN">
                <a:effectLst/>
              </a:rPr>
              <a:t>13</a:t>
            </a:r>
            <a:r>
              <a:rPr lang="zh-CN" altLang="en-US">
                <a:effectLst/>
              </a:rPr>
              <a:t>．帐务报表</a:t>
            </a:r>
          </a:p>
        </p:txBody>
      </p:sp>
      <p:sp>
        <p:nvSpPr>
          <p:cNvPr id="207878" name="Text Box 6">
            <a:extLst>
              <a:ext uri="{FF2B5EF4-FFF2-40B4-BE49-F238E27FC236}">
                <a16:creationId xmlns:a16="http://schemas.microsoft.com/office/drawing/2014/main" id="{7D4AB631-E36B-41F7-9464-5DDA1AE31BDA}"/>
              </a:ext>
            </a:extLst>
          </p:cNvPr>
          <p:cNvSpPr txBox="1">
            <a:spLocks noChangeArrowheads="1"/>
          </p:cNvSpPr>
          <p:nvPr/>
        </p:nvSpPr>
        <p:spPr bwMode="auto">
          <a:xfrm>
            <a:off x="1727200" y="596900"/>
            <a:ext cx="535622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200">
                <a:solidFill>
                  <a:schemeClr val="tx2"/>
                </a:solidFill>
                <a:effectLst>
                  <a:outerShdw blurRad="38100" dist="38100" dir="2700000" algn="tl">
                    <a:srgbClr val="000000"/>
                  </a:outerShdw>
                </a:effectLst>
              </a:rPr>
              <a:t>酒店管理系统</a:t>
            </a:r>
          </a:p>
        </p:txBody>
      </p:sp>
      <p:sp>
        <p:nvSpPr>
          <p:cNvPr id="207879" name="Text Box 7">
            <a:extLst>
              <a:ext uri="{FF2B5EF4-FFF2-40B4-BE49-F238E27FC236}">
                <a16:creationId xmlns:a16="http://schemas.microsoft.com/office/drawing/2014/main" id="{490EBDA4-AEF6-46A5-9BB3-6EE3F98F9B29}"/>
              </a:ext>
            </a:extLst>
          </p:cNvPr>
          <p:cNvSpPr txBox="1">
            <a:spLocks noChangeArrowheads="1"/>
          </p:cNvSpPr>
          <p:nvPr/>
        </p:nvSpPr>
        <p:spPr bwMode="auto">
          <a:xfrm>
            <a:off x="1306513" y="581025"/>
            <a:ext cx="11620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effectLst>
                  <a:outerShdw blurRad="38100" dist="38100" dir="2700000" algn="tl">
                    <a:srgbClr val="000000"/>
                  </a:outerShdw>
                </a:effectLst>
              </a:rPr>
              <a:t>例：</a:t>
            </a:r>
          </a:p>
        </p:txBody>
      </p:sp>
      <p:sp>
        <p:nvSpPr>
          <p:cNvPr id="207880" name="Text Box 8">
            <a:extLst>
              <a:ext uri="{FF2B5EF4-FFF2-40B4-BE49-F238E27FC236}">
                <a16:creationId xmlns:a16="http://schemas.microsoft.com/office/drawing/2014/main" id="{E80C14F6-5C86-4E51-BAE8-0B6669F4726A}"/>
              </a:ext>
            </a:extLst>
          </p:cNvPr>
          <p:cNvSpPr txBox="1">
            <a:spLocks noChangeArrowheads="1"/>
          </p:cNvSpPr>
          <p:nvPr/>
        </p:nvSpPr>
        <p:spPr bwMode="auto">
          <a:xfrm>
            <a:off x="1190625" y="1320800"/>
            <a:ext cx="677703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effectLst>
                  <a:outerShdw blurRad="38100" dist="38100" dir="2700000" algn="tl">
                    <a:srgbClr val="000000"/>
                  </a:outerShdw>
                </a:effectLst>
              </a:rPr>
              <a:t>按照功能分解为以下子系统：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880"/>
                                        </p:tgtEl>
                                        <p:attrNameLst>
                                          <p:attrName>style.visibility</p:attrName>
                                        </p:attrNameLst>
                                      </p:cBhvr>
                                      <p:to>
                                        <p:strVal val="visible"/>
                                      </p:to>
                                    </p:set>
                                    <p:animEffect transition="in" filter="wipe(left)">
                                      <p:cBhvr>
                                        <p:cTn id="7" dur="1000"/>
                                        <p:tgtEl>
                                          <p:spTgt spid="2078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wipe(up)">
                                      <p:cBhvr>
                                        <p:cTn id="12" dur="1000"/>
                                        <p:tgtEl>
                                          <p:spTgt spid="207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p:bldP spid="20788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8931" name="Group 35">
            <a:extLst>
              <a:ext uri="{FF2B5EF4-FFF2-40B4-BE49-F238E27FC236}">
                <a16:creationId xmlns:a16="http://schemas.microsoft.com/office/drawing/2014/main" id="{66106032-58DE-47C0-8E13-93C41DBD757A}"/>
              </a:ext>
            </a:extLst>
          </p:cNvPr>
          <p:cNvGrpSpPr>
            <a:grpSpLocks/>
          </p:cNvGrpSpPr>
          <p:nvPr/>
        </p:nvGrpSpPr>
        <p:grpSpPr bwMode="auto">
          <a:xfrm>
            <a:off x="1628775" y="2922588"/>
            <a:ext cx="5753100" cy="1728787"/>
            <a:chOff x="1025" y="1841"/>
            <a:chExt cx="3396" cy="1089"/>
          </a:xfrm>
        </p:grpSpPr>
        <p:sp>
          <p:nvSpPr>
            <p:cNvPr id="208902" name="Rectangle 6">
              <a:extLst>
                <a:ext uri="{FF2B5EF4-FFF2-40B4-BE49-F238E27FC236}">
                  <a16:creationId xmlns:a16="http://schemas.microsoft.com/office/drawing/2014/main" id="{83ECC3E2-48C0-47D8-9A8E-DC9932CA9D97}"/>
                </a:ext>
              </a:extLst>
            </p:cNvPr>
            <p:cNvSpPr>
              <a:spLocks noChangeArrowheads="1"/>
            </p:cNvSpPr>
            <p:nvPr/>
          </p:nvSpPr>
          <p:spPr bwMode="auto">
            <a:xfrm>
              <a:off x="2102" y="1841"/>
              <a:ext cx="1226" cy="39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20000"/>
                </a:lnSpc>
                <a:spcBef>
                  <a:spcPct val="50000"/>
                </a:spcBef>
              </a:pPr>
              <a:r>
                <a:rPr lang="zh-CN" altLang="en-US" sz="1800">
                  <a:effectLst/>
                  <a:latin typeface="宋体" panose="02010600030101010101" pitchFamily="2" charset="-122"/>
                  <a:ea typeface="宋体" panose="02010600030101010101" pitchFamily="2" charset="-122"/>
                </a:rPr>
                <a:t>盘存</a:t>
              </a:r>
              <a:r>
                <a:rPr lang="en-US" altLang="zh-CN" sz="1800">
                  <a:effectLst/>
                  <a:latin typeface="宋体" panose="02010600030101010101" pitchFamily="2" charset="-122"/>
                  <a:ea typeface="宋体" panose="02010600030101010101" pitchFamily="2" charset="-122"/>
                </a:rPr>
                <a:t>/</a:t>
              </a:r>
              <a:r>
                <a:rPr lang="zh-CN" altLang="en-US" sz="1800">
                  <a:effectLst/>
                  <a:latin typeface="宋体" panose="02010600030101010101" pitchFamily="2" charset="-122"/>
                  <a:ea typeface="宋体" panose="02010600030101010101" pitchFamily="2" charset="-122"/>
                </a:rPr>
                <a:t>销售系统</a:t>
              </a:r>
            </a:p>
            <a:p>
              <a:pPr algn="ctr">
                <a:lnSpc>
                  <a:spcPct val="20000"/>
                </a:lnSpc>
                <a:spcBef>
                  <a:spcPct val="50000"/>
                </a:spcBef>
              </a:pPr>
              <a:r>
                <a:rPr lang="zh-CN" altLang="en-US" sz="1600">
                  <a:effectLst/>
                  <a:latin typeface="宋体" panose="02010600030101010101" pitchFamily="2" charset="-122"/>
                  <a:ea typeface="宋体" panose="02010600030101010101" pitchFamily="2" charset="-122"/>
                </a:rPr>
                <a:t>         </a:t>
              </a:r>
              <a:r>
                <a:rPr lang="en-US" altLang="zh-CN" sz="1600">
                  <a:effectLst/>
                  <a:latin typeface="宋体" panose="02010600030101010101" pitchFamily="2" charset="-122"/>
                  <a:ea typeface="宋体" panose="02010600030101010101" pitchFamily="2" charset="-122"/>
                </a:rPr>
                <a:t>1.0.0</a:t>
              </a:r>
            </a:p>
          </p:txBody>
        </p:sp>
        <p:grpSp>
          <p:nvGrpSpPr>
            <p:cNvPr id="208927" name="Group 31">
              <a:extLst>
                <a:ext uri="{FF2B5EF4-FFF2-40B4-BE49-F238E27FC236}">
                  <a16:creationId xmlns:a16="http://schemas.microsoft.com/office/drawing/2014/main" id="{6D038EC3-38B5-4C1C-8AAE-C2D9AB066589}"/>
                </a:ext>
              </a:extLst>
            </p:cNvPr>
            <p:cNvGrpSpPr>
              <a:grpSpLocks/>
            </p:cNvGrpSpPr>
            <p:nvPr/>
          </p:nvGrpSpPr>
          <p:grpSpPr bwMode="auto">
            <a:xfrm>
              <a:off x="1347" y="2256"/>
              <a:ext cx="2719" cy="302"/>
              <a:chOff x="1347" y="2407"/>
              <a:chExt cx="2719" cy="241"/>
            </a:xfrm>
          </p:grpSpPr>
          <p:sp>
            <p:nvSpPr>
              <p:cNvPr id="208903" name="Line 7">
                <a:extLst>
                  <a:ext uri="{FF2B5EF4-FFF2-40B4-BE49-F238E27FC236}">
                    <a16:creationId xmlns:a16="http://schemas.microsoft.com/office/drawing/2014/main" id="{C694CC09-5C30-4153-A8B1-4814CCA9C327}"/>
                  </a:ext>
                </a:extLst>
              </p:cNvPr>
              <p:cNvSpPr>
                <a:spLocks noChangeShapeType="1"/>
              </p:cNvSpPr>
              <p:nvPr/>
            </p:nvSpPr>
            <p:spPr bwMode="auto">
              <a:xfrm>
                <a:off x="2719" y="2407"/>
                <a:ext cx="0"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04" name="Line 8">
                <a:extLst>
                  <a:ext uri="{FF2B5EF4-FFF2-40B4-BE49-F238E27FC236}">
                    <a16:creationId xmlns:a16="http://schemas.microsoft.com/office/drawing/2014/main" id="{6C187933-0B93-42B4-A197-A8C93E92EC50}"/>
                  </a:ext>
                </a:extLst>
              </p:cNvPr>
              <p:cNvSpPr>
                <a:spLocks noChangeShapeType="1"/>
              </p:cNvSpPr>
              <p:nvPr/>
            </p:nvSpPr>
            <p:spPr bwMode="auto">
              <a:xfrm>
                <a:off x="1347" y="2522"/>
                <a:ext cx="2719" cy="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05" name="Line 9">
                <a:extLst>
                  <a:ext uri="{FF2B5EF4-FFF2-40B4-BE49-F238E27FC236}">
                    <a16:creationId xmlns:a16="http://schemas.microsoft.com/office/drawing/2014/main" id="{BFADA6FD-9E02-4585-9A54-63D6A76888EF}"/>
                  </a:ext>
                </a:extLst>
              </p:cNvPr>
              <p:cNvSpPr>
                <a:spLocks noChangeShapeType="1"/>
              </p:cNvSpPr>
              <p:nvPr/>
            </p:nvSpPr>
            <p:spPr bwMode="auto">
              <a:xfrm flipH="1">
                <a:off x="1358" y="2531"/>
                <a:ext cx="0" cy="11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06" name="Line 10">
                <a:extLst>
                  <a:ext uri="{FF2B5EF4-FFF2-40B4-BE49-F238E27FC236}">
                    <a16:creationId xmlns:a16="http://schemas.microsoft.com/office/drawing/2014/main" id="{06C05C85-C59D-4A61-B2E7-4CD06202748D}"/>
                  </a:ext>
                </a:extLst>
              </p:cNvPr>
              <p:cNvSpPr>
                <a:spLocks noChangeShapeType="1"/>
              </p:cNvSpPr>
              <p:nvPr/>
            </p:nvSpPr>
            <p:spPr bwMode="auto">
              <a:xfrm>
                <a:off x="4065" y="2517"/>
                <a:ext cx="0" cy="11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8907" name="Rectangle 11">
              <a:extLst>
                <a:ext uri="{FF2B5EF4-FFF2-40B4-BE49-F238E27FC236}">
                  <a16:creationId xmlns:a16="http://schemas.microsoft.com/office/drawing/2014/main" id="{2BE83E98-DE4C-4319-BF01-99C798569CFB}"/>
                </a:ext>
              </a:extLst>
            </p:cNvPr>
            <p:cNvSpPr>
              <a:spLocks noChangeArrowheads="1"/>
            </p:cNvSpPr>
            <p:nvPr/>
          </p:nvSpPr>
          <p:spPr bwMode="auto">
            <a:xfrm>
              <a:off x="1025" y="2589"/>
              <a:ext cx="670" cy="34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latin typeface="宋体" panose="02010600030101010101" pitchFamily="2" charset="-122"/>
                  <a:ea typeface="宋体" panose="02010600030101010101" pitchFamily="2" charset="-122"/>
                </a:rPr>
                <a:t>销售处理</a:t>
              </a:r>
            </a:p>
            <a:p>
              <a:pPr algn="ctr">
                <a:lnSpc>
                  <a:spcPct val="10000"/>
                </a:lnSpc>
                <a:spcBef>
                  <a:spcPct val="50000"/>
                </a:spcBef>
              </a:pPr>
              <a:r>
                <a:rPr lang="zh-CN" altLang="en-US" sz="1600">
                  <a:effectLst/>
                  <a:latin typeface="宋体" panose="02010600030101010101" pitchFamily="2" charset="-122"/>
                  <a:ea typeface="宋体" panose="02010600030101010101" pitchFamily="2" charset="-122"/>
                </a:rPr>
                <a:t>   </a:t>
              </a:r>
              <a:r>
                <a:rPr lang="en-US" altLang="zh-CN" sz="1600">
                  <a:effectLst/>
                  <a:latin typeface="宋体" panose="02010600030101010101" pitchFamily="2" charset="-122"/>
                  <a:ea typeface="宋体" panose="02010600030101010101" pitchFamily="2" charset="-122"/>
                </a:rPr>
                <a:t>1.1.0</a:t>
              </a:r>
            </a:p>
          </p:txBody>
        </p:sp>
        <p:sp>
          <p:nvSpPr>
            <p:cNvPr id="208908" name="Rectangle 12">
              <a:extLst>
                <a:ext uri="{FF2B5EF4-FFF2-40B4-BE49-F238E27FC236}">
                  <a16:creationId xmlns:a16="http://schemas.microsoft.com/office/drawing/2014/main" id="{01FF5FFC-13B4-4D29-B307-2BA0137B0916}"/>
                </a:ext>
              </a:extLst>
            </p:cNvPr>
            <p:cNvSpPr>
              <a:spLocks noChangeArrowheads="1"/>
            </p:cNvSpPr>
            <p:nvPr/>
          </p:nvSpPr>
          <p:spPr bwMode="auto">
            <a:xfrm>
              <a:off x="3715" y="2565"/>
              <a:ext cx="706" cy="35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50000"/>
                </a:spcBef>
              </a:pPr>
              <a:r>
                <a:rPr lang="zh-CN" altLang="en-US" sz="1800">
                  <a:effectLst/>
                  <a:latin typeface="宋体" panose="02010600030101010101" pitchFamily="2" charset="-122"/>
                  <a:ea typeface="宋体" panose="02010600030101010101" pitchFamily="2" charset="-122"/>
                </a:rPr>
                <a:t>盘存处理</a:t>
              </a:r>
            </a:p>
            <a:p>
              <a:pPr algn="ctr">
                <a:lnSpc>
                  <a:spcPct val="20000"/>
                </a:lnSpc>
                <a:spcBef>
                  <a:spcPct val="50000"/>
                </a:spcBef>
              </a:pPr>
              <a:r>
                <a:rPr lang="zh-CN" altLang="en-US" sz="1600">
                  <a:effectLst/>
                  <a:latin typeface="宋体" panose="02010600030101010101" pitchFamily="2" charset="-122"/>
                  <a:ea typeface="宋体" panose="02010600030101010101" pitchFamily="2" charset="-122"/>
                </a:rPr>
                <a:t>  </a:t>
              </a:r>
              <a:r>
                <a:rPr lang="en-US" altLang="zh-CN" sz="1600">
                  <a:effectLst/>
                  <a:latin typeface="宋体" panose="02010600030101010101" pitchFamily="2" charset="-122"/>
                  <a:ea typeface="宋体" panose="02010600030101010101" pitchFamily="2" charset="-122"/>
                </a:rPr>
                <a:t>1.2.0</a:t>
              </a:r>
            </a:p>
          </p:txBody>
        </p:sp>
      </p:grpSp>
      <p:grpSp>
        <p:nvGrpSpPr>
          <p:cNvPr id="208928" name="Group 32">
            <a:extLst>
              <a:ext uri="{FF2B5EF4-FFF2-40B4-BE49-F238E27FC236}">
                <a16:creationId xmlns:a16="http://schemas.microsoft.com/office/drawing/2014/main" id="{C79991B1-B42B-4ACE-9B8E-9C65D401FD7A}"/>
              </a:ext>
            </a:extLst>
          </p:cNvPr>
          <p:cNvGrpSpPr>
            <a:grpSpLocks/>
          </p:cNvGrpSpPr>
          <p:nvPr/>
        </p:nvGrpSpPr>
        <p:grpSpPr bwMode="auto">
          <a:xfrm>
            <a:off x="958850" y="4624388"/>
            <a:ext cx="2452688" cy="635000"/>
            <a:chOff x="604" y="2968"/>
            <a:chExt cx="1545" cy="269"/>
          </a:xfrm>
        </p:grpSpPr>
        <p:sp>
          <p:nvSpPr>
            <p:cNvPr id="208909" name="Line 13">
              <a:extLst>
                <a:ext uri="{FF2B5EF4-FFF2-40B4-BE49-F238E27FC236}">
                  <a16:creationId xmlns:a16="http://schemas.microsoft.com/office/drawing/2014/main" id="{55031DE0-B015-40F6-ABAC-2BC4FD2E9594}"/>
                </a:ext>
              </a:extLst>
            </p:cNvPr>
            <p:cNvSpPr>
              <a:spLocks noChangeShapeType="1"/>
            </p:cNvSpPr>
            <p:nvPr/>
          </p:nvSpPr>
          <p:spPr bwMode="auto">
            <a:xfrm>
              <a:off x="1371" y="2968"/>
              <a:ext cx="0" cy="26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10" name="Line 14">
              <a:extLst>
                <a:ext uri="{FF2B5EF4-FFF2-40B4-BE49-F238E27FC236}">
                  <a16:creationId xmlns:a16="http://schemas.microsoft.com/office/drawing/2014/main" id="{21BE4C3A-FCDE-4BA7-8356-20923E0AC3E3}"/>
                </a:ext>
              </a:extLst>
            </p:cNvPr>
            <p:cNvSpPr>
              <a:spLocks noChangeShapeType="1"/>
            </p:cNvSpPr>
            <p:nvPr/>
          </p:nvSpPr>
          <p:spPr bwMode="auto">
            <a:xfrm>
              <a:off x="604" y="3065"/>
              <a:ext cx="1545" cy="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11" name="Line 15">
              <a:extLst>
                <a:ext uri="{FF2B5EF4-FFF2-40B4-BE49-F238E27FC236}">
                  <a16:creationId xmlns:a16="http://schemas.microsoft.com/office/drawing/2014/main" id="{DF4CF46A-DC91-4D06-9556-26FF70DEF2D0}"/>
                </a:ext>
              </a:extLst>
            </p:cNvPr>
            <p:cNvSpPr>
              <a:spLocks noChangeShapeType="1"/>
            </p:cNvSpPr>
            <p:nvPr/>
          </p:nvSpPr>
          <p:spPr bwMode="auto">
            <a:xfrm flipH="1">
              <a:off x="604" y="3066"/>
              <a:ext cx="3" cy="1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25" name="Line 29">
              <a:extLst>
                <a:ext uri="{FF2B5EF4-FFF2-40B4-BE49-F238E27FC236}">
                  <a16:creationId xmlns:a16="http://schemas.microsoft.com/office/drawing/2014/main" id="{FDC4DC21-8772-46F3-A52C-D4128B1D694C}"/>
                </a:ext>
              </a:extLst>
            </p:cNvPr>
            <p:cNvSpPr>
              <a:spLocks noChangeShapeType="1"/>
            </p:cNvSpPr>
            <p:nvPr/>
          </p:nvSpPr>
          <p:spPr bwMode="auto">
            <a:xfrm>
              <a:off x="2138" y="3075"/>
              <a:ext cx="0" cy="1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8926" name="Text Box 30">
            <a:extLst>
              <a:ext uri="{FF2B5EF4-FFF2-40B4-BE49-F238E27FC236}">
                <a16:creationId xmlns:a16="http://schemas.microsoft.com/office/drawing/2014/main" id="{2EB38B87-730C-4E12-877C-DE08E3C0D537}"/>
              </a:ext>
            </a:extLst>
          </p:cNvPr>
          <p:cNvSpPr txBox="1">
            <a:spLocks noChangeArrowheads="1"/>
          </p:cNvSpPr>
          <p:nvPr/>
        </p:nvSpPr>
        <p:spPr bwMode="auto">
          <a:xfrm>
            <a:off x="290513" y="466725"/>
            <a:ext cx="8853487" cy="209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600">
                <a:solidFill>
                  <a:schemeClr val="tx2"/>
                </a:solidFill>
                <a:effectLst/>
              </a:rPr>
              <a:t>例：</a:t>
            </a:r>
            <a:r>
              <a:rPr lang="zh-CN" altLang="en-US" sz="2600">
                <a:effectLst/>
              </a:rPr>
              <a:t>盘存</a:t>
            </a:r>
            <a:r>
              <a:rPr lang="en-US" altLang="zh-CN" sz="2600">
                <a:effectLst/>
              </a:rPr>
              <a:t>/</a:t>
            </a:r>
            <a:r>
              <a:rPr lang="zh-CN" altLang="en-US" sz="2600">
                <a:effectLst/>
              </a:rPr>
              <a:t>销售系统，用户提出系统应有以下功能</a:t>
            </a:r>
            <a:r>
              <a:rPr lang="en-US" altLang="zh-CN" sz="2600">
                <a:effectLst/>
              </a:rPr>
              <a:t>:</a:t>
            </a:r>
          </a:p>
          <a:p>
            <a:pPr>
              <a:lnSpc>
                <a:spcPct val="110000"/>
              </a:lnSpc>
              <a:spcBef>
                <a:spcPct val="15000"/>
              </a:spcBef>
            </a:pPr>
            <a:r>
              <a:rPr lang="en-US" altLang="zh-CN" sz="2600">
                <a:solidFill>
                  <a:schemeClr val="tx2"/>
                </a:solidFill>
                <a:effectLst/>
              </a:rPr>
              <a:t>    ① </a:t>
            </a:r>
            <a:r>
              <a:rPr lang="zh-CN" altLang="en-US" sz="2600">
                <a:effectLst/>
              </a:rPr>
              <a:t>计算买主订单                         </a:t>
            </a:r>
            <a:r>
              <a:rPr lang="zh-CN" altLang="en-US" sz="2600">
                <a:solidFill>
                  <a:schemeClr val="tx2"/>
                </a:solidFill>
                <a:effectLst/>
              </a:rPr>
              <a:t>②</a:t>
            </a:r>
            <a:r>
              <a:rPr lang="zh-CN" altLang="en-US" sz="2600">
                <a:effectLst/>
              </a:rPr>
              <a:t> 准备销售报表  </a:t>
            </a:r>
          </a:p>
          <a:p>
            <a:pPr>
              <a:lnSpc>
                <a:spcPct val="110000"/>
              </a:lnSpc>
              <a:spcBef>
                <a:spcPct val="15000"/>
              </a:spcBef>
            </a:pPr>
            <a:r>
              <a:rPr lang="zh-CN" altLang="en-US" sz="2600">
                <a:solidFill>
                  <a:schemeClr val="tx2"/>
                </a:solidFill>
                <a:effectLst/>
              </a:rPr>
              <a:t>    ③</a:t>
            </a:r>
            <a:r>
              <a:rPr lang="zh-CN" altLang="en-US" sz="2600">
                <a:effectLst/>
              </a:rPr>
              <a:t> 建立买主文件和应收帐发票 </a:t>
            </a:r>
            <a:r>
              <a:rPr lang="zh-CN" altLang="en-US" sz="2600">
                <a:solidFill>
                  <a:schemeClr val="tx2"/>
                </a:solidFill>
                <a:effectLst/>
              </a:rPr>
              <a:t>④</a:t>
            </a:r>
            <a:r>
              <a:rPr lang="zh-CN" altLang="en-US" sz="2600">
                <a:effectLst/>
              </a:rPr>
              <a:t> 运行更新的盘存文件</a:t>
            </a:r>
          </a:p>
          <a:p>
            <a:pPr>
              <a:lnSpc>
                <a:spcPct val="110000"/>
              </a:lnSpc>
              <a:spcBef>
                <a:spcPct val="15000"/>
              </a:spcBef>
            </a:pPr>
            <a:r>
              <a:rPr lang="zh-CN" altLang="en-US" sz="2600">
                <a:effectLst/>
              </a:rPr>
              <a:t>    </a:t>
            </a:r>
            <a:r>
              <a:rPr lang="zh-CN" altLang="en-US" sz="2600">
                <a:solidFill>
                  <a:schemeClr val="tx2"/>
                </a:solidFill>
                <a:effectLst/>
              </a:rPr>
              <a:t>⑤</a:t>
            </a:r>
            <a:r>
              <a:rPr lang="zh-CN" altLang="en-US" sz="2600">
                <a:effectLst/>
              </a:rPr>
              <a:t> 产生托运单和包装单             </a:t>
            </a:r>
            <a:r>
              <a:rPr lang="zh-CN" altLang="en-US" sz="2600">
                <a:solidFill>
                  <a:schemeClr val="tx2"/>
                </a:solidFill>
                <a:effectLst/>
              </a:rPr>
              <a:t>⑥ </a:t>
            </a:r>
            <a:r>
              <a:rPr lang="zh-CN" altLang="en-US" sz="2600">
                <a:effectLst/>
              </a:rPr>
              <a:t>保证库存及时订货</a:t>
            </a:r>
          </a:p>
        </p:txBody>
      </p:sp>
      <p:sp>
        <p:nvSpPr>
          <p:cNvPr id="208912" name="Rectangle 16">
            <a:extLst>
              <a:ext uri="{FF2B5EF4-FFF2-40B4-BE49-F238E27FC236}">
                <a16:creationId xmlns:a16="http://schemas.microsoft.com/office/drawing/2014/main" id="{23C0982E-D0FA-4E76-B180-50C4A1FF2161}"/>
              </a:ext>
            </a:extLst>
          </p:cNvPr>
          <p:cNvSpPr>
            <a:spLocks noChangeArrowheads="1"/>
          </p:cNvSpPr>
          <p:nvPr/>
        </p:nvSpPr>
        <p:spPr bwMode="auto">
          <a:xfrm>
            <a:off x="352425" y="5168900"/>
            <a:ext cx="1187450" cy="787400"/>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lnSpc>
                <a:spcPct val="100000"/>
              </a:lnSpc>
              <a:spcBef>
                <a:spcPct val="50000"/>
              </a:spcBef>
            </a:pPr>
            <a:r>
              <a:rPr lang="zh-CN" altLang="en-US" sz="1800">
                <a:effectLst/>
                <a:ea typeface="宋体" panose="02010600030101010101" pitchFamily="2" charset="-122"/>
              </a:rPr>
              <a:t>计算销售</a:t>
            </a:r>
          </a:p>
          <a:p>
            <a:pPr algn="ctr">
              <a:lnSpc>
                <a:spcPct val="30000"/>
              </a:lnSpc>
              <a:spcBef>
                <a:spcPct val="50000"/>
              </a:spcBef>
            </a:pPr>
            <a:r>
              <a:rPr lang="zh-CN" altLang="en-US" sz="1800">
                <a:effectLst/>
                <a:ea typeface="宋体" panose="02010600030101010101" pitchFamily="2" charset="-122"/>
              </a:rPr>
              <a:t>记录 </a:t>
            </a:r>
          </a:p>
          <a:p>
            <a:pPr algn="ctr">
              <a:lnSpc>
                <a:spcPct val="2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1.1.1</a:t>
            </a:r>
          </a:p>
        </p:txBody>
      </p:sp>
      <p:sp>
        <p:nvSpPr>
          <p:cNvPr id="208913" name="Rectangle 17">
            <a:extLst>
              <a:ext uri="{FF2B5EF4-FFF2-40B4-BE49-F238E27FC236}">
                <a16:creationId xmlns:a16="http://schemas.microsoft.com/office/drawing/2014/main" id="{9010336A-CE69-46CE-A456-93A1C4E2D26E}"/>
              </a:ext>
            </a:extLst>
          </p:cNvPr>
          <p:cNvSpPr>
            <a:spLocks noChangeArrowheads="1"/>
          </p:cNvSpPr>
          <p:nvPr/>
        </p:nvSpPr>
        <p:spPr bwMode="auto">
          <a:xfrm>
            <a:off x="1649413" y="5159375"/>
            <a:ext cx="1133475" cy="811213"/>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ea typeface="宋体" panose="02010600030101010101" pitchFamily="2" charset="-122"/>
              </a:rPr>
              <a:t>产生销售</a:t>
            </a:r>
          </a:p>
          <a:p>
            <a:pPr algn="ctr">
              <a:lnSpc>
                <a:spcPct val="30000"/>
              </a:lnSpc>
              <a:spcBef>
                <a:spcPct val="50000"/>
              </a:spcBef>
            </a:pPr>
            <a:r>
              <a:rPr lang="zh-CN" altLang="en-US" sz="1800">
                <a:effectLst/>
                <a:ea typeface="宋体" panose="02010600030101010101" pitchFamily="2" charset="-122"/>
              </a:rPr>
              <a:t>报表</a:t>
            </a:r>
          </a:p>
          <a:p>
            <a:pPr algn="ctr">
              <a:lnSpc>
                <a:spcPct val="3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1.1.2</a:t>
            </a:r>
          </a:p>
        </p:txBody>
      </p:sp>
      <p:sp>
        <p:nvSpPr>
          <p:cNvPr id="208914" name="Rectangle 18">
            <a:extLst>
              <a:ext uri="{FF2B5EF4-FFF2-40B4-BE49-F238E27FC236}">
                <a16:creationId xmlns:a16="http://schemas.microsoft.com/office/drawing/2014/main" id="{1E60AF5B-AB39-42F2-9CC4-7AAA44F5E86C}"/>
              </a:ext>
            </a:extLst>
          </p:cNvPr>
          <p:cNvSpPr>
            <a:spLocks noChangeArrowheads="1"/>
          </p:cNvSpPr>
          <p:nvPr/>
        </p:nvSpPr>
        <p:spPr bwMode="auto">
          <a:xfrm>
            <a:off x="2911475" y="5167313"/>
            <a:ext cx="1177925" cy="811212"/>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ea typeface="宋体" panose="02010600030101010101" pitchFamily="2" charset="-122"/>
              </a:rPr>
              <a:t>核对买主</a:t>
            </a:r>
          </a:p>
          <a:p>
            <a:pPr algn="ctr">
              <a:lnSpc>
                <a:spcPct val="30000"/>
              </a:lnSpc>
              <a:spcBef>
                <a:spcPct val="50000"/>
              </a:spcBef>
            </a:pPr>
            <a:r>
              <a:rPr lang="zh-CN" altLang="en-US" sz="1800">
                <a:effectLst/>
                <a:ea typeface="宋体" panose="02010600030101010101" pitchFamily="2" charset="-122"/>
              </a:rPr>
              <a:t>贷方金额</a:t>
            </a:r>
          </a:p>
          <a:p>
            <a:pPr algn="ctr">
              <a:lnSpc>
                <a:spcPct val="3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1.1.3</a:t>
            </a:r>
          </a:p>
        </p:txBody>
      </p:sp>
      <p:grpSp>
        <p:nvGrpSpPr>
          <p:cNvPr id="208933" name="Group 37">
            <a:extLst>
              <a:ext uri="{FF2B5EF4-FFF2-40B4-BE49-F238E27FC236}">
                <a16:creationId xmlns:a16="http://schemas.microsoft.com/office/drawing/2014/main" id="{3CC90884-0961-498E-A882-56D921199EAF}"/>
              </a:ext>
            </a:extLst>
          </p:cNvPr>
          <p:cNvGrpSpPr>
            <a:grpSpLocks/>
          </p:cNvGrpSpPr>
          <p:nvPr/>
        </p:nvGrpSpPr>
        <p:grpSpPr bwMode="auto">
          <a:xfrm>
            <a:off x="4203700" y="4621213"/>
            <a:ext cx="4756150" cy="1362075"/>
            <a:chOff x="2648" y="2911"/>
            <a:chExt cx="2996" cy="858"/>
          </a:xfrm>
        </p:grpSpPr>
        <p:grpSp>
          <p:nvGrpSpPr>
            <p:cNvPr id="208929" name="Group 33">
              <a:extLst>
                <a:ext uri="{FF2B5EF4-FFF2-40B4-BE49-F238E27FC236}">
                  <a16:creationId xmlns:a16="http://schemas.microsoft.com/office/drawing/2014/main" id="{DAAE4B1F-2708-4E0E-A899-DC11B8379CE2}"/>
                </a:ext>
              </a:extLst>
            </p:cNvPr>
            <p:cNvGrpSpPr>
              <a:grpSpLocks/>
            </p:cNvGrpSpPr>
            <p:nvPr/>
          </p:nvGrpSpPr>
          <p:grpSpPr bwMode="auto">
            <a:xfrm>
              <a:off x="3022" y="2911"/>
              <a:ext cx="2259" cy="375"/>
              <a:chOff x="3022" y="2974"/>
              <a:chExt cx="2259" cy="241"/>
            </a:xfrm>
          </p:grpSpPr>
          <p:sp>
            <p:nvSpPr>
              <p:cNvPr id="208919" name="Line 23">
                <a:extLst>
                  <a:ext uri="{FF2B5EF4-FFF2-40B4-BE49-F238E27FC236}">
                    <a16:creationId xmlns:a16="http://schemas.microsoft.com/office/drawing/2014/main" id="{B629A644-C338-48D9-866E-ADE2C76B7AD4}"/>
                  </a:ext>
                </a:extLst>
              </p:cNvPr>
              <p:cNvSpPr>
                <a:spLocks noChangeShapeType="1"/>
              </p:cNvSpPr>
              <p:nvPr/>
            </p:nvSpPr>
            <p:spPr bwMode="auto">
              <a:xfrm>
                <a:off x="3022" y="3071"/>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20" name="Line 24">
                <a:extLst>
                  <a:ext uri="{FF2B5EF4-FFF2-40B4-BE49-F238E27FC236}">
                    <a16:creationId xmlns:a16="http://schemas.microsoft.com/office/drawing/2014/main" id="{D81FD521-695D-4AFD-AC84-7EA9A2823A2E}"/>
                  </a:ext>
                </a:extLst>
              </p:cNvPr>
              <p:cNvSpPr>
                <a:spLocks noChangeShapeType="1"/>
              </p:cNvSpPr>
              <p:nvPr/>
            </p:nvSpPr>
            <p:spPr bwMode="auto">
              <a:xfrm>
                <a:off x="3022" y="3071"/>
                <a:ext cx="225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08921" name="Line 25">
                <a:extLst>
                  <a:ext uri="{FF2B5EF4-FFF2-40B4-BE49-F238E27FC236}">
                    <a16:creationId xmlns:a16="http://schemas.microsoft.com/office/drawing/2014/main" id="{5E0034E9-1F9C-4E33-856A-FFECAD44B794}"/>
                  </a:ext>
                </a:extLst>
              </p:cNvPr>
              <p:cNvSpPr>
                <a:spLocks noChangeShapeType="1"/>
              </p:cNvSpPr>
              <p:nvPr/>
            </p:nvSpPr>
            <p:spPr bwMode="auto">
              <a:xfrm>
                <a:off x="5275" y="3067"/>
                <a:ext cx="0" cy="12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22" name="Line 26">
                <a:extLst>
                  <a:ext uri="{FF2B5EF4-FFF2-40B4-BE49-F238E27FC236}">
                    <a16:creationId xmlns:a16="http://schemas.microsoft.com/office/drawing/2014/main" id="{4C705EEA-0AA9-4D18-8B54-12C8F9364B66}"/>
                  </a:ext>
                </a:extLst>
              </p:cNvPr>
              <p:cNvSpPr>
                <a:spLocks noChangeShapeType="1"/>
              </p:cNvSpPr>
              <p:nvPr/>
            </p:nvSpPr>
            <p:spPr bwMode="auto">
              <a:xfrm>
                <a:off x="4096" y="2974"/>
                <a:ext cx="1" cy="9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23" name="Line 27">
                <a:extLst>
                  <a:ext uri="{FF2B5EF4-FFF2-40B4-BE49-F238E27FC236}">
                    <a16:creationId xmlns:a16="http://schemas.microsoft.com/office/drawing/2014/main" id="{D9D1BBC8-87EE-43A1-9048-260048013154}"/>
                  </a:ext>
                </a:extLst>
              </p:cNvPr>
              <p:cNvSpPr>
                <a:spLocks noChangeShapeType="1"/>
              </p:cNvSpPr>
              <p:nvPr/>
            </p:nvSpPr>
            <p:spPr bwMode="auto">
              <a:xfrm>
                <a:off x="3753" y="3071"/>
                <a:ext cx="4" cy="1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208924" name="Line 28">
                <a:extLst>
                  <a:ext uri="{FF2B5EF4-FFF2-40B4-BE49-F238E27FC236}">
                    <a16:creationId xmlns:a16="http://schemas.microsoft.com/office/drawing/2014/main" id="{C6F1472A-4094-4A89-AE99-DD8793A2F878}"/>
                  </a:ext>
                </a:extLst>
              </p:cNvPr>
              <p:cNvSpPr>
                <a:spLocks noChangeShapeType="1"/>
              </p:cNvSpPr>
              <p:nvPr/>
            </p:nvSpPr>
            <p:spPr bwMode="auto">
              <a:xfrm>
                <a:off x="4528" y="3071"/>
                <a:ext cx="1" cy="11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208915" name="Rectangle 19">
              <a:extLst>
                <a:ext uri="{FF2B5EF4-FFF2-40B4-BE49-F238E27FC236}">
                  <a16:creationId xmlns:a16="http://schemas.microsoft.com/office/drawing/2014/main" id="{207FBBB7-F0AD-45A8-91B8-688E641E3D3C}"/>
                </a:ext>
              </a:extLst>
            </p:cNvPr>
            <p:cNvSpPr>
              <a:spLocks noChangeArrowheads="1"/>
            </p:cNvSpPr>
            <p:nvPr/>
          </p:nvSpPr>
          <p:spPr bwMode="auto">
            <a:xfrm>
              <a:off x="2648" y="3258"/>
              <a:ext cx="714" cy="51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ea typeface="宋体" panose="02010600030101010101" pitchFamily="2" charset="-122"/>
                </a:rPr>
                <a:t>验证库存</a:t>
              </a:r>
            </a:p>
            <a:p>
              <a:pPr algn="ctr">
                <a:lnSpc>
                  <a:spcPct val="30000"/>
                </a:lnSpc>
                <a:spcBef>
                  <a:spcPct val="50000"/>
                </a:spcBef>
              </a:pPr>
              <a:r>
                <a:rPr lang="zh-CN" altLang="en-US" sz="1800">
                  <a:effectLst/>
                  <a:ea typeface="宋体" panose="02010600030101010101" pitchFamily="2" charset="-122"/>
                </a:rPr>
                <a:t>量级</a:t>
              </a:r>
            </a:p>
            <a:p>
              <a:pPr algn="ctr">
                <a:lnSpc>
                  <a:spcPct val="3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1.2.1</a:t>
              </a:r>
            </a:p>
          </p:txBody>
        </p:sp>
        <p:sp>
          <p:nvSpPr>
            <p:cNvPr id="208916" name="Rectangle 20">
              <a:extLst>
                <a:ext uri="{FF2B5EF4-FFF2-40B4-BE49-F238E27FC236}">
                  <a16:creationId xmlns:a16="http://schemas.microsoft.com/office/drawing/2014/main" id="{F60FAB44-2843-4C55-ADAA-999FA9A575A6}"/>
                </a:ext>
              </a:extLst>
            </p:cNvPr>
            <p:cNvSpPr>
              <a:spLocks noChangeArrowheads="1"/>
            </p:cNvSpPr>
            <p:nvPr/>
          </p:nvSpPr>
          <p:spPr bwMode="auto">
            <a:xfrm>
              <a:off x="3407" y="3258"/>
              <a:ext cx="714" cy="51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ea typeface="宋体" panose="02010600030101010101" pitchFamily="2" charset="-122"/>
                </a:rPr>
                <a:t>产生货运</a:t>
              </a:r>
            </a:p>
            <a:p>
              <a:pPr algn="ctr">
                <a:lnSpc>
                  <a:spcPct val="30000"/>
                </a:lnSpc>
                <a:spcBef>
                  <a:spcPct val="50000"/>
                </a:spcBef>
              </a:pPr>
              <a:r>
                <a:rPr lang="zh-CN" altLang="en-US" sz="1800">
                  <a:effectLst/>
                  <a:ea typeface="宋体" panose="02010600030101010101" pitchFamily="2" charset="-122"/>
                </a:rPr>
                <a:t>订单</a:t>
              </a:r>
            </a:p>
            <a:p>
              <a:pPr algn="ctr">
                <a:lnSpc>
                  <a:spcPct val="3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1.2.2</a:t>
              </a:r>
            </a:p>
          </p:txBody>
        </p:sp>
        <p:sp>
          <p:nvSpPr>
            <p:cNvPr id="208917" name="Rectangle 21">
              <a:extLst>
                <a:ext uri="{FF2B5EF4-FFF2-40B4-BE49-F238E27FC236}">
                  <a16:creationId xmlns:a16="http://schemas.microsoft.com/office/drawing/2014/main" id="{8F8813BA-763D-4592-83C1-E70D6861E49C}"/>
                </a:ext>
              </a:extLst>
            </p:cNvPr>
            <p:cNvSpPr>
              <a:spLocks noChangeArrowheads="1"/>
            </p:cNvSpPr>
            <p:nvPr/>
          </p:nvSpPr>
          <p:spPr bwMode="auto">
            <a:xfrm>
              <a:off x="4165" y="3242"/>
              <a:ext cx="714" cy="52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90000"/>
                </a:lnSpc>
                <a:spcBef>
                  <a:spcPct val="50000"/>
                </a:spcBef>
              </a:pPr>
              <a:r>
                <a:rPr lang="zh-CN" altLang="en-US" sz="1800">
                  <a:effectLst/>
                  <a:ea typeface="宋体" panose="02010600030101010101" pitchFamily="2" charset="-122"/>
                </a:rPr>
                <a:t>执行买主</a:t>
              </a:r>
            </a:p>
            <a:p>
              <a:pPr algn="ctr">
                <a:lnSpc>
                  <a:spcPct val="40000"/>
                </a:lnSpc>
                <a:spcBef>
                  <a:spcPct val="50000"/>
                </a:spcBef>
              </a:pPr>
              <a:r>
                <a:rPr lang="zh-CN" altLang="en-US" sz="1800">
                  <a:effectLst/>
                  <a:ea typeface="宋体" panose="02010600030101010101" pitchFamily="2" charset="-122"/>
                </a:rPr>
                <a:t>汇票</a:t>
              </a:r>
            </a:p>
            <a:p>
              <a:pPr algn="ctr">
                <a:lnSpc>
                  <a:spcPct val="4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1.2.3</a:t>
              </a:r>
            </a:p>
          </p:txBody>
        </p:sp>
        <p:sp>
          <p:nvSpPr>
            <p:cNvPr id="208918" name="Rectangle 22">
              <a:extLst>
                <a:ext uri="{FF2B5EF4-FFF2-40B4-BE49-F238E27FC236}">
                  <a16:creationId xmlns:a16="http://schemas.microsoft.com/office/drawing/2014/main" id="{F097A102-5C7D-4E2C-822D-2316CF186239}"/>
                </a:ext>
              </a:extLst>
            </p:cNvPr>
            <p:cNvSpPr>
              <a:spLocks noChangeArrowheads="1"/>
            </p:cNvSpPr>
            <p:nvPr/>
          </p:nvSpPr>
          <p:spPr bwMode="auto">
            <a:xfrm>
              <a:off x="4930" y="3252"/>
              <a:ext cx="714" cy="511"/>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00000"/>
                </a:lnSpc>
                <a:spcBef>
                  <a:spcPct val="50000"/>
                </a:spcBef>
              </a:pPr>
              <a:r>
                <a:rPr lang="zh-CN" altLang="en-US" sz="1800">
                  <a:effectLst/>
                  <a:ea typeface="宋体" panose="02010600030101010101" pitchFamily="2" charset="-122"/>
                </a:rPr>
                <a:t>产生盘存</a:t>
              </a:r>
            </a:p>
            <a:p>
              <a:pPr algn="ctr">
                <a:lnSpc>
                  <a:spcPct val="30000"/>
                </a:lnSpc>
                <a:spcBef>
                  <a:spcPct val="50000"/>
                </a:spcBef>
              </a:pPr>
              <a:r>
                <a:rPr lang="zh-CN" altLang="en-US" sz="1800">
                  <a:effectLst/>
                  <a:ea typeface="宋体" panose="02010600030101010101" pitchFamily="2" charset="-122"/>
                </a:rPr>
                <a:t>报表</a:t>
              </a:r>
            </a:p>
            <a:p>
              <a:pPr algn="ctr">
                <a:lnSpc>
                  <a:spcPct val="30000"/>
                </a:lnSpc>
                <a:spcBef>
                  <a:spcPct val="50000"/>
                </a:spcBef>
              </a:pPr>
              <a:r>
                <a:rPr lang="zh-CN" altLang="en-US" sz="1600">
                  <a:effectLst/>
                  <a:ea typeface="宋体" panose="02010600030101010101" pitchFamily="2" charset="-122"/>
                </a:rPr>
                <a:t>       </a:t>
              </a:r>
              <a:r>
                <a:rPr lang="en-US" altLang="zh-CN" sz="1600">
                  <a:effectLst/>
                  <a:ea typeface="宋体" panose="02010600030101010101" pitchFamily="2" charset="-122"/>
                </a:rPr>
                <a:t>1.2.4</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8931"/>
                                        </p:tgtEl>
                                        <p:attrNameLst>
                                          <p:attrName>style.visibility</p:attrName>
                                        </p:attrNameLst>
                                      </p:cBhvr>
                                      <p:to>
                                        <p:strVal val="visible"/>
                                      </p:to>
                                    </p:set>
                                    <p:animEffect transition="in" filter="wipe(up)">
                                      <p:cBhvr>
                                        <p:cTn id="7" dur="500"/>
                                        <p:tgtEl>
                                          <p:spTgt spid="2089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08928"/>
                                        </p:tgtEl>
                                        <p:attrNameLst>
                                          <p:attrName>style.visibility</p:attrName>
                                        </p:attrNameLst>
                                      </p:cBhvr>
                                      <p:to>
                                        <p:strVal val="visible"/>
                                      </p:to>
                                    </p:set>
                                    <p:animEffect transition="in" filter="wipe(up)">
                                      <p:cBhvr>
                                        <p:cTn id="12" dur="500"/>
                                        <p:tgtEl>
                                          <p:spTgt spid="208928"/>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08912"/>
                                        </p:tgtEl>
                                        <p:attrNameLst>
                                          <p:attrName>style.visibility</p:attrName>
                                        </p:attrNameLst>
                                      </p:cBhvr>
                                      <p:to>
                                        <p:strVal val="visible"/>
                                      </p:to>
                                    </p:set>
                                    <p:animEffect transition="in" filter="wipe(up)">
                                      <p:cBhvr>
                                        <p:cTn id="15" dur="500"/>
                                        <p:tgtEl>
                                          <p:spTgt spid="208912"/>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208913"/>
                                        </p:tgtEl>
                                        <p:attrNameLst>
                                          <p:attrName>style.visibility</p:attrName>
                                        </p:attrNameLst>
                                      </p:cBhvr>
                                      <p:to>
                                        <p:strVal val="visible"/>
                                      </p:to>
                                    </p:set>
                                    <p:animEffect transition="in" filter="wipe(up)">
                                      <p:cBhvr>
                                        <p:cTn id="18" dur="500"/>
                                        <p:tgtEl>
                                          <p:spTgt spid="208913"/>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08914"/>
                                        </p:tgtEl>
                                        <p:attrNameLst>
                                          <p:attrName>style.visibility</p:attrName>
                                        </p:attrNameLst>
                                      </p:cBhvr>
                                      <p:to>
                                        <p:strVal val="visible"/>
                                      </p:to>
                                    </p:set>
                                    <p:animEffect transition="in" filter="wipe(up)">
                                      <p:cBhvr>
                                        <p:cTn id="21" dur="500"/>
                                        <p:tgtEl>
                                          <p:spTgt spid="208914"/>
                                        </p:tgtEl>
                                      </p:cBhvr>
                                    </p:animEffect>
                                  </p:childTnLst>
                                </p:cTn>
                              </p:par>
                            </p:childTnLst>
                          </p:cTn>
                        </p:par>
                        <p:par>
                          <p:cTn id="22" fill="hold" nodeType="afterGroup">
                            <p:stCondLst>
                              <p:cond delay="500"/>
                            </p:stCondLst>
                            <p:childTnLst>
                              <p:par>
                                <p:cTn id="23" presetID="22" presetClass="entr" presetSubtype="1" fill="hold" nodeType="afterEffect">
                                  <p:stCondLst>
                                    <p:cond delay="0"/>
                                  </p:stCondLst>
                                  <p:childTnLst>
                                    <p:set>
                                      <p:cBhvr>
                                        <p:cTn id="24" dur="1" fill="hold">
                                          <p:stCondLst>
                                            <p:cond delay="0"/>
                                          </p:stCondLst>
                                        </p:cTn>
                                        <p:tgtEl>
                                          <p:spTgt spid="208933"/>
                                        </p:tgtEl>
                                        <p:attrNameLst>
                                          <p:attrName>style.visibility</p:attrName>
                                        </p:attrNameLst>
                                      </p:cBhvr>
                                      <p:to>
                                        <p:strVal val="visible"/>
                                      </p:to>
                                    </p:set>
                                    <p:animEffect transition="in" filter="wipe(up)">
                                      <p:cBhvr>
                                        <p:cTn id="25" dur="1000"/>
                                        <p:tgtEl>
                                          <p:spTgt spid="208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2" grpId="0" animBg="1"/>
      <p:bldP spid="208913" grpId="0" animBg="1"/>
      <p:bldP spid="208914"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4A4089B-7D94-40EC-AAEC-1ACAE1AF57C7}"/>
              </a:ext>
            </a:extLst>
          </p:cNvPr>
          <p:cNvSpPr>
            <a:spLocks noGrp="1" noChangeArrowheads="1"/>
          </p:cNvSpPr>
          <p:nvPr>
            <p:ph type="title"/>
          </p:nvPr>
        </p:nvSpPr>
        <p:spPr>
          <a:xfrm>
            <a:off x="1597025" y="452438"/>
            <a:ext cx="5765800" cy="457200"/>
          </a:xfrm>
        </p:spPr>
        <p:txBody>
          <a:bodyPr/>
          <a:lstStyle/>
          <a:p>
            <a:r>
              <a:rPr lang="en-US" altLang="zh-CN" sz="2400" b="1" dirty="0">
                <a:solidFill>
                  <a:schemeClr val="tx1"/>
                </a:solidFill>
                <a:ea typeface="黑体" panose="02010609060101010101" pitchFamily="49" charset="-122"/>
              </a:rPr>
              <a:t>  </a:t>
            </a:r>
            <a:r>
              <a:rPr lang="en-US" altLang="zh-CN"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2.2 </a:t>
            </a:r>
            <a:r>
              <a:rPr lang="zh-CN" altLang="en-US"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需求分析方法</a:t>
            </a:r>
            <a:endParaRPr lang="zh-CN" altLang="en-US" sz="3200" dirty="0">
              <a:solidFill>
                <a:srgbClr val="00339A"/>
              </a:solidFill>
              <a:effectLst>
                <a:outerShdw blurRad="38100" dist="38100" dir="2700000" algn="tl">
                  <a:srgbClr val="000000"/>
                </a:outerShdw>
              </a:effectLst>
              <a:latin typeface="华文行楷" panose="02010800040101010101" pitchFamily="2" charset="-122"/>
              <a:ea typeface="华文行楷" panose="02010800040101010101" pitchFamily="2" charset="-122"/>
            </a:endParaRPr>
          </a:p>
        </p:txBody>
      </p:sp>
      <p:sp>
        <p:nvSpPr>
          <p:cNvPr id="53278" name="Oval 30">
            <a:hlinkClick r:id="" action="ppaction://hlinkshowjump?jump=previousslide"/>
            <a:extLst>
              <a:ext uri="{FF2B5EF4-FFF2-40B4-BE49-F238E27FC236}">
                <a16:creationId xmlns:a16="http://schemas.microsoft.com/office/drawing/2014/main" id="{8E18A8A8-1C33-4CB2-88D9-C932CAC88DA3}"/>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Oval 31">
            <a:hlinkClick r:id="" action="ppaction://hlinkshowjump?jump=nextslide"/>
            <a:extLst>
              <a:ext uri="{FF2B5EF4-FFF2-40B4-BE49-F238E27FC236}">
                <a16:creationId xmlns:a16="http://schemas.microsoft.com/office/drawing/2014/main" id="{D90A56EC-BA1B-4FB8-B6F5-50D27E34E05E}"/>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0" name="Oval 32">
            <a:hlinkClick r:id="rId2" action="ppaction://hlinksldjump"/>
            <a:extLst>
              <a:ext uri="{FF2B5EF4-FFF2-40B4-BE49-F238E27FC236}">
                <a16:creationId xmlns:a16="http://schemas.microsoft.com/office/drawing/2014/main" id="{FA21D918-04DF-4FE3-A44B-A0B33B64A0EE}"/>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3255" name="Picture 7">
            <a:extLst>
              <a:ext uri="{FF2B5EF4-FFF2-40B4-BE49-F238E27FC236}">
                <a16:creationId xmlns:a16="http://schemas.microsoft.com/office/drawing/2014/main" id="{D4CB8D16-8235-4CF2-AC56-8E9366FEC537}"/>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95313" y="1319213"/>
            <a:ext cx="152400" cy="163512"/>
          </a:xfrm>
          <a:prstGeom prst="rect">
            <a:avLst/>
          </a:prstGeom>
          <a:noFill/>
          <a:extLst>
            <a:ext uri="{909E8E84-426E-40DD-AFC4-6F175D3DCCD1}">
              <a14:hiddenFill xmlns:a14="http://schemas.microsoft.com/office/drawing/2010/main">
                <a:solidFill>
                  <a:srgbClr val="FFFFFF"/>
                </a:solidFill>
              </a14:hiddenFill>
            </a:ext>
          </a:extLst>
        </p:spPr>
      </p:pic>
      <p:sp>
        <p:nvSpPr>
          <p:cNvPr id="53285" name="Text Box 37">
            <a:extLst>
              <a:ext uri="{FF2B5EF4-FFF2-40B4-BE49-F238E27FC236}">
                <a16:creationId xmlns:a16="http://schemas.microsoft.com/office/drawing/2014/main" id="{B68CC818-9FC6-4D7C-B07F-EA65C8352223}"/>
              </a:ext>
            </a:extLst>
          </p:cNvPr>
          <p:cNvSpPr txBox="1">
            <a:spLocks noChangeArrowheads="1"/>
          </p:cNvSpPr>
          <p:nvPr/>
        </p:nvSpPr>
        <p:spPr bwMode="auto">
          <a:xfrm>
            <a:off x="442913" y="1066800"/>
            <a:ext cx="84074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spcBef>
                <a:spcPct val="25000"/>
              </a:spcBef>
            </a:pPr>
            <a:r>
              <a:rPr lang="en-US" altLang="zh-CN"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  </a:t>
            </a:r>
            <a:r>
              <a:rPr lang="zh-CN" altLang="en-US" dirty="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结构化分析方法</a:t>
            </a:r>
          </a:p>
          <a:p>
            <a:pPr algn="just">
              <a:lnSpc>
                <a:spcPct val="120000"/>
              </a:lnSpc>
            </a:pPr>
            <a:r>
              <a:rPr lang="zh-CN" altLang="en-US" dirty="0">
                <a:effectLst/>
                <a:latin typeface="楷体_GB2312" pitchFamily="49" charset="-122"/>
              </a:rPr>
              <a:t>    是一种以数据、数据的封闭性为基础，从问题空</a:t>
            </a:r>
          </a:p>
          <a:p>
            <a:pPr algn="just">
              <a:lnSpc>
                <a:spcPct val="120000"/>
              </a:lnSpc>
            </a:pPr>
            <a:r>
              <a:rPr lang="zh-CN" altLang="en-US" dirty="0">
                <a:effectLst/>
                <a:latin typeface="楷体_GB2312" pitchFamily="49" charset="-122"/>
              </a:rPr>
              <a:t>间到某种表示的映射方法</a:t>
            </a:r>
            <a:r>
              <a:rPr lang="en-US" altLang="zh-CN" dirty="0">
                <a:effectLst/>
                <a:latin typeface="楷体_GB2312" pitchFamily="49" charset="-122"/>
              </a:rPr>
              <a:t>,</a:t>
            </a:r>
            <a:r>
              <a:rPr lang="zh-CN" altLang="en-US" dirty="0">
                <a:effectLst/>
                <a:latin typeface="楷体_GB2312" pitchFamily="49" charset="-122"/>
              </a:rPr>
              <a:t>由数据流图</a:t>
            </a:r>
            <a:r>
              <a:rPr lang="en-US" altLang="zh-CN" dirty="0">
                <a:effectLst/>
                <a:latin typeface="楷体_GB2312" pitchFamily="49" charset="-122"/>
              </a:rPr>
              <a:t>(DFD</a:t>
            </a:r>
            <a:r>
              <a:rPr lang="zh-CN" altLang="en-US" dirty="0">
                <a:effectLst/>
                <a:latin typeface="楷体_GB2312" pitchFamily="49" charset="-122"/>
              </a:rPr>
              <a:t>图</a:t>
            </a:r>
            <a:r>
              <a:rPr lang="en-US" altLang="zh-CN" dirty="0">
                <a:effectLst/>
                <a:latin typeface="楷体_GB2312" pitchFamily="49" charset="-122"/>
              </a:rPr>
              <a:t>)</a:t>
            </a:r>
            <a:r>
              <a:rPr lang="zh-CN" altLang="en-US" dirty="0">
                <a:effectLst/>
                <a:latin typeface="楷体_GB2312" pitchFamily="49" charset="-122"/>
              </a:rPr>
              <a:t>表示。</a:t>
            </a:r>
          </a:p>
        </p:txBody>
      </p:sp>
      <p:grpSp>
        <p:nvGrpSpPr>
          <p:cNvPr id="53327" name="Group 79">
            <a:extLst>
              <a:ext uri="{FF2B5EF4-FFF2-40B4-BE49-F238E27FC236}">
                <a16:creationId xmlns:a16="http://schemas.microsoft.com/office/drawing/2014/main" id="{5EECABF8-0B8C-441B-9365-8D1C10C68238}"/>
              </a:ext>
            </a:extLst>
          </p:cNvPr>
          <p:cNvGrpSpPr>
            <a:grpSpLocks/>
          </p:cNvGrpSpPr>
          <p:nvPr/>
        </p:nvGrpSpPr>
        <p:grpSpPr bwMode="auto">
          <a:xfrm>
            <a:off x="685800" y="3005138"/>
            <a:ext cx="8077200" cy="2887662"/>
            <a:chOff x="432" y="1893"/>
            <a:chExt cx="5088" cy="1819"/>
          </a:xfrm>
        </p:grpSpPr>
        <p:sp>
          <p:nvSpPr>
            <p:cNvPr id="53303" name="Rectangle 55">
              <a:extLst>
                <a:ext uri="{FF2B5EF4-FFF2-40B4-BE49-F238E27FC236}">
                  <a16:creationId xmlns:a16="http://schemas.microsoft.com/office/drawing/2014/main" id="{EFEA37CC-0763-434F-919A-DDA3852BDDD3}"/>
                </a:ext>
              </a:extLst>
            </p:cNvPr>
            <p:cNvSpPr>
              <a:spLocks noChangeArrowheads="1"/>
            </p:cNvSpPr>
            <p:nvPr/>
          </p:nvSpPr>
          <p:spPr bwMode="auto">
            <a:xfrm>
              <a:off x="432" y="2517"/>
              <a:ext cx="288" cy="5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lnSpc>
                  <a:spcPct val="105000"/>
                </a:lnSpc>
              </a:pPr>
              <a:r>
                <a:rPr lang="zh-CN" altLang="en-US" sz="2400" b="0">
                  <a:effectLst/>
                  <a:ea typeface="宋体" panose="02010600030101010101" pitchFamily="2" charset="-122"/>
                </a:rPr>
                <a:t>顾客</a:t>
              </a:r>
            </a:p>
          </p:txBody>
        </p:sp>
        <p:sp>
          <p:nvSpPr>
            <p:cNvPr id="53304" name="Line 56">
              <a:extLst>
                <a:ext uri="{FF2B5EF4-FFF2-40B4-BE49-F238E27FC236}">
                  <a16:creationId xmlns:a16="http://schemas.microsoft.com/office/drawing/2014/main" id="{FC4F080A-A4F6-44AA-A97F-D45D82FF8B65}"/>
                </a:ext>
              </a:extLst>
            </p:cNvPr>
            <p:cNvSpPr>
              <a:spLocks noChangeShapeType="1"/>
            </p:cNvSpPr>
            <p:nvPr/>
          </p:nvSpPr>
          <p:spPr bwMode="auto">
            <a:xfrm>
              <a:off x="720" y="2805"/>
              <a:ext cx="62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5" name="Rectangle 57">
              <a:extLst>
                <a:ext uri="{FF2B5EF4-FFF2-40B4-BE49-F238E27FC236}">
                  <a16:creationId xmlns:a16="http://schemas.microsoft.com/office/drawing/2014/main" id="{C23076F6-525E-4BEB-8B8D-4D863A246787}"/>
                </a:ext>
              </a:extLst>
            </p:cNvPr>
            <p:cNvSpPr>
              <a:spLocks noChangeArrowheads="1"/>
            </p:cNvSpPr>
            <p:nvPr/>
          </p:nvSpPr>
          <p:spPr bwMode="auto">
            <a:xfrm>
              <a:off x="5232" y="2517"/>
              <a:ext cx="288"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r>
                <a:rPr lang="zh-CN" altLang="en-US" sz="2400" b="0">
                  <a:effectLst/>
                  <a:ea typeface="宋体" panose="02010600030101010101" pitchFamily="2" charset="-122"/>
                </a:rPr>
                <a:t>出版社</a:t>
              </a:r>
            </a:p>
          </p:txBody>
        </p:sp>
        <p:sp>
          <p:nvSpPr>
            <p:cNvPr id="53306" name="Line 58">
              <a:extLst>
                <a:ext uri="{FF2B5EF4-FFF2-40B4-BE49-F238E27FC236}">
                  <a16:creationId xmlns:a16="http://schemas.microsoft.com/office/drawing/2014/main" id="{81028EE9-C1CB-4188-8495-FE060DBE32F5}"/>
                </a:ext>
              </a:extLst>
            </p:cNvPr>
            <p:cNvSpPr>
              <a:spLocks noChangeShapeType="1"/>
            </p:cNvSpPr>
            <p:nvPr/>
          </p:nvSpPr>
          <p:spPr bwMode="auto">
            <a:xfrm>
              <a:off x="4560" y="2853"/>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07" name="Oval 59">
              <a:extLst>
                <a:ext uri="{FF2B5EF4-FFF2-40B4-BE49-F238E27FC236}">
                  <a16:creationId xmlns:a16="http://schemas.microsoft.com/office/drawing/2014/main" id="{018EAD93-5A57-487C-97AE-9E0D7D7FDA3B}"/>
                </a:ext>
              </a:extLst>
            </p:cNvPr>
            <p:cNvSpPr>
              <a:spLocks noChangeArrowheads="1"/>
            </p:cNvSpPr>
            <p:nvPr/>
          </p:nvSpPr>
          <p:spPr bwMode="auto">
            <a:xfrm>
              <a:off x="1344" y="2517"/>
              <a:ext cx="624" cy="62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effectLst/>
                  <a:ea typeface="宋体" panose="02010600030101010101" pitchFamily="2" charset="-122"/>
                </a:rPr>
                <a:t>验证</a:t>
              </a:r>
            </a:p>
            <a:p>
              <a:pPr algn="ctr" eaLnBrk="1" hangingPunct="1"/>
              <a:r>
                <a:rPr lang="zh-CN" altLang="en-US" sz="1800">
                  <a:effectLst/>
                  <a:ea typeface="宋体" panose="02010600030101010101" pitchFamily="2" charset="-122"/>
                </a:rPr>
                <a:t>订单</a:t>
              </a:r>
              <a:endParaRPr lang="zh-CN" altLang="en-US" sz="1800" b="0">
                <a:effectLst/>
                <a:ea typeface="宋体" panose="02010600030101010101" pitchFamily="2" charset="-122"/>
              </a:endParaRPr>
            </a:p>
          </p:txBody>
        </p:sp>
        <p:sp>
          <p:nvSpPr>
            <p:cNvPr id="53308" name="Oval 60">
              <a:extLst>
                <a:ext uri="{FF2B5EF4-FFF2-40B4-BE49-F238E27FC236}">
                  <a16:creationId xmlns:a16="http://schemas.microsoft.com/office/drawing/2014/main" id="{8C9C2A15-0815-48F8-802B-0E1837A8281F}"/>
                </a:ext>
              </a:extLst>
            </p:cNvPr>
            <p:cNvSpPr>
              <a:spLocks noChangeArrowheads="1"/>
            </p:cNvSpPr>
            <p:nvPr/>
          </p:nvSpPr>
          <p:spPr bwMode="auto">
            <a:xfrm>
              <a:off x="3936" y="2517"/>
              <a:ext cx="624" cy="62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effectLst/>
                  <a:ea typeface="宋体" panose="02010600030101010101" pitchFamily="2" charset="-122"/>
                </a:rPr>
                <a:t>汇总</a:t>
              </a:r>
            </a:p>
            <a:p>
              <a:pPr algn="ctr" eaLnBrk="1" hangingPunct="1"/>
              <a:r>
                <a:rPr lang="zh-CN" altLang="en-US" sz="1800">
                  <a:effectLst/>
                  <a:ea typeface="宋体" panose="02010600030101010101" pitchFamily="2" charset="-122"/>
                </a:rPr>
                <a:t>订单</a:t>
              </a:r>
              <a:endParaRPr lang="zh-CN" altLang="en-US" sz="1800" b="0">
                <a:effectLst/>
                <a:ea typeface="宋体" panose="02010600030101010101" pitchFamily="2" charset="-122"/>
              </a:endParaRPr>
            </a:p>
          </p:txBody>
        </p:sp>
        <p:sp>
          <p:nvSpPr>
            <p:cNvPr id="53309" name="Text Box 61">
              <a:extLst>
                <a:ext uri="{FF2B5EF4-FFF2-40B4-BE49-F238E27FC236}">
                  <a16:creationId xmlns:a16="http://schemas.microsoft.com/office/drawing/2014/main" id="{63FD9F06-CB3C-4401-A450-678649321854}"/>
                </a:ext>
              </a:extLst>
            </p:cNvPr>
            <p:cNvSpPr txBox="1">
              <a:spLocks noChangeArrowheads="1"/>
            </p:cNvSpPr>
            <p:nvPr/>
          </p:nvSpPr>
          <p:spPr bwMode="auto">
            <a:xfrm>
              <a:off x="816" y="2469"/>
              <a:ext cx="43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b="0">
                  <a:effectLst/>
                  <a:ea typeface="宋体" panose="02010600030101010101" pitchFamily="2" charset="-122"/>
                </a:rPr>
                <a:t>订单</a:t>
              </a:r>
            </a:p>
          </p:txBody>
        </p:sp>
        <p:sp>
          <p:nvSpPr>
            <p:cNvPr id="53310" name="Text Box 62">
              <a:extLst>
                <a:ext uri="{FF2B5EF4-FFF2-40B4-BE49-F238E27FC236}">
                  <a16:creationId xmlns:a16="http://schemas.microsoft.com/office/drawing/2014/main" id="{C7CED20A-4A1E-41F8-913D-4884F0F87443}"/>
                </a:ext>
              </a:extLst>
            </p:cNvPr>
            <p:cNvSpPr txBox="1">
              <a:spLocks noChangeArrowheads="1"/>
            </p:cNvSpPr>
            <p:nvPr/>
          </p:nvSpPr>
          <p:spPr bwMode="auto">
            <a:xfrm>
              <a:off x="4656" y="2421"/>
              <a:ext cx="548" cy="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b="0">
                  <a:effectLst/>
                  <a:ea typeface="宋体" panose="02010600030101010101" pitchFamily="2" charset="-122"/>
                </a:rPr>
                <a:t>出版社</a:t>
              </a:r>
            </a:p>
            <a:p>
              <a:pPr eaLnBrk="1" hangingPunct="1">
                <a:lnSpc>
                  <a:spcPct val="70000"/>
                </a:lnSpc>
              </a:pPr>
              <a:r>
                <a:rPr lang="zh-CN" altLang="en-US" sz="1800" b="0">
                  <a:effectLst/>
                  <a:ea typeface="宋体" panose="02010600030101010101" pitchFamily="2" charset="-122"/>
                </a:rPr>
                <a:t> 订单</a:t>
              </a:r>
            </a:p>
          </p:txBody>
        </p:sp>
        <p:sp>
          <p:nvSpPr>
            <p:cNvPr id="53311" name="Text Box 63">
              <a:extLst>
                <a:ext uri="{FF2B5EF4-FFF2-40B4-BE49-F238E27FC236}">
                  <a16:creationId xmlns:a16="http://schemas.microsoft.com/office/drawing/2014/main" id="{15DDA29E-52F3-4F76-A3BD-6A208A1DC5C5}"/>
                </a:ext>
              </a:extLst>
            </p:cNvPr>
            <p:cNvSpPr txBox="1">
              <a:spLocks noChangeArrowheads="1"/>
            </p:cNvSpPr>
            <p:nvPr/>
          </p:nvSpPr>
          <p:spPr bwMode="auto">
            <a:xfrm>
              <a:off x="960" y="1893"/>
              <a:ext cx="104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u="sng">
                  <a:effectLst/>
                  <a:ea typeface="宋体" panose="02010600030101010101" pitchFamily="2" charset="-122"/>
                </a:rPr>
                <a:t>图书目录文件</a:t>
              </a:r>
              <a:endParaRPr lang="zh-CN" altLang="en-US" sz="1800" b="0" u="sng">
                <a:effectLst/>
                <a:ea typeface="宋体" panose="02010600030101010101" pitchFamily="2" charset="-122"/>
              </a:endParaRPr>
            </a:p>
          </p:txBody>
        </p:sp>
        <p:sp>
          <p:nvSpPr>
            <p:cNvPr id="53312" name="Line 64">
              <a:extLst>
                <a:ext uri="{FF2B5EF4-FFF2-40B4-BE49-F238E27FC236}">
                  <a16:creationId xmlns:a16="http://schemas.microsoft.com/office/drawing/2014/main" id="{B466B191-27D9-4B77-8A00-4FC279471124}"/>
                </a:ext>
              </a:extLst>
            </p:cNvPr>
            <p:cNvSpPr>
              <a:spLocks noChangeShapeType="1"/>
            </p:cNvSpPr>
            <p:nvPr/>
          </p:nvSpPr>
          <p:spPr bwMode="auto">
            <a:xfrm>
              <a:off x="1440" y="2133"/>
              <a:ext cx="14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3" name="Text Box 65">
              <a:extLst>
                <a:ext uri="{FF2B5EF4-FFF2-40B4-BE49-F238E27FC236}">
                  <a16:creationId xmlns:a16="http://schemas.microsoft.com/office/drawing/2014/main" id="{1DD52AB2-1DE6-473F-900C-3D4C10EF801C}"/>
                </a:ext>
              </a:extLst>
            </p:cNvPr>
            <p:cNvSpPr txBox="1">
              <a:spLocks noChangeArrowheads="1"/>
            </p:cNvSpPr>
            <p:nvPr/>
          </p:nvSpPr>
          <p:spPr bwMode="auto">
            <a:xfrm>
              <a:off x="1296" y="3429"/>
              <a:ext cx="6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effectLst/>
                  <a:ea typeface="宋体" panose="02010600030101010101" pitchFamily="2" charset="-122"/>
                </a:rPr>
                <a:t>顾客档案</a:t>
              </a:r>
              <a:endParaRPr lang="zh-CN" altLang="en-US" sz="2400">
                <a:effectLst/>
                <a:ea typeface="宋体" panose="02010600030101010101" pitchFamily="2" charset="-122"/>
              </a:endParaRPr>
            </a:p>
          </p:txBody>
        </p:sp>
        <p:sp>
          <p:nvSpPr>
            <p:cNvPr id="53314" name="Line 66">
              <a:extLst>
                <a:ext uri="{FF2B5EF4-FFF2-40B4-BE49-F238E27FC236}">
                  <a16:creationId xmlns:a16="http://schemas.microsoft.com/office/drawing/2014/main" id="{6E2122F2-35BA-40CA-BC86-1B1577F38FB1}"/>
                </a:ext>
              </a:extLst>
            </p:cNvPr>
            <p:cNvSpPr>
              <a:spLocks noChangeShapeType="1"/>
            </p:cNvSpPr>
            <p:nvPr/>
          </p:nvSpPr>
          <p:spPr bwMode="auto">
            <a:xfrm>
              <a:off x="1296" y="3477"/>
              <a:ext cx="72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5" name="Line 67">
              <a:extLst>
                <a:ext uri="{FF2B5EF4-FFF2-40B4-BE49-F238E27FC236}">
                  <a16:creationId xmlns:a16="http://schemas.microsoft.com/office/drawing/2014/main" id="{C76CE0EB-D2B8-47D2-85FF-B8240ABD624B}"/>
                </a:ext>
              </a:extLst>
            </p:cNvPr>
            <p:cNvSpPr>
              <a:spLocks noChangeShapeType="1"/>
            </p:cNvSpPr>
            <p:nvPr/>
          </p:nvSpPr>
          <p:spPr bwMode="auto">
            <a:xfrm flipV="1">
              <a:off x="1632" y="3141"/>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6" name="Line 68">
              <a:extLst>
                <a:ext uri="{FF2B5EF4-FFF2-40B4-BE49-F238E27FC236}">
                  <a16:creationId xmlns:a16="http://schemas.microsoft.com/office/drawing/2014/main" id="{3A6ABE12-540C-46EE-9249-3CD2193E5912}"/>
                </a:ext>
              </a:extLst>
            </p:cNvPr>
            <p:cNvSpPr>
              <a:spLocks noChangeShapeType="1"/>
            </p:cNvSpPr>
            <p:nvPr/>
          </p:nvSpPr>
          <p:spPr bwMode="auto">
            <a:xfrm>
              <a:off x="1968" y="2901"/>
              <a:ext cx="672"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7" name="Text Box 69">
              <a:extLst>
                <a:ext uri="{FF2B5EF4-FFF2-40B4-BE49-F238E27FC236}">
                  <a16:creationId xmlns:a16="http://schemas.microsoft.com/office/drawing/2014/main" id="{32D25E39-9DA8-4D14-8C6C-E8D787E220D9}"/>
                </a:ext>
              </a:extLst>
            </p:cNvPr>
            <p:cNvSpPr txBox="1">
              <a:spLocks noChangeArrowheads="1"/>
            </p:cNvSpPr>
            <p:nvPr/>
          </p:nvSpPr>
          <p:spPr bwMode="auto">
            <a:xfrm>
              <a:off x="2400" y="3237"/>
              <a:ext cx="118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effectLst/>
                  <a:ea typeface="宋体" panose="02010600030101010101" pitchFamily="2" charset="-122"/>
                </a:rPr>
                <a:t>待处理订单文件</a:t>
              </a:r>
              <a:endParaRPr lang="zh-CN" altLang="en-US" sz="2400" b="0">
                <a:effectLst/>
                <a:ea typeface="宋体" panose="02010600030101010101" pitchFamily="2" charset="-122"/>
              </a:endParaRPr>
            </a:p>
          </p:txBody>
        </p:sp>
        <p:sp>
          <p:nvSpPr>
            <p:cNvPr id="53318" name="Line 70">
              <a:extLst>
                <a:ext uri="{FF2B5EF4-FFF2-40B4-BE49-F238E27FC236}">
                  <a16:creationId xmlns:a16="http://schemas.microsoft.com/office/drawing/2014/main" id="{1B9FE209-339E-4DE2-B754-16D62757F7BB}"/>
                </a:ext>
              </a:extLst>
            </p:cNvPr>
            <p:cNvSpPr>
              <a:spLocks noChangeShapeType="1"/>
            </p:cNvSpPr>
            <p:nvPr/>
          </p:nvSpPr>
          <p:spPr bwMode="auto">
            <a:xfrm>
              <a:off x="2448" y="3285"/>
              <a:ext cx="10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19" name="Text Box 71">
              <a:extLst>
                <a:ext uri="{FF2B5EF4-FFF2-40B4-BE49-F238E27FC236}">
                  <a16:creationId xmlns:a16="http://schemas.microsoft.com/office/drawing/2014/main" id="{8EF29FD8-B4CE-418A-B5AA-7A155A1F9319}"/>
                </a:ext>
              </a:extLst>
            </p:cNvPr>
            <p:cNvSpPr txBox="1">
              <a:spLocks noChangeArrowheads="1"/>
            </p:cNvSpPr>
            <p:nvPr/>
          </p:nvSpPr>
          <p:spPr bwMode="auto">
            <a:xfrm>
              <a:off x="2064" y="2517"/>
              <a:ext cx="480"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b="0">
                  <a:effectLst/>
                  <a:ea typeface="宋体" panose="02010600030101010101" pitchFamily="2" charset="-122"/>
                </a:rPr>
                <a:t>正确</a:t>
              </a:r>
            </a:p>
            <a:p>
              <a:pPr eaLnBrk="1" hangingPunct="1">
                <a:lnSpc>
                  <a:spcPct val="70000"/>
                </a:lnSpc>
                <a:spcBef>
                  <a:spcPct val="50000"/>
                </a:spcBef>
              </a:pPr>
              <a:r>
                <a:rPr lang="zh-CN" altLang="en-US" sz="1800" b="0">
                  <a:effectLst/>
                  <a:ea typeface="宋体" panose="02010600030101010101" pitchFamily="2" charset="-122"/>
                </a:rPr>
                <a:t>订单</a:t>
              </a:r>
              <a:endParaRPr lang="zh-CN" altLang="en-US" sz="2400" b="0">
                <a:effectLst/>
                <a:ea typeface="宋体" panose="02010600030101010101" pitchFamily="2" charset="-122"/>
              </a:endParaRPr>
            </a:p>
          </p:txBody>
        </p:sp>
        <p:sp>
          <p:nvSpPr>
            <p:cNvPr id="53320" name="Line 72">
              <a:extLst>
                <a:ext uri="{FF2B5EF4-FFF2-40B4-BE49-F238E27FC236}">
                  <a16:creationId xmlns:a16="http://schemas.microsoft.com/office/drawing/2014/main" id="{001F63DD-3EA2-4F2B-90A7-D78D9CF8AE0D}"/>
                </a:ext>
              </a:extLst>
            </p:cNvPr>
            <p:cNvSpPr>
              <a:spLocks noChangeShapeType="1"/>
            </p:cNvSpPr>
            <p:nvPr/>
          </p:nvSpPr>
          <p:spPr bwMode="auto">
            <a:xfrm flipV="1">
              <a:off x="3264" y="2901"/>
              <a:ext cx="672"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21" name="Text Box 73">
              <a:extLst>
                <a:ext uri="{FF2B5EF4-FFF2-40B4-BE49-F238E27FC236}">
                  <a16:creationId xmlns:a16="http://schemas.microsoft.com/office/drawing/2014/main" id="{8A069589-D523-43DE-8DCC-4D464FEA532C}"/>
                </a:ext>
              </a:extLst>
            </p:cNvPr>
            <p:cNvSpPr txBox="1">
              <a:spLocks noChangeArrowheads="1"/>
            </p:cNvSpPr>
            <p:nvPr/>
          </p:nvSpPr>
          <p:spPr bwMode="auto">
            <a:xfrm>
              <a:off x="3360" y="2517"/>
              <a:ext cx="514"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b="0">
                  <a:effectLst/>
                  <a:ea typeface="宋体" panose="02010600030101010101" pitchFamily="2" charset="-122"/>
                </a:rPr>
                <a:t>一批</a:t>
              </a:r>
            </a:p>
            <a:p>
              <a:pPr eaLnBrk="1" hangingPunct="1">
                <a:lnSpc>
                  <a:spcPct val="70000"/>
                </a:lnSpc>
                <a:spcBef>
                  <a:spcPct val="50000"/>
                </a:spcBef>
              </a:pPr>
              <a:r>
                <a:rPr lang="zh-CN" altLang="en-US" sz="1800" b="0">
                  <a:effectLst/>
                  <a:ea typeface="宋体" panose="02010600030101010101" pitchFamily="2" charset="-122"/>
                </a:rPr>
                <a:t>订单</a:t>
              </a:r>
              <a:endParaRPr lang="zh-CN" altLang="en-US" sz="2400" b="0">
                <a:effectLst/>
                <a:ea typeface="宋体" panose="02010600030101010101" pitchFamily="2" charset="-122"/>
              </a:endParaRPr>
            </a:p>
          </p:txBody>
        </p:sp>
        <p:sp>
          <p:nvSpPr>
            <p:cNvPr id="53322" name="Text Box 74">
              <a:extLst>
                <a:ext uri="{FF2B5EF4-FFF2-40B4-BE49-F238E27FC236}">
                  <a16:creationId xmlns:a16="http://schemas.microsoft.com/office/drawing/2014/main" id="{31F179FE-C121-4118-85C0-A8C651796393}"/>
                </a:ext>
              </a:extLst>
            </p:cNvPr>
            <p:cNvSpPr txBox="1">
              <a:spLocks noChangeArrowheads="1"/>
            </p:cNvSpPr>
            <p:nvPr/>
          </p:nvSpPr>
          <p:spPr bwMode="auto">
            <a:xfrm>
              <a:off x="3888" y="1941"/>
              <a:ext cx="120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u="sng">
                  <a:effectLst/>
                  <a:ea typeface="宋体" panose="02010600030101010101" pitchFamily="2" charset="-122"/>
                </a:rPr>
                <a:t>出版社档案文件</a:t>
              </a:r>
            </a:p>
          </p:txBody>
        </p:sp>
        <p:sp>
          <p:nvSpPr>
            <p:cNvPr id="53323" name="Line 75">
              <a:extLst>
                <a:ext uri="{FF2B5EF4-FFF2-40B4-BE49-F238E27FC236}">
                  <a16:creationId xmlns:a16="http://schemas.microsoft.com/office/drawing/2014/main" id="{B9B977B2-8F09-4726-A493-DE2521716693}"/>
                </a:ext>
              </a:extLst>
            </p:cNvPr>
            <p:cNvSpPr>
              <a:spLocks noChangeShapeType="1"/>
            </p:cNvSpPr>
            <p:nvPr/>
          </p:nvSpPr>
          <p:spPr bwMode="auto">
            <a:xfrm flipH="1">
              <a:off x="4272" y="2181"/>
              <a:ext cx="288"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24" name="Text Box 76">
              <a:extLst>
                <a:ext uri="{FF2B5EF4-FFF2-40B4-BE49-F238E27FC236}">
                  <a16:creationId xmlns:a16="http://schemas.microsoft.com/office/drawing/2014/main" id="{024BDFC6-8A09-4807-A0E1-E3442EEF872B}"/>
                </a:ext>
              </a:extLst>
            </p:cNvPr>
            <p:cNvSpPr txBox="1">
              <a:spLocks noChangeArrowheads="1"/>
            </p:cNvSpPr>
            <p:nvPr/>
          </p:nvSpPr>
          <p:spPr bwMode="auto">
            <a:xfrm>
              <a:off x="4080" y="3429"/>
              <a:ext cx="98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effectLst/>
                  <a:ea typeface="宋体" panose="02010600030101010101" pitchFamily="2" charset="-122"/>
                </a:rPr>
                <a:t>订货存根文件</a:t>
              </a:r>
            </a:p>
          </p:txBody>
        </p:sp>
        <p:sp>
          <p:nvSpPr>
            <p:cNvPr id="53325" name="Line 77">
              <a:extLst>
                <a:ext uri="{FF2B5EF4-FFF2-40B4-BE49-F238E27FC236}">
                  <a16:creationId xmlns:a16="http://schemas.microsoft.com/office/drawing/2014/main" id="{CC4BFE6F-B0F6-4255-B581-42E4FF14D0E3}"/>
                </a:ext>
              </a:extLst>
            </p:cNvPr>
            <p:cNvSpPr>
              <a:spLocks noChangeShapeType="1"/>
            </p:cNvSpPr>
            <p:nvPr/>
          </p:nvSpPr>
          <p:spPr bwMode="auto">
            <a:xfrm>
              <a:off x="4128" y="3477"/>
              <a:ext cx="86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3326" name="Line 78">
              <a:extLst>
                <a:ext uri="{FF2B5EF4-FFF2-40B4-BE49-F238E27FC236}">
                  <a16:creationId xmlns:a16="http://schemas.microsoft.com/office/drawing/2014/main" id="{8150346F-B001-4948-961E-EF4B1A1223E4}"/>
                </a:ext>
              </a:extLst>
            </p:cNvPr>
            <p:cNvSpPr>
              <a:spLocks noChangeShapeType="1"/>
            </p:cNvSpPr>
            <p:nvPr/>
          </p:nvSpPr>
          <p:spPr bwMode="auto">
            <a:xfrm>
              <a:off x="4416" y="3093"/>
              <a:ext cx="240" cy="384"/>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53255"/>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53285">
                                            <p:txEl>
                                              <p:pRg st="0" end="0"/>
                                            </p:txEl>
                                          </p:spTgt>
                                        </p:tgtEl>
                                        <p:attrNameLst>
                                          <p:attrName>style.visibility</p:attrName>
                                        </p:attrNameLst>
                                      </p:cBhvr>
                                      <p:to>
                                        <p:strVal val="visible"/>
                                      </p:to>
                                    </p:set>
                                    <p:animEffect transition="in" filter="wipe(left)">
                                      <p:cBhvr>
                                        <p:cTn id="10" dur="1000"/>
                                        <p:tgtEl>
                                          <p:spTgt spid="53285">
                                            <p:txEl>
                                              <p:pRg st="0" end="0"/>
                                            </p:txEl>
                                          </p:spTgt>
                                        </p:tgtEl>
                                      </p:cBhvr>
                                    </p:animEffect>
                                  </p:childTnLst>
                                </p:cTn>
                              </p:par>
                            </p:childTnLst>
                          </p:cTn>
                        </p:par>
                        <p:par>
                          <p:cTn id="11" fill="hold" nodeType="afterGroup">
                            <p:stCondLst>
                              <p:cond delay="1000"/>
                            </p:stCondLst>
                            <p:childTnLst>
                              <p:par>
                                <p:cTn id="12" presetID="22" presetClass="entr" presetSubtype="8" fill="hold" grpId="0" nodeType="afterEffect">
                                  <p:stCondLst>
                                    <p:cond delay="1000"/>
                                  </p:stCondLst>
                                  <p:childTnLst>
                                    <p:set>
                                      <p:cBhvr>
                                        <p:cTn id="13" dur="1" fill="hold">
                                          <p:stCondLst>
                                            <p:cond delay="0"/>
                                          </p:stCondLst>
                                        </p:cTn>
                                        <p:tgtEl>
                                          <p:spTgt spid="53285">
                                            <p:txEl>
                                              <p:pRg st="1" end="1"/>
                                            </p:txEl>
                                          </p:spTgt>
                                        </p:tgtEl>
                                        <p:attrNameLst>
                                          <p:attrName>style.visibility</p:attrName>
                                        </p:attrNameLst>
                                      </p:cBhvr>
                                      <p:to>
                                        <p:strVal val="visible"/>
                                      </p:to>
                                    </p:set>
                                    <p:animEffect transition="in" filter="wipe(left)">
                                      <p:cBhvr>
                                        <p:cTn id="14" dur="1000"/>
                                        <p:tgtEl>
                                          <p:spTgt spid="53285">
                                            <p:txEl>
                                              <p:pRg st="1" end="1"/>
                                            </p:txEl>
                                          </p:spTgt>
                                        </p:tgtEl>
                                      </p:cBhvr>
                                    </p:animEffect>
                                  </p:childTnLst>
                                </p:cTn>
                              </p:par>
                            </p:childTnLst>
                          </p:cTn>
                        </p:par>
                        <p:par>
                          <p:cTn id="15" fill="hold" nodeType="afterGroup">
                            <p:stCondLst>
                              <p:cond delay="3000"/>
                            </p:stCondLst>
                            <p:childTnLst>
                              <p:par>
                                <p:cTn id="16" presetID="22" presetClass="entr" presetSubtype="8" fill="hold" grpId="0" nodeType="afterEffect">
                                  <p:stCondLst>
                                    <p:cond delay="1000"/>
                                  </p:stCondLst>
                                  <p:childTnLst>
                                    <p:set>
                                      <p:cBhvr>
                                        <p:cTn id="17" dur="1" fill="hold">
                                          <p:stCondLst>
                                            <p:cond delay="0"/>
                                          </p:stCondLst>
                                        </p:cTn>
                                        <p:tgtEl>
                                          <p:spTgt spid="53285">
                                            <p:txEl>
                                              <p:pRg st="2" end="2"/>
                                            </p:txEl>
                                          </p:spTgt>
                                        </p:tgtEl>
                                        <p:attrNameLst>
                                          <p:attrName>style.visibility</p:attrName>
                                        </p:attrNameLst>
                                      </p:cBhvr>
                                      <p:to>
                                        <p:strVal val="visible"/>
                                      </p:to>
                                    </p:set>
                                    <p:animEffect transition="in" filter="wipe(left)">
                                      <p:cBhvr>
                                        <p:cTn id="18" dur="1000"/>
                                        <p:tgtEl>
                                          <p:spTgt spid="5328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3327"/>
                                        </p:tgtEl>
                                        <p:attrNameLst>
                                          <p:attrName>style.visibility</p:attrName>
                                        </p:attrNameLst>
                                      </p:cBhvr>
                                      <p:to>
                                        <p:strVal val="visible"/>
                                      </p:to>
                                    </p:set>
                                    <p:animEffect transition="in" filter="wipe(left)">
                                      <p:cBhvr>
                                        <p:cTn id="23" dur="500"/>
                                        <p:tgtEl>
                                          <p:spTgt spid="53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8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201F80AC-4EDF-49C9-8402-1E4A5F371459}"/>
              </a:ext>
            </a:extLst>
          </p:cNvPr>
          <p:cNvSpPr>
            <a:spLocks noGrp="1" noChangeArrowheads="1"/>
          </p:cNvSpPr>
          <p:nvPr>
            <p:ph type="title"/>
          </p:nvPr>
        </p:nvSpPr>
        <p:spPr>
          <a:xfrm>
            <a:off x="1944688" y="381000"/>
            <a:ext cx="5446712" cy="457200"/>
          </a:xfrm>
        </p:spPr>
        <p:txBody>
          <a:bodyPr/>
          <a:lstStyle/>
          <a:p>
            <a:r>
              <a:rPr lang="en-US" altLang="zh-CN"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2.2 </a:t>
            </a:r>
            <a:r>
              <a:rPr lang="zh-CN" altLang="en-US"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需求分析方法</a:t>
            </a:r>
          </a:p>
        </p:txBody>
      </p:sp>
      <p:sp>
        <p:nvSpPr>
          <p:cNvPr id="169991" name="Oval 7">
            <a:hlinkClick r:id="" action="ppaction://hlinkshowjump?jump=previousslide"/>
            <a:extLst>
              <a:ext uri="{FF2B5EF4-FFF2-40B4-BE49-F238E27FC236}">
                <a16:creationId xmlns:a16="http://schemas.microsoft.com/office/drawing/2014/main" id="{D21FE468-D21C-44DD-AF0A-096B0830D8FD}"/>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2" name="Oval 8">
            <a:hlinkClick r:id="" action="ppaction://hlinkshowjump?jump=nextslide"/>
            <a:extLst>
              <a:ext uri="{FF2B5EF4-FFF2-40B4-BE49-F238E27FC236}">
                <a16:creationId xmlns:a16="http://schemas.microsoft.com/office/drawing/2014/main" id="{01E44C11-6C8A-42B4-BBB2-B8822D1EA103}"/>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9993" name="Oval 9">
            <a:hlinkClick r:id="rId2" action="ppaction://hlinksldjump"/>
            <a:extLst>
              <a:ext uri="{FF2B5EF4-FFF2-40B4-BE49-F238E27FC236}">
                <a16:creationId xmlns:a16="http://schemas.microsoft.com/office/drawing/2014/main" id="{6C94E43E-2758-48EB-9559-583301D52E80}"/>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9994" name="Group 10">
            <a:extLst>
              <a:ext uri="{FF2B5EF4-FFF2-40B4-BE49-F238E27FC236}">
                <a16:creationId xmlns:a16="http://schemas.microsoft.com/office/drawing/2014/main" id="{1708BF06-C4CB-4775-A96E-113FFCDEA94D}"/>
              </a:ext>
            </a:extLst>
          </p:cNvPr>
          <p:cNvGrpSpPr>
            <a:grpSpLocks/>
          </p:cNvGrpSpPr>
          <p:nvPr/>
        </p:nvGrpSpPr>
        <p:grpSpPr bwMode="auto">
          <a:xfrm>
            <a:off x="330200" y="3951288"/>
            <a:ext cx="8524875" cy="1693862"/>
            <a:chOff x="208" y="3176"/>
            <a:chExt cx="5370" cy="1110"/>
          </a:xfrm>
        </p:grpSpPr>
        <p:pic>
          <p:nvPicPr>
            <p:cNvPr id="169995" name="Picture 11">
              <a:extLst>
                <a:ext uri="{FF2B5EF4-FFF2-40B4-BE49-F238E27FC236}">
                  <a16:creationId xmlns:a16="http://schemas.microsoft.com/office/drawing/2014/main" id="{1148B654-8641-4B25-A391-E5C6B0281C7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08" y="3305"/>
              <a:ext cx="96" cy="103"/>
            </a:xfrm>
            <a:prstGeom prst="rect">
              <a:avLst/>
            </a:prstGeom>
            <a:noFill/>
            <a:extLst>
              <a:ext uri="{909E8E84-426E-40DD-AFC4-6F175D3DCCD1}">
                <a14:hiddenFill xmlns:a14="http://schemas.microsoft.com/office/drawing/2010/main">
                  <a:solidFill>
                    <a:srgbClr val="FFFFFF"/>
                  </a:solidFill>
                </a14:hiddenFill>
              </a:ext>
            </a:extLst>
          </p:spPr>
        </p:pic>
        <p:sp>
          <p:nvSpPr>
            <p:cNvPr id="169996" name="Text Box 12">
              <a:extLst>
                <a:ext uri="{FF2B5EF4-FFF2-40B4-BE49-F238E27FC236}">
                  <a16:creationId xmlns:a16="http://schemas.microsoft.com/office/drawing/2014/main" id="{37681158-96AB-4193-AF00-727C6D18A667}"/>
                </a:ext>
              </a:extLst>
            </p:cNvPr>
            <p:cNvSpPr txBox="1">
              <a:spLocks noChangeArrowheads="1"/>
            </p:cNvSpPr>
            <p:nvPr/>
          </p:nvSpPr>
          <p:spPr bwMode="auto">
            <a:xfrm>
              <a:off x="314" y="3176"/>
              <a:ext cx="5264" cy="1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15000"/>
                </a:spcBef>
              </a:pPr>
              <a:r>
                <a:rPr lang="zh-CN" altLang="en-US" dirty="0">
                  <a:solidFill>
                    <a:schemeClr val="tx2"/>
                  </a:solidFill>
                  <a:effectLst/>
                  <a:latin typeface="宋体" panose="02010600030101010101" pitchFamily="2" charset="-122"/>
                  <a:ea typeface="宋体" panose="02010600030101010101" pitchFamily="2" charset="-122"/>
                </a:rPr>
                <a:t>面向对象的分析方法</a:t>
              </a:r>
              <a:r>
                <a:rPr lang="zh-CN" altLang="en-US" dirty="0">
                  <a:effectLst/>
                  <a:latin typeface="宋体" panose="02010600030101010101" pitchFamily="2" charset="-122"/>
                  <a:ea typeface="宋体" panose="02010600030101010101" pitchFamily="2" charset="-122"/>
                </a:rPr>
                <a:t> </a:t>
              </a:r>
            </a:p>
            <a:p>
              <a:pPr algn="just">
                <a:spcBef>
                  <a:spcPct val="15000"/>
                </a:spcBef>
              </a:pPr>
              <a:r>
                <a:rPr lang="zh-CN" altLang="en-US" dirty="0">
                  <a:effectLst/>
                  <a:latin typeface="楷体_GB2312" pitchFamily="49" charset="-122"/>
                </a:rPr>
                <a:t>  面向对象分析方法</a:t>
              </a:r>
              <a:r>
                <a:rPr lang="en-US" altLang="zh-CN" dirty="0">
                  <a:effectLst/>
                  <a:latin typeface="楷体_GB2312" pitchFamily="49" charset="-122"/>
                </a:rPr>
                <a:t>(</a:t>
              </a:r>
              <a:r>
                <a:rPr lang="en-US" altLang="zh-CN" dirty="0">
                  <a:effectLst/>
                </a:rPr>
                <a:t>OOA</a:t>
              </a:r>
              <a:r>
                <a:rPr lang="en-US" altLang="zh-CN" dirty="0">
                  <a:effectLst/>
                  <a:latin typeface="楷体_GB2312" pitchFamily="49" charset="-122"/>
                </a:rPr>
                <a:t>)</a:t>
              </a:r>
              <a:r>
                <a:rPr lang="zh-CN" altLang="en-US" dirty="0">
                  <a:effectLst/>
                  <a:latin typeface="楷体_GB2312" pitchFamily="49" charset="-122"/>
                </a:rPr>
                <a:t>的关键是识别问题域内的对象</a:t>
              </a:r>
              <a:r>
                <a:rPr lang="en-US" altLang="zh-CN" dirty="0">
                  <a:effectLst/>
                  <a:latin typeface="楷体_GB2312" pitchFamily="49" charset="-122"/>
                </a:rPr>
                <a:t>,</a:t>
              </a:r>
              <a:r>
                <a:rPr lang="zh-CN" altLang="en-US" dirty="0">
                  <a:effectLst/>
                  <a:latin typeface="楷体_GB2312" pitchFamily="49" charset="-122"/>
                </a:rPr>
                <a:t>分析它们之间的关系</a:t>
              </a:r>
              <a:r>
                <a:rPr lang="en-US" altLang="zh-CN" dirty="0">
                  <a:effectLst/>
                  <a:latin typeface="楷体_GB2312" pitchFamily="49" charset="-122"/>
                </a:rPr>
                <a:t>,</a:t>
              </a:r>
              <a:r>
                <a:rPr lang="zh-CN" altLang="en-US" dirty="0">
                  <a:effectLst/>
                  <a:latin typeface="楷体_GB2312" pitchFamily="49" charset="-122"/>
                </a:rPr>
                <a:t>并建立起三类模型。</a:t>
              </a:r>
            </a:p>
          </p:txBody>
        </p:sp>
      </p:grpSp>
      <p:grpSp>
        <p:nvGrpSpPr>
          <p:cNvPr id="169997" name="Group 13">
            <a:extLst>
              <a:ext uri="{FF2B5EF4-FFF2-40B4-BE49-F238E27FC236}">
                <a16:creationId xmlns:a16="http://schemas.microsoft.com/office/drawing/2014/main" id="{2086D33B-EBE3-4000-A5DD-79884E92E1F7}"/>
              </a:ext>
            </a:extLst>
          </p:cNvPr>
          <p:cNvGrpSpPr>
            <a:grpSpLocks/>
          </p:cNvGrpSpPr>
          <p:nvPr/>
        </p:nvGrpSpPr>
        <p:grpSpPr bwMode="auto">
          <a:xfrm>
            <a:off x="320675" y="927100"/>
            <a:ext cx="8555038" cy="2693988"/>
            <a:chOff x="248" y="2432"/>
            <a:chExt cx="5280" cy="1697"/>
          </a:xfrm>
        </p:grpSpPr>
        <p:pic>
          <p:nvPicPr>
            <p:cNvPr id="169998" name="Picture 14">
              <a:extLst>
                <a:ext uri="{FF2B5EF4-FFF2-40B4-BE49-F238E27FC236}">
                  <a16:creationId xmlns:a16="http://schemas.microsoft.com/office/drawing/2014/main" id="{0A69AD2A-CA0B-43C4-A367-2E46EA476AE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48" y="2574"/>
              <a:ext cx="96" cy="104"/>
            </a:xfrm>
            <a:prstGeom prst="rect">
              <a:avLst/>
            </a:prstGeom>
            <a:noFill/>
            <a:extLst>
              <a:ext uri="{909E8E84-426E-40DD-AFC4-6F175D3DCCD1}">
                <a14:hiddenFill xmlns:a14="http://schemas.microsoft.com/office/drawing/2010/main">
                  <a:solidFill>
                    <a:srgbClr val="FFFFFF"/>
                  </a:solidFill>
                </a14:hiddenFill>
              </a:ext>
            </a:extLst>
          </p:spPr>
        </p:pic>
        <p:sp>
          <p:nvSpPr>
            <p:cNvPr id="169999" name="Text Box 15">
              <a:extLst>
                <a:ext uri="{FF2B5EF4-FFF2-40B4-BE49-F238E27FC236}">
                  <a16:creationId xmlns:a16="http://schemas.microsoft.com/office/drawing/2014/main" id="{60A95088-1C96-4C08-942D-25C30AE30DF5}"/>
                </a:ext>
              </a:extLst>
            </p:cNvPr>
            <p:cNvSpPr txBox="1">
              <a:spLocks noChangeArrowheads="1"/>
            </p:cNvSpPr>
            <p:nvPr/>
          </p:nvSpPr>
          <p:spPr bwMode="auto">
            <a:xfrm>
              <a:off x="344" y="2432"/>
              <a:ext cx="5184" cy="1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spcBef>
                  <a:spcPct val="25000"/>
                </a:spcBef>
              </a:pPr>
              <a:r>
                <a:rPr lang="zh-CN" altLang="en-US" dirty="0">
                  <a:solidFill>
                    <a:schemeClr val="tx2"/>
                  </a:solidFill>
                  <a:effectLst/>
                  <a:latin typeface="宋体" panose="02010600030101010101" pitchFamily="2" charset="-122"/>
                  <a:ea typeface="宋体" panose="02010600030101010101" pitchFamily="2" charset="-122"/>
                </a:rPr>
                <a:t>信息建模法</a:t>
              </a:r>
              <a:r>
                <a:rPr lang="zh-CN" altLang="en-US" dirty="0">
                  <a:effectLst/>
                  <a:latin typeface="宋体" panose="02010600030101010101" pitchFamily="2" charset="-122"/>
                  <a:ea typeface="宋体" panose="02010600030101010101" pitchFamily="2" charset="-122"/>
                </a:rPr>
                <a:t> </a:t>
              </a:r>
            </a:p>
            <a:p>
              <a:pPr algn="just">
                <a:lnSpc>
                  <a:spcPct val="115000"/>
                </a:lnSpc>
                <a:spcBef>
                  <a:spcPct val="25000"/>
                </a:spcBef>
              </a:pPr>
              <a:r>
                <a:rPr lang="zh-CN" altLang="en-US" dirty="0">
                  <a:effectLst/>
                  <a:latin typeface="楷体_GB2312" pitchFamily="49" charset="-122"/>
                </a:rPr>
                <a:t>  是从数据的角度对现实世界建立系统的信息模型</a:t>
              </a:r>
              <a:r>
                <a:rPr lang="en-US" altLang="zh-CN" dirty="0">
                  <a:effectLst/>
                  <a:latin typeface="楷体_GB2312" pitchFamily="49" charset="-122"/>
                </a:rPr>
                <a:t>,</a:t>
              </a:r>
              <a:r>
                <a:rPr lang="zh-CN" altLang="en-US" dirty="0">
                  <a:effectLst/>
                  <a:latin typeface="楷体_GB2312" pitchFamily="49" charset="-122"/>
                </a:rPr>
                <a:t>基本工具是</a:t>
              </a:r>
              <a:r>
                <a:rPr lang="en-US" altLang="zh-CN" dirty="0">
                  <a:effectLst/>
                  <a:latin typeface="楷体_GB2312" pitchFamily="49" charset="-122"/>
                </a:rPr>
                <a:t>ER</a:t>
              </a:r>
              <a:r>
                <a:rPr lang="zh-CN" altLang="en-US" dirty="0">
                  <a:effectLst/>
                  <a:latin typeface="楷体_GB2312" pitchFamily="49" charset="-122"/>
                </a:rPr>
                <a:t>图。是由实体、属性和关系组成的网络图。    </a:t>
              </a:r>
              <a:r>
                <a:rPr lang="en-US" altLang="zh-CN" dirty="0">
                  <a:effectLst/>
                  <a:latin typeface="楷体_GB2312" pitchFamily="49" charset="-122"/>
                </a:rPr>
                <a:t>E-</a:t>
              </a:r>
              <a:r>
                <a:rPr lang="zh-CN" altLang="en-US" dirty="0">
                  <a:effectLst/>
                  <a:latin typeface="楷体_GB2312" pitchFamily="49" charset="-122"/>
                </a:rPr>
                <a:t>实体，是一个或一组对象；</a:t>
              </a:r>
            </a:p>
            <a:p>
              <a:pPr algn="just">
                <a:lnSpc>
                  <a:spcPct val="110000"/>
                </a:lnSpc>
                <a:spcBef>
                  <a:spcPct val="15000"/>
                </a:spcBef>
              </a:pPr>
              <a:r>
                <a:rPr lang="zh-CN" altLang="en-US" dirty="0">
                  <a:effectLst/>
                  <a:latin typeface="楷体_GB2312" pitchFamily="49" charset="-122"/>
                </a:rPr>
                <a:t>          </a:t>
              </a:r>
              <a:r>
                <a:rPr lang="en-US" altLang="zh-CN" dirty="0">
                  <a:effectLst/>
                  <a:latin typeface="楷体_GB2312" pitchFamily="49" charset="-122"/>
                </a:rPr>
                <a:t>R-</a:t>
              </a:r>
              <a:r>
                <a:rPr lang="zh-CN" altLang="en-US" dirty="0">
                  <a:effectLst/>
                  <a:latin typeface="楷体_GB2312" pitchFamily="49" charset="-122"/>
                </a:rPr>
                <a:t>关系，</a:t>
              </a:r>
              <a:r>
                <a:rPr lang="zh-CN" altLang="en-US" dirty="0">
                  <a:effectLst/>
                </a:rPr>
                <a:t>实体之间联系或交互作用。</a:t>
              </a:r>
            </a:p>
          </p:txBody>
        </p:sp>
      </p:grpSp>
      <p:sp>
        <p:nvSpPr>
          <p:cNvPr id="170003" name="Text Box 19">
            <a:extLst>
              <a:ext uri="{FF2B5EF4-FFF2-40B4-BE49-F238E27FC236}">
                <a16:creationId xmlns:a16="http://schemas.microsoft.com/office/drawing/2014/main" id="{6831E878-C6A5-4FFA-914B-08B4D50E49FD}"/>
              </a:ext>
            </a:extLst>
          </p:cNvPr>
          <p:cNvSpPr txBox="1">
            <a:spLocks noChangeArrowheads="1"/>
          </p:cNvSpPr>
          <p:nvPr/>
        </p:nvSpPr>
        <p:spPr bwMode="auto">
          <a:xfrm>
            <a:off x="579438" y="5937250"/>
            <a:ext cx="820102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a:solidFill>
                  <a:schemeClr val="tx2"/>
                </a:solidFill>
                <a:effectLst/>
                <a:ea typeface="宋体" panose="02010600030101010101" pitchFamily="2" charset="-122"/>
              </a:rPr>
              <a:t>注意：信息建模与面向对象分析的区别！</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69997"/>
                                        </p:tgtEl>
                                        <p:attrNameLst>
                                          <p:attrName>style.visibility</p:attrName>
                                        </p:attrNameLst>
                                      </p:cBhvr>
                                      <p:to>
                                        <p:strVal val="visible"/>
                                      </p:to>
                                    </p:set>
                                    <p:animEffect transition="in" filter="wipe(up)">
                                      <p:cBhvr>
                                        <p:cTn id="7" dur="1000"/>
                                        <p:tgtEl>
                                          <p:spTgt spid="169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9994"/>
                                        </p:tgtEl>
                                        <p:attrNameLst>
                                          <p:attrName>style.visibility</p:attrName>
                                        </p:attrNameLst>
                                      </p:cBhvr>
                                      <p:to>
                                        <p:strVal val="visible"/>
                                      </p:to>
                                    </p:set>
                                    <p:animEffect transition="in" filter="wipe(up)">
                                      <p:cBhvr>
                                        <p:cTn id="12" dur="1000"/>
                                        <p:tgtEl>
                                          <p:spTgt spid="1699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0003"/>
                                        </p:tgtEl>
                                        <p:attrNameLst>
                                          <p:attrName>style.visibility</p:attrName>
                                        </p:attrNameLst>
                                      </p:cBhvr>
                                      <p:to>
                                        <p:strVal val="visible"/>
                                      </p:to>
                                    </p:set>
                                    <p:animEffect transition="in" filter="wipe(left)">
                                      <p:cBhvr>
                                        <p:cTn id="17" dur="500"/>
                                        <p:tgtEl>
                                          <p:spTgt spid="170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00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C84191E-5E37-4C5A-90FC-16AA30EFCE88}"/>
              </a:ext>
            </a:extLst>
          </p:cNvPr>
          <p:cNvSpPr>
            <a:spLocks noGrp="1" noChangeArrowheads="1"/>
          </p:cNvSpPr>
          <p:nvPr>
            <p:ph type="title" idx="4294967295"/>
          </p:nvPr>
        </p:nvSpPr>
        <p:spPr>
          <a:xfrm>
            <a:off x="617538" y="496888"/>
            <a:ext cx="6705600" cy="457200"/>
          </a:xfrm>
        </p:spPr>
        <p:txBody>
          <a:bodyPr/>
          <a:lstStyle/>
          <a:p>
            <a:pPr algn="l"/>
            <a:r>
              <a:rPr lang="en-US" altLang="zh-CN" sz="2800" b="1" dirty="0">
                <a:solidFill>
                  <a:srgbClr val="FFFF00"/>
                </a:solidFill>
                <a:effectLst>
                  <a:outerShdw blurRad="38100" dist="38100" dir="2700000" algn="tl">
                    <a:srgbClr val="000000"/>
                  </a:outerShdw>
                </a:effectLst>
                <a:latin typeface="宋体" panose="02010600030101010101" pitchFamily="2" charset="-122"/>
              </a:rPr>
              <a:t>2.2.1 </a:t>
            </a:r>
            <a:r>
              <a:rPr lang="zh-CN" altLang="en-US" sz="2800" b="1" dirty="0">
                <a:solidFill>
                  <a:srgbClr val="FFFF00"/>
                </a:solidFill>
                <a:effectLst>
                  <a:outerShdw blurRad="38100" dist="38100" dir="2700000" algn="tl">
                    <a:srgbClr val="000000"/>
                  </a:outerShdw>
                </a:effectLst>
                <a:latin typeface="宋体" panose="02010600030101010101" pitchFamily="2" charset="-122"/>
              </a:rPr>
              <a:t>结构化分析方法</a:t>
            </a:r>
          </a:p>
        </p:txBody>
      </p:sp>
      <p:sp>
        <p:nvSpPr>
          <p:cNvPr id="79876" name="Text Box 4">
            <a:extLst>
              <a:ext uri="{FF2B5EF4-FFF2-40B4-BE49-F238E27FC236}">
                <a16:creationId xmlns:a16="http://schemas.microsoft.com/office/drawing/2014/main" id="{96306ECE-90B7-40C3-960A-0914582DE653}"/>
              </a:ext>
            </a:extLst>
          </p:cNvPr>
          <p:cNvSpPr txBox="1">
            <a:spLocks noChangeArrowheads="1"/>
          </p:cNvSpPr>
          <p:nvPr/>
        </p:nvSpPr>
        <p:spPr bwMode="auto">
          <a:xfrm>
            <a:off x="482600" y="1951038"/>
            <a:ext cx="4673600"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latinLnBrk="1" hangingPunct="1">
              <a:lnSpc>
                <a:spcPct val="105000"/>
              </a:lnSpc>
              <a:spcBef>
                <a:spcPct val="5000"/>
              </a:spcBef>
            </a:pPr>
            <a:r>
              <a:rPr lang="zh-CN" altLang="en-US" sz="2800" dirty="0">
                <a:solidFill>
                  <a:schemeClr val="tx2"/>
                </a:solidFill>
                <a:effectLst/>
                <a:latin typeface="楷体_GB2312" pitchFamily="49" charset="-122"/>
                <a:ea typeface="楷体_GB2312" pitchFamily="49" charset="-122"/>
              </a:rPr>
              <a:t>分解：</a:t>
            </a:r>
            <a:r>
              <a:rPr lang="zh-CN" altLang="en-US" sz="2800" dirty="0">
                <a:effectLst/>
                <a:latin typeface="楷体_GB2312" pitchFamily="49" charset="-122"/>
                <a:ea typeface="楷体_GB2312" pitchFamily="49" charset="-122"/>
              </a:rPr>
              <a:t>对于一个复杂的系统，为了将复杂性降低到可以掌握的程度，可以把大问题分解成若干小问题，然后分别解决（如右图）。</a:t>
            </a:r>
          </a:p>
        </p:txBody>
      </p:sp>
      <p:sp>
        <p:nvSpPr>
          <p:cNvPr id="79877" name="Text Box 5">
            <a:extLst>
              <a:ext uri="{FF2B5EF4-FFF2-40B4-BE49-F238E27FC236}">
                <a16:creationId xmlns:a16="http://schemas.microsoft.com/office/drawing/2014/main" id="{BE7E47AF-6B76-4781-B5D3-9C387919E356}"/>
              </a:ext>
            </a:extLst>
          </p:cNvPr>
          <p:cNvSpPr txBox="1">
            <a:spLocks noChangeArrowheads="1"/>
          </p:cNvSpPr>
          <p:nvPr/>
        </p:nvSpPr>
        <p:spPr bwMode="auto">
          <a:xfrm>
            <a:off x="403225" y="1184275"/>
            <a:ext cx="84216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10000"/>
              </a:lnSpc>
            </a:pPr>
            <a:r>
              <a:rPr lang="zh-CN" altLang="en-US" dirty="0">
                <a:solidFill>
                  <a:schemeClr val="tx2"/>
                </a:solidFill>
                <a:effectLst>
                  <a:outerShdw blurRad="38100" dist="38100" dir="2700000" algn="tl">
                    <a:srgbClr val="000000"/>
                  </a:outerShdw>
                </a:effectLst>
                <a:latin typeface="华文新魏" panose="02010800040101010101" pitchFamily="2" charset="-122"/>
                <a:ea typeface="华文新魏" panose="02010800040101010101" pitchFamily="2" charset="-122"/>
              </a:rPr>
              <a:t>一、</a:t>
            </a:r>
            <a:r>
              <a:rPr lang="en-US" altLang="zh-CN" dirty="0">
                <a:solidFill>
                  <a:schemeClr val="tx2"/>
                </a:solidFill>
                <a:effectLst>
                  <a:outerShdw blurRad="38100" dist="38100" dir="2700000" algn="tl">
                    <a:srgbClr val="000000"/>
                  </a:outerShdw>
                </a:effectLst>
                <a:latin typeface="华文新魏" panose="02010800040101010101" pitchFamily="2" charset="-122"/>
                <a:ea typeface="华文新魏" panose="02010800040101010101" pitchFamily="2" charset="-122"/>
              </a:rPr>
              <a:t>SA</a:t>
            </a:r>
            <a:r>
              <a:rPr lang="zh-CN" altLang="en-US" dirty="0">
                <a:solidFill>
                  <a:schemeClr val="tx2"/>
                </a:solidFill>
                <a:effectLst>
                  <a:outerShdw blurRad="38100" dist="38100" dir="2700000" algn="tl">
                    <a:srgbClr val="000000"/>
                  </a:outerShdw>
                </a:effectLst>
                <a:latin typeface="华文新魏" panose="02010800040101010101" pitchFamily="2" charset="-122"/>
                <a:ea typeface="华文新魏" panose="02010800040101010101" pitchFamily="2" charset="-122"/>
              </a:rPr>
              <a:t>法的基本思想</a:t>
            </a:r>
            <a:r>
              <a:rPr lang="zh-CN" altLang="en-US" dirty="0">
                <a:solidFill>
                  <a:schemeClr val="tx2"/>
                </a:solidFill>
                <a:effectLst>
                  <a:outerShdw blurRad="38100" dist="38100" dir="2700000" algn="tl">
                    <a:srgbClr val="000000"/>
                  </a:outerShdw>
                </a:effectLst>
                <a:ea typeface="宋体" panose="02010600030101010101" pitchFamily="2" charset="-122"/>
              </a:rPr>
              <a:t> </a:t>
            </a:r>
            <a:r>
              <a:rPr lang="en-US" altLang="zh-CN" dirty="0">
                <a:solidFill>
                  <a:schemeClr val="tx2"/>
                </a:solidFill>
                <a:effectLst>
                  <a:outerShdw blurRad="38100" dist="38100" dir="2700000" algn="tl">
                    <a:srgbClr val="000000"/>
                  </a:outerShdw>
                </a:effectLst>
                <a:ea typeface="宋体" panose="02010600030101010101" pitchFamily="2" charset="-122"/>
              </a:rPr>
              <a:t>——   </a:t>
            </a:r>
            <a:r>
              <a:rPr lang="en-US" altLang="zh-CN" dirty="0">
                <a:effectLst/>
              </a:rPr>
              <a:t>“</a:t>
            </a:r>
            <a:r>
              <a:rPr lang="zh-CN" altLang="en-US" dirty="0">
                <a:effectLst/>
              </a:rPr>
              <a:t>分解”和“抽象”。</a:t>
            </a:r>
          </a:p>
        </p:txBody>
      </p:sp>
      <p:sp>
        <p:nvSpPr>
          <p:cNvPr id="79878" name="Text Box 6">
            <a:extLst>
              <a:ext uri="{FF2B5EF4-FFF2-40B4-BE49-F238E27FC236}">
                <a16:creationId xmlns:a16="http://schemas.microsoft.com/office/drawing/2014/main" id="{1C4A59C1-2ABE-49F3-BF95-7C5B10488C41}"/>
              </a:ext>
            </a:extLst>
          </p:cNvPr>
          <p:cNvSpPr txBox="1">
            <a:spLocks noChangeArrowheads="1"/>
          </p:cNvSpPr>
          <p:nvPr/>
        </p:nvSpPr>
        <p:spPr bwMode="auto">
          <a:xfrm>
            <a:off x="419100" y="4449763"/>
            <a:ext cx="852011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latinLnBrk="1" hangingPunct="1">
              <a:lnSpc>
                <a:spcPct val="120000"/>
              </a:lnSpc>
              <a:spcBef>
                <a:spcPct val="20000"/>
              </a:spcBef>
            </a:pPr>
            <a:r>
              <a:rPr lang="zh-CN" altLang="en-US" sz="2800">
                <a:solidFill>
                  <a:schemeClr val="tx2"/>
                </a:solidFill>
                <a:effectLst/>
                <a:latin typeface="楷体_GB2312" pitchFamily="49" charset="-122"/>
                <a:ea typeface="楷体_GB2312" pitchFamily="49" charset="-122"/>
              </a:rPr>
              <a:t>抽象：</a:t>
            </a:r>
            <a:r>
              <a:rPr lang="zh-CN" altLang="en-US" sz="2800">
                <a:effectLst/>
                <a:latin typeface="楷体_GB2312" pitchFamily="49" charset="-122"/>
                <a:ea typeface="楷体_GB2312" pitchFamily="49" charset="-122"/>
              </a:rPr>
              <a:t>分解可以分层进行，即先考虑问题最本质的属性，暂把细节略去</a:t>
            </a:r>
            <a:r>
              <a:rPr lang="en-US" altLang="zh-CN" sz="2800">
                <a:effectLst/>
                <a:latin typeface="楷体_GB2312" pitchFamily="49" charset="-122"/>
                <a:ea typeface="楷体_GB2312" pitchFamily="49" charset="-122"/>
              </a:rPr>
              <a:t>,</a:t>
            </a:r>
            <a:r>
              <a:rPr lang="zh-CN" altLang="en-US" sz="2800">
                <a:effectLst/>
                <a:latin typeface="楷体_GB2312" pitchFamily="49" charset="-122"/>
                <a:ea typeface="楷体_GB2312" pitchFamily="49" charset="-122"/>
              </a:rPr>
              <a:t>以后再逐层添加细节，直至涉及到最详细的内容，这种用最本质的属性表示一个系统的方法就是</a:t>
            </a:r>
            <a:r>
              <a:rPr lang="zh-CN" altLang="en-US" sz="2800">
                <a:effectLst/>
                <a:ea typeface="楷体_GB2312" pitchFamily="49" charset="-122"/>
              </a:rPr>
              <a:t>“</a:t>
            </a:r>
            <a:r>
              <a:rPr lang="zh-CN" altLang="en-US" sz="2800">
                <a:effectLst/>
                <a:latin typeface="楷体_GB2312" pitchFamily="49" charset="-122"/>
                <a:ea typeface="楷体_GB2312" pitchFamily="49" charset="-122"/>
              </a:rPr>
              <a:t>抽象</a:t>
            </a:r>
            <a:r>
              <a:rPr lang="zh-CN" altLang="en-US" sz="2800">
                <a:effectLst/>
                <a:ea typeface="楷体_GB2312" pitchFamily="49" charset="-122"/>
              </a:rPr>
              <a:t>”</a:t>
            </a:r>
            <a:r>
              <a:rPr lang="zh-CN" altLang="en-US" sz="2800">
                <a:effectLst/>
                <a:latin typeface="楷体_GB2312" pitchFamily="49" charset="-122"/>
                <a:ea typeface="楷体_GB2312" pitchFamily="49" charset="-122"/>
              </a:rPr>
              <a:t>。</a:t>
            </a:r>
          </a:p>
        </p:txBody>
      </p:sp>
      <p:pic>
        <p:nvPicPr>
          <p:cNvPr id="79891" name="Picture 19">
            <a:extLst>
              <a:ext uri="{FF2B5EF4-FFF2-40B4-BE49-F238E27FC236}">
                <a16:creationId xmlns:a16="http://schemas.microsoft.com/office/drawing/2014/main" id="{68876167-2EBB-4A86-BC49-8E7A775204F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66938"/>
            <a:ext cx="160337" cy="160337"/>
          </a:xfrm>
          <a:prstGeom prst="rect">
            <a:avLst/>
          </a:prstGeom>
          <a:noFill/>
          <a:extLst>
            <a:ext uri="{909E8E84-426E-40DD-AFC4-6F175D3DCCD1}">
              <a14:hiddenFill xmlns:a14="http://schemas.microsoft.com/office/drawing/2010/main">
                <a:solidFill>
                  <a:srgbClr val="FFFFFF"/>
                </a:solidFill>
              </a14:hiddenFill>
            </a:ext>
          </a:extLst>
        </p:spPr>
      </p:pic>
      <p:pic>
        <p:nvPicPr>
          <p:cNvPr id="79892" name="Picture 20">
            <a:extLst>
              <a:ext uri="{FF2B5EF4-FFF2-40B4-BE49-F238E27FC236}">
                <a16:creationId xmlns:a16="http://schemas.microsoft.com/office/drawing/2014/main" id="{B76305BD-E1A1-4EBE-BCAB-DF49D0CC0A77}"/>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46088" y="4752975"/>
            <a:ext cx="160337" cy="160338"/>
          </a:xfrm>
          <a:prstGeom prst="rect">
            <a:avLst/>
          </a:prstGeom>
          <a:noFill/>
          <a:extLst>
            <a:ext uri="{909E8E84-426E-40DD-AFC4-6F175D3DCCD1}">
              <a14:hiddenFill xmlns:a14="http://schemas.microsoft.com/office/drawing/2010/main">
                <a:solidFill>
                  <a:srgbClr val="FFFFFF"/>
                </a:solidFill>
              </a14:hiddenFill>
            </a:ext>
          </a:extLst>
        </p:spPr>
      </p:pic>
      <p:sp>
        <p:nvSpPr>
          <p:cNvPr id="79903" name="Oval 31">
            <a:hlinkClick r:id="" action="ppaction://hlinkshowjump?jump=previousslide"/>
            <a:extLst>
              <a:ext uri="{FF2B5EF4-FFF2-40B4-BE49-F238E27FC236}">
                <a16:creationId xmlns:a16="http://schemas.microsoft.com/office/drawing/2014/main" id="{B320B825-383C-4809-8428-E218158FFCBD}"/>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4" name="Oval 32">
            <a:hlinkClick r:id="" action="ppaction://hlinkshowjump?jump=nextslide"/>
            <a:extLst>
              <a:ext uri="{FF2B5EF4-FFF2-40B4-BE49-F238E27FC236}">
                <a16:creationId xmlns:a16="http://schemas.microsoft.com/office/drawing/2014/main" id="{B14C438B-145B-430D-ABB6-EEA4674EB103}"/>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905" name="Oval 33">
            <a:hlinkClick r:id="rId3" action="ppaction://hlinksldjump"/>
            <a:extLst>
              <a:ext uri="{FF2B5EF4-FFF2-40B4-BE49-F238E27FC236}">
                <a16:creationId xmlns:a16="http://schemas.microsoft.com/office/drawing/2014/main" id="{039034AE-B65C-4311-9E69-1DCB638A998F}"/>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9955" name="Group 83">
            <a:extLst>
              <a:ext uri="{FF2B5EF4-FFF2-40B4-BE49-F238E27FC236}">
                <a16:creationId xmlns:a16="http://schemas.microsoft.com/office/drawing/2014/main" id="{5B617489-0C07-410A-9DBA-6E5EE7B16B97}"/>
              </a:ext>
            </a:extLst>
          </p:cNvPr>
          <p:cNvGrpSpPr>
            <a:grpSpLocks/>
          </p:cNvGrpSpPr>
          <p:nvPr/>
        </p:nvGrpSpPr>
        <p:grpSpPr bwMode="auto">
          <a:xfrm>
            <a:off x="5441950" y="1973263"/>
            <a:ext cx="3440113" cy="2768600"/>
            <a:chOff x="3374" y="1398"/>
            <a:chExt cx="2167" cy="1744"/>
          </a:xfrm>
        </p:grpSpPr>
        <p:sp>
          <p:nvSpPr>
            <p:cNvPr id="79917" name="AutoShape 45">
              <a:extLst>
                <a:ext uri="{FF2B5EF4-FFF2-40B4-BE49-F238E27FC236}">
                  <a16:creationId xmlns:a16="http://schemas.microsoft.com/office/drawing/2014/main" id="{F28C0894-F2C1-4C0B-A58E-CD9D248D48A2}"/>
                </a:ext>
              </a:extLst>
            </p:cNvPr>
            <p:cNvSpPr>
              <a:spLocks noChangeArrowheads="1"/>
            </p:cNvSpPr>
            <p:nvPr/>
          </p:nvSpPr>
          <p:spPr bwMode="auto">
            <a:xfrm>
              <a:off x="3374" y="2399"/>
              <a:ext cx="802" cy="420"/>
            </a:xfrm>
            <a:prstGeom prst="parallelogram">
              <a:avLst>
                <a:gd name="adj" fmla="val 47738"/>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endParaRPr kumimoji="0" lang="zh-CN" altLang="zh-CN" sz="800">
                <a:solidFill>
                  <a:schemeClr val="bg2"/>
                </a:solidFill>
                <a:effectLst/>
                <a:latin typeface="Arial" panose="020B0604020202020204" pitchFamily="34" charset="0"/>
                <a:ea typeface="宋体" panose="02010600030101010101" pitchFamily="2" charset="-122"/>
              </a:endParaRPr>
            </a:p>
          </p:txBody>
        </p:sp>
        <p:sp>
          <p:nvSpPr>
            <p:cNvPr id="79918" name="Oval 46">
              <a:extLst>
                <a:ext uri="{FF2B5EF4-FFF2-40B4-BE49-F238E27FC236}">
                  <a16:creationId xmlns:a16="http://schemas.microsoft.com/office/drawing/2014/main" id="{C7706A65-0B76-440B-B22B-DD76C4123AA9}"/>
                </a:ext>
              </a:extLst>
            </p:cNvPr>
            <p:cNvSpPr>
              <a:spLocks noChangeArrowheads="1"/>
            </p:cNvSpPr>
            <p:nvPr/>
          </p:nvSpPr>
          <p:spPr bwMode="auto">
            <a:xfrm>
              <a:off x="3744" y="2448"/>
              <a:ext cx="115" cy="10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1.1</a:t>
              </a:r>
            </a:p>
          </p:txBody>
        </p:sp>
        <p:sp>
          <p:nvSpPr>
            <p:cNvPr id="79919" name="Oval 47">
              <a:extLst>
                <a:ext uri="{FF2B5EF4-FFF2-40B4-BE49-F238E27FC236}">
                  <a16:creationId xmlns:a16="http://schemas.microsoft.com/office/drawing/2014/main" id="{0615A61D-FA34-4A10-8005-A8C1F5777235}"/>
                </a:ext>
              </a:extLst>
            </p:cNvPr>
            <p:cNvSpPr>
              <a:spLocks noChangeArrowheads="1"/>
            </p:cNvSpPr>
            <p:nvPr/>
          </p:nvSpPr>
          <p:spPr bwMode="auto">
            <a:xfrm>
              <a:off x="3542" y="2618"/>
              <a:ext cx="115" cy="107"/>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1.2</a:t>
              </a:r>
            </a:p>
          </p:txBody>
        </p:sp>
        <p:sp>
          <p:nvSpPr>
            <p:cNvPr id="79920" name="Oval 48">
              <a:extLst>
                <a:ext uri="{FF2B5EF4-FFF2-40B4-BE49-F238E27FC236}">
                  <a16:creationId xmlns:a16="http://schemas.microsoft.com/office/drawing/2014/main" id="{C1360ED3-B003-488B-8A7F-673B16249D5D}"/>
                </a:ext>
              </a:extLst>
            </p:cNvPr>
            <p:cNvSpPr>
              <a:spLocks noChangeArrowheads="1"/>
            </p:cNvSpPr>
            <p:nvPr/>
          </p:nvSpPr>
          <p:spPr bwMode="auto">
            <a:xfrm>
              <a:off x="3886" y="2618"/>
              <a:ext cx="115" cy="107"/>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1.3</a:t>
              </a:r>
            </a:p>
          </p:txBody>
        </p:sp>
        <p:sp>
          <p:nvSpPr>
            <p:cNvPr id="79921" name="Line 49">
              <a:extLst>
                <a:ext uri="{FF2B5EF4-FFF2-40B4-BE49-F238E27FC236}">
                  <a16:creationId xmlns:a16="http://schemas.microsoft.com/office/drawing/2014/main" id="{5D1FB2C2-6924-4DFC-B70A-E0F3D40B7FAC}"/>
                </a:ext>
              </a:extLst>
            </p:cNvPr>
            <p:cNvSpPr>
              <a:spLocks noChangeShapeType="1"/>
            </p:cNvSpPr>
            <p:nvPr/>
          </p:nvSpPr>
          <p:spPr bwMode="auto">
            <a:xfrm flipV="1">
              <a:off x="3648" y="2520"/>
              <a:ext cx="96" cy="96"/>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2" name="Line 50">
              <a:extLst>
                <a:ext uri="{FF2B5EF4-FFF2-40B4-BE49-F238E27FC236}">
                  <a16:creationId xmlns:a16="http://schemas.microsoft.com/office/drawing/2014/main" id="{A02E7B2F-7D1C-49F0-8FB5-2EFDD36C6BA0}"/>
                </a:ext>
              </a:extLst>
            </p:cNvPr>
            <p:cNvSpPr>
              <a:spLocks noChangeShapeType="1"/>
            </p:cNvSpPr>
            <p:nvPr/>
          </p:nvSpPr>
          <p:spPr bwMode="auto">
            <a:xfrm>
              <a:off x="3657" y="2672"/>
              <a:ext cx="229"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3" name="Line 51">
              <a:extLst>
                <a:ext uri="{FF2B5EF4-FFF2-40B4-BE49-F238E27FC236}">
                  <a16:creationId xmlns:a16="http://schemas.microsoft.com/office/drawing/2014/main" id="{B3144E00-D3E3-49A6-9BD5-5183CDDA0C6B}"/>
                </a:ext>
              </a:extLst>
            </p:cNvPr>
            <p:cNvSpPr>
              <a:spLocks noChangeShapeType="1"/>
            </p:cNvSpPr>
            <p:nvPr/>
          </p:nvSpPr>
          <p:spPr bwMode="auto">
            <a:xfrm>
              <a:off x="3848" y="2534"/>
              <a:ext cx="77" cy="84"/>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4" name="Line 52">
              <a:extLst>
                <a:ext uri="{FF2B5EF4-FFF2-40B4-BE49-F238E27FC236}">
                  <a16:creationId xmlns:a16="http://schemas.microsoft.com/office/drawing/2014/main" id="{50A8D033-FA44-4912-87B7-35E423B8E3C6}"/>
                </a:ext>
              </a:extLst>
            </p:cNvPr>
            <p:cNvSpPr>
              <a:spLocks noChangeShapeType="1"/>
            </p:cNvSpPr>
            <p:nvPr/>
          </p:nvSpPr>
          <p:spPr bwMode="auto">
            <a:xfrm>
              <a:off x="3863" y="2492"/>
              <a:ext cx="153"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5" name="Line 53">
              <a:extLst>
                <a:ext uri="{FF2B5EF4-FFF2-40B4-BE49-F238E27FC236}">
                  <a16:creationId xmlns:a16="http://schemas.microsoft.com/office/drawing/2014/main" id="{76ECC69F-D7AD-4F31-A6E7-191B0C05726F}"/>
                </a:ext>
              </a:extLst>
            </p:cNvPr>
            <p:cNvSpPr>
              <a:spLocks noChangeShapeType="1"/>
            </p:cNvSpPr>
            <p:nvPr/>
          </p:nvSpPr>
          <p:spPr bwMode="auto">
            <a:xfrm>
              <a:off x="3466" y="2672"/>
              <a:ext cx="76"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90" name="Text Box 18">
              <a:extLst>
                <a:ext uri="{FF2B5EF4-FFF2-40B4-BE49-F238E27FC236}">
                  <a16:creationId xmlns:a16="http://schemas.microsoft.com/office/drawing/2014/main" id="{C564D07C-306A-461F-B67C-D595A3740D19}"/>
                </a:ext>
              </a:extLst>
            </p:cNvPr>
            <p:cNvSpPr txBox="1">
              <a:spLocks noChangeArrowheads="1"/>
            </p:cNvSpPr>
            <p:nvPr/>
          </p:nvSpPr>
          <p:spPr bwMode="auto">
            <a:xfrm>
              <a:off x="4086" y="2877"/>
              <a:ext cx="133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35000"/>
                </a:lnSpc>
                <a:spcBef>
                  <a:spcPct val="50000"/>
                </a:spcBef>
              </a:pPr>
              <a:endParaRPr lang="zh-CN" altLang="zh-CN" sz="1600" b="0">
                <a:effectLst/>
                <a:latin typeface="宋体" panose="02010600030101010101" pitchFamily="2" charset="-122"/>
                <a:ea typeface="宋体" panose="02010600030101010101" pitchFamily="2" charset="-122"/>
              </a:endParaRPr>
            </a:p>
          </p:txBody>
        </p:sp>
        <p:sp>
          <p:nvSpPr>
            <p:cNvPr id="79908" name="AutoShape 36">
              <a:extLst>
                <a:ext uri="{FF2B5EF4-FFF2-40B4-BE49-F238E27FC236}">
                  <a16:creationId xmlns:a16="http://schemas.microsoft.com/office/drawing/2014/main" id="{C1628855-E777-4FCC-BF54-E14F4DE9B091}"/>
                </a:ext>
              </a:extLst>
            </p:cNvPr>
            <p:cNvSpPr>
              <a:spLocks noChangeArrowheads="1"/>
            </p:cNvSpPr>
            <p:nvPr/>
          </p:nvSpPr>
          <p:spPr bwMode="auto">
            <a:xfrm>
              <a:off x="4392" y="1398"/>
              <a:ext cx="624" cy="252"/>
            </a:xfrm>
            <a:prstGeom prst="parallelogram">
              <a:avLst>
                <a:gd name="adj" fmla="val 61905"/>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endParaRPr kumimoji="0" lang="zh-CN" altLang="zh-CN" sz="800">
                <a:solidFill>
                  <a:schemeClr val="bg2"/>
                </a:solidFill>
                <a:effectLst/>
                <a:latin typeface="Arial" panose="020B0604020202020204" pitchFamily="34" charset="0"/>
                <a:ea typeface="宋体" panose="02010600030101010101" pitchFamily="2" charset="-122"/>
              </a:endParaRPr>
            </a:p>
          </p:txBody>
        </p:sp>
        <p:sp>
          <p:nvSpPr>
            <p:cNvPr id="79909" name="Oval 37">
              <a:extLst>
                <a:ext uri="{FF2B5EF4-FFF2-40B4-BE49-F238E27FC236}">
                  <a16:creationId xmlns:a16="http://schemas.microsoft.com/office/drawing/2014/main" id="{08EE5E51-AB23-4D73-B138-43033C7843E6}"/>
                </a:ext>
              </a:extLst>
            </p:cNvPr>
            <p:cNvSpPr>
              <a:spLocks noChangeArrowheads="1"/>
            </p:cNvSpPr>
            <p:nvPr/>
          </p:nvSpPr>
          <p:spPr bwMode="auto">
            <a:xfrm>
              <a:off x="4626" y="1433"/>
              <a:ext cx="128" cy="126"/>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900">
                  <a:solidFill>
                    <a:schemeClr val="bg2"/>
                  </a:solidFill>
                  <a:effectLst/>
                  <a:latin typeface="Arial" panose="020B0604020202020204" pitchFamily="34" charset="0"/>
                  <a:ea typeface="宋体" panose="02010600030101010101" pitchFamily="2" charset="-122"/>
                </a:rPr>
                <a:t>x</a:t>
              </a:r>
            </a:p>
          </p:txBody>
        </p:sp>
        <p:sp>
          <p:nvSpPr>
            <p:cNvPr id="79910" name="AutoShape 38">
              <a:extLst>
                <a:ext uri="{FF2B5EF4-FFF2-40B4-BE49-F238E27FC236}">
                  <a16:creationId xmlns:a16="http://schemas.microsoft.com/office/drawing/2014/main" id="{9061E5BB-40E0-4C16-B29E-CCEA715A60FA}"/>
                </a:ext>
              </a:extLst>
            </p:cNvPr>
            <p:cNvSpPr>
              <a:spLocks noChangeArrowheads="1"/>
            </p:cNvSpPr>
            <p:nvPr/>
          </p:nvSpPr>
          <p:spPr bwMode="auto">
            <a:xfrm>
              <a:off x="4224" y="1845"/>
              <a:ext cx="723" cy="336"/>
            </a:xfrm>
            <a:prstGeom prst="parallelogram">
              <a:avLst>
                <a:gd name="adj" fmla="val 53795"/>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endParaRPr kumimoji="0" lang="zh-CN" altLang="zh-CN" sz="800">
                <a:solidFill>
                  <a:schemeClr val="bg2"/>
                </a:solidFill>
                <a:effectLst/>
                <a:latin typeface="Arial" panose="020B0604020202020204" pitchFamily="34" charset="0"/>
                <a:ea typeface="宋体" panose="02010600030101010101" pitchFamily="2" charset="-122"/>
              </a:endParaRPr>
            </a:p>
          </p:txBody>
        </p:sp>
        <p:sp>
          <p:nvSpPr>
            <p:cNvPr id="79911" name="Oval 39">
              <a:extLst>
                <a:ext uri="{FF2B5EF4-FFF2-40B4-BE49-F238E27FC236}">
                  <a16:creationId xmlns:a16="http://schemas.microsoft.com/office/drawing/2014/main" id="{A3E061BC-8509-4B0A-A785-5FE2B7A451B3}"/>
                </a:ext>
              </a:extLst>
            </p:cNvPr>
            <p:cNvSpPr>
              <a:spLocks noChangeArrowheads="1"/>
            </p:cNvSpPr>
            <p:nvPr/>
          </p:nvSpPr>
          <p:spPr bwMode="auto">
            <a:xfrm>
              <a:off x="4530" y="2040"/>
              <a:ext cx="102" cy="102"/>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2</a:t>
              </a:r>
            </a:p>
          </p:txBody>
        </p:sp>
        <p:sp>
          <p:nvSpPr>
            <p:cNvPr id="79912" name="Oval 40">
              <a:extLst>
                <a:ext uri="{FF2B5EF4-FFF2-40B4-BE49-F238E27FC236}">
                  <a16:creationId xmlns:a16="http://schemas.microsoft.com/office/drawing/2014/main" id="{B79B5DD6-048F-4C12-8605-D0EE770CCBF4}"/>
                </a:ext>
              </a:extLst>
            </p:cNvPr>
            <p:cNvSpPr>
              <a:spLocks noChangeArrowheads="1"/>
            </p:cNvSpPr>
            <p:nvPr/>
          </p:nvSpPr>
          <p:spPr bwMode="auto">
            <a:xfrm>
              <a:off x="4416" y="1920"/>
              <a:ext cx="93" cy="91"/>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a:t>
              </a:r>
            </a:p>
          </p:txBody>
        </p:sp>
        <p:sp>
          <p:nvSpPr>
            <p:cNvPr id="79913" name="Oval 41">
              <a:extLst>
                <a:ext uri="{FF2B5EF4-FFF2-40B4-BE49-F238E27FC236}">
                  <a16:creationId xmlns:a16="http://schemas.microsoft.com/office/drawing/2014/main" id="{8AA10C97-6EFA-44CC-8557-20738CB647CD}"/>
                </a:ext>
              </a:extLst>
            </p:cNvPr>
            <p:cNvSpPr>
              <a:spLocks noChangeArrowheads="1"/>
            </p:cNvSpPr>
            <p:nvPr/>
          </p:nvSpPr>
          <p:spPr bwMode="auto">
            <a:xfrm>
              <a:off x="4704" y="1920"/>
              <a:ext cx="100" cy="91"/>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3</a:t>
              </a:r>
            </a:p>
          </p:txBody>
        </p:sp>
        <p:sp>
          <p:nvSpPr>
            <p:cNvPr id="79914" name="Line 42">
              <a:extLst>
                <a:ext uri="{FF2B5EF4-FFF2-40B4-BE49-F238E27FC236}">
                  <a16:creationId xmlns:a16="http://schemas.microsoft.com/office/drawing/2014/main" id="{3808C3A1-C466-4322-8FA9-4B8EB81A8F06}"/>
                </a:ext>
              </a:extLst>
            </p:cNvPr>
            <p:cNvSpPr>
              <a:spLocks noChangeShapeType="1"/>
            </p:cNvSpPr>
            <p:nvPr/>
          </p:nvSpPr>
          <p:spPr bwMode="auto">
            <a:xfrm flipV="1">
              <a:off x="4492" y="1862"/>
              <a:ext cx="141" cy="75"/>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15" name="Line 43">
              <a:extLst>
                <a:ext uri="{FF2B5EF4-FFF2-40B4-BE49-F238E27FC236}">
                  <a16:creationId xmlns:a16="http://schemas.microsoft.com/office/drawing/2014/main" id="{9864B3B9-90BC-4D5A-83B0-8116B432A32F}"/>
                </a:ext>
              </a:extLst>
            </p:cNvPr>
            <p:cNvSpPr>
              <a:spLocks noChangeShapeType="1"/>
            </p:cNvSpPr>
            <p:nvPr/>
          </p:nvSpPr>
          <p:spPr bwMode="auto">
            <a:xfrm>
              <a:off x="4512" y="1968"/>
              <a:ext cx="192"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26" name="AutoShape 54">
              <a:extLst>
                <a:ext uri="{FF2B5EF4-FFF2-40B4-BE49-F238E27FC236}">
                  <a16:creationId xmlns:a16="http://schemas.microsoft.com/office/drawing/2014/main" id="{20065B30-8A21-4FDD-9CB2-A8AD099F0B24}"/>
                </a:ext>
              </a:extLst>
            </p:cNvPr>
            <p:cNvSpPr>
              <a:spLocks noChangeArrowheads="1"/>
            </p:cNvSpPr>
            <p:nvPr/>
          </p:nvSpPr>
          <p:spPr bwMode="auto">
            <a:xfrm>
              <a:off x="4059" y="2399"/>
              <a:ext cx="801" cy="420"/>
            </a:xfrm>
            <a:prstGeom prst="parallelogram">
              <a:avLst>
                <a:gd name="adj" fmla="val 47679"/>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endParaRPr kumimoji="0" lang="zh-CN" altLang="zh-CN" sz="800">
                <a:solidFill>
                  <a:schemeClr val="bg2"/>
                </a:solidFill>
                <a:effectLst/>
                <a:latin typeface="Arial" panose="020B0604020202020204" pitchFamily="34" charset="0"/>
                <a:ea typeface="宋体" panose="02010600030101010101" pitchFamily="2" charset="-122"/>
              </a:endParaRPr>
            </a:p>
          </p:txBody>
        </p:sp>
        <p:sp>
          <p:nvSpPr>
            <p:cNvPr id="79927" name="Oval 55">
              <a:extLst>
                <a:ext uri="{FF2B5EF4-FFF2-40B4-BE49-F238E27FC236}">
                  <a16:creationId xmlns:a16="http://schemas.microsoft.com/office/drawing/2014/main" id="{BC5F2048-BE67-4E3F-8BD5-7EED854556F5}"/>
                </a:ext>
              </a:extLst>
            </p:cNvPr>
            <p:cNvSpPr>
              <a:spLocks noChangeArrowheads="1"/>
            </p:cNvSpPr>
            <p:nvPr/>
          </p:nvSpPr>
          <p:spPr bwMode="auto">
            <a:xfrm>
              <a:off x="4401" y="2441"/>
              <a:ext cx="111" cy="103"/>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2.1</a:t>
              </a:r>
            </a:p>
          </p:txBody>
        </p:sp>
        <p:sp>
          <p:nvSpPr>
            <p:cNvPr id="79928" name="Oval 56">
              <a:extLst>
                <a:ext uri="{FF2B5EF4-FFF2-40B4-BE49-F238E27FC236}">
                  <a16:creationId xmlns:a16="http://schemas.microsoft.com/office/drawing/2014/main" id="{E7678C3A-7EA0-454F-B83E-1FDDCE9BE0D4}"/>
                </a:ext>
              </a:extLst>
            </p:cNvPr>
            <p:cNvSpPr>
              <a:spLocks noChangeArrowheads="1"/>
            </p:cNvSpPr>
            <p:nvPr/>
          </p:nvSpPr>
          <p:spPr bwMode="auto">
            <a:xfrm>
              <a:off x="4322" y="2651"/>
              <a:ext cx="115" cy="10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2.2</a:t>
              </a:r>
            </a:p>
          </p:txBody>
        </p:sp>
        <p:sp>
          <p:nvSpPr>
            <p:cNvPr id="79929" name="Oval 57">
              <a:extLst>
                <a:ext uri="{FF2B5EF4-FFF2-40B4-BE49-F238E27FC236}">
                  <a16:creationId xmlns:a16="http://schemas.microsoft.com/office/drawing/2014/main" id="{B28A54B8-415B-45D6-BBBC-DC15BC6C8096}"/>
                </a:ext>
              </a:extLst>
            </p:cNvPr>
            <p:cNvSpPr>
              <a:spLocks noChangeArrowheads="1"/>
            </p:cNvSpPr>
            <p:nvPr/>
          </p:nvSpPr>
          <p:spPr bwMode="auto">
            <a:xfrm>
              <a:off x="4626" y="2550"/>
              <a:ext cx="114" cy="104"/>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2.3</a:t>
              </a:r>
            </a:p>
          </p:txBody>
        </p:sp>
        <p:sp>
          <p:nvSpPr>
            <p:cNvPr id="79930" name="Line 58">
              <a:extLst>
                <a:ext uri="{FF2B5EF4-FFF2-40B4-BE49-F238E27FC236}">
                  <a16:creationId xmlns:a16="http://schemas.microsoft.com/office/drawing/2014/main" id="{D8B54922-394E-46C3-ADB4-8BB772C2BF62}"/>
                </a:ext>
              </a:extLst>
            </p:cNvPr>
            <p:cNvSpPr>
              <a:spLocks noChangeShapeType="1"/>
            </p:cNvSpPr>
            <p:nvPr/>
          </p:nvSpPr>
          <p:spPr bwMode="auto">
            <a:xfrm flipV="1">
              <a:off x="4401" y="2530"/>
              <a:ext cx="32" cy="121"/>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1" name="Line 59">
              <a:extLst>
                <a:ext uri="{FF2B5EF4-FFF2-40B4-BE49-F238E27FC236}">
                  <a16:creationId xmlns:a16="http://schemas.microsoft.com/office/drawing/2014/main" id="{05C7D351-66C1-456F-98B9-571501FE580F}"/>
                </a:ext>
              </a:extLst>
            </p:cNvPr>
            <p:cNvSpPr>
              <a:spLocks noChangeShapeType="1"/>
            </p:cNvSpPr>
            <p:nvPr/>
          </p:nvSpPr>
          <p:spPr bwMode="auto">
            <a:xfrm>
              <a:off x="4542" y="2500"/>
              <a:ext cx="129" cy="42"/>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2" name="Line 60">
              <a:extLst>
                <a:ext uri="{FF2B5EF4-FFF2-40B4-BE49-F238E27FC236}">
                  <a16:creationId xmlns:a16="http://schemas.microsoft.com/office/drawing/2014/main" id="{56D2E0C3-2BEA-4149-8AD5-2677F8639C0F}"/>
                </a:ext>
              </a:extLst>
            </p:cNvPr>
            <p:cNvSpPr>
              <a:spLocks noChangeShapeType="1"/>
            </p:cNvSpPr>
            <p:nvPr/>
          </p:nvSpPr>
          <p:spPr bwMode="auto">
            <a:xfrm>
              <a:off x="4240" y="2525"/>
              <a:ext cx="153"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3" name="Line 61">
              <a:extLst>
                <a:ext uri="{FF2B5EF4-FFF2-40B4-BE49-F238E27FC236}">
                  <a16:creationId xmlns:a16="http://schemas.microsoft.com/office/drawing/2014/main" id="{E24FBAEC-BE5E-457E-BDC7-66973844C2F1}"/>
                </a:ext>
              </a:extLst>
            </p:cNvPr>
            <p:cNvSpPr>
              <a:spLocks noChangeShapeType="1"/>
            </p:cNvSpPr>
            <p:nvPr/>
          </p:nvSpPr>
          <p:spPr bwMode="auto">
            <a:xfrm flipV="1">
              <a:off x="4225" y="2718"/>
              <a:ext cx="97" cy="84"/>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4" name="AutoShape 62">
              <a:extLst>
                <a:ext uri="{FF2B5EF4-FFF2-40B4-BE49-F238E27FC236}">
                  <a16:creationId xmlns:a16="http://schemas.microsoft.com/office/drawing/2014/main" id="{06668795-2ECD-490D-98A9-E3B06BA1354A}"/>
                </a:ext>
              </a:extLst>
            </p:cNvPr>
            <p:cNvSpPr>
              <a:spLocks noChangeArrowheads="1"/>
            </p:cNvSpPr>
            <p:nvPr/>
          </p:nvSpPr>
          <p:spPr bwMode="auto">
            <a:xfrm>
              <a:off x="4739" y="2399"/>
              <a:ext cx="802" cy="420"/>
            </a:xfrm>
            <a:prstGeom prst="parallelogram">
              <a:avLst>
                <a:gd name="adj" fmla="val 47738"/>
              </a:avLst>
            </a:prstGeom>
            <a:noFill/>
            <a:ln w="9525">
              <a:solidFill>
                <a:schemeClr val="tx1"/>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endParaRPr kumimoji="0" lang="zh-CN" altLang="zh-CN" sz="800">
                <a:solidFill>
                  <a:schemeClr val="bg2"/>
                </a:solidFill>
                <a:effectLst/>
                <a:latin typeface="Arial" panose="020B0604020202020204" pitchFamily="34" charset="0"/>
                <a:ea typeface="宋体" panose="02010600030101010101" pitchFamily="2" charset="-122"/>
              </a:endParaRPr>
            </a:p>
          </p:txBody>
        </p:sp>
        <p:sp>
          <p:nvSpPr>
            <p:cNvPr id="79935" name="Oval 63">
              <a:extLst>
                <a:ext uri="{FF2B5EF4-FFF2-40B4-BE49-F238E27FC236}">
                  <a16:creationId xmlns:a16="http://schemas.microsoft.com/office/drawing/2014/main" id="{697B7390-1CD1-42A6-8E96-01862A9F8BD8}"/>
                </a:ext>
              </a:extLst>
            </p:cNvPr>
            <p:cNvSpPr>
              <a:spLocks noChangeArrowheads="1"/>
            </p:cNvSpPr>
            <p:nvPr/>
          </p:nvSpPr>
          <p:spPr bwMode="auto">
            <a:xfrm>
              <a:off x="5002" y="2478"/>
              <a:ext cx="114" cy="105"/>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1.1</a:t>
              </a:r>
            </a:p>
          </p:txBody>
        </p:sp>
        <p:sp>
          <p:nvSpPr>
            <p:cNvPr id="79936" name="Oval 64">
              <a:extLst>
                <a:ext uri="{FF2B5EF4-FFF2-40B4-BE49-F238E27FC236}">
                  <a16:creationId xmlns:a16="http://schemas.microsoft.com/office/drawing/2014/main" id="{F21EDC3F-CA97-487A-B1EE-F4AAFC2DEB35}"/>
                </a:ext>
              </a:extLst>
            </p:cNvPr>
            <p:cNvSpPr>
              <a:spLocks noChangeArrowheads="1"/>
            </p:cNvSpPr>
            <p:nvPr/>
          </p:nvSpPr>
          <p:spPr bwMode="auto">
            <a:xfrm>
              <a:off x="5205" y="2620"/>
              <a:ext cx="114" cy="103"/>
            </a:xfrm>
            <a:prstGeom prst="ellipse">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kumimoji="0" lang="en-US" altLang="zh-CN" sz="800">
                  <a:solidFill>
                    <a:schemeClr val="bg2"/>
                  </a:solidFill>
                  <a:effectLst/>
                  <a:latin typeface="Arial" panose="020B0604020202020204" pitchFamily="34" charset="0"/>
                  <a:ea typeface="宋体" panose="02010600030101010101" pitchFamily="2" charset="-122"/>
                </a:rPr>
                <a:t>1.3</a:t>
              </a:r>
            </a:p>
          </p:txBody>
        </p:sp>
        <p:sp>
          <p:nvSpPr>
            <p:cNvPr id="79937" name="Line 65">
              <a:extLst>
                <a:ext uri="{FF2B5EF4-FFF2-40B4-BE49-F238E27FC236}">
                  <a16:creationId xmlns:a16="http://schemas.microsoft.com/office/drawing/2014/main" id="{D52B527C-B639-4991-BDF5-465D7503FC2B}"/>
                </a:ext>
              </a:extLst>
            </p:cNvPr>
            <p:cNvSpPr>
              <a:spLocks noChangeShapeType="1"/>
            </p:cNvSpPr>
            <p:nvPr/>
          </p:nvSpPr>
          <p:spPr bwMode="auto">
            <a:xfrm flipV="1">
              <a:off x="4861" y="2557"/>
              <a:ext cx="153" cy="106"/>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8" name="Line 66">
              <a:extLst>
                <a:ext uri="{FF2B5EF4-FFF2-40B4-BE49-F238E27FC236}">
                  <a16:creationId xmlns:a16="http://schemas.microsoft.com/office/drawing/2014/main" id="{DCEF73B7-9E2D-451B-9EF3-77CC11EB4E99}"/>
                </a:ext>
              </a:extLst>
            </p:cNvPr>
            <p:cNvSpPr>
              <a:spLocks noChangeShapeType="1"/>
            </p:cNvSpPr>
            <p:nvPr/>
          </p:nvSpPr>
          <p:spPr bwMode="auto">
            <a:xfrm>
              <a:off x="5075" y="2688"/>
              <a:ext cx="137" cy="0"/>
            </a:xfrm>
            <a:prstGeom prst="line">
              <a:avLst/>
            </a:prstGeom>
            <a:noFill/>
            <a:ln w="9525">
              <a:solidFill>
                <a:schemeClr val="tx1"/>
              </a:solidFill>
              <a:round/>
              <a:headEnd type="triangl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39" name="Line 67">
              <a:extLst>
                <a:ext uri="{FF2B5EF4-FFF2-40B4-BE49-F238E27FC236}">
                  <a16:creationId xmlns:a16="http://schemas.microsoft.com/office/drawing/2014/main" id="{48430EEC-CA00-4BB6-AA53-CF2C01E80A33}"/>
                </a:ext>
              </a:extLst>
            </p:cNvPr>
            <p:cNvSpPr>
              <a:spLocks noChangeShapeType="1"/>
            </p:cNvSpPr>
            <p:nvPr/>
          </p:nvSpPr>
          <p:spPr bwMode="auto">
            <a:xfrm>
              <a:off x="5103" y="2557"/>
              <a:ext cx="139" cy="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0" name="Line 68">
              <a:extLst>
                <a:ext uri="{FF2B5EF4-FFF2-40B4-BE49-F238E27FC236}">
                  <a16:creationId xmlns:a16="http://schemas.microsoft.com/office/drawing/2014/main" id="{DFD23CD5-69C7-4E05-B787-3CC1E99CE572}"/>
                </a:ext>
              </a:extLst>
            </p:cNvPr>
            <p:cNvSpPr>
              <a:spLocks noChangeShapeType="1"/>
            </p:cNvSpPr>
            <p:nvPr/>
          </p:nvSpPr>
          <p:spPr bwMode="auto">
            <a:xfrm flipH="1">
              <a:off x="4446" y="2642"/>
              <a:ext cx="193" cy="68"/>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1" name="Line 69">
              <a:extLst>
                <a:ext uri="{FF2B5EF4-FFF2-40B4-BE49-F238E27FC236}">
                  <a16:creationId xmlns:a16="http://schemas.microsoft.com/office/drawing/2014/main" id="{7269D320-423E-401A-B412-56DC9A78B3AB}"/>
                </a:ext>
              </a:extLst>
            </p:cNvPr>
            <p:cNvSpPr>
              <a:spLocks noChangeShapeType="1"/>
            </p:cNvSpPr>
            <p:nvPr/>
          </p:nvSpPr>
          <p:spPr bwMode="auto">
            <a:xfrm flipH="1">
              <a:off x="4386" y="1536"/>
              <a:ext cx="286" cy="313"/>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2" name="Line 70">
              <a:extLst>
                <a:ext uri="{FF2B5EF4-FFF2-40B4-BE49-F238E27FC236}">
                  <a16:creationId xmlns:a16="http://schemas.microsoft.com/office/drawing/2014/main" id="{4DB93400-EF20-40CD-9980-E1E436718A75}"/>
                </a:ext>
              </a:extLst>
            </p:cNvPr>
            <p:cNvSpPr>
              <a:spLocks noChangeShapeType="1"/>
            </p:cNvSpPr>
            <p:nvPr/>
          </p:nvSpPr>
          <p:spPr bwMode="auto">
            <a:xfrm>
              <a:off x="4712" y="1559"/>
              <a:ext cx="221" cy="289"/>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3" name="Line 71">
              <a:extLst>
                <a:ext uri="{FF2B5EF4-FFF2-40B4-BE49-F238E27FC236}">
                  <a16:creationId xmlns:a16="http://schemas.microsoft.com/office/drawing/2014/main" id="{9EC17E27-3060-4FF9-9D22-47C89AB4F47A}"/>
                </a:ext>
              </a:extLst>
            </p:cNvPr>
            <p:cNvSpPr>
              <a:spLocks noChangeShapeType="1"/>
            </p:cNvSpPr>
            <p:nvPr/>
          </p:nvSpPr>
          <p:spPr bwMode="auto">
            <a:xfrm flipH="1">
              <a:off x="3569" y="1979"/>
              <a:ext cx="844" cy="420"/>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4" name="Line 72">
              <a:extLst>
                <a:ext uri="{FF2B5EF4-FFF2-40B4-BE49-F238E27FC236}">
                  <a16:creationId xmlns:a16="http://schemas.microsoft.com/office/drawing/2014/main" id="{D14F3288-4A0C-476C-AF91-CA6F0F9BE1FD}"/>
                </a:ext>
              </a:extLst>
            </p:cNvPr>
            <p:cNvSpPr>
              <a:spLocks noChangeShapeType="1"/>
            </p:cNvSpPr>
            <p:nvPr/>
          </p:nvSpPr>
          <p:spPr bwMode="auto">
            <a:xfrm flipH="1">
              <a:off x="4173" y="2005"/>
              <a:ext cx="260" cy="394"/>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5" name="Line 73">
              <a:extLst>
                <a:ext uri="{FF2B5EF4-FFF2-40B4-BE49-F238E27FC236}">
                  <a16:creationId xmlns:a16="http://schemas.microsoft.com/office/drawing/2014/main" id="{00D54C40-6617-4AAA-B2ED-B01DB62E6B0B}"/>
                </a:ext>
              </a:extLst>
            </p:cNvPr>
            <p:cNvSpPr>
              <a:spLocks noChangeShapeType="1"/>
            </p:cNvSpPr>
            <p:nvPr/>
          </p:nvSpPr>
          <p:spPr bwMode="auto">
            <a:xfrm flipH="1">
              <a:off x="4253" y="2137"/>
              <a:ext cx="321" cy="262"/>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6" name="Line 74">
              <a:extLst>
                <a:ext uri="{FF2B5EF4-FFF2-40B4-BE49-F238E27FC236}">
                  <a16:creationId xmlns:a16="http://schemas.microsoft.com/office/drawing/2014/main" id="{1672BD58-5477-42EE-9DBE-617DC171C297}"/>
                </a:ext>
              </a:extLst>
            </p:cNvPr>
            <p:cNvSpPr>
              <a:spLocks noChangeShapeType="1"/>
            </p:cNvSpPr>
            <p:nvPr/>
          </p:nvSpPr>
          <p:spPr bwMode="auto">
            <a:xfrm>
              <a:off x="4608" y="2112"/>
              <a:ext cx="247" cy="275"/>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7" name="Line 75">
              <a:extLst>
                <a:ext uri="{FF2B5EF4-FFF2-40B4-BE49-F238E27FC236}">
                  <a16:creationId xmlns:a16="http://schemas.microsoft.com/office/drawing/2014/main" id="{34337CA1-2FBF-4C0F-A620-4B579D718AFF}"/>
                </a:ext>
              </a:extLst>
            </p:cNvPr>
            <p:cNvSpPr>
              <a:spLocks noChangeShapeType="1"/>
            </p:cNvSpPr>
            <p:nvPr/>
          </p:nvSpPr>
          <p:spPr bwMode="auto">
            <a:xfrm>
              <a:off x="4795" y="2005"/>
              <a:ext cx="141" cy="394"/>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8" name="Line 76">
              <a:extLst>
                <a:ext uri="{FF2B5EF4-FFF2-40B4-BE49-F238E27FC236}">
                  <a16:creationId xmlns:a16="http://schemas.microsoft.com/office/drawing/2014/main" id="{1E0C4B8E-1619-4C9D-8029-3EFE91FC27EB}"/>
                </a:ext>
              </a:extLst>
            </p:cNvPr>
            <p:cNvSpPr>
              <a:spLocks noChangeShapeType="1"/>
            </p:cNvSpPr>
            <p:nvPr/>
          </p:nvSpPr>
          <p:spPr bwMode="auto">
            <a:xfrm>
              <a:off x="4815" y="1979"/>
              <a:ext cx="722" cy="420"/>
            </a:xfrm>
            <a:prstGeom prst="line">
              <a:avLst/>
            </a:prstGeom>
            <a:noFill/>
            <a:ln w="9525">
              <a:solidFill>
                <a:srgbClr val="FFFFCC"/>
              </a:solidFill>
              <a:prstDash val="dash"/>
              <a:round/>
              <a:headEn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49" name="Line 77">
              <a:extLst>
                <a:ext uri="{FF2B5EF4-FFF2-40B4-BE49-F238E27FC236}">
                  <a16:creationId xmlns:a16="http://schemas.microsoft.com/office/drawing/2014/main" id="{CBB24092-D386-4EED-A586-47DEB225AABF}"/>
                </a:ext>
              </a:extLst>
            </p:cNvPr>
            <p:cNvSpPr>
              <a:spLocks noChangeShapeType="1"/>
            </p:cNvSpPr>
            <p:nvPr/>
          </p:nvSpPr>
          <p:spPr bwMode="auto">
            <a:xfrm flipV="1">
              <a:off x="5296" y="2504"/>
              <a:ext cx="41" cy="131"/>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50" name="Line 78">
              <a:extLst>
                <a:ext uri="{FF2B5EF4-FFF2-40B4-BE49-F238E27FC236}">
                  <a16:creationId xmlns:a16="http://schemas.microsoft.com/office/drawing/2014/main" id="{7C8211A7-C6BC-4CA0-9906-1F1143210A6C}"/>
                </a:ext>
              </a:extLst>
            </p:cNvPr>
            <p:cNvSpPr>
              <a:spLocks noChangeShapeType="1"/>
            </p:cNvSpPr>
            <p:nvPr/>
          </p:nvSpPr>
          <p:spPr bwMode="auto">
            <a:xfrm flipH="1">
              <a:off x="4633" y="2005"/>
              <a:ext cx="101" cy="79"/>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51" name="Line 79">
              <a:extLst>
                <a:ext uri="{FF2B5EF4-FFF2-40B4-BE49-F238E27FC236}">
                  <a16:creationId xmlns:a16="http://schemas.microsoft.com/office/drawing/2014/main" id="{5A9B6D1B-DA3E-44E3-A390-6EF37FC6CAB6}"/>
                </a:ext>
              </a:extLst>
            </p:cNvPr>
            <p:cNvSpPr>
              <a:spLocks noChangeShapeType="1"/>
            </p:cNvSpPr>
            <p:nvPr/>
          </p:nvSpPr>
          <p:spPr bwMode="auto">
            <a:xfrm flipH="1" flipV="1">
              <a:off x="4409" y="2104"/>
              <a:ext cx="121"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52" name="Line 80">
              <a:extLst>
                <a:ext uri="{FF2B5EF4-FFF2-40B4-BE49-F238E27FC236}">
                  <a16:creationId xmlns:a16="http://schemas.microsoft.com/office/drawing/2014/main" id="{F75F60BF-7331-45F6-B324-2C12C0808946}"/>
                </a:ext>
              </a:extLst>
            </p:cNvPr>
            <p:cNvSpPr>
              <a:spLocks noChangeShapeType="1"/>
            </p:cNvSpPr>
            <p:nvPr/>
          </p:nvSpPr>
          <p:spPr bwMode="auto">
            <a:xfrm>
              <a:off x="4511" y="1517"/>
              <a:ext cx="114" cy="0"/>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953" name="Line 81">
              <a:extLst>
                <a:ext uri="{FF2B5EF4-FFF2-40B4-BE49-F238E27FC236}">
                  <a16:creationId xmlns:a16="http://schemas.microsoft.com/office/drawing/2014/main" id="{1F0DC388-21C8-4541-9F0D-05AC82221BED}"/>
                </a:ext>
              </a:extLst>
            </p:cNvPr>
            <p:cNvSpPr>
              <a:spLocks noChangeShapeType="1"/>
            </p:cNvSpPr>
            <p:nvPr/>
          </p:nvSpPr>
          <p:spPr bwMode="auto">
            <a:xfrm flipV="1">
              <a:off x="4739" y="1454"/>
              <a:ext cx="114" cy="63"/>
            </a:xfrm>
            <a:prstGeom prst="line">
              <a:avLst/>
            </a:prstGeom>
            <a:noFill/>
            <a:ln w="9525">
              <a:solidFill>
                <a:schemeClr val="tx1"/>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877"/>
                                        </p:tgtEl>
                                        <p:attrNameLst>
                                          <p:attrName>style.visibility</p:attrName>
                                        </p:attrNameLst>
                                      </p:cBhvr>
                                      <p:to>
                                        <p:strVal val="visible"/>
                                      </p:to>
                                    </p:set>
                                    <p:animEffect transition="in" filter="wipe(left)">
                                      <p:cBhvr>
                                        <p:cTn id="7" dur="500"/>
                                        <p:tgtEl>
                                          <p:spTgt spid="79877"/>
                                        </p:tgtEl>
                                      </p:cBhvr>
                                    </p:animEffect>
                                  </p:childTnLst>
                                </p:cTn>
                              </p:par>
                            </p:childTnLst>
                          </p:cTn>
                        </p:par>
                        <p:par>
                          <p:cTn id="8" fill="hold" nodeType="afterGroup">
                            <p:stCondLst>
                              <p:cond delay="500"/>
                            </p:stCondLst>
                            <p:childTnLst>
                              <p:par>
                                <p:cTn id="9" presetID="1" presetClass="entr" presetSubtype="0" fill="hold" nodeType="afterEffect">
                                  <p:stCondLst>
                                    <p:cond delay="9000"/>
                                  </p:stCondLst>
                                  <p:childTnLst>
                                    <p:set>
                                      <p:cBhvr>
                                        <p:cTn id="10" dur="1" fill="hold">
                                          <p:stCondLst>
                                            <p:cond delay="499"/>
                                          </p:stCondLst>
                                        </p:cTn>
                                        <p:tgtEl>
                                          <p:spTgt spid="79891"/>
                                        </p:tgtEl>
                                        <p:attrNameLst>
                                          <p:attrName>style.visibility</p:attrName>
                                        </p:attrNameLst>
                                      </p:cBhvr>
                                      <p:to>
                                        <p:strVal val="visible"/>
                                      </p:to>
                                    </p:set>
                                  </p:childTnLst>
                                </p:cTn>
                              </p:par>
                            </p:childTnLst>
                          </p:cTn>
                        </p:par>
                        <p:par>
                          <p:cTn id="11" fill="hold" nodeType="afterGroup">
                            <p:stCondLst>
                              <p:cond delay="10000"/>
                            </p:stCondLst>
                            <p:childTnLst>
                              <p:par>
                                <p:cTn id="12" presetID="22" presetClass="entr" presetSubtype="8" fill="hold" grpId="0" nodeType="afterEffect">
                                  <p:stCondLst>
                                    <p:cond delay="0"/>
                                  </p:stCondLst>
                                  <p:childTnLst>
                                    <p:set>
                                      <p:cBhvr>
                                        <p:cTn id="13" dur="1" fill="hold">
                                          <p:stCondLst>
                                            <p:cond delay="0"/>
                                          </p:stCondLst>
                                        </p:cTn>
                                        <p:tgtEl>
                                          <p:spTgt spid="79876"/>
                                        </p:tgtEl>
                                        <p:attrNameLst>
                                          <p:attrName>style.visibility</p:attrName>
                                        </p:attrNameLst>
                                      </p:cBhvr>
                                      <p:to>
                                        <p:strVal val="visible"/>
                                      </p:to>
                                    </p:set>
                                    <p:animEffect transition="in" filter="wipe(left)">
                                      <p:cBhvr>
                                        <p:cTn id="14" dur="500"/>
                                        <p:tgtEl>
                                          <p:spTgt spid="79876"/>
                                        </p:tgtEl>
                                      </p:cBhvr>
                                    </p:animEffect>
                                  </p:childTnLst>
                                </p:cTn>
                              </p:par>
                            </p:childTnLst>
                          </p:cTn>
                        </p:par>
                        <p:par>
                          <p:cTn id="15" fill="hold" nodeType="afterGroup">
                            <p:stCondLst>
                              <p:cond delay="10500"/>
                            </p:stCondLst>
                            <p:childTnLst>
                              <p:par>
                                <p:cTn id="16" presetID="22" presetClass="entr" presetSubtype="1" fill="hold" nodeType="afterEffect">
                                  <p:stCondLst>
                                    <p:cond delay="4000"/>
                                  </p:stCondLst>
                                  <p:childTnLst>
                                    <p:set>
                                      <p:cBhvr>
                                        <p:cTn id="17" dur="1" fill="hold">
                                          <p:stCondLst>
                                            <p:cond delay="0"/>
                                          </p:stCondLst>
                                        </p:cTn>
                                        <p:tgtEl>
                                          <p:spTgt spid="79955"/>
                                        </p:tgtEl>
                                        <p:attrNameLst>
                                          <p:attrName>style.visibility</p:attrName>
                                        </p:attrNameLst>
                                      </p:cBhvr>
                                      <p:to>
                                        <p:strVal val="visible"/>
                                      </p:to>
                                    </p:set>
                                    <p:animEffect transition="in" filter="wipe(up)">
                                      <p:cBhvr>
                                        <p:cTn id="18" dur="500"/>
                                        <p:tgtEl>
                                          <p:spTgt spid="79955"/>
                                        </p:tgtEl>
                                      </p:cBhvr>
                                    </p:animEffect>
                                  </p:childTnLst>
                                </p:cTn>
                              </p:par>
                            </p:childTnLst>
                          </p:cTn>
                        </p:par>
                        <p:par>
                          <p:cTn id="19" fill="hold" nodeType="afterGroup">
                            <p:stCondLst>
                              <p:cond delay="15000"/>
                            </p:stCondLst>
                            <p:childTnLst>
                              <p:par>
                                <p:cTn id="20" presetID="1" presetClass="entr" presetSubtype="0" fill="hold" nodeType="afterEffect">
                                  <p:stCondLst>
                                    <p:cond delay="10000"/>
                                  </p:stCondLst>
                                  <p:childTnLst>
                                    <p:set>
                                      <p:cBhvr>
                                        <p:cTn id="21" dur="1" fill="hold">
                                          <p:stCondLst>
                                            <p:cond delay="499"/>
                                          </p:stCondLst>
                                        </p:cTn>
                                        <p:tgtEl>
                                          <p:spTgt spid="79892"/>
                                        </p:tgtEl>
                                        <p:attrNameLst>
                                          <p:attrName>style.visibility</p:attrName>
                                        </p:attrNameLst>
                                      </p:cBhvr>
                                      <p:to>
                                        <p:strVal val="visible"/>
                                      </p:to>
                                    </p:set>
                                  </p:childTnLst>
                                </p:cTn>
                              </p:par>
                            </p:childTnLst>
                          </p:cTn>
                        </p:par>
                        <p:par>
                          <p:cTn id="22" fill="hold" nodeType="afterGroup">
                            <p:stCondLst>
                              <p:cond delay="25500"/>
                            </p:stCondLst>
                            <p:childTnLst>
                              <p:par>
                                <p:cTn id="23" presetID="22" presetClass="entr" presetSubtype="8" fill="hold" grpId="0" nodeType="afterEffect">
                                  <p:stCondLst>
                                    <p:cond delay="0"/>
                                  </p:stCondLst>
                                  <p:childTnLst>
                                    <p:set>
                                      <p:cBhvr>
                                        <p:cTn id="24" dur="1" fill="hold">
                                          <p:stCondLst>
                                            <p:cond delay="0"/>
                                          </p:stCondLst>
                                        </p:cTn>
                                        <p:tgtEl>
                                          <p:spTgt spid="79878"/>
                                        </p:tgtEl>
                                        <p:attrNameLst>
                                          <p:attrName>style.visibility</p:attrName>
                                        </p:attrNameLst>
                                      </p:cBhvr>
                                      <p:to>
                                        <p:strVal val="visible"/>
                                      </p:to>
                                    </p:set>
                                    <p:animEffect transition="in" filter="wipe(left)">
                                      <p:cBhvr>
                                        <p:cTn id="25"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autoUpdateAnimBg="0"/>
      <p:bldP spid="79877" grpId="0" autoUpdateAnimBg="0"/>
      <p:bldP spid="7987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a:extLst>
              <a:ext uri="{FF2B5EF4-FFF2-40B4-BE49-F238E27FC236}">
                <a16:creationId xmlns:a16="http://schemas.microsoft.com/office/drawing/2014/main" id="{0FE05841-04CB-48A1-AF23-8345E58161FC}"/>
              </a:ext>
            </a:extLst>
          </p:cNvPr>
          <p:cNvSpPr>
            <a:spLocks noGrp="1" noChangeArrowheads="1"/>
          </p:cNvSpPr>
          <p:nvPr>
            <p:ph type="title" idx="4294967295"/>
          </p:nvPr>
        </p:nvSpPr>
        <p:spPr>
          <a:xfrm>
            <a:off x="0" y="0"/>
            <a:ext cx="2057400" cy="214313"/>
          </a:xfrm>
        </p:spPr>
        <p:txBody>
          <a:bodyPr/>
          <a:lstStyle/>
          <a:p>
            <a:pPr algn="l"/>
            <a:r>
              <a:rPr lang="en-US" altLang="zh-CN" sz="800" b="1">
                <a:solidFill>
                  <a:schemeClr val="bg2"/>
                </a:solidFill>
              </a:rPr>
              <a:t>    </a:t>
            </a:r>
            <a:r>
              <a:rPr lang="zh-CN" altLang="en-US" sz="800" b="1">
                <a:solidFill>
                  <a:srgbClr val="FF9900"/>
                </a:solidFill>
              </a:rPr>
              <a:t>基本思想与步骤</a:t>
            </a:r>
            <a:endParaRPr lang="zh-CN" altLang="en-US" sz="800">
              <a:solidFill>
                <a:srgbClr val="FF9900"/>
              </a:solidFill>
            </a:endParaRPr>
          </a:p>
        </p:txBody>
      </p:sp>
      <p:sp>
        <p:nvSpPr>
          <p:cNvPr id="75780" name="Text Box 4">
            <a:extLst>
              <a:ext uri="{FF2B5EF4-FFF2-40B4-BE49-F238E27FC236}">
                <a16:creationId xmlns:a16="http://schemas.microsoft.com/office/drawing/2014/main" id="{2CBC0D81-4B5F-4528-87A3-CF06AD786588}"/>
              </a:ext>
            </a:extLst>
          </p:cNvPr>
          <p:cNvSpPr txBox="1">
            <a:spLocks noChangeArrowheads="1"/>
          </p:cNvSpPr>
          <p:nvPr/>
        </p:nvSpPr>
        <p:spPr bwMode="auto">
          <a:xfrm>
            <a:off x="338138" y="4021138"/>
            <a:ext cx="8469312" cy="19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190500">
              <a:spcBef>
                <a:spcPct val="0"/>
              </a:spcBef>
              <a:defRPr kumimoji="1" sz="2400">
                <a:solidFill>
                  <a:schemeClr val="tx1"/>
                </a:solidFill>
                <a:latin typeface="Times New Roman" panose="02020603050405020304" pitchFamily="18" charset="0"/>
                <a:ea typeface="宋体" panose="02010600030101010101" pitchFamily="2" charset="-122"/>
              </a:defRPr>
            </a:lvl1pPr>
            <a:lvl2pPr marL="476250">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ct val="25000"/>
              </a:spcBef>
            </a:pPr>
            <a:r>
              <a:rPr lang="zh-CN" altLang="en-US" sz="2800" dirty="0">
                <a:solidFill>
                  <a:schemeClr val="tx2"/>
                </a:solidFill>
                <a:effectLst>
                  <a:outerShdw blurRad="38100" dist="38100" dir="2700000" algn="tl">
                    <a:srgbClr val="000000"/>
                  </a:outerShdw>
                </a:effectLst>
                <a:latin typeface="宋体" panose="02010600030101010101" pitchFamily="2" charset="-122"/>
              </a:rPr>
              <a:t>三、</a:t>
            </a:r>
            <a:r>
              <a:rPr lang="en-US" altLang="zh-CN" sz="2800" dirty="0">
                <a:solidFill>
                  <a:schemeClr val="tx2"/>
                </a:solidFill>
                <a:effectLst>
                  <a:outerShdw blurRad="38100" dist="38100" dir="2700000" algn="tl">
                    <a:srgbClr val="000000"/>
                  </a:outerShdw>
                </a:effectLst>
                <a:latin typeface="宋体" panose="02010600030101010101" pitchFamily="2" charset="-122"/>
              </a:rPr>
              <a:t>SA</a:t>
            </a:r>
            <a:r>
              <a:rPr lang="zh-CN" altLang="en-US" sz="2800" dirty="0">
                <a:solidFill>
                  <a:schemeClr val="tx2"/>
                </a:solidFill>
                <a:effectLst>
                  <a:outerShdw blurRad="38100" dist="38100" dir="2700000" algn="tl">
                    <a:srgbClr val="000000"/>
                  </a:outerShdw>
                </a:effectLst>
                <a:latin typeface="宋体" panose="02010600030101010101" pitchFamily="2" charset="-122"/>
              </a:rPr>
              <a:t>法的描述方法</a:t>
            </a:r>
          </a:p>
          <a:p>
            <a:pPr algn="just">
              <a:lnSpc>
                <a:spcPct val="105000"/>
              </a:lnSpc>
            </a:pPr>
            <a:r>
              <a:rPr lang="en-US" altLang="zh-CN" sz="2800" dirty="0">
                <a:effectLst/>
                <a:latin typeface="楷体_GB2312" pitchFamily="49" charset="-122"/>
                <a:ea typeface="楷体_GB2312" pitchFamily="49" charset="-122"/>
              </a:rPr>
              <a:t>1</a:t>
            </a:r>
            <a:r>
              <a:rPr lang="zh-CN" altLang="en-US" sz="2800" dirty="0">
                <a:effectLst/>
                <a:latin typeface="楷体_GB2312" pitchFamily="49" charset="-122"/>
                <a:ea typeface="楷体_GB2312" pitchFamily="49" charset="-122"/>
              </a:rPr>
              <a:t>、分层的数据流图</a:t>
            </a:r>
            <a:r>
              <a:rPr lang="en-US" altLang="zh-CN" sz="2800" dirty="0">
                <a:effectLst/>
                <a:latin typeface="楷体_GB2312" pitchFamily="49" charset="-122"/>
                <a:ea typeface="楷体_GB2312" pitchFamily="49" charset="-122"/>
              </a:rPr>
              <a:t>(DFD</a:t>
            </a:r>
            <a:r>
              <a:rPr lang="zh-CN" altLang="en-US" sz="2800" dirty="0">
                <a:effectLst/>
                <a:latin typeface="楷体_GB2312" pitchFamily="49" charset="-122"/>
                <a:ea typeface="楷体_GB2312" pitchFamily="49" charset="-122"/>
              </a:rPr>
              <a:t>图</a:t>
            </a:r>
            <a:r>
              <a:rPr lang="en-US" altLang="zh-CN" sz="2800" dirty="0">
                <a:effectLst/>
                <a:latin typeface="楷体_GB2312" pitchFamily="49" charset="-122"/>
                <a:ea typeface="楷体_GB2312" pitchFamily="49" charset="-122"/>
              </a:rPr>
              <a:t>)</a:t>
            </a:r>
          </a:p>
          <a:p>
            <a:pPr algn="just">
              <a:lnSpc>
                <a:spcPct val="105000"/>
              </a:lnSpc>
            </a:pPr>
            <a:r>
              <a:rPr lang="en-US" altLang="zh-CN" sz="2800" dirty="0">
                <a:effectLst/>
                <a:latin typeface="楷体_GB2312" pitchFamily="49" charset="-122"/>
                <a:ea typeface="楷体_GB2312" pitchFamily="49" charset="-122"/>
              </a:rPr>
              <a:t>2</a:t>
            </a:r>
            <a:r>
              <a:rPr lang="zh-CN" altLang="en-US" sz="2800" dirty="0">
                <a:effectLst/>
                <a:latin typeface="楷体_GB2312" pitchFamily="49" charset="-122"/>
                <a:ea typeface="楷体_GB2312" pitchFamily="49" charset="-122"/>
              </a:rPr>
              <a:t>、数据词典</a:t>
            </a:r>
          </a:p>
          <a:p>
            <a:pPr>
              <a:lnSpc>
                <a:spcPct val="105000"/>
              </a:lnSpc>
            </a:pPr>
            <a:r>
              <a:rPr lang="en-US" altLang="zh-CN" sz="2800" dirty="0">
                <a:effectLst/>
                <a:latin typeface="楷体_GB2312" pitchFamily="49" charset="-122"/>
                <a:ea typeface="楷体_GB2312" pitchFamily="49" charset="-122"/>
              </a:rPr>
              <a:t>3</a:t>
            </a:r>
            <a:r>
              <a:rPr lang="zh-CN" altLang="en-US" sz="2800" dirty="0">
                <a:effectLst/>
                <a:latin typeface="楷体_GB2312" pitchFamily="49" charset="-122"/>
                <a:ea typeface="楷体_GB2312" pitchFamily="49" charset="-122"/>
              </a:rPr>
              <a:t>、描述加工逻辑的结构化语言、判定表及判定树</a:t>
            </a:r>
          </a:p>
        </p:txBody>
      </p:sp>
      <p:sp>
        <p:nvSpPr>
          <p:cNvPr id="75782" name="Text Box 6">
            <a:extLst>
              <a:ext uri="{FF2B5EF4-FFF2-40B4-BE49-F238E27FC236}">
                <a16:creationId xmlns:a16="http://schemas.microsoft.com/office/drawing/2014/main" id="{49A9DF48-3639-436C-8188-736D04A95035}"/>
              </a:ext>
            </a:extLst>
          </p:cNvPr>
          <p:cNvSpPr txBox="1">
            <a:spLocks noChangeArrowheads="1"/>
          </p:cNvSpPr>
          <p:nvPr/>
        </p:nvSpPr>
        <p:spPr bwMode="auto">
          <a:xfrm>
            <a:off x="444500" y="422275"/>
            <a:ext cx="42862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二、</a:t>
            </a:r>
            <a:r>
              <a:rPr lang="en-US" altLang="zh-CN">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SA</a:t>
            </a:r>
            <a:r>
              <a:rPr lang="zh-CN" altLang="en-US">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法的步骤</a:t>
            </a:r>
          </a:p>
        </p:txBody>
      </p:sp>
      <p:sp>
        <p:nvSpPr>
          <p:cNvPr id="75792" name="Text Box 16">
            <a:extLst>
              <a:ext uri="{FF2B5EF4-FFF2-40B4-BE49-F238E27FC236}">
                <a16:creationId xmlns:a16="http://schemas.microsoft.com/office/drawing/2014/main" id="{2DD329D4-B4FE-49B6-B8A2-80426768DF75}"/>
              </a:ext>
            </a:extLst>
          </p:cNvPr>
          <p:cNvSpPr txBox="1">
            <a:spLocks noChangeArrowheads="1"/>
          </p:cNvSpPr>
          <p:nvPr/>
        </p:nvSpPr>
        <p:spPr bwMode="auto">
          <a:xfrm>
            <a:off x="136525" y="4065588"/>
            <a:ext cx="777875"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1800">
              <a:effectLst/>
              <a:latin typeface="宋体" panose="02010600030101010101" pitchFamily="2" charset="-122"/>
              <a:ea typeface="宋体" panose="02010600030101010101" pitchFamily="2" charset="-122"/>
            </a:endParaRPr>
          </a:p>
        </p:txBody>
      </p:sp>
      <p:sp>
        <p:nvSpPr>
          <p:cNvPr id="75793" name="Text Box 17">
            <a:hlinkClick r:id="rId2" action="ppaction://hlinksldjump"/>
            <a:extLst>
              <a:ext uri="{FF2B5EF4-FFF2-40B4-BE49-F238E27FC236}">
                <a16:creationId xmlns:a16="http://schemas.microsoft.com/office/drawing/2014/main" id="{7FC98440-305F-4158-AFBD-4D4629806FDE}"/>
              </a:ext>
            </a:extLst>
          </p:cNvPr>
          <p:cNvSpPr txBox="1">
            <a:spLocks noChangeArrowheads="1"/>
          </p:cNvSpPr>
          <p:nvPr/>
        </p:nvSpPr>
        <p:spPr bwMode="auto">
          <a:xfrm>
            <a:off x="1905000" y="5105400"/>
            <a:ext cx="7778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1800">
              <a:effectLst/>
              <a:latin typeface="宋体" panose="02010600030101010101" pitchFamily="2" charset="-122"/>
              <a:ea typeface="宋体" panose="02010600030101010101" pitchFamily="2" charset="-122"/>
            </a:endParaRPr>
          </a:p>
        </p:txBody>
      </p:sp>
      <p:sp>
        <p:nvSpPr>
          <p:cNvPr id="75797" name="Text Box 21">
            <a:hlinkClick r:id="rId3" action="ppaction://hlinksldjump"/>
            <a:extLst>
              <a:ext uri="{FF2B5EF4-FFF2-40B4-BE49-F238E27FC236}">
                <a16:creationId xmlns:a16="http://schemas.microsoft.com/office/drawing/2014/main" id="{F214FC46-3D1F-4E6A-B720-02143041F3DE}"/>
              </a:ext>
            </a:extLst>
          </p:cNvPr>
          <p:cNvSpPr txBox="1">
            <a:spLocks noChangeArrowheads="1"/>
          </p:cNvSpPr>
          <p:nvPr/>
        </p:nvSpPr>
        <p:spPr bwMode="auto">
          <a:xfrm>
            <a:off x="5334000" y="5867400"/>
            <a:ext cx="7778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sz="1800">
              <a:effectLst/>
              <a:latin typeface="宋体" panose="02010600030101010101" pitchFamily="2" charset="-122"/>
              <a:ea typeface="宋体" panose="02010600030101010101" pitchFamily="2" charset="-122"/>
            </a:endParaRPr>
          </a:p>
        </p:txBody>
      </p:sp>
      <p:sp>
        <p:nvSpPr>
          <p:cNvPr id="75799" name="Oval 23">
            <a:hlinkClick r:id="" action="ppaction://hlinkshowjump?jump=previousslide"/>
            <a:extLst>
              <a:ext uri="{FF2B5EF4-FFF2-40B4-BE49-F238E27FC236}">
                <a16:creationId xmlns:a16="http://schemas.microsoft.com/office/drawing/2014/main" id="{015A2F7F-7A7B-4A70-92E7-893614FA03F9}"/>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0" name="Oval 24">
            <a:hlinkClick r:id="" action="ppaction://hlinkshowjump?jump=nextslide"/>
            <a:extLst>
              <a:ext uri="{FF2B5EF4-FFF2-40B4-BE49-F238E27FC236}">
                <a16:creationId xmlns:a16="http://schemas.microsoft.com/office/drawing/2014/main" id="{4F5C0DCA-E383-4AE4-8237-2841F5EEBE6C}"/>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1" name="Oval 25">
            <a:hlinkClick r:id="rId4" action="ppaction://hlinksldjump"/>
            <a:extLst>
              <a:ext uri="{FF2B5EF4-FFF2-40B4-BE49-F238E27FC236}">
                <a16:creationId xmlns:a16="http://schemas.microsoft.com/office/drawing/2014/main" id="{D37BCB1C-1802-488C-82F1-71ABDF3F3A62}"/>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5825" name="Group 49">
            <a:extLst>
              <a:ext uri="{FF2B5EF4-FFF2-40B4-BE49-F238E27FC236}">
                <a16:creationId xmlns:a16="http://schemas.microsoft.com/office/drawing/2014/main" id="{8A21F571-3A00-4BA5-B41E-15ED6F4DBBE5}"/>
              </a:ext>
            </a:extLst>
          </p:cNvPr>
          <p:cNvGrpSpPr>
            <a:grpSpLocks/>
          </p:cNvGrpSpPr>
          <p:nvPr/>
        </p:nvGrpSpPr>
        <p:grpSpPr bwMode="auto">
          <a:xfrm>
            <a:off x="311150" y="1289051"/>
            <a:ext cx="8432800" cy="887413"/>
            <a:chOff x="196" y="812"/>
            <a:chExt cx="5312" cy="559"/>
          </a:xfrm>
        </p:grpSpPr>
        <p:grpSp>
          <p:nvGrpSpPr>
            <p:cNvPr id="75817" name="Group 41">
              <a:extLst>
                <a:ext uri="{FF2B5EF4-FFF2-40B4-BE49-F238E27FC236}">
                  <a16:creationId xmlns:a16="http://schemas.microsoft.com/office/drawing/2014/main" id="{53253034-FE32-40EB-8C6E-33851F09643D}"/>
                </a:ext>
              </a:extLst>
            </p:cNvPr>
            <p:cNvGrpSpPr>
              <a:grpSpLocks/>
            </p:cNvGrpSpPr>
            <p:nvPr/>
          </p:nvGrpSpPr>
          <p:grpSpPr bwMode="auto">
            <a:xfrm>
              <a:off x="196" y="818"/>
              <a:ext cx="1375" cy="553"/>
              <a:chOff x="124" y="728"/>
              <a:chExt cx="1375" cy="553"/>
            </a:xfrm>
          </p:grpSpPr>
          <p:sp>
            <p:nvSpPr>
              <p:cNvPr id="75805" name="Text Box 29">
                <a:extLst>
                  <a:ext uri="{FF2B5EF4-FFF2-40B4-BE49-F238E27FC236}">
                    <a16:creationId xmlns:a16="http://schemas.microsoft.com/office/drawing/2014/main" id="{84E23279-A71D-4878-A475-5928F4E4D1C8}"/>
                  </a:ext>
                </a:extLst>
              </p:cNvPr>
              <p:cNvSpPr txBox="1">
                <a:spLocks noChangeArrowheads="1"/>
              </p:cNvSpPr>
              <p:nvPr/>
            </p:nvSpPr>
            <p:spPr bwMode="auto">
              <a:xfrm>
                <a:off x="604" y="859"/>
                <a:ext cx="895" cy="422"/>
              </a:xfrm>
              <a:prstGeom prst="rect">
                <a:avLst/>
              </a:prstGeom>
              <a:solidFill>
                <a:schemeClr val="tx1"/>
              </a:solidFill>
              <a:ln w="28575">
                <a:solidFill>
                  <a:schemeClr val="tx2"/>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a:solidFill>
                      <a:schemeClr val="bg2"/>
                    </a:solidFill>
                    <a:effectLst/>
                    <a:ea typeface="宋体" panose="02010600030101010101" pitchFamily="2" charset="-122"/>
                  </a:rPr>
                  <a:t>当前系统</a:t>
                </a:r>
              </a:p>
              <a:p>
                <a:pPr algn="ctr">
                  <a:lnSpc>
                    <a:spcPct val="100000"/>
                  </a:lnSpc>
                  <a:spcBef>
                    <a:spcPct val="0"/>
                  </a:spcBef>
                </a:pPr>
                <a:r>
                  <a:rPr lang="zh-CN" altLang="en-US" sz="1800">
                    <a:solidFill>
                      <a:schemeClr val="bg2"/>
                    </a:solidFill>
                    <a:effectLst/>
                    <a:ea typeface="宋体" panose="02010600030101010101" pitchFamily="2" charset="-122"/>
                  </a:rPr>
                  <a:t>具体模型</a:t>
                </a:r>
              </a:p>
            </p:txBody>
          </p:sp>
          <p:sp>
            <p:nvSpPr>
              <p:cNvPr id="75806" name="Line 30">
                <a:extLst>
                  <a:ext uri="{FF2B5EF4-FFF2-40B4-BE49-F238E27FC236}">
                    <a16:creationId xmlns:a16="http://schemas.microsoft.com/office/drawing/2014/main" id="{0C82C99F-A527-449C-8341-EE1DCE9862CA}"/>
                  </a:ext>
                </a:extLst>
              </p:cNvPr>
              <p:cNvSpPr>
                <a:spLocks noChangeShapeType="1"/>
              </p:cNvSpPr>
              <p:nvPr/>
            </p:nvSpPr>
            <p:spPr bwMode="auto">
              <a:xfrm>
                <a:off x="210" y="1053"/>
                <a:ext cx="384" cy="0"/>
              </a:xfrm>
              <a:prstGeom prst="line">
                <a:avLst/>
              </a:prstGeom>
              <a:noFill/>
              <a:ln w="2857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n>
                    <a:solidFill>
                      <a:sysClr val="windowText" lastClr="000000"/>
                    </a:solidFill>
                  </a:ln>
                </a:endParaRPr>
              </a:p>
            </p:txBody>
          </p:sp>
          <p:sp>
            <p:nvSpPr>
              <p:cNvPr id="75807" name="Text Box 31">
                <a:extLst>
                  <a:ext uri="{FF2B5EF4-FFF2-40B4-BE49-F238E27FC236}">
                    <a16:creationId xmlns:a16="http://schemas.microsoft.com/office/drawing/2014/main" id="{1B88ED14-326F-4395-82C4-0BA58E5439E1}"/>
                  </a:ext>
                </a:extLst>
              </p:cNvPr>
              <p:cNvSpPr txBox="1">
                <a:spLocks noChangeArrowheads="1"/>
              </p:cNvSpPr>
              <p:nvPr/>
            </p:nvSpPr>
            <p:spPr bwMode="auto">
              <a:xfrm>
                <a:off x="124" y="728"/>
                <a:ext cx="59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ctr">
                  <a:spcBef>
                    <a:spcPct val="50000"/>
                  </a:spcBef>
                  <a:defRPr sz="1800">
                    <a:effectLst/>
                    <a:ea typeface="宋体" panose="02010600030101010101" pitchFamily="2" charset="-122"/>
                  </a:defRPr>
                </a:lvl1pPr>
              </a:lstStyle>
              <a:p>
                <a:r>
                  <a:rPr lang="zh-CN" altLang="en-US" dirty="0">
                    <a:solidFill>
                      <a:schemeClr val="bg2"/>
                    </a:solidFill>
                  </a:rPr>
                  <a:t>建立</a:t>
                </a:r>
              </a:p>
            </p:txBody>
          </p:sp>
        </p:grpSp>
        <p:grpSp>
          <p:nvGrpSpPr>
            <p:cNvPr id="75818" name="Group 42">
              <a:extLst>
                <a:ext uri="{FF2B5EF4-FFF2-40B4-BE49-F238E27FC236}">
                  <a16:creationId xmlns:a16="http://schemas.microsoft.com/office/drawing/2014/main" id="{13A0B6CF-B44B-4B8C-BB22-F81B820DDD8E}"/>
                </a:ext>
              </a:extLst>
            </p:cNvPr>
            <p:cNvGrpSpPr>
              <a:grpSpLocks/>
            </p:cNvGrpSpPr>
            <p:nvPr/>
          </p:nvGrpSpPr>
          <p:grpSpPr bwMode="auto">
            <a:xfrm>
              <a:off x="1544" y="812"/>
              <a:ext cx="1315" cy="548"/>
              <a:chOff x="1472" y="686"/>
              <a:chExt cx="1315" cy="548"/>
            </a:xfrm>
          </p:grpSpPr>
          <p:sp>
            <p:nvSpPr>
              <p:cNvPr id="75808" name="Line 32">
                <a:extLst>
                  <a:ext uri="{FF2B5EF4-FFF2-40B4-BE49-F238E27FC236}">
                    <a16:creationId xmlns:a16="http://schemas.microsoft.com/office/drawing/2014/main" id="{0EEAC009-7253-4EDD-94AB-DA71F40C0B06}"/>
                  </a:ext>
                </a:extLst>
              </p:cNvPr>
              <p:cNvSpPr>
                <a:spLocks noChangeShapeType="1"/>
              </p:cNvSpPr>
              <p:nvPr/>
            </p:nvSpPr>
            <p:spPr bwMode="auto">
              <a:xfrm>
                <a:off x="1499" y="1033"/>
                <a:ext cx="394" cy="0"/>
              </a:xfrm>
              <a:prstGeom prst="line">
                <a:avLst/>
              </a:prstGeom>
              <a:noFill/>
              <a:ln w="2857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09" name="Text Box 33">
                <a:extLst>
                  <a:ext uri="{FF2B5EF4-FFF2-40B4-BE49-F238E27FC236}">
                    <a16:creationId xmlns:a16="http://schemas.microsoft.com/office/drawing/2014/main" id="{FF756823-8EEA-4BA8-A96F-5760A7B0FB90}"/>
                  </a:ext>
                </a:extLst>
              </p:cNvPr>
              <p:cNvSpPr txBox="1">
                <a:spLocks noChangeArrowheads="1"/>
              </p:cNvSpPr>
              <p:nvPr/>
            </p:nvSpPr>
            <p:spPr bwMode="auto">
              <a:xfrm>
                <a:off x="1892" y="812"/>
                <a:ext cx="895" cy="422"/>
              </a:xfrm>
              <a:prstGeom prst="rect">
                <a:avLst/>
              </a:prstGeom>
              <a:solidFill>
                <a:schemeClr val="tx1"/>
              </a:solidFill>
              <a:ln w="28575">
                <a:solidFill>
                  <a:schemeClr val="tx2"/>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dirty="0">
                    <a:solidFill>
                      <a:schemeClr val="bg2"/>
                    </a:solidFill>
                    <a:effectLst/>
                    <a:ea typeface="宋体" panose="02010600030101010101" pitchFamily="2" charset="-122"/>
                  </a:rPr>
                  <a:t>当前系统</a:t>
                </a:r>
              </a:p>
              <a:p>
                <a:pPr algn="ctr">
                  <a:lnSpc>
                    <a:spcPct val="100000"/>
                  </a:lnSpc>
                  <a:spcBef>
                    <a:spcPct val="0"/>
                  </a:spcBef>
                </a:pPr>
                <a:r>
                  <a:rPr lang="zh-CN" altLang="en-US" sz="1800" dirty="0">
                    <a:solidFill>
                      <a:schemeClr val="bg2"/>
                    </a:solidFill>
                    <a:effectLst/>
                    <a:ea typeface="宋体" panose="02010600030101010101" pitchFamily="2" charset="-122"/>
                  </a:rPr>
                  <a:t>逻辑模型</a:t>
                </a:r>
              </a:p>
            </p:txBody>
          </p:sp>
          <p:sp>
            <p:nvSpPr>
              <p:cNvPr id="75810" name="Text Box 34">
                <a:extLst>
                  <a:ext uri="{FF2B5EF4-FFF2-40B4-BE49-F238E27FC236}">
                    <a16:creationId xmlns:a16="http://schemas.microsoft.com/office/drawing/2014/main" id="{7FE58361-9F91-490B-9D11-3859F6DCC3F2}"/>
                  </a:ext>
                </a:extLst>
              </p:cNvPr>
              <p:cNvSpPr txBox="1">
                <a:spLocks noChangeArrowheads="1"/>
              </p:cNvSpPr>
              <p:nvPr/>
            </p:nvSpPr>
            <p:spPr bwMode="auto">
              <a:xfrm>
                <a:off x="1472" y="686"/>
                <a:ext cx="49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dirty="0">
                    <a:solidFill>
                      <a:schemeClr val="bg2"/>
                    </a:solidFill>
                    <a:effectLst/>
                    <a:ea typeface="宋体" panose="02010600030101010101" pitchFamily="2" charset="-122"/>
                  </a:rPr>
                  <a:t>抽象</a:t>
                </a:r>
              </a:p>
            </p:txBody>
          </p:sp>
        </p:grpSp>
        <p:grpSp>
          <p:nvGrpSpPr>
            <p:cNvPr id="75819" name="Group 43">
              <a:extLst>
                <a:ext uri="{FF2B5EF4-FFF2-40B4-BE49-F238E27FC236}">
                  <a16:creationId xmlns:a16="http://schemas.microsoft.com/office/drawing/2014/main" id="{C7C32998-A13F-4C8A-A004-BDD2251861D4}"/>
                </a:ext>
              </a:extLst>
            </p:cNvPr>
            <p:cNvGrpSpPr>
              <a:grpSpLocks/>
            </p:cNvGrpSpPr>
            <p:nvPr/>
          </p:nvGrpSpPr>
          <p:grpSpPr bwMode="auto">
            <a:xfrm>
              <a:off x="2777" y="829"/>
              <a:ext cx="1388" cy="511"/>
              <a:chOff x="2705" y="703"/>
              <a:chExt cx="1388" cy="511"/>
            </a:xfrm>
          </p:grpSpPr>
          <p:sp>
            <p:nvSpPr>
              <p:cNvPr id="75811" name="Line 35">
                <a:extLst>
                  <a:ext uri="{FF2B5EF4-FFF2-40B4-BE49-F238E27FC236}">
                    <a16:creationId xmlns:a16="http://schemas.microsoft.com/office/drawing/2014/main" id="{FF358186-02F8-4BA5-AF05-8F3879B3D6C7}"/>
                  </a:ext>
                </a:extLst>
              </p:cNvPr>
              <p:cNvSpPr>
                <a:spLocks noChangeShapeType="1"/>
              </p:cNvSpPr>
              <p:nvPr/>
            </p:nvSpPr>
            <p:spPr bwMode="auto">
              <a:xfrm>
                <a:off x="2789" y="1024"/>
                <a:ext cx="411" cy="0"/>
              </a:xfrm>
              <a:prstGeom prst="line">
                <a:avLst/>
              </a:prstGeom>
              <a:noFill/>
              <a:ln w="2857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2" name="Text Box 36">
                <a:extLst>
                  <a:ext uri="{FF2B5EF4-FFF2-40B4-BE49-F238E27FC236}">
                    <a16:creationId xmlns:a16="http://schemas.microsoft.com/office/drawing/2014/main" id="{9ACE0598-121D-46BD-984D-466D906782D5}"/>
                  </a:ext>
                </a:extLst>
              </p:cNvPr>
              <p:cNvSpPr txBox="1">
                <a:spLocks noChangeArrowheads="1"/>
              </p:cNvSpPr>
              <p:nvPr/>
            </p:nvSpPr>
            <p:spPr bwMode="auto">
              <a:xfrm>
                <a:off x="3198" y="792"/>
                <a:ext cx="895" cy="422"/>
              </a:xfrm>
              <a:prstGeom prst="rect">
                <a:avLst/>
              </a:prstGeom>
              <a:solidFill>
                <a:schemeClr val="tx1"/>
              </a:solidFill>
              <a:ln w="28575">
                <a:solidFill>
                  <a:schemeClr val="tx2"/>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a:solidFill>
                      <a:schemeClr val="bg2"/>
                    </a:solidFill>
                    <a:effectLst/>
                    <a:ea typeface="宋体" panose="02010600030101010101" pitchFamily="2" charset="-122"/>
                  </a:rPr>
                  <a:t>目标系统</a:t>
                </a:r>
              </a:p>
              <a:p>
                <a:pPr algn="ctr">
                  <a:lnSpc>
                    <a:spcPct val="100000"/>
                  </a:lnSpc>
                  <a:spcBef>
                    <a:spcPct val="0"/>
                  </a:spcBef>
                </a:pPr>
                <a:r>
                  <a:rPr lang="zh-CN" altLang="en-US" sz="1800">
                    <a:solidFill>
                      <a:schemeClr val="bg2"/>
                    </a:solidFill>
                    <a:effectLst/>
                    <a:ea typeface="宋体" panose="02010600030101010101" pitchFamily="2" charset="-122"/>
                  </a:rPr>
                  <a:t>逻辑模型</a:t>
                </a:r>
              </a:p>
            </p:txBody>
          </p:sp>
          <p:sp>
            <p:nvSpPr>
              <p:cNvPr id="75813" name="Text Box 37">
                <a:extLst>
                  <a:ext uri="{FF2B5EF4-FFF2-40B4-BE49-F238E27FC236}">
                    <a16:creationId xmlns:a16="http://schemas.microsoft.com/office/drawing/2014/main" id="{0CC8D374-E482-4932-BC79-E57770ABC6F0}"/>
                  </a:ext>
                </a:extLst>
              </p:cNvPr>
              <p:cNvSpPr txBox="1">
                <a:spLocks noChangeArrowheads="1"/>
              </p:cNvSpPr>
              <p:nvPr/>
            </p:nvSpPr>
            <p:spPr bwMode="auto">
              <a:xfrm>
                <a:off x="2705" y="703"/>
                <a:ext cx="594"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dirty="0">
                    <a:solidFill>
                      <a:schemeClr val="bg2"/>
                    </a:solidFill>
                    <a:effectLst/>
                    <a:ea typeface="宋体" panose="02010600030101010101" pitchFamily="2" charset="-122"/>
                  </a:rPr>
                  <a:t>建立</a:t>
                </a:r>
              </a:p>
            </p:txBody>
          </p:sp>
        </p:grpSp>
        <p:grpSp>
          <p:nvGrpSpPr>
            <p:cNvPr id="75820" name="Group 44">
              <a:extLst>
                <a:ext uri="{FF2B5EF4-FFF2-40B4-BE49-F238E27FC236}">
                  <a16:creationId xmlns:a16="http://schemas.microsoft.com/office/drawing/2014/main" id="{21B28F7C-F343-4F40-A0F3-B7F8A0117375}"/>
                </a:ext>
              </a:extLst>
            </p:cNvPr>
            <p:cNvGrpSpPr>
              <a:grpSpLocks/>
            </p:cNvGrpSpPr>
            <p:nvPr/>
          </p:nvGrpSpPr>
          <p:grpSpPr bwMode="auto">
            <a:xfrm>
              <a:off x="4140" y="830"/>
              <a:ext cx="1368" cy="536"/>
              <a:chOff x="4068" y="704"/>
              <a:chExt cx="1368" cy="536"/>
            </a:xfrm>
          </p:grpSpPr>
          <p:sp>
            <p:nvSpPr>
              <p:cNvPr id="75814" name="Text Box 38">
                <a:extLst>
                  <a:ext uri="{FF2B5EF4-FFF2-40B4-BE49-F238E27FC236}">
                    <a16:creationId xmlns:a16="http://schemas.microsoft.com/office/drawing/2014/main" id="{223124E1-FE42-4F26-947C-8A8467F4C4FB}"/>
                  </a:ext>
                </a:extLst>
              </p:cNvPr>
              <p:cNvSpPr txBox="1">
                <a:spLocks noChangeArrowheads="1"/>
              </p:cNvSpPr>
              <p:nvPr/>
            </p:nvSpPr>
            <p:spPr bwMode="auto">
              <a:xfrm>
                <a:off x="4541" y="818"/>
                <a:ext cx="895" cy="422"/>
              </a:xfrm>
              <a:prstGeom prst="rect">
                <a:avLst/>
              </a:prstGeom>
              <a:solidFill>
                <a:schemeClr val="tx1"/>
              </a:solidFill>
              <a:ln w="28575">
                <a:solidFill>
                  <a:schemeClr val="tx2"/>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1800">
                    <a:solidFill>
                      <a:schemeClr val="bg2"/>
                    </a:solidFill>
                    <a:effectLst/>
                    <a:ea typeface="宋体" panose="02010600030101010101" pitchFamily="2" charset="-122"/>
                  </a:rPr>
                  <a:t>完善的系统逻辑模型</a:t>
                </a:r>
              </a:p>
            </p:txBody>
          </p:sp>
          <p:sp>
            <p:nvSpPr>
              <p:cNvPr id="75815" name="Line 39">
                <a:extLst>
                  <a:ext uri="{FF2B5EF4-FFF2-40B4-BE49-F238E27FC236}">
                    <a16:creationId xmlns:a16="http://schemas.microsoft.com/office/drawing/2014/main" id="{ED36D8DE-ABA1-4411-B170-D30FB710EE46}"/>
                  </a:ext>
                </a:extLst>
              </p:cNvPr>
              <p:cNvSpPr>
                <a:spLocks noChangeShapeType="1"/>
              </p:cNvSpPr>
              <p:nvPr/>
            </p:nvSpPr>
            <p:spPr bwMode="auto">
              <a:xfrm>
                <a:off x="4078" y="1006"/>
                <a:ext cx="429" cy="0"/>
              </a:xfrm>
              <a:prstGeom prst="line">
                <a:avLst/>
              </a:prstGeom>
              <a:noFill/>
              <a:ln w="28575">
                <a:solidFill>
                  <a:schemeClr val="bg2"/>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816" name="Text Box 40">
                <a:extLst>
                  <a:ext uri="{FF2B5EF4-FFF2-40B4-BE49-F238E27FC236}">
                    <a16:creationId xmlns:a16="http://schemas.microsoft.com/office/drawing/2014/main" id="{44844EEF-D5D2-4A70-B263-72224A53DA1E}"/>
                  </a:ext>
                </a:extLst>
              </p:cNvPr>
              <p:cNvSpPr txBox="1">
                <a:spLocks noChangeArrowheads="1"/>
              </p:cNvSpPr>
              <p:nvPr/>
            </p:nvSpPr>
            <p:spPr bwMode="auto">
              <a:xfrm>
                <a:off x="4068" y="704"/>
                <a:ext cx="476"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800" dirty="0">
                    <a:solidFill>
                      <a:schemeClr val="bg2"/>
                    </a:solidFill>
                    <a:effectLst/>
                    <a:ea typeface="宋体" panose="02010600030101010101" pitchFamily="2" charset="-122"/>
                  </a:rPr>
                  <a:t>改进</a:t>
                </a:r>
              </a:p>
            </p:txBody>
          </p:sp>
        </p:grpSp>
      </p:grpSp>
      <p:sp>
        <p:nvSpPr>
          <p:cNvPr id="75821" name="AutoShape 45">
            <a:extLst>
              <a:ext uri="{FF2B5EF4-FFF2-40B4-BE49-F238E27FC236}">
                <a16:creationId xmlns:a16="http://schemas.microsoft.com/office/drawing/2014/main" id="{9A94247A-ED44-422D-969E-EDB9B7E88828}"/>
              </a:ext>
            </a:extLst>
          </p:cNvPr>
          <p:cNvSpPr>
            <a:spLocks noChangeArrowheads="1"/>
          </p:cNvSpPr>
          <p:nvPr/>
        </p:nvSpPr>
        <p:spPr bwMode="auto">
          <a:xfrm>
            <a:off x="1162050" y="2746375"/>
            <a:ext cx="1363663" cy="1016000"/>
          </a:xfrm>
          <a:prstGeom prst="wedgeRectCallout">
            <a:avLst>
              <a:gd name="adj1" fmla="val -26718"/>
              <a:gd name="adj2" fmla="val -105157"/>
            </a:avLst>
          </a:prstGeom>
          <a:solidFill>
            <a:srgbClr val="FFFF99"/>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1800">
                <a:solidFill>
                  <a:schemeClr val="bg1"/>
                </a:solidFill>
                <a:effectLst/>
                <a:ea typeface="宋体" panose="02010600030101010101" pitchFamily="2" charset="-122"/>
              </a:rPr>
              <a:t>深入调查</a:t>
            </a:r>
          </a:p>
          <a:p>
            <a:pPr algn="ctr">
              <a:lnSpc>
                <a:spcPct val="100000"/>
              </a:lnSpc>
              <a:spcBef>
                <a:spcPct val="0"/>
              </a:spcBef>
            </a:pPr>
            <a:r>
              <a:rPr lang="zh-CN" altLang="en-US" sz="1800">
                <a:solidFill>
                  <a:schemeClr val="bg1"/>
                </a:solidFill>
                <a:effectLst/>
                <a:ea typeface="宋体" panose="02010600030101010101" pitchFamily="2" charset="-122"/>
              </a:rPr>
              <a:t>研究</a:t>
            </a:r>
          </a:p>
        </p:txBody>
      </p:sp>
      <p:sp>
        <p:nvSpPr>
          <p:cNvPr id="75822" name="AutoShape 46">
            <a:extLst>
              <a:ext uri="{FF2B5EF4-FFF2-40B4-BE49-F238E27FC236}">
                <a16:creationId xmlns:a16="http://schemas.microsoft.com/office/drawing/2014/main" id="{3C41A468-0AAF-4532-BA8C-44B601AEC23D}"/>
              </a:ext>
            </a:extLst>
          </p:cNvPr>
          <p:cNvSpPr>
            <a:spLocks noChangeArrowheads="1"/>
          </p:cNvSpPr>
          <p:nvPr/>
        </p:nvSpPr>
        <p:spPr bwMode="auto">
          <a:xfrm>
            <a:off x="2801938" y="2774950"/>
            <a:ext cx="1698625" cy="944563"/>
          </a:xfrm>
          <a:prstGeom prst="wedgeRectCallout">
            <a:avLst>
              <a:gd name="adj1" fmla="val -2148"/>
              <a:gd name="adj2" fmla="val -116889"/>
            </a:avLst>
          </a:prstGeom>
          <a:solidFill>
            <a:srgbClr val="FFFF99"/>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100000"/>
              </a:lnSpc>
              <a:spcBef>
                <a:spcPct val="0"/>
              </a:spcBef>
            </a:pPr>
            <a:r>
              <a:rPr lang="zh-CN" altLang="en-US" sz="1800">
                <a:solidFill>
                  <a:schemeClr val="bg1"/>
                </a:solidFill>
                <a:effectLst/>
                <a:ea typeface="宋体" panose="02010600030101010101" pitchFamily="2" charset="-122"/>
              </a:rPr>
              <a:t>分析用户需求</a:t>
            </a:r>
            <a:r>
              <a:rPr lang="en-US" altLang="zh-CN" sz="1800">
                <a:solidFill>
                  <a:schemeClr val="bg1"/>
                </a:solidFill>
                <a:effectLst/>
                <a:ea typeface="宋体" panose="02010600030101010101" pitchFamily="2" charset="-122"/>
              </a:rPr>
              <a:t>,</a:t>
            </a:r>
            <a:r>
              <a:rPr lang="zh-CN" altLang="en-US" sz="1800">
                <a:solidFill>
                  <a:schemeClr val="bg1"/>
                </a:solidFill>
                <a:effectLst/>
                <a:ea typeface="宋体" panose="02010600030101010101" pitchFamily="2" charset="-122"/>
              </a:rPr>
              <a:t>用</a:t>
            </a:r>
            <a:r>
              <a:rPr lang="en-US" altLang="zh-CN" sz="1800">
                <a:solidFill>
                  <a:schemeClr val="bg1"/>
                </a:solidFill>
                <a:effectLst/>
                <a:ea typeface="宋体" panose="02010600030101010101" pitchFamily="2" charset="-122"/>
              </a:rPr>
              <a:t>DFD</a:t>
            </a:r>
            <a:r>
              <a:rPr lang="zh-CN" altLang="en-US" sz="1800">
                <a:solidFill>
                  <a:schemeClr val="bg1"/>
                </a:solidFill>
                <a:effectLst/>
                <a:ea typeface="宋体" panose="02010600030101010101" pitchFamily="2" charset="-122"/>
              </a:rPr>
              <a:t>图描述</a:t>
            </a:r>
          </a:p>
        </p:txBody>
      </p:sp>
      <p:sp>
        <p:nvSpPr>
          <p:cNvPr id="75823" name="AutoShape 47">
            <a:extLst>
              <a:ext uri="{FF2B5EF4-FFF2-40B4-BE49-F238E27FC236}">
                <a16:creationId xmlns:a16="http://schemas.microsoft.com/office/drawing/2014/main" id="{B491EB24-5677-4036-803C-8E513672186A}"/>
              </a:ext>
            </a:extLst>
          </p:cNvPr>
          <p:cNvSpPr>
            <a:spLocks noChangeArrowheads="1"/>
          </p:cNvSpPr>
          <p:nvPr/>
        </p:nvSpPr>
        <p:spPr bwMode="auto">
          <a:xfrm>
            <a:off x="4903788" y="2786063"/>
            <a:ext cx="1698625" cy="944562"/>
          </a:xfrm>
          <a:prstGeom prst="wedgeRectCallout">
            <a:avLst>
              <a:gd name="adj1" fmla="val -1213"/>
              <a:gd name="adj2" fmla="val -110671"/>
            </a:avLst>
          </a:prstGeom>
          <a:solidFill>
            <a:srgbClr val="FFFF99"/>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1800">
                <a:solidFill>
                  <a:schemeClr val="bg1"/>
                </a:solidFill>
                <a:effectLst/>
                <a:ea typeface="宋体" panose="02010600030101010101" pitchFamily="2" charset="-122"/>
              </a:rPr>
              <a:t>分析系统需求</a:t>
            </a:r>
            <a:r>
              <a:rPr lang="en-US" altLang="zh-CN" sz="1800">
                <a:solidFill>
                  <a:schemeClr val="bg1"/>
                </a:solidFill>
                <a:effectLst/>
                <a:ea typeface="宋体" panose="02010600030101010101" pitchFamily="2" charset="-122"/>
              </a:rPr>
              <a:t>,</a:t>
            </a:r>
            <a:r>
              <a:rPr lang="zh-CN" altLang="en-US" sz="1800">
                <a:solidFill>
                  <a:schemeClr val="bg1"/>
                </a:solidFill>
                <a:effectLst/>
                <a:ea typeface="宋体" panose="02010600030101010101" pitchFamily="2" charset="-122"/>
              </a:rPr>
              <a:t>用</a:t>
            </a:r>
            <a:r>
              <a:rPr lang="en-US" altLang="zh-CN" sz="1800">
                <a:solidFill>
                  <a:schemeClr val="bg1"/>
                </a:solidFill>
                <a:effectLst/>
                <a:ea typeface="宋体" panose="02010600030101010101" pitchFamily="2" charset="-122"/>
              </a:rPr>
              <a:t>DFD</a:t>
            </a:r>
            <a:r>
              <a:rPr lang="zh-CN" altLang="en-US" sz="1800">
                <a:solidFill>
                  <a:schemeClr val="bg1"/>
                </a:solidFill>
                <a:effectLst/>
                <a:ea typeface="宋体" panose="02010600030101010101" pitchFamily="2" charset="-122"/>
              </a:rPr>
              <a:t>图描述</a:t>
            </a:r>
          </a:p>
        </p:txBody>
      </p:sp>
      <p:sp>
        <p:nvSpPr>
          <p:cNvPr id="75824" name="AutoShape 48">
            <a:extLst>
              <a:ext uri="{FF2B5EF4-FFF2-40B4-BE49-F238E27FC236}">
                <a16:creationId xmlns:a16="http://schemas.microsoft.com/office/drawing/2014/main" id="{7B3FAECF-445B-43F7-AA53-BC432B35062F}"/>
              </a:ext>
            </a:extLst>
          </p:cNvPr>
          <p:cNvSpPr>
            <a:spLocks noChangeArrowheads="1"/>
          </p:cNvSpPr>
          <p:nvPr/>
        </p:nvSpPr>
        <p:spPr bwMode="auto">
          <a:xfrm>
            <a:off x="7021513" y="2784475"/>
            <a:ext cx="1698625" cy="944563"/>
          </a:xfrm>
          <a:prstGeom prst="wedgeRectCallout">
            <a:avLst>
              <a:gd name="adj1" fmla="val 3083"/>
              <a:gd name="adj2" fmla="val -109329"/>
            </a:avLst>
          </a:prstGeom>
          <a:solidFill>
            <a:srgbClr val="FFFF99"/>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lnSpc>
                <a:spcPct val="100000"/>
              </a:lnSpc>
              <a:spcBef>
                <a:spcPct val="0"/>
              </a:spcBef>
            </a:pPr>
            <a:r>
              <a:rPr lang="zh-CN" altLang="en-US" sz="1800">
                <a:solidFill>
                  <a:schemeClr val="bg1"/>
                </a:solidFill>
                <a:effectLst/>
                <a:ea typeface="宋体" panose="02010600030101010101" pitchFamily="2" charset="-122"/>
              </a:rPr>
              <a:t>修改完善</a:t>
            </a:r>
            <a:r>
              <a:rPr lang="en-US" altLang="zh-CN" sz="1800">
                <a:solidFill>
                  <a:schemeClr val="bg1"/>
                </a:solidFill>
                <a:effectLst/>
                <a:ea typeface="宋体" panose="02010600030101010101" pitchFamily="2" charset="-122"/>
              </a:rPr>
              <a:t>DFD</a:t>
            </a:r>
            <a:r>
              <a:rPr lang="zh-CN" altLang="en-US" sz="1800">
                <a:solidFill>
                  <a:schemeClr val="bg1"/>
                </a:solidFill>
                <a:effectLst/>
                <a:ea typeface="宋体" panose="02010600030101010101" pitchFamily="2" charset="-122"/>
              </a:rPr>
              <a:t>图</a:t>
            </a:r>
            <a:r>
              <a:rPr lang="en-US" altLang="zh-CN" sz="1800">
                <a:solidFill>
                  <a:schemeClr val="bg1"/>
                </a:solidFill>
                <a:effectLst/>
                <a:ea typeface="宋体" panose="02010600030101010101" pitchFamily="2" charset="-122"/>
              </a:rPr>
              <a:t>,</a:t>
            </a:r>
            <a:r>
              <a:rPr lang="zh-CN" altLang="en-US" sz="1800">
                <a:solidFill>
                  <a:schemeClr val="bg1"/>
                </a:solidFill>
                <a:effectLst/>
                <a:ea typeface="宋体" panose="02010600030101010101" pitchFamily="2" charset="-122"/>
              </a:rPr>
              <a:t>增添功能</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7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75821"/>
                                        </p:tgtEl>
                                        <p:attrNameLst>
                                          <p:attrName>style.visibility</p:attrName>
                                        </p:attrNameLst>
                                      </p:cBhvr>
                                      <p:to>
                                        <p:strVal val="visible"/>
                                      </p:to>
                                    </p:set>
                                    <p:animEffect transition="in" filter="wipe(down)">
                                      <p:cBhvr>
                                        <p:cTn id="11" dur="500"/>
                                        <p:tgtEl>
                                          <p:spTgt spid="758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75822"/>
                                        </p:tgtEl>
                                        <p:attrNameLst>
                                          <p:attrName>style.visibility</p:attrName>
                                        </p:attrNameLst>
                                      </p:cBhvr>
                                      <p:to>
                                        <p:strVal val="visible"/>
                                      </p:to>
                                    </p:set>
                                    <p:animEffect transition="in" filter="wipe(down)">
                                      <p:cBhvr>
                                        <p:cTn id="16" dur="1000"/>
                                        <p:tgtEl>
                                          <p:spTgt spid="7582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75823"/>
                                        </p:tgtEl>
                                        <p:attrNameLst>
                                          <p:attrName>style.visibility</p:attrName>
                                        </p:attrNameLst>
                                      </p:cBhvr>
                                      <p:to>
                                        <p:strVal val="visible"/>
                                      </p:to>
                                    </p:set>
                                    <p:animEffect transition="in" filter="wipe(down)">
                                      <p:cBhvr>
                                        <p:cTn id="21" dur="1000"/>
                                        <p:tgtEl>
                                          <p:spTgt spid="7582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5824"/>
                                        </p:tgtEl>
                                        <p:attrNameLst>
                                          <p:attrName>style.visibility</p:attrName>
                                        </p:attrNameLst>
                                      </p:cBhvr>
                                      <p:to>
                                        <p:strVal val="visible"/>
                                      </p:to>
                                    </p:set>
                                    <p:animEffect transition="in" filter="wipe(down)">
                                      <p:cBhvr>
                                        <p:cTn id="26" dur="1000"/>
                                        <p:tgtEl>
                                          <p:spTgt spid="7582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5780"/>
                                        </p:tgtEl>
                                        <p:attrNameLst>
                                          <p:attrName>style.visibility</p:attrName>
                                        </p:attrNameLst>
                                      </p:cBhvr>
                                      <p:to>
                                        <p:strVal val="visible"/>
                                      </p:to>
                                    </p:set>
                                    <p:animEffect transition="in" filter="wipe(up)">
                                      <p:cBhvr>
                                        <p:cTn id="31" dur="1000"/>
                                        <p:tgtEl>
                                          <p:spTgt spid="75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utoUpdateAnimBg="0"/>
      <p:bldP spid="75782" grpId="0" autoUpdateAnimBg="0"/>
      <p:bldP spid="75821" grpId="0" animBg="1"/>
      <p:bldP spid="75822" grpId="0" animBg="1"/>
      <p:bldP spid="75823" grpId="0" animBg="1"/>
      <p:bldP spid="7582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D85B03-D45F-4A9B-B547-DB42247D59FA}"/>
              </a:ext>
            </a:extLst>
          </p:cNvPr>
          <p:cNvSpPr>
            <a:spLocks noChangeArrowheads="1"/>
          </p:cNvSpPr>
          <p:nvPr/>
        </p:nvSpPr>
        <p:spPr bwMode="auto">
          <a:xfrm>
            <a:off x="685800" y="1981200"/>
            <a:ext cx="457200" cy="8382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lnSpc>
                <a:spcPct val="105000"/>
              </a:lnSpc>
            </a:pPr>
            <a:r>
              <a:rPr lang="zh-CN" altLang="en-US" sz="2400">
                <a:solidFill>
                  <a:schemeClr val="bg1"/>
                </a:solidFill>
                <a:effectLst/>
                <a:ea typeface="宋体" panose="02010600030101010101" pitchFamily="2" charset="-122"/>
              </a:rPr>
              <a:t>顾客</a:t>
            </a:r>
          </a:p>
        </p:txBody>
      </p:sp>
      <p:sp>
        <p:nvSpPr>
          <p:cNvPr id="137219" name="Line 3">
            <a:extLst>
              <a:ext uri="{FF2B5EF4-FFF2-40B4-BE49-F238E27FC236}">
                <a16:creationId xmlns:a16="http://schemas.microsoft.com/office/drawing/2014/main" id="{27A336AE-6FFB-41F7-8FEA-0195891629D9}"/>
              </a:ext>
            </a:extLst>
          </p:cNvPr>
          <p:cNvSpPr>
            <a:spLocks noChangeShapeType="1"/>
          </p:cNvSpPr>
          <p:nvPr/>
        </p:nvSpPr>
        <p:spPr bwMode="auto">
          <a:xfrm>
            <a:off x="1143000" y="2438400"/>
            <a:ext cx="9906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220" name="Rectangle 4">
            <a:extLst>
              <a:ext uri="{FF2B5EF4-FFF2-40B4-BE49-F238E27FC236}">
                <a16:creationId xmlns:a16="http://schemas.microsoft.com/office/drawing/2014/main" id="{F8F224BA-9207-4EC3-9BD6-4D0CB4ECED82}"/>
              </a:ext>
            </a:extLst>
          </p:cNvPr>
          <p:cNvSpPr>
            <a:spLocks noChangeArrowheads="1"/>
          </p:cNvSpPr>
          <p:nvPr/>
        </p:nvSpPr>
        <p:spPr bwMode="auto">
          <a:xfrm>
            <a:off x="8305800" y="1844675"/>
            <a:ext cx="457200" cy="108902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wrap="none" anchor="ctr"/>
          <a:lstStyle/>
          <a:p>
            <a:pPr algn="ctr" eaLnBrk="1" hangingPunct="1"/>
            <a:r>
              <a:rPr lang="zh-CN" altLang="en-US" sz="2400">
                <a:solidFill>
                  <a:schemeClr val="bg1"/>
                </a:solidFill>
                <a:effectLst/>
                <a:ea typeface="宋体" panose="02010600030101010101" pitchFamily="2" charset="-122"/>
              </a:rPr>
              <a:t>出版社</a:t>
            </a:r>
          </a:p>
        </p:txBody>
      </p:sp>
      <p:sp>
        <p:nvSpPr>
          <p:cNvPr id="137221" name="Line 5">
            <a:extLst>
              <a:ext uri="{FF2B5EF4-FFF2-40B4-BE49-F238E27FC236}">
                <a16:creationId xmlns:a16="http://schemas.microsoft.com/office/drawing/2014/main" id="{512A205B-FE1A-4A6E-98F5-3AAF39AE2B93}"/>
              </a:ext>
            </a:extLst>
          </p:cNvPr>
          <p:cNvSpPr>
            <a:spLocks noChangeShapeType="1"/>
          </p:cNvSpPr>
          <p:nvPr/>
        </p:nvSpPr>
        <p:spPr bwMode="auto">
          <a:xfrm>
            <a:off x="7239000" y="2514600"/>
            <a:ext cx="1066800" cy="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222" name="Oval 6">
            <a:extLst>
              <a:ext uri="{FF2B5EF4-FFF2-40B4-BE49-F238E27FC236}">
                <a16:creationId xmlns:a16="http://schemas.microsoft.com/office/drawing/2014/main" id="{8BAC0747-A7F3-4B65-B889-465151D381F9}"/>
              </a:ext>
            </a:extLst>
          </p:cNvPr>
          <p:cNvSpPr>
            <a:spLocks noChangeArrowheads="1"/>
          </p:cNvSpPr>
          <p:nvPr/>
        </p:nvSpPr>
        <p:spPr bwMode="auto">
          <a:xfrm>
            <a:off x="2133600" y="1981200"/>
            <a:ext cx="990600" cy="9906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验证</a:t>
            </a:r>
          </a:p>
          <a:p>
            <a:pPr algn="ctr" eaLnBrk="1" hangingPunct="1"/>
            <a:r>
              <a:rPr lang="zh-CN" altLang="en-US" sz="1800">
                <a:solidFill>
                  <a:schemeClr val="bg1"/>
                </a:solidFill>
                <a:effectLst/>
                <a:ea typeface="宋体" panose="02010600030101010101" pitchFamily="2" charset="-122"/>
              </a:rPr>
              <a:t>订单</a:t>
            </a:r>
            <a:endParaRPr lang="zh-CN" altLang="en-US" sz="1800" b="0">
              <a:solidFill>
                <a:schemeClr val="bg1"/>
              </a:solidFill>
              <a:effectLst/>
              <a:ea typeface="宋体" panose="02010600030101010101" pitchFamily="2" charset="-122"/>
            </a:endParaRPr>
          </a:p>
        </p:txBody>
      </p:sp>
      <p:sp>
        <p:nvSpPr>
          <p:cNvPr id="137223" name="Oval 7">
            <a:extLst>
              <a:ext uri="{FF2B5EF4-FFF2-40B4-BE49-F238E27FC236}">
                <a16:creationId xmlns:a16="http://schemas.microsoft.com/office/drawing/2014/main" id="{1A6D5E39-83F0-4E14-9E40-E7EAA8A3D393}"/>
              </a:ext>
            </a:extLst>
          </p:cNvPr>
          <p:cNvSpPr>
            <a:spLocks noChangeArrowheads="1"/>
          </p:cNvSpPr>
          <p:nvPr/>
        </p:nvSpPr>
        <p:spPr bwMode="auto">
          <a:xfrm>
            <a:off x="6248400" y="1981200"/>
            <a:ext cx="990600" cy="99060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汇总</a:t>
            </a:r>
          </a:p>
          <a:p>
            <a:pPr algn="ctr" eaLnBrk="1" hangingPunct="1"/>
            <a:r>
              <a:rPr lang="zh-CN" altLang="en-US" sz="1800">
                <a:solidFill>
                  <a:schemeClr val="bg1"/>
                </a:solidFill>
                <a:effectLst/>
                <a:ea typeface="宋体" panose="02010600030101010101" pitchFamily="2" charset="-122"/>
              </a:rPr>
              <a:t>订单</a:t>
            </a:r>
            <a:endParaRPr lang="zh-CN" altLang="en-US" sz="1800" b="0">
              <a:solidFill>
                <a:schemeClr val="bg1"/>
              </a:solidFill>
              <a:effectLst/>
              <a:ea typeface="宋体" panose="02010600030101010101" pitchFamily="2" charset="-122"/>
            </a:endParaRPr>
          </a:p>
        </p:txBody>
      </p:sp>
      <p:sp>
        <p:nvSpPr>
          <p:cNvPr id="137224" name="Text Box 8">
            <a:extLst>
              <a:ext uri="{FF2B5EF4-FFF2-40B4-BE49-F238E27FC236}">
                <a16:creationId xmlns:a16="http://schemas.microsoft.com/office/drawing/2014/main" id="{42E8A790-58E5-4C02-8489-844AF0FE6382}"/>
              </a:ext>
            </a:extLst>
          </p:cNvPr>
          <p:cNvSpPr txBox="1">
            <a:spLocks noChangeArrowheads="1"/>
          </p:cNvSpPr>
          <p:nvPr/>
        </p:nvSpPr>
        <p:spPr bwMode="auto">
          <a:xfrm>
            <a:off x="1295400" y="1905000"/>
            <a:ext cx="6858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solidFill>
                  <a:schemeClr val="bg1"/>
                </a:solidFill>
                <a:effectLst/>
                <a:ea typeface="宋体" panose="02010600030101010101" pitchFamily="2" charset="-122"/>
              </a:rPr>
              <a:t>订单</a:t>
            </a:r>
          </a:p>
        </p:txBody>
      </p:sp>
      <p:sp>
        <p:nvSpPr>
          <p:cNvPr id="137225" name="Text Box 9">
            <a:extLst>
              <a:ext uri="{FF2B5EF4-FFF2-40B4-BE49-F238E27FC236}">
                <a16:creationId xmlns:a16="http://schemas.microsoft.com/office/drawing/2014/main" id="{22A15D45-2208-4DC5-B4C5-BC0992F82964}"/>
              </a:ext>
            </a:extLst>
          </p:cNvPr>
          <p:cNvSpPr txBox="1">
            <a:spLocks noChangeArrowheads="1"/>
          </p:cNvSpPr>
          <p:nvPr/>
        </p:nvSpPr>
        <p:spPr bwMode="auto">
          <a:xfrm>
            <a:off x="7391400" y="1828800"/>
            <a:ext cx="869950"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ea typeface="宋体" panose="02010600030101010101" pitchFamily="2" charset="-122"/>
              </a:rPr>
              <a:t>出版社</a:t>
            </a:r>
          </a:p>
          <a:p>
            <a:pPr eaLnBrk="1" hangingPunct="1">
              <a:lnSpc>
                <a:spcPct val="70000"/>
              </a:lnSpc>
            </a:pPr>
            <a:r>
              <a:rPr lang="zh-CN" altLang="en-US" sz="1800">
                <a:solidFill>
                  <a:schemeClr val="bg1"/>
                </a:solidFill>
                <a:effectLst/>
                <a:ea typeface="宋体" panose="02010600030101010101" pitchFamily="2" charset="-122"/>
              </a:rPr>
              <a:t> 订单</a:t>
            </a:r>
          </a:p>
        </p:txBody>
      </p:sp>
      <p:sp>
        <p:nvSpPr>
          <p:cNvPr id="137226" name="Text Box 10">
            <a:extLst>
              <a:ext uri="{FF2B5EF4-FFF2-40B4-BE49-F238E27FC236}">
                <a16:creationId xmlns:a16="http://schemas.microsoft.com/office/drawing/2014/main" id="{8C39069E-B7E6-4E01-8396-BADEEB41DCC6}"/>
              </a:ext>
            </a:extLst>
          </p:cNvPr>
          <p:cNvSpPr txBox="1">
            <a:spLocks noChangeArrowheads="1"/>
          </p:cNvSpPr>
          <p:nvPr/>
        </p:nvSpPr>
        <p:spPr bwMode="auto">
          <a:xfrm>
            <a:off x="1524000" y="990600"/>
            <a:ext cx="1654175"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u="sng">
                <a:solidFill>
                  <a:schemeClr val="bg1"/>
                </a:solidFill>
                <a:effectLst/>
                <a:ea typeface="宋体" panose="02010600030101010101" pitchFamily="2" charset="-122"/>
              </a:rPr>
              <a:t>图书目录文件</a:t>
            </a:r>
            <a:endParaRPr lang="zh-CN" altLang="en-US" sz="1800" b="0" u="sng">
              <a:solidFill>
                <a:schemeClr val="bg1"/>
              </a:solidFill>
              <a:effectLst/>
              <a:ea typeface="宋体" panose="02010600030101010101" pitchFamily="2" charset="-122"/>
            </a:endParaRPr>
          </a:p>
        </p:txBody>
      </p:sp>
      <p:sp>
        <p:nvSpPr>
          <p:cNvPr id="137227" name="Line 11">
            <a:extLst>
              <a:ext uri="{FF2B5EF4-FFF2-40B4-BE49-F238E27FC236}">
                <a16:creationId xmlns:a16="http://schemas.microsoft.com/office/drawing/2014/main" id="{E8BCAD8A-EEC2-443A-B880-FEB0EBA78107}"/>
              </a:ext>
            </a:extLst>
          </p:cNvPr>
          <p:cNvSpPr>
            <a:spLocks noChangeShapeType="1"/>
          </p:cNvSpPr>
          <p:nvPr/>
        </p:nvSpPr>
        <p:spPr bwMode="auto">
          <a:xfrm>
            <a:off x="2286000" y="1371600"/>
            <a:ext cx="228600" cy="609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7228" name="Group 12">
            <a:extLst>
              <a:ext uri="{FF2B5EF4-FFF2-40B4-BE49-F238E27FC236}">
                <a16:creationId xmlns:a16="http://schemas.microsoft.com/office/drawing/2014/main" id="{BCD846C5-1887-4EED-A193-3713F87281F5}"/>
              </a:ext>
            </a:extLst>
          </p:cNvPr>
          <p:cNvGrpSpPr>
            <a:grpSpLocks/>
          </p:cNvGrpSpPr>
          <p:nvPr/>
        </p:nvGrpSpPr>
        <p:grpSpPr bwMode="auto">
          <a:xfrm>
            <a:off x="1895475" y="3429000"/>
            <a:ext cx="1304925" cy="449263"/>
            <a:chOff x="1194" y="2160"/>
            <a:chExt cx="822" cy="283"/>
          </a:xfrm>
        </p:grpSpPr>
        <p:sp>
          <p:nvSpPr>
            <p:cNvPr id="137229" name="Text Box 13">
              <a:extLst>
                <a:ext uri="{FF2B5EF4-FFF2-40B4-BE49-F238E27FC236}">
                  <a16:creationId xmlns:a16="http://schemas.microsoft.com/office/drawing/2014/main" id="{A876DB9B-1CB6-432B-A787-287EE83F9F75}"/>
                </a:ext>
              </a:extLst>
            </p:cNvPr>
            <p:cNvSpPr txBox="1">
              <a:spLocks noChangeArrowheads="1"/>
            </p:cNvSpPr>
            <p:nvPr/>
          </p:nvSpPr>
          <p:spPr bwMode="auto">
            <a:xfrm>
              <a:off x="1296" y="2160"/>
              <a:ext cx="69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ea typeface="宋体" panose="02010600030101010101" pitchFamily="2" charset="-122"/>
                </a:rPr>
                <a:t>顾客档案</a:t>
              </a:r>
              <a:endParaRPr lang="zh-CN" altLang="en-US" sz="2400">
                <a:solidFill>
                  <a:schemeClr val="bg1"/>
                </a:solidFill>
                <a:effectLst/>
                <a:ea typeface="宋体" panose="02010600030101010101" pitchFamily="2" charset="-122"/>
              </a:endParaRPr>
            </a:p>
          </p:txBody>
        </p:sp>
        <p:sp>
          <p:nvSpPr>
            <p:cNvPr id="137230" name="Line 14">
              <a:extLst>
                <a:ext uri="{FF2B5EF4-FFF2-40B4-BE49-F238E27FC236}">
                  <a16:creationId xmlns:a16="http://schemas.microsoft.com/office/drawing/2014/main" id="{669D2918-C87C-481F-AB2F-59ABCFB7076C}"/>
                </a:ext>
              </a:extLst>
            </p:cNvPr>
            <p:cNvSpPr>
              <a:spLocks noChangeShapeType="1"/>
            </p:cNvSpPr>
            <p:nvPr/>
          </p:nvSpPr>
          <p:spPr bwMode="auto">
            <a:xfrm>
              <a:off x="1194" y="2207"/>
              <a:ext cx="822" cy="1"/>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7231" name="Line 15">
            <a:extLst>
              <a:ext uri="{FF2B5EF4-FFF2-40B4-BE49-F238E27FC236}">
                <a16:creationId xmlns:a16="http://schemas.microsoft.com/office/drawing/2014/main" id="{39C372E2-2BCA-44C2-8AD0-04288EA7626D}"/>
              </a:ext>
            </a:extLst>
          </p:cNvPr>
          <p:cNvSpPr>
            <a:spLocks noChangeShapeType="1"/>
          </p:cNvSpPr>
          <p:nvPr/>
        </p:nvSpPr>
        <p:spPr bwMode="auto">
          <a:xfrm flipV="1">
            <a:off x="2590800" y="2971800"/>
            <a:ext cx="0" cy="5334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232" name="Line 16">
            <a:extLst>
              <a:ext uri="{FF2B5EF4-FFF2-40B4-BE49-F238E27FC236}">
                <a16:creationId xmlns:a16="http://schemas.microsoft.com/office/drawing/2014/main" id="{24006757-0C8C-4EC2-9F65-A798628056BE}"/>
              </a:ext>
            </a:extLst>
          </p:cNvPr>
          <p:cNvSpPr>
            <a:spLocks noChangeShapeType="1"/>
          </p:cNvSpPr>
          <p:nvPr/>
        </p:nvSpPr>
        <p:spPr bwMode="auto">
          <a:xfrm>
            <a:off x="3124200" y="2590800"/>
            <a:ext cx="1066800" cy="609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7233" name="Group 17">
            <a:extLst>
              <a:ext uri="{FF2B5EF4-FFF2-40B4-BE49-F238E27FC236}">
                <a16:creationId xmlns:a16="http://schemas.microsoft.com/office/drawing/2014/main" id="{D2DB23E1-4912-4A0C-A27B-E9129863045E}"/>
              </a:ext>
            </a:extLst>
          </p:cNvPr>
          <p:cNvGrpSpPr>
            <a:grpSpLocks/>
          </p:cNvGrpSpPr>
          <p:nvPr/>
        </p:nvGrpSpPr>
        <p:grpSpPr bwMode="auto">
          <a:xfrm>
            <a:off x="3810000" y="3124200"/>
            <a:ext cx="1882775" cy="449263"/>
            <a:chOff x="2400" y="1968"/>
            <a:chExt cx="1186" cy="283"/>
          </a:xfrm>
        </p:grpSpPr>
        <p:sp>
          <p:nvSpPr>
            <p:cNvPr id="137234" name="Text Box 18">
              <a:extLst>
                <a:ext uri="{FF2B5EF4-FFF2-40B4-BE49-F238E27FC236}">
                  <a16:creationId xmlns:a16="http://schemas.microsoft.com/office/drawing/2014/main" id="{C0A1D43C-C7D8-4186-B03A-E7370BC9F659}"/>
                </a:ext>
              </a:extLst>
            </p:cNvPr>
            <p:cNvSpPr txBox="1">
              <a:spLocks noChangeArrowheads="1"/>
            </p:cNvSpPr>
            <p:nvPr/>
          </p:nvSpPr>
          <p:spPr bwMode="auto">
            <a:xfrm>
              <a:off x="2400" y="1968"/>
              <a:ext cx="118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solidFill>
                    <a:schemeClr val="bg1"/>
                  </a:solidFill>
                  <a:effectLst/>
                  <a:ea typeface="宋体" panose="02010600030101010101" pitchFamily="2" charset="-122"/>
                </a:rPr>
                <a:t>待处理订单文件</a:t>
              </a:r>
              <a:endParaRPr lang="zh-CN" altLang="en-US" sz="2400" b="0">
                <a:solidFill>
                  <a:schemeClr val="bg1"/>
                </a:solidFill>
                <a:effectLst/>
                <a:ea typeface="宋体" panose="02010600030101010101" pitchFamily="2" charset="-122"/>
              </a:endParaRPr>
            </a:p>
          </p:txBody>
        </p:sp>
        <p:sp>
          <p:nvSpPr>
            <p:cNvPr id="137235" name="Line 19">
              <a:extLst>
                <a:ext uri="{FF2B5EF4-FFF2-40B4-BE49-F238E27FC236}">
                  <a16:creationId xmlns:a16="http://schemas.microsoft.com/office/drawing/2014/main" id="{7EF2D95D-F618-4E7A-826C-5EBB5E438148}"/>
                </a:ext>
              </a:extLst>
            </p:cNvPr>
            <p:cNvSpPr>
              <a:spLocks noChangeShapeType="1"/>
            </p:cNvSpPr>
            <p:nvPr/>
          </p:nvSpPr>
          <p:spPr bwMode="auto">
            <a:xfrm>
              <a:off x="2448" y="2016"/>
              <a:ext cx="1008"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7236" name="Text Box 20">
            <a:extLst>
              <a:ext uri="{FF2B5EF4-FFF2-40B4-BE49-F238E27FC236}">
                <a16:creationId xmlns:a16="http://schemas.microsoft.com/office/drawing/2014/main" id="{74EF2CAA-AC9F-4561-A652-20A7AE6C6077}"/>
              </a:ext>
            </a:extLst>
          </p:cNvPr>
          <p:cNvSpPr txBox="1">
            <a:spLocks noChangeArrowheads="1"/>
          </p:cNvSpPr>
          <p:nvPr/>
        </p:nvSpPr>
        <p:spPr bwMode="auto">
          <a:xfrm>
            <a:off x="3276600" y="1981200"/>
            <a:ext cx="7620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solidFill>
                  <a:schemeClr val="bg1"/>
                </a:solidFill>
                <a:effectLst/>
                <a:ea typeface="宋体" panose="02010600030101010101" pitchFamily="2" charset="-122"/>
              </a:rPr>
              <a:t>正确</a:t>
            </a:r>
          </a:p>
          <a:p>
            <a:pPr eaLnBrk="1" hangingPunct="1">
              <a:lnSpc>
                <a:spcPct val="70000"/>
              </a:lnSpc>
              <a:spcBef>
                <a:spcPct val="50000"/>
              </a:spcBef>
            </a:pPr>
            <a:r>
              <a:rPr lang="zh-CN" altLang="en-US" sz="1800">
                <a:solidFill>
                  <a:schemeClr val="bg1"/>
                </a:solidFill>
                <a:effectLst/>
                <a:ea typeface="宋体" panose="02010600030101010101" pitchFamily="2" charset="-122"/>
              </a:rPr>
              <a:t>订单</a:t>
            </a:r>
            <a:endParaRPr lang="zh-CN" altLang="en-US" sz="2400">
              <a:solidFill>
                <a:schemeClr val="bg1"/>
              </a:solidFill>
              <a:effectLst/>
              <a:ea typeface="宋体" panose="02010600030101010101" pitchFamily="2" charset="-122"/>
            </a:endParaRPr>
          </a:p>
        </p:txBody>
      </p:sp>
      <p:sp>
        <p:nvSpPr>
          <p:cNvPr id="137237" name="Line 21">
            <a:extLst>
              <a:ext uri="{FF2B5EF4-FFF2-40B4-BE49-F238E27FC236}">
                <a16:creationId xmlns:a16="http://schemas.microsoft.com/office/drawing/2014/main" id="{8CE3AB16-1C61-40EB-9606-2A19B0E56D27}"/>
              </a:ext>
            </a:extLst>
          </p:cNvPr>
          <p:cNvSpPr>
            <a:spLocks noChangeShapeType="1"/>
          </p:cNvSpPr>
          <p:nvPr/>
        </p:nvSpPr>
        <p:spPr bwMode="auto">
          <a:xfrm flipV="1">
            <a:off x="5181600" y="2590800"/>
            <a:ext cx="1066800" cy="6096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238" name="Text Box 22">
            <a:extLst>
              <a:ext uri="{FF2B5EF4-FFF2-40B4-BE49-F238E27FC236}">
                <a16:creationId xmlns:a16="http://schemas.microsoft.com/office/drawing/2014/main" id="{C03C9544-EC71-436D-9D8E-4BBD06A34E03}"/>
              </a:ext>
            </a:extLst>
          </p:cNvPr>
          <p:cNvSpPr txBox="1">
            <a:spLocks noChangeArrowheads="1"/>
          </p:cNvSpPr>
          <p:nvPr/>
        </p:nvSpPr>
        <p:spPr bwMode="auto">
          <a:xfrm>
            <a:off x="5334000" y="1981200"/>
            <a:ext cx="81597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solidFill>
                  <a:schemeClr val="bg1"/>
                </a:solidFill>
                <a:effectLst/>
                <a:ea typeface="宋体" panose="02010600030101010101" pitchFamily="2" charset="-122"/>
              </a:rPr>
              <a:t>一批</a:t>
            </a:r>
          </a:p>
          <a:p>
            <a:pPr eaLnBrk="1" hangingPunct="1">
              <a:lnSpc>
                <a:spcPct val="70000"/>
              </a:lnSpc>
              <a:spcBef>
                <a:spcPct val="50000"/>
              </a:spcBef>
            </a:pPr>
            <a:r>
              <a:rPr lang="zh-CN" altLang="en-US" sz="1800">
                <a:solidFill>
                  <a:schemeClr val="bg1"/>
                </a:solidFill>
                <a:effectLst/>
                <a:ea typeface="宋体" panose="02010600030101010101" pitchFamily="2" charset="-122"/>
              </a:rPr>
              <a:t>订单</a:t>
            </a:r>
            <a:endParaRPr lang="zh-CN" altLang="en-US" sz="2400">
              <a:solidFill>
                <a:schemeClr val="bg1"/>
              </a:solidFill>
              <a:effectLst/>
              <a:ea typeface="宋体" panose="02010600030101010101" pitchFamily="2" charset="-122"/>
            </a:endParaRPr>
          </a:p>
        </p:txBody>
      </p:sp>
      <p:sp>
        <p:nvSpPr>
          <p:cNvPr id="137239" name="Text Box 23">
            <a:extLst>
              <a:ext uri="{FF2B5EF4-FFF2-40B4-BE49-F238E27FC236}">
                <a16:creationId xmlns:a16="http://schemas.microsoft.com/office/drawing/2014/main" id="{11544E05-7332-4ABF-9B30-692295D9B678}"/>
              </a:ext>
            </a:extLst>
          </p:cNvPr>
          <p:cNvSpPr txBox="1">
            <a:spLocks noChangeArrowheads="1"/>
          </p:cNvSpPr>
          <p:nvPr/>
        </p:nvSpPr>
        <p:spPr bwMode="auto">
          <a:xfrm>
            <a:off x="6172200" y="1066800"/>
            <a:ext cx="1905000" cy="44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u="sng">
                <a:solidFill>
                  <a:schemeClr val="bg1"/>
                </a:solidFill>
                <a:effectLst/>
                <a:ea typeface="宋体" panose="02010600030101010101" pitchFamily="2" charset="-122"/>
              </a:rPr>
              <a:t>出版社档案文件</a:t>
            </a:r>
          </a:p>
        </p:txBody>
      </p:sp>
      <p:sp>
        <p:nvSpPr>
          <p:cNvPr id="137240" name="Line 24">
            <a:extLst>
              <a:ext uri="{FF2B5EF4-FFF2-40B4-BE49-F238E27FC236}">
                <a16:creationId xmlns:a16="http://schemas.microsoft.com/office/drawing/2014/main" id="{E88478E5-FC2A-4CE4-A13D-B390CDA3B233}"/>
              </a:ext>
            </a:extLst>
          </p:cNvPr>
          <p:cNvSpPr>
            <a:spLocks noChangeShapeType="1"/>
          </p:cNvSpPr>
          <p:nvPr/>
        </p:nvSpPr>
        <p:spPr bwMode="auto">
          <a:xfrm flipH="1">
            <a:off x="6781800" y="1447800"/>
            <a:ext cx="457200" cy="533400"/>
          </a:xfrm>
          <a:prstGeom prst="line">
            <a:avLst/>
          </a:prstGeom>
          <a:noFill/>
          <a:ln w="2857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37241" name="Group 25">
            <a:extLst>
              <a:ext uri="{FF2B5EF4-FFF2-40B4-BE49-F238E27FC236}">
                <a16:creationId xmlns:a16="http://schemas.microsoft.com/office/drawing/2014/main" id="{AE41AABD-ABD7-4347-9B25-4F0C910AF57E}"/>
              </a:ext>
            </a:extLst>
          </p:cNvPr>
          <p:cNvGrpSpPr>
            <a:grpSpLocks/>
          </p:cNvGrpSpPr>
          <p:nvPr/>
        </p:nvGrpSpPr>
        <p:grpSpPr bwMode="auto">
          <a:xfrm>
            <a:off x="6477000" y="3429000"/>
            <a:ext cx="1565275" cy="449263"/>
            <a:chOff x="4080" y="2160"/>
            <a:chExt cx="986" cy="283"/>
          </a:xfrm>
        </p:grpSpPr>
        <p:sp>
          <p:nvSpPr>
            <p:cNvPr id="137242" name="Text Box 26">
              <a:extLst>
                <a:ext uri="{FF2B5EF4-FFF2-40B4-BE49-F238E27FC236}">
                  <a16:creationId xmlns:a16="http://schemas.microsoft.com/office/drawing/2014/main" id="{25ED9F62-775C-4E3B-8831-D4091517750C}"/>
                </a:ext>
              </a:extLst>
            </p:cNvPr>
            <p:cNvSpPr txBox="1">
              <a:spLocks noChangeArrowheads="1"/>
            </p:cNvSpPr>
            <p:nvPr/>
          </p:nvSpPr>
          <p:spPr bwMode="auto">
            <a:xfrm>
              <a:off x="4080" y="2160"/>
              <a:ext cx="98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ea typeface="宋体" panose="02010600030101010101" pitchFamily="2" charset="-122"/>
                </a:rPr>
                <a:t>订货存根文件</a:t>
              </a:r>
            </a:p>
          </p:txBody>
        </p:sp>
        <p:sp>
          <p:nvSpPr>
            <p:cNvPr id="137243" name="Line 27">
              <a:extLst>
                <a:ext uri="{FF2B5EF4-FFF2-40B4-BE49-F238E27FC236}">
                  <a16:creationId xmlns:a16="http://schemas.microsoft.com/office/drawing/2014/main" id="{5DA5C3E8-E11B-44FC-911E-DC999B0FEDC7}"/>
                </a:ext>
              </a:extLst>
            </p:cNvPr>
            <p:cNvSpPr>
              <a:spLocks noChangeShapeType="1"/>
            </p:cNvSpPr>
            <p:nvPr/>
          </p:nvSpPr>
          <p:spPr bwMode="auto">
            <a:xfrm>
              <a:off x="4128" y="2208"/>
              <a:ext cx="864"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37244" name="Line 28">
            <a:extLst>
              <a:ext uri="{FF2B5EF4-FFF2-40B4-BE49-F238E27FC236}">
                <a16:creationId xmlns:a16="http://schemas.microsoft.com/office/drawing/2014/main" id="{D28CF5D3-C70D-4FF8-B353-D373909D8C82}"/>
              </a:ext>
            </a:extLst>
          </p:cNvPr>
          <p:cNvSpPr>
            <a:spLocks noChangeShapeType="1"/>
          </p:cNvSpPr>
          <p:nvPr/>
        </p:nvSpPr>
        <p:spPr bwMode="auto">
          <a:xfrm>
            <a:off x="7010400" y="2895600"/>
            <a:ext cx="381000" cy="609600"/>
          </a:xfrm>
          <a:prstGeom prst="line">
            <a:avLst/>
          </a:prstGeom>
          <a:noFill/>
          <a:ln w="28575">
            <a:solidFill>
              <a:schemeClr val="bg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37245" name="Text Box 29">
            <a:extLst>
              <a:ext uri="{FF2B5EF4-FFF2-40B4-BE49-F238E27FC236}">
                <a16:creationId xmlns:a16="http://schemas.microsoft.com/office/drawing/2014/main" id="{54AAAA2B-B3CF-4BDA-B02A-F00A9493448A}"/>
              </a:ext>
            </a:extLst>
          </p:cNvPr>
          <p:cNvSpPr txBox="1">
            <a:spLocks noChangeArrowheads="1"/>
          </p:cNvSpPr>
          <p:nvPr/>
        </p:nvSpPr>
        <p:spPr bwMode="auto">
          <a:xfrm>
            <a:off x="685800" y="3962400"/>
            <a:ext cx="7467600" cy="1555750"/>
          </a:xfrm>
          <a:prstGeom prst="rect">
            <a:avLst/>
          </a:prstGeom>
          <a:noFill/>
          <a:ln>
            <a:noFill/>
          </a:ln>
          <a:effectLst/>
          <a:extLst>
            <a:ext uri="{909E8E84-426E-40DD-AFC4-6F175D3DCCD1}">
              <a14:hiddenFill xmlns:a14="http://schemas.microsoft.com/office/drawing/2010/main">
                <a:solidFill>
                  <a:srgbClr val="F5B33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5000"/>
              </a:lnSpc>
            </a:pPr>
            <a:r>
              <a:rPr lang="zh-CN" altLang="en-US" sz="2000" dirty="0">
                <a:effectLst/>
                <a:latin typeface="幼圆" panose="02010509060101010101" pitchFamily="49" charset="-122"/>
                <a:ea typeface="幼圆" panose="02010509060101010101" pitchFamily="49" charset="-122"/>
              </a:rPr>
              <a:t>画图步骤 ： </a:t>
            </a:r>
            <a:r>
              <a:rPr lang="en-US" altLang="zh-CN" sz="2000" dirty="0">
                <a:effectLst/>
                <a:latin typeface="幼圆" panose="02010509060101010101" pitchFamily="49" charset="-122"/>
                <a:ea typeface="幼圆" panose="02010509060101010101" pitchFamily="49" charset="-122"/>
              </a:rPr>
              <a:t>1</a:t>
            </a:r>
            <a:r>
              <a:rPr lang="zh-CN" altLang="en-US" sz="2000" dirty="0">
                <a:effectLst/>
                <a:latin typeface="幼圆" panose="02010509060101010101" pitchFamily="49" charset="-122"/>
                <a:ea typeface="幼圆" panose="02010509060101010101" pitchFamily="49" charset="-122"/>
              </a:rPr>
              <a:t>、确定外部实体及输入、输出数据流。</a:t>
            </a:r>
          </a:p>
          <a:p>
            <a:pPr eaLnBrk="1" hangingPunct="1">
              <a:lnSpc>
                <a:spcPct val="105000"/>
              </a:lnSpc>
            </a:pPr>
            <a:r>
              <a:rPr lang="zh-CN" altLang="en-US" sz="2000" dirty="0">
                <a:effectLst/>
                <a:latin typeface="幼圆" panose="02010509060101010101" pitchFamily="49" charset="-122"/>
                <a:ea typeface="幼圆" panose="02010509060101010101" pitchFamily="49" charset="-122"/>
              </a:rPr>
              <a:t>            </a:t>
            </a:r>
            <a:r>
              <a:rPr lang="en-US" altLang="zh-CN" sz="2000" dirty="0">
                <a:effectLst/>
                <a:latin typeface="幼圆" panose="02010509060101010101" pitchFamily="49" charset="-122"/>
                <a:ea typeface="幼圆" panose="02010509060101010101" pitchFamily="49" charset="-122"/>
              </a:rPr>
              <a:t>2</a:t>
            </a:r>
            <a:r>
              <a:rPr lang="zh-CN" altLang="en-US" sz="2000" dirty="0">
                <a:effectLst/>
                <a:latin typeface="幼圆" panose="02010509060101010101" pitchFamily="49" charset="-122"/>
                <a:ea typeface="幼圆" panose="02010509060101010101" pitchFamily="49" charset="-122"/>
              </a:rPr>
              <a:t>、确定分解顶层的加工。</a:t>
            </a:r>
          </a:p>
          <a:p>
            <a:pPr eaLnBrk="1" hangingPunct="1">
              <a:lnSpc>
                <a:spcPct val="105000"/>
              </a:lnSpc>
            </a:pPr>
            <a:r>
              <a:rPr lang="zh-CN" altLang="en-US" sz="2000" dirty="0">
                <a:effectLst/>
                <a:latin typeface="幼圆" panose="02010509060101010101" pitchFamily="49" charset="-122"/>
                <a:ea typeface="幼圆" panose="02010509060101010101" pitchFamily="49" charset="-122"/>
              </a:rPr>
              <a:t>            </a:t>
            </a:r>
            <a:r>
              <a:rPr lang="en-US" altLang="zh-CN" sz="2000" dirty="0">
                <a:effectLst/>
                <a:latin typeface="幼圆" panose="02010509060101010101" pitchFamily="49" charset="-122"/>
                <a:ea typeface="幼圆" panose="02010509060101010101" pitchFamily="49" charset="-122"/>
              </a:rPr>
              <a:t>3</a:t>
            </a:r>
            <a:r>
              <a:rPr lang="zh-CN" altLang="en-US" sz="2000" dirty="0">
                <a:effectLst/>
                <a:latin typeface="幼圆" panose="02010509060101010101" pitchFamily="49" charset="-122"/>
                <a:ea typeface="幼圆" panose="02010509060101010101" pitchFamily="49" charset="-122"/>
              </a:rPr>
              <a:t>、确定使用的文件。</a:t>
            </a:r>
          </a:p>
          <a:p>
            <a:pPr eaLnBrk="1" hangingPunct="1">
              <a:lnSpc>
                <a:spcPct val="105000"/>
              </a:lnSpc>
            </a:pPr>
            <a:r>
              <a:rPr lang="zh-CN" altLang="en-US" sz="2000" dirty="0">
                <a:effectLst/>
                <a:latin typeface="幼圆" panose="02010509060101010101" pitchFamily="49" charset="-122"/>
                <a:ea typeface="幼圆" panose="02010509060101010101" pitchFamily="49" charset="-122"/>
              </a:rPr>
              <a:t>            </a:t>
            </a:r>
            <a:r>
              <a:rPr lang="en-US" altLang="zh-CN" sz="2000" dirty="0">
                <a:effectLst/>
                <a:latin typeface="幼圆" panose="02010509060101010101" pitchFamily="49" charset="-122"/>
                <a:ea typeface="幼圆" panose="02010509060101010101" pitchFamily="49" charset="-122"/>
              </a:rPr>
              <a:t>4</a:t>
            </a:r>
            <a:r>
              <a:rPr lang="zh-CN" altLang="en-US" sz="2000" dirty="0">
                <a:effectLst/>
                <a:latin typeface="幼圆" panose="02010509060101010101" pitchFamily="49" charset="-122"/>
                <a:ea typeface="幼圆" panose="02010509060101010101" pitchFamily="49" charset="-122"/>
              </a:rPr>
              <a:t>、用数据流将各部分连接起来，形成数据封闭。</a:t>
            </a:r>
            <a:endParaRPr lang="zh-CN" altLang="en-US" sz="2400" b="0" dirty="0">
              <a:effectLst/>
              <a:ea typeface="宋体" panose="02010600030101010101" pitchFamily="2" charset="-122"/>
            </a:endParaRPr>
          </a:p>
        </p:txBody>
      </p:sp>
      <p:sp>
        <p:nvSpPr>
          <p:cNvPr id="137246" name="Text Box 30">
            <a:extLst>
              <a:ext uri="{FF2B5EF4-FFF2-40B4-BE49-F238E27FC236}">
                <a16:creationId xmlns:a16="http://schemas.microsoft.com/office/drawing/2014/main" id="{5404509E-697C-4C37-83D8-ACFADAC74CE3}"/>
              </a:ext>
            </a:extLst>
          </p:cNvPr>
          <p:cNvSpPr txBox="1">
            <a:spLocks noChangeArrowheads="1"/>
          </p:cNvSpPr>
          <p:nvPr/>
        </p:nvSpPr>
        <p:spPr bwMode="auto">
          <a:xfrm>
            <a:off x="804863" y="5648325"/>
            <a:ext cx="4876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000">
                <a:solidFill>
                  <a:srgbClr val="FFFF00"/>
                </a:solidFill>
                <a:effectLst/>
                <a:ea typeface="宋体" panose="02010600030101010101" pitchFamily="2" charset="-122"/>
              </a:rPr>
              <a:t>注意：标注各加工框及数据流名称。</a:t>
            </a:r>
          </a:p>
        </p:txBody>
      </p:sp>
      <p:sp>
        <p:nvSpPr>
          <p:cNvPr id="137247" name="Rectangle 31">
            <a:extLst>
              <a:ext uri="{FF2B5EF4-FFF2-40B4-BE49-F238E27FC236}">
                <a16:creationId xmlns:a16="http://schemas.microsoft.com/office/drawing/2014/main" id="{544BA737-2776-4B42-890D-272FE537EF2F}"/>
              </a:ext>
            </a:extLst>
          </p:cNvPr>
          <p:cNvSpPr>
            <a:spLocks noGrp="1" noChangeArrowheads="1"/>
          </p:cNvSpPr>
          <p:nvPr>
            <p:ph type="title" idx="4294967295"/>
          </p:nvPr>
        </p:nvSpPr>
        <p:spPr>
          <a:xfrm>
            <a:off x="846138" y="247650"/>
            <a:ext cx="7772400" cy="754063"/>
          </a:xfrm>
        </p:spPr>
        <p:txBody>
          <a:bodyPr/>
          <a:lstStyle/>
          <a:p>
            <a:r>
              <a:rPr lang="zh-CN" altLang="en-US" sz="2800" b="1">
                <a:solidFill>
                  <a:srgbClr val="FADA54"/>
                </a:solidFill>
                <a:latin typeface="幼圆" panose="02010509060101010101" pitchFamily="49" charset="-122"/>
                <a:ea typeface="幼圆" panose="02010509060101010101" pitchFamily="49" charset="-122"/>
              </a:rPr>
              <a:t>例一 图书预定系统（顶层</a:t>
            </a:r>
            <a:r>
              <a:rPr lang="en-US" altLang="zh-CN" sz="2800" b="1">
                <a:solidFill>
                  <a:srgbClr val="FADA54"/>
                </a:solidFill>
                <a:latin typeface="幼圆" panose="02010509060101010101" pitchFamily="49" charset="-122"/>
                <a:ea typeface="幼圆" panose="02010509060101010101" pitchFamily="49" charset="-122"/>
              </a:rPr>
              <a:t>DFD</a:t>
            </a:r>
            <a:r>
              <a:rPr lang="zh-CN" altLang="en-US" sz="2800" b="1">
                <a:solidFill>
                  <a:srgbClr val="FADA54"/>
                </a:solidFill>
                <a:latin typeface="幼圆" panose="02010509060101010101" pitchFamily="49" charset="-122"/>
                <a:ea typeface="幼圆" panose="02010509060101010101" pitchFamily="49" charset="-122"/>
              </a:rPr>
              <a:t>图）</a:t>
            </a:r>
            <a:endParaRPr lang="zh-CN" altLang="en-US" sz="2800">
              <a:solidFill>
                <a:srgbClr val="FADA54"/>
              </a:solidFill>
            </a:endParaRPr>
          </a:p>
        </p:txBody>
      </p:sp>
      <p:sp>
        <p:nvSpPr>
          <p:cNvPr id="137248" name="Rectangle 32">
            <a:hlinkClick r:id="" action="ppaction://hlinkshowjump?jump=previousslide"/>
            <a:extLst>
              <a:ext uri="{FF2B5EF4-FFF2-40B4-BE49-F238E27FC236}">
                <a16:creationId xmlns:a16="http://schemas.microsoft.com/office/drawing/2014/main" id="{8B0C1893-242B-4ADD-A238-A8BEC5939553}"/>
              </a:ext>
            </a:extLst>
          </p:cNvPr>
          <p:cNvSpPr>
            <a:spLocks noChangeArrowheads="1"/>
          </p:cNvSpPr>
          <p:nvPr/>
        </p:nvSpPr>
        <p:spPr bwMode="auto">
          <a:xfrm>
            <a:off x="651510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49" name="Rectangle 33">
            <a:hlinkClick r:id="" action="ppaction://hlinkshowjump?jump=nextslide"/>
            <a:extLst>
              <a:ext uri="{FF2B5EF4-FFF2-40B4-BE49-F238E27FC236}">
                <a16:creationId xmlns:a16="http://schemas.microsoft.com/office/drawing/2014/main" id="{B2A3D3C2-36B2-4247-A56F-8B63F7575734}"/>
              </a:ext>
            </a:extLst>
          </p:cNvPr>
          <p:cNvSpPr>
            <a:spLocks noChangeArrowheads="1"/>
          </p:cNvSpPr>
          <p:nvPr/>
        </p:nvSpPr>
        <p:spPr bwMode="auto">
          <a:xfrm>
            <a:off x="710565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250" name="Oval 34">
            <a:hlinkClick r:id="rId3" action="ppaction://hlinksldjump"/>
            <a:extLst>
              <a:ext uri="{FF2B5EF4-FFF2-40B4-BE49-F238E27FC236}">
                <a16:creationId xmlns:a16="http://schemas.microsoft.com/office/drawing/2014/main" id="{AD3A4444-32A3-4C71-90A8-F2EA4CB8013C}"/>
              </a:ext>
            </a:extLst>
          </p:cNvPr>
          <p:cNvSpPr>
            <a:spLocks noChangeArrowheads="1"/>
          </p:cNvSpPr>
          <p:nvPr/>
        </p:nvSpPr>
        <p:spPr bwMode="auto">
          <a:xfrm>
            <a:off x="7802563" y="6246813"/>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1000"/>
                                  </p:stCondLst>
                                  <p:childTnLst>
                                    <p:set>
                                      <p:cBhvr>
                                        <p:cTn id="6" dur="1" fill="hold">
                                          <p:stCondLst>
                                            <p:cond delay="0"/>
                                          </p:stCondLst>
                                        </p:cTn>
                                        <p:tgtEl>
                                          <p:spTgt spid="137218"/>
                                        </p:tgtEl>
                                        <p:attrNameLst>
                                          <p:attrName>style.visibility</p:attrName>
                                        </p:attrNameLst>
                                      </p:cBhvr>
                                      <p:to>
                                        <p:strVal val="visible"/>
                                      </p:to>
                                    </p:set>
                                    <p:animEffect transition="in" filter="dissolve">
                                      <p:cBhvr>
                                        <p:cTn id="7" dur="500"/>
                                        <p:tgtEl>
                                          <p:spTgt spid="137218"/>
                                        </p:tgtEl>
                                      </p:cBhvr>
                                    </p:animEffect>
                                  </p:childTnLst>
                                </p:cTn>
                              </p:par>
                            </p:childTnLst>
                          </p:cTn>
                        </p:par>
                        <p:par>
                          <p:cTn id="8" fill="hold" nodeType="afterGroup">
                            <p:stCondLst>
                              <p:cond delay="1500"/>
                            </p:stCondLst>
                            <p:childTnLst>
                              <p:par>
                                <p:cTn id="9" presetID="9" presetClass="entr" presetSubtype="0" fill="hold" grpId="0" nodeType="afterEffect">
                                  <p:stCondLst>
                                    <p:cond delay="0"/>
                                  </p:stCondLst>
                                  <p:childTnLst>
                                    <p:set>
                                      <p:cBhvr>
                                        <p:cTn id="10" dur="1" fill="hold">
                                          <p:stCondLst>
                                            <p:cond delay="0"/>
                                          </p:stCondLst>
                                        </p:cTn>
                                        <p:tgtEl>
                                          <p:spTgt spid="137220"/>
                                        </p:tgtEl>
                                        <p:attrNameLst>
                                          <p:attrName>style.visibility</p:attrName>
                                        </p:attrNameLst>
                                      </p:cBhvr>
                                      <p:to>
                                        <p:strVal val="visible"/>
                                      </p:to>
                                    </p:set>
                                    <p:animEffect transition="in" filter="dissolve">
                                      <p:cBhvr>
                                        <p:cTn id="11" dur="500"/>
                                        <p:tgtEl>
                                          <p:spTgt spid="13722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37219"/>
                                        </p:tgtEl>
                                        <p:attrNameLst>
                                          <p:attrName>style.visibility</p:attrName>
                                        </p:attrNameLst>
                                      </p:cBhvr>
                                      <p:to>
                                        <p:strVal val="visible"/>
                                      </p:to>
                                    </p:set>
                                    <p:animEffect transition="in" filter="wipe(left)">
                                      <p:cBhvr>
                                        <p:cTn id="16" dur="500"/>
                                        <p:tgtEl>
                                          <p:spTgt spid="137219"/>
                                        </p:tgtEl>
                                      </p:cBhvr>
                                    </p:animEffect>
                                  </p:childTnLst>
                                </p:cTn>
                              </p:par>
                            </p:childTnLst>
                          </p:cTn>
                        </p:par>
                        <p:par>
                          <p:cTn id="17" fill="hold" nodeType="afterGroup">
                            <p:stCondLst>
                              <p:cond delay="500"/>
                            </p:stCondLst>
                            <p:childTnLst>
                              <p:par>
                                <p:cTn id="18" presetID="1" presetClass="entr" presetSubtype="0" fill="hold" grpId="0" nodeType="afterEffect">
                                  <p:stCondLst>
                                    <p:cond delay="0"/>
                                  </p:stCondLst>
                                  <p:childTnLst>
                                    <p:set>
                                      <p:cBhvr>
                                        <p:cTn id="19" dur="1" fill="hold">
                                          <p:stCondLst>
                                            <p:cond delay="499"/>
                                          </p:stCondLst>
                                        </p:cTn>
                                        <p:tgtEl>
                                          <p:spTgt spid="137224"/>
                                        </p:tgtEl>
                                        <p:attrNameLst>
                                          <p:attrName>style.visibility</p:attrName>
                                        </p:attrNameLst>
                                      </p:cBhvr>
                                      <p:to>
                                        <p:strVal val="visible"/>
                                      </p:to>
                                    </p:set>
                                  </p:childTnLst>
                                </p:cTn>
                              </p:par>
                            </p:childTnLst>
                          </p:cTn>
                        </p:par>
                        <p:par>
                          <p:cTn id="20" fill="hold" nodeType="afterGroup">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7221"/>
                                        </p:tgtEl>
                                        <p:attrNameLst>
                                          <p:attrName>style.visibility</p:attrName>
                                        </p:attrNameLst>
                                      </p:cBhvr>
                                      <p:to>
                                        <p:strVal val="visible"/>
                                      </p:to>
                                    </p:set>
                                    <p:animEffect transition="in" filter="wipe(left)">
                                      <p:cBhvr>
                                        <p:cTn id="23" dur="500"/>
                                        <p:tgtEl>
                                          <p:spTgt spid="137221"/>
                                        </p:tgtEl>
                                      </p:cBhvr>
                                    </p:animEffect>
                                  </p:childTnLst>
                                </p:cTn>
                              </p:par>
                            </p:childTnLst>
                          </p:cTn>
                        </p:par>
                        <p:par>
                          <p:cTn id="24" fill="hold" nodeType="afterGroup">
                            <p:stCondLst>
                              <p:cond delay="1500"/>
                            </p:stCondLst>
                            <p:childTnLst>
                              <p:par>
                                <p:cTn id="25" presetID="1" presetClass="entr" presetSubtype="0" fill="hold" grpId="0" nodeType="afterEffect">
                                  <p:stCondLst>
                                    <p:cond delay="0"/>
                                  </p:stCondLst>
                                  <p:childTnLst>
                                    <p:set>
                                      <p:cBhvr>
                                        <p:cTn id="26" dur="1" fill="hold">
                                          <p:stCondLst>
                                            <p:cond delay="499"/>
                                          </p:stCondLst>
                                        </p:cTn>
                                        <p:tgtEl>
                                          <p:spTgt spid="1372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32" fill="hold" grpId="0" nodeType="clickEffect">
                                  <p:stCondLst>
                                    <p:cond delay="0"/>
                                  </p:stCondLst>
                                  <p:childTnLst>
                                    <p:set>
                                      <p:cBhvr>
                                        <p:cTn id="30" dur="1" fill="hold">
                                          <p:stCondLst>
                                            <p:cond delay="0"/>
                                          </p:stCondLst>
                                        </p:cTn>
                                        <p:tgtEl>
                                          <p:spTgt spid="137222"/>
                                        </p:tgtEl>
                                        <p:attrNameLst>
                                          <p:attrName>style.visibility</p:attrName>
                                        </p:attrNameLst>
                                      </p:cBhvr>
                                      <p:to>
                                        <p:strVal val="visible"/>
                                      </p:to>
                                    </p:set>
                                    <p:animEffect transition="in" filter="box(out)">
                                      <p:cBhvr>
                                        <p:cTn id="31" dur="500"/>
                                        <p:tgtEl>
                                          <p:spTgt spid="137222"/>
                                        </p:tgtEl>
                                      </p:cBhvr>
                                    </p:animEffect>
                                  </p:childTnLst>
                                </p:cTn>
                              </p:par>
                            </p:childTnLst>
                          </p:cTn>
                        </p:par>
                        <p:par>
                          <p:cTn id="32" fill="hold" nodeType="afterGroup">
                            <p:stCondLst>
                              <p:cond delay="500"/>
                            </p:stCondLst>
                            <p:childTnLst>
                              <p:par>
                                <p:cTn id="33" presetID="4" presetClass="entr" presetSubtype="32" fill="hold" grpId="0" nodeType="afterEffect">
                                  <p:stCondLst>
                                    <p:cond delay="0"/>
                                  </p:stCondLst>
                                  <p:childTnLst>
                                    <p:set>
                                      <p:cBhvr>
                                        <p:cTn id="34" dur="1" fill="hold">
                                          <p:stCondLst>
                                            <p:cond delay="0"/>
                                          </p:stCondLst>
                                        </p:cTn>
                                        <p:tgtEl>
                                          <p:spTgt spid="137223"/>
                                        </p:tgtEl>
                                        <p:attrNameLst>
                                          <p:attrName>style.visibility</p:attrName>
                                        </p:attrNameLst>
                                      </p:cBhvr>
                                      <p:to>
                                        <p:strVal val="visible"/>
                                      </p:to>
                                    </p:set>
                                    <p:animEffect transition="in" filter="box(out)">
                                      <p:cBhvr>
                                        <p:cTn id="35" dur="500"/>
                                        <p:tgtEl>
                                          <p:spTgt spid="13722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37226"/>
                                        </p:tgtEl>
                                        <p:attrNameLst>
                                          <p:attrName>style.visibility</p:attrName>
                                        </p:attrNameLst>
                                      </p:cBhvr>
                                      <p:to>
                                        <p:strVal val="visible"/>
                                      </p:to>
                                    </p:set>
                                  </p:childTnLst>
                                </p:cTn>
                              </p:par>
                            </p:childTnLst>
                          </p:cTn>
                        </p:par>
                        <p:par>
                          <p:cTn id="40" fill="hold" nodeType="afterGroup">
                            <p:stCondLst>
                              <p:cond delay="500"/>
                            </p:stCondLst>
                            <p:childTnLst>
                              <p:par>
                                <p:cTn id="41" presetID="22" presetClass="entr" presetSubtype="1" fill="hold" nodeType="afterEffect">
                                  <p:stCondLst>
                                    <p:cond delay="1000"/>
                                  </p:stCondLst>
                                  <p:childTnLst>
                                    <p:set>
                                      <p:cBhvr>
                                        <p:cTn id="42" dur="1" fill="hold">
                                          <p:stCondLst>
                                            <p:cond delay="0"/>
                                          </p:stCondLst>
                                        </p:cTn>
                                        <p:tgtEl>
                                          <p:spTgt spid="137227"/>
                                        </p:tgtEl>
                                        <p:attrNameLst>
                                          <p:attrName>style.visibility</p:attrName>
                                        </p:attrNameLst>
                                      </p:cBhvr>
                                      <p:to>
                                        <p:strVal val="visible"/>
                                      </p:to>
                                    </p:set>
                                    <p:animEffect transition="in" filter="wipe(up)">
                                      <p:cBhvr>
                                        <p:cTn id="43" dur="500"/>
                                        <p:tgtEl>
                                          <p:spTgt spid="1372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137228"/>
                                        </p:tgtEl>
                                        <p:attrNameLst>
                                          <p:attrName>style.visibility</p:attrName>
                                        </p:attrNameLst>
                                      </p:cBhvr>
                                      <p:to>
                                        <p:strVal val="visible"/>
                                      </p:to>
                                    </p:set>
                                  </p:childTnLst>
                                </p:cTn>
                              </p:par>
                            </p:childTnLst>
                          </p:cTn>
                        </p:par>
                        <p:par>
                          <p:cTn id="48" fill="hold" nodeType="afterGroup">
                            <p:stCondLst>
                              <p:cond delay="500"/>
                            </p:stCondLst>
                            <p:childTnLst>
                              <p:par>
                                <p:cTn id="49" presetID="22" presetClass="entr" presetSubtype="4" fill="hold" nodeType="afterEffect">
                                  <p:stCondLst>
                                    <p:cond delay="0"/>
                                  </p:stCondLst>
                                  <p:childTnLst>
                                    <p:set>
                                      <p:cBhvr>
                                        <p:cTn id="50" dur="1" fill="hold">
                                          <p:stCondLst>
                                            <p:cond delay="0"/>
                                          </p:stCondLst>
                                        </p:cTn>
                                        <p:tgtEl>
                                          <p:spTgt spid="137231"/>
                                        </p:tgtEl>
                                        <p:attrNameLst>
                                          <p:attrName>style.visibility</p:attrName>
                                        </p:attrNameLst>
                                      </p:cBhvr>
                                      <p:to>
                                        <p:strVal val="visible"/>
                                      </p:to>
                                    </p:set>
                                    <p:animEffect transition="in" filter="wipe(down)">
                                      <p:cBhvr>
                                        <p:cTn id="51" dur="500"/>
                                        <p:tgtEl>
                                          <p:spTgt spid="13723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137232"/>
                                        </p:tgtEl>
                                        <p:attrNameLst>
                                          <p:attrName>style.visibility</p:attrName>
                                        </p:attrNameLst>
                                      </p:cBhvr>
                                      <p:to>
                                        <p:strVal val="visible"/>
                                      </p:to>
                                    </p:set>
                                    <p:animEffect transition="in" filter="wipe(up)">
                                      <p:cBhvr>
                                        <p:cTn id="56" dur="500"/>
                                        <p:tgtEl>
                                          <p:spTgt spid="137232"/>
                                        </p:tgtEl>
                                      </p:cBhvr>
                                    </p:animEffect>
                                  </p:childTnLst>
                                </p:cTn>
                              </p:par>
                            </p:childTnLst>
                          </p:cTn>
                        </p:par>
                        <p:par>
                          <p:cTn id="57" fill="hold" nodeType="afterGroup">
                            <p:stCondLst>
                              <p:cond delay="500"/>
                            </p:stCondLst>
                            <p:childTnLst>
                              <p:par>
                                <p:cTn id="58" presetID="1" presetClass="entr" presetSubtype="0" fill="hold" grpId="0" nodeType="afterEffect">
                                  <p:stCondLst>
                                    <p:cond delay="0"/>
                                  </p:stCondLst>
                                  <p:childTnLst>
                                    <p:set>
                                      <p:cBhvr>
                                        <p:cTn id="59" dur="1" fill="hold">
                                          <p:stCondLst>
                                            <p:cond delay="499"/>
                                          </p:stCondLst>
                                        </p:cTn>
                                        <p:tgtEl>
                                          <p:spTgt spid="13723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499"/>
                                          </p:stCondLst>
                                        </p:cTn>
                                        <p:tgtEl>
                                          <p:spTgt spid="137233"/>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37237"/>
                                        </p:tgtEl>
                                        <p:attrNameLst>
                                          <p:attrName>style.visibility</p:attrName>
                                        </p:attrNameLst>
                                      </p:cBhvr>
                                      <p:to>
                                        <p:strVal val="visible"/>
                                      </p:to>
                                    </p:set>
                                    <p:animEffect transition="in" filter="wipe(down)">
                                      <p:cBhvr>
                                        <p:cTn id="68" dur="500"/>
                                        <p:tgtEl>
                                          <p:spTgt spid="137237"/>
                                        </p:tgtEl>
                                      </p:cBhvr>
                                    </p:animEffect>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499"/>
                                          </p:stCondLst>
                                        </p:cTn>
                                        <p:tgtEl>
                                          <p:spTgt spid="137238"/>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37239"/>
                                        </p:tgtEl>
                                        <p:attrNameLst>
                                          <p:attrName>style.visibility</p:attrName>
                                        </p:attrNameLst>
                                      </p:cBhvr>
                                      <p:to>
                                        <p:strVal val="visible"/>
                                      </p:to>
                                    </p:set>
                                  </p:childTnLst>
                                </p:cTn>
                              </p:par>
                            </p:childTnLst>
                          </p:cTn>
                        </p:par>
                        <p:par>
                          <p:cTn id="76" fill="hold" nodeType="afterGroup">
                            <p:stCondLst>
                              <p:cond delay="500"/>
                            </p:stCondLst>
                            <p:childTnLst>
                              <p:par>
                                <p:cTn id="77" presetID="22" presetClass="entr" presetSubtype="1" fill="hold" nodeType="afterEffect">
                                  <p:stCondLst>
                                    <p:cond delay="0"/>
                                  </p:stCondLst>
                                  <p:childTnLst>
                                    <p:set>
                                      <p:cBhvr>
                                        <p:cTn id="78" dur="1" fill="hold">
                                          <p:stCondLst>
                                            <p:cond delay="0"/>
                                          </p:stCondLst>
                                        </p:cTn>
                                        <p:tgtEl>
                                          <p:spTgt spid="137240"/>
                                        </p:tgtEl>
                                        <p:attrNameLst>
                                          <p:attrName>style.visibility</p:attrName>
                                        </p:attrNameLst>
                                      </p:cBhvr>
                                      <p:to>
                                        <p:strVal val="visible"/>
                                      </p:to>
                                    </p:set>
                                    <p:animEffect transition="in" filter="wipe(up)">
                                      <p:cBhvr>
                                        <p:cTn id="79" dur="500"/>
                                        <p:tgtEl>
                                          <p:spTgt spid="13724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499"/>
                                          </p:stCondLst>
                                        </p:cTn>
                                        <p:tgtEl>
                                          <p:spTgt spid="137241"/>
                                        </p:tgtEl>
                                        <p:attrNameLst>
                                          <p:attrName>style.visibility</p:attrName>
                                        </p:attrNameLst>
                                      </p:cBhvr>
                                      <p:to>
                                        <p:strVal val="visible"/>
                                      </p:to>
                                    </p:set>
                                  </p:childTnLst>
                                </p:cTn>
                              </p:par>
                            </p:childTnLst>
                          </p:cTn>
                        </p:par>
                        <p:par>
                          <p:cTn id="84" fill="hold" nodeType="after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137244"/>
                                        </p:tgtEl>
                                        <p:attrNameLst>
                                          <p:attrName>style.visibility</p:attrName>
                                        </p:attrNameLst>
                                      </p:cBhvr>
                                      <p:to>
                                        <p:strVal val="visible"/>
                                      </p:to>
                                    </p:set>
                                    <p:animEffect transition="in" filter="wipe(down)">
                                      <p:cBhvr>
                                        <p:cTn id="87" dur="500"/>
                                        <p:tgtEl>
                                          <p:spTgt spid="13724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37245">
                                            <p:txEl>
                                              <p:pRg st="0" end="0"/>
                                            </p:txEl>
                                          </p:spTgt>
                                        </p:tgtEl>
                                        <p:attrNameLst>
                                          <p:attrName>style.visibility</p:attrName>
                                        </p:attrNameLst>
                                      </p:cBhvr>
                                      <p:to>
                                        <p:strVal val="visible"/>
                                      </p:to>
                                    </p:set>
                                    <p:animEffect transition="in" filter="wipe(up)">
                                      <p:cBhvr>
                                        <p:cTn id="92" dur="500"/>
                                        <p:tgtEl>
                                          <p:spTgt spid="137245">
                                            <p:txEl>
                                              <p:pRg st="0" end="0"/>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grpId="0" nodeType="clickEffect">
                                  <p:stCondLst>
                                    <p:cond delay="0"/>
                                  </p:stCondLst>
                                  <p:childTnLst>
                                    <p:set>
                                      <p:cBhvr>
                                        <p:cTn id="96" dur="1" fill="hold">
                                          <p:stCondLst>
                                            <p:cond delay="0"/>
                                          </p:stCondLst>
                                        </p:cTn>
                                        <p:tgtEl>
                                          <p:spTgt spid="137245">
                                            <p:txEl>
                                              <p:pRg st="1" end="1"/>
                                            </p:txEl>
                                          </p:spTgt>
                                        </p:tgtEl>
                                        <p:attrNameLst>
                                          <p:attrName>style.visibility</p:attrName>
                                        </p:attrNameLst>
                                      </p:cBhvr>
                                      <p:to>
                                        <p:strVal val="visible"/>
                                      </p:to>
                                    </p:set>
                                    <p:animEffect transition="in" filter="wipe(up)">
                                      <p:cBhvr>
                                        <p:cTn id="97" dur="500"/>
                                        <p:tgtEl>
                                          <p:spTgt spid="137245">
                                            <p:txEl>
                                              <p:pRg st="1" end="1"/>
                                            </p:txEl>
                                          </p:spTgt>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1" fill="hold" grpId="0" nodeType="clickEffect">
                                  <p:stCondLst>
                                    <p:cond delay="0"/>
                                  </p:stCondLst>
                                  <p:childTnLst>
                                    <p:set>
                                      <p:cBhvr>
                                        <p:cTn id="101" dur="1" fill="hold">
                                          <p:stCondLst>
                                            <p:cond delay="0"/>
                                          </p:stCondLst>
                                        </p:cTn>
                                        <p:tgtEl>
                                          <p:spTgt spid="137245">
                                            <p:txEl>
                                              <p:pRg st="2" end="2"/>
                                            </p:txEl>
                                          </p:spTgt>
                                        </p:tgtEl>
                                        <p:attrNameLst>
                                          <p:attrName>style.visibility</p:attrName>
                                        </p:attrNameLst>
                                      </p:cBhvr>
                                      <p:to>
                                        <p:strVal val="visible"/>
                                      </p:to>
                                    </p:set>
                                    <p:animEffect transition="in" filter="wipe(up)">
                                      <p:cBhvr>
                                        <p:cTn id="102" dur="500"/>
                                        <p:tgtEl>
                                          <p:spTgt spid="137245">
                                            <p:txEl>
                                              <p:pRg st="2" end="2"/>
                                            </p:txEl>
                                          </p:spTgt>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1" fill="hold" grpId="0" nodeType="clickEffect">
                                  <p:stCondLst>
                                    <p:cond delay="0"/>
                                  </p:stCondLst>
                                  <p:childTnLst>
                                    <p:set>
                                      <p:cBhvr>
                                        <p:cTn id="106" dur="1" fill="hold">
                                          <p:stCondLst>
                                            <p:cond delay="0"/>
                                          </p:stCondLst>
                                        </p:cTn>
                                        <p:tgtEl>
                                          <p:spTgt spid="137245">
                                            <p:txEl>
                                              <p:pRg st="3" end="3"/>
                                            </p:txEl>
                                          </p:spTgt>
                                        </p:tgtEl>
                                        <p:attrNameLst>
                                          <p:attrName>style.visibility</p:attrName>
                                        </p:attrNameLst>
                                      </p:cBhvr>
                                      <p:to>
                                        <p:strVal val="visible"/>
                                      </p:to>
                                    </p:set>
                                    <p:animEffect transition="in" filter="wipe(up)">
                                      <p:cBhvr>
                                        <p:cTn id="107" dur="500"/>
                                        <p:tgtEl>
                                          <p:spTgt spid="137245">
                                            <p:txEl>
                                              <p:pRg st="3" end="3"/>
                                            </p:txEl>
                                          </p:spTgt>
                                        </p:tgtEl>
                                      </p:cBhvr>
                                    </p:animEffect>
                                  </p:childTnLst>
                                </p:cTn>
                              </p:par>
                            </p:childTnLst>
                          </p:cTn>
                        </p:par>
                        <p:par>
                          <p:cTn id="108" fill="hold" nodeType="afterGroup">
                            <p:stCondLst>
                              <p:cond delay="500"/>
                            </p:stCondLst>
                            <p:childTnLst>
                              <p:par>
                                <p:cTn id="109" presetID="22" presetClass="entr" presetSubtype="8" fill="hold" grpId="0" nodeType="afterEffect">
                                  <p:stCondLst>
                                    <p:cond delay="0"/>
                                  </p:stCondLst>
                                  <p:childTnLst>
                                    <p:set>
                                      <p:cBhvr>
                                        <p:cTn id="110" dur="1" fill="hold">
                                          <p:stCondLst>
                                            <p:cond delay="0"/>
                                          </p:stCondLst>
                                        </p:cTn>
                                        <p:tgtEl>
                                          <p:spTgt spid="137246"/>
                                        </p:tgtEl>
                                        <p:attrNameLst>
                                          <p:attrName>style.visibility</p:attrName>
                                        </p:attrNameLst>
                                      </p:cBhvr>
                                      <p:to>
                                        <p:strVal val="visible"/>
                                      </p:to>
                                    </p:set>
                                    <p:animEffect transition="in" filter="wipe(left)">
                                      <p:cBhvr>
                                        <p:cTn id="111" dur="500"/>
                                        <p:tgtEl>
                                          <p:spTgt spid="137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animBg="1" autoUpdateAnimBg="0"/>
      <p:bldP spid="137220" grpId="0" animBg="1" autoUpdateAnimBg="0"/>
      <p:bldP spid="137222" grpId="0" animBg="1" autoUpdateAnimBg="0"/>
      <p:bldP spid="137223" grpId="0" animBg="1" autoUpdateAnimBg="0"/>
      <p:bldP spid="137224" grpId="0" autoUpdateAnimBg="0"/>
      <p:bldP spid="137225" grpId="0" autoUpdateAnimBg="0"/>
      <p:bldP spid="137226" grpId="0" autoUpdateAnimBg="0"/>
      <p:bldP spid="137236" grpId="0" autoUpdateAnimBg="0"/>
      <p:bldP spid="137238" grpId="0" autoUpdateAnimBg="0"/>
      <p:bldP spid="137239" grpId="0" autoUpdateAnimBg="0"/>
      <p:bldP spid="137245" grpId="0" build="p" autoUpdateAnimBg="0"/>
      <p:bldP spid="13724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2" name="Rectangle 18">
            <a:extLst>
              <a:ext uri="{FF2B5EF4-FFF2-40B4-BE49-F238E27FC236}">
                <a16:creationId xmlns:a16="http://schemas.microsoft.com/office/drawing/2014/main" id="{57ABA4DF-F710-4ED4-82AC-49F747FA184C}"/>
              </a:ext>
            </a:extLst>
          </p:cNvPr>
          <p:cNvSpPr>
            <a:spLocks noGrp="1" noChangeArrowheads="1"/>
          </p:cNvSpPr>
          <p:nvPr>
            <p:ph type="title" idx="4294967295"/>
          </p:nvPr>
        </p:nvSpPr>
        <p:spPr>
          <a:xfrm>
            <a:off x="969963" y="260350"/>
            <a:ext cx="4060825" cy="457200"/>
          </a:xfrm>
          <a:noFill/>
          <a:extLst>
            <a:ext uri="{909E8E84-426E-40DD-AFC4-6F175D3DCCD1}">
              <a14:hiddenFill xmlns:a14="http://schemas.microsoft.com/office/drawing/2010/main">
                <a:solidFill>
                  <a:schemeClr val="tx1"/>
                </a:solidFill>
              </a14:hiddenFill>
            </a:ext>
          </a:extLst>
        </p:spPr>
        <p:txBody>
          <a:bodyPr/>
          <a:lstStyle/>
          <a:p>
            <a:pPr algn="l"/>
            <a:r>
              <a:rPr lang="zh-CN" altLang="en-US" sz="2800">
                <a:solidFill>
                  <a:srgbClr val="FFFF66"/>
                </a:solidFill>
                <a:effectLst>
                  <a:outerShdw blurRad="38100" dist="38100" dir="2700000" algn="tl">
                    <a:srgbClr val="000000"/>
                  </a:outerShdw>
                </a:effectLst>
                <a:latin typeface="华文行楷" panose="02010800040101010101" pitchFamily="2" charset="-122"/>
                <a:ea typeface="华文行楷" panose="02010800040101010101" pitchFamily="2" charset="-122"/>
              </a:rPr>
              <a:t>三、 数据流图</a:t>
            </a:r>
          </a:p>
        </p:txBody>
      </p:sp>
      <p:sp>
        <p:nvSpPr>
          <p:cNvPr id="88083" name="Text Box 19">
            <a:extLst>
              <a:ext uri="{FF2B5EF4-FFF2-40B4-BE49-F238E27FC236}">
                <a16:creationId xmlns:a16="http://schemas.microsoft.com/office/drawing/2014/main" id="{CA44AD77-9C0A-4301-91D8-D4073E23544D}"/>
              </a:ext>
            </a:extLst>
          </p:cNvPr>
          <p:cNvSpPr txBox="1">
            <a:spLocks noChangeArrowheads="1"/>
          </p:cNvSpPr>
          <p:nvPr/>
        </p:nvSpPr>
        <p:spPr bwMode="auto">
          <a:xfrm>
            <a:off x="301625" y="696913"/>
            <a:ext cx="8489950" cy="1501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571500">
              <a:spcBef>
                <a:spcPct val="0"/>
              </a:spcBef>
              <a:defRPr kumimoji="1" sz="2400">
                <a:solidFill>
                  <a:schemeClr val="tx1"/>
                </a:solidFill>
                <a:latin typeface="Times New Roman" panose="02020603050405020304" pitchFamily="18" charset="0"/>
                <a:ea typeface="宋体" panose="02010600030101010101" pitchFamily="2" charset="-122"/>
              </a:defRPr>
            </a:lvl1pPr>
            <a:lvl2pPr marL="762000">
              <a:spcBef>
                <a:spcPct val="0"/>
              </a:spcBef>
              <a:defRPr kumimoji="1" sz="2400">
                <a:solidFill>
                  <a:schemeClr val="tx1"/>
                </a:solidFill>
                <a:latin typeface="Times New Roman" panose="02020603050405020304" pitchFamily="18" charset="0"/>
                <a:ea typeface="宋体" panose="02010600030101010101" pitchFamily="2" charset="-122"/>
              </a:defRPr>
            </a:lvl2pPr>
            <a:lvl3pPr marL="952500">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10000"/>
              </a:lnSpc>
            </a:pPr>
            <a:r>
              <a:rPr lang="zh-CN" altLang="en-US" sz="2800" dirty="0">
                <a:effectLst/>
                <a:latin typeface="Arial" panose="020B0604020202020204" pitchFamily="34" charset="0"/>
                <a:ea typeface="楷体_GB2312" pitchFamily="49" charset="-122"/>
              </a:rPr>
              <a:t>数据流图（</a:t>
            </a:r>
            <a:r>
              <a:rPr lang="en-US" altLang="zh-CN" sz="2800" dirty="0">
                <a:effectLst/>
                <a:latin typeface="Arial" panose="020B0604020202020204" pitchFamily="34" charset="0"/>
                <a:ea typeface="楷体_GB2312" pitchFamily="49" charset="-122"/>
              </a:rPr>
              <a:t>Data Flow Diagram</a:t>
            </a:r>
            <a:r>
              <a:rPr lang="zh-CN" altLang="en-US" sz="2800" dirty="0">
                <a:effectLst/>
                <a:latin typeface="Arial" panose="020B0604020202020204" pitchFamily="34" charset="0"/>
                <a:ea typeface="楷体_GB2312" pitchFamily="49" charset="-122"/>
              </a:rPr>
              <a:t>，</a:t>
            </a:r>
            <a:r>
              <a:rPr lang="en-US" altLang="zh-CN" sz="2800" dirty="0">
                <a:effectLst/>
                <a:latin typeface="Arial" panose="020B0604020202020204" pitchFamily="34" charset="0"/>
                <a:ea typeface="楷体_GB2312" pitchFamily="49" charset="-122"/>
              </a:rPr>
              <a:t>DFD</a:t>
            </a:r>
            <a:r>
              <a:rPr lang="zh-CN" altLang="en-US" sz="2800" dirty="0">
                <a:effectLst/>
                <a:latin typeface="Arial" panose="020B0604020202020204" pitchFamily="34" charset="0"/>
                <a:ea typeface="楷体_GB2312" pitchFamily="49" charset="-122"/>
              </a:rPr>
              <a:t>）是描述系统中数据流程的图形工具，它描述了将系统的逻辑输入转换为逻辑输出所需的加工处理过程。</a:t>
            </a:r>
          </a:p>
        </p:txBody>
      </p:sp>
      <p:grpSp>
        <p:nvGrpSpPr>
          <p:cNvPr id="88148" name="Group 84">
            <a:extLst>
              <a:ext uri="{FF2B5EF4-FFF2-40B4-BE49-F238E27FC236}">
                <a16:creationId xmlns:a16="http://schemas.microsoft.com/office/drawing/2014/main" id="{E9A79C01-7EE2-455D-B845-C1BA5CFBF68B}"/>
              </a:ext>
            </a:extLst>
          </p:cNvPr>
          <p:cNvGrpSpPr>
            <a:grpSpLocks/>
          </p:cNvGrpSpPr>
          <p:nvPr/>
        </p:nvGrpSpPr>
        <p:grpSpPr bwMode="auto">
          <a:xfrm>
            <a:off x="457199" y="3233738"/>
            <a:ext cx="3892551" cy="3248025"/>
            <a:chOff x="144" y="1680"/>
            <a:chExt cx="2448" cy="2046"/>
          </a:xfrm>
        </p:grpSpPr>
        <p:sp>
          <p:nvSpPr>
            <p:cNvPr id="88068" name="Text Box 4">
              <a:extLst>
                <a:ext uri="{FF2B5EF4-FFF2-40B4-BE49-F238E27FC236}">
                  <a16:creationId xmlns:a16="http://schemas.microsoft.com/office/drawing/2014/main" id="{0AA9FA98-E7E0-4DEC-B004-1D39980B434D}"/>
                </a:ext>
              </a:extLst>
            </p:cNvPr>
            <p:cNvSpPr txBox="1">
              <a:spLocks noChangeArrowheads="1"/>
            </p:cNvSpPr>
            <p:nvPr/>
          </p:nvSpPr>
          <p:spPr bwMode="auto">
            <a:xfrm>
              <a:off x="277" y="2804"/>
              <a:ext cx="8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50000"/>
                </a:spcBef>
              </a:pPr>
              <a:r>
                <a:rPr lang="zh-CN" altLang="en-US" sz="2000">
                  <a:solidFill>
                    <a:schemeClr val="bg2"/>
                  </a:solidFill>
                  <a:effectLst/>
                  <a:latin typeface="楷体_GB2312" pitchFamily="49" charset="-122"/>
                </a:rPr>
                <a:t>数据存储</a:t>
              </a:r>
            </a:p>
          </p:txBody>
        </p:sp>
        <p:sp>
          <p:nvSpPr>
            <p:cNvPr id="88069" name="Text Box 5">
              <a:extLst>
                <a:ext uri="{FF2B5EF4-FFF2-40B4-BE49-F238E27FC236}">
                  <a16:creationId xmlns:a16="http://schemas.microsoft.com/office/drawing/2014/main" id="{82A3541C-F511-4E74-B2D4-AE4F6A7F9680}"/>
                </a:ext>
              </a:extLst>
            </p:cNvPr>
            <p:cNvSpPr txBox="1">
              <a:spLocks noChangeArrowheads="1"/>
            </p:cNvSpPr>
            <p:nvPr/>
          </p:nvSpPr>
          <p:spPr bwMode="auto">
            <a:xfrm>
              <a:off x="144" y="3284"/>
              <a:ext cx="1044"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0"/>
                </a:spcBef>
              </a:pPr>
              <a:r>
                <a:rPr lang="zh-CN" altLang="en-US" sz="2000">
                  <a:solidFill>
                    <a:schemeClr val="bg2"/>
                  </a:solidFill>
                  <a:effectLst/>
                  <a:latin typeface="楷体_GB2312" pitchFamily="49" charset="-122"/>
                </a:rPr>
                <a:t>数据源点</a:t>
              </a:r>
            </a:p>
            <a:p>
              <a:pPr algn="ctr">
                <a:lnSpc>
                  <a:spcPct val="100000"/>
                </a:lnSpc>
                <a:spcBef>
                  <a:spcPct val="0"/>
                </a:spcBef>
              </a:pPr>
              <a:r>
                <a:rPr lang="zh-CN" altLang="en-US" sz="2000">
                  <a:solidFill>
                    <a:schemeClr val="bg2"/>
                  </a:solidFill>
                  <a:effectLst/>
                  <a:latin typeface="楷体_GB2312" pitchFamily="49" charset="-122"/>
                </a:rPr>
                <a:t>或终点</a:t>
              </a:r>
            </a:p>
          </p:txBody>
        </p:sp>
        <p:sp>
          <p:nvSpPr>
            <p:cNvPr id="88070" name="Text Box 6">
              <a:extLst>
                <a:ext uri="{FF2B5EF4-FFF2-40B4-BE49-F238E27FC236}">
                  <a16:creationId xmlns:a16="http://schemas.microsoft.com/office/drawing/2014/main" id="{5CBF298E-B5AF-4C48-9CC2-DBCFFFE13853}"/>
                </a:ext>
              </a:extLst>
            </p:cNvPr>
            <p:cNvSpPr txBox="1">
              <a:spLocks noChangeArrowheads="1"/>
            </p:cNvSpPr>
            <p:nvPr/>
          </p:nvSpPr>
          <p:spPr bwMode="auto">
            <a:xfrm>
              <a:off x="288" y="2241"/>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50000"/>
                </a:spcBef>
              </a:pPr>
              <a:r>
                <a:rPr lang="zh-CN" altLang="en-US" sz="2000">
                  <a:solidFill>
                    <a:schemeClr val="bg2"/>
                  </a:solidFill>
                  <a:effectLst/>
                  <a:latin typeface="楷体_GB2312" pitchFamily="49" charset="-122"/>
                </a:rPr>
                <a:t>加  工</a:t>
              </a:r>
            </a:p>
          </p:txBody>
        </p:sp>
        <p:sp>
          <p:nvSpPr>
            <p:cNvPr id="88071" name="Oval 7">
              <a:extLst>
                <a:ext uri="{FF2B5EF4-FFF2-40B4-BE49-F238E27FC236}">
                  <a16:creationId xmlns:a16="http://schemas.microsoft.com/office/drawing/2014/main" id="{ABC6D7AF-8149-4C51-BBFA-A24357CDCD56}"/>
                </a:ext>
              </a:extLst>
            </p:cNvPr>
            <p:cNvSpPr>
              <a:spLocks noChangeArrowheads="1"/>
            </p:cNvSpPr>
            <p:nvPr/>
          </p:nvSpPr>
          <p:spPr bwMode="auto">
            <a:xfrm>
              <a:off x="1128" y="2145"/>
              <a:ext cx="508" cy="444"/>
            </a:xfrm>
            <a:prstGeom prst="ellipse">
              <a:avLst/>
            </a:prstGeom>
            <a:noFill/>
            <a:ln w="381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8072" name="Text Box 8">
              <a:extLst>
                <a:ext uri="{FF2B5EF4-FFF2-40B4-BE49-F238E27FC236}">
                  <a16:creationId xmlns:a16="http://schemas.microsoft.com/office/drawing/2014/main" id="{96C4A23B-31B8-4B98-BA11-1885AAAAE394}"/>
                </a:ext>
              </a:extLst>
            </p:cNvPr>
            <p:cNvSpPr txBox="1">
              <a:spLocks noChangeArrowheads="1"/>
            </p:cNvSpPr>
            <p:nvPr/>
          </p:nvSpPr>
          <p:spPr bwMode="auto">
            <a:xfrm>
              <a:off x="1128" y="2250"/>
              <a:ext cx="50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2"/>
                  </a:solidFill>
                  <a:effectLst/>
                  <a:ea typeface="宋体" panose="02010600030101010101" pitchFamily="2" charset="-122"/>
                </a:rPr>
                <a:t>加工名</a:t>
              </a:r>
            </a:p>
          </p:txBody>
        </p:sp>
        <p:sp>
          <p:nvSpPr>
            <p:cNvPr id="88073" name="Text Box 9">
              <a:extLst>
                <a:ext uri="{FF2B5EF4-FFF2-40B4-BE49-F238E27FC236}">
                  <a16:creationId xmlns:a16="http://schemas.microsoft.com/office/drawing/2014/main" id="{76C8C911-A0F7-4F3C-9E6D-E67E88F0FDE9}"/>
                </a:ext>
              </a:extLst>
            </p:cNvPr>
            <p:cNvSpPr txBox="1">
              <a:spLocks noChangeArrowheads="1"/>
            </p:cNvSpPr>
            <p:nvPr/>
          </p:nvSpPr>
          <p:spPr bwMode="auto">
            <a:xfrm>
              <a:off x="264" y="1701"/>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spcBef>
                  <a:spcPct val="50000"/>
                </a:spcBef>
              </a:pPr>
              <a:r>
                <a:rPr lang="zh-CN" altLang="en-US" sz="2000" dirty="0">
                  <a:solidFill>
                    <a:schemeClr val="bg2"/>
                  </a:solidFill>
                  <a:effectLst/>
                  <a:latin typeface="楷体_GB2312" pitchFamily="49" charset="-122"/>
                </a:rPr>
                <a:t>数据流</a:t>
              </a:r>
            </a:p>
          </p:txBody>
        </p:sp>
        <p:sp>
          <p:nvSpPr>
            <p:cNvPr id="88074" name="Line 10">
              <a:extLst>
                <a:ext uri="{FF2B5EF4-FFF2-40B4-BE49-F238E27FC236}">
                  <a16:creationId xmlns:a16="http://schemas.microsoft.com/office/drawing/2014/main" id="{703FD643-B69E-4690-8E96-D91A382BAE89}"/>
                </a:ext>
              </a:extLst>
            </p:cNvPr>
            <p:cNvSpPr>
              <a:spLocks noChangeShapeType="1"/>
            </p:cNvSpPr>
            <p:nvPr/>
          </p:nvSpPr>
          <p:spPr bwMode="auto">
            <a:xfrm>
              <a:off x="1080" y="1977"/>
              <a:ext cx="624"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8075" name="Text Box 11">
              <a:extLst>
                <a:ext uri="{FF2B5EF4-FFF2-40B4-BE49-F238E27FC236}">
                  <a16:creationId xmlns:a16="http://schemas.microsoft.com/office/drawing/2014/main" id="{7E6C934B-6DCB-4513-9992-EC01BDF36BA7}"/>
                </a:ext>
              </a:extLst>
            </p:cNvPr>
            <p:cNvSpPr txBox="1">
              <a:spLocks noChangeArrowheads="1"/>
            </p:cNvSpPr>
            <p:nvPr/>
          </p:nvSpPr>
          <p:spPr bwMode="auto">
            <a:xfrm>
              <a:off x="1058" y="1680"/>
              <a:ext cx="63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2"/>
                  </a:solidFill>
                  <a:effectLst/>
                  <a:ea typeface="宋体" panose="02010600030101010101" pitchFamily="2" charset="-122"/>
                </a:rPr>
                <a:t>数据流名</a:t>
              </a:r>
            </a:p>
          </p:txBody>
        </p:sp>
        <p:sp>
          <p:nvSpPr>
            <p:cNvPr id="88076" name="Line 12">
              <a:extLst>
                <a:ext uri="{FF2B5EF4-FFF2-40B4-BE49-F238E27FC236}">
                  <a16:creationId xmlns:a16="http://schemas.microsoft.com/office/drawing/2014/main" id="{3671A7CE-0981-47D0-A73B-C810B573B8D9}"/>
                </a:ext>
              </a:extLst>
            </p:cNvPr>
            <p:cNvSpPr>
              <a:spLocks noChangeShapeType="1"/>
            </p:cNvSpPr>
            <p:nvPr/>
          </p:nvSpPr>
          <p:spPr bwMode="auto">
            <a:xfrm>
              <a:off x="1090" y="2954"/>
              <a:ext cx="672"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8077" name="Line 13">
              <a:extLst>
                <a:ext uri="{FF2B5EF4-FFF2-40B4-BE49-F238E27FC236}">
                  <a16:creationId xmlns:a16="http://schemas.microsoft.com/office/drawing/2014/main" id="{C8841674-4D84-4108-BD71-46BD054564C7}"/>
                </a:ext>
              </a:extLst>
            </p:cNvPr>
            <p:cNvSpPr>
              <a:spLocks noChangeShapeType="1"/>
            </p:cNvSpPr>
            <p:nvPr/>
          </p:nvSpPr>
          <p:spPr bwMode="auto">
            <a:xfrm>
              <a:off x="1192" y="2766"/>
              <a:ext cx="192" cy="188"/>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8078" name="Line 14">
              <a:extLst>
                <a:ext uri="{FF2B5EF4-FFF2-40B4-BE49-F238E27FC236}">
                  <a16:creationId xmlns:a16="http://schemas.microsoft.com/office/drawing/2014/main" id="{F03BD02B-433D-4092-AF47-F4C13042CEA2}"/>
                </a:ext>
              </a:extLst>
            </p:cNvPr>
            <p:cNvSpPr>
              <a:spLocks noChangeShapeType="1"/>
            </p:cNvSpPr>
            <p:nvPr/>
          </p:nvSpPr>
          <p:spPr bwMode="auto">
            <a:xfrm flipV="1">
              <a:off x="1426" y="2754"/>
              <a:ext cx="228" cy="20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bg2"/>
                </a:solidFill>
              </a:endParaRPr>
            </a:p>
          </p:txBody>
        </p:sp>
        <p:sp>
          <p:nvSpPr>
            <p:cNvPr id="88079" name="Text Box 15">
              <a:extLst>
                <a:ext uri="{FF2B5EF4-FFF2-40B4-BE49-F238E27FC236}">
                  <a16:creationId xmlns:a16="http://schemas.microsoft.com/office/drawing/2014/main" id="{FEA1E01F-1669-4EE6-BAAD-B7AD3E80A618}"/>
                </a:ext>
              </a:extLst>
            </p:cNvPr>
            <p:cNvSpPr txBox="1">
              <a:spLocks noChangeArrowheads="1"/>
            </p:cNvSpPr>
            <p:nvPr/>
          </p:nvSpPr>
          <p:spPr bwMode="auto">
            <a:xfrm>
              <a:off x="1198" y="2945"/>
              <a:ext cx="504"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600">
                  <a:solidFill>
                    <a:schemeClr val="bg2"/>
                  </a:solidFill>
                  <a:effectLst/>
                  <a:ea typeface="宋体" panose="02010600030101010101" pitchFamily="2" charset="-122"/>
                </a:rPr>
                <a:t>文件名</a:t>
              </a:r>
            </a:p>
          </p:txBody>
        </p:sp>
        <p:sp>
          <p:nvSpPr>
            <p:cNvPr id="88080" name="Rectangle 16">
              <a:extLst>
                <a:ext uri="{FF2B5EF4-FFF2-40B4-BE49-F238E27FC236}">
                  <a16:creationId xmlns:a16="http://schemas.microsoft.com/office/drawing/2014/main" id="{CB1AED8E-9C03-424E-A44E-B0AEE00791C7}"/>
                </a:ext>
              </a:extLst>
            </p:cNvPr>
            <p:cNvSpPr>
              <a:spLocks noChangeArrowheads="1"/>
            </p:cNvSpPr>
            <p:nvPr/>
          </p:nvSpPr>
          <p:spPr bwMode="auto">
            <a:xfrm>
              <a:off x="1164" y="3321"/>
              <a:ext cx="528" cy="348"/>
            </a:xfrm>
            <a:prstGeom prst="rect">
              <a:avLst/>
            </a:prstGeom>
            <a:noFill/>
            <a:ln w="3810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b="0">
                <a:solidFill>
                  <a:schemeClr val="bg2"/>
                </a:solidFill>
                <a:effectLst/>
                <a:latin typeface="Monotype Sorts" pitchFamily="2" charset="2"/>
                <a:ea typeface="宋体" panose="02010600030101010101" pitchFamily="2" charset="-122"/>
              </a:endParaRPr>
            </a:p>
          </p:txBody>
        </p:sp>
        <p:sp>
          <p:nvSpPr>
            <p:cNvPr id="88081" name="Text Box 17">
              <a:extLst>
                <a:ext uri="{FF2B5EF4-FFF2-40B4-BE49-F238E27FC236}">
                  <a16:creationId xmlns:a16="http://schemas.microsoft.com/office/drawing/2014/main" id="{B37064EE-ADC7-46EC-9724-2316786450A5}"/>
                </a:ext>
              </a:extLst>
            </p:cNvPr>
            <p:cNvSpPr txBox="1">
              <a:spLocks noChangeArrowheads="1"/>
            </p:cNvSpPr>
            <p:nvPr/>
          </p:nvSpPr>
          <p:spPr bwMode="auto">
            <a:xfrm>
              <a:off x="1152" y="3333"/>
              <a:ext cx="507"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2"/>
                  </a:solidFill>
                  <a:effectLst/>
                  <a:ea typeface="宋体" panose="02010600030101010101" pitchFamily="2" charset="-122"/>
                </a:rPr>
                <a:t>实体名</a:t>
              </a:r>
            </a:p>
          </p:txBody>
        </p:sp>
        <p:sp>
          <p:nvSpPr>
            <p:cNvPr id="88144" name="Text Box 80">
              <a:extLst>
                <a:ext uri="{FF2B5EF4-FFF2-40B4-BE49-F238E27FC236}">
                  <a16:creationId xmlns:a16="http://schemas.microsoft.com/office/drawing/2014/main" id="{96385BB7-6A86-4F9D-874A-F2D37AB2542F}"/>
                </a:ext>
              </a:extLst>
            </p:cNvPr>
            <p:cNvSpPr txBox="1">
              <a:spLocks noChangeArrowheads="1"/>
            </p:cNvSpPr>
            <p:nvPr/>
          </p:nvSpPr>
          <p:spPr bwMode="auto">
            <a:xfrm>
              <a:off x="1632" y="1704"/>
              <a:ext cx="672"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190500">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1800">
                  <a:solidFill>
                    <a:schemeClr val="bg2"/>
                  </a:solidFill>
                  <a:effectLst/>
                  <a:ea typeface="楷体_GB2312" pitchFamily="49" charset="-122"/>
                </a:rPr>
                <a:t>箭 头</a:t>
              </a:r>
            </a:p>
          </p:txBody>
        </p:sp>
        <p:sp>
          <p:nvSpPr>
            <p:cNvPr id="88145" name="Text Box 81">
              <a:extLst>
                <a:ext uri="{FF2B5EF4-FFF2-40B4-BE49-F238E27FC236}">
                  <a16:creationId xmlns:a16="http://schemas.microsoft.com/office/drawing/2014/main" id="{036BD67D-F1BF-476B-A26D-2A1C27AB0AA9}"/>
                </a:ext>
              </a:extLst>
            </p:cNvPr>
            <p:cNvSpPr txBox="1">
              <a:spLocks noChangeArrowheads="1"/>
            </p:cNvSpPr>
            <p:nvPr/>
          </p:nvSpPr>
          <p:spPr bwMode="auto">
            <a:xfrm>
              <a:off x="1620" y="2208"/>
              <a:ext cx="960"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a:solidFill>
                    <a:schemeClr val="bg2"/>
                  </a:solidFill>
                  <a:effectLst/>
                </a:rPr>
                <a:t>圆或椭圆</a:t>
              </a:r>
            </a:p>
          </p:txBody>
        </p:sp>
        <p:sp>
          <p:nvSpPr>
            <p:cNvPr id="88146" name="Text Box 82">
              <a:extLst>
                <a:ext uri="{FF2B5EF4-FFF2-40B4-BE49-F238E27FC236}">
                  <a16:creationId xmlns:a16="http://schemas.microsoft.com/office/drawing/2014/main" id="{D35DDD66-F527-4CD5-8257-5569E5E0A2F8}"/>
                </a:ext>
              </a:extLst>
            </p:cNvPr>
            <p:cNvSpPr txBox="1">
              <a:spLocks noChangeArrowheads="1"/>
            </p:cNvSpPr>
            <p:nvPr/>
          </p:nvSpPr>
          <p:spPr bwMode="auto">
            <a:xfrm>
              <a:off x="1824" y="2736"/>
              <a:ext cx="768"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a:solidFill>
                    <a:schemeClr val="bg2"/>
                  </a:solidFill>
                  <a:effectLst/>
                </a:rPr>
                <a:t>单或双杠</a:t>
              </a:r>
            </a:p>
          </p:txBody>
        </p:sp>
        <p:sp>
          <p:nvSpPr>
            <p:cNvPr id="88147" name="Text Box 83">
              <a:extLst>
                <a:ext uri="{FF2B5EF4-FFF2-40B4-BE49-F238E27FC236}">
                  <a16:creationId xmlns:a16="http://schemas.microsoft.com/office/drawing/2014/main" id="{7F14C78D-33E2-4344-BA93-F50B2EF4E034}"/>
                </a:ext>
              </a:extLst>
            </p:cNvPr>
            <p:cNvSpPr txBox="1">
              <a:spLocks noChangeArrowheads="1"/>
            </p:cNvSpPr>
            <p:nvPr/>
          </p:nvSpPr>
          <p:spPr bwMode="auto">
            <a:xfrm>
              <a:off x="1824" y="3312"/>
              <a:ext cx="624"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en-US" sz="1800">
                  <a:solidFill>
                    <a:schemeClr val="bg2"/>
                  </a:solidFill>
                  <a:effectLst/>
                </a:rPr>
                <a:t>矩形框</a:t>
              </a:r>
            </a:p>
          </p:txBody>
        </p:sp>
      </p:grpSp>
      <p:sp>
        <p:nvSpPr>
          <p:cNvPr id="88149" name="Text Box 85">
            <a:extLst>
              <a:ext uri="{FF2B5EF4-FFF2-40B4-BE49-F238E27FC236}">
                <a16:creationId xmlns:a16="http://schemas.microsoft.com/office/drawing/2014/main" id="{44BEB1CA-B65A-41CA-B979-5B547D5C23B4}"/>
              </a:ext>
            </a:extLst>
          </p:cNvPr>
          <p:cNvSpPr txBox="1">
            <a:spLocks noChangeArrowheads="1"/>
          </p:cNvSpPr>
          <p:nvPr/>
        </p:nvSpPr>
        <p:spPr bwMode="auto">
          <a:xfrm>
            <a:off x="5037138" y="2282825"/>
            <a:ext cx="3676650"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spcBef>
                <a:spcPct val="50000"/>
              </a:spcBef>
            </a:pPr>
            <a:r>
              <a:rPr lang="zh-CN" altLang="en-US" sz="2400">
                <a:effectLst/>
                <a:latin typeface="幼圆" panose="02010509060101010101" pitchFamily="49" charset="-122"/>
                <a:ea typeface="宋体" panose="02010600030101010101" pitchFamily="2" charset="-122"/>
              </a:rPr>
              <a:t>还有一些辅助的图例</a:t>
            </a:r>
            <a:r>
              <a:rPr lang="en-US" altLang="zh-CN" sz="2400">
                <a:effectLst/>
                <a:latin typeface="幼圆" panose="02010509060101010101" pitchFamily="49" charset="-122"/>
                <a:ea typeface="宋体" panose="02010600030101010101" pitchFamily="2" charset="-122"/>
              </a:rPr>
              <a:t>:</a:t>
            </a:r>
            <a:endParaRPr lang="en-US" altLang="zh-CN" sz="2400">
              <a:effectLst/>
              <a:ea typeface="宋体" panose="02010600030101010101" pitchFamily="2" charset="-122"/>
            </a:endParaRPr>
          </a:p>
        </p:txBody>
      </p:sp>
      <p:sp>
        <p:nvSpPr>
          <p:cNvPr id="88219" name="Text Box 155">
            <a:extLst>
              <a:ext uri="{FF2B5EF4-FFF2-40B4-BE49-F238E27FC236}">
                <a16:creationId xmlns:a16="http://schemas.microsoft.com/office/drawing/2014/main" id="{D6613E55-FBCB-4CDE-B3EB-A093A258D0E3}"/>
              </a:ext>
            </a:extLst>
          </p:cNvPr>
          <p:cNvSpPr txBox="1">
            <a:spLocks noChangeArrowheads="1"/>
          </p:cNvSpPr>
          <p:nvPr/>
        </p:nvSpPr>
        <p:spPr bwMode="auto">
          <a:xfrm>
            <a:off x="458788" y="2173288"/>
            <a:ext cx="41656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05000"/>
              </a:lnSpc>
              <a:spcBef>
                <a:spcPct val="0"/>
              </a:spcBef>
            </a:pPr>
            <a:r>
              <a:rPr lang="zh-CN" altLang="en-US" sz="2400">
                <a:solidFill>
                  <a:schemeClr val="tx2"/>
                </a:solidFill>
                <a:effectLst/>
                <a:latin typeface="宋体" panose="02010600030101010101" pitchFamily="2" charset="-122"/>
                <a:ea typeface="宋体" panose="02010600030101010101" pitchFamily="2" charset="-122"/>
              </a:rPr>
              <a:t>一、数据流图的图符</a:t>
            </a:r>
          </a:p>
          <a:p>
            <a:pPr algn="just">
              <a:lnSpc>
                <a:spcPct val="105000"/>
              </a:lnSpc>
              <a:spcBef>
                <a:spcPct val="0"/>
              </a:spcBef>
            </a:pPr>
            <a:r>
              <a:rPr lang="zh-CN" altLang="en-US" sz="2400">
                <a:effectLst/>
                <a:latin typeface="宋体" panose="02010600030101010101" pitchFamily="2" charset="-122"/>
                <a:ea typeface="宋体" panose="02010600030101010101" pitchFamily="2" charset="-122"/>
              </a:rPr>
              <a:t>基本图形符号：</a:t>
            </a:r>
          </a:p>
        </p:txBody>
      </p:sp>
      <p:grpSp>
        <p:nvGrpSpPr>
          <p:cNvPr id="88222" name="Group 158">
            <a:extLst>
              <a:ext uri="{FF2B5EF4-FFF2-40B4-BE49-F238E27FC236}">
                <a16:creationId xmlns:a16="http://schemas.microsoft.com/office/drawing/2014/main" id="{85212205-3CD7-4D8E-A053-E4117BF34828}"/>
              </a:ext>
            </a:extLst>
          </p:cNvPr>
          <p:cNvGrpSpPr>
            <a:grpSpLocks/>
          </p:cNvGrpSpPr>
          <p:nvPr/>
        </p:nvGrpSpPr>
        <p:grpSpPr bwMode="auto">
          <a:xfrm>
            <a:off x="4735513" y="2990849"/>
            <a:ext cx="4064000" cy="2345189"/>
            <a:chOff x="2983" y="1752"/>
            <a:chExt cx="2560" cy="1501"/>
          </a:xfrm>
        </p:grpSpPr>
        <p:grpSp>
          <p:nvGrpSpPr>
            <p:cNvPr id="88151" name="Group 87">
              <a:extLst>
                <a:ext uri="{FF2B5EF4-FFF2-40B4-BE49-F238E27FC236}">
                  <a16:creationId xmlns:a16="http://schemas.microsoft.com/office/drawing/2014/main" id="{08F86504-C44B-4D7F-ADA3-5F8404907123}"/>
                </a:ext>
              </a:extLst>
            </p:cNvPr>
            <p:cNvGrpSpPr>
              <a:grpSpLocks/>
            </p:cNvGrpSpPr>
            <p:nvPr/>
          </p:nvGrpSpPr>
          <p:grpSpPr bwMode="auto">
            <a:xfrm>
              <a:off x="3020" y="1764"/>
              <a:ext cx="631" cy="706"/>
              <a:chOff x="1023" y="600"/>
              <a:chExt cx="691" cy="729"/>
            </a:xfrm>
          </p:grpSpPr>
          <p:sp>
            <p:nvSpPr>
              <p:cNvPr id="88152" name="Oval 88">
                <a:extLst>
                  <a:ext uri="{FF2B5EF4-FFF2-40B4-BE49-F238E27FC236}">
                    <a16:creationId xmlns:a16="http://schemas.microsoft.com/office/drawing/2014/main" id="{4EEF4A7D-D9D4-4964-A6EA-12871BF31DD1}"/>
                  </a:ext>
                </a:extLst>
              </p:cNvPr>
              <p:cNvSpPr>
                <a:spLocks noChangeArrowheads="1"/>
              </p:cNvSpPr>
              <p:nvPr/>
            </p:nvSpPr>
            <p:spPr bwMode="auto">
              <a:xfrm>
                <a:off x="1244" y="874"/>
                <a:ext cx="268" cy="224"/>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53" name="Line 89">
                <a:extLst>
                  <a:ext uri="{FF2B5EF4-FFF2-40B4-BE49-F238E27FC236}">
                    <a16:creationId xmlns:a16="http://schemas.microsoft.com/office/drawing/2014/main" id="{2860458C-CE67-4309-8E24-D6AAA1BCD9EB}"/>
                  </a:ext>
                </a:extLst>
              </p:cNvPr>
              <p:cNvSpPr>
                <a:spLocks noChangeShapeType="1"/>
              </p:cNvSpPr>
              <p:nvPr/>
            </p:nvSpPr>
            <p:spPr bwMode="auto">
              <a:xfrm>
                <a:off x="1023" y="808"/>
                <a:ext cx="240" cy="99"/>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54" name="Line 90">
                <a:extLst>
                  <a:ext uri="{FF2B5EF4-FFF2-40B4-BE49-F238E27FC236}">
                    <a16:creationId xmlns:a16="http://schemas.microsoft.com/office/drawing/2014/main" id="{FEB241AD-67B5-424B-A6BD-E2E5AE90AE5E}"/>
                  </a:ext>
                </a:extLst>
              </p:cNvPr>
              <p:cNvSpPr>
                <a:spLocks noChangeShapeType="1"/>
              </p:cNvSpPr>
              <p:nvPr/>
            </p:nvSpPr>
            <p:spPr bwMode="auto">
              <a:xfrm flipV="1">
                <a:off x="1023" y="1073"/>
                <a:ext cx="249" cy="165"/>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55" name="Line 91">
                <a:extLst>
                  <a:ext uri="{FF2B5EF4-FFF2-40B4-BE49-F238E27FC236}">
                    <a16:creationId xmlns:a16="http://schemas.microsoft.com/office/drawing/2014/main" id="{1658BF82-193A-40F6-842D-F7BC1BD94FD9}"/>
                  </a:ext>
                </a:extLst>
              </p:cNvPr>
              <p:cNvSpPr>
                <a:spLocks noChangeShapeType="1"/>
              </p:cNvSpPr>
              <p:nvPr/>
            </p:nvSpPr>
            <p:spPr bwMode="auto">
              <a:xfrm>
                <a:off x="1521" y="973"/>
                <a:ext cx="193"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56" name="Text Box 92">
                <a:extLst>
                  <a:ext uri="{FF2B5EF4-FFF2-40B4-BE49-F238E27FC236}">
                    <a16:creationId xmlns:a16="http://schemas.microsoft.com/office/drawing/2014/main" id="{C53F2E91-91E1-432D-B420-C38D0565547E}"/>
                  </a:ext>
                </a:extLst>
              </p:cNvPr>
              <p:cNvSpPr txBox="1">
                <a:spLocks noChangeArrowheads="1"/>
              </p:cNvSpPr>
              <p:nvPr/>
            </p:nvSpPr>
            <p:spPr bwMode="auto">
              <a:xfrm>
                <a:off x="1070" y="600"/>
                <a:ext cx="259"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157" name="Text Box 93">
                <a:extLst>
                  <a:ext uri="{FF2B5EF4-FFF2-40B4-BE49-F238E27FC236}">
                    <a16:creationId xmlns:a16="http://schemas.microsoft.com/office/drawing/2014/main" id="{150F3EB2-4F23-49CB-AA16-A88FDA85B4E0}"/>
                  </a:ext>
                </a:extLst>
              </p:cNvPr>
              <p:cNvSpPr txBox="1">
                <a:spLocks noChangeArrowheads="1"/>
              </p:cNvSpPr>
              <p:nvPr/>
            </p:nvSpPr>
            <p:spPr bwMode="auto">
              <a:xfrm>
                <a:off x="1117" y="1077"/>
                <a:ext cx="342" cy="2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158" name="Text Box 94">
                <a:extLst>
                  <a:ext uri="{FF2B5EF4-FFF2-40B4-BE49-F238E27FC236}">
                    <a16:creationId xmlns:a16="http://schemas.microsoft.com/office/drawing/2014/main" id="{C0E932A8-1A67-4E4F-9635-8759ED62A446}"/>
                  </a:ext>
                </a:extLst>
              </p:cNvPr>
              <p:cNvSpPr txBox="1">
                <a:spLocks noChangeArrowheads="1"/>
              </p:cNvSpPr>
              <p:nvPr/>
            </p:nvSpPr>
            <p:spPr bwMode="auto">
              <a:xfrm>
                <a:off x="1046" y="803"/>
                <a:ext cx="229" cy="39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chemeClr val="bg2"/>
                    </a:solidFill>
                    <a:effectLst/>
                  </a:rPr>
                  <a:t>*</a:t>
                </a:r>
              </a:p>
            </p:txBody>
          </p:sp>
          <p:sp>
            <p:nvSpPr>
              <p:cNvPr id="88159" name="Text Box 95">
                <a:extLst>
                  <a:ext uri="{FF2B5EF4-FFF2-40B4-BE49-F238E27FC236}">
                    <a16:creationId xmlns:a16="http://schemas.microsoft.com/office/drawing/2014/main" id="{DA54EFAF-20A9-4E1C-BBBB-795770A6728F}"/>
                  </a:ext>
                </a:extLst>
              </p:cNvPr>
              <p:cNvSpPr txBox="1">
                <a:spLocks noChangeArrowheads="1"/>
              </p:cNvSpPr>
              <p:nvPr/>
            </p:nvSpPr>
            <p:spPr bwMode="auto">
              <a:xfrm>
                <a:off x="1483" y="705"/>
                <a:ext cx="149" cy="25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grpSp>
        <p:grpSp>
          <p:nvGrpSpPr>
            <p:cNvPr id="88160" name="Group 96">
              <a:extLst>
                <a:ext uri="{FF2B5EF4-FFF2-40B4-BE49-F238E27FC236}">
                  <a16:creationId xmlns:a16="http://schemas.microsoft.com/office/drawing/2014/main" id="{00A43075-B455-49C3-A47F-6674AE668910}"/>
                </a:ext>
              </a:extLst>
            </p:cNvPr>
            <p:cNvGrpSpPr>
              <a:grpSpLocks/>
            </p:cNvGrpSpPr>
            <p:nvPr/>
          </p:nvGrpSpPr>
          <p:grpSpPr bwMode="auto">
            <a:xfrm>
              <a:off x="3931" y="1794"/>
              <a:ext cx="665" cy="668"/>
              <a:chOff x="3890" y="1758"/>
              <a:chExt cx="665" cy="668"/>
            </a:xfrm>
          </p:grpSpPr>
          <p:sp>
            <p:nvSpPr>
              <p:cNvPr id="88161" name="Oval 97">
                <a:extLst>
                  <a:ext uri="{FF2B5EF4-FFF2-40B4-BE49-F238E27FC236}">
                    <a16:creationId xmlns:a16="http://schemas.microsoft.com/office/drawing/2014/main" id="{6398FE0F-9AAD-4F2A-B663-46EDB3C5DC1F}"/>
                  </a:ext>
                </a:extLst>
              </p:cNvPr>
              <p:cNvSpPr>
                <a:spLocks noChangeArrowheads="1"/>
              </p:cNvSpPr>
              <p:nvPr/>
            </p:nvSpPr>
            <p:spPr bwMode="auto">
              <a:xfrm>
                <a:off x="4108" y="1999"/>
                <a:ext cx="236" cy="232"/>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62" name="Line 98">
                <a:extLst>
                  <a:ext uri="{FF2B5EF4-FFF2-40B4-BE49-F238E27FC236}">
                    <a16:creationId xmlns:a16="http://schemas.microsoft.com/office/drawing/2014/main" id="{0CC2A594-7FE9-4398-97AD-5CFB73E19E7C}"/>
                  </a:ext>
                </a:extLst>
              </p:cNvPr>
              <p:cNvSpPr>
                <a:spLocks noChangeShapeType="1"/>
              </p:cNvSpPr>
              <p:nvPr/>
            </p:nvSpPr>
            <p:spPr bwMode="auto">
              <a:xfrm>
                <a:off x="4343" y="2170"/>
                <a:ext cx="211" cy="104"/>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63" name="Line 99">
                <a:extLst>
                  <a:ext uri="{FF2B5EF4-FFF2-40B4-BE49-F238E27FC236}">
                    <a16:creationId xmlns:a16="http://schemas.microsoft.com/office/drawing/2014/main" id="{5D6214FD-67D5-4EC3-AC69-B4F0B01C38C1}"/>
                  </a:ext>
                </a:extLst>
              </p:cNvPr>
              <p:cNvSpPr>
                <a:spLocks noChangeShapeType="1"/>
              </p:cNvSpPr>
              <p:nvPr/>
            </p:nvSpPr>
            <p:spPr bwMode="auto">
              <a:xfrm flipV="1">
                <a:off x="4303" y="1882"/>
                <a:ext cx="203" cy="146"/>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64" name="Line 100">
                <a:extLst>
                  <a:ext uri="{FF2B5EF4-FFF2-40B4-BE49-F238E27FC236}">
                    <a16:creationId xmlns:a16="http://schemas.microsoft.com/office/drawing/2014/main" id="{13B3EF14-3902-4971-8233-346F976F5165}"/>
                  </a:ext>
                </a:extLst>
              </p:cNvPr>
              <p:cNvSpPr>
                <a:spLocks noChangeShapeType="1"/>
              </p:cNvSpPr>
              <p:nvPr/>
            </p:nvSpPr>
            <p:spPr bwMode="auto">
              <a:xfrm>
                <a:off x="3890" y="2128"/>
                <a:ext cx="219"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65" name="Text Box 101">
                <a:extLst>
                  <a:ext uri="{FF2B5EF4-FFF2-40B4-BE49-F238E27FC236}">
                    <a16:creationId xmlns:a16="http://schemas.microsoft.com/office/drawing/2014/main" id="{74B6AAA2-C21B-490E-8B23-FF3C9507046E}"/>
                  </a:ext>
                </a:extLst>
              </p:cNvPr>
              <p:cNvSpPr txBox="1">
                <a:spLocks noChangeArrowheads="1"/>
              </p:cNvSpPr>
              <p:nvPr/>
            </p:nvSpPr>
            <p:spPr bwMode="auto">
              <a:xfrm>
                <a:off x="3890" y="1853"/>
                <a:ext cx="227"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166" name="Text Box 102">
                <a:extLst>
                  <a:ext uri="{FF2B5EF4-FFF2-40B4-BE49-F238E27FC236}">
                    <a16:creationId xmlns:a16="http://schemas.microsoft.com/office/drawing/2014/main" id="{AD315188-136C-406D-8726-92B4370C4CB8}"/>
                  </a:ext>
                </a:extLst>
              </p:cNvPr>
              <p:cNvSpPr txBox="1">
                <a:spLocks noChangeArrowheads="1"/>
              </p:cNvSpPr>
              <p:nvPr/>
            </p:nvSpPr>
            <p:spPr bwMode="auto">
              <a:xfrm>
                <a:off x="4234" y="1758"/>
                <a:ext cx="301"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167" name="Text Box 103">
                <a:extLst>
                  <a:ext uri="{FF2B5EF4-FFF2-40B4-BE49-F238E27FC236}">
                    <a16:creationId xmlns:a16="http://schemas.microsoft.com/office/drawing/2014/main" id="{885E228C-3D77-4AE7-862B-9C3D85F689FF}"/>
                  </a:ext>
                </a:extLst>
              </p:cNvPr>
              <p:cNvSpPr txBox="1">
                <a:spLocks noChangeArrowheads="1"/>
              </p:cNvSpPr>
              <p:nvPr/>
            </p:nvSpPr>
            <p:spPr bwMode="auto">
              <a:xfrm>
                <a:off x="4353" y="1928"/>
                <a:ext cx="202" cy="3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a:solidFill>
                      <a:schemeClr val="bg2"/>
                    </a:solidFill>
                    <a:effectLst/>
                  </a:rPr>
                  <a:t>*</a:t>
                </a:r>
              </a:p>
            </p:txBody>
          </p:sp>
          <p:sp>
            <p:nvSpPr>
              <p:cNvPr id="88168" name="Text Box 104">
                <a:extLst>
                  <a:ext uri="{FF2B5EF4-FFF2-40B4-BE49-F238E27FC236}">
                    <a16:creationId xmlns:a16="http://schemas.microsoft.com/office/drawing/2014/main" id="{FAC3737C-5DDF-45CA-87A4-1CB35A7D694F}"/>
                  </a:ext>
                </a:extLst>
              </p:cNvPr>
              <p:cNvSpPr txBox="1">
                <a:spLocks noChangeArrowheads="1"/>
              </p:cNvSpPr>
              <p:nvPr/>
            </p:nvSpPr>
            <p:spPr bwMode="auto">
              <a:xfrm>
                <a:off x="4244" y="2182"/>
                <a:ext cx="194"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grpSp>
        <p:grpSp>
          <p:nvGrpSpPr>
            <p:cNvPr id="88169" name="Group 105">
              <a:extLst>
                <a:ext uri="{FF2B5EF4-FFF2-40B4-BE49-F238E27FC236}">
                  <a16:creationId xmlns:a16="http://schemas.microsoft.com/office/drawing/2014/main" id="{A8035FB4-A26A-44CC-9A3E-CF7DEC50DF47}"/>
                </a:ext>
              </a:extLst>
            </p:cNvPr>
            <p:cNvGrpSpPr>
              <a:grpSpLocks/>
            </p:cNvGrpSpPr>
            <p:nvPr/>
          </p:nvGrpSpPr>
          <p:grpSpPr bwMode="auto">
            <a:xfrm>
              <a:off x="4839" y="1752"/>
              <a:ext cx="550" cy="785"/>
              <a:chOff x="1018" y="2184"/>
              <a:chExt cx="646" cy="740"/>
            </a:xfrm>
          </p:grpSpPr>
          <p:sp>
            <p:nvSpPr>
              <p:cNvPr id="88170" name="Oval 106">
                <a:extLst>
                  <a:ext uri="{FF2B5EF4-FFF2-40B4-BE49-F238E27FC236}">
                    <a16:creationId xmlns:a16="http://schemas.microsoft.com/office/drawing/2014/main" id="{944313F4-628C-4BD3-AD0F-21598582486F}"/>
                  </a:ext>
                </a:extLst>
              </p:cNvPr>
              <p:cNvSpPr>
                <a:spLocks noChangeArrowheads="1"/>
              </p:cNvSpPr>
              <p:nvPr/>
            </p:nvSpPr>
            <p:spPr bwMode="auto">
              <a:xfrm>
                <a:off x="1239" y="2472"/>
                <a:ext cx="247" cy="196"/>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71" name="Line 107">
                <a:extLst>
                  <a:ext uri="{FF2B5EF4-FFF2-40B4-BE49-F238E27FC236}">
                    <a16:creationId xmlns:a16="http://schemas.microsoft.com/office/drawing/2014/main" id="{B73E1C7B-89B4-4177-B1BB-87E741260643}"/>
                  </a:ext>
                </a:extLst>
              </p:cNvPr>
              <p:cNvSpPr>
                <a:spLocks noChangeShapeType="1"/>
              </p:cNvSpPr>
              <p:nvPr/>
            </p:nvSpPr>
            <p:spPr bwMode="auto">
              <a:xfrm>
                <a:off x="1035" y="2414"/>
                <a:ext cx="221" cy="87"/>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72" name="Line 108">
                <a:extLst>
                  <a:ext uri="{FF2B5EF4-FFF2-40B4-BE49-F238E27FC236}">
                    <a16:creationId xmlns:a16="http://schemas.microsoft.com/office/drawing/2014/main" id="{A3E5E4A1-2F61-4848-8064-E2E07D4B4EB3}"/>
                  </a:ext>
                </a:extLst>
              </p:cNvPr>
              <p:cNvSpPr>
                <a:spLocks noChangeShapeType="1"/>
              </p:cNvSpPr>
              <p:nvPr/>
            </p:nvSpPr>
            <p:spPr bwMode="auto">
              <a:xfrm flipV="1">
                <a:off x="1035" y="2646"/>
                <a:ext cx="229" cy="145"/>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73" name="Line 109">
                <a:extLst>
                  <a:ext uri="{FF2B5EF4-FFF2-40B4-BE49-F238E27FC236}">
                    <a16:creationId xmlns:a16="http://schemas.microsoft.com/office/drawing/2014/main" id="{73E6B4C0-10EB-4AAB-AE8A-C0E7F70191BE}"/>
                  </a:ext>
                </a:extLst>
              </p:cNvPr>
              <p:cNvSpPr>
                <a:spLocks noChangeShapeType="1"/>
              </p:cNvSpPr>
              <p:nvPr/>
            </p:nvSpPr>
            <p:spPr bwMode="auto">
              <a:xfrm>
                <a:off x="1486" y="2559"/>
                <a:ext cx="178"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74" name="Text Box 110">
                <a:extLst>
                  <a:ext uri="{FF2B5EF4-FFF2-40B4-BE49-F238E27FC236}">
                    <a16:creationId xmlns:a16="http://schemas.microsoft.com/office/drawing/2014/main" id="{C2C4F154-452C-47FE-BBBB-4399ABABC188}"/>
                  </a:ext>
                </a:extLst>
              </p:cNvPr>
              <p:cNvSpPr txBox="1">
                <a:spLocks noChangeArrowheads="1"/>
              </p:cNvSpPr>
              <p:nvPr/>
            </p:nvSpPr>
            <p:spPr bwMode="auto">
              <a:xfrm>
                <a:off x="1078" y="2184"/>
                <a:ext cx="238" cy="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175" name="Text Box 111">
                <a:extLst>
                  <a:ext uri="{FF2B5EF4-FFF2-40B4-BE49-F238E27FC236}">
                    <a16:creationId xmlns:a16="http://schemas.microsoft.com/office/drawing/2014/main" id="{9CCBF57C-5E11-4ABE-A918-327F2013F89C}"/>
                  </a:ext>
                </a:extLst>
              </p:cNvPr>
              <p:cNvSpPr txBox="1">
                <a:spLocks noChangeArrowheads="1"/>
              </p:cNvSpPr>
              <p:nvPr/>
            </p:nvSpPr>
            <p:spPr bwMode="auto">
              <a:xfrm>
                <a:off x="1137" y="2694"/>
                <a:ext cx="316" cy="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176" name="Text Box 112">
                <a:extLst>
                  <a:ext uri="{FF2B5EF4-FFF2-40B4-BE49-F238E27FC236}">
                    <a16:creationId xmlns:a16="http://schemas.microsoft.com/office/drawing/2014/main" id="{8FF37049-6A98-4574-891C-6AC4228DAECE}"/>
                  </a:ext>
                </a:extLst>
              </p:cNvPr>
              <p:cNvSpPr txBox="1">
                <a:spLocks noChangeArrowheads="1"/>
              </p:cNvSpPr>
              <p:nvPr/>
            </p:nvSpPr>
            <p:spPr bwMode="auto">
              <a:xfrm>
                <a:off x="1018" y="2370"/>
                <a:ext cx="211" cy="3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solidFill>
                      <a:schemeClr val="bg2"/>
                    </a:solidFill>
                    <a:effectLst/>
                  </a:rPr>
                  <a:t>+</a:t>
                </a:r>
              </a:p>
            </p:txBody>
          </p:sp>
          <p:sp>
            <p:nvSpPr>
              <p:cNvPr id="88177" name="Text Box 113">
                <a:extLst>
                  <a:ext uri="{FF2B5EF4-FFF2-40B4-BE49-F238E27FC236}">
                    <a16:creationId xmlns:a16="http://schemas.microsoft.com/office/drawing/2014/main" id="{AE8D88EA-8BBE-4EAD-A0E2-B2890F7CD241}"/>
                  </a:ext>
                </a:extLst>
              </p:cNvPr>
              <p:cNvSpPr txBox="1">
                <a:spLocks noChangeArrowheads="1"/>
              </p:cNvSpPr>
              <p:nvPr/>
            </p:nvSpPr>
            <p:spPr bwMode="auto">
              <a:xfrm>
                <a:off x="1453" y="2283"/>
                <a:ext cx="203" cy="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grpSp>
        <p:grpSp>
          <p:nvGrpSpPr>
            <p:cNvPr id="88178" name="Group 114">
              <a:extLst>
                <a:ext uri="{FF2B5EF4-FFF2-40B4-BE49-F238E27FC236}">
                  <a16:creationId xmlns:a16="http://schemas.microsoft.com/office/drawing/2014/main" id="{946CBDC0-D9CB-4CC0-80D9-4ED4E79AEFCA}"/>
                </a:ext>
              </a:extLst>
            </p:cNvPr>
            <p:cNvGrpSpPr>
              <a:grpSpLocks/>
            </p:cNvGrpSpPr>
            <p:nvPr/>
          </p:nvGrpSpPr>
          <p:grpSpPr bwMode="auto">
            <a:xfrm>
              <a:off x="2983" y="2574"/>
              <a:ext cx="665" cy="655"/>
              <a:chOff x="1010" y="3234"/>
              <a:chExt cx="665" cy="655"/>
            </a:xfrm>
          </p:grpSpPr>
          <p:sp>
            <p:nvSpPr>
              <p:cNvPr id="88179" name="Oval 115">
                <a:extLst>
                  <a:ext uri="{FF2B5EF4-FFF2-40B4-BE49-F238E27FC236}">
                    <a16:creationId xmlns:a16="http://schemas.microsoft.com/office/drawing/2014/main" id="{7D0E5C7B-84F2-4625-A07A-065B4E6761F9}"/>
                  </a:ext>
                </a:extLst>
              </p:cNvPr>
              <p:cNvSpPr>
                <a:spLocks noChangeArrowheads="1"/>
              </p:cNvSpPr>
              <p:nvPr/>
            </p:nvSpPr>
            <p:spPr bwMode="auto">
              <a:xfrm>
                <a:off x="1228" y="3484"/>
                <a:ext cx="236" cy="217"/>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80" name="Line 116">
                <a:extLst>
                  <a:ext uri="{FF2B5EF4-FFF2-40B4-BE49-F238E27FC236}">
                    <a16:creationId xmlns:a16="http://schemas.microsoft.com/office/drawing/2014/main" id="{0F008C08-B8E2-48FA-BDD3-D02055646F5E}"/>
                  </a:ext>
                </a:extLst>
              </p:cNvPr>
              <p:cNvSpPr>
                <a:spLocks noChangeShapeType="1"/>
              </p:cNvSpPr>
              <p:nvPr/>
            </p:nvSpPr>
            <p:spPr bwMode="auto">
              <a:xfrm>
                <a:off x="1463" y="3645"/>
                <a:ext cx="211" cy="96"/>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81" name="Line 117">
                <a:extLst>
                  <a:ext uri="{FF2B5EF4-FFF2-40B4-BE49-F238E27FC236}">
                    <a16:creationId xmlns:a16="http://schemas.microsoft.com/office/drawing/2014/main" id="{21836E3A-1877-48C7-BF2F-83C2B3CD1EC8}"/>
                  </a:ext>
                </a:extLst>
              </p:cNvPr>
              <p:cNvSpPr>
                <a:spLocks noChangeShapeType="1"/>
              </p:cNvSpPr>
              <p:nvPr/>
            </p:nvSpPr>
            <p:spPr bwMode="auto">
              <a:xfrm flipV="1">
                <a:off x="1447" y="3363"/>
                <a:ext cx="203" cy="137"/>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82" name="Line 118">
                <a:extLst>
                  <a:ext uri="{FF2B5EF4-FFF2-40B4-BE49-F238E27FC236}">
                    <a16:creationId xmlns:a16="http://schemas.microsoft.com/office/drawing/2014/main" id="{7D4156CE-1A09-4292-AB83-A27C0DB4C1F0}"/>
                  </a:ext>
                </a:extLst>
              </p:cNvPr>
              <p:cNvSpPr>
                <a:spLocks noChangeShapeType="1"/>
              </p:cNvSpPr>
              <p:nvPr/>
            </p:nvSpPr>
            <p:spPr bwMode="auto">
              <a:xfrm>
                <a:off x="1010" y="3605"/>
                <a:ext cx="219"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83" name="Text Box 119">
                <a:extLst>
                  <a:ext uri="{FF2B5EF4-FFF2-40B4-BE49-F238E27FC236}">
                    <a16:creationId xmlns:a16="http://schemas.microsoft.com/office/drawing/2014/main" id="{8F4A8845-674B-46D1-9C6D-809A82555568}"/>
                  </a:ext>
                </a:extLst>
              </p:cNvPr>
              <p:cNvSpPr txBox="1">
                <a:spLocks noChangeArrowheads="1"/>
              </p:cNvSpPr>
              <p:nvPr/>
            </p:nvSpPr>
            <p:spPr bwMode="auto">
              <a:xfrm>
                <a:off x="1010" y="3345"/>
                <a:ext cx="227"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184" name="Text Box 120">
                <a:extLst>
                  <a:ext uri="{FF2B5EF4-FFF2-40B4-BE49-F238E27FC236}">
                    <a16:creationId xmlns:a16="http://schemas.microsoft.com/office/drawing/2014/main" id="{1774962E-B421-4C75-A95A-D39112188CF5}"/>
                  </a:ext>
                </a:extLst>
              </p:cNvPr>
              <p:cNvSpPr txBox="1">
                <a:spLocks noChangeArrowheads="1"/>
              </p:cNvSpPr>
              <p:nvPr/>
            </p:nvSpPr>
            <p:spPr bwMode="auto">
              <a:xfrm>
                <a:off x="1343" y="3234"/>
                <a:ext cx="300"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185" name="Text Box 121">
                <a:extLst>
                  <a:ext uri="{FF2B5EF4-FFF2-40B4-BE49-F238E27FC236}">
                    <a16:creationId xmlns:a16="http://schemas.microsoft.com/office/drawing/2014/main" id="{732A9CEC-4CB9-4291-AFEB-967710047A65}"/>
                  </a:ext>
                </a:extLst>
              </p:cNvPr>
              <p:cNvSpPr txBox="1">
                <a:spLocks noChangeArrowheads="1"/>
              </p:cNvSpPr>
              <p:nvPr/>
            </p:nvSpPr>
            <p:spPr bwMode="auto">
              <a:xfrm>
                <a:off x="1472" y="3371"/>
                <a:ext cx="203"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2400">
                    <a:solidFill>
                      <a:schemeClr val="bg2"/>
                    </a:solidFill>
                    <a:effectLst/>
                  </a:rPr>
                  <a:t>+</a:t>
                </a:r>
              </a:p>
            </p:txBody>
          </p:sp>
          <p:sp>
            <p:nvSpPr>
              <p:cNvPr id="88186" name="Text Box 122">
                <a:extLst>
                  <a:ext uri="{FF2B5EF4-FFF2-40B4-BE49-F238E27FC236}">
                    <a16:creationId xmlns:a16="http://schemas.microsoft.com/office/drawing/2014/main" id="{1CCDE4B7-EF2D-4E8F-961F-0BD1F1491A27}"/>
                  </a:ext>
                </a:extLst>
              </p:cNvPr>
              <p:cNvSpPr txBox="1">
                <a:spLocks noChangeArrowheads="1"/>
              </p:cNvSpPr>
              <p:nvPr/>
            </p:nvSpPr>
            <p:spPr bwMode="auto">
              <a:xfrm>
                <a:off x="1376" y="3645"/>
                <a:ext cx="194"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grpSp>
        <p:sp>
          <p:nvSpPr>
            <p:cNvPr id="88188" name="Oval 124">
              <a:extLst>
                <a:ext uri="{FF2B5EF4-FFF2-40B4-BE49-F238E27FC236}">
                  <a16:creationId xmlns:a16="http://schemas.microsoft.com/office/drawing/2014/main" id="{4F282220-43BF-4419-A5AF-7D025110C10F}"/>
                </a:ext>
              </a:extLst>
            </p:cNvPr>
            <p:cNvSpPr>
              <a:spLocks noChangeArrowheads="1"/>
            </p:cNvSpPr>
            <p:nvPr/>
          </p:nvSpPr>
          <p:spPr bwMode="auto">
            <a:xfrm>
              <a:off x="4116" y="2788"/>
              <a:ext cx="250" cy="239"/>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89" name="Line 125">
              <a:extLst>
                <a:ext uri="{FF2B5EF4-FFF2-40B4-BE49-F238E27FC236}">
                  <a16:creationId xmlns:a16="http://schemas.microsoft.com/office/drawing/2014/main" id="{C6A707FB-B077-4B49-BA14-66442CA85E86}"/>
                </a:ext>
              </a:extLst>
            </p:cNvPr>
            <p:cNvSpPr>
              <a:spLocks noChangeShapeType="1"/>
            </p:cNvSpPr>
            <p:nvPr/>
          </p:nvSpPr>
          <p:spPr bwMode="auto">
            <a:xfrm>
              <a:off x="3909" y="2718"/>
              <a:ext cx="225" cy="106"/>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90" name="Line 126">
              <a:extLst>
                <a:ext uri="{FF2B5EF4-FFF2-40B4-BE49-F238E27FC236}">
                  <a16:creationId xmlns:a16="http://schemas.microsoft.com/office/drawing/2014/main" id="{606D02F1-829E-48B8-B741-15F6A7E30457}"/>
                </a:ext>
              </a:extLst>
            </p:cNvPr>
            <p:cNvSpPr>
              <a:spLocks noChangeShapeType="1"/>
            </p:cNvSpPr>
            <p:nvPr/>
          </p:nvSpPr>
          <p:spPr bwMode="auto">
            <a:xfrm flipV="1">
              <a:off x="3896" y="3001"/>
              <a:ext cx="246" cy="164"/>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91" name="Line 127">
              <a:extLst>
                <a:ext uri="{FF2B5EF4-FFF2-40B4-BE49-F238E27FC236}">
                  <a16:creationId xmlns:a16="http://schemas.microsoft.com/office/drawing/2014/main" id="{8BAB5EE8-3EEE-4B27-9CD5-A49B7256048C}"/>
                </a:ext>
              </a:extLst>
            </p:cNvPr>
            <p:cNvSpPr>
              <a:spLocks noChangeShapeType="1"/>
            </p:cNvSpPr>
            <p:nvPr/>
          </p:nvSpPr>
          <p:spPr bwMode="auto">
            <a:xfrm>
              <a:off x="4379" y="2894"/>
              <a:ext cx="181"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92" name="Text Box 128">
              <a:extLst>
                <a:ext uri="{FF2B5EF4-FFF2-40B4-BE49-F238E27FC236}">
                  <a16:creationId xmlns:a16="http://schemas.microsoft.com/office/drawing/2014/main" id="{5E4A2523-4527-41F9-88CA-65704BBE55B9}"/>
                </a:ext>
              </a:extLst>
            </p:cNvPr>
            <p:cNvSpPr txBox="1">
              <a:spLocks noChangeArrowheads="1"/>
            </p:cNvSpPr>
            <p:nvPr/>
          </p:nvSpPr>
          <p:spPr bwMode="auto">
            <a:xfrm>
              <a:off x="3953" y="2496"/>
              <a:ext cx="241"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193" name="Text Box 129">
              <a:extLst>
                <a:ext uri="{FF2B5EF4-FFF2-40B4-BE49-F238E27FC236}">
                  <a16:creationId xmlns:a16="http://schemas.microsoft.com/office/drawing/2014/main" id="{91E50DDB-9C70-43DA-B2D2-AEDE4F0D30B2}"/>
                </a:ext>
              </a:extLst>
            </p:cNvPr>
            <p:cNvSpPr txBox="1">
              <a:spLocks noChangeArrowheads="1"/>
            </p:cNvSpPr>
            <p:nvPr/>
          </p:nvSpPr>
          <p:spPr bwMode="auto">
            <a:xfrm>
              <a:off x="3990" y="3009"/>
              <a:ext cx="319"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194" name="Text Box 130">
              <a:extLst>
                <a:ext uri="{FF2B5EF4-FFF2-40B4-BE49-F238E27FC236}">
                  <a16:creationId xmlns:a16="http://schemas.microsoft.com/office/drawing/2014/main" id="{3DF4662C-1C43-4128-B143-5EE94F320AE9}"/>
                </a:ext>
              </a:extLst>
            </p:cNvPr>
            <p:cNvSpPr txBox="1">
              <a:spLocks noChangeArrowheads="1"/>
            </p:cNvSpPr>
            <p:nvPr/>
          </p:nvSpPr>
          <p:spPr bwMode="auto">
            <a:xfrm>
              <a:off x="4417" y="2647"/>
              <a:ext cx="208"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sp>
          <p:nvSpPr>
            <p:cNvPr id="88195" name="Oval 131">
              <a:extLst>
                <a:ext uri="{FF2B5EF4-FFF2-40B4-BE49-F238E27FC236}">
                  <a16:creationId xmlns:a16="http://schemas.microsoft.com/office/drawing/2014/main" id="{6579F17E-2A66-4CBC-838A-E5CB997D5A65}"/>
                </a:ext>
              </a:extLst>
            </p:cNvPr>
            <p:cNvSpPr>
              <a:spLocks noChangeArrowheads="1"/>
            </p:cNvSpPr>
            <p:nvPr/>
          </p:nvSpPr>
          <p:spPr bwMode="auto">
            <a:xfrm>
              <a:off x="3878" y="2805"/>
              <a:ext cx="177" cy="204"/>
            </a:xfrm>
            <a:prstGeom prst="ellipse">
              <a:avLst/>
            </a:pr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800">
                  <a:solidFill>
                    <a:schemeClr val="bg2"/>
                  </a:solidFill>
                  <a:effectLst/>
                </a:rPr>
                <a:t>+</a:t>
              </a:r>
            </a:p>
          </p:txBody>
        </p:sp>
        <p:sp>
          <p:nvSpPr>
            <p:cNvPr id="88197" name="Oval 133">
              <a:extLst>
                <a:ext uri="{FF2B5EF4-FFF2-40B4-BE49-F238E27FC236}">
                  <a16:creationId xmlns:a16="http://schemas.microsoft.com/office/drawing/2014/main" id="{209B75C9-102E-4618-97DC-1930AB168866}"/>
                </a:ext>
              </a:extLst>
            </p:cNvPr>
            <p:cNvSpPr>
              <a:spLocks noChangeArrowheads="1"/>
            </p:cNvSpPr>
            <p:nvPr/>
          </p:nvSpPr>
          <p:spPr bwMode="auto">
            <a:xfrm>
              <a:off x="5046" y="2786"/>
              <a:ext cx="243" cy="227"/>
            </a:xfrm>
            <a:prstGeom prst="ellipse">
              <a:avLst/>
            </a:prstGeom>
            <a:noFill/>
            <a:ln w="1905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600">
                  <a:solidFill>
                    <a:schemeClr val="bg2"/>
                  </a:solidFill>
                  <a:effectLst/>
                </a:rPr>
                <a:t>T</a:t>
              </a:r>
            </a:p>
          </p:txBody>
        </p:sp>
        <p:sp>
          <p:nvSpPr>
            <p:cNvPr id="88198" name="Line 134">
              <a:extLst>
                <a:ext uri="{FF2B5EF4-FFF2-40B4-BE49-F238E27FC236}">
                  <a16:creationId xmlns:a16="http://schemas.microsoft.com/office/drawing/2014/main" id="{7E1FE07B-BB33-41A8-8BD7-A9479BA48D77}"/>
                </a:ext>
              </a:extLst>
            </p:cNvPr>
            <p:cNvSpPr>
              <a:spLocks noChangeShapeType="1"/>
            </p:cNvSpPr>
            <p:nvPr/>
          </p:nvSpPr>
          <p:spPr bwMode="auto">
            <a:xfrm>
              <a:off x="5276" y="2954"/>
              <a:ext cx="208" cy="101"/>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199" name="Line 135">
              <a:extLst>
                <a:ext uri="{FF2B5EF4-FFF2-40B4-BE49-F238E27FC236}">
                  <a16:creationId xmlns:a16="http://schemas.microsoft.com/office/drawing/2014/main" id="{89A18115-FF0F-4B92-8D84-9E8D91F6241F}"/>
                </a:ext>
              </a:extLst>
            </p:cNvPr>
            <p:cNvSpPr>
              <a:spLocks noChangeShapeType="1"/>
            </p:cNvSpPr>
            <p:nvPr/>
          </p:nvSpPr>
          <p:spPr bwMode="auto">
            <a:xfrm flipV="1">
              <a:off x="5248" y="2660"/>
              <a:ext cx="200" cy="143"/>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200" name="Line 136">
              <a:extLst>
                <a:ext uri="{FF2B5EF4-FFF2-40B4-BE49-F238E27FC236}">
                  <a16:creationId xmlns:a16="http://schemas.microsoft.com/office/drawing/2014/main" id="{BE5F6E6B-0141-41FE-8DD7-95BD48590A46}"/>
                </a:ext>
              </a:extLst>
            </p:cNvPr>
            <p:cNvSpPr>
              <a:spLocks noChangeShapeType="1"/>
            </p:cNvSpPr>
            <p:nvPr/>
          </p:nvSpPr>
          <p:spPr bwMode="auto">
            <a:xfrm>
              <a:off x="4831" y="2912"/>
              <a:ext cx="215" cy="0"/>
            </a:xfrm>
            <a:prstGeom prst="line">
              <a:avLst/>
            </a:prstGeom>
            <a:noFill/>
            <a:ln w="1905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bg2"/>
                </a:solidFill>
              </a:endParaRPr>
            </a:p>
          </p:txBody>
        </p:sp>
        <p:sp>
          <p:nvSpPr>
            <p:cNvPr id="88201" name="Text Box 137">
              <a:extLst>
                <a:ext uri="{FF2B5EF4-FFF2-40B4-BE49-F238E27FC236}">
                  <a16:creationId xmlns:a16="http://schemas.microsoft.com/office/drawing/2014/main" id="{271C317C-4ECB-4662-9526-D159AC660D67}"/>
                </a:ext>
              </a:extLst>
            </p:cNvPr>
            <p:cNvSpPr txBox="1">
              <a:spLocks noChangeArrowheads="1"/>
            </p:cNvSpPr>
            <p:nvPr/>
          </p:nvSpPr>
          <p:spPr bwMode="auto">
            <a:xfrm>
              <a:off x="4831" y="2657"/>
              <a:ext cx="223"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A</a:t>
              </a:r>
            </a:p>
          </p:txBody>
        </p:sp>
        <p:sp>
          <p:nvSpPr>
            <p:cNvPr id="88202" name="Text Box 138">
              <a:extLst>
                <a:ext uri="{FF2B5EF4-FFF2-40B4-BE49-F238E27FC236}">
                  <a16:creationId xmlns:a16="http://schemas.microsoft.com/office/drawing/2014/main" id="{404FC14C-0A83-45DC-B4E6-DDBB6D06AF15}"/>
                </a:ext>
              </a:extLst>
            </p:cNvPr>
            <p:cNvSpPr txBox="1">
              <a:spLocks noChangeArrowheads="1"/>
            </p:cNvSpPr>
            <p:nvPr/>
          </p:nvSpPr>
          <p:spPr bwMode="auto">
            <a:xfrm>
              <a:off x="5170" y="2538"/>
              <a:ext cx="294"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B</a:t>
              </a:r>
            </a:p>
          </p:txBody>
        </p:sp>
        <p:sp>
          <p:nvSpPr>
            <p:cNvPr id="88203" name="Text Box 139">
              <a:extLst>
                <a:ext uri="{FF2B5EF4-FFF2-40B4-BE49-F238E27FC236}">
                  <a16:creationId xmlns:a16="http://schemas.microsoft.com/office/drawing/2014/main" id="{CAC9A4CC-B8A6-4235-821B-FC186C179E9C}"/>
                </a:ext>
              </a:extLst>
            </p:cNvPr>
            <p:cNvSpPr txBox="1">
              <a:spLocks noChangeArrowheads="1"/>
            </p:cNvSpPr>
            <p:nvPr/>
          </p:nvSpPr>
          <p:spPr bwMode="auto">
            <a:xfrm>
              <a:off x="5178" y="2930"/>
              <a:ext cx="191" cy="2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en-US" altLang="zh-CN" sz="1600">
                  <a:solidFill>
                    <a:schemeClr val="bg2"/>
                  </a:solidFill>
                  <a:effectLst/>
                </a:rPr>
                <a:t>C</a:t>
              </a:r>
            </a:p>
          </p:txBody>
        </p:sp>
        <p:sp>
          <p:nvSpPr>
            <p:cNvPr id="88220" name="Oval 156">
              <a:extLst>
                <a:ext uri="{FF2B5EF4-FFF2-40B4-BE49-F238E27FC236}">
                  <a16:creationId xmlns:a16="http://schemas.microsoft.com/office/drawing/2014/main" id="{74BD346E-77DF-49F8-B1B6-C445DBBA3D98}"/>
                </a:ext>
              </a:extLst>
            </p:cNvPr>
            <p:cNvSpPr>
              <a:spLocks noChangeArrowheads="1"/>
            </p:cNvSpPr>
            <p:nvPr/>
          </p:nvSpPr>
          <p:spPr bwMode="auto">
            <a:xfrm>
              <a:off x="5366" y="2769"/>
              <a:ext cx="177" cy="204"/>
            </a:xfrm>
            <a:prstGeom prst="ellipse">
              <a:avLst/>
            </a:pr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800">
                  <a:solidFill>
                    <a:schemeClr val="bg2"/>
                  </a:solidFill>
                  <a:effectLst/>
                </a:rPr>
                <a:t>+</a:t>
              </a:r>
            </a:p>
          </p:txBody>
        </p:sp>
      </p:grpSp>
      <p:grpSp>
        <p:nvGrpSpPr>
          <p:cNvPr id="88223" name="Group 159">
            <a:extLst>
              <a:ext uri="{FF2B5EF4-FFF2-40B4-BE49-F238E27FC236}">
                <a16:creationId xmlns:a16="http://schemas.microsoft.com/office/drawing/2014/main" id="{724F285F-3A03-401D-A8DB-D1087B872214}"/>
              </a:ext>
            </a:extLst>
          </p:cNvPr>
          <p:cNvGrpSpPr>
            <a:grpSpLocks/>
          </p:cNvGrpSpPr>
          <p:nvPr/>
        </p:nvGrpSpPr>
        <p:grpSpPr bwMode="auto">
          <a:xfrm>
            <a:off x="5257800" y="5581650"/>
            <a:ext cx="3028950" cy="442913"/>
            <a:chOff x="3312" y="3408"/>
            <a:chExt cx="1908" cy="279"/>
          </a:xfrm>
        </p:grpSpPr>
        <p:sp>
          <p:nvSpPr>
            <p:cNvPr id="88206" name="Text Box 142">
              <a:extLst>
                <a:ext uri="{FF2B5EF4-FFF2-40B4-BE49-F238E27FC236}">
                  <a16:creationId xmlns:a16="http://schemas.microsoft.com/office/drawing/2014/main" id="{A7CB30AC-5167-42B5-8231-5AEC6289A2DC}"/>
                </a:ext>
              </a:extLst>
            </p:cNvPr>
            <p:cNvSpPr txBox="1">
              <a:spLocks noChangeArrowheads="1"/>
            </p:cNvSpPr>
            <p:nvPr/>
          </p:nvSpPr>
          <p:spPr bwMode="auto">
            <a:xfrm>
              <a:off x="3312" y="3444"/>
              <a:ext cx="459" cy="2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15000"/>
                </a:lnSpc>
                <a:spcBef>
                  <a:spcPct val="25000"/>
                </a:spcBef>
              </a:pPr>
              <a:r>
                <a:rPr lang="en-US" altLang="zh-CN" sz="1800" b="0">
                  <a:solidFill>
                    <a:schemeClr val="bg2"/>
                  </a:solidFill>
                  <a:effectLst/>
                </a:rPr>
                <a:t>*  </a:t>
              </a:r>
              <a:r>
                <a:rPr lang="zh-CN" altLang="en-US" sz="1800">
                  <a:solidFill>
                    <a:schemeClr val="bg2"/>
                  </a:solidFill>
                  <a:effectLst/>
                </a:rPr>
                <a:t>与</a:t>
              </a:r>
            </a:p>
          </p:txBody>
        </p:sp>
        <p:sp>
          <p:nvSpPr>
            <p:cNvPr id="88211" name="Text Box 147">
              <a:extLst>
                <a:ext uri="{FF2B5EF4-FFF2-40B4-BE49-F238E27FC236}">
                  <a16:creationId xmlns:a16="http://schemas.microsoft.com/office/drawing/2014/main" id="{64D40D20-EA60-4576-A975-80887F373457}"/>
                </a:ext>
              </a:extLst>
            </p:cNvPr>
            <p:cNvSpPr txBox="1">
              <a:spLocks noChangeArrowheads="1"/>
            </p:cNvSpPr>
            <p:nvPr/>
          </p:nvSpPr>
          <p:spPr bwMode="auto">
            <a:xfrm>
              <a:off x="3876" y="3408"/>
              <a:ext cx="480" cy="2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50000"/>
                </a:spcBef>
              </a:pPr>
              <a:r>
                <a:rPr lang="en-US" altLang="zh-CN" sz="1800" b="0">
                  <a:solidFill>
                    <a:schemeClr val="bg2"/>
                  </a:solidFill>
                  <a:effectLst/>
                </a:rPr>
                <a:t> + </a:t>
              </a:r>
              <a:r>
                <a:rPr lang="zh-CN" altLang="en-US" sz="1800">
                  <a:solidFill>
                    <a:schemeClr val="bg2"/>
                  </a:solidFill>
                  <a:effectLst/>
                </a:rPr>
                <a:t>或</a:t>
              </a:r>
            </a:p>
          </p:txBody>
        </p:sp>
        <p:sp>
          <p:nvSpPr>
            <p:cNvPr id="88212" name="Text Box 148">
              <a:extLst>
                <a:ext uri="{FF2B5EF4-FFF2-40B4-BE49-F238E27FC236}">
                  <a16:creationId xmlns:a16="http://schemas.microsoft.com/office/drawing/2014/main" id="{502C73CF-1261-4399-9EC5-B41DFE001A6C}"/>
                </a:ext>
              </a:extLst>
            </p:cNvPr>
            <p:cNvSpPr txBox="1">
              <a:spLocks noChangeArrowheads="1"/>
            </p:cNvSpPr>
            <p:nvPr/>
          </p:nvSpPr>
          <p:spPr bwMode="auto">
            <a:xfrm>
              <a:off x="4740" y="3408"/>
              <a:ext cx="480" cy="2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50000"/>
                </a:spcBef>
              </a:pPr>
              <a:r>
                <a:rPr lang="zh-CN" altLang="en-US" sz="1800" b="0">
                  <a:solidFill>
                    <a:schemeClr val="bg2"/>
                  </a:solidFill>
                  <a:effectLst/>
                </a:rPr>
                <a:t>互斥</a:t>
              </a:r>
            </a:p>
          </p:txBody>
        </p:sp>
        <p:sp>
          <p:nvSpPr>
            <p:cNvPr id="88221" name="Oval 157">
              <a:extLst>
                <a:ext uri="{FF2B5EF4-FFF2-40B4-BE49-F238E27FC236}">
                  <a16:creationId xmlns:a16="http://schemas.microsoft.com/office/drawing/2014/main" id="{D9946746-C44A-4CC3-BEBC-4754F06B1C23}"/>
                </a:ext>
              </a:extLst>
            </p:cNvPr>
            <p:cNvSpPr>
              <a:spLocks noChangeArrowheads="1"/>
            </p:cNvSpPr>
            <p:nvPr/>
          </p:nvSpPr>
          <p:spPr bwMode="auto">
            <a:xfrm>
              <a:off x="4574" y="3453"/>
              <a:ext cx="177" cy="204"/>
            </a:xfrm>
            <a:prstGeom prst="ellipse">
              <a:avLst/>
            </a:prstGeom>
            <a:noFill/>
            <a:ln w="2857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sz="1800" b="0">
                  <a:solidFill>
                    <a:schemeClr val="bg2"/>
                  </a:solidFill>
                  <a:effectLst/>
                </a:rPr>
                <a:t>+</a:t>
              </a:r>
            </a:p>
          </p:txBody>
        </p:sp>
      </p:grpSp>
      <p:sp>
        <p:nvSpPr>
          <p:cNvPr id="88230" name="Oval 166">
            <a:hlinkClick r:id="" action="ppaction://hlinkshowjump?jump=previousslide"/>
            <a:extLst>
              <a:ext uri="{FF2B5EF4-FFF2-40B4-BE49-F238E27FC236}">
                <a16:creationId xmlns:a16="http://schemas.microsoft.com/office/drawing/2014/main" id="{91240998-9E87-40E6-A229-1CB7969A3542}"/>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31" name="Oval 167">
            <a:hlinkClick r:id="" action="ppaction://hlinkshowjump?jump=nextslide"/>
            <a:extLst>
              <a:ext uri="{FF2B5EF4-FFF2-40B4-BE49-F238E27FC236}">
                <a16:creationId xmlns:a16="http://schemas.microsoft.com/office/drawing/2014/main" id="{E565349B-6848-472C-8E22-498F23C77B8E}"/>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232" name="Oval 168">
            <a:hlinkClick r:id="rId2" action="ppaction://hlinksldjump"/>
            <a:extLst>
              <a:ext uri="{FF2B5EF4-FFF2-40B4-BE49-F238E27FC236}">
                <a16:creationId xmlns:a16="http://schemas.microsoft.com/office/drawing/2014/main" id="{A1C54661-FC67-46F2-A162-FDDE01470C98}"/>
              </a:ext>
            </a:extLst>
          </p:cNvPr>
          <p:cNvSpPr>
            <a:spLocks noChangeArrowheads="1"/>
          </p:cNvSpPr>
          <p:nvPr/>
        </p:nvSpPr>
        <p:spPr bwMode="auto">
          <a:xfrm>
            <a:off x="8147050" y="6388100"/>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83"/>
                                        </p:tgtEl>
                                        <p:attrNameLst>
                                          <p:attrName>style.visibility</p:attrName>
                                        </p:attrNameLst>
                                      </p:cBhvr>
                                      <p:to>
                                        <p:strVal val="visible"/>
                                      </p:to>
                                    </p:set>
                                    <p:animEffect transition="in" filter="wipe(left)">
                                      <p:cBhvr>
                                        <p:cTn id="7" dur="500"/>
                                        <p:tgtEl>
                                          <p:spTgt spid="880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219"/>
                                        </p:tgtEl>
                                        <p:attrNameLst>
                                          <p:attrName>style.visibility</p:attrName>
                                        </p:attrNameLst>
                                      </p:cBhvr>
                                      <p:to>
                                        <p:strVal val="visible"/>
                                      </p:to>
                                    </p:set>
                                    <p:animEffect transition="in" filter="wipe(left)">
                                      <p:cBhvr>
                                        <p:cTn id="12" dur="500"/>
                                        <p:tgtEl>
                                          <p:spTgt spid="88219"/>
                                        </p:tgtEl>
                                      </p:cBhvr>
                                    </p:animEffect>
                                  </p:childTnLst>
                                </p:cTn>
                              </p:par>
                            </p:childTnLst>
                          </p:cTn>
                        </p:par>
                        <p:par>
                          <p:cTn id="13" fill="hold" nodeType="afterGroup">
                            <p:stCondLst>
                              <p:cond delay="500"/>
                            </p:stCondLst>
                            <p:childTnLst>
                              <p:par>
                                <p:cTn id="14" presetID="22" presetClass="entr" presetSubtype="1" fill="hold" nodeType="afterEffect">
                                  <p:stCondLst>
                                    <p:cond delay="4000"/>
                                  </p:stCondLst>
                                  <p:childTnLst>
                                    <p:set>
                                      <p:cBhvr>
                                        <p:cTn id="15" dur="1" fill="hold">
                                          <p:stCondLst>
                                            <p:cond delay="0"/>
                                          </p:stCondLst>
                                        </p:cTn>
                                        <p:tgtEl>
                                          <p:spTgt spid="88148"/>
                                        </p:tgtEl>
                                        <p:attrNameLst>
                                          <p:attrName>style.visibility</p:attrName>
                                        </p:attrNameLst>
                                      </p:cBhvr>
                                      <p:to>
                                        <p:strVal val="visible"/>
                                      </p:to>
                                    </p:set>
                                    <p:animEffect transition="in" filter="wipe(up)">
                                      <p:cBhvr>
                                        <p:cTn id="16" dur="500"/>
                                        <p:tgtEl>
                                          <p:spTgt spid="8814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8149"/>
                                        </p:tgtEl>
                                        <p:attrNameLst>
                                          <p:attrName>style.visibility</p:attrName>
                                        </p:attrNameLst>
                                      </p:cBhvr>
                                      <p:to>
                                        <p:strVal val="visible"/>
                                      </p:to>
                                    </p:set>
                                    <p:animEffect transition="in" filter="wipe(left)">
                                      <p:cBhvr>
                                        <p:cTn id="21" dur="500"/>
                                        <p:tgtEl>
                                          <p:spTgt spid="88149"/>
                                        </p:tgtEl>
                                      </p:cBhvr>
                                    </p:animEffect>
                                  </p:childTnLst>
                                </p:cTn>
                              </p:par>
                            </p:childTnLst>
                          </p:cTn>
                        </p:par>
                        <p:par>
                          <p:cTn id="22" fill="hold" nodeType="afterGroup">
                            <p:stCondLst>
                              <p:cond delay="500"/>
                            </p:stCondLst>
                            <p:childTnLst>
                              <p:par>
                                <p:cTn id="23" presetID="1" presetClass="entr" presetSubtype="0" fill="hold" nodeType="afterEffect">
                                  <p:stCondLst>
                                    <p:cond delay="3000"/>
                                  </p:stCondLst>
                                  <p:childTnLst>
                                    <p:set>
                                      <p:cBhvr>
                                        <p:cTn id="24" dur="1" fill="hold">
                                          <p:stCondLst>
                                            <p:cond delay="499"/>
                                          </p:stCondLst>
                                        </p:cTn>
                                        <p:tgtEl>
                                          <p:spTgt spid="88222"/>
                                        </p:tgtEl>
                                        <p:attrNameLst>
                                          <p:attrName>style.visibility</p:attrName>
                                        </p:attrNameLst>
                                      </p:cBhvr>
                                      <p:to>
                                        <p:strVal val="visible"/>
                                      </p:to>
                                    </p:set>
                                  </p:childTnLst>
                                </p:cTn>
                              </p:par>
                            </p:childTnLst>
                          </p:cTn>
                        </p:par>
                        <p:par>
                          <p:cTn id="25" fill="hold" nodeType="afterGroup">
                            <p:stCondLst>
                              <p:cond delay="4000"/>
                            </p:stCondLst>
                            <p:childTnLst>
                              <p:par>
                                <p:cTn id="26" presetID="1" presetClass="entr" presetSubtype="0" fill="hold" nodeType="afterEffect">
                                  <p:stCondLst>
                                    <p:cond delay="0"/>
                                  </p:stCondLst>
                                  <p:childTnLst>
                                    <p:set>
                                      <p:cBhvr>
                                        <p:cTn id="27" dur="1" fill="hold">
                                          <p:stCondLst>
                                            <p:cond delay="499"/>
                                          </p:stCondLst>
                                        </p:cTn>
                                        <p:tgtEl>
                                          <p:spTgt spid="88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3" grpId="0" autoUpdateAnimBg="0"/>
      <p:bldP spid="88149" grpId="0" autoUpdateAnimBg="0"/>
      <p:bldP spid="8821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2">
            <a:extLst>
              <a:ext uri="{FF2B5EF4-FFF2-40B4-BE49-F238E27FC236}">
                <a16:creationId xmlns:a16="http://schemas.microsoft.com/office/drawing/2014/main" id="{DA17E930-8F3F-4C39-AA47-85E8ECC54EF7}"/>
              </a:ext>
            </a:extLst>
          </p:cNvPr>
          <p:cNvGrpSpPr>
            <a:grpSpLocks/>
          </p:cNvGrpSpPr>
          <p:nvPr/>
        </p:nvGrpSpPr>
        <p:grpSpPr bwMode="auto">
          <a:xfrm>
            <a:off x="3581400" y="457200"/>
            <a:ext cx="2362200" cy="711200"/>
            <a:chOff x="2160" y="336"/>
            <a:chExt cx="1488" cy="448"/>
          </a:xfrm>
        </p:grpSpPr>
        <p:sp>
          <p:nvSpPr>
            <p:cNvPr id="136195" name="AutoShape 3">
              <a:extLst>
                <a:ext uri="{FF2B5EF4-FFF2-40B4-BE49-F238E27FC236}">
                  <a16:creationId xmlns:a16="http://schemas.microsoft.com/office/drawing/2014/main" id="{B192ABC3-FB4E-40E6-95D5-A8B71960636A}"/>
                </a:ext>
              </a:extLst>
            </p:cNvPr>
            <p:cNvSpPr>
              <a:spLocks noChangeArrowheads="1"/>
            </p:cNvSpPr>
            <p:nvPr/>
          </p:nvSpPr>
          <p:spPr bwMode="auto">
            <a:xfrm>
              <a:off x="2160" y="336"/>
              <a:ext cx="1488" cy="448"/>
            </a:xfrm>
            <a:prstGeom prst="parallelogram">
              <a:avLst>
                <a:gd name="adj" fmla="val 58202"/>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196" name="Oval 4">
              <a:extLst>
                <a:ext uri="{FF2B5EF4-FFF2-40B4-BE49-F238E27FC236}">
                  <a16:creationId xmlns:a16="http://schemas.microsoft.com/office/drawing/2014/main" id="{E417A42A-953A-4841-8D87-6B43F6A0AFBF}"/>
                </a:ext>
              </a:extLst>
            </p:cNvPr>
            <p:cNvSpPr>
              <a:spLocks noChangeArrowheads="1"/>
            </p:cNvSpPr>
            <p:nvPr/>
          </p:nvSpPr>
          <p:spPr bwMode="auto">
            <a:xfrm>
              <a:off x="2732" y="448"/>
              <a:ext cx="267" cy="224"/>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X</a:t>
              </a:r>
            </a:p>
          </p:txBody>
        </p:sp>
        <p:sp>
          <p:nvSpPr>
            <p:cNvPr id="136197" name="Line 5">
              <a:extLst>
                <a:ext uri="{FF2B5EF4-FFF2-40B4-BE49-F238E27FC236}">
                  <a16:creationId xmlns:a16="http://schemas.microsoft.com/office/drawing/2014/main" id="{FA791BB6-9089-42F6-9ABC-78600D7B3016}"/>
                </a:ext>
              </a:extLst>
            </p:cNvPr>
            <p:cNvSpPr>
              <a:spLocks noChangeShapeType="1"/>
            </p:cNvSpPr>
            <p:nvPr/>
          </p:nvSpPr>
          <p:spPr bwMode="auto">
            <a:xfrm>
              <a:off x="2389" y="560"/>
              <a:ext cx="34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8" name="Line 6">
              <a:extLst>
                <a:ext uri="{FF2B5EF4-FFF2-40B4-BE49-F238E27FC236}">
                  <a16:creationId xmlns:a16="http://schemas.microsoft.com/office/drawing/2014/main" id="{65B1E7DE-465B-40FD-99A6-709156E53CD0}"/>
                </a:ext>
              </a:extLst>
            </p:cNvPr>
            <p:cNvSpPr>
              <a:spLocks noChangeShapeType="1"/>
            </p:cNvSpPr>
            <p:nvPr/>
          </p:nvSpPr>
          <p:spPr bwMode="auto">
            <a:xfrm rot="-1729346">
              <a:off x="2961" y="448"/>
              <a:ext cx="344" cy="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199" name="Line 7">
              <a:extLst>
                <a:ext uri="{FF2B5EF4-FFF2-40B4-BE49-F238E27FC236}">
                  <a16:creationId xmlns:a16="http://schemas.microsoft.com/office/drawing/2014/main" id="{44A59F20-6E58-4A60-B74E-1FECF23BD7B0}"/>
                </a:ext>
              </a:extLst>
            </p:cNvPr>
            <p:cNvSpPr>
              <a:spLocks noChangeShapeType="1"/>
            </p:cNvSpPr>
            <p:nvPr/>
          </p:nvSpPr>
          <p:spPr bwMode="auto">
            <a:xfrm rot="1679650">
              <a:off x="2961" y="635"/>
              <a:ext cx="34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00" name="Line 8">
            <a:extLst>
              <a:ext uri="{FF2B5EF4-FFF2-40B4-BE49-F238E27FC236}">
                <a16:creationId xmlns:a16="http://schemas.microsoft.com/office/drawing/2014/main" id="{ECD8E9C7-9912-4068-93FE-A60D30A588FB}"/>
              </a:ext>
            </a:extLst>
          </p:cNvPr>
          <p:cNvSpPr>
            <a:spLocks noChangeShapeType="1"/>
          </p:cNvSpPr>
          <p:nvPr/>
        </p:nvSpPr>
        <p:spPr bwMode="auto">
          <a:xfrm flipH="1">
            <a:off x="3733800" y="1219200"/>
            <a:ext cx="838200" cy="4572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1" name="Line 9">
            <a:extLst>
              <a:ext uri="{FF2B5EF4-FFF2-40B4-BE49-F238E27FC236}">
                <a16:creationId xmlns:a16="http://schemas.microsoft.com/office/drawing/2014/main" id="{E095E4BE-C472-48B7-8D87-ABEA5404E329}"/>
              </a:ext>
            </a:extLst>
          </p:cNvPr>
          <p:cNvSpPr>
            <a:spLocks noChangeShapeType="1"/>
          </p:cNvSpPr>
          <p:nvPr/>
        </p:nvSpPr>
        <p:spPr bwMode="auto">
          <a:xfrm>
            <a:off x="4572000" y="1219200"/>
            <a:ext cx="1066800" cy="4572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02" name="Group 10">
            <a:extLst>
              <a:ext uri="{FF2B5EF4-FFF2-40B4-BE49-F238E27FC236}">
                <a16:creationId xmlns:a16="http://schemas.microsoft.com/office/drawing/2014/main" id="{561E2B4E-5101-4E63-87C0-CDDD568DC00C}"/>
              </a:ext>
            </a:extLst>
          </p:cNvPr>
          <p:cNvGrpSpPr>
            <a:grpSpLocks/>
          </p:cNvGrpSpPr>
          <p:nvPr/>
        </p:nvGrpSpPr>
        <p:grpSpPr bwMode="auto">
          <a:xfrm>
            <a:off x="3276600" y="1676400"/>
            <a:ext cx="2438400" cy="914400"/>
            <a:chOff x="1584" y="1056"/>
            <a:chExt cx="1968" cy="720"/>
          </a:xfrm>
        </p:grpSpPr>
        <p:sp>
          <p:nvSpPr>
            <p:cNvPr id="136203" name="AutoShape 11">
              <a:extLst>
                <a:ext uri="{FF2B5EF4-FFF2-40B4-BE49-F238E27FC236}">
                  <a16:creationId xmlns:a16="http://schemas.microsoft.com/office/drawing/2014/main" id="{335CEC7A-B3AB-4EA7-9050-4E38371418B5}"/>
                </a:ext>
              </a:extLst>
            </p:cNvPr>
            <p:cNvSpPr>
              <a:spLocks noChangeArrowheads="1"/>
            </p:cNvSpPr>
            <p:nvPr/>
          </p:nvSpPr>
          <p:spPr bwMode="auto">
            <a:xfrm>
              <a:off x="1584" y="1056"/>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04" name="Line 12">
              <a:extLst>
                <a:ext uri="{FF2B5EF4-FFF2-40B4-BE49-F238E27FC236}">
                  <a16:creationId xmlns:a16="http://schemas.microsoft.com/office/drawing/2014/main" id="{7BC84C00-A6F5-4945-BD09-C63849C2B8EA}"/>
                </a:ext>
              </a:extLst>
            </p:cNvPr>
            <p:cNvSpPr>
              <a:spLocks noChangeShapeType="1"/>
            </p:cNvSpPr>
            <p:nvPr/>
          </p:nvSpPr>
          <p:spPr bwMode="auto">
            <a:xfrm>
              <a:off x="1776" y="139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5" name="Oval 13">
              <a:extLst>
                <a:ext uri="{FF2B5EF4-FFF2-40B4-BE49-F238E27FC236}">
                  <a16:creationId xmlns:a16="http://schemas.microsoft.com/office/drawing/2014/main" id="{29ECCAF4-5DAE-4E62-A5CB-6704646B4739}"/>
                </a:ext>
              </a:extLst>
            </p:cNvPr>
            <p:cNvSpPr>
              <a:spLocks noChangeArrowheads="1"/>
            </p:cNvSpPr>
            <p:nvPr/>
          </p:nvSpPr>
          <p:spPr bwMode="auto">
            <a:xfrm>
              <a:off x="2016" y="1248"/>
              <a:ext cx="336"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en-US" sz="2400" b="0">
                  <a:effectLst/>
                  <a:ea typeface="宋体" panose="02010600030101010101" pitchFamily="2" charset="-122"/>
                </a:rPr>
                <a:t>1</a:t>
              </a:r>
              <a:endParaRPr lang="en-US" altLang="zh-CN" sz="2400" b="0">
                <a:effectLst/>
                <a:ea typeface="宋体" panose="02010600030101010101" pitchFamily="2" charset="-122"/>
              </a:endParaRPr>
            </a:p>
          </p:txBody>
        </p:sp>
        <p:sp>
          <p:nvSpPr>
            <p:cNvPr id="136206" name="Line 14">
              <a:extLst>
                <a:ext uri="{FF2B5EF4-FFF2-40B4-BE49-F238E27FC236}">
                  <a16:creationId xmlns:a16="http://schemas.microsoft.com/office/drawing/2014/main" id="{D6F35270-E62E-4130-ACFE-E358C9B04EE7}"/>
                </a:ext>
              </a:extLst>
            </p:cNvPr>
            <p:cNvSpPr>
              <a:spLocks noChangeShapeType="1"/>
            </p:cNvSpPr>
            <p:nvPr/>
          </p:nvSpPr>
          <p:spPr bwMode="auto">
            <a:xfrm flipV="1">
              <a:off x="2352" y="1200"/>
              <a:ext cx="240"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7" name="Oval 15">
              <a:extLst>
                <a:ext uri="{FF2B5EF4-FFF2-40B4-BE49-F238E27FC236}">
                  <a16:creationId xmlns:a16="http://schemas.microsoft.com/office/drawing/2014/main" id="{EC7943F2-7E9E-4675-AF21-AD785CD7B4B0}"/>
                </a:ext>
              </a:extLst>
            </p:cNvPr>
            <p:cNvSpPr>
              <a:spLocks noChangeArrowheads="1"/>
            </p:cNvSpPr>
            <p:nvPr/>
          </p:nvSpPr>
          <p:spPr bwMode="auto">
            <a:xfrm>
              <a:off x="2592" y="1056"/>
              <a:ext cx="336"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3</a:t>
              </a:r>
            </a:p>
          </p:txBody>
        </p:sp>
        <p:sp>
          <p:nvSpPr>
            <p:cNvPr id="136208" name="Line 16">
              <a:extLst>
                <a:ext uri="{FF2B5EF4-FFF2-40B4-BE49-F238E27FC236}">
                  <a16:creationId xmlns:a16="http://schemas.microsoft.com/office/drawing/2014/main" id="{44107A91-8134-4BA4-ACD1-17E6914D09AB}"/>
                </a:ext>
              </a:extLst>
            </p:cNvPr>
            <p:cNvSpPr>
              <a:spLocks noChangeShapeType="1"/>
            </p:cNvSpPr>
            <p:nvPr/>
          </p:nvSpPr>
          <p:spPr bwMode="auto">
            <a:xfrm>
              <a:off x="2928" y="1200"/>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09" name="Line 17">
              <a:extLst>
                <a:ext uri="{FF2B5EF4-FFF2-40B4-BE49-F238E27FC236}">
                  <a16:creationId xmlns:a16="http://schemas.microsoft.com/office/drawing/2014/main" id="{84463A7D-F1DE-4B4F-9C57-FD6D2F6114BD}"/>
                </a:ext>
              </a:extLst>
            </p:cNvPr>
            <p:cNvSpPr>
              <a:spLocks noChangeShapeType="1"/>
            </p:cNvSpPr>
            <p:nvPr/>
          </p:nvSpPr>
          <p:spPr bwMode="auto">
            <a:xfrm>
              <a:off x="2352" y="1440"/>
              <a:ext cx="240"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0" name="Oval 18">
              <a:extLst>
                <a:ext uri="{FF2B5EF4-FFF2-40B4-BE49-F238E27FC236}">
                  <a16:creationId xmlns:a16="http://schemas.microsoft.com/office/drawing/2014/main" id="{951B7A4B-FDFD-460B-ADDC-3D541841EEA8}"/>
                </a:ext>
              </a:extLst>
            </p:cNvPr>
            <p:cNvSpPr>
              <a:spLocks noChangeArrowheads="1"/>
            </p:cNvSpPr>
            <p:nvPr/>
          </p:nvSpPr>
          <p:spPr bwMode="auto">
            <a:xfrm>
              <a:off x="2592" y="1392"/>
              <a:ext cx="336"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2</a:t>
              </a:r>
            </a:p>
          </p:txBody>
        </p:sp>
        <p:sp>
          <p:nvSpPr>
            <p:cNvPr id="136211" name="Line 19">
              <a:extLst>
                <a:ext uri="{FF2B5EF4-FFF2-40B4-BE49-F238E27FC236}">
                  <a16:creationId xmlns:a16="http://schemas.microsoft.com/office/drawing/2014/main" id="{E02423C3-FFD9-43CF-B811-2970A9FCAA2E}"/>
                </a:ext>
              </a:extLst>
            </p:cNvPr>
            <p:cNvSpPr>
              <a:spLocks noChangeShapeType="1"/>
            </p:cNvSpPr>
            <p:nvPr/>
          </p:nvSpPr>
          <p:spPr bwMode="auto">
            <a:xfrm>
              <a:off x="2928" y="1584"/>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12" name="Line 20">
            <a:extLst>
              <a:ext uri="{FF2B5EF4-FFF2-40B4-BE49-F238E27FC236}">
                <a16:creationId xmlns:a16="http://schemas.microsoft.com/office/drawing/2014/main" id="{9ABE3669-F25B-4641-AA43-AF454E2B0760}"/>
              </a:ext>
            </a:extLst>
          </p:cNvPr>
          <p:cNvSpPr>
            <a:spLocks noChangeShapeType="1"/>
          </p:cNvSpPr>
          <p:nvPr/>
        </p:nvSpPr>
        <p:spPr bwMode="auto">
          <a:xfrm flipH="1">
            <a:off x="2133600" y="2390775"/>
            <a:ext cx="1784350" cy="657225"/>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3" name="Line 21">
            <a:extLst>
              <a:ext uri="{FF2B5EF4-FFF2-40B4-BE49-F238E27FC236}">
                <a16:creationId xmlns:a16="http://schemas.microsoft.com/office/drawing/2014/main" id="{8F384005-90B5-479E-A2F4-431F6BFFA717}"/>
              </a:ext>
            </a:extLst>
          </p:cNvPr>
          <p:cNvSpPr>
            <a:spLocks noChangeShapeType="1"/>
          </p:cNvSpPr>
          <p:nvPr/>
        </p:nvSpPr>
        <p:spPr bwMode="auto">
          <a:xfrm>
            <a:off x="3903663" y="2390775"/>
            <a:ext cx="287337" cy="657225"/>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14" name="Group 22">
            <a:extLst>
              <a:ext uri="{FF2B5EF4-FFF2-40B4-BE49-F238E27FC236}">
                <a16:creationId xmlns:a16="http://schemas.microsoft.com/office/drawing/2014/main" id="{C77186C3-1A98-4CD4-BF61-98321DF5ACED}"/>
              </a:ext>
            </a:extLst>
          </p:cNvPr>
          <p:cNvGrpSpPr>
            <a:grpSpLocks/>
          </p:cNvGrpSpPr>
          <p:nvPr/>
        </p:nvGrpSpPr>
        <p:grpSpPr bwMode="auto">
          <a:xfrm>
            <a:off x="1676400" y="3048000"/>
            <a:ext cx="2514600" cy="990600"/>
            <a:chOff x="288" y="2208"/>
            <a:chExt cx="1968" cy="720"/>
          </a:xfrm>
        </p:grpSpPr>
        <p:sp>
          <p:nvSpPr>
            <p:cNvPr id="136215" name="AutoShape 23">
              <a:extLst>
                <a:ext uri="{FF2B5EF4-FFF2-40B4-BE49-F238E27FC236}">
                  <a16:creationId xmlns:a16="http://schemas.microsoft.com/office/drawing/2014/main" id="{E7A5BC16-6E3E-46E4-A33C-783AB1B9DB26}"/>
                </a:ext>
              </a:extLst>
            </p:cNvPr>
            <p:cNvSpPr>
              <a:spLocks noChangeArrowheads="1"/>
            </p:cNvSpPr>
            <p:nvPr/>
          </p:nvSpPr>
          <p:spPr bwMode="auto">
            <a:xfrm>
              <a:off x="288" y="2208"/>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16" name="Line 24">
              <a:extLst>
                <a:ext uri="{FF2B5EF4-FFF2-40B4-BE49-F238E27FC236}">
                  <a16:creationId xmlns:a16="http://schemas.microsoft.com/office/drawing/2014/main" id="{0E7F46AF-C4F9-40A5-962A-FAB677FF5E8C}"/>
                </a:ext>
              </a:extLst>
            </p:cNvPr>
            <p:cNvSpPr>
              <a:spLocks noChangeShapeType="1"/>
            </p:cNvSpPr>
            <p:nvPr/>
          </p:nvSpPr>
          <p:spPr bwMode="auto">
            <a:xfrm>
              <a:off x="576" y="2736"/>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7" name="Oval 25">
              <a:extLst>
                <a:ext uri="{FF2B5EF4-FFF2-40B4-BE49-F238E27FC236}">
                  <a16:creationId xmlns:a16="http://schemas.microsoft.com/office/drawing/2014/main" id="{C7584F52-075E-4818-B916-09C173260134}"/>
                </a:ext>
              </a:extLst>
            </p:cNvPr>
            <p:cNvSpPr>
              <a:spLocks noChangeArrowheads="1"/>
            </p:cNvSpPr>
            <p:nvPr/>
          </p:nvSpPr>
          <p:spPr bwMode="auto">
            <a:xfrm>
              <a:off x="816" y="2592"/>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1.1</a:t>
              </a:r>
            </a:p>
          </p:txBody>
        </p:sp>
        <p:sp>
          <p:nvSpPr>
            <p:cNvPr id="136218" name="Line 26">
              <a:extLst>
                <a:ext uri="{FF2B5EF4-FFF2-40B4-BE49-F238E27FC236}">
                  <a16:creationId xmlns:a16="http://schemas.microsoft.com/office/drawing/2014/main" id="{3833C23D-DBDF-4CD6-8528-5F8E097E5181}"/>
                </a:ext>
              </a:extLst>
            </p:cNvPr>
            <p:cNvSpPr>
              <a:spLocks noChangeShapeType="1"/>
            </p:cNvSpPr>
            <p:nvPr/>
          </p:nvSpPr>
          <p:spPr bwMode="auto">
            <a:xfrm>
              <a:off x="1104" y="2736"/>
              <a:ext cx="1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19" name="Line 27">
              <a:extLst>
                <a:ext uri="{FF2B5EF4-FFF2-40B4-BE49-F238E27FC236}">
                  <a16:creationId xmlns:a16="http://schemas.microsoft.com/office/drawing/2014/main" id="{0FD6B8F0-C8B7-42D4-A65C-FEFDD90A59D8}"/>
                </a:ext>
              </a:extLst>
            </p:cNvPr>
            <p:cNvSpPr>
              <a:spLocks noChangeShapeType="1"/>
            </p:cNvSpPr>
            <p:nvPr/>
          </p:nvSpPr>
          <p:spPr bwMode="auto">
            <a:xfrm flipH="1" flipV="1">
              <a:off x="864" y="2448"/>
              <a:ext cx="96"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0" name="Oval 28">
              <a:extLst>
                <a:ext uri="{FF2B5EF4-FFF2-40B4-BE49-F238E27FC236}">
                  <a16:creationId xmlns:a16="http://schemas.microsoft.com/office/drawing/2014/main" id="{13ADF5C8-F12A-4D5E-8158-E01D1BA1CC2B}"/>
                </a:ext>
              </a:extLst>
            </p:cNvPr>
            <p:cNvSpPr>
              <a:spLocks noChangeArrowheads="1"/>
            </p:cNvSpPr>
            <p:nvPr/>
          </p:nvSpPr>
          <p:spPr bwMode="auto">
            <a:xfrm>
              <a:off x="672" y="2208"/>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1.2</a:t>
              </a:r>
            </a:p>
          </p:txBody>
        </p:sp>
        <p:sp>
          <p:nvSpPr>
            <p:cNvPr id="136221" name="Oval 29">
              <a:extLst>
                <a:ext uri="{FF2B5EF4-FFF2-40B4-BE49-F238E27FC236}">
                  <a16:creationId xmlns:a16="http://schemas.microsoft.com/office/drawing/2014/main" id="{D14CF872-6434-40D5-861A-3F5B1189A4A8}"/>
                </a:ext>
              </a:extLst>
            </p:cNvPr>
            <p:cNvSpPr>
              <a:spLocks noChangeArrowheads="1"/>
            </p:cNvSpPr>
            <p:nvPr/>
          </p:nvSpPr>
          <p:spPr bwMode="auto">
            <a:xfrm>
              <a:off x="1296" y="2592"/>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1.4</a:t>
              </a:r>
            </a:p>
          </p:txBody>
        </p:sp>
        <p:sp>
          <p:nvSpPr>
            <p:cNvPr id="136222" name="Line 30">
              <a:extLst>
                <a:ext uri="{FF2B5EF4-FFF2-40B4-BE49-F238E27FC236}">
                  <a16:creationId xmlns:a16="http://schemas.microsoft.com/office/drawing/2014/main" id="{13F69AFC-EA09-4266-B3F8-648277F59F21}"/>
                </a:ext>
              </a:extLst>
            </p:cNvPr>
            <p:cNvSpPr>
              <a:spLocks noChangeShapeType="1"/>
            </p:cNvSpPr>
            <p:nvPr/>
          </p:nvSpPr>
          <p:spPr bwMode="auto">
            <a:xfrm>
              <a:off x="960" y="235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3" name="Oval 31">
              <a:extLst>
                <a:ext uri="{FF2B5EF4-FFF2-40B4-BE49-F238E27FC236}">
                  <a16:creationId xmlns:a16="http://schemas.microsoft.com/office/drawing/2014/main" id="{47F9AEE7-2452-4FB7-8BE4-51BA3C28B26B}"/>
                </a:ext>
              </a:extLst>
            </p:cNvPr>
            <p:cNvSpPr>
              <a:spLocks noChangeArrowheads="1"/>
            </p:cNvSpPr>
            <p:nvPr/>
          </p:nvSpPr>
          <p:spPr bwMode="auto">
            <a:xfrm>
              <a:off x="1200" y="2208"/>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1.3</a:t>
              </a:r>
            </a:p>
          </p:txBody>
        </p:sp>
        <p:sp>
          <p:nvSpPr>
            <p:cNvPr id="136224" name="Line 32">
              <a:extLst>
                <a:ext uri="{FF2B5EF4-FFF2-40B4-BE49-F238E27FC236}">
                  <a16:creationId xmlns:a16="http://schemas.microsoft.com/office/drawing/2014/main" id="{204E7F08-E511-44BE-B506-14DD440414F0}"/>
                </a:ext>
              </a:extLst>
            </p:cNvPr>
            <p:cNvSpPr>
              <a:spLocks noChangeShapeType="1"/>
            </p:cNvSpPr>
            <p:nvPr/>
          </p:nvSpPr>
          <p:spPr bwMode="auto">
            <a:xfrm>
              <a:off x="1488" y="2352"/>
              <a:ext cx="24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5" name="Line 33">
              <a:extLst>
                <a:ext uri="{FF2B5EF4-FFF2-40B4-BE49-F238E27FC236}">
                  <a16:creationId xmlns:a16="http://schemas.microsoft.com/office/drawing/2014/main" id="{143FBE13-28E0-4AC1-857D-9F8789AC2DFE}"/>
                </a:ext>
              </a:extLst>
            </p:cNvPr>
            <p:cNvSpPr>
              <a:spLocks noChangeShapeType="1"/>
            </p:cNvSpPr>
            <p:nvPr/>
          </p:nvSpPr>
          <p:spPr bwMode="auto">
            <a:xfrm>
              <a:off x="1584" y="2736"/>
              <a:ext cx="19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26" name="Line 34">
            <a:extLst>
              <a:ext uri="{FF2B5EF4-FFF2-40B4-BE49-F238E27FC236}">
                <a16:creationId xmlns:a16="http://schemas.microsoft.com/office/drawing/2014/main" id="{0E992CD9-E581-467E-81A0-E539159EACB1}"/>
              </a:ext>
            </a:extLst>
          </p:cNvPr>
          <p:cNvSpPr>
            <a:spLocks noChangeShapeType="1"/>
          </p:cNvSpPr>
          <p:nvPr/>
        </p:nvSpPr>
        <p:spPr bwMode="auto">
          <a:xfrm>
            <a:off x="4803775" y="2593975"/>
            <a:ext cx="355600" cy="468313"/>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27" name="Line 35">
            <a:extLst>
              <a:ext uri="{FF2B5EF4-FFF2-40B4-BE49-F238E27FC236}">
                <a16:creationId xmlns:a16="http://schemas.microsoft.com/office/drawing/2014/main" id="{C4EF8F44-4121-41A0-A450-56A95768DF62}"/>
              </a:ext>
            </a:extLst>
          </p:cNvPr>
          <p:cNvSpPr>
            <a:spLocks noChangeShapeType="1"/>
          </p:cNvSpPr>
          <p:nvPr/>
        </p:nvSpPr>
        <p:spPr bwMode="auto">
          <a:xfrm>
            <a:off x="4789488" y="2551113"/>
            <a:ext cx="2373312" cy="496887"/>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28" name="Group 36">
            <a:extLst>
              <a:ext uri="{FF2B5EF4-FFF2-40B4-BE49-F238E27FC236}">
                <a16:creationId xmlns:a16="http://schemas.microsoft.com/office/drawing/2014/main" id="{131E5279-566D-40B8-AD07-C1EFBBE3ADA6}"/>
              </a:ext>
            </a:extLst>
          </p:cNvPr>
          <p:cNvGrpSpPr>
            <a:grpSpLocks/>
          </p:cNvGrpSpPr>
          <p:nvPr/>
        </p:nvGrpSpPr>
        <p:grpSpPr bwMode="auto">
          <a:xfrm>
            <a:off x="4572000" y="3048000"/>
            <a:ext cx="2590800" cy="990600"/>
            <a:chOff x="2880" y="2160"/>
            <a:chExt cx="1968" cy="720"/>
          </a:xfrm>
        </p:grpSpPr>
        <p:sp>
          <p:nvSpPr>
            <p:cNvPr id="136229" name="AutoShape 37">
              <a:extLst>
                <a:ext uri="{FF2B5EF4-FFF2-40B4-BE49-F238E27FC236}">
                  <a16:creationId xmlns:a16="http://schemas.microsoft.com/office/drawing/2014/main" id="{645296A9-3513-48EF-9643-5223179535F7}"/>
                </a:ext>
              </a:extLst>
            </p:cNvPr>
            <p:cNvSpPr>
              <a:spLocks noChangeArrowheads="1"/>
            </p:cNvSpPr>
            <p:nvPr/>
          </p:nvSpPr>
          <p:spPr bwMode="auto">
            <a:xfrm>
              <a:off x="2880" y="2160"/>
              <a:ext cx="1968" cy="720"/>
            </a:xfrm>
            <a:prstGeom prst="parallelogram">
              <a:avLst>
                <a:gd name="adj" fmla="val 47897"/>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30" name="Line 38">
              <a:extLst>
                <a:ext uri="{FF2B5EF4-FFF2-40B4-BE49-F238E27FC236}">
                  <a16:creationId xmlns:a16="http://schemas.microsoft.com/office/drawing/2014/main" id="{A29D61D2-E0B4-4E17-BD35-B34D98DE6EE2}"/>
                </a:ext>
              </a:extLst>
            </p:cNvPr>
            <p:cNvSpPr>
              <a:spLocks noChangeShapeType="1"/>
            </p:cNvSpPr>
            <p:nvPr/>
          </p:nvSpPr>
          <p:spPr bwMode="auto">
            <a:xfrm flipV="1">
              <a:off x="3072" y="2640"/>
              <a:ext cx="384" cy="14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1" name="Oval 39">
              <a:extLst>
                <a:ext uri="{FF2B5EF4-FFF2-40B4-BE49-F238E27FC236}">
                  <a16:creationId xmlns:a16="http://schemas.microsoft.com/office/drawing/2014/main" id="{9C5D41FA-3DD0-4015-AE5B-4F8DD40E4351}"/>
                </a:ext>
              </a:extLst>
            </p:cNvPr>
            <p:cNvSpPr>
              <a:spLocks noChangeArrowheads="1"/>
            </p:cNvSpPr>
            <p:nvPr/>
          </p:nvSpPr>
          <p:spPr bwMode="auto">
            <a:xfrm>
              <a:off x="3408" y="2448"/>
              <a:ext cx="336" cy="336"/>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2.1</a:t>
              </a:r>
            </a:p>
          </p:txBody>
        </p:sp>
        <p:sp>
          <p:nvSpPr>
            <p:cNvPr id="136232" name="Line 40">
              <a:extLst>
                <a:ext uri="{FF2B5EF4-FFF2-40B4-BE49-F238E27FC236}">
                  <a16:creationId xmlns:a16="http://schemas.microsoft.com/office/drawing/2014/main" id="{882865B9-4D65-4065-BE28-0EDE5408C581}"/>
                </a:ext>
              </a:extLst>
            </p:cNvPr>
            <p:cNvSpPr>
              <a:spLocks noChangeShapeType="1"/>
            </p:cNvSpPr>
            <p:nvPr/>
          </p:nvSpPr>
          <p:spPr bwMode="auto">
            <a:xfrm flipV="1">
              <a:off x="3744" y="2448"/>
              <a:ext cx="336"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3" name="Oval 41">
              <a:extLst>
                <a:ext uri="{FF2B5EF4-FFF2-40B4-BE49-F238E27FC236}">
                  <a16:creationId xmlns:a16="http://schemas.microsoft.com/office/drawing/2014/main" id="{54C0523E-247E-4533-8519-A326D0EB3D95}"/>
                </a:ext>
              </a:extLst>
            </p:cNvPr>
            <p:cNvSpPr>
              <a:spLocks noChangeArrowheads="1"/>
            </p:cNvSpPr>
            <p:nvPr/>
          </p:nvSpPr>
          <p:spPr bwMode="auto">
            <a:xfrm>
              <a:off x="4080" y="2256"/>
              <a:ext cx="336" cy="336"/>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2.2</a:t>
              </a:r>
            </a:p>
          </p:txBody>
        </p:sp>
        <p:sp>
          <p:nvSpPr>
            <p:cNvPr id="136234" name="Line 42">
              <a:extLst>
                <a:ext uri="{FF2B5EF4-FFF2-40B4-BE49-F238E27FC236}">
                  <a16:creationId xmlns:a16="http://schemas.microsoft.com/office/drawing/2014/main" id="{61D1F5C3-DD29-48DD-B0B6-231C81492A7C}"/>
                </a:ext>
              </a:extLst>
            </p:cNvPr>
            <p:cNvSpPr>
              <a:spLocks noChangeShapeType="1"/>
            </p:cNvSpPr>
            <p:nvPr/>
          </p:nvSpPr>
          <p:spPr bwMode="auto">
            <a:xfrm flipV="1">
              <a:off x="4416" y="2256"/>
              <a:ext cx="288"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35" name="Line 43">
            <a:extLst>
              <a:ext uri="{FF2B5EF4-FFF2-40B4-BE49-F238E27FC236}">
                <a16:creationId xmlns:a16="http://schemas.microsoft.com/office/drawing/2014/main" id="{C756747B-AA61-4292-996A-6698850C9DDF}"/>
              </a:ext>
            </a:extLst>
          </p:cNvPr>
          <p:cNvSpPr>
            <a:spLocks noChangeShapeType="1"/>
          </p:cNvSpPr>
          <p:nvPr/>
        </p:nvSpPr>
        <p:spPr bwMode="auto">
          <a:xfrm flipH="1">
            <a:off x="1143000" y="4013200"/>
            <a:ext cx="1320800" cy="55880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36" name="Line 44">
            <a:extLst>
              <a:ext uri="{FF2B5EF4-FFF2-40B4-BE49-F238E27FC236}">
                <a16:creationId xmlns:a16="http://schemas.microsoft.com/office/drawing/2014/main" id="{6A16595A-F101-4F18-A7A6-A3AE7031A681}"/>
              </a:ext>
            </a:extLst>
          </p:cNvPr>
          <p:cNvSpPr>
            <a:spLocks noChangeShapeType="1"/>
          </p:cNvSpPr>
          <p:nvPr/>
        </p:nvSpPr>
        <p:spPr bwMode="auto">
          <a:xfrm>
            <a:off x="2449513" y="3968750"/>
            <a:ext cx="750887" cy="60325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37" name="Group 45">
            <a:extLst>
              <a:ext uri="{FF2B5EF4-FFF2-40B4-BE49-F238E27FC236}">
                <a16:creationId xmlns:a16="http://schemas.microsoft.com/office/drawing/2014/main" id="{696131EC-C755-4FA4-8F17-2B257AA4304C}"/>
              </a:ext>
            </a:extLst>
          </p:cNvPr>
          <p:cNvGrpSpPr>
            <a:grpSpLocks/>
          </p:cNvGrpSpPr>
          <p:nvPr/>
        </p:nvGrpSpPr>
        <p:grpSpPr bwMode="auto">
          <a:xfrm>
            <a:off x="685800" y="4572000"/>
            <a:ext cx="2514600" cy="990600"/>
            <a:chOff x="192" y="3312"/>
            <a:chExt cx="1776" cy="720"/>
          </a:xfrm>
        </p:grpSpPr>
        <p:sp>
          <p:nvSpPr>
            <p:cNvPr id="136238" name="AutoShape 46">
              <a:extLst>
                <a:ext uri="{FF2B5EF4-FFF2-40B4-BE49-F238E27FC236}">
                  <a16:creationId xmlns:a16="http://schemas.microsoft.com/office/drawing/2014/main" id="{241185C6-5020-4A2C-8F5A-DEC2F1EB5D74}"/>
                </a:ext>
              </a:extLst>
            </p:cNvPr>
            <p:cNvSpPr>
              <a:spLocks noChangeArrowheads="1"/>
            </p:cNvSpPr>
            <p:nvPr/>
          </p:nvSpPr>
          <p:spPr bwMode="auto">
            <a:xfrm>
              <a:off x="192" y="3312"/>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39" name="Line 47">
              <a:extLst>
                <a:ext uri="{FF2B5EF4-FFF2-40B4-BE49-F238E27FC236}">
                  <a16:creationId xmlns:a16="http://schemas.microsoft.com/office/drawing/2014/main" id="{BF1D0874-C877-49E6-A1E1-59F8A15DD7FC}"/>
                </a:ext>
              </a:extLst>
            </p:cNvPr>
            <p:cNvSpPr>
              <a:spLocks noChangeShapeType="1"/>
            </p:cNvSpPr>
            <p:nvPr/>
          </p:nvSpPr>
          <p:spPr bwMode="auto">
            <a:xfrm flipV="1">
              <a:off x="384" y="3840"/>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0" name="Oval 48">
              <a:extLst>
                <a:ext uri="{FF2B5EF4-FFF2-40B4-BE49-F238E27FC236}">
                  <a16:creationId xmlns:a16="http://schemas.microsoft.com/office/drawing/2014/main" id="{1D3F0A3C-5E38-40EE-8114-7224E1BC2980}"/>
                </a:ext>
              </a:extLst>
            </p:cNvPr>
            <p:cNvSpPr>
              <a:spLocks noChangeArrowheads="1"/>
            </p:cNvSpPr>
            <p:nvPr/>
          </p:nvSpPr>
          <p:spPr bwMode="auto">
            <a:xfrm>
              <a:off x="576" y="3552"/>
              <a:ext cx="384" cy="384"/>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1.1.1</a:t>
              </a:r>
            </a:p>
          </p:txBody>
        </p:sp>
        <p:sp>
          <p:nvSpPr>
            <p:cNvPr id="136241" name="Line 49">
              <a:extLst>
                <a:ext uri="{FF2B5EF4-FFF2-40B4-BE49-F238E27FC236}">
                  <a16:creationId xmlns:a16="http://schemas.microsoft.com/office/drawing/2014/main" id="{D1226D18-3CF7-4A01-ACCA-58A098940B21}"/>
                </a:ext>
              </a:extLst>
            </p:cNvPr>
            <p:cNvSpPr>
              <a:spLocks noChangeShapeType="1"/>
            </p:cNvSpPr>
            <p:nvPr/>
          </p:nvSpPr>
          <p:spPr bwMode="auto">
            <a:xfrm flipV="1">
              <a:off x="960" y="3648"/>
              <a:ext cx="192"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42" name="Oval 50">
              <a:extLst>
                <a:ext uri="{FF2B5EF4-FFF2-40B4-BE49-F238E27FC236}">
                  <a16:creationId xmlns:a16="http://schemas.microsoft.com/office/drawing/2014/main" id="{83C12E90-03D7-4151-A0F3-C8B5356B4BA0}"/>
                </a:ext>
              </a:extLst>
            </p:cNvPr>
            <p:cNvSpPr>
              <a:spLocks noChangeArrowheads="1"/>
            </p:cNvSpPr>
            <p:nvPr/>
          </p:nvSpPr>
          <p:spPr bwMode="auto">
            <a:xfrm>
              <a:off x="1104" y="3408"/>
              <a:ext cx="384" cy="384"/>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400" b="0">
                  <a:effectLst/>
                  <a:ea typeface="宋体" panose="02010600030101010101" pitchFamily="2" charset="-122"/>
                </a:rPr>
                <a:t>1.1.2</a:t>
              </a:r>
            </a:p>
          </p:txBody>
        </p:sp>
        <p:sp>
          <p:nvSpPr>
            <p:cNvPr id="136243" name="Line 51">
              <a:extLst>
                <a:ext uri="{FF2B5EF4-FFF2-40B4-BE49-F238E27FC236}">
                  <a16:creationId xmlns:a16="http://schemas.microsoft.com/office/drawing/2014/main" id="{6B38A74D-756C-4A9C-951A-53219F1A11B0}"/>
                </a:ext>
              </a:extLst>
            </p:cNvPr>
            <p:cNvSpPr>
              <a:spLocks noChangeShapeType="1"/>
            </p:cNvSpPr>
            <p:nvPr/>
          </p:nvSpPr>
          <p:spPr bwMode="auto">
            <a:xfrm flipV="1">
              <a:off x="1488" y="3456"/>
              <a:ext cx="240"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6244" name="Group 52">
            <a:extLst>
              <a:ext uri="{FF2B5EF4-FFF2-40B4-BE49-F238E27FC236}">
                <a16:creationId xmlns:a16="http://schemas.microsoft.com/office/drawing/2014/main" id="{400D30A2-9B82-47AC-B083-01582F68BA24}"/>
              </a:ext>
            </a:extLst>
          </p:cNvPr>
          <p:cNvGrpSpPr>
            <a:grpSpLocks/>
          </p:cNvGrpSpPr>
          <p:nvPr/>
        </p:nvGrpSpPr>
        <p:grpSpPr bwMode="auto">
          <a:xfrm>
            <a:off x="3124200" y="4572000"/>
            <a:ext cx="2514600" cy="990600"/>
            <a:chOff x="2016" y="3312"/>
            <a:chExt cx="1776" cy="720"/>
          </a:xfrm>
        </p:grpSpPr>
        <p:sp>
          <p:nvSpPr>
            <p:cNvPr id="136245" name="AutoShape 53">
              <a:extLst>
                <a:ext uri="{FF2B5EF4-FFF2-40B4-BE49-F238E27FC236}">
                  <a16:creationId xmlns:a16="http://schemas.microsoft.com/office/drawing/2014/main" id="{79EEAFED-1B3A-4ED2-A04E-7FCE97C3A7D7}"/>
                </a:ext>
              </a:extLst>
            </p:cNvPr>
            <p:cNvSpPr>
              <a:spLocks noChangeArrowheads="1"/>
            </p:cNvSpPr>
            <p:nvPr/>
          </p:nvSpPr>
          <p:spPr bwMode="auto">
            <a:xfrm>
              <a:off x="2016" y="3312"/>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46" name="Oval 54">
              <a:extLst>
                <a:ext uri="{FF2B5EF4-FFF2-40B4-BE49-F238E27FC236}">
                  <a16:creationId xmlns:a16="http://schemas.microsoft.com/office/drawing/2014/main" id="{71EE3B0E-9D91-4D4B-BC28-AA93D6796F81}"/>
                </a:ext>
              </a:extLst>
            </p:cNvPr>
            <p:cNvSpPr>
              <a:spLocks noChangeArrowheads="1"/>
            </p:cNvSpPr>
            <p:nvPr/>
          </p:nvSpPr>
          <p:spPr bwMode="auto">
            <a:xfrm>
              <a:off x="3216" y="3360"/>
              <a:ext cx="336" cy="336"/>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000" b="0">
                  <a:effectLst/>
                  <a:ea typeface="宋体" panose="02010600030101010101" pitchFamily="2" charset="-122"/>
                </a:rPr>
                <a:t>2.1.3</a:t>
              </a:r>
              <a:endParaRPr lang="en-US" altLang="zh-CN" sz="2400" b="0">
                <a:effectLst/>
                <a:ea typeface="宋体" panose="02010600030101010101" pitchFamily="2" charset="-122"/>
              </a:endParaRPr>
            </a:p>
          </p:txBody>
        </p:sp>
        <p:sp>
          <p:nvSpPr>
            <p:cNvPr id="136247" name="Oval 55">
              <a:extLst>
                <a:ext uri="{FF2B5EF4-FFF2-40B4-BE49-F238E27FC236}">
                  <a16:creationId xmlns:a16="http://schemas.microsoft.com/office/drawing/2014/main" id="{05E1FF94-8DE1-4D5F-B8C7-8FB8C1FE264D}"/>
                </a:ext>
              </a:extLst>
            </p:cNvPr>
            <p:cNvSpPr>
              <a:spLocks noChangeArrowheads="1"/>
            </p:cNvSpPr>
            <p:nvPr/>
          </p:nvSpPr>
          <p:spPr bwMode="auto">
            <a:xfrm>
              <a:off x="2736" y="3504"/>
              <a:ext cx="336" cy="336"/>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000" b="0">
                  <a:effectLst/>
                  <a:ea typeface="宋体" panose="02010600030101010101" pitchFamily="2" charset="-122"/>
                </a:rPr>
                <a:t>2.1.2</a:t>
              </a:r>
              <a:endParaRPr lang="en-US" altLang="zh-CN" sz="2400" b="0">
                <a:effectLst/>
                <a:ea typeface="宋体" panose="02010600030101010101" pitchFamily="2" charset="-122"/>
              </a:endParaRPr>
            </a:p>
          </p:txBody>
        </p:sp>
        <p:sp>
          <p:nvSpPr>
            <p:cNvPr id="136248" name="Oval 56">
              <a:extLst>
                <a:ext uri="{FF2B5EF4-FFF2-40B4-BE49-F238E27FC236}">
                  <a16:creationId xmlns:a16="http://schemas.microsoft.com/office/drawing/2014/main" id="{44B5C089-1564-4B16-8C45-81B6A309487E}"/>
                </a:ext>
              </a:extLst>
            </p:cNvPr>
            <p:cNvSpPr>
              <a:spLocks noChangeArrowheads="1"/>
            </p:cNvSpPr>
            <p:nvPr/>
          </p:nvSpPr>
          <p:spPr bwMode="auto">
            <a:xfrm>
              <a:off x="2256" y="3696"/>
              <a:ext cx="336" cy="336"/>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2000" b="0">
                  <a:effectLst/>
                  <a:ea typeface="宋体" panose="02010600030101010101" pitchFamily="2" charset="-122"/>
                </a:rPr>
                <a:t>2.1.1</a:t>
              </a:r>
              <a:endParaRPr lang="en-US" altLang="zh-CN" sz="2400" b="0">
                <a:effectLst/>
                <a:ea typeface="宋体" panose="02010600030101010101" pitchFamily="2" charset="-122"/>
              </a:endParaRPr>
            </a:p>
          </p:txBody>
        </p:sp>
        <p:sp>
          <p:nvSpPr>
            <p:cNvPr id="136249" name="Line 57">
              <a:extLst>
                <a:ext uri="{FF2B5EF4-FFF2-40B4-BE49-F238E27FC236}">
                  <a16:creationId xmlns:a16="http://schemas.microsoft.com/office/drawing/2014/main" id="{683C7D7F-8177-4315-9F48-5A332040C008}"/>
                </a:ext>
              </a:extLst>
            </p:cNvPr>
            <p:cNvSpPr>
              <a:spLocks noChangeShapeType="1"/>
            </p:cNvSpPr>
            <p:nvPr/>
          </p:nvSpPr>
          <p:spPr bwMode="auto">
            <a:xfrm flipV="1">
              <a:off x="2064" y="3936"/>
              <a:ext cx="192"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0" name="Line 58">
              <a:extLst>
                <a:ext uri="{FF2B5EF4-FFF2-40B4-BE49-F238E27FC236}">
                  <a16:creationId xmlns:a16="http://schemas.microsoft.com/office/drawing/2014/main" id="{A8A05776-A961-4024-A40B-3F9F1FF2FAA9}"/>
                </a:ext>
              </a:extLst>
            </p:cNvPr>
            <p:cNvSpPr>
              <a:spLocks noChangeShapeType="1"/>
            </p:cNvSpPr>
            <p:nvPr/>
          </p:nvSpPr>
          <p:spPr bwMode="auto">
            <a:xfrm flipV="1">
              <a:off x="2592" y="3744"/>
              <a:ext cx="192"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1" name="Line 59">
              <a:extLst>
                <a:ext uri="{FF2B5EF4-FFF2-40B4-BE49-F238E27FC236}">
                  <a16:creationId xmlns:a16="http://schemas.microsoft.com/office/drawing/2014/main" id="{16859337-485D-4599-B2D5-4FCBF6E0E22F}"/>
                </a:ext>
              </a:extLst>
            </p:cNvPr>
            <p:cNvSpPr>
              <a:spLocks noChangeShapeType="1"/>
            </p:cNvSpPr>
            <p:nvPr/>
          </p:nvSpPr>
          <p:spPr bwMode="auto">
            <a:xfrm rot="1042104" flipV="1">
              <a:off x="3073" y="3544"/>
              <a:ext cx="144"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2" name="Line 60">
              <a:extLst>
                <a:ext uri="{FF2B5EF4-FFF2-40B4-BE49-F238E27FC236}">
                  <a16:creationId xmlns:a16="http://schemas.microsoft.com/office/drawing/2014/main" id="{561DBDF2-C7FC-4555-AC43-4F53F5AF8019}"/>
                </a:ext>
              </a:extLst>
            </p:cNvPr>
            <p:cNvSpPr>
              <a:spLocks noChangeShapeType="1"/>
            </p:cNvSpPr>
            <p:nvPr/>
          </p:nvSpPr>
          <p:spPr bwMode="auto">
            <a:xfrm flipV="1">
              <a:off x="3552" y="3360"/>
              <a:ext cx="144"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53" name="Line 61">
            <a:extLst>
              <a:ext uri="{FF2B5EF4-FFF2-40B4-BE49-F238E27FC236}">
                <a16:creationId xmlns:a16="http://schemas.microsoft.com/office/drawing/2014/main" id="{9CE8238C-C282-475F-98A0-0CBB7DE7424F}"/>
              </a:ext>
            </a:extLst>
          </p:cNvPr>
          <p:cNvSpPr>
            <a:spLocks noChangeShapeType="1"/>
          </p:cNvSpPr>
          <p:nvPr/>
        </p:nvSpPr>
        <p:spPr bwMode="auto">
          <a:xfrm flipH="1">
            <a:off x="3581400" y="3968750"/>
            <a:ext cx="1763713" cy="603250"/>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4" name="Line 62">
            <a:extLst>
              <a:ext uri="{FF2B5EF4-FFF2-40B4-BE49-F238E27FC236}">
                <a16:creationId xmlns:a16="http://schemas.microsoft.com/office/drawing/2014/main" id="{5D51A2FC-6A90-4D0D-986A-F1C86E26A70F}"/>
              </a:ext>
            </a:extLst>
          </p:cNvPr>
          <p:cNvSpPr>
            <a:spLocks noChangeShapeType="1"/>
          </p:cNvSpPr>
          <p:nvPr/>
        </p:nvSpPr>
        <p:spPr bwMode="auto">
          <a:xfrm>
            <a:off x="5345113" y="3954463"/>
            <a:ext cx="293687" cy="617537"/>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5" name="Line 63">
            <a:extLst>
              <a:ext uri="{FF2B5EF4-FFF2-40B4-BE49-F238E27FC236}">
                <a16:creationId xmlns:a16="http://schemas.microsoft.com/office/drawing/2014/main" id="{546D40F8-D5A9-46AC-AFF2-374B5593D9D7}"/>
              </a:ext>
            </a:extLst>
          </p:cNvPr>
          <p:cNvSpPr>
            <a:spLocks noChangeShapeType="1"/>
          </p:cNvSpPr>
          <p:nvPr/>
        </p:nvSpPr>
        <p:spPr bwMode="auto">
          <a:xfrm flipH="1">
            <a:off x="6019800" y="3792538"/>
            <a:ext cx="388938" cy="779462"/>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56" name="Line 64">
            <a:extLst>
              <a:ext uri="{FF2B5EF4-FFF2-40B4-BE49-F238E27FC236}">
                <a16:creationId xmlns:a16="http://schemas.microsoft.com/office/drawing/2014/main" id="{B7FA6B2E-D025-44FE-B285-EEFA937CE6E4}"/>
              </a:ext>
            </a:extLst>
          </p:cNvPr>
          <p:cNvSpPr>
            <a:spLocks noChangeShapeType="1"/>
          </p:cNvSpPr>
          <p:nvPr/>
        </p:nvSpPr>
        <p:spPr bwMode="auto">
          <a:xfrm>
            <a:off x="6419850" y="3806825"/>
            <a:ext cx="1657350" cy="750888"/>
          </a:xfrm>
          <a:prstGeom prst="line">
            <a:avLst/>
          </a:prstGeom>
          <a:noFill/>
          <a:ln w="19050">
            <a:solidFill>
              <a:schemeClr val="bg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6257" name="Group 65">
            <a:extLst>
              <a:ext uri="{FF2B5EF4-FFF2-40B4-BE49-F238E27FC236}">
                <a16:creationId xmlns:a16="http://schemas.microsoft.com/office/drawing/2014/main" id="{D988A408-89FA-4294-99E9-CE3E3E2F10FC}"/>
              </a:ext>
            </a:extLst>
          </p:cNvPr>
          <p:cNvGrpSpPr>
            <a:grpSpLocks/>
          </p:cNvGrpSpPr>
          <p:nvPr/>
        </p:nvGrpSpPr>
        <p:grpSpPr bwMode="auto">
          <a:xfrm>
            <a:off x="5562600" y="4572000"/>
            <a:ext cx="2514600" cy="990600"/>
            <a:chOff x="3792" y="3264"/>
            <a:chExt cx="1776" cy="720"/>
          </a:xfrm>
        </p:grpSpPr>
        <p:sp>
          <p:nvSpPr>
            <p:cNvPr id="136258" name="AutoShape 66">
              <a:extLst>
                <a:ext uri="{FF2B5EF4-FFF2-40B4-BE49-F238E27FC236}">
                  <a16:creationId xmlns:a16="http://schemas.microsoft.com/office/drawing/2014/main" id="{C99B4906-6A9F-47E9-9332-583C80314209}"/>
                </a:ext>
              </a:extLst>
            </p:cNvPr>
            <p:cNvSpPr>
              <a:spLocks noChangeArrowheads="1"/>
            </p:cNvSpPr>
            <p:nvPr/>
          </p:nvSpPr>
          <p:spPr bwMode="auto">
            <a:xfrm>
              <a:off x="3792" y="3264"/>
              <a:ext cx="1776" cy="720"/>
            </a:xfrm>
            <a:prstGeom prst="parallelogram">
              <a:avLst>
                <a:gd name="adj" fmla="val 43224"/>
              </a:avLst>
            </a:prstGeom>
            <a:solidFill>
              <a:schemeClr val="bg1"/>
            </a:solidFill>
            <a:ln w="9525">
              <a:miter lim="800000"/>
              <a:headEnd/>
              <a:tailEnd/>
            </a:ln>
            <a:effectLst/>
            <a:scene3d>
              <a:camera prst="legacyObliqueBottomLeft"/>
              <a:lightRig rig="legacyFlat3" dir="t"/>
            </a:scene3d>
            <a:sp3d extrusionH="430200" prstMaterial="legacyMatte">
              <a:bevelT w="13500" h="13500" prst="angle"/>
              <a:bevelB w="13500" h="13500" prst="angle"/>
              <a:extrusionClr>
                <a:schemeClr val="bg1"/>
              </a:extrusionClr>
              <a:contourClr>
                <a:schemeClr val="bg1"/>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136259" name="Oval 67">
              <a:extLst>
                <a:ext uri="{FF2B5EF4-FFF2-40B4-BE49-F238E27FC236}">
                  <a16:creationId xmlns:a16="http://schemas.microsoft.com/office/drawing/2014/main" id="{3C29CCDB-BD7D-4340-B099-4ED7A58FE969}"/>
                </a:ext>
              </a:extLst>
            </p:cNvPr>
            <p:cNvSpPr>
              <a:spLocks noChangeArrowheads="1"/>
            </p:cNvSpPr>
            <p:nvPr/>
          </p:nvSpPr>
          <p:spPr bwMode="auto">
            <a:xfrm>
              <a:off x="4464" y="3696"/>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1600" b="0">
                  <a:effectLst/>
                  <a:ea typeface="宋体" panose="02010600030101010101" pitchFamily="2" charset="-122"/>
                </a:rPr>
                <a:t>2.2.2</a:t>
              </a:r>
              <a:endParaRPr lang="en-US" altLang="zh-CN" sz="2400" b="0">
                <a:effectLst/>
                <a:ea typeface="宋体" panose="02010600030101010101" pitchFamily="2" charset="-122"/>
              </a:endParaRPr>
            </a:p>
          </p:txBody>
        </p:sp>
        <p:sp>
          <p:nvSpPr>
            <p:cNvPr id="136260" name="Oval 68">
              <a:extLst>
                <a:ext uri="{FF2B5EF4-FFF2-40B4-BE49-F238E27FC236}">
                  <a16:creationId xmlns:a16="http://schemas.microsoft.com/office/drawing/2014/main" id="{D9CE9D36-D6C7-4FD3-B53F-7DC6BD053D5B}"/>
                </a:ext>
              </a:extLst>
            </p:cNvPr>
            <p:cNvSpPr>
              <a:spLocks noChangeArrowheads="1"/>
            </p:cNvSpPr>
            <p:nvPr/>
          </p:nvSpPr>
          <p:spPr bwMode="auto">
            <a:xfrm>
              <a:off x="4704" y="3312"/>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1800" b="0">
                  <a:effectLst/>
                  <a:ea typeface="宋体" panose="02010600030101010101" pitchFamily="2" charset="-122"/>
                </a:rPr>
                <a:t>2.2.3</a:t>
              </a:r>
              <a:endParaRPr lang="en-US" altLang="zh-CN" sz="2400" b="0">
                <a:effectLst/>
                <a:ea typeface="宋体" panose="02010600030101010101" pitchFamily="2" charset="-122"/>
              </a:endParaRPr>
            </a:p>
          </p:txBody>
        </p:sp>
        <p:sp>
          <p:nvSpPr>
            <p:cNvPr id="136261" name="Oval 69">
              <a:extLst>
                <a:ext uri="{FF2B5EF4-FFF2-40B4-BE49-F238E27FC236}">
                  <a16:creationId xmlns:a16="http://schemas.microsoft.com/office/drawing/2014/main" id="{64C081D2-1C41-475E-A79A-EB12C8CDD751}"/>
                </a:ext>
              </a:extLst>
            </p:cNvPr>
            <p:cNvSpPr>
              <a:spLocks noChangeArrowheads="1"/>
            </p:cNvSpPr>
            <p:nvPr/>
          </p:nvSpPr>
          <p:spPr bwMode="auto">
            <a:xfrm>
              <a:off x="4080" y="3408"/>
              <a:ext cx="288" cy="288"/>
            </a:xfrm>
            <a:prstGeom prst="ellipse">
              <a:avLst/>
            </a:prstGeom>
            <a:solidFill>
              <a:schemeClr val="hlink"/>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pPr>
              <a:r>
                <a:rPr lang="en-US" altLang="zh-CN" sz="1800" b="0">
                  <a:effectLst/>
                  <a:ea typeface="宋体" panose="02010600030101010101" pitchFamily="2" charset="-122"/>
                </a:rPr>
                <a:t>2.2.1</a:t>
              </a:r>
              <a:endParaRPr lang="en-US" altLang="zh-CN" sz="2400" b="0">
                <a:effectLst/>
                <a:ea typeface="宋体" panose="02010600030101010101" pitchFamily="2" charset="-122"/>
              </a:endParaRPr>
            </a:p>
          </p:txBody>
        </p:sp>
        <p:sp>
          <p:nvSpPr>
            <p:cNvPr id="136262" name="Line 70">
              <a:extLst>
                <a:ext uri="{FF2B5EF4-FFF2-40B4-BE49-F238E27FC236}">
                  <a16:creationId xmlns:a16="http://schemas.microsoft.com/office/drawing/2014/main" id="{0A37D3E8-3687-40DE-84FD-14E1F55BEE85}"/>
                </a:ext>
              </a:extLst>
            </p:cNvPr>
            <p:cNvSpPr>
              <a:spLocks noChangeShapeType="1"/>
            </p:cNvSpPr>
            <p:nvPr/>
          </p:nvSpPr>
          <p:spPr bwMode="auto">
            <a:xfrm flipV="1">
              <a:off x="3888" y="3648"/>
              <a:ext cx="240"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63" name="Line 71">
              <a:extLst>
                <a:ext uri="{FF2B5EF4-FFF2-40B4-BE49-F238E27FC236}">
                  <a16:creationId xmlns:a16="http://schemas.microsoft.com/office/drawing/2014/main" id="{64700022-0EED-4103-9C6D-66673F8A4EA6}"/>
                </a:ext>
              </a:extLst>
            </p:cNvPr>
            <p:cNvSpPr>
              <a:spLocks noChangeShapeType="1"/>
            </p:cNvSpPr>
            <p:nvPr/>
          </p:nvSpPr>
          <p:spPr bwMode="auto">
            <a:xfrm flipV="1">
              <a:off x="4368" y="3504"/>
              <a:ext cx="336" cy="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64" name="Line 72">
              <a:extLst>
                <a:ext uri="{FF2B5EF4-FFF2-40B4-BE49-F238E27FC236}">
                  <a16:creationId xmlns:a16="http://schemas.microsoft.com/office/drawing/2014/main" id="{F38E07A1-9E8B-445B-8531-17A49C6FA956}"/>
                </a:ext>
              </a:extLst>
            </p:cNvPr>
            <p:cNvSpPr>
              <a:spLocks noChangeShapeType="1"/>
            </p:cNvSpPr>
            <p:nvPr/>
          </p:nvSpPr>
          <p:spPr bwMode="auto">
            <a:xfrm>
              <a:off x="4992" y="3456"/>
              <a:ext cx="28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65" name="Line 73">
              <a:extLst>
                <a:ext uri="{FF2B5EF4-FFF2-40B4-BE49-F238E27FC236}">
                  <a16:creationId xmlns:a16="http://schemas.microsoft.com/office/drawing/2014/main" id="{E7EE5B83-21E6-472C-8B69-422643FD4067}"/>
                </a:ext>
              </a:extLst>
            </p:cNvPr>
            <p:cNvSpPr>
              <a:spLocks noChangeShapeType="1"/>
            </p:cNvSpPr>
            <p:nvPr/>
          </p:nvSpPr>
          <p:spPr bwMode="auto">
            <a:xfrm>
              <a:off x="4272" y="369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66" name="Line 74">
              <a:extLst>
                <a:ext uri="{FF2B5EF4-FFF2-40B4-BE49-F238E27FC236}">
                  <a16:creationId xmlns:a16="http://schemas.microsoft.com/office/drawing/2014/main" id="{FD5D469E-E486-4B1C-AF83-C21BFAAA4247}"/>
                </a:ext>
              </a:extLst>
            </p:cNvPr>
            <p:cNvSpPr>
              <a:spLocks noChangeShapeType="1"/>
            </p:cNvSpPr>
            <p:nvPr/>
          </p:nvSpPr>
          <p:spPr bwMode="auto">
            <a:xfrm flipV="1">
              <a:off x="4704" y="3552"/>
              <a:ext cx="144" cy="19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6267" name="Text Box 75">
            <a:extLst>
              <a:ext uri="{FF2B5EF4-FFF2-40B4-BE49-F238E27FC236}">
                <a16:creationId xmlns:a16="http://schemas.microsoft.com/office/drawing/2014/main" id="{16B56EE6-AA3E-4FC9-ADC3-FCEFA255C78B}"/>
              </a:ext>
            </a:extLst>
          </p:cNvPr>
          <p:cNvSpPr txBox="1">
            <a:spLocks noChangeArrowheads="1"/>
          </p:cNvSpPr>
          <p:nvPr/>
        </p:nvSpPr>
        <p:spPr bwMode="auto">
          <a:xfrm>
            <a:off x="8153400" y="533400"/>
            <a:ext cx="53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zh-CN" altLang="en-US" sz="2400" dirty="0">
                <a:effectLst/>
                <a:latin typeface="隶书" panose="02010509060101010101" pitchFamily="49" charset="-122"/>
                <a:ea typeface="宋体" panose="02010600030101010101" pitchFamily="2" charset="-122"/>
              </a:rPr>
              <a:t>顶层</a:t>
            </a:r>
            <a:endParaRPr lang="zh-CN" altLang="en-US" sz="2400" dirty="0">
              <a:effectLst/>
              <a:ea typeface="宋体" panose="02010600030101010101" pitchFamily="2" charset="-122"/>
            </a:endParaRPr>
          </a:p>
        </p:txBody>
      </p:sp>
      <p:sp>
        <p:nvSpPr>
          <p:cNvPr id="136268" name="Text Box 76">
            <a:extLst>
              <a:ext uri="{FF2B5EF4-FFF2-40B4-BE49-F238E27FC236}">
                <a16:creationId xmlns:a16="http://schemas.microsoft.com/office/drawing/2014/main" id="{1039D2E5-8DBD-4940-9AC3-560658783539}"/>
              </a:ext>
            </a:extLst>
          </p:cNvPr>
          <p:cNvSpPr txBox="1">
            <a:spLocks noChangeArrowheads="1"/>
          </p:cNvSpPr>
          <p:nvPr/>
        </p:nvSpPr>
        <p:spPr bwMode="auto">
          <a:xfrm>
            <a:off x="8186777" y="1752600"/>
            <a:ext cx="553998" cy="21336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nSpc>
                <a:spcPct val="100000"/>
              </a:lnSpc>
              <a:spcBef>
                <a:spcPct val="50000"/>
              </a:spcBef>
            </a:pPr>
            <a:r>
              <a:rPr lang="zh-CN" altLang="en-US" sz="2400">
                <a:effectLst/>
                <a:latin typeface="宋体" panose="02010600030101010101" pitchFamily="2" charset="-122"/>
                <a:ea typeface="宋体" panose="02010600030101010101" pitchFamily="2" charset="-122"/>
              </a:rPr>
              <a:t>中   间   层</a:t>
            </a:r>
          </a:p>
        </p:txBody>
      </p:sp>
      <p:sp>
        <p:nvSpPr>
          <p:cNvPr id="136269" name="Text Box 77">
            <a:extLst>
              <a:ext uri="{FF2B5EF4-FFF2-40B4-BE49-F238E27FC236}">
                <a16:creationId xmlns:a16="http://schemas.microsoft.com/office/drawing/2014/main" id="{B82999AA-F729-4F67-BC02-D11A2FAA4C97}"/>
              </a:ext>
            </a:extLst>
          </p:cNvPr>
          <p:cNvSpPr txBox="1">
            <a:spLocks noChangeArrowheads="1"/>
          </p:cNvSpPr>
          <p:nvPr/>
        </p:nvSpPr>
        <p:spPr bwMode="auto">
          <a:xfrm>
            <a:off x="8226107" y="4648200"/>
            <a:ext cx="49244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nSpc>
                <a:spcPct val="100000"/>
              </a:lnSpc>
              <a:spcBef>
                <a:spcPct val="50000"/>
              </a:spcBef>
            </a:pPr>
            <a:r>
              <a:rPr lang="zh-CN" altLang="en-US" sz="2000">
                <a:effectLst/>
                <a:latin typeface="宋体" panose="02010600030101010101" pitchFamily="2" charset="-122"/>
                <a:ea typeface="宋体" panose="02010600030101010101" pitchFamily="2" charset="-122"/>
              </a:rPr>
              <a:t>底   层</a:t>
            </a:r>
          </a:p>
        </p:txBody>
      </p:sp>
      <p:sp>
        <p:nvSpPr>
          <p:cNvPr id="136270" name="Text Box 78">
            <a:hlinkHover r:id="" action="ppaction://noaction" highlightClick="1"/>
            <a:extLst>
              <a:ext uri="{FF2B5EF4-FFF2-40B4-BE49-F238E27FC236}">
                <a16:creationId xmlns:a16="http://schemas.microsoft.com/office/drawing/2014/main" id="{F5561874-3D8E-4311-BEFC-097E0C699CDF}"/>
              </a:ext>
            </a:extLst>
          </p:cNvPr>
          <p:cNvSpPr txBox="1">
            <a:spLocks noChangeArrowheads="1"/>
          </p:cNvSpPr>
          <p:nvPr/>
        </p:nvSpPr>
        <p:spPr bwMode="auto">
          <a:xfrm>
            <a:off x="685800" y="304800"/>
            <a:ext cx="2057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lang="zh-CN" altLang="en-US" sz="2000" dirty="0">
                <a:effectLst/>
                <a:latin typeface="幼圆" panose="02010509060101010101" pitchFamily="49" charset="-122"/>
                <a:ea typeface="幼圆" panose="02010509060101010101" pitchFamily="49" charset="-122"/>
              </a:rPr>
              <a:t>先全局后局部</a:t>
            </a:r>
            <a:r>
              <a:rPr lang="en-US" altLang="zh-CN" sz="2000" dirty="0">
                <a:effectLst/>
                <a:latin typeface="幼圆" panose="02010509060101010101" pitchFamily="49" charset="-122"/>
                <a:ea typeface="幼圆" panose="02010509060101010101" pitchFamily="49" charset="-122"/>
              </a:rPr>
              <a:t>,</a:t>
            </a:r>
            <a:r>
              <a:rPr lang="zh-CN" altLang="en-US" sz="2000" dirty="0">
                <a:effectLst/>
                <a:latin typeface="幼圆" panose="02010509060101010101" pitchFamily="49" charset="-122"/>
                <a:ea typeface="幼圆" panose="02010509060101010101" pitchFamily="49" charset="-122"/>
              </a:rPr>
              <a:t>先整体后细节</a:t>
            </a:r>
            <a:r>
              <a:rPr lang="en-US" altLang="zh-CN" sz="2000" dirty="0">
                <a:effectLst/>
                <a:latin typeface="幼圆" panose="02010509060101010101" pitchFamily="49" charset="-122"/>
                <a:ea typeface="幼圆" panose="02010509060101010101" pitchFamily="49" charset="-122"/>
              </a:rPr>
              <a:t>,</a:t>
            </a:r>
            <a:r>
              <a:rPr lang="zh-CN" altLang="en-US" sz="2000" dirty="0">
                <a:effectLst/>
                <a:latin typeface="幼圆" panose="02010509060101010101" pitchFamily="49" charset="-122"/>
                <a:ea typeface="幼圆" panose="02010509060101010101" pitchFamily="49" charset="-122"/>
              </a:rPr>
              <a:t>先抽象后具体</a:t>
            </a:r>
            <a:r>
              <a:rPr lang="en-US" altLang="zh-CN" sz="2000" dirty="0">
                <a:effectLst/>
                <a:latin typeface="幼圆" panose="02010509060101010101" pitchFamily="49" charset="-122"/>
                <a:ea typeface="幼圆" panose="02010509060101010101" pitchFamily="49" charset="-122"/>
              </a:rPr>
              <a:t>.</a:t>
            </a:r>
            <a:endParaRPr lang="en-US" altLang="zh-CN" sz="2400" dirty="0">
              <a:effectLst/>
              <a:latin typeface="幼圆" panose="02010509060101010101" pitchFamily="49" charset="-122"/>
              <a:ea typeface="幼圆" panose="02010509060101010101" pitchFamily="49" charset="-122"/>
            </a:endParaRPr>
          </a:p>
        </p:txBody>
      </p:sp>
      <p:sp>
        <p:nvSpPr>
          <p:cNvPr id="136271" name="Text Box 79">
            <a:extLst>
              <a:ext uri="{FF2B5EF4-FFF2-40B4-BE49-F238E27FC236}">
                <a16:creationId xmlns:a16="http://schemas.microsoft.com/office/drawing/2014/main" id="{97BE0BF2-5FD3-4180-8AEA-D9961FA3669E}"/>
              </a:ext>
            </a:extLst>
          </p:cNvPr>
          <p:cNvSpPr txBox="1">
            <a:spLocks noChangeArrowheads="1"/>
          </p:cNvSpPr>
          <p:nvPr/>
        </p:nvSpPr>
        <p:spPr bwMode="auto">
          <a:xfrm>
            <a:off x="6248400" y="7620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0</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2" name="Text Box 80">
            <a:extLst>
              <a:ext uri="{FF2B5EF4-FFF2-40B4-BE49-F238E27FC236}">
                <a16:creationId xmlns:a16="http://schemas.microsoft.com/office/drawing/2014/main" id="{8033DC71-A764-4488-9ECF-0E16EEB39500}"/>
              </a:ext>
            </a:extLst>
          </p:cNvPr>
          <p:cNvSpPr txBox="1">
            <a:spLocks noChangeArrowheads="1"/>
          </p:cNvSpPr>
          <p:nvPr/>
        </p:nvSpPr>
        <p:spPr bwMode="auto">
          <a:xfrm>
            <a:off x="685800" y="37338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1</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3" name="Text Box 81">
            <a:extLst>
              <a:ext uri="{FF2B5EF4-FFF2-40B4-BE49-F238E27FC236}">
                <a16:creationId xmlns:a16="http://schemas.microsoft.com/office/drawing/2014/main" id="{0612FECF-9572-47EC-AB09-7843832FE34A}"/>
              </a:ext>
            </a:extLst>
          </p:cNvPr>
          <p:cNvSpPr txBox="1">
            <a:spLocks noChangeArrowheads="1"/>
          </p:cNvSpPr>
          <p:nvPr/>
        </p:nvSpPr>
        <p:spPr bwMode="auto">
          <a:xfrm>
            <a:off x="6934200" y="3657600"/>
            <a:ext cx="685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2</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4" name="Text Box 82">
            <a:extLst>
              <a:ext uri="{FF2B5EF4-FFF2-40B4-BE49-F238E27FC236}">
                <a16:creationId xmlns:a16="http://schemas.microsoft.com/office/drawing/2014/main" id="{24FA150B-D891-4846-BB78-85E3A87A7439}"/>
              </a:ext>
            </a:extLst>
          </p:cNvPr>
          <p:cNvSpPr txBox="1">
            <a:spLocks noChangeArrowheads="1"/>
          </p:cNvSpPr>
          <p:nvPr/>
        </p:nvSpPr>
        <p:spPr bwMode="auto">
          <a:xfrm>
            <a:off x="1295400" y="59436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1.1</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5" name="Text Box 83">
            <a:extLst>
              <a:ext uri="{FF2B5EF4-FFF2-40B4-BE49-F238E27FC236}">
                <a16:creationId xmlns:a16="http://schemas.microsoft.com/office/drawing/2014/main" id="{6F3E3706-2731-4486-AB7E-F5AA34A55148}"/>
              </a:ext>
            </a:extLst>
          </p:cNvPr>
          <p:cNvSpPr txBox="1">
            <a:spLocks noChangeArrowheads="1"/>
          </p:cNvSpPr>
          <p:nvPr/>
        </p:nvSpPr>
        <p:spPr bwMode="auto">
          <a:xfrm>
            <a:off x="3752850" y="5867400"/>
            <a:ext cx="99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2.1</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6" name="Text Box 84">
            <a:extLst>
              <a:ext uri="{FF2B5EF4-FFF2-40B4-BE49-F238E27FC236}">
                <a16:creationId xmlns:a16="http://schemas.microsoft.com/office/drawing/2014/main" id="{02A5B3E6-EF0B-401A-8420-CCD5F42EEC27}"/>
              </a:ext>
            </a:extLst>
          </p:cNvPr>
          <p:cNvSpPr txBox="1">
            <a:spLocks noChangeArrowheads="1"/>
          </p:cNvSpPr>
          <p:nvPr/>
        </p:nvSpPr>
        <p:spPr bwMode="auto">
          <a:xfrm>
            <a:off x="6248400" y="57912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effectLst/>
                <a:ea typeface="宋体" panose="02010600030101010101" pitchFamily="2" charset="-122"/>
              </a:rPr>
              <a:t>2.2</a:t>
            </a:r>
            <a:r>
              <a:rPr lang="zh-CN" altLang="en-US" sz="2000" b="0">
                <a:effectLst/>
                <a:ea typeface="宋体" panose="02010600030101010101" pitchFamily="2" charset="-122"/>
              </a:rPr>
              <a:t>图</a:t>
            </a:r>
            <a:endParaRPr lang="zh-CN" altLang="en-US" sz="2400" b="0">
              <a:effectLst/>
              <a:ea typeface="宋体" panose="02010600030101010101" pitchFamily="2" charset="-122"/>
            </a:endParaRPr>
          </a:p>
        </p:txBody>
      </p:sp>
      <p:sp>
        <p:nvSpPr>
          <p:cNvPr id="136277" name="Line 85">
            <a:extLst>
              <a:ext uri="{FF2B5EF4-FFF2-40B4-BE49-F238E27FC236}">
                <a16:creationId xmlns:a16="http://schemas.microsoft.com/office/drawing/2014/main" id="{6A1DDC81-CDAE-47B6-9F43-8FD6E91388ED}"/>
              </a:ext>
            </a:extLst>
          </p:cNvPr>
          <p:cNvSpPr>
            <a:spLocks noChangeShapeType="1"/>
          </p:cNvSpPr>
          <p:nvPr/>
        </p:nvSpPr>
        <p:spPr bwMode="auto">
          <a:xfrm flipH="1">
            <a:off x="0" y="1524000"/>
            <a:ext cx="91440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78" name="Line 86">
            <a:extLst>
              <a:ext uri="{FF2B5EF4-FFF2-40B4-BE49-F238E27FC236}">
                <a16:creationId xmlns:a16="http://schemas.microsoft.com/office/drawing/2014/main" id="{82373757-8BCA-457D-9BC9-1AF0746E140C}"/>
              </a:ext>
            </a:extLst>
          </p:cNvPr>
          <p:cNvSpPr>
            <a:spLocks noChangeShapeType="1"/>
          </p:cNvSpPr>
          <p:nvPr/>
        </p:nvSpPr>
        <p:spPr bwMode="auto">
          <a:xfrm flipH="1">
            <a:off x="0" y="4343400"/>
            <a:ext cx="91440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79" name="Line 87">
            <a:extLst>
              <a:ext uri="{FF2B5EF4-FFF2-40B4-BE49-F238E27FC236}">
                <a16:creationId xmlns:a16="http://schemas.microsoft.com/office/drawing/2014/main" id="{56CF0A0D-74E8-4B7A-B33B-FE99C48C16FC}"/>
              </a:ext>
            </a:extLst>
          </p:cNvPr>
          <p:cNvSpPr>
            <a:spLocks noChangeShapeType="1"/>
          </p:cNvSpPr>
          <p:nvPr/>
        </p:nvSpPr>
        <p:spPr bwMode="auto">
          <a:xfrm flipH="1">
            <a:off x="0" y="1524000"/>
            <a:ext cx="91440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80" name="Line 88">
            <a:extLst>
              <a:ext uri="{FF2B5EF4-FFF2-40B4-BE49-F238E27FC236}">
                <a16:creationId xmlns:a16="http://schemas.microsoft.com/office/drawing/2014/main" id="{22FD9233-4B39-4034-A8C6-7A15DA1885FE}"/>
              </a:ext>
            </a:extLst>
          </p:cNvPr>
          <p:cNvSpPr>
            <a:spLocks noChangeShapeType="1"/>
          </p:cNvSpPr>
          <p:nvPr/>
        </p:nvSpPr>
        <p:spPr bwMode="auto">
          <a:xfrm flipH="1">
            <a:off x="0" y="4343400"/>
            <a:ext cx="9144000"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281" name="Rectangle 89">
            <a:extLst>
              <a:ext uri="{FF2B5EF4-FFF2-40B4-BE49-F238E27FC236}">
                <a16:creationId xmlns:a16="http://schemas.microsoft.com/office/drawing/2014/main" id="{D8D029A6-BF1C-4822-A6A2-F9375DC21CAB}"/>
              </a:ext>
            </a:extLst>
          </p:cNvPr>
          <p:cNvSpPr>
            <a:spLocks noGrp="1" noChangeArrowheads="1"/>
          </p:cNvSpPr>
          <p:nvPr>
            <p:ph type="title" idx="4294967295"/>
          </p:nvPr>
        </p:nvSpPr>
        <p:spPr>
          <a:xfrm>
            <a:off x="2622550" y="430213"/>
            <a:ext cx="833438" cy="622300"/>
          </a:xfrm>
        </p:spPr>
        <p:txBody>
          <a:bodyPr/>
          <a:lstStyle/>
          <a:p>
            <a:r>
              <a:rPr lang="zh-CN" altLang="en-US" sz="1600" dirty="0">
                <a:solidFill>
                  <a:schemeClr val="tx1"/>
                </a:solidFill>
              </a:rPr>
              <a:t>分层</a:t>
            </a:r>
            <a:r>
              <a:rPr lang="en-US" altLang="zh-CN" sz="1600" dirty="0">
                <a:solidFill>
                  <a:schemeClr val="tx1"/>
                </a:solidFill>
              </a:rPr>
              <a:t>DFD </a:t>
            </a:r>
            <a:r>
              <a:rPr lang="zh-CN" altLang="en-US" sz="1600" dirty="0">
                <a:solidFill>
                  <a:schemeClr val="tx1"/>
                </a:solidFill>
              </a:rPr>
              <a:t>图</a:t>
            </a:r>
          </a:p>
        </p:txBody>
      </p:sp>
    </p:spTree>
  </p:cSld>
  <p:clrMapOvr>
    <a:overrideClrMapping bg1="lt1" tx1="dk1" bg2="lt2" tx2="dk2" accent1="accent1" accent2="accent2" accent3="accent3" accent4="accent4" accent5="accent5" accent6="accent6" hlink="hlink" folHlink="folHlink"/>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8" fill="hold" grpId="0" nodeType="afterEffect">
                                  <p:stCondLst>
                                    <p:cond delay="0"/>
                                  </p:stCondLst>
                                  <p:childTnLst>
                                    <p:set>
                                      <p:cBhvr>
                                        <p:cTn id="6" dur="1" fill="hold">
                                          <p:stCondLst>
                                            <p:cond delay="0"/>
                                          </p:stCondLst>
                                        </p:cTn>
                                        <p:tgtEl>
                                          <p:spTgt spid="136270"/>
                                        </p:tgtEl>
                                        <p:attrNameLst>
                                          <p:attrName>style.visibility</p:attrName>
                                        </p:attrNameLst>
                                      </p:cBhvr>
                                      <p:to>
                                        <p:strVal val="visible"/>
                                      </p:to>
                                    </p:set>
                                    <p:anim calcmode="lin" valueType="num">
                                      <p:cBhvr additive="base">
                                        <p:cTn id="7" dur="5000" fill="hold"/>
                                        <p:tgtEl>
                                          <p:spTgt spid="136270"/>
                                        </p:tgtEl>
                                        <p:attrNameLst>
                                          <p:attrName>ppt_x</p:attrName>
                                        </p:attrNameLst>
                                      </p:cBhvr>
                                      <p:tavLst>
                                        <p:tav tm="0">
                                          <p:val>
                                            <p:strVal val="0-#ppt_w/2"/>
                                          </p:val>
                                        </p:tav>
                                        <p:tav tm="100000">
                                          <p:val>
                                            <p:strVal val="#ppt_x"/>
                                          </p:val>
                                        </p:tav>
                                      </p:tavLst>
                                    </p:anim>
                                    <p:anim calcmode="lin" valueType="num">
                                      <p:cBhvr additive="base">
                                        <p:cTn id="8" dur="5000" fill="hold"/>
                                        <p:tgtEl>
                                          <p:spTgt spid="13627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2" presetClass="entr" presetSubtype="1" fill="hold" nodeType="afterEffect">
                                  <p:stCondLst>
                                    <p:cond delay="0"/>
                                  </p:stCondLst>
                                  <p:childTnLst>
                                    <p:set>
                                      <p:cBhvr>
                                        <p:cTn id="11" dur="1" fill="hold">
                                          <p:stCondLst>
                                            <p:cond delay="0"/>
                                          </p:stCondLst>
                                        </p:cTn>
                                        <p:tgtEl>
                                          <p:spTgt spid="136194"/>
                                        </p:tgtEl>
                                        <p:attrNameLst>
                                          <p:attrName>style.visibility</p:attrName>
                                        </p:attrNameLst>
                                      </p:cBhvr>
                                      <p:to>
                                        <p:strVal val="visible"/>
                                      </p:to>
                                    </p:set>
                                    <p:animEffect transition="in" filter="wipe(up)">
                                      <p:cBhvr>
                                        <p:cTn id="12" dur="500"/>
                                        <p:tgtEl>
                                          <p:spTgt spid="136194"/>
                                        </p:tgtEl>
                                      </p:cBhvr>
                                    </p:animEffect>
                                  </p:childTnLst>
                                </p:cTn>
                              </p:par>
                            </p:childTnLst>
                          </p:cTn>
                        </p:par>
                        <p:par>
                          <p:cTn id="13" fill="hold" nodeType="afterGroup">
                            <p:stCondLst>
                              <p:cond delay="5500"/>
                            </p:stCondLst>
                            <p:childTnLst>
                              <p:par>
                                <p:cTn id="14" presetID="22" presetClass="entr" presetSubtype="8" fill="hold" nodeType="afterEffect">
                                  <p:stCondLst>
                                    <p:cond delay="0"/>
                                  </p:stCondLst>
                                  <p:childTnLst>
                                    <p:set>
                                      <p:cBhvr>
                                        <p:cTn id="15" dur="1" fill="hold">
                                          <p:stCondLst>
                                            <p:cond delay="0"/>
                                          </p:stCondLst>
                                        </p:cTn>
                                        <p:tgtEl>
                                          <p:spTgt spid="136277"/>
                                        </p:tgtEl>
                                        <p:attrNameLst>
                                          <p:attrName>style.visibility</p:attrName>
                                        </p:attrNameLst>
                                      </p:cBhvr>
                                      <p:to>
                                        <p:strVal val="visible"/>
                                      </p:to>
                                    </p:set>
                                    <p:animEffect transition="in" filter="wipe(left)">
                                      <p:cBhvr>
                                        <p:cTn id="16" dur="500"/>
                                        <p:tgtEl>
                                          <p:spTgt spid="136277"/>
                                        </p:tgtEl>
                                      </p:cBhvr>
                                    </p:animEffect>
                                  </p:childTnLst>
                                  <p:subTnLst>
                                    <p:set>
                                      <p:cBhvr override="childStyle">
                                        <p:cTn dur="1" fill="hold" display="0" masterRel="sameClick" afterEffect="1">
                                          <p:stCondLst>
                                            <p:cond evt="end" delay="0">
                                              <p:tn val="14"/>
                                            </p:cond>
                                          </p:stCondLst>
                                        </p:cTn>
                                        <p:tgtEl>
                                          <p:spTgt spid="136277"/>
                                        </p:tgtEl>
                                        <p:attrNameLst>
                                          <p:attrName>style.visibility</p:attrName>
                                        </p:attrNameLst>
                                      </p:cBhvr>
                                      <p:to>
                                        <p:strVal val="hidden"/>
                                      </p:to>
                                    </p:set>
                                  </p:subTnLst>
                                </p:cTn>
                              </p:par>
                            </p:childTnLst>
                          </p:cTn>
                        </p:par>
                        <p:par>
                          <p:cTn id="17" fill="hold" nodeType="afterGroup">
                            <p:stCondLst>
                              <p:cond delay="6000"/>
                            </p:stCondLst>
                            <p:childTnLst>
                              <p:par>
                                <p:cTn id="18" presetID="22" presetClass="entr" presetSubtype="8" fill="hold" nodeType="afterEffect">
                                  <p:stCondLst>
                                    <p:cond delay="0"/>
                                  </p:stCondLst>
                                  <p:childTnLst>
                                    <p:set>
                                      <p:cBhvr>
                                        <p:cTn id="19" dur="1" fill="hold">
                                          <p:stCondLst>
                                            <p:cond delay="0"/>
                                          </p:stCondLst>
                                        </p:cTn>
                                        <p:tgtEl>
                                          <p:spTgt spid="136279"/>
                                        </p:tgtEl>
                                        <p:attrNameLst>
                                          <p:attrName>style.visibility</p:attrName>
                                        </p:attrNameLst>
                                      </p:cBhvr>
                                      <p:to>
                                        <p:strVal val="visible"/>
                                      </p:to>
                                    </p:set>
                                    <p:animEffect transition="in" filter="wipe(left)">
                                      <p:cBhvr>
                                        <p:cTn id="20" dur="500"/>
                                        <p:tgtEl>
                                          <p:spTgt spid="136279"/>
                                        </p:tgtEl>
                                      </p:cBhvr>
                                    </p:animEffect>
                                  </p:childTnLst>
                                </p:cTn>
                              </p:par>
                            </p:childTnLst>
                          </p:cTn>
                        </p:par>
                        <p:par>
                          <p:cTn id="21" fill="hold" nodeType="afterGroup">
                            <p:stCondLst>
                              <p:cond delay="6500"/>
                            </p:stCondLst>
                            <p:childTnLst>
                              <p:par>
                                <p:cTn id="22" presetID="22" presetClass="entr" presetSubtype="1" fill="hold" grpId="0" nodeType="afterEffect">
                                  <p:stCondLst>
                                    <p:cond delay="0"/>
                                  </p:stCondLst>
                                  <p:iterate type="lt">
                                    <p:tmPct val="100000"/>
                                  </p:iterate>
                                  <p:childTnLst>
                                    <p:set>
                                      <p:cBhvr>
                                        <p:cTn id="23" dur="1" fill="hold">
                                          <p:stCondLst>
                                            <p:cond delay="0"/>
                                          </p:stCondLst>
                                        </p:cTn>
                                        <p:tgtEl>
                                          <p:spTgt spid="136267">
                                            <p:txEl>
                                              <p:pRg st="0" end="0"/>
                                            </p:txEl>
                                          </p:spTgt>
                                        </p:tgtEl>
                                        <p:attrNameLst>
                                          <p:attrName>style.visibility</p:attrName>
                                        </p:attrNameLst>
                                      </p:cBhvr>
                                      <p:to>
                                        <p:strVal val="visible"/>
                                      </p:to>
                                    </p:set>
                                    <p:animEffect transition="in" filter="wipe(up)">
                                      <p:cBhvr>
                                        <p:cTn id="24" dur="75"/>
                                        <p:tgtEl>
                                          <p:spTgt spid="136267">
                                            <p:txEl>
                                              <p:pRg st="0" end="0"/>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par>
                          <p:cTn id="25" fill="hold" nodeType="afterGroup">
                            <p:stCondLst>
                              <p:cond delay="6650"/>
                            </p:stCondLst>
                            <p:childTnLst>
                              <p:par>
                                <p:cTn id="26" presetID="1" presetClass="entr" presetSubtype="0" fill="hold" grpId="0" nodeType="afterEffect">
                                  <p:stCondLst>
                                    <p:cond delay="0"/>
                                  </p:stCondLst>
                                  <p:childTnLst>
                                    <p:set>
                                      <p:cBhvr>
                                        <p:cTn id="27" dur="1" fill="hold">
                                          <p:stCondLst>
                                            <p:cond delay="499"/>
                                          </p:stCondLst>
                                        </p:cTn>
                                        <p:tgtEl>
                                          <p:spTgt spid="136271"/>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36200"/>
                                        </p:tgtEl>
                                        <p:attrNameLst>
                                          <p:attrName>style.visibility</p:attrName>
                                        </p:attrNameLst>
                                      </p:cBhvr>
                                      <p:to>
                                        <p:strVal val="visible"/>
                                      </p:to>
                                    </p:set>
                                    <p:animEffect transition="in" filter="wipe(up)">
                                      <p:cBhvr>
                                        <p:cTn id="32" dur="500"/>
                                        <p:tgtEl>
                                          <p:spTgt spid="136200"/>
                                        </p:tgtEl>
                                      </p:cBhvr>
                                    </p:animEffect>
                                  </p:childTnLst>
                                </p:cTn>
                              </p:par>
                            </p:childTnLst>
                          </p:cTn>
                        </p:par>
                        <p:par>
                          <p:cTn id="33" fill="hold" nodeType="afterGroup">
                            <p:stCondLst>
                              <p:cond delay="500"/>
                            </p:stCondLst>
                            <p:childTnLst>
                              <p:par>
                                <p:cTn id="34" presetID="22" presetClass="entr" presetSubtype="1" fill="hold" nodeType="afterEffect">
                                  <p:stCondLst>
                                    <p:cond delay="0"/>
                                  </p:stCondLst>
                                  <p:childTnLst>
                                    <p:set>
                                      <p:cBhvr>
                                        <p:cTn id="35" dur="1" fill="hold">
                                          <p:stCondLst>
                                            <p:cond delay="0"/>
                                          </p:stCondLst>
                                        </p:cTn>
                                        <p:tgtEl>
                                          <p:spTgt spid="136201"/>
                                        </p:tgtEl>
                                        <p:attrNameLst>
                                          <p:attrName>style.visibility</p:attrName>
                                        </p:attrNameLst>
                                      </p:cBhvr>
                                      <p:to>
                                        <p:strVal val="visible"/>
                                      </p:to>
                                    </p:set>
                                    <p:animEffect transition="in" filter="wipe(up)">
                                      <p:cBhvr>
                                        <p:cTn id="36" dur="500"/>
                                        <p:tgtEl>
                                          <p:spTgt spid="136201"/>
                                        </p:tgtEl>
                                      </p:cBhvr>
                                    </p:animEffect>
                                  </p:childTnLst>
                                </p:cTn>
                              </p:par>
                            </p:childTnLst>
                          </p:cTn>
                        </p:par>
                        <p:par>
                          <p:cTn id="37" fill="hold" nodeType="afterGroup">
                            <p:stCondLst>
                              <p:cond delay="1000"/>
                            </p:stCondLst>
                            <p:childTnLst>
                              <p:par>
                                <p:cTn id="38" presetID="22" presetClass="entr" presetSubtype="1" fill="hold" nodeType="afterEffect">
                                  <p:stCondLst>
                                    <p:cond delay="0"/>
                                  </p:stCondLst>
                                  <p:childTnLst>
                                    <p:set>
                                      <p:cBhvr>
                                        <p:cTn id="39" dur="1" fill="hold">
                                          <p:stCondLst>
                                            <p:cond delay="0"/>
                                          </p:stCondLst>
                                        </p:cTn>
                                        <p:tgtEl>
                                          <p:spTgt spid="136202"/>
                                        </p:tgtEl>
                                        <p:attrNameLst>
                                          <p:attrName>style.visibility</p:attrName>
                                        </p:attrNameLst>
                                      </p:cBhvr>
                                      <p:to>
                                        <p:strVal val="visible"/>
                                      </p:to>
                                    </p:set>
                                    <p:animEffect transition="in" filter="wipe(up)">
                                      <p:cBhvr>
                                        <p:cTn id="40" dur="500"/>
                                        <p:tgtEl>
                                          <p:spTgt spid="13620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136212"/>
                                        </p:tgtEl>
                                        <p:attrNameLst>
                                          <p:attrName>style.visibility</p:attrName>
                                        </p:attrNameLst>
                                      </p:cBhvr>
                                      <p:to>
                                        <p:strVal val="visible"/>
                                      </p:to>
                                    </p:set>
                                    <p:animEffect transition="in" filter="wipe(up)">
                                      <p:cBhvr>
                                        <p:cTn id="45" dur="500"/>
                                        <p:tgtEl>
                                          <p:spTgt spid="136212"/>
                                        </p:tgtEl>
                                      </p:cBhvr>
                                    </p:animEffect>
                                  </p:childTnLst>
                                </p:cTn>
                              </p:par>
                            </p:childTnLst>
                          </p:cTn>
                        </p:par>
                        <p:par>
                          <p:cTn id="46" fill="hold" nodeType="afterGroup">
                            <p:stCondLst>
                              <p:cond delay="500"/>
                            </p:stCondLst>
                            <p:childTnLst>
                              <p:par>
                                <p:cTn id="47" presetID="22" presetClass="entr" presetSubtype="1" fill="hold" nodeType="afterEffect">
                                  <p:stCondLst>
                                    <p:cond delay="0"/>
                                  </p:stCondLst>
                                  <p:childTnLst>
                                    <p:set>
                                      <p:cBhvr>
                                        <p:cTn id="48" dur="1" fill="hold">
                                          <p:stCondLst>
                                            <p:cond delay="0"/>
                                          </p:stCondLst>
                                        </p:cTn>
                                        <p:tgtEl>
                                          <p:spTgt spid="136213"/>
                                        </p:tgtEl>
                                        <p:attrNameLst>
                                          <p:attrName>style.visibility</p:attrName>
                                        </p:attrNameLst>
                                      </p:cBhvr>
                                      <p:to>
                                        <p:strVal val="visible"/>
                                      </p:to>
                                    </p:set>
                                    <p:animEffect transition="in" filter="wipe(up)">
                                      <p:cBhvr>
                                        <p:cTn id="49" dur="500"/>
                                        <p:tgtEl>
                                          <p:spTgt spid="136213"/>
                                        </p:tgtEl>
                                      </p:cBhvr>
                                    </p:animEffect>
                                  </p:childTnLst>
                                </p:cTn>
                              </p:par>
                            </p:childTnLst>
                          </p:cTn>
                        </p:par>
                        <p:par>
                          <p:cTn id="50" fill="hold" nodeType="afterGroup">
                            <p:stCondLst>
                              <p:cond delay="1000"/>
                            </p:stCondLst>
                            <p:childTnLst>
                              <p:par>
                                <p:cTn id="51" presetID="22" presetClass="entr" presetSubtype="1" fill="hold" nodeType="afterEffect">
                                  <p:stCondLst>
                                    <p:cond delay="0"/>
                                  </p:stCondLst>
                                  <p:childTnLst>
                                    <p:set>
                                      <p:cBhvr>
                                        <p:cTn id="52" dur="1" fill="hold">
                                          <p:stCondLst>
                                            <p:cond delay="0"/>
                                          </p:stCondLst>
                                        </p:cTn>
                                        <p:tgtEl>
                                          <p:spTgt spid="136214"/>
                                        </p:tgtEl>
                                        <p:attrNameLst>
                                          <p:attrName>style.visibility</p:attrName>
                                        </p:attrNameLst>
                                      </p:cBhvr>
                                      <p:to>
                                        <p:strVal val="visible"/>
                                      </p:to>
                                    </p:set>
                                    <p:animEffect transition="in" filter="wipe(up)">
                                      <p:cBhvr>
                                        <p:cTn id="53" dur="500"/>
                                        <p:tgtEl>
                                          <p:spTgt spid="136214"/>
                                        </p:tgtEl>
                                      </p:cBhvr>
                                    </p:animEffect>
                                  </p:childTnLst>
                                </p:cTn>
                              </p:par>
                            </p:childTnLst>
                          </p:cTn>
                        </p:par>
                        <p:par>
                          <p:cTn id="54" fill="hold" nodeType="afterGroup">
                            <p:stCondLst>
                              <p:cond delay="1500"/>
                            </p:stCondLst>
                            <p:childTnLst>
                              <p:par>
                                <p:cTn id="55" presetID="23" presetClass="entr" presetSubtype="32" fill="hold" grpId="0" nodeType="afterEffect">
                                  <p:stCondLst>
                                    <p:cond delay="0"/>
                                  </p:stCondLst>
                                  <p:childTnLst>
                                    <p:set>
                                      <p:cBhvr>
                                        <p:cTn id="56" dur="1" fill="hold">
                                          <p:stCondLst>
                                            <p:cond delay="0"/>
                                          </p:stCondLst>
                                        </p:cTn>
                                        <p:tgtEl>
                                          <p:spTgt spid="136272"/>
                                        </p:tgtEl>
                                        <p:attrNameLst>
                                          <p:attrName>style.visibility</p:attrName>
                                        </p:attrNameLst>
                                      </p:cBhvr>
                                      <p:to>
                                        <p:strVal val="visible"/>
                                      </p:to>
                                    </p:set>
                                    <p:anim calcmode="lin" valueType="num">
                                      <p:cBhvr>
                                        <p:cTn id="57" dur="500" fill="hold"/>
                                        <p:tgtEl>
                                          <p:spTgt spid="136272"/>
                                        </p:tgtEl>
                                        <p:attrNameLst>
                                          <p:attrName>ppt_w</p:attrName>
                                        </p:attrNameLst>
                                      </p:cBhvr>
                                      <p:tavLst>
                                        <p:tav tm="0">
                                          <p:val>
                                            <p:strVal val="4*#ppt_w"/>
                                          </p:val>
                                        </p:tav>
                                        <p:tav tm="100000">
                                          <p:val>
                                            <p:strVal val="#ppt_w"/>
                                          </p:val>
                                        </p:tav>
                                      </p:tavLst>
                                    </p:anim>
                                    <p:anim calcmode="lin" valueType="num">
                                      <p:cBhvr>
                                        <p:cTn id="58" dur="500" fill="hold"/>
                                        <p:tgtEl>
                                          <p:spTgt spid="136272"/>
                                        </p:tgtEl>
                                        <p:attrNameLst>
                                          <p:attrName>ppt_h</p:attrName>
                                        </p:attrNameLst>
                                      </p:cBhvr>
                                      <p:tavLst>
                                        <p:tav tm="0">
                                          <p:val>
                                            <p:strVal val="4*#ppt_h"/>
                                          </p:val>
                                        </p:tav>
                                        <p:tav tm="100000">
                                          <p:val>
                                            <p:strVal val="#ppt_h"/>
                                          </p:val>
                                        </p:tav>
                                      </p:tavLst>
                                    </p:anim>
                                  </p:childTnLst>
                                </p:cTn>
                              </p:par>
                            </p:childTnLst>
                          </p:cTn>
                        </p:par>
                        <p:par>
                          <p:cTn id="59" fill="hold" nodeType="afterGroup">
                            <p:stCondLst>
                              <p:cond delay="2000"/>
                            </p:stCondLst>
                            <p:childTnLst>
                              <p:par>
                                <p:cTn id="60" presetID="22" presetClass="entr" presetSubtype="1" fill="hold" nodeType="afterEffect">
                                  <p:stCondLst>
                                    <p:cond delay="0"/>
                                  </p:stCondLst>
                                  <p:childTnLst>
                                    <p:set>
                                      <p:cBhvr>
                                        <p:cTn id="61" dur="1" fill="hold">
                                          <p:stCondLst>
                                            <p:cond delay="0"/>
                                          </p:stCondLst>
                                        </p:cTn>
                                        <p:tgtEl>
                                          <p:spTgt spid="136226"/>
                                        </p:tgtEl>
                                        <p:attrNameLst>
                                          <p:attrName>style.visibility</p:attrName>
                                        </p:attrNameLst>
                                      </p:cBhvr>
                                      <p:to>
                                        <p:strVal val="visible"/>
                                      </p:to>
                                    </p:set>
                                    <p:animEffect transition="in" filter="wipe(up)">
                                      <p:cBhvr>
                                        <p:cTn id="62" dur="500"/>
                                        <p:tgtEl>
                                          <p:spTgt spid="136226"/>
                                        </p:tgtEl>
                                      </p:cBhvr>
                                    </p:animEffect>
                                  </p:childTnLst>
                                </p:cTn>
                              </p:par>
                            </p:childTnLst>
                          </p:cTn>
                        </p:par>
                        <p:par>
                          <p:cTn id="63" fill="hold" nodeType="afterGroup">
                            <p:stCondLst>
                              <p:cond delay="2500"/>
                            </p:stCondLst>
                            <p:childTnLst>
                              <p:par>
                                <p:cTn id="64" presetID="22" presetClass="entr" presetSubtype="1" fill="hold" nodeType="afterEffect">
                                  <p:stCondLst>
                                    <p:cond delay="0"/>
                                  </p:stCondLst>
                                  <p:childTnLst>
                                    <p:set>
                                      <p:cBhvr>
                                        <p:cTn id="65" dur="1" fill="hold">
                                          <p:stCondLst>
                                            <p:cond delay="0"/>
                                          </p:stCondLst>
                                        </p:cTn>
                                        <p:tgtEl>
                                          <p:spTgt spid="136227"/>
                                        </p:tgtEl>
                                        <p:attrNameLst>
                                          <p:attrName>style.visibility</p:attrName>
                                        </p:attrNameLst>
                                      </p:cBhvr>
                                      <p:to>
                                        <p:strVal val="visible"/>
                                      </p:to>
                                    </p:set>
                                    <p:animEffect transition="in" filter="wipe(up)">
                                      <p:cBhvr>
                                        <p:cTn id="66" dur="500"/>
                                        <p:tgtEl>
                                          <p:spTgt spid="136227"/>
                                        </p:tgtEl>
                                      </p:cBhvr>
                                    </p:animEffect>
                                  </p:childTnLst>
                                </p:cTn>
                              </p:par>
                            </p:childTnLst>
                          </p:cTn>
                        </p:par>
                        <p:par>
                          <p:cTn id="67" fill="hold" nodeType="afterGroup">
                            <p:stCondLst>
                              <p:cond delay="3000"/>
                            </p:stCondLst>
                            <p:childTnLst>
                              <p:par>
                                <p:cTn id="68" presetID="22" presetClass="entr" presetSubtype="1" fill="hold" nodeType="afterEffect">
                                  <p:stCondLst>
                                    <p:cond delay="0"/>
                                  </p:stCondLst>
                                  <p:childTnLst>
                                    <p:set>
                                      <p:cBhvr>
                                        <p:cTn id="69" dur="1" fill="hold">
                                          <p:stCondLst>
                                            <p:cond delay="0"/>
                                          </p:stCondLst>
                                        </p:cTn>
                                        <p:tgtEl>
                                          <p:spTgt spid="136228"/>
                                        </p:tgtEl>
                                        <p:attrNameLst>
                                          <p:attrName>style.visibility</p:attrName>
                                        </p:attrNameLst>
                                      </p:cBhvr>
                                      <p:to>
                                        <p:strVal val="visible"/>
                                      </p:to>
                                    </p:set>
                                    <p:animEffect transition="in" filter="wipe(up)">
                                      <p:cBhvr>
                                        <p:cTn id="70" dur="500"/>
                                        <p:tgtEl>
                                          <p:spTgt spid="136228"/>
                                        </p:tgtEl>
                                      </p:cBhvr>
                                    </p:animEffect>
                                  </p:childTnLst>
                                </p:cTn>
                              </p:par>
                            </p:childTnLst>
                          </p:cTn>
                        </p:par>
                        <p:par>
                          <p:cTn id="71" fill="hold" nodeType="afterGroup">
                            <p:stCondLst>
                              <p:cond delay="3500"/>
                            </p:stCondLst>
                            <p:childTnLst>
                              <p:par>
                                <p:cTn id="72" presetID="23" presetClass="entr" presetSubtype="32" fill="hold" grpId="0" nodeType="afterEffect">
                                  <p:stCondLst>
                                    <p:cond delay="0"/>
                                  </p:stCondLst>
                                  <p:childTnLst>
                                    <p:set>
                                      <p:cBhvr>
                                        <p:cTn id="73" dur="1" fill="hold">
                                          <p:stCondLst>
                                            <p:cond delay="0"/>
                                          </p:stCondLst>
                                        </p:cTn>
                                        <p:tgtEl>
                                          <p:spTgt spid="136273"/>
                                        </p:tgtEl>
                                        <p:attrNameLst>
                                          <p:attrName>style.visibility</p:attrName>
                                        </p:attrNameLst>
                                      </p:cBhvr>
                                      <p:to>
                                        <p:strVal val="visible"/>
                                      </p:to>
                                    </p:set>
                                    <p:anim calcmode="lin" valueType="num">
                                      <p:cBhvr>
                                        <p:cTn id="74" dur="500" fill="hold"/>
                                        <p:tgtEl>
                                          <p:spTgt spid="136273"/>
                                        </p:tgtEl>
                                        <p:attrNameLst>
                                          <p:attrName>ppt_w</p:attrName>
                                        </p:attrNameLst>
                                      </p:cBhvr>
                                      <p:tavLst>
                                        <p:tav tm="0">
                                          <p:val>
                                            <p:strVal val="4*#ppt_w"/>
                                          </p:val>
                                        </p:tav>
                                        <p:tav tm="100000">
                                          <p:val>
                                            <p:strVal val="#ppt_w"/>
                                          </p:val>
                                        </p:tav>
                                      </p:tavLst>
                                    </p:anim>
                                    <p:anim calcmode="lin" valueType="num">
                                      <p:cBhvr>
                                        <p:cTn id="75" dur="500" fill="hold"/>
                                        <p:tgtEl>
                                          <p:spTgt spid="136273"/>
                                        </p:tgtEl>
                                        <p:attrNameLst>
                                          <p:attrName>ppt_h</p:attrName>
                                        </p:attrNameLst>
                                      </p:cBhvr>
                                      <p:tavLst>
                                        <p:tav tm="0">
                                          <p:val>
                                            <p:strVal val="4*#ppt_h"/>
                                          </p:val>
                                        </p:tav>
                                        <p:tav tm="100000">
                                          <p:val>
                                            <p:strVal val="#ppt_h"/>
                                          </p:val>
                                        </p:tav>
                                      </p:tavLst>
                                    </p:anim>
                                  </p:childTnLst>
                                </p:cTn>
                              </p:par>
                            </p:childTnLst>
                          </p:cTn>
                        </p:par>
                        <p:par>
                          <p:cTn id="76" fill="hold" nodeType="afterGroup">
                            <p:stCondLst>
                              <p:cond delay="4000"/>
                            </p:stCondLst>
                            <p:childTnLst>
                              <p:par>
                                <p:cTn id="77" presetID="22" presetClass="entr" presetSubtype="8" fill="hold" nodeType="afterEffect">
                                  <p:stCondLst>
                                    <p:cond delay="0"/>
                                  </p:stCondLst>
                                  <p:childTnLst>
                                    <p:set>
                                      <p:cBhvr>
                                        <p:cTn id="78" dur="1" fill="hold">
                                          <p:stCondLst>
                                            <p:cond delay="0"/>
                                          </p:stCondLst>
                                        </p:cTn>
                                        <p:tgtEl>
                                          <p:spTgt spid="136278"/>
                                        </p:tgtEl>
                                        <p:attrNameLst>
                                          <p:attrName>style.visibility</p:attrName>
                                        </p:attrNameLst>
                                      </p:cBhvr>
                                      <p:to>
                                        <p:strVal val="visible"/>
                                      </p:to>
                                    </p:set>
                                    <p:animEffect transition="in" filter="wipe(left)">
                                      <p:cBhvr>
                                        <p:cTn id="79" dur="500"/>
                                        <p:tgtEl>
                                          <p:spTgt spid="136278"/>
                                        </p:tgtEl>
                                      </p:cBhvr>
                                    </p:animEffect>
                                  </p:childTnLst>
                                  <p:subTnLst>
                                    <p:set>
                                      <p:cBhvr override="childStyle">
                                        <p:cTn dur="1" fill="hold" display="0" masterRel="sameClick" afterEffect="1">
                                          <p:stCondLst>
                                            <p:cond evt="end" delay="0">
                                              <p:tn val="77"/>
                                            </p:cond>
                                          </p:stCondLst>
                                        </p:cTn>
                                        <p:tgtEl>
                                          <p:spTgt spid="136278"/>
                                        </p:tgtEl>
                                        <p:attrNameLst>
                                          <p:attrName>style.visibility</p:attrName>
                                        </p:attrNameLst>
                                      </p:cBhvr>
                                      <p:to>
                                        <p:strVal val="hidden"/>
                                      </p:to>
                                    </p:set>
                                  </p:subTnLst>
                                </p:cTn>
                              </p:par>
                            </p:childTnLst>
                          </p:cTn>
                        </p:par>
                        <p:par>
                          <p:cTn id="80" fill="hold" nodeType="afterGroup">
                            <p:stCondLst>
                              <p:cond delay="4500"/>
                            </p:stCondLst>
                            <p:childTnLst>
                              <p:par>
                                <p:cTn id="81" presetID="22" presetClass="entr" presetSubtype="8" fill="hold" nodeType="afterEffect">
                                  <p:stCondLst>
                                    <p:cond delay="0"/>
                                  </p:stCondLst>
                                  <p:childTnLst>
                                    <p:set>
                                      <p:cBhvr>
                                        <p:cTn id="82" dur="1" fill="hold">
                                          <p:stCondLst>
                                            <p:cond delay="0"/>
                                          </p:stCondLst>
                                        </p:cTn>
                                        <p:tgtEl>
                                          <p:spTgt spid="136280"/>
                                        </p:tgtEl>
                                        <p:attrNameLst>
                                          <p:attrName>style.visibility</p:attrName>
                                        </p:attrNameLst>
                                      </p:cBhvr>
                                      <p:to>
                                        <p:strVal val="visible"/>
                                      </p:to>
                                    </p:set>
                                    <p:animEffect transition="in" filter="wipe(left)">
                                      <p:cBhvr>
                                        <p:cTn id="83" dur="500"/>
                                        <p:tgtEl>
                                          <p:spTgt spid="136280"/>
                                        </p:tgtEl>
                                      </p:cBhvr>
                                    </p:animEffect>
                                  </p:childTnLst>
                                </p:cTn>
                              </p:par>
                            </p:childTnLst>
                          </p:cTn>
                        </p:par>
                        <p:par>
                          <p:cTn id="84" fill="hold" nodeType="afterGroup">
                            <p:stCondLst>
                              <p:cond delay="5000"/>
                            </p:stCondLst>
                            <p:childTnLst>
                              <p:par>
                                <p:cTn id="85" presetID="22" presetClass="entr" presetSubtype="1" fill="hold" grpId="0" nodeType="afterEffect">
                                  <p:stCondLst>
                                    <p:cond delay="0"/>
                                  </p:stCondLst>
                                  <p:iterate type="lt">
                                    <p:tmPct val="100000"/>
                                  </p:iterate>
                                  <p:childTnLst>
                                    <p:set>
                                      <p:cBhvr>
                                        <p:cTn id="86" dur="1" fill="hold">
                                          <p:stCondLst>
                                            <p:cond delay="0"/>
                                          </p:stCondLst>
                                        </p:cTn>
                                        <p:tgtEl>
                                          <p:spTgt spid="136268">
                                            <p:txEl>
                                              <p:pRg st="0" end="0"/>
                                            </p:txEl>
                                          </p:spTgt>
                                        </p:tgtEl>
                                        <p:attrNameLst>
                                          <p:attrName>style.visibility</p:attrName>
                                        </p:attrNameLst>
                                      </p:cBhvr>
                                      <p:to>
                                        <p:strVal val="visible"/>
                                      </p:to>
                                    </p:set>
                                    <p:animEffect transition="in" filter="wipe(up)">
                                      <p:cBhvr>
                                        <p:cTn id="87" dur="75"/>
                                        <p:tgtEl>
                                          <p:spTgt spid="136268">
                                            <p:txEl>
                                              <p:pRg st="0" end="0"/>
                                            </p:txEl>
                                          </p:spTgt>
                                        </p:tgtEl>
                                      </p:cBhvr>
                                    </p:animEffect>
                                  </p:childTnLst>
                                  <p:subTnLst>
                                    <p:audio>
                                      <p:cMediaNode>
                                        <p:cTn display="0" masterRel="sameClick">
                                          <p:stCondLst>
                                            <p:cond evt="begin" delay="0">
                                              <p:tn val="85"/>
                                            </p:cond>
                                          </p:stCondLst>
                                          <p:endCondLst>
                                            <p:cond evt="onStopAudio" delay="0">
                                              <p:tgtEl>
                                                <p:sldTgt/>
                                              </p:tgtEl>
                                            </p:cond>
                                          </p:endCondLst>
                                        </p:cTn>
                                        <p:tgtEl>
                                          <p:sndTgt r:embed="rId3" name="TYPE.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1" fill="hold" nodeType="clickEffect">
                                  <p:stCondLst>
                                    <p:cond delay="0"/>
                                  </p:stCondLst>
                                  <p:childTnLst>
                                    <p:set>
                                      <p:cBhvr>
                                        <p:cTn id="91" dur="1" fill="hold">
                                          <p:stCondLst>
                                            <p:cond delay="0"/>
                                          </p:stCondLst>
                                        </p:cTn>
                                        <p:tgtEl>
                                          <p:spTgt spid="136235"/>
                                        </p:tgtEl>
                                        <p:attrNameLst>
                                          <p:attrName>style.visibility</p:attrName>
                                        </p:attrNameLst>
                                      </p:cBhvr>
                                      <p:to>
                                        <p:strVal val="visible"/>
                                      </p:to>
                                    </p:set>
                                    <p:animEffect transition="in" filter="wipe(up)">
                                      <p:cBhvr>
                                        <p:cTn id="92" dur="500"/>
                                        <p:tgtEl>
                                          <p:spTgt spid="136235"/>
                                        </p:tgtEl>
                                      </p:cBhvr>
                                    </p:animEffect>
                                  </p:childTnLst>
                                </p:cTn>
                              </p:par>
                            </p:childTnLst>
                          </p:cTn>
                        </p:par>
                        <p:par>
                          <p:cTn id="93" fill="hold" nodeType="afterGroup">
                            <p:stCondLst>
                              <p:cond delay="500"/>
                            </p:stCondLst>
                            <p:childTnLst>
                              <p:par>
                                <p:cTn id="94" presetID="22" presetClass="entr" presetSubtype="1" fill="hold" nodeType="afterEffect">
                                  <p:stCondLst>
                                    <p:cond delay="0"/>
                                  </p:stCondLst>
                                  <p:childTnLst>
                                    <p:set>
                                      <p:cBhvr>
                                        <p:cTn id="95" dur="1" fill="hold">
                                          <p:stCondLst>
                                            <p:cond delay="0"/>
                                          </p:stCondLst>
                                        </p:cTn>
                                        <p:tgtEl>
                                          <p:spTgt spid="136236"/>
                                        </p:tgtEl>
                                        <p:attrNameLst>
                                          <p:attrName>style.visibility</p:attrName>
                                        </p:attrNameLst>
                                      </p:cBhvr>
                                      <p:to>
                                        <p:strVal val="visible"/>
                                      </p:to>
                                    </p:set>
                                    <p:animEffect transition="in" filter="wipe(up)">
                                      <p:cBhvr>
                                        <p:cTn id="96" dur="500"/>
                                        <p:tgtEl>
                                          <p:spTgt spid="136236"/>
                                        </p:tgtEl>
                                      </p:cBhvr>
                                    </p:animEffect>
                                  </p:childTnLst>
                                </p:cTn>
                              </p:par>
                            </p:childTnLst>
                          </p:cTn>
                        </p:par>
                        <p:par>
                          <p:cTn id="97" fill="hold" nodeType="afterGroup">
                            <p:stCondLst>
                              <p:cond delay="1000"/>
                            </p:stCondLst>
                            <p:childTnLst>
                              <p:par>
                                <p:cTn id="98" presetID="22" presetClass="entr" presetSubtype="1" fill="hold" nodeType="afterEffect">
                                  <p:stCondLst>
                                    <p:cond delay="0"/>
                                  </p:stCondLst>
                                  <p:childTnLst>
                                    <p:set>
                                      <p:cBhvr>
                                        <p:cTn id="99" dur="1" fill="hold">
                                          <p:stCondLst>
                                            <p:cond delay="0"/>
                                          </p:stCondLst>
                                        </p:cTn>
                                        <p:tgtEl>
                                          <p:spTgt spid="136237"/>
                                        </p:tgtEl>
                                        <p:attrNameLst>
                                          <p:attrName>style.visibility</p:attrName>
                                        </p:attrNameLst>
                                      </p:cBhvr>
                                      <p:to>
                                        <p:strVal val="visible"/>
                                      </p:to>
                                    </p:set>
                                    <p:animEffect transition="in" filter="wipe(up)">
                                      <p:cBhvr>
                                        <p:cTn id="100" dur="500"/>
                                        <p:tgtEl>
                                          <p:spTgt spid="136237"/>
                                        </p:tgtEl>
                                      </p:cBhvr>
                                    </p:animEffect>
                                  </p:childTnLst>
                                </p:cTn>
                              </p:par>
                            </p:childTnLst>
                          </p:cTn>
                        </p:par>
                        <p:par>
                          <p:cTn id="101" fill="hold" nodeType="afterGroup">
                            <p:stCondLst>
                              <p:cond delay="1500"/>
                            </p:stCondLst>
                            <p:childTnLst>
                              <p:par>
                                <p:cTn id="102" presetID="23" presetClass="entr" presetSubtype="32" fill="hold" grpId="0" nodeType="afterEffect">
                                  <p:stCondLst>
                                    <p:cond delay="0"/>
                                  </p:stCondLst>
                                  <p:childTnLst>
                                    <p:set>
                                      <p:cBhvr>
                                        <p:cTn id="103" dur="1" fill="hold">
                                          <p:stCondLst>
                                            <p:cond delay="0"/>
                                          </p:stCondLst>
                                        </p:cTn>
                                        <p:tgtEl>
                                          <p:spTgt spid="136274"/>
                                        </p:tgtEl>
                                        <p:attrNameLst>
                                          <p:attrName>style.visibility</p:attrName>
                                        </p:attrNameLst>
                                      </p:cBhvr>
                                      <p:to>
                                        <p:strVal val="visible"/>
                                      </p:to>
                                    </p:set>
                                    <p:anim calcmode="lin" valueType="num">
                                      <p:cBhvr>
                                        <p:cTn id="104" dur="500" fill="hold"/>
                                        <p:tgtEl>
                                          <p:spTgt spid="136274"/>
                                        </p:tgtEl>
                                        <p:attrNameLst>
                                          <p:attrName>ppt_w</p:attrName>
                                        </p:attrNameLst>
                                      </p:cBhvr>
                                      <p:tavLst>
                                        <p:tav tm="0">
                                          <p:val>
                                            <p:strVal val="4*#ppt_w"/>
                                          </p:val>
                                        </p:tav>
                                        <p:tav tm="100000">
                                          <p:val>
                                            <p:strVal val="#ppt_w"/>
                                          </p:val>
                                        </p:tav>
                                      </p:tavLst>
                                    </p:anim>
                                    <p:anim calcmode="lin" valueType="num">
                                      <p:cBhvr>
                                        <p:cTn id="105" dur="500" fill="hold"/>
                                        <p:tgtEl>
                                          <p:spTgt spid="136274"/>
                                        </p:tgtEl>
                                        <p:attrNameLst>
                                          <p:attrName>ppt_h</p:attrName>
                                        </p:attrNameLst>
                                      </p:cBhvr>
                                      <p:tavLst>
                                        <p:tav tm="0">
                                          <p:val>
                                            <p:strVal val="4*#ppt_h"/>
                                          </p:val>
                                        </p:tav>
                                        <p:tav tm="100000">
                                          <p:val>
                                            <p:strVal val="#ppt_h"/>
                                          </p:val>
                                        </p:tav>
                                      </p:tavLst>
                                    </p:anim>
                                  </p:childTnLst>
                                </p:cTn>
                              </p:par>
                            </p:childTnLst>
                          </p:cTn>
                        </p:par>
                        <p:par>
                          <p:cTn id="106" fill="hold" nodeType="afterGroup">
                            <p:stCondLst>
                              <p:cond delay="2000"/>
                            </p:stCondLst>
                            <p:childTnLst>
                              <p:par>
                                <p:cTn id="107" presetID="22" presetClass="entr" presetSubtype="1" fill="hold" nodeType="afterEffect">
                                  <p:stCondLst>
                                    <p:cond delay="0"/>
                                  </p:stCondLst>
                                  <p:childTnLst>
                                    <p:set>
                                      <p:cBhvr>
                                        <p:cTn id="108" dur="1" fill="hold">
                                          <p:stCondLst>
                                            <p:cond delay="0"/>
                                          </p:stCondLst>
                                        </p:cTn>
                                        <p:tgtEl>
                                          <p:spTgt spid="136253"/>
                                        </p:tgtEl>
                                        <p:attrNameLst>
                                          <p:attrName>style.visibility</p:attrName>
                                        </p:attrNameLst>
                                      </p:cBhvr>
                                      <p:to>
                                        <p:strVal val="visible"/>
                                      </p:to>
                                    </p:set>
                                    <p:animEffect transition="in" filter="wipe(up)">
                                      <p:cBhvr>
                                        <p:cTn id="109" dur="500"/>
                                        <p:tgtEl>
                                          <p:spTgt spid="136253"/>
                                        </p:tgtEl>
                                      </p:cBhvr>
                                    </p:animEffect>
                                  </p:childTnLst>
                                </p:cTn>
                              </p:par>
                            </p:childTnLst>
                          </p:cTn>
                        </p:par>
                        <p:par>
                          <p:cTn id="110" fill="hold" nodeType="afterGroup">
                            <p:stCondLst>
                              <p:cond delay="2500"/>
                            </p:stCondLst>
                            <p:childTnLst>
                              <p:par>
                                <p:cTn id="111" presetID="22" presetClass="entr" presetSubtype="1" fill="hold" nodeType="afterEffect">
                                  <p:stCondLst>
                                    <p:cond delay="0"/>
                                  </p:stCondLst>
                                  <p:childTnLst>
                                    <p:set>
                                      <p:cBhvr>
                                        <p:cTn id="112" dur="1" fill="hold">
                                          <p:stCondLst>
                                            <p:cond delay="0"/>
                                          </p:stCondLst>
                                        </p:cTn>
                                        <p:tgtEl>
                                          <p:spTgt spid="136254"/>
                                        </p:tgtEl>
                                        <p:attrNameLst>
                                          <p:attrName>style.visibility</p:attrName>
                                        </p:attrNameLst>
                                      </p:cBhvr>
                                      <p:to>
                                        <p:strVal val="visible"/>
                                      </p:to>
                                    </p:set>
                                    <p:animEffect transition="in" filter="wipe(up)">
                                      <p:cBhvr>
                                        <p:cTn id="113" dur="500"/>
                                        <p:tgtEl>
                                          <p:spTgt spid="136254"/>
                                        </p:tgtEl>
                                      </p:cBhvr>
                                    </p:animEffect>
                                  </p:childTnLst>
                                </p:cTn>
                              </p:par>
                            </p:childTnLst>
                          </p:cTn>
                        </p:par>
                        <p:par>
                          <p:cTn id="114" fill="hold" nodeType="afterGroup">
                            <p:stCondLst>
                              <p:cond delay="3000"/>
                            </p:stCondLst>
                            <p:childTnLst>
                              <p:par>
                                <p:cTn id="115" presetID="22" presetClass="entr" presetSubtype="1" fill="hold" nodeType="afterEffect">
                                  <p:stCondLst>
                                    <p:cond delay="0"/>
                                  </p:stCondLst>
                                  <p:childTnLst>
                                    <p:set>
                                      <p:cBhvr>
                                        <p:cTn id="116" dur="1" fill="hold">
                                          <p:stCondLst>
                                            <p:cond delay="0"/>
                                          </p:stCondLst>
                                        </p:cTn>
                                        <p:tgtEl>
                                          <p:spTgt spid="136244"/>
                                        </p:tgtEl>
                                        <p:attrNameLst>
                                          <p:attrName>style.visibility</p:attrName>
                                        </p:attrNameLst>
                                      </p:cBhvr>
                                      <p:to>
                                        <p:strVal val="visible"/>
                                      </p:to>
                                    </p:set>
                                    <p:animEffect transition="in" filter="wipe(up)">
                                      <p:cBhvr>
                                        <p:cTn id="117" dur="500"/>
                                        <p:tgtEl>
                                          <p:spTgt spid="136244"/>
                                        </p:tgtEl>
                                      </p:cBhvr>
                                    </p:animEffect>
                                  </p:childTnLst>
                                </p:cTn>
                              </p:par>
                            </p:childTnLst>
                          </p:cTn>
                        </p:par>
                        <p:par>
                          <p:cTn id="118" fill="hold" nodeType="afterGroup">
                            <p:stCondLst>
                              <p:cond delay="3500"/>
                            </p:stCondLst>
                            <p:childTnLst>
                              <p:par>
                                <p:cTn id="119" presetID="23" presetClass="entr" presetSubtype="32" fill="hold" grpId="0" nodeType="afterEffect">
                                  <p:stCondLst>
                                    <p:cond delay="0"/>
                                  </p:stCondLst>
                                  <p:childTnLst>
                                    <p:set>
                                      <p:cBhvr>
                                        <p:cTn id="120" dur="1" fill="hold">
                                          <p:stCondLst>
                                            <p:cond delay="0"/>
                                          </p:stCondLst>
                                        </p:cTn>
                                        <p:tgtEl>
                                          <p:spTgt spid="136275"/>
                                        </p:tgtEl>
                                        <p:attrNameLst>
                                          <p:attrName>style.visibility</p:attrName>
                                        </p:attrNameLst>
                                      </p:cBhvr>
                                      <p:to>
                                        <p:strVal val="visible"/>
                                      </p:to>
                                    </p:set>
                                    <p:anim calcmode="lin" valueType="num">
                                      <p:cBhvr>
                                        <p:cTn id="121" dur="500" fill="hold"/>
                                        <p:tgtEl>
                                          <p:spTgt spid="136275"/>
                                        </p:tgtEl>
                                        <p:attrNameLst>
                                          <p:attrName>ppt_w</p:attrName>
                                        </p:attrNameLst>
                                      </p:cBhvr>
                                      <p:tavLst>
                                        <p:tav tm="0">
                                          <p:val>
                                            <p:strVal val="4*#ppt_w"/>
                                          </p:val>
                                        </p:tav>
                                        <p:tav tm="100000">
                                          <p:val>
                                            <p:strVal val="#ppt_w"/>
                                          </p:val>
                                        </p:tav>
                                      </p:tavLst>
                                    </p:anim>
                                    <p:anim calcmode="lin" valueType="num">
                                      <p:cBhvr>
                                        <p:cTn id="122" dur="500" fill="hold"/>
                                        <p:tgtEl>
                                          <p:spTgt spid="136275"/>
                                        </p:tgtEl>
                                        <p:attrNameLst>
                                          <p:attrName>ppt_h</p:attrName>
                                        </p:attrNameLst>
                                      </p:cBhvr>
                                      <p:tavLst>
                                        <p:tav tm="0">
                                          <p:val>
                                            <p:strVal val="4*#ppt_h"/>
                                          </p:val>
                                        </p:tav>
                                        <p:tav tm="100000">
                                          <p:val>
                                            <p:strVal val="#ppt_h"/>
                                          </p:val>
                                        </p:tav>
                                      </p:tavLst>
                                    </p:anim>
                                  </p:childTnLst>
                                </p:cTn>
                              </p:par>
                            </p:childTnLst>
                          </p:cTn>
                        </p:par>
                        <p:par>
                          <p:cTn id="123" fill="hold" nodeType="afterGroup">
                            <p:stCondLst>
                              <p:cond delay="4000"/>
                            </p:stCondLst>
                            <p:childTnLst>
                              <p:par>
                                <p:cTn id="124" presetID="22" presetClass="entr" presetSubtype="1" fill="hold" nodeType="afterEffect">
                                  <p:stCondLst>
                                    <p:cond delay="0"/>
                                  </p:stCondLst>
                                  <p:childTnLst>
                                    <p:set>
                                      <p:cBhvr>
                                        <p:cTn id="125" dur="1" fill="hold">
                                          <p:stCondLst>
                                            <p:cond delay="0"/>
                                          </p:stCondLst>
                                        </p:cTn>
                                        <p:tgtEl>
                                          <p:spTgt spid="136255"/>
                                        </p:tgtEl>
                                        <p:attrNameLst>
                                          <p:attrName>style.visibility</p:attrName>
                                        </p:attrNameLst>
                                      </p:cBhvr>
                                      <p:to>
                                        <p:strVal val="visible"/>
                                      </p:to>
                                    </p:set>
                                    <p:animEffect transition="in" filter="wipe(up)">
                                      <p:cBhvr>
                                        <p:cTn id="126" dur="500"/>
                                        <p:tgtEl>
                                          <p:spTgt spid="136255"/>
                                        </p:tgtEl>
                                      </p:cBhvr>
                                    </p:animEffect>
                                  </p:childTnLst>
                                </p:cTn>
                              </p:par>
                            </p:childTnLst>
                          </p:cTn>
                        </p:par>
                        <p:par>
                          <p:cTn id="127" fill="hold" nodeType="afterGroup">
                            <p:stCondLst>
                              <p:cond delay="4500"/>
                            </p:stCondLst>
                            <p:childTnLst>
                              <p:par>
                                <p:cTn id="128" presetID="22" presetClass="entr" presetSubtype="1" fill="hold" nodeType="afterEffect">
                                  <p:stCondLst>
                                    <p:cond delay="0"/>
                                  </p:stCondLst>
                                  <p:childTnLst>
                                    <p:set>
                                      <p:cBhvr>
                                        <p:cTn id="129" dur="1" fill="hold">
                                          <p:stCondLst>
                                            <p:cond delay="0"/>
                                          </p:stCondLst>
                                        </p:cTn>
                                        <p:tgtEl>
                                          <p:spTgt spid="136256"/>
                                        </p:tgtEl>
                                        <p:attrNameLst>
                                          <p:attrName>style.visibility</p:attrName>
                                        </p:attrNameLst>
                                      </p:cBhvr>
                                      <p:to>
                                        <p:strVal val="visible"/>
                                      </p:to>
                                    </p:set>
                                    <p:animEffect transition="in" filter="wipe(up)">
                                      <p:cBhvr>
                                        <p:cTn id="130" dur="500"/>
                                        <p:tgtEl>
                                          <p:spTgt spid="136256"/>
                                        </p:tgtEl>
                                      </p:cBhvr>
                                    </p:animEffect>
                                  </p:childTnLst>
                                </p:cTn>
                              </p:par>
                            </p:childTnLst>
                          </p:cTn>
                        </p:par>
                        <p:par>
                          <p:cTn id="131" fill="hold" nodeType="afterGroup">
                            <p:stCondLst>
                              <p:cond delay="5000"/>
                            </p:stCondLst>
                            <p:childTnLst>
                              <p:par>
                                <p:cTn id="132" presetID="22" presetClass="entr" presetSubtype="1" fill="hold" nodeType="afterEffect">
                                  <p:stCondLst>
                                    <p:cond delay="0"/>
                                  </p:stCondLst>
                                  <p:childTnLst>
                                    <p:set>
                                      <p:cBhvr>
                                        <p:cTn id="133" dur="1" fill="hold">
                                          <p:stCondLst>
                                            <p:cond delay="0"/>
                                          </p:stCondLst>
                                        </p:cTn>
                                        <p:tgtEl>
                                          <p:spTgt spid="136257"/>
                                        </p:tgtEl>
                                        <p:attrNameLst>
                                          <p:attrName>style.visibility</p:attrName>
                                        </p:attrNameLst>
                                      </p:cBhvr>
                                      <p:to>
                                        <p:strVal val="visible"/>
                                      </p:to>
                                    </p:set>
                                    <p:animEffect transition="in" filter="wipe(up)">
                                      <p:cBhvr>
                                        <p:cTn id="134" dur="500"/>
                                        <p:tgtEl>
                                          <p:spTgt spid="136257"/>
                                        </p:tgtEl>
                                      </p:cBhvr>
                                    </p:animEffect>
                                  </p:childTnLst>
                                </p:cTn>
                              </p:par>
                            </p:childTnLst>
                          </p:cTn>
                        </p:par>
                        <p:par>
                          <p:cTn id="135" fill="hold" nodeType="afterGroup">
                            <p:stCondLst>
                              <p:cond delay="5500"/>
                            </p:stCondLst>
                            <p:childTnLst>
                              <p:par>
                                <p:cTn id="136" presetID="23" presetClass="entr" presetSubtype="32" fill="hold" grpId="0" nodeType="afterEffect">
                                  <p:stCondLst>
                                    <p:cond delay="0"/>
                                  </p:stCondLst>
                                  <p:childTnLst>
                                    <p:set>
                                      <p:cBhvr>
                                        <p:cTn id="137" dur="1" fill="hold">
                                          <p:stCondLst>
                                            <p:cond delay="0"/>
                                          </p:stCondLst>
                                        </p:cTn>
                                        <p:tgtEl>
                                          <p:spTgt spid="136276"/>
                                        </p:tgtEl>
                                        <p:attrNameLst>
                                          <p:attrName>style.visibility</p:attrName>
                                        </p:attrNameLst>
                                      </p:cBhvr>
                                      <p:to>
                                        <p:strVal val="visible"/>
                                      </p:to>
                                    </p:set>
                                    <p:anim calcmode="lin" valueType="num">
                                      <p:cBhvr>
                                        <p:cTn id="138" dur="500" fill="hold"/>
                                        <p:tgtEl>
                                          <p:spTgt spid="136276"/>
                                        </p:tgtEl>
                                        <p:attrNameLst>
                                          <p:attrName>ppt_w</p:attrName>
                                        </p:attrNameLst>
                                      </p:cBhvr>
                                      <p:tavLst>
                                        <p:tav tm="0">
                                          <p:val>
                                            <p:strVal val="4*#ppt_w"/>
                                          </p:val>
                                        </p:tav>
                                        <p:tav tm="100000">
                                          <p:val>
                                            <p:strVal val="#ppt_w"/>
                                          </p:val>
                                        </p:tav>
                                      </p:tavLst>
                                    </p:anim>
                                    <p:anim calcmode="lin" valueType="num">
                                      <p:cBhvr>
                                        <p:cTn id="139" dur="500" fill="hold"/>
                                        <p:tgtEl>
                                          <p:spTgt spid="136276"/>
                                        </p:tgtEl>
                                        <p:attrNameLst>
                                          <p:attrName>ppt_h</p:attrName>
                                        </p:attrNameLst>
                                      </p:cBhvr>
                                      <p:tavLst>
                                        <p:tav tm="0">
                                          <p:val>
                                            <p:strVal val="4*#ppt_h"/>
                                          </p:val>
                                        </p:tav>
                                        <p:tav tm="100000">
                                          <p:val>
                                            <p:strVal val="#ppt_h"/>
                                          </p:val>
                                        </p:tav>
                                      </p:tavLst>
                                    </p:anim>
                                  </p:childTnLst>
                                </p:cTn>
                              </p:par>
                            </p:childTnLst>
                          </p:cTn>
                        </p:par>
                        <p:par>
                          <p:cTn id="140" fill="hold" nodeType="afterGroup">
                            <p:stCondLst>
                              <p:cond delay="6000"/>
                            </p:stCondLst>
                            <p:childTnLst>
                              <p:par>
                                <p:cTn id="141" presetID="22" presetClass="entr" presetSubtype="1" fill="hold" grpId="0" nodeType="afterEffect">
                                  <p:stCondLst>
                                    <p:cond delay="0"/>
                                  </p:stCondLst>
                                  <p:iterate type="lt">
                                    <p:tmPct val="100000"/>
                                  </p:iterate>
                                  <p:childTnLst>
                                    <p:set>
                                      <p:cBhvr>
                                        <p:cTn id="142" dur="1" fill="hold">
                                          <p:stCondLst>
                                            <p:cond delay="0"/>
                                          </p:stCondLst>
                                        </p:cTn>
                                        <p:tgtEl>
                                          <p:spTgt spid="136269">
                                            <p:txEl>
                                              <p:pRg st="0" end="0"/>
                                            </p:txEl>
                                          </p:spTgt>
                                        </p:tgtEl>
                                        <p:attrNameLst>
                                          <p:attrName>style.visibility</p:attrName>
                                        </p:attrNameLst>
                                      </p:cBhvr>
                                      <p:to>
                                        <p:strVal val="visible"/>
                                      </p:to>
                                    </p:set>
                                    <p:animEffect transition="in" filter="wipe(up)">
                                      <p:cBhvr>
                                        <p:cTn id="143" dur="75"/>
                                        <p:tgtEl>
                                          <p:spTgt spid="136269">
                                            <p:txEl>
                                              <p:pRg st="0" end="0"/>
                                            </p:txEl>
                                          </p:spTgt>
                                        </p:tgtEl>
                                      </p:cBhvr>
                                    </p:animEffect>
                                  </p:childTnLst>
                                  <p:subTnLst>
                                    <p:audio>
                                      <p:cMediaNode>
                                        <p:cTn display="0" masterRel="sameClick">
                                          <p:stCondLst>
                                            <p:cond evt="begin" delay="0">
                                              <p:tn val="141"/>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67" grpId="0" build="p" autoUpdateAnimBg="0" advAuto="0"/>
      <p:bldP spid="136268" grpId="0" build="p" autoUpdateAnimBg="0" advAuto="0"/>
      <p:bldP spid="136269" grpId="0" build="p" autoUpdateAnimBg="0" advAuto="0"/>
      <p:bldP spid="136270" grpId="0" autoUpdateAnimBg="0"/>
      <p:bldP spid="136271" grpId="0" autoUpdateAnimBg="0"/>
      <p:bldP spid="136272" grpId="0" autoUpdateAnimBg="0"/>
      <p:bldP spid="136273" grpId="0" autoUpdateAnimBg="0"/>
      <p:bldP spid="136274" grpId="0" autoUpdateAnimBg="0"/>
      <p:bldP spid="136275" grpId="0" autoUpdateAnimBg="0"/>
      <p:bldP spid="136276"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D0B50D96-35C7-4368-A0F3-3A0A3C76E752}"/>
              </a:ext>
            </a:extLst>
          </p:cNvPr>
          <p:cNvSpPr>
            <a:spLocks noGrp="1" noChangeArrowheads="1"/>
          </p:cNvSpPr>
          <p:nvPr>
            <p:ph type="title"/>
          </p:nvPr>
        </p:nvSpPr>
        <p:spPr>
          <a:xfrm>
            <a:off x="801688" y="609600"/>
            <a:ext cx="7772400" cy="1143000"/>
          </a:xfrm>
        </p:spPr>
        <p:txBody>
          <a:bodyPr/>
          <a:lstStyle/>
          <a:p>
            <a:r>
              <a:rPr lang="zh-CN" altLang="en-US" sz="4000" b="1">
                <a:ea typeface="华文新魏" panose="02010800040101010101" pitchFamily="2" charset="-122"/>
              </a:rPr>
              <a:t>需求案例分析</a:t>
            </a:r>
          </a:p>
        </p:txBody>
      </p:sp>
      <p:sp>
        <p:nvSpPr>
          <p:cNvPr id="225284" name="Text Box 4">
            <a:extLst>
              <a:ext uri="{FF2B5EF4-FFF2-40B4-BE49-F238E27FC236}">
                <a16:creationId xmlns:a16="http://schemas.microsoft.com/office/drawing/2014/main" id="{84105745-45EE-44C3-BD64-71BB86BD1172}"/>
              </a:ext>
            </a:extLst>
          </p:cNvPr>
          <p:cNvSpPr txBox="1">
            <a:spLocks noChangeArrowheads="1"/>
          </p:cNvSpPr>
          <p:nvPr/>
        </p:nvSpPr>
        <p:spPr bwMode="auto">
          <a:xfrm>
            <a:off x="1903413" y="2582863"/>
            <a:ext cx="6242050"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案例   医院病房监护系统</a:t>
            </a:r>
          </a:p>
          <a:p>
            <a:pPr>
              <a:spcBef>
                <a:spcPct val="50000"/>
              </a:spcBef>
            </a:pPr>
            <a:r>
              <a:rPr lang="zh-CN" altLang="en-US" sz="3200">
                <a:effectLst>
                  <a:outerShdw blurRad="38100" dist="38100" dir="2700000" algn="tl">
                    <a:srgbClr val="000000"/>
                  </a:outerShdw>
                </a:effectLst>
              </a:rPr>
              <a:t>             </a:t>
            </a:r>
            <a:r>
              <a:rPr lang="zh-CN" altLang="en-US">
                <a:effectLst>
                  <a:outerShdw blurRad="38100" dist="38100" dir="2700000" algn="tl">
                    <a:srgbClr val="000000"/>
                  </a:outerShdw>
                </a:effectLst>
              </a:rPr>
              <a:t>（结构化分析方法）</a:t>
            </a:r>
          </a:p>
          <a:p>
            <a:pPr>
              <a:spcBef>
                <a:spcPct val="50000"/>
              </a:spcBef>
            </a:pPr>
            <a:endParaRPr lang="en-US" altLang="zh-CN">
              <a:effectLst>
                <a:outerShdw blurRad="38100" dist="38100" dir="2700000" algn="tl">
                  <a:srgbClr val="000000"/>
                </a:outerShdw>
              </a:effectLst>
            </a:endParaRPr>
          </a:p>
        </p:txBody>
      </p:sp>
      <p:sp>
        <p:nvSpPr>
          <p:cNvPr id="225285" name="Rectangle 5">
            <a:hlinkClick r:id="" action="ppaction://hlinkshowjump?jump=previousslide"/>
            <a:extLst>
              <a:ext uri="{FF2B5EF4-FFF2-40B4-BE49-F238E27FC236}">
                <a16:creationId xmlns:a16="http://schemas.microsoft.com/office/drawing/2014/main" id="{4264D33F-740B-486E-86EE-2DDDD21931F3}"/>
              </a:ext>
            </a:extLst>
          </p:cNvPr>
          <p:cNvSpPr>
            <a:spLocks noChangeArrowheads="1"/>
          </p:cNvSpPr>
          <p:nvPr/>
        </p:nvSpPr>
        <p:spPr bwMode="auto">
          <a:xfrm>
            <a:off x="651510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86" name="Rectangle 6">
            <a:hlinkClick r:id="" action="ppaction://hlinkshowjump?jump=nextslide"/>
            <a:extLst>
              <a:ext uri="{FF2B5EF4-FFF2-40B4-BE49-F238E27FC236}">
                <a16:creationId xmlns:a16="http://schemas.microsoft.com/office/drawing/2014/main" id="{8E7EA6E6-4AE5-417D-B97D-67AAE18B5385}"/>
              </a:ext>
            </a:extLst>
          </p:cNvPr>
          <p:cNvSpPr>
            <a:spLocks noChangeArrowheads="1"/>
          </p:cNvSpPr>
          <p:nvPr/>
        </p:nvSpPr>
        <p:spPr bwMode="auto">
          <a:xfrm>
            <a:off x="710565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287" name="Oval 7">
            <a:hlinkClick r:id="rId2" action="ppaction://hlinksldjump"/>
            <a:extLst>
              <a:ext uri="{FF2B5EF4-FFF2-40B4-BE49-F238E27FC236}">
                <a16:creationId xmlns:a16="http://schemas.microsoft.com/office/drawing/2014/main" id="{92D1DA87-0AE7-492C-8D8F-9662B0B38882}"/>
              </a:ext>
            </a:extLst>
          </p:cNvPr>
          <p:cNvSpPr>
            <a:spLocks noChangeArrowheads="1"/>
          </p:cNvSpPr>
          <p:nvPr/>
        </p:nvSpPr>
        <p:spPr bwMode="auto">
          <a:xfrm>
            <a:off x="7802563"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A6C16F2-CCD4-4E77-B86A-689AE328C90B}"/>
              </a:ext>
            </a:extLst>
          </p:cNvPr>
          <p:cNvSpPr>
            <a:spLocks noGrp="1" noChangeArrowheads="1"/>
          </p:cNvSpPr>
          <p:nvPr>
            <p:ph type="title"/>
          </p:nvPr>
        </p:nvSpPr>
        <p:spPr>
          <a:xfrm>
            <a:off x="914400" y="568325"/>
            <a:ext cx="7239000" cy="457200"/>
          </a:xfrm>
          <a:effectLst>
            <a:outerShdw dist="35921" dir="2700000" algn="ctr" rotWithShape="0">
              <a:srgbClr val="000099"/>
            </a:outerShdw>
          </a:effectLst>
        </p:spPr>
        <p:txBody>
          <a:bodyPr/>
          <a:lstStyle/>
          <a:p>
            <a:r>
              <a:rPr lang="en-US" altLang="zh-CN"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2.1 </a:t>
            </a:r>
            <a:r>
              <a:rPr lang="zh-CN" altLang="en-US" sz="3200" dirty="0">
                <a:effectLst>
                  <a:outerShdw blurRad="38100" dist="38100" dir="2700000" algn="tl">
                    <a:srgbClr val="000000"/>
                  </a:outerShdw>
                </a:effectLst>
                <a:latin typeface="华文行楷" panose="02010800040101010101" pitchFamily="2" charset="-122"/>
                <a:ea typeface="华文行楷" panose="02010800040101010101" pitchFamily="2" charset="-122"/>
              </a:rPr>
              <a:t>软件需求工程的基本概念</a:t>
            </a:r>
          </a:p>
        </p:txBody>
      </p:sp>
      <p:sp>
        <p:nvSpPr>
          <p:cNvPr id="61450" name="Text Box 10">
            <a:extLst>
              <a:ext uri="{FF2B5EF4-FFF2-40B4-BE49-F238E27FC236}">
                <a16:creationId xmlns:a16="http://schemas.microsoft.com/office/drawing/2014/main" id="{26BE042E-9D06-48E1-B341-979A24EFF397}"/>
              </a:ext>
            </a:extLst>
          </p:cNvPr>
          <p:cNvSpPr txBox="1">
            <a:spLocks noChangeArrowheads="1"/>
          </p:cNvSpPr>
          <p:nvPr/>
        </p:nvSpPr>
        <p:spPr bwMode="auto">
          <a:xfrm>
            <a:off x="685800" y="4038600"/>
            <a:ext cx="78486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hangingPunct="1">
              <a:spcBef>
                <a:spcPct val="50000"/>
              </a:spcBef>
            </a:pPr>
            <a:r>
              <a:rPr lang="en-US" altLang="zh-CN" sz="2000">
                <a:solidFill>
                  <a:schemeClr val="tx2"/>
                </a:solidFill>
                <a:effectLst/>
                <a:latin typeface="宋体" panose="02010600030101010101" pitchFamily="2" charset="-122"/>
                <a:ea typeface="宋体" panose="02010600030101010101" pitchFamily="2" charset="-122"/>
              </a:rPr>
              <a:t>    </a:t>
            </a:r>
            <a:r>
              <a:rPr lang="zh-CN" altLang="en-US">
                <a:solidFill>
                  <a:schemeClr val="tx2"/>
                </a:solidFill>
                <a:effectLst/>
                <a:latin typeface="楷体_GB2312" pitchFamily="49" charset="-122"/>
              </a:rPr>
              <a:t>对系统应该提供的服务和所受到的约束进行理解、分析、建立文档、检验的过程</a:t>
            </a:r>
            <a:r>
              <a:rPr lang="en-US" altLang="zh-CN">
                <a:solidFill>
                  <a:schemeClr val="tx2"/>
                </a:solidFill>
                <a:effectLst/>
                <a:ea typeface="宋体" panose="02010600030101010101" pitchFamily="2" charset="-122"/>
              </a:rPr>
              <a:t>——</a:t>
            </a:r>
            <a:r>
              <a:rPr lang="zh-CN" altLang="en-US">
                <a:effectLst/>
                <a:latin typeface="宋体" panose="02010600030101010101" pitchFamily="2" charset="-122"/>
                <a:ea typeface="宋体" panose="02010600030101010101" pitchFamily="2" charset="-122"/>
              </a:rPr>
              <a:t>需求工程</a:t>
            </a:r>
          </a:p>
        </p:txBody>
      </p:sp>
      <p:sp>
        <p:nvSpPr>
          <p:cNvPr id="61452" name="Text Box 12">
            <a:extLst>
              <a:ext uri="{FF2B5EF4-FFF2-40B4-BE49-F238E27FC236}">
                <a16:creationId xmlns:a16="http://schemas.microsoft.com/office/drawing/2014/main" id="{7BA8018E-DD57-45AC-9144-4312E277AF02}"/>
              </a:ext>
            </a:extLst>
          </p:cNvPr>
          <p:cNvSpPr txBox="1">
            <a:spLocks noChangeArrowheads="1"/>
          </p:cNvSpPr>
          <p:nvPr/>
        </p:nvSpPr>
        <p:spPr bwMode="auto">
          <a:xfrm>
            <a:off x="1592263" y="1284288"/>
            <a:ext cx="60198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lnSpc>
                <a:spcPct val="120000"/>
              </a:lnSpc>
            </a:pPr>
            <a:r>
              <a:rPr lang="en-US" altLang="zh-CN">
                <a:effectLst/>
                <a:latin typeface="宋体" panose="02010600030101010101" pitchFamily="2" charset="-122"/>
                <a:ea typeface="宋体" panose="02010600030101010101" pitchFamily="2" charset="-122"/>
              </a:rPr>
              <a:t>1.</a:t>
            </a:r>
            <a:r>
              <a:rPr lang="zh-CN" altLang="en-US">
                <a:effectLst/>
                <a:latin typeface="宋体" panose="02010600030101010101" pitchFamily="2" charset="-122"/>
                <a:ea typeface="宋体" panose="02010600030101010101" pitchFamily="2" charset="-122"/>
              </a:rPr>
              <a:t>什么是软件需求工程？</a:t>
            </a:r>
          </a:p>
          <a:p>
            <a:pPr algn="just" eaLnBrk="1" hangingPunct="1">
              <a:lnSpc>
                <a:spcPct val="120000"/>
              </a:lnSpc>
            </a:pPr>
            <a:r>
              <a:rPr lang="en-US" altLang="zh-CN">
                <a:effectLst/>
                <a:latin typeface="宋体" panose="02010600030101010101" pitchFamily="2" charset="-122"/>
                <a:ea typeface="宋体" panose="02010600030101010101" pitchFamily="2" charset="-122"/>
              </a:rPr>
              <a:t>2.</a:t>
            </a:r>
            <a:r>
              <a:rPr lang="zh-CN" altLang="en-US">
                <a:effectLst/>
                <a:latin typeface="宋体" panose="02010600030101010101" pitchFamily="2" charset="-122"/>
                <a:ea typeface="宋体" panose="02010600030101010101" pitchFamily="2" charset="-122"/>
              </a:rPr>
              <a:t>软件需求工程的任务是什么？</a:t>
            </a:r>
          </a:p>
          <a:p>
            <a:pPr algn="just" eaLnBrk="1" hangingPunct="1">
              <a:lnSpc>
                <a:spcPct val="120000"/>
              </a:lnSpc>
            </a:pPr>
            <a:r>
              <a:rPr lang="en-US" altLang="zh-CN">
                <a:effectLst/>
                <a:latin typeface="宋体" panose="02010600030101010101" pitchFamily="2" charset="-122"/>
                <a:ea typeface="宋体" panose="02010600030101010101" pitchFamily="2" charset="-122"/>
              </a:rPr>
              <a:t>3.</a:t>
            </a:r>
            <a:r>
              <a:rPr lang="zh-CN" altLang="en-US">
                <a:effectLst/>
                <a:latin typeface="宋体" panose="02010600030101010101" pitchFamily="2" charset="-122"/>
                <a:ea typeface="宋体" panose="02010600030101010101" pitchFamily="2" charset="-122"/>
              </a:rPr>
              <a:t>需求工程过程</a:t>
            </a:r>
          </a:p>
          <a:p>
            <a:pPr algn="just" eaLnBrk="1" hangingPunct="1">
              <a:lnSpc>
                <a:spcPct val="120000"/>
              </a:lnSpc>
            </a:pPr>
            <a:r>
              <a:rPr lang="en-US" altLang="zh-CN">
                <a:effectLst/>
                <a:latin typeface="宋体" panose="02010600030101010101" pitchFamily="2" charset="-122"/>
                <a:ea typeface="宋体" panose="02010600030101010101" pitchFamily="2" charset="-122"/>
              </a:rPr>
              <a:t>4.</a:t>
            </a:r>
            <a:r>
              <a:rPr lang="zh-CN" altLang="en-US">
                <a:effectLst/>
                <a:latin typeface="宋体" panose="02010600030101010101" pitchFamily="2" charset="-122"/>
                <a:ea typeface="宋体" panose="02010600030101010101" pitchFamily="2" charset="-122"/>
              </a:rPr>
              <a:t>软件需求分析方法</a:t>
            </a:r>
          </a:p>
        </p:txBody>
      </p:sp>
      <p:sp>
        <p:nvSpPr>
          <p:cNvPr id="61475" name="Oval 35">
            <a:hlinkClick r:id="" action="ppaction://hlinkshowjump?jump=previousslide"/>
            <a:extLst>
              <a:ext uri="{FF2B5EF4-FFF2-40B4-BE49-F238E27FC236}">
                <a16:creationId xmlns:a16="http://schemas.microsoft.com/office/drawing/2014/main" id="{2BD9B8D2-0762-4728-85BF-0B9B856D15BB}"/>
              </a:ext>
            </a:extLst>
          </p:cNvPr>
          <p:cNvSpPr>
            <a:spLocks noChangeArrowheads="1"/>
          </p:cNvSpPr>
          <p:nvPr/>
        </p:nvSpPr>
        <p:spPr bwMode="auto">
          <a:xfrm>
            <a:off x="6370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6" name="Oval 36">
            <a:hlinkClick r:id="" action="ppaction://hlinkshowjump?jump=nextslide"/>
            <a:extLst>
              <a:ext uri="{FF2B5EF4-FFF2-40B4-BE49-F238E27FC236}">
                <a16:creationId xmlns:a16="http://schemas.microsoft.com/office/drawing/2014/main" id="{7829BF58-2C31-4253-9777-0E5E40F2998A}"/>
              </a:ext>
            </a:extLst>
          </p:cNvPr>
          <p:cNvSpPr>
            <a:spLocks noChangeArrowheads="1"/>
          </p:cNvSpPr>
          <p:nvPr/>
        </p:nvSpPr>
        <p:spPr bwMode="auto">
          <a:xfrm>
            <a:off x="7237413" y="6388100"/>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77" name="Oval 37">
            <a:hlinkClick r:id="rId2" action="ppaction://hlinksldjump"/>
            <a:extLst>
              <a:ext uri="{FF2B5EF4-FFF2-40B4-BE49-F238E27FC236}">
                <a16:creationId xmlns:a16="http://schemas.microsoft.com/office/drawing/2014/main" id="{59933E50-B9DB-468F-A148-A0E446D45C8F}"/>
              </a:ext>
            </a:extLst>
          </p:cNvPr>
          <p:cNvSpPr>
            <a:spLocks noChangeArrowheads="1"/>
          </p:cNvSpPr>
          <p:nvPr/>
        </p:nvSpPr>
        <p:spPr bwMode="auto">
          <a:xfrm>
            <a:off x="8147050" y="6399213"/>
            <a:ext cx="754063"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1000"/>
                                  </p:stCondLst>
                                  <p:childTnLst>
                                    <p:set>
                                      <p:cBhvr>
                                        <p:cTn id="6" dur="1" fill="hold">
                                          <p:stCondLst>
                                            <p:cond delay="0"/>
                                          </p:stCondLst>
                                        </p:cTn>
                                        <p:tgtEl>
                                          <p:spTgt spid="61452"/>
                                        </p:tgtEl>
                                        <p:attrNameLst>
                                          <p:attrName>style.visibility</p:attrName>
                                        </p:attrNameLst>
                                      </p:cBhvr>
                                      <p:to>
                                        <p:strVal val="visible"/>
                                      </p:to>
                                    </p:set>
                                    <p:animEffect transition="in" filter="wipe(up)">
                                      <p:cBhvr>
                                        <p:cTn id="7" dur="500"/>
                                        <p:tgtEl>
                                          <p:spTgt spid="614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61450">
                                            <p:txEl>
                                              <p:pRg st="0" end="0"/>
                                            </p:txEl>
                                          </p:spTgt>
                                        </p:tgtEl>
                                        <p:attrNameLst>
                                          <p:attrName>style.visibility</p:attrName>
                                        </p:attrNameLst>
                                      </p:cBhvr>
                                      <p:to>
                                        <p:strVal val="visible"/>
                                      </p:to>
                                    </p:set>
                                    <p:animEffect transition="in" filter="wipe(left)">
                                      <p:cBhvr>
                                        <p:cTn id="12" dur="300"/>
                                        <p:tgtEl>
                                          <p:spTgt spid="614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build="p" autoUpdateAnimBg="0" advAuto="36000"/>
      <p:bldP spid="6145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Text Box 4">
            <a:extLst>
              <a:ext uri="{FF2B5EF4-FFF2-40B4-BE49-F238E27FC236}">
                <a16:creationId xmlns:a16="http://schemas.microsoft.com/office/drawing/2014/main" id="{38131525-D74C-45CA-A265-9025B67779E1}"/>
              </a:ext>
            </a:extLst>
          </p:cNvPr>
          <p:cNvSpPr txBox="1">
            <a:spLocks noChangeArrowheads="1"/>
          </p:cNvSpPr>
          <p:nvPr/>
        </p:nvSpPr>
        <p:spPr bwMode="auto">
          <a:xfrm>
            <a:off x="538163" y="1006475"/>
            <a:ext cx="8272462"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chemeClr val="tx2"/>
                </a:solidFill>
                <a:effectLst>
                  <a:outerShdw blurRad="38100" dist="38100" dir="2700000" algn="tl">
                    <a:srgbClr val="000000"/>
                  </a:outerShdw>
                </a:effectLst>
                <a:ea typeface="宋体" panose="02010600030101010101" pitchFamily="2" charset="-122"/>
              </a:rPr>
              <a:t>一、问题的描述</a:t>
            </a:r>
            <a:endParaRPr lang="zh-CN" altLang="en-US" b="0">
              <a:effectLst/>
              <a:ea typeface="宋体" panose="02010600030101010101" pitchFamily="2" charset="-122"/>
            </a:endParaRPr>
          </a:p>
          <a:p>
            <a:pPr>
              <a:lnSpc>
                <a:spcPct val="105000"/>
              </a:lnSpc>
            </a:pPr>
            <a:r>
              <a:rPr lang="zh-CN" altLang="en-US" b="0">
                <a:effectLst/>
                <a:ea typeface="宋体" panose="02010600030101010101" pitchFamily="2" charset="-122"/>
              </a:rPr>
              <a:t>　　</a:t>
            </a:r>
            <a:r>
              <a:rPr lang="zh-CN" altLang="en-US">
                <a:effectLst/>
              </a:rPr>
              <a:t>在医院</a:t>
            </a:r>
            <a:r>
              <a:rPr lang="en-US" altLang="zh-CN">
                <a:solidFill>
                  <a:schemeClr val="tx2"/>
                </a:solidFill>
                <a:effectLst/>
              </a:rPr>
              <a:t>ICU</a:t>
            </a:r>
            <a:r>
              <a:rPr lang="zh-CN" altLang="en-US">
                <a:effectLst/>
              </a:rPr>
              <a:t>病房里，将病症监视器安置在每个病床，对病人进行监护。监视器将病人的组合病症信号实时地传送到中央监护系统进行分析处理。</a:t>
            </a:r>
          </a:p>
          <a:p>
            <a:pPr>
              <a:lnSpc>
                <a:spcPct val="105000"/>
              </a:lnSpc>
            </a:pPr>
            <a:r>
              <a:rPr lang="zh-CN" altLang="en-US">
                <a:effectLst/>
              </a:rPr>
              <a:t>        在中心值班室里，值班护士使用中央监护系统对病员的情况进行监控，监护系统实时地将病人的病症信号与标准的病诊信号进行比较分析，当病症出现异常时，系统会立即自动报警，并打印病情报告和更新病历。</a:t>
            </a:r>
          </a:p>
          <a:p>
            <a:pPr>
              <a:lnSpc>
                <a:spcPct val="105000"/>
              </a:lnSpc>
            </a:pPr>
            <a:r>
              <a:rPr lang="zh-CN" altLang="en-US">
                <a:effectLst/>
              </a:rPr>
              <a:t>        根据医生的要求随时打印病人的病情报告，系统还定期自动更新病历。</a:t>
            </a:r>
          </a:p>
        </p:txBody>
      </p:sp>
      <p:sp>
        <p:nvSpPr>
          <p:cNvPr id="168965" name="Text Box 5">
            <a:extLst>
              <a:ext uri="{FF2B5EF4-FFF2-40B4-BE49-F238E27FC236}">
                <a16:creationId xmlns:a16="http://schemas.microsoft.com/office/drawing/2014/main" id="{7FAF3CF6-E9FA-4D81-B883-561811275B70}"/>
              </a:ext>
            </a:extLst>
          </p:cNvPr>
          <p:cNvSpPr txBox="1">
            <a:spLocks noChangeArrowheads="1"/>
          </p:cNvSpPr>
          <p:nvPr/>
        </p:nvSpPr>
        <p:spPr bwMode="auto">
          <a:xfrm>
            <a:off x="695325" y="276225"/>
            <a:ext cx="776605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solidFill>
                  <a:schemeClr val="tx2"/>
                </a:solidFill>
                <a:effectLst/>
              </a:rPr>
              <a:t>案 例 一   </a:t>
            </a:r>
            <a:r>
              <a:rPr lang="zh-CN" altLang="en-US" sz="3200">
                <a:solidFill>
                  <a:schemeClr val="tx2"/>
                </a:solidFill>
                <a:effectLst/>
                <a:latin typeface="华文新魏" panose="02010800040101010101" pitchFamily="2" charset="-122"/>
                <a:ea typeface="华文新魏" panose="02010800040101010101" pitchFamily="2" charset="-122"/>
              </a:rPr>
              <a:t>医院病房监护系统</a:t>
            </a:r>
          </a:p>
        </p:txBody>
      </p:sp>
      <p:sp>
        <p:nvSpPr>
          <p:cNvPr id="168966" name="Rectangle 6">
            <a:hlinkClick r:id="" action="ppaction://hlinkshowjump?jump=previousslide"/>
            <a:extLst>
              <a:ext uri="{FF2B5EF4-FFF2-40B4-BE49-F238E27FC236}">
                <a16:creationId xmlns:a16="http://schemas.microsoft.com/office/drawing/2014/main" id="{33360972-4CE0-435D-8A81-0152A296ECFE}"/>
              </a:ext>
            </a:extLst>
          </p:cNvPr>
          <p:cNvSpPr>
            <a:spLocks noChangeArrowheads="1"/>
          </p:cNvSpPr>
          <p:nvPr/>
        </p:nvSpPr>
        <p:spPr bwMode="auto">
          <a:xfrm>
            <a:off x="651510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7" name="Rectangle 7">
            <a:hlinkClick r:id="" action="ppaction://hlinkshowjump?jump=nextslide"/>
            <a:extLst>
              <a:ext uri="{FF2B5EF4-FFF2-40B4-BE49-F238E27FC236}">
                <a16:creationId xmlns:a16="http://schemas.microsoft.com/office/drawing/2014/main" id="{A1662708-7627-48FC-823E-683498953C7E}"/>
              </a:ext>
            </a:extLst>
          </p:cNvPr>
          <p:cNvSpPr>
            <a:spLocks noChangeArrowheads="1"/>
          </p:cNvSpPr>
          <p:nvPr/>
        </p:nvSpPr>
        <p:spPr bwMode="auto">
          <a:xfrm>
            <a:off x="710565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8968" name="Oval 8">
            <a:hlinkClick r:id="rId2" action="ppaction://hlinksldjump"/>
            <a:extLst>
              <a:ext uri="{FF2B5EF4-FFF2-40B4-BE49-F238E27FC236}">
                <a16:creationId xmlns:a16="http://schemas.microsoft.com/office/drawing/2014/main" id="{29018FF9-4802-407B-AEBC-BFB2269FB1BC}"/>
              </a:ext>
            </a:extLst>
          </p:cNvPr>
          <p:cNvSpPr>
            <a:spLocks noChangeArrowheads="1"/>
          </p:cNvSpPr>
          <p:nvPr/>
        </p:nvSpPr>
        <p:spPr bwMode="auto">
          <a:xfrm>
            <a:off x="7802563"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8964">
                                            <p:txEl>
                                              <p:pRg st="0" end="0"/>
                                            </p:txEl>
                                          </p:spTgt>
                                        </p:tgtEl>
                                        <p:attrNameLst>
                                          <p:attrName>style.visibility</p:attrName>
                                        </p:attrNameLst>
                                      </p:cBhvr>
                                      <p:to>
                                        <p:strVal val="visible"/>
                                      </p:to>
                                    </p:set>
                                    <p:animEffect transition="in" filter="wipe(up)">
                                      <p:cBhvr>
                                        <p:cTn id="7" dur="1000"/>
                                        <p:tgtEl>
                                          <p:spTgt spid="1689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8964">
                                            <p:txEl>
                                              <p:pRg st="1" end="1"/>
                                            </p:txEl>
                                          </p:spTgt>
                                        </p:tgtEl>
                                        <p:attrNameLst>
                                          <p:attrName>style.visibility</p:attrName>
                                        </p:attrNameLst>
                                      </p:cBhvr>
                                      <p:to>
                                        <p:strVal val="visible"/>
                                      </p:to>
                                    </p:set>
                                    <p:animEffect transition="in" filter="wipe(up)">
                                      <p:cBhvr>
                                        <p:cTn id="12" dur="1000"/>
                                        <p:tgtEl>
                                          <p:spTgt spid="1689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68964">
                                            <p:txEl>
                                              <p:pRg st="2" end="2"/>
                                            </p:txEl>
                                          </p:spTgt>
                                        </p:tgtEl>
                                        <p:attrNameLst>
                                          <p:attrName>style.visibility</p:attrName>
                                        </p:attrNameLst>
                                      </p:cBhvr>
                                      <p:to>
                                        <p:strVal val="visible"/>
                                      </p:to>
                                    </p:set>
                                    <p:animEffect transition="in" filter="wipe(up)">
                                      <p:cBhvr>
                                        <p:cTn id="17" dur="1000"/>
                                        <p:tgtEl>
                                          <p:spTgt spid="1689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8964">
                                            <p:txEl>
                                              <p:pRg st="3" end="3"/>
                                            </p:txEl>
                                          </p:spTgt>
                                        </p:tgtEl>
                                        <p:attrNameLst>
                                          <p:attrName>style.visibility</p:attrName>
                                        </p:attrNameLst>
                                      </p:cBhvr>
                                      <p:to>
                                        <p:strVal val="visible"/>
                                      </p:to>
                                    </p:set>
                                    <p:animEffect transition="in" filter="wipe(up)">
                                      <p:cBhvr>
                                        <p:cTn id="22" dur="1000"/>
                                        <p:tgtEl>
                                          <p:spTgt spid="1689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Text Box 2">
            <a:extLst>
              <a:ext uri="{FF2B5EF4-FFF2-40B4-BE49-F238E27FC236}">
                <a16:creationId xmlns:a16="http://schemas.microsoft.com/office/drawing/2014/main" id="{7B048D55-41C6-400B-B777-C34229AA6D71}"/>
              </a:ext>
            </a:extLst>
          </p:cNvPr>
          <p:cNvSpPr txBox="1">
            <a:spLocks noChangeArrowheads="1"/>
          </p:cNvSpPr>
          <p:nvPr/>
        </p:nvSpPr>
        <p:spPr bwMode="auto">
          <a:xfrm>
            <a:off x="207963" y="4613275"/>
            <a:ext cx="5391150" cy="17367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eaLnBrk="1" hangingPunct="1">
              <a:lnSpc>
                <a:spcPct val="100000"/>
              </a:lnSpc>
              <a:spcBef>
                <a:spcPct val="10000"/>
              </a:spcBef>
            </a:pPr>
            <a:r>
              <a:rPr lang="zh-CN" altLang="en-US" sz="2000">
                <a:effectLst/>
                <a:latin typeface="宋体" panose="02010600030101010101" pitchFamily="2" charset="-122"/>
                <a:ea typeface="宋体" panose="02010600030101010101" pitchFamily="2" charset="-122"/>
              </a:rPr>
              <a:t>经过初步的需求分析，得到系统功能要求：</a:t>
            </a:r>
          </a:p>
          <a:p>
            <a:pPr algn="just" eaLnBrk="1" hangingPunct="1">
              <a:lnSpc>
                <a:spcPct val="100000"/>
              </a:lnSpc>
              <a:spcBef>
                <a:spcPct val="10000"/>
              </a:spcBef>
            </a:pPr>
            <a:r>
              <a:rPr lang="en-US" altLang="zh-CN" sz="2000">
                <a:effectLst/>
                <a:latin typeface="宋体" panose="02010600030101010101" pitchFamily="2" charset="-122"/>
                <a:ea typeface="宋体" panose="02010600030101010101" pitchFamily="2" charset="-122"/>
              </a:rPr>
              <a:t>1</a:t>
            </a:r>
            <a:r>
              <a:rPr lang="zh-CN" altLang="en-US" sz="2000">
                <a:effectLst/>
                <a:latin typeface="宋体" panose="02010600030101010101" pitchFamily="2" charset="-122"/>
                <a:ea typeface="宋体" panose="02010600030101010101" pitchFamily="2" charset="-122"/>
              </a:rPr>
              <a:t>、监视病员的病症</a:t>
            </a:r>
            <a:r>
              <a:rPr lang="en-US" altLang="zh-CN" sz="2000">
                <a:effectLst/>
                <a:latin typeface="宋体" panose="02010600030101010101" pitchFamily="2" charset="-122"/>
                <a:ea typeface="宋体" panose="02010600030101010101" pitchFamily="2" charset="-122"/>
              </a:rPr>
              <a:t>(</a:t>
            </a:r>
            <a:r>
              <a:rPr lang="zh-CN" altLang="en-US" sz="2000">
                <a:effectLst/>
                <a:latin typeface="宋体" panose="02010600030101010101" pitchFamily="2" charset="-122"/>
                <a:ea typeface="宋体" panose="02010600030101010101" pitchFamily="2" charset="-122"/>
              </a:rPr>
              <a:t>血压、体温、脉搏等</a:t>
            </a:r>
            <a:r>
              <a:rPr lang="en-US" altLang="zh-CN" sz="2000">
                <a:effectLst/>
                <a:latin typeface="宋体" panose="02010600030101010101" pitchFamily="2" charset="-122"/>
                <a:ea typeface="宋体" panose="02010600030101010101" pitchFamily="2" charset="-122"/>
              </a:rPr>
              <a:t>)</a:t>
            </a:r>
            <a:r>
              <a:rPr lang="zh-CN" altLang="en-US" sz="2000">
                <a:effectLst/>
                <a:latin typeface="宋体" panose="02010600030101010101" pitchFamily="2" charset="-122"/>
                <a:ea typeface="宋体" panose="02010600030101010101" pitchFamily="2" charset="-122"/>
              </a:rPr>
              <a:t>。</a:t>
            </a:r>
          </a:p>
          <a:p>
            <a:pPr algn="just" eaLnBrk="1" hangingPunct="1">
              <a:lnSpc>
                <a:spcPct val="100000"/>
              </a:lnSpc>
              <a:spcBef>
                <a:spcPct val="10000"/>
              </a:spcBef>
            </a:pPr>
            <a:r>
              <a:rPr lang="en-US" altLang="zh-CN" sz="2000">
                <a:effectLst/>
                <a:latin typeface="宋体" panose="02010600030101010101" pitchFamily="2" charset="-122"/>
                <a:ea typeface="宋体" panose="02010600030101010101" pitchFamily="2" charset="-122"/>
              </a:rPr>
              <a:t>2</a:t>
            </a:r>
            <a:r>
              <a:rPr lang="zh-CN" altLang="en-US" sz="2000">
                <a:effectLst/>
                <a:latin typeface="宋体" panose="02010600030101010101" pitchFamily="2" charset="-122"/>
                <a:ea typeface="宋体" panose="02010600030101010101" pitchFamily="2" charset="-122"/>
              </a:rPr>
              <a:t>、定时更新病历。</a:t>
            </a:r>
          </a:p>
          <a:p>
            <a:pPr algn="just" eaLnBrk="1" hangingPunct="1">
              <a:lnSpc>
                <a:spcPct val="100000"/>
              </a:lnSpc>
              <a:spcBef>
                <a:spcPct val="10000"/>
              </a:spcBef>
            </a:pPr>
            <a:r>
              <a:rPr lang="en-US" altLang="zh-CN" sz="2000">
                <a:effectLst/>
                <a:latin typeface="宋体" panose="02010600030101010101" pitchFamily="2" charset="-122"/>
                <a:ea typeface="宋体" panose="02010600030101010101" pitchFamily="2" charset="-122"/>
              </a:rPr>
              <a:t>3</a:t>
            </a:r>
            <a:r>
              <a:rPr lang="zh-CN" altLang="en-US" sz="2000">
                <a:effectLst/>
                <a:latin typeface="宋体" panose="02010600030101010101" pitchFamily="2" charset="-122"/>
                <a:ea typeface="宋体" panose="02010600030101010101" pitchFamily="2" charset="-122"/>
              </a:rPr>
              <a:t>、病情出现异常情况时报警。</a:t>
            </a:r>
          </a:p>
          <a:p>
            <a:pPr algn="just" eaLnBrk="1" hangingPunct="1">
              <a:lnSpc>
                <a:spcPct val="100000"/>
              </a:lnSpc>
              <a:spcBef>
                <a:spcPct val="10000"/>
              </a:spcBef>
            </a:pPr>
            <a:r>
              <a:rPr lang="en-US" altLang="zh-CN" sz="2000">
                <a:effectLst/>
                <a:latin typeface="宋体" panose="02010600030101010101" pitchFamily="2" charset="-122"/>
                <a:ea typeface="宋体" panose="02010600030101010101" pitchFamily="2" charset="-122"/>
              </a:rPr>
              <a:t>4</a:t>
            </a:r>
            <a:r>
              <a:rPr lang="zh-CN" altLang="en-US" sz="2000">
                <a:effectLst/>
                <a:latin typeface="宋体" panose="02010600030101010101" pitchFamily="2" charset="-122"/>
                <a:ea typeface="宋体" panose="02010600030101010101" pitchFamily="2" charset="-122"/>
              </a:rPr>
              <a:t>、随机地产生某一病员的病情报告。</a:t>
            </a:r>
          </a:p>
        </p:txBody>
      </p:sp>
      <p:sp>
        <p:nvSpPr>
          <p:cNvPr id="220163" name="Rectangle 3">
            <a:extLst>
              <a:ext uri="{FF2B5EF4-FFF2-40B4-BE49-F238E27FC236}">
                <a16:creationId xmlns:a16="http://schemas.microsoft.com/office/drawing/2014/main" id="{C0A6E5F3-6315-4B5E-95C6-730539D11807}"/>
              </a:ext>
            </a:extLst>
          </p:cNvPr>
          <p:cNvSpPr>
            <a:spLocks noGrp="1" noChangeArrowheads="1"/>
          </p:cNvSpPr>
          <p:nvPr>
            <p:ph type="title" idx="4294967295"/>
          </p:nvPr>
        </p:nvSpPr>
        <p:spPr>
          <a:xfrm>
            <a:off x="288925" y="311150"/>
            <a:ext cx="4521200" cy="457200"/>
          </a:xfrm>
          <a:effectLst>
            <a:outerShdw dist="35921" dir="2700000" algn="ctr" rotWithShape="0">
              <a:schemeClr val="bg2"/>
            </a:outerShdw>
          </a:effectLst>
        </p:spPr>
        <p:txBody>
          <a:bodyPr/>
          <a:lstStyle/>
          <a:p>
            <a:pPr algn="l"/>
            <a:r>
              <a:rPr lang="zh-CN" altLang="en-US" sz="2600">
                <a:latin typeface="华文行楷" panose="02010800040101010101" pitchFamily="2" charset="-122"/>
                <a:ea typeface="华文行楷" panose="02010800040101010101" pitchFamily="2" charset="-122"/>
              </a:rPr>
              <a:t>例</a:t>
            </a:r>
            <a:r>
              <a:rPr lang="en-US" altLang="zh-CN" sz="2600">
                <a:latin typeface="华文行楷" panose="02010800040101010101" pitchFamily="2" charset="-122"/>
                <a:ea typeface="华文行楷" panose="02010800040101010101" pitchFamily="2" charset="-122"/>
              </a:rPr>
              <a:t>2</a:t>
            </a:r>
            <a:r>
              <a:rPr lang="zh-CN" altLang="en-US" sz="2600">
                <a:latin typeface="华文行楷" panose="02010800040101010101" pitchFamily="2" charset="-122"/>
                <a:ea typeface="华文行楷" panose="02010800040101010101" pitchFamily="2" charset="-122"/>
              </a:rPr>
              <a:t>：医院病房监护系统</a:t>
            </a:r>
          </a:p>
        </p:txBody>
      </p:sp>
      <p:sp>
        <p:nvSpPr>
          <p:cNvPr id="220164" name="Oval 4">
            <a:extLst>
              <a:ext uri="{FF2B5EF4-FFF2-40B4-BE49-F238E27FC236}">
                <a16:creationId xmlns:a16="http://schemas.microsoft.com/office/drawing/2014/main" id="{F808B1DE-E120-4F9D-AD3C-88C336E5CB28}"/>
              </a:ext>
            </a:extLst>
          </p:cNvPr>
          <p:cNvSpPr>
            <a:spLocks noChangeArrowheads="1"/>
          </p:cNvSpPr>
          <p:nvPr/>
        </p:nvSpPr>
        <p:spPr bwMode="auto">
          <a:xfrm>
            <a:off x="381000" y="933450"/>
            <a:ext cx="2438400" cy="1905000"/>
          </a:xfrm>
          <a:prstGeom prst="ellipse">
            <a:avLst/>
          </a:prstGeom>
          <a:solidFill>
            <a:schemeClr val="tx1"/>
          </a:solidFill>
          <a:ln w="38100">
            <a:solidFill>
              <a:srgbClr val="FF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220165" name="Picture 5">
            <a:extLst>
              <a:ext uri="{FF2B5EF4-FFF2-40B4-BE49-F238E27FC236}">
                <a16:creationId xmlns:a16="http://schemas.microsoft.com/office/drawing/2014/main" id="{703650D9-F498-476F-AF1B-90F1123AA65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5800" y="1589088"/>
            <a:ext cx="1849438" cy="944562"/>
          </a:xfrm>
          <a:prstGeom prst="rect">
            <a:avLst/>
          </a:prstGeom>
          <a:noFill/>
          <a:extLst>
            <a:ext uri="{909E8E84-426E-40DD-AFC4-6F175D3DCCD1}">
              <a14:hiddenFill xmlns:a14="http://schemas.microsoft.com/office/drawing/2010/main">
                <a:solidFill>
                  <a:srgbClr val="FFFFFF"/>
                </a:solidFill>
              </a14:hiddenFill>
            </a:ext>
          </a:extLst>
        </p:spPr>
      </p:pic>
      <p:grpSp>
        <p:nvGrpSpPr>
          <p:cNvPr id="220166" name="Group 6">
            <a:extLst>
              <a:ext uri="{FF2B5EF4-FFF2-40B4-BE49-F238E27FC236}">
                <a16:creationId xmlns:a16="http://schemas.microsoft.com/office/drawing/2014/main" id="{A0C2785C-1ADC-441F-9D95-A8F4860CEAC1}"/>
              </a:ext>
            </a:extLst>
          </p:cNvPr>
          <p:cNvGrpSpPr>
            <a:grpSpLocks/>
          </p:cNvGrpSpPr>
          <p:nvPr/>
        </p:nvGrpSpPr>
        <p:grpSpPr bwMode="auto">
          <a:xfrm>
            <a:off x="4953000" y="381000"/>
            <a:ext cx="3810000" cy="2514600"/>
            <a:chOff x="2256" y="576"/>
            <a:chExt cx="2400" cy="1584"/>
          </a:xfrm>
        </p:grpSpPr>
        <p:pic>
          <p:nvPicPr>
            <p:cNvPr id="220167" name="Picture 7">
              <a:extLst>
                <a:ext uri="{FF2B5EF4-FFF2-40B4-BE49-F238E27FC236}">
                  <a16:creationId xmlns:a16="http://schemas.microsoft.com/office/drawing/2014/main" id="{7BE53A1B-4251-4A58-924F-8FB6A7222D4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6" y="576"/>
              <a:ext cx="2304" cy="1584"/>
            </a:xfrm>
            <a:prstGeom prst="rect">
              <a:avLst/>
            </a:prstGeom>
            <a:noFill/>
            <a:extLst>
              <a:ext uri="{909E8E84-426E-40DD-AFC4-6F175D3DCCD1}">
                <a14:hiddenFill xmlns:a14="http://schemas.microsoft.com/office/drawing/2010/main">
                  <a:solidFill>
                    <a:srgbClr val="FFFFFF"/>
                  </a:solidFill>
                </a14:hiddenFill>
              </a:ext>
            </a:extLst>
          </p:spPr>
        </p:pic>
        <p:sp>
          <p:nvSpPr>
            <p:cNvPr id="220168" name="Rectangle 8">
              <a:extLst>
                <a:ext uri="{FF2B5EF4-FFF2-40B4-BE49-F238E27FC236}">
                  <a16:creationId xmlns:a16="http://schemas.microsoft.com/office/drawing/2014/main" id="{0FC01267-31A9-4E1A-B3FD-C37FA18785EC}"/>
                </a:ext>
              </a:extLst>
            </p:cNvPr>
            <p:cNvSpPr>
              <a:spLocks noChangeArrowheads="1"/>
            </p:cNvSpPr>
            <p:nvPr/>
          </p:nvSpPr>
          <p:spPr bwMode="auto">
            <a:xfrm>
              <a:off x="4416" y="576"/>
              <a:ext cx="240" cy="96"/>
            </a:xfrm>
            <a:prstGeom prst="rect">
              <a:avLst/>
            </a:prstGeom>
            <a:solidFill>
              <a:srgbClr val="3333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169" name="Line 9">
              <a:extLst>
                <a:ext uri="{FF2B5EF4-FFF2-40B4-BE49-F238E27FC236}">
                  <a16:creationId xmlns:a16="http://schemas.microsoft.com/office/drawing/2014/main" id="{8E72DBA6-25F0-4A71-8254-A257D7A893B8}"/>
                </a:ext>
              </a:extLst>
            </p:cNvPr>
            <p:cNvSpPr>
              <a:spLocks noChangeShapeType="1"/>
            </p:cNvSpPr>
            <p:nvPr/>
          </p:nvSpPr>
          <p:spPr bwMode="auto">
            <a:xfrm flipV="1">
              <a:off x="4224" y="624"/>
              <a:ext cx="288" cy="144"/>
            </a:xfrm>
            <a:prstGeom prst="line">
              <a:avLst/>
            </a:prstGeom>
            <a:noFill/>
            <a:ln w="762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220170" name="Picture 10">
            <a:extLst>
              <a:ext uri="{FF2B5EF4-FFF2-40B4-BE49-F238E27FC236}">
                <a16:creationId xmlns:a16="http://schemas.microsoft.com/office/drawing/2014/main" id="{746F7139-F576-4F4A-A497-9DB840DC1B27}"/>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53340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1" name="Picture 11">
            <a:extLst>
              <a:ext uri="{FF2B5EF4-FFF2-40B4-BE49-F238E27FC236}">
                <a16:creationId xmlns:a16="http://schemas.microsoft.com/office/drawing/2014/main" id="{BA9CDC0B-4AAA-45ED-8805-4C96837CC6E4}"/>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74295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2" name="Picture 12">
            <a:extLst>
              <a:ext uri="{FF2B5EF4-FFF2-40B4-BE49-F238E27FC236}">
                <a16:creationId xmlns:a16="http://schemas.microsoft.com/office/drawing/2014/main" id="{8AD908FF-E2EC-480E-8B4D-09B2A91C0C21}"/>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95250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3" name="Picture 13">
            <a:extLst>
              <a:ext uri="{FF2B5EF4-FFF2-40B4-BE49-F238E27FC236}">
                <a16:creationId xmlns:a16="http://schemas.microsoft.com/office/drawing/2014/main" id="{9FC92BA4-6E04-4952-9780-B738CBA1FE25}"/>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116205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4" name="Picture 14">
            <a:extLst>
              <a:ext uri="{FF2B5EF4-FFF2-40B4-BE49-F238E27FC236}">
                <a16:creationId xmlns:a16="http://schemas.microsoft.com/office/drawing/2014/main" id="{5F5C70F6-52F9-45B5-B421-F4208DCC5780}"/>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1363663"/>
            <a:ext cx="190500" cy="217487"/>
          </a:xfrm>
          <a:prstGeom prst="rect">
            <a:avLst/>
          </a:prstGeom>
          <a:noFill/>
          <a:extLst>
            <a:ext uri="{909E8E84-426E-40DD-AFC4-6F175D3DCCD1}">
              <a14:hiddenFill xmlns:a14="http://schemas.microsoft.com/office/drawing/2010/main">
                <a:solidFill>
                  <a:srgbClr val="FFFFFF"/>
                </a:solidFill>
              </a14:hiddenFill>
            </a:ext>
          </a:extLst>
        </p:spPr>
      </p:pic>
      <p:pic>
        <p:nvPicPr>
          <p:cNvPr id="220175" name="Picture 15">
            <a:extLst>
              <a:ext uri="{FF2B5EF4-FFF2-40B4-BE49-F238E27FC236}">
                <a16:creationId xmlns:a16="http://schemas.microsoft.com/office/drawing/2014/main" id="{E17F9685-C135-4AB5-A77D-FBF456EC947D}"/>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158115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6" name="Picture 16">
            <a:extLst>
              <a:ext uri="{FF2B5EF4-FFF2-40B4-BE49-F238E27FC236}">
                <a16:creationId xmlns:a16="http://schemas.microsoft.com/office/drawing/2014/main" id="{F7612E32-6C6E-413D-BE63-E0D9EACAEFF6}"/>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1771650"/>
            <a:ext cx="190500" cy="217488"/>
          </a:xfrm>
          <a:prstGeom prst="rect">
            <a:avLst/>
          </a:prstGeom>
          <a:noFill/>
          <a:extLst>
            <a:ext uri="{909E8E84-426E-40DD-AFC4-6F175D3DCCD1}">
              <a14:hiddenFill xmlns:a14="http://schemas.microsoft.com/office/drawing/2010/main">
                <a:solidFill>
                  <a:srgbClr val="FFFFFF"/>
                </a:solidFill>
              </a14:hiddenFill>
            </a:ext>
          </a:extLst>
        </p:spPr>
      </p:pic>
      <p:pic>
        <p:nvPicPr>
          <p:cNvPr id="220177" name="Picture 17">
            <a:extLst>
              <a:ext uri="{FF2B5EF4-FFF2-40B4-BE49-F238E27FC236}">
                <a16:creationId xmlns:a16="http://schemas.microsoft.com/office/drawing/2014/main" id="{B77568C3-5EDA-4EB6-A694-644EF52DD071}"/>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1989138"/>
            <a:ext cx="190500" cy="217487"/>
          </a:xfrm>
          <a:prstGeom prst="rect">
            <a:avLst/>
          </a:prstGeom>
          <a:noFill/>
          <a:extLst>
            <a:ext uri="{909E8E84-426E-40DD-AFC4-6F175D3DCCD1}">
              <a14:hiddenFill xmlns:a14="http://schemas.microsoft.com/office/drawing/2010/main">
                <a:solidFill>
                  <a:srgbClr val="FFFFFF"/>
                </a:solidFill>
              </a14:hiddenFill>
            </a:ext>
          </a:extLst>
        </p:spPr>
      </p:pic>
      <p:pic>
        <p:nvPicPr>
          <p:cNvPr id="220178" name="Picture 18">
            <a:extLst>
              <a:ext uri="{FF2B5EF4-FFF2-40B4-BE49-F238E27FC236}">
                <a16:creationId xmlns:a16="http://schemas.microsoft.com/office/drawing/2014/main" id="{93CA0437-97CF-4C9E-8A57-329FB2E3C3EE}"/>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2198688"/>
            <a:ext cx="190500" cy="217487"/>
          </a:xfrm>
          <a:prstGeom prst="rect">
            <a:avLst/>
          </a:prstGeom>
          <a:noFill/>
          <a:extLst>
            <a:ext uri="{909E8E84-426E-40DD-AFC4-6F175D3DCCD1}">
              <a14:hiddenFill xmlns:a14="http://schemas.microsoft.com/office/drawing/2010/main">
                <a:solidFill>
                  <a:srgbClr val="FFFFFF"/>
                </a:solidFill>
              </a14:hiddenFill>
            </a:ext>
          </a:extLst>
        </p:spPr>
      </p:pic>
      <p:pic>
        <p:nvPicPr>
          <p:cNvPr id="220179" name="Picture 19">
            <a:extLst>
              <a:ext uri="{FF2B5EF4-FFF2-40B4-BE49-F238E27FC236}">
                <a16:creationId xmlns:a16="http://schemas.microsoft.com/office/drawing/2014/main" id="{43DA6D1E-7F90-49C7-8D22-1441A1DE94CA}"/>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2408238"/>
            <a:ext cx="190500" cy="217487"/>
          </a:xfrm>
          <a:prstGeom prst="rect">
            <a:avLst/>
          </a:prstGeom>
          <a:noFill/>
          <a:extLst>
            <a:ext uri="{909E8E84-426E-40DD-AFC4-6F175D3DCCD1}">
              <a14:hiddenFill xmlns:a14="http://schemas.microsoft.com/office/drawing/2010/main">
                <a:solidFill>
                  <a:srgbClr val="FFFFFF"/>
                </a:solidFill>
              </a14:hiddenFill>
            </a:ext>
          </a:extLst>
        </p:spPr>
      </p:pic>
      <p:pic>
        <p:nvPicPr>
          <p:cNvPr id="220180" name="Picture 20">
            <a:extLst>
              <a:ext uri="{FF2B5EF4-FFF2-40B4-BE49-F238E27FC236}">
                <a16:creationId xmlns:a16="http://schemas.microsoft.com/office/drawing/2014/main" id="{218D4B8E-3E71-400D-8E49-CA6FAC52DCA3}"/>
              </a:ext>
            </a:extLst>
          </p:cNvPr>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a:off x="8534400" y="2601913"/>
            <a:ext cx="190500" cy="217487"/>
          </a:xfrm>
          <a:prstGeom prst="rect">
            <a:avLst/>
          </a:prstGeom>
          <a:noFill/>
          <a:extLst>
            <a:ext uri="{909E8E84-426E-40DD-AFC4-6F175D3DCCD1}">
              <a14:hiddenFill xmlns:a14="http://schemas.microsoft.com/office/drawing/2010/main">
                <a:solidFill>
                  <a:srgbClr val="FFFFFF"/>
                </a:solidFill>
              </a14:hiddenFill>
            </a:ext>
          </a:extLst>
        </p:spPr>
      </p:pic>
      <p:pic>
        <p:nvPicPr>
          <p:cNvPr id="220181" name="Picture 21">
            <a:extLst>
              <a:ext uri="{FF2B5EF4-FFF2-40B4-BE49-F238E27FC236}">
                <a16:creationId xmlns:a16="http://schemas.microsoft.com/office/drawing/2014/main" id="{C7A331C5-B484-4005-AAEF-32E2795CB8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4572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20182" name="Picture 22">
            <a:extLst>
              <a:ext uri="{FF2B5EF4-FFF2-40B4-BE49-F238E27FC236}">
                <a16:creationId xmlns:a16="http://schemas.microsoft.com/office/drawing/2014/main" id="{58319F36-FD6A-4721-9834-7B9AA26EB48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53000" y="438150"/>
            <a:ext cx="1143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20183" name="Picture 23">
            <a:extLst>
              <a:ext uri="{FF2B5EF4-FFF2-40B4-BE49-F238E27FC236}">
                <a16:creationId xmlns:a16="http://schemas.microsoft.com/office/drawing/2014/main" id="{CC41650C-88A8-40AA-85E5-04635D771677}"/>
              </a:ext>
            </a:extLst>
          </p:cNvPr>
          <p:cNvPicPr>
            <a:picLocks noChangeAspect="1" noChangeArrowheads="1" noCrop="1"/>
          </p:cNvPicPr>
          <p:nvPr/>
        </p:nvPicPr>
        <p:blipFill>
          <a:blip r:embed="rId16">
            <a:extLst>
              <a:ext uri="{28A0092B-C50C-407E-A947-70E740481C1C}">
                <a14:useLocalDpi xmlns:a14="http://schemas.microsoft.com/office/drawing/2010/main" val="0"/>
              </a:ext>
            </a:extLst>
          </a:blip>
          <a:srcRect/>
          <a:stretch>
            <a:fillRect/>
          </a:stretch>
        </p:blipFill>
        <p:spPr bwMode="auto">
          <a:xfrm flipV="1">
            <a:off x="8543925" y="1771650"/>
            <a:ext cx="152400" cy="228600"/>
          </a:xfrm>
          <a:prstGeom prst="rect">
            <a:avLst/>
          </a:prstGeom>
          <a:noFill/>
          <a:extLst>
            <a:ext uri="{909E8E84-426E-40DD-AFC4-6F175D3DCCD1}">
              <a14:hiddenFill xmlns:a14="http://schemas.microsoft.com/office/drawing/2010/main">
                <a:solidFill>
                  <a:srgbClr val="FFFFFF"/>
                </a:solidFill>
              </a14:hiddenFill>
            </a:ext>
          </a:extLst>
        </p:spPr>
      </p:pic>
      <p:sp>
        <p:nvSpPr>
          <p:cNvPr id="220184" name="Rectangle 24">
            <a:extLst>
              <a:ext uri="{FF2B5EF4-FFF2-40B4-BE49-F238E27FC236}">
                <a16:creationId xmlns:a16="http://schemas.microsoft.com/office/drawing/2014/main" id="{B5B4EAB2-C4B9-49B2-B943-FBFE3BB31ADF}"/>
              </a:ext>
            </a:extLst>
          </p:cNvPr>
          <p:cNvSpPr>
            <a:spLocks noChangeArrowheads="1"/>
          </p:cNvSpPr>
          <p:nvPr/>
        </p:nvSpPr>
        <p:spPr bwMode="auto">
          <a:xfrm>
            <a:off x="3505200" y="441960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185" name="Rectangle 25">
            <a:extLst>
              <a:ext uri="{FF2B5EF4-FFF2-40B4-BE49-F238E27FC236}">
                <a16:creationId xmlns:a16="http://schemas.microsoft.com/office/drawing/2014/main" id="{0A2DDF12-BC56-42AF-8BBB-744D9B673035}"/>
              </a:ext>
            </a:extLst>
          </p:cNvPr>
          <p:cNvSpPr>
            <a:spLocks noChangeArrowheads="1"/>
          </p:cNvSpPr>
          <p:nvPr/>
        </p:nvSpPr>
        <p:spPr bwMode="auto">
          <a:xfrm>
            <a:off x="4953000" y="381000"/>
            <a:ext cx="3810000" cy="2514600"/>
          </a:xfrm>
          <a:prstGeom prst="rect">
            <a:avLst/>
          </a:prstGeom>
          <a:noFill/>
          <a:ln w="38100">
            <a:solidFill>
              <a:srgbClr val="3333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186" name="Line 26">
            <a:extLst>
              <a:ext uri="{FF2B5EF4-FFF2-40B4-BE49-F238E27FC236}">
                <a16:creationId xmlns:a16="http://schemas.microsoft.com/office/drawing/2014/main" id="{D4AF9AB6-A78D-4B24-BAC9-41973ADA9DB0}"/>
              </a:ext>
            </a:extLst>
          </p:cNvPr>
          <p:cNvSpPr>
            <a:spLocks noChangeShapeType="1"/>
          </p:cNvSpPr>
          <p:nvPr/>
        </p:nvSpPr>
        <p:spPr bwMode="auto">
          <a:xfrm>
            <a:off x="2743200" y="1828800"/>
            <a:ext cx="2209800" cy="0"/>
          </a:xfrm>
          <a:prstGeom prst="line">
            <a:avLst/>
          </a:prstGeom>
          <a:noFill/>
          <a:ln w="762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0187" name="Group 27">
            <a:extLst>
              <a:ext uri="{FF2B5EF4-FFF2-40B4-BE49-F238E27FC236}">
                <a16:creationId xmlns:a16="http://schemas.microsoft.com/office/drawing/2014/main" id="{73119779-2A1B-4589-A01B-A1002EBC718C}"/>
              </a:ext>
            </a:extLst>
          </p:cNvPr>
          <p:cNvGrpSpPr>
            <a:grpSpLocks/>
          </p:cNvGrpSpPr>
          <p:nvPr/>
        </p:nvGrpSpPr>
        <p:grpSpPr bwMode="auto">
          <a:xfrm>
            <a:off x="6553200" y="3617913"/>
            <a:ext cx="2057400" cy="2173287"/>
            <a:chOff x="720" y="1872"/>
            <a:chExt cx="1296" cy="1369"/>
          </a:xfrm>
        </p:grpSpPr>
        <p:pic>
          <p:nvPicPr>
            <p:cNvPr id="220188" name="Picture 28">
              <a:extLst>
                <a:ext uri="{FF2B5EF4-FFF2-40B4-BE49-F238E27FC236}">
                  <a16:creationId xmlns:a16="http://schemas.microsoft.com/office/drawing/2014/main" id="{C551824B-7CAF-4942-83B0-095143038B9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00" y="2016"/>
              <a:ext cx="816" cy="1225"/>
            </a:xfrm>
            <a:prstGeom prst="rect">
              <a:avLst/>
            </a:prstGeom>
            <a:noFill/>
            <a:extLst>
              <a:ext uri="{909E8E84-426E-40DD-AFC4-6F175D3DCCD1}">
                <a14:hiddenFill xmlns:a14="http://schemas.microsoft.com/office/drawing/2010/main">
                  <a:solidFill>
                    <a:srgbClr val="FFFFFF"/>
                  </a:solidFill>
                </a14:hiddenFill>
              </a:ext>
            </a:extLst>
          </p:spPr>
        </p:pic>
        <p:pic>
          <p:nvPicPr>
            <p:cNvPr id="220189" name="Picture 29">
              <a:extLst>
                <a:ext uri="{FF2B5EF4-FFF2-40B4-BE49-F238E27FC236}">
                  <a16:creationId xmlns:a16="http://schemas.microsoft.com/office/drawing/2014/main" id="{D76E08B6-0C27-4719-9761-9179A8D6D35E}"/>
                </a:ext>
              </a:extLst>
            </p:cNvPr>
            <p:cNvPicPr>
              <a:picLocks noChangeAspect="1" noChangeArrowheads="1" noCrop="1"/>
            </p:cNvPicPr>
            <p:nvPr/>
          </p:nvPicPr>
          <p:blipFill>
            <a:blip r:embed="rId18">
              <a:extLst>
                <a:ext uri="{28A0092B-C50C-407E-A947-70E740481C1C}">
                  <a14:useLocalDpi xmlns:a14="http://schemas.microsoft.com/office/drawing/2010/main" val="0"/>
                </a:ext>
              </a:extLst>
            </a:blip>
            <a:srcRect/>
            <a:stretch>
              <a:fillRect/>
            </a:stretch>
          </p:blipFill>
          <p:spPr bwMode="auto">
            <a:xfrm>
              <a:off x="720" y="1872"/>
              <a:ext cx="1080" cy="857"/>
            </a:xfrm>
            <a:prstGeom prst="rect">
              <a:avLst/>
            </a:prstGeom>
            <a:noFill/>
            <a:extLst>
              <a:ext uri="{909E8E84-426E-40DD-AFC4-6F175D3DCCD1}">
                <a14:hiddenFill xmlns:a14="http://schemas.microsoft.com/office/drawing/2010/main">
                  <a:solidFill>
                    <a:srgbClr val="FFFFFF"/>
                  </a:solidFill>
                </a14:hiddenFill>
              </a:ext>
            </a:extLst>
          </p:spPr>
        </p:pic>
      </p:grpSp>
      <p:pic>
        <p:nvPicPr>
          <p:cNvPr id="220190" name="Picture 30">
            <a:extLst>
              <a:ext uri="{FF2B5EF4-FFF2-40B4-BE49-F238E27FC236}">
                <a16:creationId xmlns:a16="http://schemas.microsoft.com/office/drawing/2014/main" id="{DCF1A8F3-9965-402A-B33E-E972D859835F}"/>
              </a:ext>
            </a:extLst>
          </p:cNvPr>
          <p:cNvPicPr>
            <a:picLocks noChangeAspect="1" noChangeArrowheads="1" noCrop="1"/>
          </p:cNvPicPr>
          <p:nvPr/>
        </p:nvPicPr>
        <p:blipFill>
          <a:blip r:embed="rId19">
            <a:extLst>
              <a:ext uri="{28A0092B-C50C-407E-A947-70E740481C1C}">
                <a14:useLocalDpi xmlns:a14="http://schemas.microsoft.com/office/drawing/2010/main" val="0"/>
              </a:ext>
            </a:extLst>
          </a:blip>
          <a:srcRect/>
          <a:stretch>
            <a:fillRect/>
          </a:stretch>
        </p:blipFill>
        <p:spPr bwMode="auto">
          <a:xfrm>
            <a:off x="4953000" y="395288"/>
            <a:ext cx="1089025" cy="754062"/>
          </a:xfrm>
          <a:prstGeom prst="rect">
            <a:avLst/>
          </a:prstGeom>
          <a:noFill/>
          <a:extLst>
            <a:ext uri="{909E8E84-426E-40DD-AFC4-6F175D3DCCD1}">
              <a14:hiddenFill xmlns:a14="http://schemas.microsoft.com/office/drawing/2010/main">
                <a:solidFill>
                  <a:srgbClr val="FFFFFF"/>
                </a:solidFill>
              </a14:hiddenFill>
            </a:ext>
          </a:extLst>
        </p:spPr>
      </p:pic>
      <p:sp>
        <p:nvSpPr>
          <p:cNvPr id="220191" name="Line 31">
            <a:extLst>
              <a:ext uri="{FF2B5EF4-FFF2-40B4-BE49-F238E27FC236}">
                <a16:creationId xmlns:a16="http://schemas.microsoft.com/office/drawing/2014/main" id="{C376C766-2715-41D7-9166-F7C76089FC9D}"/>
              </a:ext>
            </a:extLst>
          </p:cNvPr>
          <p:cNvSpPr>
            <a:spLocks noChangeShapeType="1"/>
          </p:cNvSpPr>
          <p:nvPr/>
        </p:nvSpPr>
        <p:spPr bwMode="auto">
          <a:xfrm>
            <a:off x="7086600" y="2895600"/>
            <a:ext cx="0" cy="533400"/>
          </a:xfrm>
          <a:prstGeom prst="line">
            <a:avLst/>
          </a:prstGeom>
          <a:noFill/>
          <a:ln w="762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0192" name="Line 32">
            <a:extLst>
              <a:ext uri="{FF2B5EF4-FFF2-40B4-BE49-F238E27FC236}">
                <a16:creationId xmlns:a16="http://schemas.microsoft.com/office/drawing/2014/main" id="{74FAEF36-FA88-4922-B14D-E7029477E6A3}"/>
              </a:ext>
            </a:extLst>
          </p:cNvPr>
          <p:cNvSpPr>
            <a:spLocks noChangeShapeType="1"/>
          </p:cNvSpPr>
          <p:nvPr/>
        </p:nvSpPr>
        <p:spPr bwMode="auto">
          <a:xfrm>
            <a:off x="2819400" y="1828800"/>
            <a:ext cx="2133600" cy="0"/>
          </a:xfrm>
          <a:prstGeom prst="line">
            <a:avLst/>
          </a:prstGeom>
          <a:noFill/>
          <a:ln w="762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0193" name="Line 33">
            <a:extLst>
              <a:ext uri="{FF2B5EF4-FFF2-40B4-BE49-F238E27FC236}">
                <a16:creationId xmlns:a16="http://schemas.microsoft.com/office/drawing/2014/main" id="{5BA54507-D18F-4DED-B3E2-8769EF5B3480}"/>
              </a:ext>
            </a:extLst>
          </p:cNvPr>
          <p:cNvSpPr>
            <a:spLocks noChangeShapeType="1"/>
          </p:cNvSpPr>
          <p:nvPr/>
        </p:nvSpPr>
        <p:spPr bwMode="auto">
          <a:xfrm>
            <a:off x="7086600" y="2895600"/>
            <a:ext cx="0" cy="533400"/>
          </a:xfrm>
          <a:prstGeom prst="line">
            <a:avLst/>
          </a:prstGeom>
          <a:noFill/>
          <a:ln w="762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220194" name="Picture 34">
            <a:extLst>
              <a:ext uri="{FF2B5EF4-FFF2-40B4-BE49-F238E27FC236}">
                <a16:creationId xmlns:a16="http://schemas.microsoft.com/office/drawing/2014/main" id="{2229C49C-CCA1-438C-95E8-8253F1D77D8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8800" y="53340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20195" name="Picture 35">
            <a:extLst>
              <a:ext uri="{FF2B5EF4-FFF2-40B4-BE49-F238E27FC236}">
                <a16:creationId xmlns:a16="http://schemas.microsoft.com/office/drawing/2014/main" id="{86A97935-938E-4744-B673-FA69361527B2}"/>
              </a:ext>
            </a:extLst>
          </p:cNvPr>
          <p:cNvPicPr>
            <a:picLocks noChangeAspect="1" noChangeArrowheads="1" noCrop="1"/>
          </p:cNvPicPr>
          <p:nvPr/>
        </p:nvPicPr>
        <p:blipFill>
          <a:blip r:embed="rId20">
            <a:extLst>
              <a:ext uri="{28A0092B-C50C-407E-A947-70E740481C1C}">
                <a14:useLocalDpi xmlns:a14="http://schemas.microsoft.com/office/drawing/2010/main" val="0"/>
              </a:ext>
            </a:extLst>
          </a:blip>
          <a:srcRect/>
          <a:stretch>
            <a:fillRect/>
          </a:stretch>
        </p:blipFill>
        <p:spPr bwMode="auto">
          <a:xfrm>
            <a:off x="1447800" y="1085850"/>
            <a:ext cx="914400" cy="838200"/>
          </a:xfrm>
          <a:prstGeom prst="rect">
            <a:avLst/>
          </a:prstGeom>
          <a:noFill/>
          <a:extLst>
            <a:ext uri="{909E8E84-426E-40DD-AFC4-6F175D3DCCD1}">
              <a14:hiddenFill xmlns:a14="http://schemas.microsoft.com/office/drawing/2010/main">
                <a:solidFill>
                  <a:srgbClr val="FFFFFF"/>
                </a:solidFill>
              </a14:hiddenFill>
            </a:ext>
          </a:extLst>
        </p:spPr>
      </p:pic>
      <p:sp>
        <p:nvSpPr>
          <p:cNvPr id="220196" name="Line 36">
            <a:extLst>
              <a:ext uri="{FF2B5EF4-FFF2-40B4-BE49-F238E27FC236}">
                <a16:creationId xmlns:a16="http://schemas.microsoft.com/office/drawing/2014/main" id="{2A120668-B74F-4DC3-B1BC-B314EA0F94DE}"/>
              </a:ext>
            </a:extLst>
          </p:cNvPr>
          <p:cNvSpPr>
            <a:spLocks noChangeShapeType="1"/>
          </p:cNvSpPr>
          <p:nvPr/>
        </p:nvSpPr>
        <p:spPr bwMode="auto">
          <a:xfrm flipH="1">
            <a:off x="4876800" y="2819400"/>
            <a:ext cx="1219200" cy="533400"/>
          </a:xfrm>
          <a:prstGeom prst="line">
            <a:avLst/>
          </a:prstGeom>
          <a:noFill/>
          <a:ln w="762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0197" name="Group 37">
            <a:extLst>
              <a:ext uri="{FF2B5EF4-FFF2-40B4-BE49-F238E27FC236}">
                <a16:creationId xmlns:a16="http://schemas.microsoft.com/office/drawing/2014/main" id="{7EDBA214-EE1F-42B2-851E-6352544317E1}"/>
              </a:ext>
            </a:extLst>
          </p:cNvPr>
          <p:cNvGrpSpPr>
            <a:grpSpLocks/>
          </p:cNvGrpSpPr>
          <p:nvPr/>
        </p:nvGrpSpPr>
        <p:grpSpPr bwMode="auto">
          <a:xfrm>
            <a:off x="533400" y="2819400"/>
            <a:ext cx="4419600" cy="1600200"/>
            <a:chOff x="336" y="1776"/>
            <a:chExt cx="2784" cy="1008"/>
          </a:xfrm>
        </p:grpSpPr>
        <p:sp>
          <p:nvSpPr>
            <p:cNvPr id="220198" name="Oval 38">
              <a:extLst>
                <a:ext uri="{FF2B5EF4-FFF2-40B4-BE49-F238E27FC236}">
                  <a16:creationId xmlns:a16="http://schemas.microsoft.com/office/drawing/2014/main" id="{3454112D-66C4-42A0-8A1D-7398FD82A8A7}"/>
                </a:ext>
              </a:extLst>
            </p:cNvPr>
            <p:cNvSpPr>
              <a:spLocks noChangeArrowheads="1"/>
            </p:cNvSpPr>
            <p:nvPr/>
          </p:nvSpPr>
          <p:spPr bwMode="auto">
            <a:xfrm>
              <a:off x="1248" y="1776"/>
              <a:ext cx="1872" cy="1008"/>
            </a:xfrm>
            <a:prstGeom prst="ellipse">
              <a:avLst/>
            </a:prstGeom>
            <a:noFill/>
            <a:ln w="57150">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199" name="Text Box 39">
              <a:extLst>
                <a:ext uri="{FF2B5EF4-FFF2-40B4-BE49-F238E27FC236}">
                  <a16:creationId xmlns:a16="http://schemas.microsoft.com/office/drawing/2014/main" id="{2A3A8D1C-0D73-48B9-A540-7315EA8DF341}"/>
                </a:ext>
              </a:extLst>
            </p:cNvPr>
            <p:cNvSpPr txBox="1">
              <a:spLocks noChangeArrowheads="1"/>
            </p:cNvSpPr>
            <p:nvPr/>
          </p:nvSpPr>
          <p:spPr bwMode="auto">
            <a:xfrm>
              <a:off x="336" y="2208"/>
              <a:ext cx="110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lnSpc>
                  <a:spcPct val="90000"/>
                </a:lnSpc>
              </a:pPr>
              <a:r>
                <a:rPr lang="zh-CN" altLang="en-US" sz="1800">
                  <a:effectLst/>
                  <a:ea typeface="宋体" panose="02010600030101010101" pitchFamily="2" charset="-122"/>
                </a:rPr>
                <a:t>产生</a:t>
              </a:r>
            </a:p>
            <a:p>
              <a:pPr algn="ctr">
                <a:lnSpc>
                  <a:spcPct val="90000"/>
                </a:lnSpc>
              </a:pPr>
              <a:r>
                <a:rPr lang="zh-CN" altLang="en-US" sz="1800">
                  <a:effectLst/>
                  <a:ea typeface="宋体" panose="02010600030101010101" pitchFamily="2" charset="-122"/>
                </a:rPr>
                <a:t>病情报告</a:t>
              </a:r>
            </a:p>
          </p:txBody>
        </p:sp>
      </p:grpSp>
      <p:sp>
        <p:nvSpPr>
          <p:cNvPr id="220200" name="Oval 40">
            <a:extLst>
              <a:ext uri="{FF2B5EF4-FFF2-40B4-BE49-F238E27FC236}">
                <a16:creationId xmlns:a16="http://schemas.microsoft.com/office/drawing/2014/main" id="{7DB0453A-0E34-42FA-A56F-5511127EFE18}"/>
              </a:ext>
            </a:extLst>
          </p:cNvPr>
          <p:cNvSpPr>
            <a:spLocks noChangeArrowheads="1"/>
          </p:cNvSpPr>
          <p:nvPr/>
        </p:nvSpPr>
        <p:spPr bwMode="auto">
          <a:xfrm>
            <a:off x="1981200" y="1828800"/>
            <a:ext cx="133350" cy="76200"/>
          </a:xfrm>
          <a:prstGeom prst="ellipse">
            <a:avLst/>
          </a:prstGeom>
          <a:solidFill>
            <a:schemeClr val="bg1"/>
          </a:solidFill>
          <a:ln w="762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201" name="Text Box 41">
            <a:extLst>
              <a:ext uri="{FF2B5EF4-FFF2-40B4-BE49-F238E27FC236}">
                <a16:creationId xmlns:a16="http://schemas.microsoft.com/office/drawing/2014/main" id="{F77A5144-7191-43B4-8AC7-0CD5B40F78D6}"/>
              </a:ext>
            </a:extLst>
          </p:cNvPr>
          <p:cNvSpPr txBox="1">
            <a:spLocks noChangeArrowheads="1"/>
          </p:cNvSpPr>
          <p:nvPr/>
        </p:nvSpPr>
        <p:spPr bwMode="auto">
          <a:xfrm>
            <a:off x="2613025" y="993775"/>
            <a:ext cx="11430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zh-CN" altLang="en-US" sz="1800">
                <a:effectLst/>
                <a:ea typeface="宋体" panose="02010600030101010101" pitchFamily="2" charset="-122"/>
              </a:rPr>
              <a:t>监视病情</a:t>
            </a:r>
          </a:p>
        </p:txBody>
      </p:sp>
      <p:sp>
        <p:nvSpPr>
          <p:cNvPr id="220202" name="Text Box 42">
            <a:extLst>
              <a:ext uri="{FF2B5EF4-FFF2-40B4-BE49-F238E27FC236}">
                <a16:creationId xmlns:a16="http://schemas.microsoft.com/office/drawing/2014/main" id="{3879EFD2-7AD2-4393-9268-94C174FDF415}"/>
              </a:ext>
            </a:extLst>
          </p:cNvPr>
          <p:cNvSpPr txBox="1">
            <a:spLocks noChangeArrowheads="1"/>
          </p:cNvSpPr>
          <p:nvPr/>
        </p:nvSpPr>
        <p:spPr bwMode="auto">
          <a:xfrm>
            <a:off x="6629400" y="5867400"/>
            <a:ext cx="1600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lnSpc>
                <a:spcPct val="100000"/>
              </a:lnSpc>
              <a:spcBef>
                <a:spcPct val="10000"/>
              </a:spcBef>
            </a:pPr>
            <a:r>
              <a:rPr lang="zh-CN" altLang="en-US" sz="1800">
                <a:effectLst/>
                <a:ea typeface="宋体" panose="02010600030101010101" pitchFamily="2" charset="-122"/>
              </a:rPr>
              <a:t>更新病历</a:t>
            </a:r>
          </a:p>
        </p:txBody>
      </p:sp>
      <p:graphicFrame>
        <p:nvGraphicFramePr>
          <p:cNvPr id="220203" name="Object 43">
            <a:extLst>
              <a:ext uri="{FF2B5EF4-FFF2-40B4-BE49-F238E27FC236}">
                <a16:creationId xmlns:a16="http://schemas.microsoft.com/office/drawing/2014/main" id="{F978A5EE-87CD-4E4B-ABF3-96EDC0F3A67E}"/>
              </a:ext>
            </a:extLst>
          </p:cNvPr>
          <p:cNvGraphicFramePr>
            <a:graphicFrameLocks noChangeAspect="1"/>
          </p:cNvGraphicFramePr>
          <p:nvPr/>
        </p:nvGraphicFramePr>
        <p:xfrm>
          <a:off x="3429000" y="2819400"/>
          <a:ext cx="1143000" cy="1066800"/>
        </p:xfrm>
        <a:graphic>
          <a:graphicData uri="http://schemas.openxmlformats.org/presentationml/2006/ole">
            <mc:AlternateContent xmlns:mc="http://schemas.openxmlformats.org/markup-compatibility/2006">
              <mc:Choice xmlns:v="urn:schemas-microsoft-com:vml" Requires="v">
                <p:oleObj spid="_x0000_s220228" name="Clip" r:id="rId21" imgW="1259640" imgH="1137240" progId="MS_ClipArt_Gallery.5">
                  <p:embed/>
                </p:oleObj>
              </mc:Choice>
              <mc:Fallback>
                <p:oleObj name="Clip" r:id="rId21" imgW="1259640" imgH="1137240" progId="MS_ClipArt_Gallery.5">
                  <p:embed/>
                  <p:pic>
                    <p:nvPicPr>
                      <p:cNvPr id="0" name="Object 4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29000" y="2819400"/>
                        <a:ext cx="1143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20204" name="Picture 44">
            <a:extLst>
              <a:ext uri="{FF2B5EF4-FFF2-40B4-BE49-F238E27FC236}">
                <a16:creationId xmlns:a16="http://schemas.microsoft.com/office/drawing/2014/main" id="{82AA3CDB-6159-45CA-9376-2CF997CA7CDD}"/>
              </a:ext>
            </a:extLst>
          </p:cNvPr>
          <p:cNvPicPr>
            <a:picLocks noChangeAspect="1" noChangeArrowheads="1" noCrop="1"/>
          </p:cNvPicPr>
          <p:nvPr/>
        </p:nvPicPr>
        <p:blipFill>
          <a:blip r:embed="rId16">
            <a:extLst>
              <a:ext uri="{28A0092B-C50C-407E-A947-70E740481C1C}">
                <a14:useLocalDpi xmlns:a14="http://schemas.microsoft.com/office/drawing/2010/main" val="0"/>
              </a:ext>
            </a:extLst>
          </a:blip>
          <a:srcRect/>
          <a:stretch>
            <a:fillRect/>
          </a:stretch>
        </p:blipFill>
        <p:spPr bwMode="auto">
          <a:xfrm flipV="1">
            <a:off x="8502650" y="1752600"/>
            <a:ext cx="203200" cy="304800"/>
          </a:xfrm>
          <a:prstGeom prst="rect">
            <a:avLst/>
          </a:prstGeom>
          <a:noFill/>
          <a:extLst>
            <a:ext uri="{909E8E84-426E-40DD-AFC4-6F175D3DCCD1}">
              <a14:hiddenFill xmlns:a14="http://schemas.microsoft.com/office/drawing/2010/main">
                <a:solidFill>
                  <a:srgbClr val="FFFFFF"/>
                </a:solidFill>
              </a14:hiddenFill>
            </a:ext>
          </a:extLst>
        </p:spPr>
      </p:pic>
      <p:grpSp>
        <p:nvGrpSpPr>
          <p:cNvPr id="220205" name="Group 45">
            <a:extLst>
              <a:ext uri="{FF2B5EF4-FFF2-40B4-BE49-F238E27FC236}">
                <a16:creationId xmlns:a16="http://schemas.microsoft.com/office/drawing/2014/main" id="{F0E0FD9E-89D6-448C-9855-DDEEB47A5487}"/>
              </a:ext>
            </a:extLst>
          </p:cNvPr>
          <p:cNvGrpSpPr>
            <a:grpSpLocks/>
          </p:cNvGrpSpPr>
          <p:nvPr/>
        </p:nvGrpSpPr>
        <p:grpSpPr bwMode="auto">
          <a:xfrm>
            <a:off x="5943600" y="3465513"/>
            <a:ext cx="2647950" cy="2286000"/>
            <a:chOff x="3888" y="2160"/>
            <a:chExt cx="1644" cy="1440"/>
          </a:xfrm>
        </p:grpSpPr>
        <p:grpSp>
          <p:nvGrpSpPr>
            <p:cNvPr id="220206" name="Group 46">
              <a:extLst>
                <a:ext uri="{FF2B5EF4-FFF2-40B4-BE49-F238E27FC236}">
                  <a16:creationId xmlns:a16="http://schemas.microsoft.com/office/drawing/2014/main" id="{32ED6724-5EFC-4140-B1BB-BB1C8FF0236F}"/>
                </a:ext>
              </a:extLst>
            </p:cNvPr>
            <p:cNvGrpSpPr>
              <a:grpSpLocks/>
            </p:cNvGrpSpPr>
            <p:nvPr/>
          </p:nvGrpSpPr>
          <p:grpSpPr bwMode="auto">
            <a:xfrm>
              <a:off x="3936" y="2832"/>
              <a:ext cx="588" cy="768"/>
              <a:chOff x="2196" y="2196"/>
              <a:chExt cx="588" cy="732"/>
            </a:xfrm>
          </p:grpSpPr>
          <p:sp>
            <p:nvSpPr>
              <p:cNvPr id="220207" name="AutoShape 47">
                <a:extLst>
                  <a:ext uri="{FF2B5EF4-FFF2-40B4-BE49-F238E27FC236}">
                    <a16:creationId xmlns:a16="http://schemas.microsoft.com/office/drawing/2014/main" id="{93CDFFD7-88A3-4C4D-8E4C-E145643203ED}"/>
                  </a:ext>
                </a:extLst>
              </p:cNvPr>
              <p:cNvSpPr>
                <a:spLocks noChangeArrowheads="1"/>
              </p:cNvSpPr>
              <p:nvPr/>
            </p:nvSpPr>
            <p:spPr bwMode="auto">
              <a:xfrm>
                <a:off x="2196" y="2196"/>
                <a:ext cx="588" cy="732"/>
              </a:xfrm>
              <a:prstGeom prst="flowChartMagneticDisk">
                <a:avLst/>
              </a:prstGeom>
              <a:gradFill rotWithShape="0">
                <a:gsLst>
                  <a:gs pos="0">
                    <a:srgbClr val="FFFFFF">
                      <a:gamma/>
                      <a:shade val="46275"/>
                      <a:invGamma/>
                    </a:srgbClr>
                  </a:gs>
                  <a:gs pos="50000">
                    <a:srgbClr val="FFFFFF"/>
                  </a:gs>
                  <a:gs pos="100000">
                    <a:srgbClr val="FFFFFF">
                      <a:gamma/>
                      <a:shade val="46275"/>
                      <a:invGamma/>
                    </a:srgbClr>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208" name="Oval 48">
                <a:extLst>
                  <a:ext uri="{FF2B5EF4-FFF2-40B4-BE49-F238E27FC236}">
                    <a16:creationId xmlns:a16="http://schemas.microsoft.com/office/drawing/2014/main" id="{55EFC2A0-5B30-49BE-B7B3-07ACFCFDD3C2}"/>
                  </a:ext>
                </a:extLst>
              </p:cNvPr>
              <p:cNvSpPr>
                <a:spLocks noChangeArrowheads="1"/>
              </p:cNvSpPr>
              <p:nvPr/>
            </p:nvSpPr>
            <p:spPr bwMode="auto">
              <a:xfrm>
                <a:off x="2208" y="2212"/>
                <a:ext cx="576" cy="188"/>
              </a:xfrm>
              <a:prstGeom prst="ellipse">
                <a:avLst/>
              </a:prstGeom>
              <a:solidFill>
                <a:srgbClr val="DDDDDD"/>
              </a:solidFill>
              <a:ln>
                <a:noFill/>
              </a:ln>
              <a:effectLst/>
              <a:extLst>
                <a:ext uri="{91240B29-F687-4F45-9708-019B960494DF}">
                  <a14:hiddenLine xmlns:a14="http://schemas.microsoft.com/office/drawing/2010/main" w="19050">
                    <a:solidFill>
                      <a:srgbClr val="080808"/>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220209" name="AutoShape 49">
              <a:extLst>
                <a:ext uri="{FF2B5EF4-FFF2-40B4-BE49-F238E27FC236}">
                  <a16:creationId xmlns:a16="http://schemas.microsoft.com/office/drawing/2014/main" id="{3CBB06BB-3E13-46B4-8169-51900AA7E093}"/>
                </a:ext>
              </a:extLst>
            </p:cNvPr>
            <p:cNvSpPr>
              <a:spLocks noChangeArrowheads="1"/>
            </p:cNvSpPr>
            <p:nvPr/>
          </p:nvSpPr>
          <p:spPr bwMode="auto">
            <a:xfrm>
              <a:off x="4284" y="2964"/>
              <a:ext cx="1164" cy="636"/>
            </a:xfrm>
            <a:prstGeom prst="cube">
              <a:avLst>
                <a:gd name="adj" fmla="val 21153"/>
              </a:avLst>
            </a:prstGeom>
            <a:blipFill dpi="0" rotWithShape="0">
              <a:blip r:embed="rId23"/>
              <a:srcRect/>
              <a:tile tx="0" ty="0" sx="100000" sy="100000" flip="none" algn="tl"/>
            </a:blip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20210" name="Rectangle 50">
              <a:extLst>
                <a:ext uri="{FF2B5EF4-FFF2-40B4-BE49-F238E27FC236}">
                  <a16:creationId xmlns:a16="http://schemas.microsoft.com/office/drawing/2014/main" id="{104360EA-8E98-4E28-BD25-97662E7B3FAB}"/>
                </a:ext>
              </a:extLst>
            </p:cNvPr>
            <p:cNvSpPr>
              <a:spLocks noChangeArrowheads="1"/>
            </p:cNvSpPr>
            <p:nvPr/>
          </p:nvSpPr>
          <p:spPr bwMode="auto">
            <a:xfrm>
              <a:off x="3900" y="2160"/>
              <a:ext cx="1632" cy="144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pic>
          <p:nvPicPr>
            <p:cNvPr id="220211" name="Picture 51">
              <a:extLst>
                <a:ext uri="{FF2B5EF4-FFF2-40B4-BE49-F238E27FC236}">
                  <a16:creationId xmlns:a16="http://schemas.microsoft.com/office/drawing/2014/main" id="{5CB22219-AE8A-45ED-8C5E-EC124080DC4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888" y="2448"/>
              <a:ext cx="593" cy="556"/>
            </a:xfrm>
            <a:prstGeom prst="rect">
              <a:avLst/>
            </a:prstGeom>
            <a:noFill/>
            <a:extLst>
              <a:ext uri="{909E8E84-426E-40DD-AFC4-6F175D3DCCD1}">
                <a14:hiddenFill xmlns:a14="http://schemas.microsoft.com/office/drawing/2010/main">
                  <a:solidFill>
                    <a:srgbClr val="FFFFFF"/>
                  </a:solidFill>
                </a14:hiddenFill>
              </a:ext>
            </a:extLst>
          </p:spPr>
        </p:pic>
      </p:grpSp>
      <p:pic>
        <p:nvPicPr>
          <p:cNvPr id="220212" name="Picture 52">
            <a:extLst>
              <a:ext uri="{FF2B5EF4-FFF2-40B4-BE49-F238E27FC236}">
                <a16:creationId xmlns:a16="http://schemas.microsoft.com/office/drawing/2014/main" id="{39D5346D-FE48-4E15-96F1-D1766BBFB39D}"/>
              </a:ext>
            </a:extLst>
          </p:cNvPr>
          <p:cNvPicPr>
            <a:picLocks noChangeAspect="1" noChangeArrowheads="1" noCrop="1"/>
          </p:cNvPicPr>
          <p:nvPr/>
        </p:nvPicPr>
        <p:blipFill>
          <a:blip r:embed="rId25">
            <a:extLst>
              <a:ext uri="{28A0092B-C50C-407E-A947-70E740481C1C}">
                <a14:useLocalDpi xmlns:a14="http://schemas.microsoft.com/office/drawing/2010/main" val="0"/>
              </a:ext>
            </a:extLst>
          </a:blip>
          <a:srcRect/>
          <a:stretch>
            <a:fillRect/>
          </a:stretch>
        </p:blipFill>
        <p:spPr bwMode="auto">
          <a:xfrm>
            <a:off x="7848600" y="4133850"/>
            <a:ext cx="381000" cy="742950"/>
          </a:xfrm>
          <a:prstGeom prst="rect">
            <a:avLst/>
          </a:prstGeom>
          <a:noFill/>
          <a:extLst>
            <a:ext uri="{909E8E84-426E-40DD-AFC4-6F175D3DCCD1}">
              <a14:hiddenFill xmlns:a14="http://schemas.microsoft.com/office/drawing/2010/main">
                <a:solidFill>
                  <a:srgbClr val="FFFFFF"/>
                </a:solidFill>
              </a14:hiddenFill>
            </a:ext>
          </a:extLst>
        </p:spPr>
      </p:pic>
      <p:pic>
        <p:nvPicPr>
          <p:cNvPr id="220213" name="Picture 53">
            <a:hlinkClick r:id="" action="ppaction://media"/>
            <a:extLst>
              <a:ext uri="{FF2B5EF4-FFF2-40B4-BE49-F238E27FC236}">
                <a16:creationId xmlns:a16="http://schemas.microsoft.com/office/drawing/2014/main" id="{313F60B8-1486-426C-A299-27C5ADD37020}"/>
              </a:ext>
            </a:extLst>
          </p:cNvPr>
          <p:cNvPicPr>
            <a:picLocks noRot="1" noChangeAspect="1" noChangeArrowheads="1"/>
          </p:cNvPicPr>
          <p:nvPr>
            <a:wavAudioFile r:embed="rId2" name="charog02.WAV"/>
          </p:nvPr>
        </p:nvPicPr>
        <p:blipFill>
          <a:blip r:embed="rId26">
            <a:extLst>
              <a:ext uri="{28A0092B-C50C-407E-A947-70E740481C1C}">
                <a14:useLocalDpi xmlns:a14="http://schemas.microsoft.com/office/drawing/2010/main" val="0"/>
              </a:ext>
            </a:extLst>
          </a:blip>
          <a:srcRect/>
          <a:stretch>
            <a:fillRect/>
          </a:stretch>
        </p:blipFill>
        <p:spPr bwMode="auto">
          <a:xfrm>
            <a:off x="4953000" y="2438400"/>
            <a:ext cx="304800" cy="304800"/>
          </a:xfrm>
          <a:prstGeom prst="rect">
            <a:avLst/>
          </a:prstGeom>
          <a:noFill/>
          <a:extLst>
            <a:ext uri="{909E8E84-426E-40DD-AFC4-6F175D3DCCD1}">
              <a14:hiddenFill xmlns:a14="http://schemas.microsoft.com/office/drawing/2010/main">
                <a:solidFill>
                  <a:srgbClr val="FFFFFF"/>
                </a:solidFill>
              </a14:hiddenFill>
            </a:ext>
          </a:extLst>
        </p:spPr>
      </p:pic>
      <p:pic>
        <p:nvPicPr>
          <p:cNvPr id="220214" name="Picture 54">
            <a:extLst>
              <a:ext uri="{FF2B5EF4-FFF2-40B4-BE49-F238E27FC236}">
                <a16:creationId xmlns:a16="http://schemas.microsoft.com/office/drawing/2014/main" id="{C6F51E8A-43D3-4540-A109-04B69F1C8B4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76800" y="2438400"/>
            <a:ext cx="457200" cy="431800"/>
          </a:xfrm>
          <a:prstGeom prst="rect">
            <a:avLst/>
          </a:prstGeom>
          <a:noFill/>
          <a:extLst>
            <a:ext uri="{909E8E84-426E-40DD-AFC4-6F175D3DCCD1}">
              <a14:hiddenFill xmlns:a14="http://schemas.microsoft.com/office/drawing/2010/main">
                <a:solidFill>
                  <a:srgbClr val="FFFFFF"/>
                </a:solidFill>
              </a14:hiddenFill>
            </a:ext>
          </a:extLst>
        </p:spPr>
      </p:pic>
      <p:sp>
        <p:nvSpPr>
          <p:cNvPr id="220218" name="Rectangle 58">
            <a:extLst>
              <a:ext uri="{FF2B5EF4-FFF2-40B4-BE49-F238E27FC236}">
                <a16:creationId xmlns:a16="http://schemas.microsoft.com/office/drawing/2014/main" id="{6C2DAC61-CACE-4A52-A6DD-5C9D8A22DFAB}"/>
              </a:ext>
            </a:extLst>
          </p:cNvPr>
          <p:cNvSpPr>
            <a:spLocks noChangeArrowheads="1"/>
          </p:cNvSpPr>
          <p:nvPr/>
        </p:nvSpPr>
        <p:spPr bwMode="auto">
          <a:xfrm>
            <a:off x="174625" y="0"/>
            <a:ext cx="2654300" cy="32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pPr>
            <a:r>
              <a:rPr lang="en-US" altLang="zh-CN" sz="900" b="0">
                <a:solidFill>
                  <a:srgbClr val="E7BC07"/>
                </a:solidFill>
                <a:effectLst/>
                <a:latin typeface="宋体" panose="02010600030101010101" pitchFamily="2" charset="-122"/>
              </a:rPr>
              <a:t>2.2.3 </a:t>
            </a:r>
            <a:r>
              <a:rPr lang="zh-CN" altLang="en-US" sz="900" b="0">
                <a:solidFill>
                  <a:srgbClr val="E7BC07"/>
                </a:solidFill>
                <a:effectLst/>
                <a:latin typeface="宋体" panose="02010600030101010101" pitchFamily="2" charset="-122"/>
              </a:rPr>
              <a:t>实例：医院病房监护系统</a:t>
            </a:r>
          </a:p>
        </p:txBody>
      </p:sp>
      <p:pic>
        <p:nvPicPr>
          <p:cNvPr id="220219" name="Picture 59">
            <a:extLst>
              <a:ext uri="{FF2B5EF4-FFF2-40B4-BE49-F238E27FC236}">
                <a16:creationId xmlns:a16="http://schemas.microsoft.com/office/drawing/2014/main" id="{FF624043-F564-4055-AD87-F41F429F083B}"/>
              </a:ext>
            </a:extLst>
          </p:cNvPr>
          <p:cNvPicPr>
            <a:picLocks noChangeAspect="1" noChangeArrowheads="1" noCrop="1"/>
          </p:cNvPicPr>
          <p:nvPr/>
        </p:nvPicPr>
        <p:blipFill>
          <a:blip r:embed="rId27">
            <a:extLst>
              <a:ext uri="{28A0092B-C50C-407E-A947-70E740481C1C}">
                <a14:useLocalDpi xmlns:a14="http://schemas.microsoft.com/office/drawing/2010/main" val="0"/>
              </a:ext>
            </a:extLst>
          </a:blip>
          <a:srcRect/>
          <a:stretch>
            <a:fillRect/>
          </a:stretch>
        </p:blipFill>
        <p:spPr bwMode="auto">
          <a:xfrm>
            <a:off x="1905000" y="3124200"/>
            <a:ext cx="1676400" cy="1219200"/>
          </a:xfrm>
          <a:prstGeom prst="rect">
            <a:avLst/>
          </a:prstGeom>
          <a:noFill/>
          <a:extLst>
            <a:ext uri="{909E8E84-426E-40DD-AFC4-6F175D3DCCD1}">
              <a14:hiddenFill xmlns:a14="http://schemas.microsoft.com/office/drawing/2010/main">
                <a:solidFill>
                  <a:srgbClr val="FFFFFF"/>
                </a:solidFill>
              </a14:hiddenFill>
            </a:ext>
          </a:extLst>
        </p:spPr>
      </p:pic>
      <p:sp>
        <p:nvSpPr>
          <p:cNvPr id="220220" name="Text Box 60">
            <a:extLst>
              <a:ext uri="{FF2B5EF4-FFF2-40B4-BE49-F238E27FC236}">
                <a16:creationId xmlns:a16="http://schemas.microsoft.com/office/drawing/2014/main" id="{C8796044-4B34-46B0-B17C-21C5416C8110}"/>
              </a:ext>
            </a:extLst>
          </p:cNvPr>
          <p:cNvSpPr txBox="1">
            <a:spLocks noChangeArrowheads="1"/>
          </p:cNvSpPr>
          <p:nvPr/>
        </p:nvSpPr>
        <p:spPr bwMode="auto">
          <a:xfrm>
            <a:off x="914400" y="5254625"/>
            <a:ext cx="38163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2400">
                <a:effectLst/>
                <a:ea typeface="宋体" panose="02010600030101010101" pitchFamily="2" charset="-122"/>
              </a:rPr>
              <a:t>请分析软件</a:t>
            </a:r>
            <a:r>
              <a:rPr lang="zh-CN" altLang="en-US">
                <a:effectLst/>
              </a:rPr>
              <a:t>系统</a:t>
            </a:r>
            <a:r>
              <a:rPr lang="zh-CN" altLang="en-US" sz="2400">
                <a:effectLst/>
                <a:ea typeface="宋体" panose="02010600030101010101" pitchFamily="2" charset="-122"/>
              </a:rPr>
              <a:t>需求</a:t>
            </a:r>
            <a:r>
              <a:rPr lang="en-US" altLang="zh-CN" sz="2400">
                <a:effectLst/>
                <a:ea typeface="宋体" panose="02010600030101010101" pitchFamily="2" charset="-122"/>
              </a:rPr>
              <a:t>!</a:t>
            </a:r>
          </a:p>
        </p:txBody>
      </p:sp>
      <p:sp>
        <p:nvSpPr>
          <p:cNvPr id="220221" name="Rectangle 61">
            <a:hlinkClick r:id="" action="ppaction://hlinkshowjump?jump=previousslide"/>
            <a:extLst>
              <a:ext uri="{FF2B5EF4-FFF2-40B4-BE49-F238E27FC236}">
                <a16:creationId xmlns:a16="http://schemas.microsoft.com/office/drawing/2014/main" id="{BDF6FA91-72B0-4831-BE76-004442E135DA}"/>
              </a:ext>
            </a:extLst>
          </p:cNvPr>
          <p:cNvSpPr>
            <a:spLocks noChangeArrowheads="1"/>
          </p:cNvSpPr>
          <p:nvPr/>
        </p:nvSpPr>
        <p:spPr bwMode="auto">
          <a:xfrm>
            <a:off x="651510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222" name="Rectangle 62">
            <a:hlinkClick r:id="" action="ppaction://hlinkshowjump?jump=nextslide"/>
            <a:extLst>
              <a:ext uri="{FF2B5EF4-FFF2-40B4-BE49-F238E27FC236}">
                <a16:creationId xmlns:a16="http://schemas.microsoft.com/office/drawing/2014/main" id="{83E3A2E9-2D74-41A6-9205-C6F5E5E0109B}"/>
              </a:ext>
            </a:extLst>
          </p:cNvPr>
          <p:cNvSpPr>
            <a:spLocks noChangeArrowheads="1"/>
          </p:cNvSpPr>
          <p:nvPr/>
        </p:nvSpPr>
        <p:spPr bwMode="auto">
          <a:xfrm>
            <a:off x="710565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0223" name="Oval 63">
            <a:hlinkClick r:id="rId28" action="ppaction://hlinksldjump"/>
            <a:extLst>
              <a:ext uri="{FF2B5EF4-FFF2-40B4-BE49-F238E27FC236}">
                <a16:creationId xmlns:a16="http://schemas.microsoft.com/office/drawing/2014/main" id="{A59B31EC-3532-4C21-BE81-8FA10D78B8D6}"/>
              </a:ext>
            </a:extLst>
          </p:cNvPr>
          <p:cNvSpPr>
            <a:spLocks noChangeArrowheads="1"/>
          </p:cNvSpPr>
          <p:nvPr/>
        </p:nvSpPr>
        <p:spPr bwMode="auto">
          <a:xfrm>
            <a:off x="7802563"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2016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20218"/>
                                        </p:tgtEl>
                                        <p:attrNameLst>
                                          <p:attrName>style.visibility</p:attrName>
                                        </p:attrNameLst>
                                      </p:cBhvr>
                                      <p:to>
                                        <p:strVal val="visible"/>
                                      </p:to>
                                    </p:set>
                                  </p:childTnLst>
                                  <p:subTnLst>
                                    <p:audio>
                                      <p:cMediaNode>
                                        <p:cTn display="0" masterRel="sameClick">
                                          <p:stCondLst>
                                            <p:cond evt="begin" delay="0">
                                              <p:tn val="8"/>
                                            </p:cond>
                                          </p:stCondLst>
                                          <p:endCondLst>
                                            <p:cond evt="onStopAudio" delay="0">
                                              <p:tgtEl>
                                                <p:sldTgt/>
                                              </p:tgtEl>
                                            </p:cond>
                                          </p:endCondLst>
                                        </p:cTn>
                                        <p:tgtEl>
                                          <p:sndTgt r:embed="rId4" name="s2.2.2-5.wav"/>
                                        </p:tgtEl>
                                      </p:cMediaNode>
                                    </p:audio>
                                  </p:subTnLst>
                                </p:cTn>
                              </p:par>
                            </p:childTnLst>
                          </p:cTn>
                        </p:par>
                        <p:par>
                          <p:cTn id="10" fill="hold" nodeType="afterGroup">
                            <p:stCondLst>
                              <p:cond delay="1000"/>
                            </p:stCondLst>
                            <p:childTnLst>
                              <p:par>
                                <p:cTn id="11" presetID="22" presetClass="entr" presetSubtype="8" fill="hold" nodeType="afterEffect">
                                  <p:stCondLst>
                                    <p:cond delay="9000"/>
                                  </p:stCondLst>
                                  <p:childTnLst>
                                    <p:set>
                                      <p:cBhvr>
                                        <p:cTn id="12" dur="1" fill="hold">
                                          <p:stCondLst>
                                            <p:cond delay="0"/>
                                          </p:stCondLst>
                                        </p:cTn>
                                        <p:tgtEl>
                                          <p:spTgt spid="220186"/>
                                        </p:tgtEl>
                                        <p:attrNameLst>
                                          <p:attrName>style.visibility</p:attrName>
                                        </p:attrNameLst>
                                      </p:cBhvr>
                                      <p:to>
                                        <p:strVal val="visible"/>
                                      </p:to>
                                    </p:set>
                                    <p:animEffect transition="in" filter="wipe(left)">
                                      <p:cBhvr>
                                        <p:cTn id="13" dur="500"/>
                                        <p:tgtEl>
                                          <p:spTgt spid="220186"/>
                                        </p:tgtEl>
                                      </p:cBhvr>
                                    </p:animEffect>
                                  </p:childTnLst>
                                </p:cTn>
                              </p:par>
                            </p:childTnLst>
                          </p:cTn>
                        </p:par>
                        <p:par>
                          <p:cTn id="14" fill="hold" nodeType="afterGroup">
                            <p:stCondLst>
                              <p:cond delay="10500"/>
                            </p:stCondLst>
                            <p:childTnLst>
                              <p:par>
                                <p:cTn id="15" presetID="22" presetClass="entr" presetSubtype="8" fill="hold" nodeType="afterEffect">
                                  <p:stCondLst>
                                    <p:cond delay="0"/>
                                  </p:stCondLst>
                                  <p:childTnLst>
                                    <p:set>
                                      <p:cBhvr>
                                        <p:cTn id="16" dur="1" fill="hold">
                                          <p:stCondLst>
                                            <p:cond delay="0"/>
                                          </p:stCondLst>
                                        </p:cTn>
                                        <p:tgtEl>
                                          <p:spTgt spid="220192"/>
                                        </p:tgtEl>
                                        <p:attrNameLst>
                                          <p:attrName>style.visibility</p:attrName>
                                        </p:attrNameLst>
                                      </p:cBhvr>
                                      <p:to>
                                        <p:strVal val="visible"/>
                                      </p:to>
                                    </p:set>
                                    <p:animEffect transition="in" filter="wipe(left)">
                                      <p:cBhvr>
                                        <p:cTn id="17" dur="500"/>
                                        <p:tgtEl>
                                          <p:spTgt spid="220192"/>
                                        </p:tgtEl>
                                      </p:cBhvr>
                                    </p:animEffect>
                                  </p:childTnLst>
                                </p:cTn>
                              </p:par>
                            </p:childTnLst>
                          </p:cTn>
                        </p:par>
                        <p:par>
                          <p:cTn id="18" fill="hold" nodeType="afterGroup">
                            <p:stCondLst>
                              <p:cond delay="11000"/>
                            </p:stCondLst>
                            <p:childTnLst>
                              <p:par>
                                <p:cTn id="19" presetID="22" presetClass="entr" presetSubtype="2" fill="hold" nodeType="afterEffect">
                                  <p:stCondLst>
                                    <p:cond delay="6000"/>
                                  </p:stCondLst>
                                  <p:childTnLst>
                                    <p:set>
                                      <p:cBhvr>
                                        <p:cTn id="20" dur="1" fill="hold">
                                          <p:stCondLst>
                                            <p:cond delay="0"/>
                                          </p:stCondLst>
                                        </p:cTn>
                                        <p:tgtEl>
                                          <p:spTgt spid="220196"/>
                                        </p:tgtEl>
                                        <p:attrNameLst>
                                          <p:attrName>style.visibility</p:attrName>
                                        </p:attrNameLst>
                                      </p:cBhvr>
                                      <p:to>
                                        <p:strVal val="visible"/>
                                      </p:to>
                                    </p:set>
                                    <p:animEffect transition="in" filter="wipe(right)">
                                      <p:cBhvr>
                                        <p:cTn id="21" dur="500"/>
                                        <p:tgtEl>
                                          <p:spTgt spid="220196"/>
                                        </p:tgtEl>
                                      </p:cBhvr>
                                    </p:animEffect>
                                  </p:childTnLst>
                                  <p:subTnLst>
                                    <p:audio>
                                      <p:cMediaNode>
                                        <p:cTn display="0" masterRel="sameClick">
                                          <p:stCondLst>
                                            <p:cond evt="begin" delay="0">
                                              <p:tn val="19"/>
                                            </p:cond>
                                          </p:stCondLst>
                                          <p:endCondLst>
                                            <p:cond evt="onStopAudio" delay="0">
                                              <p:tgtEl>
                                                <p:sldTgt/>
                                              </p:tgtEl>
                                            </p:cond>
                                          </p:endCondLst>
                                        </p:cTn>
                                        <p:tgtEl>
                                          <p:sndTgt r:embed="rId5" name="s2.2.2-6.wav"/>
                                        </p:tgtEl>
                                      </p:cMediaNode>
                                    </p:audio>
                                  </p:subTnLst>
                                </p:cTn>
                              </p:par>
                            </p:childTnLst>
                          </p:cTn>
                        </p:par>
                        <p:par>
                          <p:cTn id="22" fill="hold" nodeType="afterGroup">
                            <p:stCondLst>
                              <p:cond delay="17500"/>
                            </p:stCondLst>
                            <p:childTnLst>
                              <p:par>
                                <p:cTn id="23" presetID="1" presetClass="entr" presetSubtype="0" fill="hold" nodeType="afterEffect">
                                  <p:stCondLst>
                                    <p:cond delay="0"/>
                                  </p:stCondLst>
                                  <p:childTnLst>
                                    <p:set>
                                      <p:cBhvr>
                                        <p:cTn id="24" dur="1" fill="hold">
                                          <p:stCondLst>
                                            <p:cond delay="499"/>
                                          </p:stCondLst>
                                        </p:cTn>
                                        <p:tgtEl>
                                          <p:spTgt spid="220203"/>
                                        </p:tgtEl>
                                        <p:attrNameLst>
                                          <p:attrName>style.visibility</p:attrName>
                                        </p:attrNameLst>
                                      </p:cBhvr>
                                      <p:to>
                                        <p:strVal val="visible"/>
                                      </p:to>
                                    </p:set>
                                  </p:childTnLst>
                                </p:cTn>
                              </p:par>
                            </p:childTnLst>
                          </p:cTn>
                        </p:par>
                        <p:par>
                          <p:cTn id="25" fill="hold" nodeType="afterGroup">
                            <p:stCondLst>
                              <p:cond delay="18000"/>
                            </p:stCondLst>
                            <p:childTnLst>
                              <p:par>
                                <p:cTn id="26" presetID="9" presetClass="entr" presetSubtype="0" fill="hold" nodeType="afterEffect">
                                  <p:stCondLst>
                                    <p:cond delay="0"/>
                                  </p:stCondLst>
                                  <p:childTnLst>
                                    <p:set>
                                      <p:cBhvr>
                                        <p:cTn id="27" dur="1" fill="hold">
                                          <p:stCondLst>
                                            <p:cond delay="0"/>
                                          </p:stCondLst>
                                        </p:cTn>
                                        <p:tgtEl>
                                          <p:spTgt spid="220197"/>
                                        </p:tgtEl>
                                        <p:attrNameLst>
                                          <p:attrName>style.visibility</p:attrName>
                                        </p:attrNameLst>
                                      </p:cBhvr>
                                      <p:to>
                                        <p:strVal val="visible"/>
                                      </p:to>
                                    </p:set>
                                    <p:animEffect transition="in" filter="dissolve">
                                      <p:cBhvr>
                                        <p:cTn id="28" dur="500"/>
                                        <p:tgtEl>
                                          <p:spTgt spid="220197"/>
                                        </p:tgtEl>
                                      </p:cBhvr>
                                    </p:animEffect>
                                  </p:childTnLst>
                                </p:cTn>
                              </p:par>
                            </p:childTnLst>
                          </p:cTn>
                        </p:par>
                        <p:par>
                          <p:cTn id="29" fill="hold" nodeType="afterGroup">
                            <p:stCondLst>
                              <p:cond delay="18500"/>
                            </p:stCondLst>
                            <p:childTnLst>
                              <p:par>
                                <p:cTn id="30" presetID="1" presetClass="entr" presetSubtype="0" fill="hold" nodeType="afterEffect">
                                  <p:stCondLst>
                                    <p:cond delay="0"/>
                                  </p:stCondLst>
                                  <p:childTnLst>
                                    <p:set>
                                      <p:cBhvr>
                                        <p:cTn id="31" dur="1" fill="hold">
                                          <p:stCondLst>
                                            <p:cond delay="499"/>
                                          </p:stCondLst>
                                        </p:cTn>
                                        <p:tgtEl>
                                          <p:spTgt spid="220219"/>
                                        </p:tgtEl>
                                        <p:attrNameLst>
                                          <p:attrName>style.visibility</p:attrName>
                                        </p:attrNameLst>
                                      </p:cBhvr>
                                      <p:to>
                                        <p:strVal val="visible"/>
                                      </p:to>
                                    </p:set>
                                  </p:childTnLst>
                                </p:cTn>
                              </p:par>
                            </p:childTnLst>
                          </p:cTn>
                        </p:par>
                        <p:par>
                          <p:cTn id="32" fill="hold" nodeType="afterGroup">
                            <p:stCondLst>
                              <p:cond delay="19000"/>
                            </p:stCondLst>
                            <p:childTnLst>
                              <p:par>
                                <p:cTn id="33" presetID="22" presetClass="entr" presetSubtype="1" fill="hold" nodeType="afterEffect">
                                  <p:stCondLst>
                                    <p:cond delay="9000"/>
                                  </p:stCondLst>
                                  <p:childTnLst>
                                    <p:set>
                                      <p:cBhvr>
                                        <p:cTn id="34" dur="1" fill="hold">
                                          <p:stCondLst>
                                            <p:cond delay="0"/>
                                          </p:stCondLst>
                                        </p:cTn>
                                        <p:tgtEl>
                                          <p:spTgt spid="220191"/>
                                        </p:tgtEl>
                                        <p:attrNameLst>
                                          <p:attrName>style.visibility</p:attrName>
                                        </p:attrNameLst>
                                      </p:cBhvr>
                                      <p:to>
                                        <p:strVal val="visible"/>
                                      </p:to>
                                    </p:set>
                                    <p:animEffect transition="in" filter="wipe(up)">
                                      <p:cBhvr>
                                        <p:cTn id="35" dur="500"/>
                                        <p:tgtEl>
                                          <p:spTgt spid="220191"/>
                                        </p:tgtEl>
                                      </p:cBhvr>
                                    </p:animEffect>
                                  </p:childTnLst>
                                </p:cTn>
                              </p:par>
                            </p:childTnLst>
                          </p:cTn>
                        </p:par>
                        <p:par>
                          <p:cTn id="36" fill="hold" nodeType="afterGroup">
                            <p:stCondLst>
                              <p:cond delay="28500"/>
                            </p:stCondLst>
                            <p:childTnLst>
                              <p:par>
                                <p:cTn id="37" presetID="22" presetClass="entr" presetSubtype="1" fill="hold" nodeType="afterEffect">
                                  <p:stCondLst>
                                    <p:cond delay="0"/>
                                  </p:stCondLst>
                                  <p:childTnLst>
                                    <p:set>
                                      <p:cBhvr>
                                        <p:cTn id="38" dur="1" fill="hold">
                                          <p:stCondLst>
                                            <p:cond delay="0"/>
                                          </p:stCondLst>
                                        </p:cTn>
                                        <p:tgtEl>
                                          <p:spTgt spid="220193"/>
                                        </p:tgtEl>
                                        <p:attrNameLst>
                                          <p:attrName>style.visibility</p:attrName>
                                        </p:attrNameLst>
                                      </p:cBhvr>
                                      <p:to>
                                        <p:strVal val="visible"/>
                                      </p:to>
                                    </p:set>
                                    <p:animEffect transition="in" filter="wipe(up)">
                                      <p:cBhvr>
                                        <p:cTn id="39" dur="500"/>
                                        <p:tgtEl>
                                          <p:spTgt spid="220193"/>
                                        </p:tgtEl>
                                      </p:cBhvr>
                                    </p:animEffect>
                                  </p:childTnLst>
                                  <p:subTnLst>
                                    <p:audio>
                                      <p:cMediaNode>
                                        <p:cTn display="0" masterRel="sameClick">
                                          <p:stCondLst>
                                            <p:cond evt="begin" delay="0">
                                              <p:tn val="37"/>
                                            </p:cond>
                                          </p:stCondLst>
                                          <p:endCondLst>
                                            <p:cond evt="onStopAudio" delay="0">
                                              <p:tgtEl>
                                                <p:sldTgt/>
                                              </p:tgtEl>
                                            </p:cond>
                                          </p:endCondLst>
                                        </p:cTn>
                                        <p:tgtEl>
                                          <p:sndTgt r:embed="rId6" name="s2.2.2-7.wav"/>
                                        </p:tgtEl>
                                      </p:cMediaNode>
                                    </p:audio>
                                  </p:subTnLst>
                                </p:cTn>
                              </p:par>
                            </p:childTnLst>
                          </p:cTn>
                        </p:par>
                        <p:par>
                          <p:cTn id="40" fill="hold" nodeType="afterGroup">
                            <p:stCondLst>
                              <p:cond delay="29000"/>
                            </p:stCondLst>
                            <p:childTnLst>
                              <p:par>
                                <p:cTn id="41" presetID="1" presetClass="entr" presetSubtype="0" fill="hold" nodeType="afterEffect">
                                  <p:stCondLst>
                                    <p:cond delay="0"/>
                                  </p:stCondLst>
                                  <p:childTnLst>
                                    <p:set>
                                      <p:cBhvr>
                                        <p:cTn id="42" dur="1" fill="hold">
                                          <p:stCondLst>
                                            <p:cond delay="499"/>
                                          </p:stCondLst>
                                        </p:cTn>
                                        <p:tgtEl>
                                          <p:spTgt spid="220187"/>
                                        </p:tgtEl>
                                        <p:attrNameLst>
                                          <p:attrName>style.visibility</p:attrName>
                                        </p:attrNameLst>
                                      </p:cBhvr>
                                      <p:to>
                                        <p:strVal val="visible"/>
                                      </p:to>
                                    </p:set>
                                  </p:childTnLst>
                                </p:cTn>
                              </p:par>
                            </p:childTnLst>
                          </p:cTn>
                        </p:par>
                        <p:par>
                          <p:cTn id="43" fill="hold" nodeType="afterGroup">
                            <p:stCondLst>
                              <p:cond delay="29500"/>
                            </p:stCondLst>
                            <p:childTnLst>
                              <p:par>
                                <p:cTn id="44" presetID="1" presetClass="entr" presetSubtype="0" fill="hold" nodeType="afterEffect">
                                  <p:stCondLst>
                                    <p:cond delay="0"/>
                                  </p:stCondLst>
                                  <p:childTnLst>
                                    <p:set>
                                      <p:cBhvr>
                                        <p:cTn id="45" dur="1" fill="hold">
                                          <p:stCondLst>
                                            <p:cond delay="499"/>
                                          </p:stCondLst>
                                        </p:cTn>
                                        <p:tgtEl>
                                          <p:spTgt spid="220205"/>
                                        </p:tgtEl>
                                        <p:attrNameLst>
                                          <p:attrName>style.visibility</p:attrName>
                                        </p:attrNameLst>
                                      </p:cBhvr>
                                      <p:to>
                                        <p:strVal val="visible"/>
                                      </p:to>
                                    </p:set>
                                  </p:childTnLst>
                                </p:cTn>
                              </p:par>
                            </p:childTnLst>
                          </p:cTn>
                        </p:par>
                        <p:par>
                          <p:cTn id="46" fill="hold" nodeType="afterGroup">
                            <p:stCondLst>
                              <p:cond delay="30000"/>
                            </p:stCondLst>
                            <p:childTnLst>
                              <p:par>
                                <p:cTn id="47" presetID="1" presetClass="entr" presetSubtype="0" fill="hold" grpId="0" nodeType="afterEffect">
                                  <p:stCondLst>
                                    <p:cond delay="0"/>
                                  </p:stCondLst>
                                  <p:childTnLst>
                                    <p:set>
                                      <p:cBhvr>
                                        <p:cTn id="48" dur="1" fill="hold">
                                          <p:stCondLst>
                                            <p:cond delay="499"/>
                                          </p:stCondLst>
                                        </p:cTn>
                                        <p:tgtEl>
                                          <p:spTgt spid="220202"/>
                                        </p:tgtEl>
                                        <p:attrNameLst>
                                          <p:attrName>style.visibility</p:attrName>
                                        </p:attrNameLst>
                                      </p:cBhvr>
                                      <p:to>
                                        <p:strVal val="visible"/>
                                      </p:to>
                                    </p:set>
                                  </p:childTnLst>
                                </p:cTn>
                              </p:par>
                            </p:childTnLst>
                          </p:cTn>
                        </p:par>
                        <p:par>
                          <p:cTn id="49" fill="hold" nodeType="afterGroup">
                            <p:stCondLst>
                              <p:cond delay="30500"/>
                            </p:stCondLst>
                            <p:childTnLst>
                              <p:par>
                                <p:cTn id="50" presetID="1" presetClass="entr" presetSubtype="0" fill="hold" nodeType="afterEffect">
                                  <p:stCondLst>
                                    <p:cond delay="0"/>
                                  </p:stCondLst>
                                  <p:childTnLst>
                                    <p:set>
                                      <p:cBhvr>
                                        <p:cTn id="51" dur="1" fill="hold">
                                          <p:stCondLst>
                                            <p:cond delay="499"/>
                                          </p:stCondLst>
                                        </p:cTn>
                                        <p:tgtEl>
                                          <p:spTgt spid="220212"/>
                                        </p:tgtEl>
                                        <p:attrNameLst>
                                          <p:attrName>style.visibility</p:attrName>
                                        </p:attrNameLst>
                                      </p:cBhvr>
                                      <p:to>
                                        <p:strVal val="visible"/>
                                      </p:to>
                                    </p:set>
                                  </p:childTnLst>
                                </p:cTn>
                              </p:par>
                            </p:childTnLst>
                          </p:cTn>
                        </p:par>
                        <p:par>
                          <p:cTn id="52" fill="hold" nodeType="afterGroup">
                            <p:stCondLst>
                              <p:cond delay="31000"/>
                            </p:stCondLst>
                            <p:childTnLst>
                              <p:par>
                                <p:cTn id="53" presetID="9" presetClass="entr" presetSubtype="0" fill="hold" nodeType="afterEffect">
                                  <p:stCondLst>
                                    <p:cond delay="4000"/>
                                  </p:stCondLst>
                                  <p:childTnLst>
                                    <p:set>
                                      <p:cBhvr>
                                        <p:cTn id="54" dur="1" fill="hold">
                                          <p:stCondLst>
                                            <p:cond delay="0"/>
                                          </p:stCondLst>
                                        </p:cTn>
                                        <p:tgtEl>
                                          <p:spTgt spid="220183"/>
                                        </p:tgtEl>
                                        <p:attrNameLst>
                                          <p:attrName>style.visibility</p:attrName>
                                        </p:attrNameLst>
                                      </p:cBhvr>
                                      <p:to>
                                        <p:strVal val="visible"/>
                                      </p:to>
                                    </p:set>
                                    <p:animEffect transition="in" filter="dissolve">
                                      <p:cBhvr>
                                        <p:cTn id="55" dur="500"/>
                                        <p:tgtEl>
                                          <p:spTgt spid="220183"/>
                                        </p:tgtEl>
                                      </p:cBhvr>
                                    </p:animEffect>
                                  </p:childTnLst>
                                  <p:subTnLst>
                                    <p:audio>
                                      <p:cMediaNode>
                                        <p:cTn display="0" masterRel="sameClick">
                                          <p:stCondLst>
                                            <p:cond evt="begin" delay="0">
                                              <p:tn val="53"/>
                                            </p:cond>
                                          </p:stCondLst>
                                          <p:endCondLst>
                                            <p:cond evt="onStopAudio" delay="0">
                                              <p:tgtEl>
                                                <p:sldTgt/>
                                              </p:tgtEl>
                                            </p:cond>
                                          </p:endCondLst>
                                        </p:cTn>
                                        <p:tgtEl>
                                          <p:sndTgt r:embed="rId7" name="LASER.WAV"/>
                                        </p:tgtEl>
                                      </p:cMediaNode>
                                    </p:audio>
                                  </p:subTnLst>
                                </p:cTn>
                              </p:par>
                            </p:childTnLst>
                          </p:cTn>
                        </p:par>
                        <p:par>
                          <p:cTn id="56" fill="hold" nodeType="afterGroup">
                            <p:stCondLst>
                              <p:cond delay="35500"/>
                            </p:stCondLst>
                            <p:childTnLst>
                              <p:par>
                                <p:cTn id="57" presetID="11" presetClass="entr" presetSubtype="0" fill="hold" nodeType="afterEffect">
                                  <p:stCondLst>
                                    <p:cond delay="0"/>
                                  </p:stCondLst>
                                  <p:childTnLst>
                                    <p:set>
                                      <p:cBhvr>
                                        <p:cTn id="58" dur="1000">
                                          <p:stCondLst>
                                            <p:cond delay="0"/>
                                          </p:stCondLst>
                                        </p:cTn>
                                        <p:tgtEl>
                                          <p:spTgt spid="220204"/>
                                        </p:tgtEl>
                                        <p:attrNameLst>
                                          <p:attrName>style.visibility</p:attrName>
                                        </p:attrNameLst>
                                      </p:cBhvr>
                                      <p:to>
                                        <p:strVal val="visible"/>
                                      </p:to>
                                    </p:set>
                                  </p:childTnLst>
                                  <p:subTnLst>
                                    <p:audio>
                                      <p:cMediaNode>
                                        <p:cTn display="0" masterRel="sameClick">
                                          <p:stCondLst>
                                            <p:cond evt="begin" delay="0">
                                              <p:tn val="57"/>
                                            </p:cond>
                                          </p:stCondLst>
                                          <p:endCondLst>
                                            <p:cond evt="onStopAudio" delay="0">
                                              <p:tgtEl>
                                                <p:sldTgt/>
                                              </p:tgtEl>
                                            </p:cond>
                                          </p:endCondLst>
                                        </p:cTn>
                                        <p:tgtEl>
                                          <p:sndTgt r:embed="rId7" name="LASER.WAV"/>
                                        </p:tgtEl>
                                      </p:cMediaNode>
                                    </p:audio>
                                  </p:subTnLst>
                                </p:cTn>
                              </p:par>
                            </p:childTnLst>
                          </p:cTn>
                        </p:par>
                        <p:par>
                          <p:cTn id="59" fill="hold" nodeType="afterGroup">
                            <p:stCondLst>
                              <p:cond delay="36500"/>
                            </p:stCondLst>
                            <p:childTnLst>
                              <p:par>
                                <p:cTn id="60" presetID="1" presetClass="entr" presetSubtype="0" fill="hold" nodeType="afterEffect">
                                  <p:stCondLst>
                                    <p:cond delay="0"/>
                                  </p:stCondLst>
                                  <p:childTnLst>
                                    <p:set>
                                      <p:cBhvr>
                                        <p:cTn id="61" dur="1" fill="hold">
                                          <p:stCondLst>
                                            <p:cond delay="499"/>
                                          </p:stCondLst>
                                        </p:cTn>
                                        <p:tgtEl>
                                          <p:spTgt spid="220214"/>
                                        </p:tgtEl>
                                        <p:attrNameLst>
                                          <p:attrName>style.visibility</p:attrName>
                                        </p:attrNameLst>
                                      </p:cBhvr>
                                      <p:to>
                                        <p:strVal val="visible"/>
                                      </p:to>
                                    </p:set>
                                  </p:childTnLst>
                                </p:cTn>
                              </p:par>
                            </p:childTnLst>
                          </p:cTn>
                        </p:par>
                        <p:par>
                          <p:cTn id="62" fill="hold" nodeType="afterGroup">
                            <p:stCondLst>
                              <p:cond delay="37000"/>
                            </p:stCondLst>
                            <p:childTnLst>
                              <p:par>
                                <p:cTn id="63" presetID="1" presetClass="entr" presetSubtype="0" fill="hold" nodeType="afterEffect">
                                  <p:stCondLst>
                                    <p:cond delay="0"/>
                                  </p:stCondLst>
                                  <p:childTnLst>
                                    <p:set>
                                      <p:cBhvr>
                                        <p:cTn id="64" dur="1" fill="hold">
                                          <p:stCondLst>
                                            <p:cond delay="499"/>
                                          </p:stCondLst>
                                        </p:cTn>
                                        <p:tgtEl>
                                          <p:spTgt spid="220213"/>
                                        </p:tgtEl>
                                        <p:attrNameLst>
                                          <p:attrName>style.visibility</p:attrName>
                                        </p:attrNameLst>
                                      </p:cBhvr>
                                      <p:to>
                                        <p:strVal val="visible"/>
                                      </p:to>
                                    </p:set>
                                  </p:childTnLst>
                                </p:cTn>
                              </p:par>
                            </p:childTnLst>
                          </p:cTn>
                        </p:par>
                        <p:par>
                          <p:cTn id="65" fill="hold" nodeType="afterGroup">
                            <p:stCondLst>
                              <p:cond delay="37500"/>
                            </p:stCondLst>
                            <p:childTnLst>
                              <p:par>
                                <p:cTn id="66" presetID="1" presetClass="mediacall" presetSubtype="0" fill="hold" nodeType="afterEffect">
                                  <p:stCondLst>
                                    <p:cond delay="0"/>
                                  </p:stCondLst>
                                  <p:childTnLst>
                                    <p:cmd type="call" cmd="playFrom(0.0)">
                                      <p:cBhvr>
                                        <p:cTn id="67" dur="1860" fill="hold"/>
                                        <p:tgtEl>
                                          <p:spTgt spid="220213"/>
                                        </p:tgtEl>
                                      </p:cBhvr>
                                    </p:cmd>
                                  </p:childTnLst>
                                </p:cTn>
                              </p:par>
                            </p:childTnLst>
                          </p:cTn>
                        </p:par>
                        <p:par>
                          <p:cTn id="68" fill="hold" nodeType="afterGroup">
                            <p:stCondLst>
                              <p:cond delay="39360"/>
                            </p:stCondLst>
                            <p:childTnLst>
                              <p:par>
                                <p:cTn id="69" presetID="11" presetClass="entr" presetSubtype="0" fill="hold" nodeType="afterEffect">
                                  <p:stCondLst>
                                    <p:cond delay="0"/>
                                  </p:stCondLst>
                                  <p:childTnLst>
                                    <p:set>
                                      <p:cBhvr>
                                        <p:cTn id="70" dur="1000">
                                          <p:stCondLst>
                                            <p:cond delay="0"/>
                                          </p:stCondLst>
                                        </p:cTn>
                                        <p:tgtEl>
                                          <p:spTgt spid="220181"/>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8" name="j0074717.wav"/>
                                        </p:tgtEl>
                                      </p:cMediaNode>
                                    </p:audio>
                                  </p:subTnLst>
                                </p:cTn>
                              </p:par>
                            </p:childTnLst>
                          </p:cTn>
                        </p:par>
                        <p:par>
                          <p:cTn id="71" fill="hold" nodeType="afterGroup">
                            <p:stCondLst>
                              <p:cond delay="40360"/>
                            </p:stCondLst>
                            <p:childTnLst>
                              <p:par>
                                <p:cTn id="72" presetID="11" presetClass="entr" presetSubtype="0" fill="hold" nodeType="afterEffect">
                                  <p:stCondLst>
                                    <p:cond delay="0"/>
                                  </p:stCondLst>
                                  <p:childTnLst>
                                    <p:set>
                                      <p:cBhvr>
                                        <p:cTn id="73" dur="1000">
                                          <p:stCondLst>
                                            <p:cond delay="0"/>
                                          </p:stCondLst>
                                        </p:cTn>
                                        <p:tgtEl>
                                          <p:spTgt spid="220194"/>
                                        </p:tgtEl>
                                        <p:attrNameLst>
                                          <p:attrName>style.visibility</p:attrName>
                                        </p:attrNameLst>
                                      </p:cBhvr>
                                      <p:to>
                                        <p:strVal val="visible"/>
                                      </p:to>
                                    </p:set>
                                  </p:childTnLst>
                                  <p:subTnLst>
                                    <p:audio>
                                      <p:cMediaNode>
                                        <p:cTn display="0" masterRel="sameClick">
                                          <p:stCondLst>
                                            <p:cond evt="begin" delay="0">
                                              <p:tn val="72"/>
                                            </p:cond>
                                          </p:stCondLst>
                                          <p:endCondLst>
                                            <p:cond evt="onStopAudio" delay="0">
                                              <p:tgtEl>
                                                <p:sldTgt/>
                                              </p:tgtEl>
                                            </p:cond>
                                          </p:endCondLst>
                                        </p:cTn>
                                        <p:tgtEl>
                                          <p:sndTgt r:embed="rId8" name="j0074717.wav"/>
                                        </p:tgtEl>
                                      </p:cMediaNode>
                                    </p:audio>
                                  </p:subTnLst>
                                </p:cTn>
                              </p:par>
                            </p:childTnLst>
                          </p:cTn>
                        </p:par>
                        <p:par>
                          <p:cTn id="74" fill="hold" nodeType="afterGroup">
                            <p:stCondLst>
                              <p:cond delay="41360"/>
                            </p:stCondLst>
                            <p:childTnLst>
                              <p:par>
                                <p:cTn id="75" presetID="1" presetClass="entr" presetSubtype="0" fill="hold" nodeType="afterEffect">
                                  <p:stCondLst>
                                    <p:cond delay="1000"/>
                                  </p:stCondLst>
                                  <p:childTnLst>
                                    <p:set>
                                      <p:cBhvr>
                                        <p:cTn id="76" dur="1" fill="hold">
                                          <p:stCondLst>
                                            <p:cond delay="499"/>
                                          </p:stCondLst>
                                        </p:cTn>
                                        <p:tgtEl>
                                          <p:spTgt spid="220190"/>
                                        </p:tgtEl>
                                        <p:attrNameLst>
                                          <p:attrName>style.visibility</p:attrName>
                                        </p:attrNameLst>
                                      </p:cBhvr>
                                      <p:to>
                                        <p:strVal val="visible"/>
                                      </p:to>
                                    </p:set>
                                  </p:childTnLst>
                                  <p:subTnLst>
                                    <p:set>
                                      <p:cBhvr override="childStyle">
                                        <p:cTn dur="1" fill="hold" display="0" masterRel="sameClick" afterEffect="1">
                                          <p:stCondLst>
                                            <p:cond evt="end" delay="0">
                                              <p:tn val="75"/>
                                            </p:cond>
                                          </p:stCondLst>
                                        </p:cTn>
                                        <p:tgtEl>
                                          <p:spTgt spid="220190"/>
                                        </p:tgtEl>
                                        <p:attrNameLst>
                                          <p:attrName>style.visibility</p:attrName>
                                        </p:attrNameLst>
                                      </p:cBhvr>
                                      <p:to>
                                        <p:strVal val="hidden"/>
                                      </p:to>
                                    </p:set>
                                    <p:audio>
                                      <p:cMediaNode>
                                        <p:cTn display="0" masterRel="sameClick">
                                          <p:stCondLst>
                                            <p:cond evt="begin" delay="0">
                                              <p:tn val="75"/>
                                            </p:cond>
                                          </p:stCondLst>
                                          <p:endCondLst>
                                            <p:cond evt="onStopAudio" delay="0">
                                              <p:tgtEl>
                                                <p:sldTgt/>
                                              </p:tgtEl>
                                            </p:cond>
                                          </p:endCondLst>
                                        </p:cTn>
                                        <p:tgtEl>
                                          <p:sndTgt r:embed="rId9" name="s2.2.2-8.wav"/>
                                        </p:tgtEl>
                                      </p:cMediaNode>
                                    </p:audio>
                                  </p:subTnLst>
                                </p:cTn>
                              </p:par>
                            </p:childTnLst>
                          </p:cTn>
                        </p:par>
                        <p:par>
                          <p:cTn id="77" fill="hold" nodeType="afterGroup">
                            <p:stCondLst>
                              <p:cond delay="42860"/>
                            </p:stCondLst>
                            <p:childTnLst>
                              <p:par>
                                <p:cTn id="78" presetID="9" presetClass="entr" presetSubtype="0" fill="hold" nodeType="afterEffect">
                                  <p:stCondLst>
                                    <p:cond delay="0"/>
                                  </p:stCondLst>
                                  <p:childTnLst>
                                    <p:set>
                                      <p:cBhvr>
                                        <p:cTn id="79" dur="1" fill="hold">
                                          <p:stCondLst>
                                            <p:cond delay="0"/>
                                          </p:stCondLst>
                                        </p:cTn>
                                        <p:tgtEl>
                                          <p:spTgt spid="220182"/>
                                        </p:tgtEl>
                                        <p:attrNameLst>
                                          <p:attrName>style.visibility</p:attrName>
                                        </p:attrNameLst>
                                      </p:cBhvr>
                                      <p:to>
                                        <p:strVal val="visible"/>
                                      </p:to>
                                    </p:set>
                                    <p:animEffect transition="in" filter="dissolve">
                                      <p:cBhvr>
                                        <p:cTn id="80" dur="500"/>
                                        <p:tgtEl>
                                          <p:spTgt spid="220182"/>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220220"/>
                                        </p:tgtEl>
                                        <p:attrNameLst>
                                          <p:attrName>style.visibility</p:attrName>
                                        </p:attrNameLst>
                                      </p:cBhvr>
                                      <p:to>
                                        <p:strVal val="visible"/>
                                      </p:to>
                                    </p:set>
                                    <p:animEffect transition="in" filter="wipe(down)">
                                      <p:cBhvr>
                                        <p:cTn id="85" dur="1000"/>
                                        <p:tgtEl>
                                          <p:spTgt spid="220220"/>
                                        </p:tgtEl>
                                      </p:cBhvr>
                                    </p:animEffect>
                                  </p:childTnLst>
                                  <p:subTnLst>
                                    <p:set>
                                      <p:cBhvr override="childStyle">
                                        <p:cTn dur="1" fill="hold" display="0" masterRel="nextClick" afterEffect="1"/>
                                        <p:tgtEl>
                                          <p:spTgt spid="220220"/>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220162"/>
                                        </p:tgtEl>
                                        <p:attrNameLst>
                                          <p:attrName>style.visibility</p:attrName>
                                        </p:attrNameLst>
                                      </p:cBhvr>
                                      <p:to>
                                        <p:strVal val="visible"/>
                                      </p:to>
                                    </p:set>
                                    <p:animEffect transition="in" filter="wipe(up)">
                                      <p:cBhvr>
                                        <p:cTn id="90" dur="1000"/>
                                        <p:tgtEl>
                                          <p:spTgt spid="220162"/>
                                        </p:tgtEl>
                                      </p:cBhvr>
                                    </p:animEffect>
                                  </p:childTnLst>
                                  <p:subTnLst>
                                    <p:audio>
                                      <p:cMediaNode>
                                        <p:cTn display="0" masterRel="sameClick">
                                          <p:stCondLst>
                                            <p:cond evt="begin" delay="0">
                                              <p:tn val="88"/>
                                            </p:cond>
                                          </p:stCondLst>
                                          <p:endCondLst>
                                            <p:cond evt="onStopAudio" delay="0">
                                              <p:tgtEl>
                                                <p:sldTgt/>
                                              </p:tgtEl>
                                            </p:cond>
                                          </p:endCondLst>
                                        </p:cTn>
                                        <p:tgtEl>
                                          <p:sndTgt r:embed="rId10" name="s2.2.2-9.wav"/>
                                        </p:tgtEl>
                                      </p:cMediaNode>
                                    </p:audio>
                                  </p:subTnLst>
                                </p:cTn>
                              </p:par>
                            </p:childTnLst>
                          </p:cTn>
                        </p:par>
                      </p:childTnLst>
                    </p:cTn>
                  </p:par>
                </p:childTnLst>
              </p:cTn>
              <p:prevCondLst>
                <p:cond evt="onPrev" delay="0">
                  <p:tgtEl>
                    <p:sldTgt/>
                  </p:tgtEl>
                </p:cond>
              </p:prevCondLst>
              <p:nextCondLst>
                <p:cond evt="onNext" delay="0">
                  <p:tgtEl>
                    <p:sldTgt/>
                  </p:tgtEl>
                </p:cond>
              </p:nextCondLst>
            </p:seq>
            <p:audio>
              <p:cMediaNode>
                <p:cTn id="91" fill="hold" display="0">
                  <p:stCondLst>
                    <p:cond delay="indefinite"/>
                  </p:stCondLst>
                  <p:endCondLst>
                    <p:cond evt="onNext" delay="0">
                      <p:tgtEl>
                        <p:sldTgt/>
                      </p:tgtEl>
                    </p:cond>
                    <p:cond evt="onPrev" delay="0">
                      <p:tgtEl>
                        <p:sldTgt/>
                      </p:tgtEl>
                    </p:cond>
                    <p:cond evt="onStopAudio" delay="0">
                      <p:tgtEl>
                        <p:sldTgt/>
                      </p:tgtEl>
                    </p:cond>
                  </p:endCondLst>
                </p:cTn>
                <p:tgtEl>
                  <p:spTgt spid="220213"/>
                </p:tgtEl>
              </p:cMediaNode>
            </p:audio>
          </p:childTnLst>
        </p:cTn>
      </p:par>
    </p:tnLst>
    <p:bldLst>
      <p:bldP spid="220162" grpId="0" autoUpdateAnimBg="0"/>
      <p:bldP spid="220163" grpId="0" autoUpdateAnimBg="0"/>
      <p:bldP spid="220202" grpId="0" autoUpdateAnimBg="0"/>
      <p:bldP spid="220218" grpId="0" autoUpdateAnimBg="0"/>
      <p:bldP spid="22022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8" name="Text Box 4">
            <a:extLst>
              <a:ext uri="{FF2B5EF4-FFF2-40B4-BE49-F238E27FC236}">
                <a16:creationId xmlns:a16="http://schemas.microsoft.com/office/drawing/2014/main" id="{A9D9DA28-B7D0-4C96-BE50-63099BA48581}"/>
              </a:ext>
            </a:extLst>
          </p:cNvPr>
          <p:cNvSpPr txBox="1">
            <a:spLocks noChangeArrowheads="1"/>
          </p:cNvSpPr>
          <p:nvPr/>
        </p:nvSpPr>
        <p:spPr bwMode="auto">
          <a:xfrm>
            <a:off x="393700" y="725488"/>
            <a:ext cx="8418513" cy="550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tabLst>
                <a:tab pos="1074738" algn="l"/>
              </a:tabLst>
              <a:defRPr kumimoji="1" sz="2400">
                <a:solidFill>
                  <a:schemeClr val="tx1"/>
                </a:solidFill>
                <a:latin typeface="Times New Roman" panose="02020603050405020304" pitchFamily="18" charset="0"/>
                <a:ea typeface="宋体" panose="02010600030101010101" pitchFamily="2" charset="-122"/>
              </a:defRPr>
            </a:lvl1pPr>
            <a:lvl2pPr>
              <a:spcBef>
                <a:spcPct val="0"/>
              </a:spcBef>
              <a:tabLst>
                <a:tab pos="1074738" algn="l"/>
              </a:tabLst>
              <a:defRPr kumimoji="1" sz="2400">
                <a:solidFill>
                  <a:schemeClr val="tx1"/>
                </a:solidFill>
                <a:latin typeface="Times New Roman" panose="02020603050405020304" pitchFamily="18" charset="0"/>
                <a:ea typeface="宋体" panose="02010600030101010101" pitchFamily="2" charset="-122"/>
              </a:defRPr>
            </a:lvl2pPr>
            <a:lvl3pPr>
              <a:spcBef>
                <a:spcPct val="0"/>
              </a:spcBef>
              <a:tabLst>
                <a:tab pos="1074738" algn="l"/>
              </a:tabLst>
              <a:defRPr kumimoji="1" sz="2400">
                <a:solidFill>
                  <a:schemeClr val="tx1"/>
                </a:solidFill>
                <a:latin typeface="Times New Roman" panose="02020603050405020304" pitchFamily="18" charset="0"/>
                <a:ea typeface="宋体" panose="02010600030101010101" pitchFamily="2" charset="-122"/>
              </a:defRPr>
            </a:lvl3pPr>
            <a:lvl4pPr>
              <a:spcBef>
                <a:spcPct val="0"/>
              </a:spcBef>
              <a:tabLst>
                <a:tab pos="1074738" algn="l"/>
              </a:tabLst>
              <a:defRPr kumimoji="1" sz="2400">
                <a:solidFill>
                  <a:schemeClr val="tx1"/>
                </a:solidFill>
                <a:latin typeface="Times New Roman" panose="02020603050405020304" pitchFamily="18" charset="0"/>
                <a:ea typeface="宋体" panose="02010600030101010101" pitchFamily="2" charset="-122"/>
              </a:defRPr>
            </a:lvl4pPr>
            <a:lvl5pPr>
              <a:spcBef>
                <a:spcPct val="0"/>
              </a:spcBef>
              <a:tabLst>
                <a:tab pos="1074738" algn="l"/>
              </a:tabLst>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tabLst>
                <a:tab pos="1074738" algn="l"/>
              </a:tabLs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tabLst>
                <a:tab pos="1074738" algn="l"/>
              </a:tabLs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tabLst>
                <a:tab pos="1074738" algn="l"/>
              </a:tabLs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tabLst>
                <a:tab pos="1074738" algn="l"/>
              </a:tabLst>
              <a:defRPr kumimoji="1" sz="24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15000"/>
              </a:spcBef>
            </a:pPr>
            <a:r>
              <a:rPr lang="en-US" altLang="zh-CN">
                <a:solidFill>
                  <a:schemeClr val="tx2"/>
                </a:solidFill>
                <a:effectLst/>
              </a:rPr>
              <a:t>1</a:t>
            </a:r>
            <a:r>
              <a:rPr lang="zh-CN" altLang="en-US">
                <a:solidFill>
                  <a:schemeClr val="tx2"/>
                </a:solidFill>
                <a:effectLst/>
              </a:rPr>
              <a:t>、监视病员的病症</a:t>
            </a:r>
            <a:r>
              <a:rPr lang="zh-CN" altLang="en-US">
                <a:effectLst/>
              </a:rPr>
              <a:t>      </a:t>
            </a:r>
          </a:p>
          <a:p>
            <a:pPr>
              <a:lnSpc>
                <a:spcPct val="100000"/>
              </a:lnSpc>
              <a:spcBef>
                <a:spcPct val="15000"/>
              </a:spcBef>
            </a:pPr>
            <a:r>
              <a:rPr lang="zh-CN" altLang="en-US">
                <a:solidFill>
                  <a:srgbClr val="FF3300"/>
                </a:solidFill>
                <a:effectLst/>
                <a:cs typeface="Times New Roman" panose="02020603050405020304" pitchFamily="18" charset="0"/>
              </a:rPr>
              <a:t>　♦ </a:t>
            </a:r>
            <a:r>
              <a:rPr lang="zh-CN" altLang="en-US">
                <a:effectLst/>
                <a:latin typeface="楷体_GB2312" pitchFamily="49" charset="-122"/>
                <a:ea typeface="楷体_GB2312" pitchFamily="49" charset="-122"/>
              </a:rPr>
              <a:t>采集病症信号</a:t>
            </a:r>
            <a:r>
              <a:rPr lang="en-US" altLang="zh-CN">
                <a:effectLst/>
                <a:latin typeface="楷体_GB2312" pitchFamily="49" charset="-122"/>
                <a:ea typeface="楷体_GB2312" pitchFamily="49" charset="-122"/>
              </a:rPr>
              <a:t>(</a:t>
            </a:r>
            <a:r>
              <a:rPr lang="zh-CN" altLang="en-US">
                <a:effectLst/>
                <a:latin typeface="楷体_GB2312" pitchFamily="49" charset="-122"/>
                <a:ea typeface="楷体_GB2312" pitchFamily="49" charset="-122"/>
              </a:rPr>
              <a:t>血压、体温、脉搏等</a:t>
            </a:r>
            <a:r>
              <a:rPr lang="en-US" altLang="zh-CN">
                <a:effectLst/>
                <a:latin typeface="楷体_GB2312" pitchFamily="49" charset="-122"/>
                <a:ea typeface="楷体_GB2312" pitchFamily="49" charset="-122"/>
              </a:rPr>
              <a:t>)</a:t>
            </a:r>
            <a:r>
              <a:rPr lang="zh-CN" altLang="en-US">
                <a:effectLst/>
                <a:latin typeface="楷体_GB2312" pitchFamily="49" charset="-122"/>
                <a:ea typeface="楷体_GB2312" pitchFamily="49" charset="-122"/>
              </a:rPr>
              <a:t>。</a:t>
            </a:r>
          </a:p>
          <a:p>
            <a:pPr>
              <a:lnSpc>
                <a:spcPct val="100000"/>
              </a:lnSpc>
              <a:spcBef>
                <a:spcPct val="15000"/>
              </a:spcBef>
            </a:pPr>
            <a:r>
              <a:rPr lang="zh-CN" altLang="en-US">
                <a:solidFill>
                  <a:srgbClr val="FF3300"/>
                </a:solidFill>
                <a:effectLst/>
              </a:rPr>
              <a:t>　♦ </a:t>
            </a:r>
            <a:r>
              <a:rPr lang="zh-CN" altLang="en-US">
                <a:effectLst/>
                <a:latin typeface="楷体_GB2312" pitchFamily="49" charset="-122"/>
                <a:ea typeface="楷体_GB2312" pitchFamily="49" charset="-122"/>
              </a:rPr>
              <a:t>组合病症信号。</a:t>
            </a:r>
          </a:p>
          <a:p>
            <a:pPr>
              <a:lnSpc>
                <a:spcPct val="100000"/>
              </a:lnSpc>
              <a:spcBef>
                <a:spcPct val="15000"/>
              </a:spcBef>
            </a:pPr>
            <a:r>
              <a:rPr lang="zh-CN" altLang="en-US">
                <a:solidFill>
                  <a:srgbClr val="FF3300"/>
                </a:solidFill>
                <a:effectLst/>
              </a:rPr>
              <a:t>　♦ </a:t>
            </a:r>
            <a:r>
              <a:rPr lang="zh-CN" altLang="en-US">
                <a:effectLst/>
                <a:latin typeface="楷体_GB2312" pitchFamily="49" charset="-122"/>
                <a:ea typeface="楷体_GB2312" pitchFamily="49" charset="-122"/>
              </a:rPr>
              <a:t>将模拟</a:t>
            </a:r>
            <a:r>
              <a:rPr lang="zh-CN" altLang="en-US">
                <a:effectLst/>
                <a:ea typeface="楷体_GB2312" pitchFamily="49" charset="-122"/>
              </a:rPr>
              <a:t>病症信号转换为数字信号（</a:t>
            </a:r>
            <a:r>
              <a:rPr lang="en-US" altLang="zh-CN">
                <a:effectLst/>
                <a:ea typeface="楷体_GB2312" pitchFamily="49" charset="-122"/>
              </a:rPr>
              <a:t>A-D</a:t>
            </a:r>
            <a:r>
              <a:rPr lang="zh-CN" altLang="en-US">
                <a:effectLst/>
                <a:ea typeface="楷体_GB2312" pitchFamily="49" charset="-122"/>
              </a:rPr>
              <a:t>转换）。</a:t>
            </a:r>
            <a:endParaRPr lang="zh-CN" altLang="en-US">
              <a:effectLst/>
              <a:latin typeface="楷体_GB2312" pitchFamily="49" charset="-122"/>
              <a:ea typeface="楷体_GB2312" pitchFamily="49" charset="-122"/>
            </a:endParaRPr>
          </a:p>
          <a:p>
            <a:pPr>
              <a:lnSpc>
                <a:spcPct val="100000"/>
              </a:lnSpc>
              <a:spcBef>
                <a:spcPct val="15000"/>
              </a:spcBef>
            </a:pPr>
            <a:r>
              <a:rPr lang="en-US" altLang="zh-CN">
                <a:solidFill>
                  <a:schemeClr val="tx2"/>
                </a:solidFill>
                <a:effectLst/>
              </a:rPr>
              <a:t>2</a:t>
            </a:r>
            <a:r>
              <a:rPr lang="zh-CN" altLang="en-US">
                <a:solidFill>
                  <a:schemeClr val="tx2"/>
                </a:solidFill>
                <a:effectLst/>
              </a:rPr>
              <a:t>、定时更新病历</a:t>
            </a:r>
            <a:endParaRPr lang="zh-CN" altLang="en-US">
              <a:solidFill>
                <a:schemeClr val="tx2"/>
              </a:solidFill>
              <a:effectLst/>
              <a:latin typeface="楷体_GB2312" pitchFamily="49" charset="-122"/>
              <a:ea typeface="楷体_GB2312" pitchFamily="49" charset="-122"/>
            </a:endParaRPr>
          </a:p>
          <a:p>
            <a:pPr>
              <a:lnSpc>
                <a:spcPct val="100000"/>
              </a:lnSpc>
              <a:spcBef>
                <a:spcPct val="15000"/>
              </a:spcBef>
            </a:pPr>
            <a:r>
              <a:rPr lang="zh-CN" altLang="en-US">
                <a:solidFill>
                  <a:srgbClr val="FF3300"/>
                </a:solidFill>
                <a:effectLst/>
                <a:latin typeface="楷体_GB2312" pitchFamily="49" charset="-122"/>
                <a:ea typeface="楷体_GB2312" pitchFamily="49" charset="-122"/>
              </a:rPr>
              <a:t>　♦ </a:t>
            </a:r>
            <a:r>
              <a:rPr lang="zh-CN" altLang="en-US">
                <a:effectLst/>
                <a:latin typeface="楷体_GB2312" pitchFamily="49" charset="-122"/>
                <a:ea typeface="楷体_GB2312" pitchFamily="49" charset="-122"/>
              </a:rPr>
              <a:t>将</a:t>
            </a:r>
            <a:r>
              <a:rPr lang="zh-CN" altLang="en-US">
                <a:effectLst/>
                <a:ea typeface="楷体_GB2312" pitchFamily="49" charset="-122"/>
              </a:rPr>
              <a:t>病症信号进行格式化并加入更新日期、时间。</a:t>
            </a:r>
            <a:endParaRPr lang="zh-CN" altLang="en-US">
              <a:effectLst/>
              <a:latin typeface="楷体_GB2312" pitchFamily="49" charset="-122"/>
              <a:ea typeface="楷体_GB2312" pitchFamily="49" charset="-122"/>
            </a:endParaRPr>
          </a:p>
          <a:p>
            <a:pPr>
              <a:lnSpc>
                <a:spcPct val="100000"/>
              </a:lnSpc>
              <a:spcBef>
                <a:spcPct val="15000"/>
              </a:spcBef>
            </a:pPr>
            <a:r>
              <a:rPr lang="zh-CN" altLang="en-US">
                <a:solidFill>
                  <a:srgbClr val="FF3300"/>
                </a:solidFill>
                <a:effectLst/>
                <a:latin typeface="楷体_GB2312" pitchFamily="49" charset="-122"/>
                <a:ea typeface="楷体_GB2312" pitchFamily="49" charset="-122"/>
              </a:rPr>
              <a:t>　♦ </a:t>
            </a:r>
            <a:r>
              <a:rPr lang="zh-CN" altLang="en-US">
                <a:effectLst/>
                <a:ea typeface="楷体_GB2312" pitchFamily="49" charset="-122"/>
              </a:rPr>
              <a:t>更新病历库中病人的信息。</a:t>
            </a:r>
          </a:p>
          <a:p>
            <a:pPr algn="just">
              <a:lnSpc>
                <a:spcPct val="100000"/>
              </a:lnSpc>
              <a:spcBef>
                <a:spcPct val="15000"/>
              </a:spcBef>
            </a:pPr>
            <a:r>
              <a:rPr lang="zh-CN" altLang="en-US">
                <a:solidFill>
                  <a:srgbClr val="FF3300"/>
                </a:solidFill>
                <a:effectLst/>
                <a:latin typeface="楷体_GB2312" pitchFamily="49" charset="-122"/>
                <a:ea typeface="楷体_GB2312" pitchFamily="49" charset="-122"/>
              </a:rPr>
              <a:t>　♦ </a:t>
            </a:r>
            <a:r>
              <a:rPr lang="zh-CN" altLang="en-US">
                <a:effectLst/>
                <a:latin typeface="楷体_GB2312" pitchFamily="49" charset="-122"/>
                <a:ea typeface="楷体_GB2312" pitchFamily="49" charset="-122"/>
              </a:rPr>
              <a:t>可人工设定更新</a:t>
            </a:r>
            <a:r>
              <a:rPr lang="zh-CN" altLang="en-US">
                <a:effectLst/>
                <a:ea typeface="楷体_GB2312" pitchFamily="49" charset="-122"/>
              </a:rPr>
              <a:t>病历的时间间隔。</a:t>
            </a:r>
            <a:endParaRPr lang="zh-CN" altLang="en-US">
              <a:solidFill>
                <a:schemeClr val="tx2"/>
              </a:solidFill>
              <a:effectLst/>
              <a:latin typeface="楷体_GB2312" pitchFamily="49" charset="-122"/>
              <a:ea typeface="楷体_GB2312" pitchFamily="49" charset="-122"/>
            </a:endParaRPr>
          </a:p>
          <a:p>
            <a:pPr>
              <a:lnSpc>
                <a:spcPct val="100000"/>
              </a:lnSpc>
              <a:spcBef>
                <a:spcPct val="15000"/>
              </a:spcBef>
            </a:pPr>
            <a:r>
              <a:rPr lang="en-US" altLang="zh-CN">
                <a:solidFill>
                  <a:schemeClr val="tx2"/>
                </a:solidFill>
                <a:effectLst/>
              </a:rPr>
              <a:t>3</a:t>
            </a:r>
            <a:r>
              <a:rPr lang="zh-CN" altLang="en-US">
                <a:solidFill>
                  <a:schemeClr val="tx2"/>
                </a:solidFill>
                <a:effectLst/>
              </a:rPr>
              <a:t>、病情出现异常情况时报警</a:t>
            </a:r>
          </a:p>
          <a:p>
            <a:pPr>
              <a:lnSpc>
                <a:spcPct val="100000"/>
              </a:lnSpc>
              <a:spcBef>
                <a:spcPct val="15000"/>
              </a:spcBef>
            </a:pPr>
            <a:r>
              <a:rPr lang="zh-CN" altLang="en-US">
                <a:solidFill>
                  <a:srgbClr val="FF3300"/>
                </a:solidFill>
                <a:effectLst/>
              </a:rPr>
              <a:t>　♦ </a:t>
            </a:r>
            <a:r>
              <a:rPr lang="zh-CN" altLang="en-US">
                <a:effectLst/>
                <a:ea typeface="楷体_GB2312" pitchFamily="49" charset="-122"/>
              </a:rPr>
              <a:t>根据标准病症信号库中的值，判断是否报警。</a:t>
            </a:r>
          </a:p>
          <a:p>
            <a:pPr>
              <a:lnSpc>
                <a:spcPct val="100000"/>
              </a:lnSpc>
              <a:spcBef>
                <a:spcPct val="15000"/>
              </a:spcBef>
            </a:pPr>
            <a:r>
              <a:rPr lang="zh-CN" altLang="en-US">
                <a:solidFill>
                  <a:srgbClr val="FF3300"/>
                </a:solidFill>
                <a:effectLst/>
              </a:rPr>
              <a:t>　♦ </a:t>
            </a:r>
            <a:r>
              <a:rPr lang="zh-CN" altLang="en-US">
                <a:effectLst/>
                <a:ea typeface="楷体_GB2312" pitchFamily="49" charset="-122"/>
              </a:rPr>
              <a:t>将报警信号转换为各种模拟信号（</a:t>
            </a:r>
            <a:r>
              <a:rPr lang="en-US" altLang="zh-CN">
                <a:effectLst/>
                <a:ea typeface="楷体_GB2312" pitchFamily="49" charset="-122"/>
              </a:rPr>
              <a:t>D-A</a:t>
            </a:r>
            <a:r>
              <a:rPr lang="zh-CN" altLang="en-US">
                <a:effectLst/>
                <a:ea typeface="楷体_GB2312" pitchFamily="49" charset="-122"/>
              </a:rPr>
              <a:t>转换）。</a:t>
            </a:r>
          </a:p>
          <a:p>
            <a:pPr>
              <a:lnSpc>
                <a:spcPct val="100000"/>
              </a:lnSpc>
              <a:spcBef>
                <a:spcPct val="15000"/>
              </a:spcBef>
            </a:pPr>
            <a:r>
              <a:rPr lang="zh-CN" altLang="en-US">
                <a:solidFill>
                  <a:srgbClr val="FF3300"/>
                </a:solidFill>
                <a:effectLst/>
              </a:rPr>
              <a:t>　♦ </a:t>
            </a:r>
            <a:r>
              <a:rPr lang="zh-CN" altLang="en-US">
                <a:effectLst/>
                <a:ea typeface="楷体_GB2312" pitchFamily="49" charset="-122"/>
              </a:rPr>
              <a:t>实时打印病情报告，立即更新病历。</a:t>
            </a:r>
            <a:endParaRPr lang="zh-CN" altLang="en-US">
              <a:solidFill>
                <a:schemeClr val="tx2"/>
              </a:solidFill>
              <a:effectLst/>
              <a:ea typeface="楷体_GB2312" pitchFamily="49" charset="-122"/>
            </a:endParaRPr>
          </a:p>
          <a:p>
            <a:pPr>
              <a:lnSpc>
                <a:spcPct val="100000"/>
              </a:lnSpc>
              <a:spcBef>
                <a:spcPct val="15000"/>
              </a:spcBef>
            </a:pPr>
            <a:r>
              <a:rPr lang="en-US" altLang="zh-CN">
                <a:solidFill>
                  <a:schemeClr val="tx2"/>
                </a:solidFill>
                <a:effectLst/>
              </a:rPr>
              <a:t>4</a:t>
            </a:r>
            <a:r>
              <a:rPr lang="zh-CN" altLang="en-US">
                <a:solidFill>
                  <a:schemeClr val="tx2"/>
                </a:solidFill>
                <a:effectLst/>
              </a:rPr>
              <a:t>、随机地产生某一病员的病情报告</a:t>
            </a:r>
          </a:p>
        </p:txBody>
      </p:sp>
      <p:sp>
        <p:nvSpPr>
          <p:cNvPr id="175109" name="Text Box 5">
            <a:extLst>
              <a:ext uri="{FF2B5EF4-FFF2-40B4-BE49-F238E27FC236}">
                <a16:creationId xmlns:a16="http://schemas.microsoft.com/office/drawing/2014/main" id="{9BFD1E9C-F184-4C39-A600-0DEB7C0E600B}"/>
              </a:ext>
            </a:extLst>
          </p:cNvPr>
          <p:cNvSpPr txBox="1">
            <a:spLocks noChangeArrowheads="1"/>
          </p:cNvSpPr>
          <p:nvPr/>
        </p:nvSpPr>
        <p:spPr bwMode="auto">
          <a:xfrm>
            <a:off x="304800" y="0"/>
            <a:ext cx="85058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solidFill>
                  <a:srgbClr val="FFFF66"/>
                </a:solidFill>
                <a:effectLst>
                  <a:outerShdw blurRad="38100" dist="38100" dir="2700000" algn="tl">
                    <a:srgbClr val="000000"/>
                  </a:outerShdw>
                </a:effectLst>
                <a:ea typeface="华文新魏" panose="02010800040101010101" pitchFamily="2" charset="-122"/>
              </a:rPr>
              <a:t>二、系统功能需求</a:t>
            </a:r>
          </a:p>
        </p:txBody>
      </p:sp>
      <p:sp>
        <p:nvSpPr>
          <p:cNvPr id="175111" name="Text Box 7">
            <a:extLst>
              <a:ext uri="{FF2B5EF4-FFF2-40B4-BE49-F238E27FC236}">
                <a16:creationId xmlns:a16="http://schemas.microsoft.com/office/drawing/2014/main" id="{9E29960E-D54A-4366-B9D9-8B393D7D4BA6}"/>
              </a:ext>
            </a:extLst>
          </p:cNvPr>
          <p:cNvSpPr txBox="1">
            <a:spLocks noChangeArrowheads="1"/>
          </p:cNvSpPr>
          <p:nvPr/>
        </p:nvSpPr>
        <p:spPr bwMode="auto">
          <a:xfrm>
            <a:off x="3467100" y="625475"/>
            <a:ext cx="314801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FF00"/>
                </a:solidFill>
                <a:effectLst>
                  <a:outerShdw blurRad="38100" dist="38100" dir="2700000" algn="tl">
                    <a:srgbClr val="000000"/>
                  </a:outerShdw>
                </a:effectLst>
                <a:ea typeface="幼圆" panose="02010509060101010101" pitchFamily="49" charset="-122"/>
              </a:rPr>
              <a:t>—</a:t>
            </a:r>
            <a:r>
              <a:rPr lang="zh-CN" altLang="en-US" sz="2400">
                <a:solidFill>
                  <a:srgbClr val="FFFF00"/>
                </a:solidFill>
                <a:effectLst>
                  <a:outerShdw blurRad="38100" dist="38100" dir="2700000" algn="tl">
                    <a:srgbClr val="000000"/>
                  </a:outerShdw>
                </a:effectLst>
                <a:ea typeface="幼圆" panose="02010509060101010101" pitchFamily="49" charset="-122"/>
              </a:rPr>
              <a:t>局部监视</a:t>
            </a:r>
          </a:p>
        </p:txBody>
      </p:sp>
      <p:sp>
        <p:nvSpPr>
          <p:cNvPr id="175112" name="Text Box 8">
            <a:extLst>
              <a:ext uri="{FF2B5EF4-FFF2-40B4-BE49-F238E27FC236}">
                <a16:creationId xmlns:a16="http://schemas.microsoft.com/office/drawing/2014/main" id="{A893335E-EC49-4A92-80F1-3C3063BF3775}"/>
              </a:ext>
            </a:extLst>
          </p:cNvPr>
          <p:cNvSpPr txBox="1">
            <a:spLocks noChangeArrowheads="1"/>
          </p:cNvSpPr>
          <p:nvPr/>
        </p:nvSpPr>
        <p:spPr bwMode="auto">
          <a:xfrm>
            <a:off x="5149850" y="3149600"/>
            <a:ext cx="3148013"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FF00"/>
                </a:solidFill>
                <a:effectLst>
                  <a:outerShdw blurRad="38100" dist="38100" dir="2700000" algn="tl">
                    <a:srgbClr val="000000"/>
                  </a:outerShdw>
                </a:effectLst>
                <a:ea typeface="幼圆" panose="02010509060101010101" pitchFamily="49" charset="-122"/>
              </a:rPr>
              <a:t>—</a:t>
            </a:r>
            <a:r>
              <a:rPr lang="zh-CN" altLang="en-US" sz="2400">
                <a:solidFill>
                  <a:srgbClr val="FFFF00"/>
                </a:solidFill>
                <a:effectLst>
                  <a:outerShdw blurRad="38100" dist="38100" dir="2700000" algn="tl">
                    <a:srgbClr val="000000"/>
                  </a:outerShdw>
                </a:effectLst>
                <a:ea typeface="幼圆" panose="02010509060101010101" pitchFamily="49" charset="-122"/>
              </a:rPr>
              <a:t>更新日志</a:t>
            </a:r>
          </a:p>
        </p:txBody>
      </p:sp>
      <p:sp>
        <p:nvSpPr>
          <p:cNvPr id="175113" name="Text Box 9">
            <a:extLst>
              <a:ext uri="{FF2B5EF4-FFF2-40B4-BE49-F238E27FC236}">
                <a16:creationId xmlns:a16="http://schemas.microsoft.com/office/drawing/2014/main" id="{E4BE6B09-4E81-47CB-8CDB-B151C559DD6B}"/>
              </a:ext>
            </a:extLst>
          </p:cNvPr>
          <p:cNvSpPr txBox="1">
            <a:spLocks noChangeArrowheads="1"/>
          </p:cNvSpPr>
          <p:nvPr/>
        </p:nvSpPr>
        <p:spPr bwMode="auto">
          <a:xfrm>
            <a:off x="5467350" y="5656263"/>
            <a:ext cx="3148013"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solidFill>
                  <a:srgbClr val="FFFF00"/>
                </a:solidFill>
                <a:effectLst>
                  <a:outerShdw blurRad="38100" dist="38100" dir="2700000" algn="tl">
                    <a:srgbClr val="000000"/>
                  </a:outerShdw>
                </a:effectLst>
                <a:ea typeface="幼圆" panose="02010509060101010101" pitchFamily="49" charset="-122"/>
              </a:rPr>
              <a:t>—</a:t>
            </a:r>
            <a:r>
              <a:rPr lang="zh-CN" altLang="en-US" sz="2400">
                <a:solidFill>
                  <a:srgbClr val="FFFF00"/>
                </a:solidFill>
                <a:effectLst>
                  <a:outerShdw blurRad="38100" dist="38100" dir="2700000" algn="tl">
                    <a:srgbClr val="000000"/>
                  </a:outerShdw>
                </a:effectLst>
                <a:ea typeface="幼圆" panose="02010509060101010101" pitchFamily="49" charset="-122"/>
              </a:rPr>
              <a:t>产生病情报告</a:t>
            </a:r>
          </a:p>
        </p:txBody>
      </p:sp>
      <p:sp>
        <p:nvSpPr>
          <p:cNvPr id="175118" name="Rectangle 14">
            <a:hlinkClick r:id="" action="ppaction://hlinkshowjump?jump=previousslide"/>
            <a:extLst>
              <a:ext uri="{FF2B5EF4-FFF2-40B4-BE49-F238E27FC236}">
                <a16:creationId xmlns:a16="http://schemas.microsoft.com/office/drawing/2014/main" id="{6C06CFD5-36AF-4394-AE3F-310EDA792A05}"/>
              </a:ext>
            </a:extLst>
          </p:cNvPr>
          <p:cNvSpPr>
            <a:spLocks noChangeArrowheads="1"/>
          </p:cNvSpPr>
          <p:nvPr/>
        </p:nvSpPr>
        <p:spPr bwMode="auto">
          <a:xfrm>
            <a:off x="651510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19" name="Rectangle 15">
            <a:hlinkClick r:id="" action="ppaction://hlinkshowjump?jump=nextslide"/>
            <a:extLst>
              <a:ext uri="{FF2B5EF4-FFF2-40B4-BE49-F238E27FC236}">
                <a16:creationId xmlns:a16="http://schemas.microsoft.com/office/drawing/2014/main" id="{C14FFA3F-D879-4025-9C12-055DF6CBA8F5}"/>
              </a:ext>
            </a:extLst>
          </p:cNvPr>
          <p:cNvSpPr>
            <a:spLocks noChangeArrowheads="1"/>
          </p:cNvSpPr>
          <p:nvPr/>
        </p:nvSpPr>
        <p:spPr bwMode="auto">
          <a:xfrm>
            <a:off x="710565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5120" name="Oval 16">
            <a:hlinkClick r:id="rId2" action="ppaction://hlinksldjump"/>
            <a:extLst>
              <a:ext uri="{FF2B5EF4-FFF2-40B4-BE49-F238E27FC236}">
                <a16:creationId xmlns:a16="http://schemas.microsoft.com/office/drawing/2014/main" id="{01AFB66C-B35D-4D77-BC51-936B3FEDD7BB}"/>
              </a:ext>
            </a:extLst>
          </p:cNvPr>
          <p:cNvSpPr>
            <a:spLocks noChangeArrowheads="1"/>
          </p:cNvSpPr>
          <p:nvPr/>
        </p:nvSpPr>
        <p:spPr bwMode="auto">
          <a:xfrm>
            <a:off x="7802563"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animEffect transition="in" filter="wipe(up)">
                                      <p:cBhvr>
                                        <p:cTn id="7" dur="1000"/>
                                        <p:tgtEl>
                                          <p:spTgt spid="1751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5108">
                                            <p:txEl>
                                              <p:pRg st="1" end="1"/>
                                            </p:txEl>
                                          </p:spTgt>
                                        </p:tgtEl>
                                        <p:attrNameLst>
                                          <p:attrName>style.visibility</p:attrName>
                                        </p:attrNameLst>
                                      </p:cBhvr>
                                      <p:to>
                                        <p:strVal val="visible"/>
                                      </p:to>
                                    </p:set>
                                    <p:animEffect transition="in" filter="wipe(up)">
                                      <p:cBhvr>
                                        <p:cTn id="12" dur="1000"/>
                                        <p:tgtEl>
                                          <p:spTgt spid="1751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75108">
                                            <p:txEl>
                                              <p:pRg st="2" end="2"/>
                                            </p:txEl>
                                          </p:spTgt>
                                        </p:tgtEl>
                                        <p:attrNameLst>
                                          <p:attrName>style.visibility</p:attrName>
                                        </p:attrNameLst>
                                      </p:cBhvr>
                                      <p:to>
                                        <p:strVal val="visible"/>
                                      </p:to>
                                    </p:set>
                                    <p:animEffect transition="in" filter="wipe(up)">
                                      <p:cBhvr>
                                        <p:cTn id="17" dur="1000"/>
                                        <p:tgtEl>
                                          <p:spTgt spid="1751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75108">
                                            <p:txEl>
                                              <p:pRg st="3" end="3"/>
                                            </p:txEl>
                                          </p:spTgt>
                                        </p:tgtEl>
                                        <p:attrNameLst>
                                          <p:attrName>style.visibility</p:attrName>
                                        </p:attrNameLst>
                                      </p:cBhvr>
                                      <p:to>
                                        <p:strVal val="visible"/>
                                      </p:to>
                                    </p:set>
                                    <p:animEffect transition="in" filter="wipe(up)">
                                      <p:cBhvr>
                                        <p:cTn id="22" dur="1000"/>
                                        <p:tgtEl>
                                          <p:spTgt spid="17510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75108">
                                            <p:txEl>
                                              <p:pRg st="4" end="4"/>
                                            </p:txEl>
                                          </p:spTgt>
                                        </p:tgtEl>
                                        <p:attrNameLst>
                                          <p:attrName>style.visibility</p:attrName>
                                        </p:attrNameLst>
                                      </p:cBhvr>
                                      <p:to>
                                        <p:strVal val="visible"/>
                                      </p:to>
                                    </p:set>
                                    <p:animEffect transition="in" filter="wipe(up)">
                                      <p:cBhvr>
                                        <p:cTn id="27" dur="1000"/>
                                        <p:tgtEl>
                                          <p:spTgt spid="17510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75108">
                                            <p:txEl>
                                              <p:pRg st="5" end="5"/>
                                            </p:txEl>
                                          </p:spTgt>
                                        </p:tgtEl>
                                        <p:attrNameLst>
                                          <p:attrName>style.visibility</p:attrName>
                                        </p:attrNameLst>
                                      </p:cBhvr>
                                      <p:to>
                                        <p:strVal val="visible"/>
                                      </p:to>
                                    </p:set>
                                    <p:animEffect transition="in" filter="wipe(up)">
                                      <p:cBhvr>
                                        <p:cTn id="32" dur="1000"/>
                                        <p:tgtEl>
                                          <p:spTgt spid="17510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75108">
                                            <p:txEl>
                                              <p:pRg st="6" end="6"/>
                                            </p:txEl>
                                          </p:spTgt>
                                        </p:tgtEl>
                                        <p:attrNameLst>
                                          <p:attrName>style.visibility</p:attrName>
                                        </p:attrNameLst>
                                      </p:cBhvr>
                                      <p:to>
                                        <p:strVal val="visible"/>
                                      </p:to>
                                    </p:set>
                                    <p:animEffect transition="in" filter="wipe(up)">
                                      <p:cBhvr>
                                        <p:cTn id="37" dur="1000"/>
                                        <p:tgtEl>
                                          <p:spTgt spid="17510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75108">
                                            <p:txEl>
                                              <p:pRg st="7" end="7"/>
                                            </p:txEl>
                                          </p:spTgt>
                                        </p:tgtEl>
                                        <p:attrNameLst>
                                          <p:attrName>style.visibility</p:attrName>
                                        </p:attrNameLst>
                                      </p:cBhvr>
                                      <p:to>
                                        <p:strVal val="visible"/>
                                      </p:to>
                                    </p:set>
                                    <p:animEffect transition="in" filter="wipe(up)">
                                      <p:cBhvr>
                                        <p:cTn id="42" dur="1000"/>
                                        <p:tgtEl>
                                          <p:spTgt spid="17510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75108">
                                            <p:txEl>
                                              <p:pRg st="8" end="8"/>
                                            </p:txEl>
                                          </p:spTgt>
                                        </p:tgtEl>
                                        <p:attrNameLst>
                                          <p:attrName>style.visibility</p:attrName>
                                        </p:attrNameLst>
                                      </p:cBhvr>
                                      <p:to>
                                        <p:strVal val="visible"/>
                                      </p:to>
                                    </p:set>
                                    <p:animEffect transition="in" filter="wipe(up)">
                                      <p:cBhvr>
                                        <p:cTn id="47" dur="1000"/>
                                        <p:tgtEl>
                                          <p:spTgt spid="17510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75108">
                                            <p:txEl>
                                              <p:pRg st="9" end="9"/>
                                            </p:txEl>
                                          </p:spTgt>
                                        </p:tgtEl>
                                        <p:attrNameLst>
                                          <p:attrName>style.visibility</p:attrName>
                                        </p:attrNameLst>
                                      </p:cBhvr>
                                      <p:to>
                                        <p:strVal val="visible"/>
                                      </p:to>
                                    </p:set>
                                    <p:animEffect transition="in" filter="wipe(up)">
                                      <p:cBhvr>
                                        <p:cTn id="52" dur="1000"/>
                                        <p:tgtEl>
                                          <p:spTgt spid="175108">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75108">
                                            <p:txEl>
                                              <p:pRg st="10" end="10"/>
                                            </p:txEl>
                                          </p:spTgt>
                                        </p:tgtEl>
                                        <p:attrNameLst>
                                          <p:attrName>style.visibility</p:attrName>
                                        </p:attrNameLst>
                                      </p:cBhvr>
                                      <p:to>
                                        <p:strVal val="visible"/>
                                      </p:to>
                                    </p:set>
                                    <p:animEffect transition="in" filter="wipe(up)">
                                      <p:cBhvr>
                                        <p:cTn id="57" dur="1000"/>
                                        <p:tgtEl>
                                          <p:spTgt spid="175108">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75108">
                                            <p:txEl>
                                              <p:pRg st="11" end="11"/>
                                            </p:txEl>
                                          </p:spTgt>
                                        </p:tgtEl>
                                        <p:attrNameLst>
                                          <p:attrName>style.visibility</p:attrName>
                                        </p:attrNameLst>
                                      </p:cBhvr>
                                      <p:to>
                                        <p:strVal val="visible"/>
                                      </p:to>
                                    </p:set>
                                    <p:animEffect transition="in" filter="wipe(up)">
                                      <p:cBhvr>
                                        <p:cTn id="62" dur="1000"/>
                                        <p:tgtEl>
                                          <p:spTgt spid="175108">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75108">
                                            <p:txEl>
                                              <p:pRg st="12" end="12"/>
                                            </p:txEl>
                                          </p:spTgt>
                                        </p:tgtEl>
                                        <p:attrNameLst>
                                          <p:attrName>style.visibility</p:attrName>
                                        </p:attrNameLst>
                                      </p:cBhvr>
                                      <p:to>
                                        <p:strVal val="visible"/>
                                      </p:to>
                                    </p:set>
                                    <p:animEffect transition="in" filter="wipe(up)">
                                      <p:cBhvr>
                                        <p:cTn id="67" dur="1000"/>
                                        <p:tgtEl>
                                          <p:spTgt spid="175108">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75111"/>
                                        </p:tgtEl>
                                        <p:attrNameLst>
                                          <p:attrName>style.visibility</p:attrName>
                                        </p:attrNameLst>
                                      </p:cBhvr>
                                      <p:to>
                                        <p:strVal val="visible"/>
                                      </p:to>
                                    </p:set>
                                    <p:animEffect transition="in" filter="wipe(left)">
                                      <p:cBhvr>
                                        <p:cTn id="72" dur="3000"/>
                                        <p:tgtEl>
                                          <p:spTgt spid="17511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75112"/>
                                        </p:tgtEl>
                                        <p:attrNameLst>
                                          <p:attrName>style.visibility</p:attrName>
                                        </p:attrNameLst>
                                      </p:cBhvr>
                                      <p:to>
                                        <p:strVal val="visible"/>
                                      </p:to>
                                    </p:set>
                                    <p:animEffect transition="in" filter="wipe(left)">
                                      <p:cBhvr>
                                        <p:cTn id="77" dur="3000"/>
                                        <p:tgtEl>
                                          <p:spTgt spid="17511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75113"/>
                                        </p:tgtEl>
                                        <p:attrNameLst>
                                          <p:attrName>style.visibility</p:attrName>
                                        </p:attrNameLst>
                                      </p:cBhvr>
                                      <p:to>
                                        <p:strVal val="visible"/>
                                      </p:to>
                                    </p:set>
                                    <p:animEffect transition="in" filter="wipe(left)">
                                      <p:cBhvr>
                                        <p:cTn id="82" dur="30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build="p"/>
      <p:bldP spid="175111" grpId="0"/>
      <p:bldP spid="175112" grpId="0"/>
      <p:bldP spid="1751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5442BE99-759F-4133-850F-C372A097E28A}"/>
              </a:ext>
            </a:extLst>
          </p:cNvPr>
          <p:cNvSpPr>
            <a:spLocks noGrp="1" noChangeArrowheads="1"/>
          </p:cNvSpPr>
          <p:nvPr>
            <p:ph type="title"/>
          </p:nvPr>
        </p:nvSpPr>
        <p:spPr>
          <a:xfrm>
            <a:off x="685800" y="609600"/>
            <a:ext cx="7772400" cy="677863"/>
          </a:xfrm>
        </p:spPr>
        <p:txBody>
          <a:bodyPr/>
          <a:lstStyle/>
          <a:p>
            <a:r>
              <a:rPr lang="zh-CN" altLang="en-US" sz="3600">
                <a:ea typeface="华文新魏" panose="02010800040101010101" pitchFamily="2" charset="-122"/>
              </a:rPr>
              <a:t>非功能需求</a:t>
            </a:r>
          </a:p>
        </p:txBody>
      </p:sp>
      <p:sp>
        <p:nvSpPr>
          <p:cNvPr id="193540" name="Text Box 4">
            <a:extLst>
              <a:ext uri="{FF2B5EF4-FFF2-40B4-BE49-F238E27FC236}">
                <a16:creationId xmlns:a16="http://schemas.microsoft.com/office/drawing/2014/main" id="{1B8B8038-CE54-4D7F-8420-55175759CEC4}"/>
              </a:ext>
            </a:extLst>
          </p:cNvPr>
          <p:cNvSpPr txBox="1">
            <a:spLocks noChangeArrowheads="1"/>
          </p:cNvSpPr>
          <p:nvPr/>
        </p:nvSpPr>
        <p:spPr bwMode="auto">
          <a:xfrm>
            <a:off x="725488" y="1465263"/>
            <a:ext cx="78803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effectLst/>
              </a:rPr>
              <a:t>1</a:t>
            </a:r>
            <a:r>
              <a:rPr lang="zh-CN" altLang="en-US">
                <a:effectLst/>
              </a:rPr>
              <a:t>、监视器与网络的</a:t>
            </a:r>
            <a:r>
              <a:rPr lang="zh-CN" altLang="en-US">
                <a:solidFill>
                  <a:schemeClr val="tx2"/>
                </a:solidFill>
                <a:effectLst/>
              </a:rPr>
              <a:t>可靠性要求</a:t>
            </a:r>
            <a:r>
              <a:rPr lang="zh-CN" altLang="en-US">
                <a:effectLst/>
              </a:rPr>
              <a:t>，涉及人的生命安全。</a:t>
            </a:r>
          </a:p>
          <a:p>
            <a:r>
              <a:rPr lang="en-US" altLang="zh-CN">
                <a:effectLst/>
              </a:rPr>
              <a:t>2</a:t>
            </a:r>
            <a:r>
              <a:rPr lang="zh-CN" altLang="en-US">
                <a:effectLst/>
              </a:rPr>
              <a:t>、</a:t>
            </a:r>
            <a:r>
              <a:rPr lang="zh-CN" altLang="en-US">
                <a:solidFill>
                  <a:schemeClr val="tx2"/>
                </a:solidFill>
                <a:effectLst/>
              </a:rPr>
              <a:t>效率需求</a:t>
            </a:r>
            <a:r>
              <a:rPr lang="zh-CN" altLang="en-US">
                <a:effectLst/>
              </a:rPr>
              <a:t>中对时间、空间的需求，所采集的病症信号数据量大。</a:t>
            </a:r>
          </a:p>
          <a:p>
            <a:r>
              <a:rPr lang="en-US" altLang="zh-CN">
                <a:effectLst/>
              </a:rPr>
              <a:t>3</a:t>
            </a:r>
            <a:r>
              <a:rPr lang="zh-CN" altLang="en-US">
                <a:effectLst/>
              </a:rPr>
              <a:t>、</a:t>
            </a:r>
            <a:r>
              <a:rPr lang="zh-CN" altLang="en-US">
                <a:solidFill>
                  <a:schemeClr val="tx2"/>
                </a:solidFill>
                <a:effectLst/>
              </a:rPr>
              <a:t>互操作需求</a:t>
            </a:r>
            <a:r>
              <a:rPr lang="en-US" altLang="zh-CN">
                <a:effectLst/>
              </a:rPr>
              <a:t>—</a:t>
            </a:r>
            <a:r>
              <a:rPr lang="zh-CN" altLang="en-US">
                <a:effectLst/>
              </a:rPr>
              <a:t>如要求监视器采样频率可人工调整等。</a:t>
            </a:r>
          </a:p>
          <a:p>
            <a:r>
              <a:rPr lang="en-US" altLang="zh-CN">
                <a:effectLst/>
              </a:rPr>
              <a:t>4</a:t>
            </a:r>
            <a:r>
              <a:rPr lang="zh-CN" altLang="en-US">
                <a:effectLst/>
              </a:rPr>
              <a:t>、对病人病历的</a:t>
            </a:r>
            <a:r>
              <a:rPr lang="zh-CN" altLang="en-US">
                <a:solidFill>
                  <a:schemeClr val="tx2"/>
                </a:solidFill>
                <a:effectLst/>
              </a:rPr>
              <a:t>隐私的要求。</a:t>
            </a:r>
            <a:endParaRPr lang="zh-CN" altLang="en-US">
              <a:effectLst/>
            </a:endParaRPr>
          </a:p>
        </p:txBody>
      </p:sp>
      <p:sp>
        <p:nvSpPr>
          <p:cNvPr id="193541" name="Rectangle 5">
            <a:hlinkClick r:id="" action="ppaction://hlinkshowjump?jump=previousslide"/>
            <a:extLst>
              <a:ext uri="{FF2B5EF4-FFF2-40B4-BE49-F238E27FC236}">
                <a16:creationId xmlns:a16="http://schemas.microsoft.com/office/drawing/2014/main" id="{4F298684-806F-433A-98F7-277BA2743067}"/>
              </a:ext>
            </a:extLst>
          </p:cNvPr>
          <p:cNvSpPr>
            <a:spLocks noChangeArrowheads="1"/>
          </p:cNvSpPr>
          <p:nvPr/>
        </p:nvSpPr>
        <p:spPr bwMode="auto">
          <a:xfrm>
            <a:off x="651510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2" name="Rectangle 6">
            <a:hlinkClick r:id="" action="ppaction://hlinkshowjump?jump=nextslide"/>
            <a:extLst>
              <a:ext uri="{FF2B5EF4-FFF2-40B4-BE49-F238E27FC236}">
                <a16:creationId xmlns:a16="http://schemas.microsoft.com/office/drawing/2014/main" id="{8A72A0CD-DA3C-4607-A44E-6A8A962F36FE}"/>
              </a:ext>
            </a:extLst>
          </p:cNvPr>
          <p:cNvSpPr>
            <a:spLocks noChangeArrowheads="1"/>
          </p:cNvSpPr>
          <p:nvPr/>
        </p:nvSpPr>
        <p:spPr bwMode="auto">
          <a:xfrm>
            <a:off x="7105650"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3543" name="Oval 7">
            <a:hlinkClick r:id="rId2" action="ppaction://hlinksldjump"/>
            <a:extLst>
              <a:ext uri="{FF2B5EF4-FFF2-40B4-BE49-F238E27FC236}">
                <a16:creationId xmlns:a16="http://schemas.microsoft.com/office/drawing/2014/main" id="{AAEEB383-E1D7-48C6-97F6-BFBC4EFD0DAC}"/>
              </a:ext>
            </a:extLst>
          </p:cNvPr>
          <p:cNvSpPr>
            <a:spLocks noChangeArrowheads="1"/>
          </p:cNvSpPr>
          <p:nvPr/>
        </p:nvSpPr>
        <p:spPr bwMode="auto">
          <a:xfrm>
            <a:off x="7802563"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3540"/>
                                        </p:tgtEl>
                                        <p:attrNameLst>
                                          <p:attrName>style.visibility</p:attrName>
                                        </p:attrNameLst>
                                      </p:cBhvr>
                                      <p:to>
                                        <p:strVal val="visible"/>
                                      </p:to>
                                    </p:set>
                                    <p:animEffect transition="in" filter="wipe(up)">
                                      <p:cBhvr>
                                        <p:cTn id="7" dur="1000"/>
                                        <p:tgtEl>
                                          <p:spTgt spid="193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059" name="Group 3">
            <a:extLst>
              <a:ext uri="{FF2B5EF4-FFF2-40B4-BE49-F238E27FC236}">
                <a16:creationId xmlns:a16="http://schemas.microsoft.com/office/drawing/2014/main" id="{63393F56-A4CA-45C6-BF88-21F3F366AD78}"/>
              </a:ext>
            </a:extLst>
          </p:cNvPr>
          <p:cNvGrpSpPr>
            <a:grpSpLocks/>
          </p:cNvGrpSpPr>
          <p:nvPr/>
        </p:nvGrpSpPr>
        <p:grpSpPr bwMode="auto">
          <a:xfrm>
            <a:off x="1771650" y="3217863"/>
            <a:ext cx="5981700" cy="2147887"/>
            <a:chOff x="1248" y="1973"/>
            <a:chExt cx="3768" cy="1353"/>
          </a:xfrm>
        </p:grpSpPr>
        <p:sp>
          <p:nvSpPr>
            <p:cNvPr id="173060" name="Rectangle 4">
              <a:extLst>
                <a:ext uri="{FF2B5EF4-FFF2-40B4-BE49-F238E27FC236}">
                  <a16:creationId xmlns:a16="http://schemas.microsoft.com/office/drawing/2014/main" id="{7B30C235-B40F-4D3E-9665-8E8B92979491}"/>
                </a:ext>
              </a:extLst>
            </p:cNvPr>
            <p:cNvSpPr>
              <a:spLocks noChangeArrowheads="1"/>
            </p:cNvSpPr>
            <p:nvPr/>
          </p:nvSpPr>
          <p:spPr bwMode="auto">
            <a:xfrm>
              <a:off x="1248" y="1994"/>
              <a:ext cx="474" cy="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effectLst/>
                  <a:latin typeface="宋体" panose="02010600030101010101" pitchFamily="2" charset="-122"/>
                  <a:ea typeface="宋体" panose="02010600030101010101" pitchFamily="2" charset="-122"/>
                </a:rPr>
                <a:t>病员</a:t>
              </a:r>
            </a:p>
          </p:txBody>
        </p:sp>
        <p:sp>
          <p:nvSpPr>
            <p:cNvPr id="173061" name="Rectangle 5">
              <a:extLst>
                <a:ext uri="{FF2B5EF4-FFF2-40B4-BE49-F238E27FC236}">
                  <a16:creationId xmlns:a16="http://schemas.microsoft.com/office/drawing/2014/main" id="{2FD882DE-15D6-4951-BFD8-466C8DE8F13C}"/>
                </a:ext>
              </a:extLst>
            </p:cNvPr>
            <p:cNvSpPr>
              <a:spLocks noChangeArrowheads="1"/>
            </p:cNvSpPr>
            <p:nvPr/>
          </p:nvSpPr>
          <p:spPr bwMode="auto">
            <a:xfrm>
              <a:off x="4542" y="2267"/>
              <a:ext cx="474" cy="27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effectLst/>
                  <a:ea typeface="宋体" panose="02010600030101010101" pitchFamily="2" charset="-122"/>
                </a:rPr>
                <a:t>护士</a:t>
              </a:r>
              <a:endParaRPr lang="zh-CN" altLang="en-US" sz="1800" b="0">
                <a:effectLst/>
                <a:ea typeface="宋体" panose="02010600030101010101" pitchFamily="2" charset="-122"/>
              </a:endParaRPr>
            </a:p>
          </p:txBody>
        </p:sp>
        <p:sp>
          <p:nvSpPr>
            <p:cNvPr id="173062" name="Rectangle 6">
              <a:extLst>
                <a:ext uri="{FF2B5EF4-FFF2-40B4-BE49-F238E27FC236}">
                  <a16:creationId xmlns:a16="http://schemas.microsoft.com/office/drawing/2014/main" id="{D2EE3CD7-CA37-44F8-8347-7B3711902991}"/>
                </a:ext>
              </a:extLst>
            </p:cNvPr>
            <p:cNvSpPr>
              <a:spLocks noChangeArrowheads="1"/>
            </p:cNvSpPr>
            <p:nvPr/>
          </p:nvSpPr>
          <p:spPr bwMode="auto">
            <a:xfrm>
              <a:off x="1248" y="2951"/>
              <a:ext cx="474" cy="27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effectLst/>
                  <a:ea typeface="宋体" panose="02010600030101010101" pitchFamily="2" charset="-122"/>
                </a:rPr>
                <a:t>护士</a:t>
              </a:r>
              <a:endParaRPr lang="zh-CN" altLang="en-US" sz="1800" b="0">
                <a:effectLst/>
                <a:ea typeface="宋体" panose="02010600030101010101" pitchFamily="2" charset="-122"/>
              </a:endParaRPr>
            </a:p>
          </p:txBody>
        </p:sp>
        <p:sp>
          <p:nvSpPr>
            <p:cNvPr id="173063" name="Oval 7">
              <a:extLst>
                <a:ext uri="{FF2B5EF4-FFF2-40B4-BE49-F238E27FC236}">
                  <a16:creationId xmlns:a16="http://schemas.microsoft.com/office/drawing/2014/main" id="{CA1FB39F-54DC-4F66-A1DE-9A8401D729DC}"/>
                </a:ext>
              </a:extLst>
            </p:cNvPr>
            <p:cNvSpPr>
              <a:spLocks noChangeArrowheads="1"/>
            </p:cNvSpPr>
            <p:nvPr/>
          </p:nvSpPr>
          <p:spPr bwMode="auto">
            <a:xfrm flipV="1">
              <a:off x="2789" y="2177"/>
              <a:ext cx="711" cy="683"/>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1" hangingPunct="1"/>
              <a:r>
                <a:rPr lang="zh-CN" altLang="en-US" sz="1800">
                  <a:effectLst/>
                  <a:latin typeface="幼圆" panose="02010509060101010101" pitchFamily="49" charset="-122"/>
                  <a:ea typeface="幼圆" panose="02010509060101010101" pitchFamily="49" charset="-122"/>
                </a:rPr>
                <a:t>病员监</a:t>
              </a:r>
            </a:p>
            <a:p>
              <a:pPr algn="ctr" eaLnBrk="1" hangingPunct="1"/>
              <a:r>
                <a:rPr lang="zh-CN" altLang="en-US" sz="1800">
                  <a:effectLst/>
                  <a:latin typeface="幼圆" panose="02010509060101010101" pitchFamily="49" charset="-122"/>
                  <a:ea typeface="幼圆" panose="02010509060101010101" pitchFamily="49" charset="-122"/>
                </a:rPr>
                <a:t>护系统</a:t>
              </a:r>
            </a:p>
          </p:txBody>
        </p:sp>
        <p:sp>
          <p:nvSpPr>
            <p:cNvPr id="173064" name="Line 8">
              <a:extLst>
                <a:ext uri="{FF2B5EF4-FFF2-40B4-BE49-F238E27FC236}">
                  <a16:creationId xmlns:a16="http://schemas.microsoft.com/office/drawing/2014/main" id="{FB8ED9B9-E902-4EF4-8F0E-D9914E6C2E75}"/>
                </a:ext>
              </a:extLst>
            </p:cNvPr>
            <p:cNvSpPr>
              <a:spLocks noChangeShapeType="1"/>
            </p:cNvSpPr>
            <p:nvPr/>
          </p:nvSpPr>
          <p:spPr bwMode="auto">
            <a:xfrm>
              <a:off x="1746" y="2177"/>
              <a:ext cx="1043" cy="3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3065" name="Line 9">
              <a:extLst>
                <a:ext uri="{FF2B5EF4-FFF2-40B4-BE49-F238E27FC236}">
                  <a16:creationId xmlns:a16="http://schemas.microsoft.com/office/drawing/2014/main" id="{79EEF8A3-9C1E-4B8A-B932-86D088A0A147}"/>
                </a:ext>
              </a:extLst>
            </p:cNvPr>
            <p:cNvSpPr>
              <a:spLocks noChangeShapeType="1"/>
            </p:cNvSpPr>
            <p:nvPr/>
          </p:nvSpPr>
          <p:spPr bwMode="auto">
            <a:xfrm flipV="1">
              <a:off x="1746" y="2587"/>
              <a:ext cx="1043" cy="54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3066" name="Line 10">
              <a:extLst>
                <a:ext uri="{FF2B5EF4-FFF2-40B4-BE49-F238E27FC236}">
                  <a16:creationId xmlns:a16="http://schemas.microsoft.com/office/drawing/2014/main" id="{D0FC342A-F323-4A81-AB2D-590B65D0E24B}"/>
                </a:ext>
              </a:extLst>
            </p:cNvPr>
            <p:cNvSpPr>
              <a:spLocks noChangeShapeType="1"/>
            </p:cNvSpPr>
            <p:nvPr/>
          </p:nvSpPr>
          <p:spPr bwMode="auto">
            <a:xfrm>
              <a:off x="3453" y="2359"/>
              <a:ext cx="1089"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3067" name="Line 11">
              <a:extLst>
                <a:ext uri="{FF2B5EF4-FFF2-40B4-BE49-F238E27FC236}">
                  <a16:creationId xmlns:a16="http://schemas.microsoft.com/office/drawing/2014/main" id="{7B3B9B81-9A9C-4EB4-92E4-F2FAA5735849}"/>
                </a:ext>
              </a:extLst>
            </p:cNvPr>
            <p:cNvSpPr>
              <a:spLocks noChangeShapeType="1"/>
            </p:cNvSpPr>
            <p:nvPr/>
          </p:nvSpPr>
          <p:spPr bwMode="auto">
            <a:xfrm>
              <a:off x="3500" y="2495"/>
              <a:ext cx="104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3068" name="Text Box 12">
              <a:extLst>
                <a:ext uri="{FF2B5EF4-FFF2-40B4-BE49-F238E27FC236}">
                  <a16:creationId xmlns:a16="http://schemas.microsoft.com/office/drawing/2014/main" id="{08DEA834-0AD1-4CB0-B145-4B2A9D71C9C2}"/>
                </a:ext>
              </a:extLst>
            </p:cNvPr>
            <p:cNvSpPr txBox="1">
              <a:spLocks noChangeArrowheads="1"/>
            </p:cNvSpPr>
            <p:nvPr/>
          </p:nvSpPr>
          <p:spPr bwMode="auto">
            <a:xfrm>
              <a:off x="3603" y="3043"/>
              <a:ext cx="91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effectLst/>
                  <a:latin typeface="幼圆" panose="02010509060101010101" pitchFamily="49" charset="-122"/>
                  <a:ea typeface="宋体" panose="02010600030101010101" pitchFamily="2" charset="-122"/>
                </a:rPr>
                <a:t>病员</a:t>
              </a:r>
              <a:r>
                <a:rPr lang="zh-CN" altLang="en-US" sz="1800">
                  <a:effectLst/>
                  <a:ea typeface="宋体" panose="02010600030101010101" pitchFamily="2" charset="-122"/>
                </a:rPr>
                <a:t>日志</a:t>
              </a:r>
            </a:p>
          </p:txBody>
        </p:sp>
        <p:sp>
          <p:nvSpPr>
            <p:cNvPr id="173069" name="Line 13">
              <a:extLst>
                <a:ext uri="{FF2B5EF4-FFF2-40B4-BE49-F238E27FC236}">
                  <a16:creationId xmlns:a16="http://schemas.microsoft.com/office/drawing/2014/main" id="{6F351B99-C618-4F87-8902-7AC4A2860C64}"/>
                </a:ext>
              </a:extLst>
            </p:cNvPr>
            <p:cNvSpPr>
              <a:spLocks noChangeShapeType="1"/>
            </p:cNvSpPr>
            <p:nvPr/>
          </p:nvSpPr>
          <p:spPr bwMode="auto">
            <a:xfrm>
              <a:off x="3447" y="2683"/>
              <a:ext cx="651" cy="405"/>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73070" name="Text Box 14">
              <a:extLst>
                <a:ext uri="{FF2B5EF4-FFF2-40B4-BE49-F238E27FC236}">
                  <a16:creationId xmlns:a16="http://schemas.microsoft.com/office/drawing/2014/main" id="{C35AE3A4-F60E-47FC-B745-8E66CE9F05C8}"/>
                </a:ext>
              </a:extLst>
            </p:cNvPr>
            <p:cNvSpPr txBox="1">
              <a:spLocks noChangeArrowheads="1"/>
            </p:cNvSpPr>
            <p:nvPr/>
          </p:nvSpPr>
          <p:spPr bwMode="auto">
            <a:xfrm rot="1232005">
              <a:off x="1904" y="2032"/>
              <a:ext cx="109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effectLst/>
                  <a:latin typeface="宋体" panose="02010600030101010101" pitchFamily="2" charset="-122"/>
                  <a:ea typeface="宋体" panose="02010600030101010101" pitchFamily="2" charset="-122"/>
                </a:rPr>
                <a:t>病症信号</a:t>
              </a:r>
              <a:endParaRPr lang="zh-CN" altLang="en-US" sz="1800">
                <a:effectLst/>
                <a:latin typeface="幼圆" panose="02010509060101010101" pitchFamily="49" charset="-122"/>
                <a:ea typeface="幼圆" panose="02010509060101010101" pitchFamily="49" charset="-122"/>
              </a:endParaRPr>
            </a:p>
          </p:txBody>
        </p:sp>
        <p:sp>
          <p:nvSpPr>
            <p:cNvPr id="173071" name="Text Box 15">
              <a:extLst>
                <a:ext uri="{FF2B5EF4-FFF2-40B4-BE49-F238E27FC236}">
                  <a16:creationId xmlns:a16="http://schemas.microsoft.com/office/drawing/2014/main" id="{DB8198CE-A477-4683-85C7-96AD65FF7798}"/>
                </a:ext>
              </a:extLst>
            </p:cNvPr>
            <p:cNvSpPr txBox="1">
              <a:spLocks noChangeArrowheads="1"/>
            </p:cNvSpPr>
            <p:nvPr/>
          </p:nvSpPr>
          <p:spPr bwMode="auto">
            <a:xfrm>
              <a:off x="2127" y="2828"/>
              <a:ext cx="6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effectLst/>
                  <a:ea typeface="宋体" panose="02010600030101010101" pitchFamily="2" charset="-122"/>
                </a:rPr>
                <a:t>要求报告</a:t>
              </a:r>
            </a:p>
          </p:txBody>
        </p:sp>
        <p:sp>
          <p:nvSpPr>
            <p:cNvPr id="173072" name="Text Box 16">
              <a:extLst>
                <a:ext uri="{FF2B5EF4-FFF2-40B4-BE49-F238E27FC236}">
                  <a16:creationId xmlns:a16="http://schemas.microsoft.com/office/drawing/2014/main" id="{2BABFAB3-14D1-498A-9C7B-2ED4271A8DBB}"/>
                </a:ext>
              </a:extLst>
            </p:cNvPr>
            <p:cNvSpPr txBox="1">
              <a:spLocks noChangeArrowheads="1"/>
            </p:cNvSpPr>
            <p:nvPr/>
          </p:nvSpPr>
          <p:spPr bwMode="auto">
            <a:xfrm>
              <a:off x="3606" y="1973"/>
              <a:ext cx="6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effectLst/>
                  <a:latin typeface="宋体" panose="02010600030101010101" pitchFamily="2" charset="-122"/>
                  <a:ea typeface="宋体" panose="02010600030101010101" pitchFamily="2" charset="-122"/>
                </a:rPr>
                <a:t>病症</a:t>
              </a:r>
              <a:r>
                <a:rPr lang="zh-CN" altLang="en-US" sz="1800">
                  <a:effectLst/>
                  <a:ea typeface="宋体" panose="02010600030101010101" pitchFamily="2" charset="-122"/>
                </a:rPr>
                <a:t>报告</a:t>
              </a:r>
            </a:p>
          </p:txBody>
        </p:sp>
        <p:sp>
          <p:nvSpPr>
            <p:cNvPr id="173073" name="Text Box 17">
              <a:extLst>
                <a:ext uri="{FF2B5EF4-FFF2-40B4-BE49-F238E27FC236}">
                  <a16:creationId xmlns:a16="http://schemas.microsoft.com/office/drawing/2014/main" id="{0A55E6D4-53EE-4A96-91EF-1BA188CE42AE}"/>
                </a:ext>
              </a:extLst>
            </p:cNvPr>
            <p:cNvSpPr txBox="1">
              <a:spLocks noChangeArrowheads="1"/>
            </p:cNvSpPr>
            <p:nvPr/>
          </p:nvSpPr>
          <p:spPr bwMode="auto">
            <a:xfrm>
              <a:off x="3678" y="2452"/>
              <a:ext cx="714"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sz="1800">
                  <a:effectLst/>
                  <a:ea typeface="宋体" panose="02010600030101010101" pitchFamily="2" charset="-122"/>
                </a:rPr>
                <a:t>报警</a:t>
              </a:r>
            </a:p>
          </p:txBody>
        </p:sp>
        <p:sp>
          <p:nvSpPr>
            <p:cNvPr id="173074" name="Line 18">
              <a:extLst>
                <a:ext uri="{FF2B5EF4-FFF2-40B4-BE49-F238E27FC236}">
                  <a16:creationId xmlns:a16="http://schemas.microsoft.com/office/drawing/2014/main" id="{16DDD478-1B0E-4577-8E92-69E223733E3E}"/>
                </a:ext>
              </a:extLst>
            </p:cNvPr>
            <p:cNvSpPr>
              <a:spLocks noChangeShapeType="1"/>
            </p:cNvSpPr>
            <p:nvPr/>
          </p:nvSpPr>
          <p:spPr bwMode="auto">
            <a:xfrm>
              <a:off x="3603" y="3095"/>
              <a:ext cx="7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3075" name="Text Box 19">
            <a:extLst>
              <a:ext uri="{FF2B5EF4-FFF2-40B4-BE49-F238E27FC236}">
                <a16:creationId xmlns:a16="http://schemas.microsoft.com/office/drawing/2014/main" id="{C0228CCA-16C8-487C-8ED5-CF8EE6AD17ED}"/>
              </a:ext>
            </a:extLst>
          </p:cNvPr>
          <p:cNvSpPr txBox="1">
            <a:spLocks noChangeArrowheads="1"/>
          </p:cNvSpPr>
          <p:nvPr/>
        </p:nvSpPr>
        <p:spPr bwMode="auto">
          <a:xfrm>
            <a:off x="3568700" y="2036763"/>
            <a:ext cx="2179638" cy="488950"/>
          </a:xfrm>
          <a:prstGeom prst="rect">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sz="2000">
                <a:solidFill>
                  <a:schemeClr val="bg2"/>
                </a:solidFill>
                <a:effectLst/>
                <a:ea typeface="宋体" panose="02010600030101010101" pitchFamily="2" charset="-122"/>
              </a:rPr>
              <a:t>顶 层</a:t>
            </a:r>
            <a:r>
              <a:rPr lang="en-US" altLang="zh-CN" sz="2000">
                <a:solidFill>
                  <a:schemeClr val="bg2"/>
                </a:solidFill>
                <a:effectLst/>
                <a:ea typeface="宋体" panose="02010600030101010101" pitchFamily="2" charset="-122"/>
              </a:rPr>
              <a:t>DFD</a:t>
            </a:r>
            <a:r>
              <a:rPr lang="zh-CN" altLang="en-US" sz="2000">
                <a:solidFill>
                  <a:schemeClr val="bg2"/>
                </a:solidFill>
                <a:effectLst/>
                <a:ea typeface="宋体" panose="02010600030101010101" pitchFamily="2" charset="-122"/>
              </a:rPr>
              <a:t>图</a:t>
            </a:r>
            <a:endParaRPr lang="zh-CN" altLang="en-US" sz="2000" b="0">
              <a:solidFill>
                <a:schemeClr val="bg2"/>
              </a:solidFill>
              <a:effectLst/>
              <a:ea typeface="宋体" panose="02010600030101010101" pitchFamily="2" charset="-122"/>
            </a:endParaRPr>
          </a:p>
        </p:txBody>
      </p:sp>
      <p:sp>
        <p:nvSpPr>
          <p:cNvPr id="173077" name="Text Box 21">
            <a:extLst>
              <a:ext uri="{FF2B5EF4-FFF2-40B4-BE49-F238E27FC236}">
                <a16:creationId xmlns:a16="http://schemas.microsoft.com/office/drawing/2014/main" id="{CF0ECA56-EA53-455C-A113-A931D99E1A9D}"/>
              </a:ext>
            </a:extLst>
          </p:cNvPr>
          <p:cNvSpPr txBox="1">
            <a:spLocks noChangeArrowheads="1"/>
          </p:cNvSpPr>
          <p:nvPr/>
        </p:nvSpPr>
        <p:spPr bwMode="auto">
          <a:xfrm>
            <a:off x="1949450" y="330200"/>
            <a:ext cx="563086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zh-CN" altLang="en-US">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医院病房监护系统分层</a:t>
            </a:r>
            <a:r>
              <a:rPr lang="en-US" altLang="zh-CN">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DFD</a:t>
            </a:r>
            <a:r>
              <a:rPr lang="zh-CN" altLang="en-US">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图</a:t>
            </a:r>
          </a:p>
        </p:txBody>
      </p:sp>
      <p:pic>
        <p:nvPicPr>
          <p:cNvPr id="173078" name="Picture 22">
            <a:extLst>
              <a:ext uri="{FF2B5EF4-FFF2-40B4-BE49-F238E27FC236}">
                <a16:creationId xmlns:a16="http://schemas.microsoft.com/office/drawing/2014/main" id="{CC52F31D-BA1B-40F7-8AC3-C3360AAB85B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2275" y="1408113"/>
            <a:ext cx="198438" cy="198437"/>
          </a:xfrm>
          <a:prstGeom prst="rect">
            <a:avLst/>
          </a:prstGeom>
          <a:noFill/>
          <a:extLst>
            <a:ext uri="{909E8E84-426E-40DD-AFC4-6F175D3DCCD1}">
              <a14:hiddenFill xmlns:a14="http://schemas.microsoft.com/office/drawing/2010/main">
                <a:solidFill>
                  <a:srgbClr val="FFFFFF"/>
                </a:solidFill>
              </a14:hiddenFill>
            </a:ext>
          </a:extLst>
        </p:spPr>
      </p:pic>
      <p:sp>
        <p:nvSpPr>
          <p:cNvPr id="173079" name="Text Box 23">
            <a:extLst>
              <a:ext uri="{FF2B5EF4-FFF2-40B4-BE49-F238E27FC236}">
                <a16:creationId xmlns:a16="http://schemas.microsoft.com/office/drawing/2014/main" id="{C2F5627D-DA82-4FE3-80B9-992C636704CB}"/>
              </a:ext>
            </a:extLst>
          </p:cNvPr>
          <p:cNvSpPr txBox="1">
            <a:spLocks noChangeArrowheads="1"/>
          </p:cNvSpPr>
          <p:nvPr/>
        </p:nvSpPr>
        <p:spPr bwMode="auto">
          <a:xfrm>
            <a:off x="600075" y="1212850"/>
            <a:ext cx="8364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0000"/>
              </a:lnSpc>
            </a:pPr>
            <a:r>
              <a:rPr lang="zh-CN" altLang="en-US">
                <a:solidFill>
                  <a:srgbClr val="FFFFFF"/>
                </a:solidFill>
                <a:effectLst/>
              </a:rPr>
              <a:t>顶层确定了系统的范围，其外部实体为病员和护士</a:t>
            </a:r>
            <a:endParaRPr lang="zh-CN" altLang="en-US">
              <a:effectLst/>
            </a:endParaRPr>
          </a:p>
        </p:txBody>
      </p:sp>
      <p:sp>
        <p:nvSpPr>
          <p:cNvPr id="173083" name="Rectangle 27">
            <a:extLst>
              <a:ext uri="{FF2B5EF4-FFF2-40B4-BE49-F238E27FC236}">
                <a16:creationId xmlns:a16="http://schemas.microsoft.com/office/drawing/2014/main" id="{5B7C132E-7918-4A85-A5A5-EEE8B9299122}"/>
              </a:ext>
            </a:extLst>
          </p:cNvPr>
          <p:cNvSpPr>
            <a:spLocks noChangeArrowheads="1"/>
          </p:cNvSpPr>
          <p:nvPr/>
        </p:nvSpPr>
        <p:spPr bwMode="auto">
          <a:xfrm>
            <a:off x="1771650" y="4751388"/>
            <a:ext cx="752475" cy="452437"/>
          </a:xfrm>
          <a:prstGeom prst="rect">
            <a:avLst/>
          </a:prstGeom>
          <a:solidFill>
            <a:srgbClr val="1641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tx2"/>
                </a:solidFill>
                <a:effectLst/>
                <a:ea typeface="宋体" panose="02010600030101010101" pitchFamily="2" charset="-122"/>
              </a:rPr>
              <a:t>护士</a:t>
            </a:r>
            <a:endParaRPr lang="zh-CN" altLang="en-US" sz="1800" b="0">
              <a:solidFill>
                <a:schemeClr val="tx2"/>
              </a:solidFill>
              <a:effectLst/>
              <a:ea typeface="宋体" panose="02010600030101010101" pitchFamily="2" charset="-122"/>
            </a:endParaRPr>
          </a:p>
        </p:txBody>
      </p:sp>
      <p:sp>
        <p:nvSpPr>
          <p:cNvPr id="173084" name="Rectangle 28">
            <a:extLst>
              <a:ext uri="{FF2B5EF4-FFF2-40B4-BE49-F238E27FC236}">
                <a16:creationId xmlns:a16="http://schemas.microsoft.com/office/drawing/2014/main" id="{0198741E-CCD0-498F-8348-1F135C96AFF3}"/>
              </a:ext>
            </a:extLst>
          </p:cNvPr>
          <p:cNvSpPr>
            <a:spLocks noChangeArrowheads="1"/>
          </p:cNvSpPr>
          <p:nvPr/>
        </p:nvSpPr>
        <p:spPr bwMode="auto">
          <a:xfrm>
            <a:off x="1752600" y="3251200"/>
            <a:ext cx="752475" cy="433388"/>
          </a:xfrm>
          <a:prstGeom prst="rect">
            <a:avLst/>
          </a:prstGeom>
          <a:solidFill>
            <a:srgbClr val="1641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tx2"/>
                </a:solidFill>
                <a:effectLst/>
                <a:latin typeface="宋体" panose="02010600030101010101" pitchFamily="2" charset="-122"/>
                <a:ea typeface="宋体" panose="02010600030101010101" pitchFamily="2" charset="-122"/>
              </a:rPr>
              <a:t>病员</a:t>
            </a:r>
          </a:p>
        </p:txBody>
      </p:sp>
      <p:sp>
        <p:nvSpPr>
          <p:cNvPr id="173085" name="Rectangle 29">
            <a:extLst>
              <a:ext uri="{FF2B5EF4-FFF2-40B4-BE49-F238E27FC236}">
                <a16:creationId xmlns:a16="http://schemas.microsoft.com/office/drawing/2014/main" id="{35C7215E-B54C-4EBA-809E-8458F57838E3}"/>
              </a:ext>
            </a:extLst>
          </p:cNvPr>
          <p:cNvSpPr>
            <a:spLocks noChangeArrowheads="1"/>
          </p:cNvSpPr>
          <p:nvPr/>
        </p:nvSpPr>
        <p:spPr bwMode="auto">
          <a:xfrm>
            <a:off x="7000875" y="3698875"/>
            <a:ext cx="771525" cy="431800"/>
          </a:xfrm>
          <a:prstGeom prst="rect">
            <a:avLst/>
          </a:prstGeom>
          <a:solidFill>
            <a:srgbClr val="16410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tx2"/>
                </a:solidFill>
                <a:effectLst/>
                <a:ea typeface="宋体" panose="02010600030101010101" pitchFamily="2" charset="-122"/>
              </a:rPr>
              <a:t>护士</a:t>
            </a:r>
            <a:endParaRPr lang="zh-CN" altLang="en-US" sz="1800" b="0">
              <a:solidFill>
                <a:schemeClr val="tx2"/>
              </a:solidFill>
              <a:effectLst/>
              <a:ea typeface="宋体" panose="02010600030101010101" pitchFamily="2" charset="-122"/>
            </a:endParaRPr>
          </a:p>
        </p:txBody>
      </p:sp>
      <p:sp>
        <p:nvSpPr>
          <p:cNvPr id="173087" name="Rectangle 31">
            <a:hlinkClick r:id="" action="ppaction://hlinkshowjump?jump=previousslide"/>
            <a:extLst>
              <a:ext uri="{FF2B5EF4-FFF2-40B4-BE49-F238E27FC236}">
                <a16:creationId xmlns:a16="http://schemas.microsoft.com/office/drawing/2014/main" id="{88D10F86-53FD-4FDC-BA25-FD16D88E9776}"/>
              </a:ext>
            </a:extLst>
          </p:cNvPr>
          <p:cNvSpPr>
            <a:spLocks noChangeArrowheads="1"/>
          </p:cNvSpPr>
          <p:nvPr/>
        </p:nvSpPr>
        <p:spPr bwMode="auto">
          <a:xfrm>
            <a:off x="652938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8" name="Rectangle 32">
            <a:hlinkClick r:id="" action="ppaction://hlinkshowjump?jump=nextslide"/>
            <a:extLst>
              <a:ext uri="{FF2B5EF4-FFF2-40B4-BE49-F238E27FC236}">
                <a16:creationId xmlns:a16="http://schemas.microsoft.com/office/drawing/2014/main" id="{C1E5253A-5729-44D6-B781-53F3E53B2180}"/>
              </a:ext>
            </a:extLst>
          </p:cNvPr>
          <p:cNvSpPr>
            <a:spLocks noChangeArrowheads="1"/>
          </p:cNvSpPr>
          <p:nvPr/>
        </p:nvSpPr>
        <p:spPr bwMode="auto">
          <a:xfrm>
            <a:off x="711993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3089" name="Oval 33">
            <a:hlinkClick r:id="rId4" action="ppaction://hlinksldjump"/>
            <a:extLst>
              <a:ext uri="{FF2B5EF4-FFF2-40B4-BE49-F238E27FC236}">
                <a16:creationId xmlns:a16="http://schemas.microsoft.com/office/drawing/2014/main" id="{286A540F-8841-4C18-AAE4-430040D80894}"/>
              </a:ext>
            </a:extLst>
          </p:cNvPr>
          <p:cNvSpPr>
            <a:spLocks noChangeArrowheads="1"/>
          </p:cNvSpPr>
          <p:nvPr/>
        </p:nvSpPr>
        <p:spPr bwMode="auto">
          <a:xfrm>
            <a:off x="7816850" y="6275388"/>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2000"/>
                                  </p:stCondLst>
                                  <p:childTnLst>
                                    <p:set>
                                      <p:cBhvr>
                                        <p:cTn id="6" dur="1" fill="hold">
                                          <p:stCondLst>
                                            <p:cond delay="499"/>
                                          </p:stCondLst>
                                        </p:cTn>
                                        <p:tgtEl>
                                          <p:spTgt spid="173078"/>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s2.2.2-10.wav"/>
                                        </p:tgtEl>
                                      </p:cMediaNode>
                                    </p:audio>
                                  </p:subTnLst>
                                </p:cTn>
                              </p:par>
                            </p:childTnLst>
                          </p:cTn>
                        </p:par>
                        <p:par>
                          <p:cTn id="7" fill="hold" nodeType="afterGroup">
                            <p:stCondLst>
                              <p:cond delay="2500"/>
                            </p:stCondLst>
                            <p:childTnLst>
                              <p:par>
                                <p:cTn id="8" presetID="1" presetClass="entr" presetSubtype="0" fill="hold" grpId="0" nodeType="afterEffect">
                                  <p:stCondLst>
                                    <p:cond delay="0"/>
                                  </p:stCondLst>
                                  <p:childTnLst>
                                    <p:set>
                                      <p:cBhvr>
                                        <p:cTn id="9" dur="1" fill="hold">
                                          <p:stCondLst>
                                            <p:cond delay="499"/>
                                          </p:stCondLst>
                                        </p:cTn>
                                        <p:tgtEl>
                                          <p:spTgt spid="173079"/>
                                        </p:tgtEl>
                                        <p:attrNameLst>
                                          <p:attrName>style.visibility</p:attrName>
                                        </p:attrNameLst>
                                      </p:cBhvr>
                                      <p:to>
                                        <p:strVal val="visible"/>
                                      </p:to>
                                    </p:set>
                                  </p:childTnLst>
                                </p:cTn>
                              </p:par>
                            </p:childTnLst>
                          </p:cTn>
                        </p:par>
                        <p:par>
                          <p:cTn id="10" fill="hold" nodeType="afterGroup">
                            <p:stCondLst>
                              <p:cond delay="3000"/>
                            </p:stCondLst>
                            <p:childTnLst>
                              <p:par>
                                <p:cTn id="11" presetID="9" presetClass="entr" presetSubtype="0" fill="hold" grpId="0" nodeType="afterEffect">
                                  <p:stCondLst>
                                    <p:cond delay="0"/>
                                  </p:stCondLst>
                                  <p:childTnLst>
                                    <p:set>
                                      <p:cBhvr>
                                        <p:cTn id="12" dur="1" fill="hold">
                                          <p:stCondLst>
                                            <p:cond delay="0"/>
                                          </p:stCondLst>
                                        </p:cTn>
                                        <p:tgtEl>
                                          <p:spTgt spid="173075"/>
                                        </p:tgtEl>
                                        <p:attrNameLst>
                                          <p:attrName>style.visibility</p:attrName>
                                        </p:attrNameLst>
                                      </p:cBhvr>
                                      <p:to>
                                        <p:strVal val="visible"/>
                                      </p:to>
                                    </p:set>
                                    <p:animEffect transition="in" filter="dissolve">
                                      <p:cBhvr>
                                        <p:cTn id="13" dur="500"/>
                                        <p:tgtEl>
                                          <p:spTgt spid="173075"/>
                                        </p:tgtEl>
                                      </p:cBhvr>
                                    </p:animEffect>
                                  </p:childTnLst>
                                </p:cTn>
                              </p:par>
                            </p:childTnLst>
                          </p:cTn>
                        </p:par>
                        <p:par>
                          <p:cTn id="14" fill="hold" nodeType="afterGroup">
                            <p:stCondLst>
                              <p:cond delay="3500"/>
                            </p:stCondLst>
                            <p:childTnLst>
                              <p:par>
                                <p:cTn id="15" presetID="22" presetClass="entr" presetSubtype="1" fill="hold" nodeType="afterEffect">
                                  <p:stCondLst>
                                    <p:cond delay="0"/>
                                  </p:stCondLst>
                                  <p:childTnLst>
                                    <p:set>
                                      <p:cBhvr>
                                        <p:cTn id="16" dur="1" fill="hold">
                                          <p:stCondLst>
                                            <p:cond delay="0"/>
                                          </p:stCondLst>
                                        </p:cTn>
                                        <p:tgtEl>
                                          <p:spTgt spid="173059"/>
                                        </p:tgtEl>
                                        <p:attrNameLst>
                                          <p:attrName>style.visibility</p:attrName>
                                        </p:attrNameLst>
                                      </p:cBhvr>
                                      <p:to>
                                        <p:strVal val="visible"/>
                                      </p:to>
                                    </p:set>
                                    <p:animEffect transition="in" filter="wipe(up)">
                                      <p:cBhvr>
                                        <p:cTn id="17" dur="500"/>
                                        <p:tgtEl>
                                          <p:spTgt spid="173059"/>
                                        </p:tgtEl>
                                      </p:cBhvr>
                                    </p:animEffect>
                                  </p:childTnLst>
                                </p:cTn>
                              </p:par>
                            </p:childTnLst>
                          </p:cTn>
                        </p:par>
                        <p:par>
                          <p:cTn id="18" fill="hold" nodeType="afterGroup">
                            <p:stCondLst>
                              <p:cond delay="4000"/>
                            </p:stCondLst>
                            <p:childTnLst>
                              <p:par>
                                <p:cTn id="19" presetID="23" presetClass="entr" presetSubtype="16" fill="hold" grpId="0" nodeType="afterEffect">
                                  <p:stCondLst>
                                    <p:cond delay="8000"/>
                                  </p:stCondLst>
                                  <p:childTnLst>
                                    <p:set>
                                      <p:cBhvr>
                                        <p:cTn id="20" dur="1" fill="hold">
                                          <p:stCondLst>
                                            <p:cond delay="0"/>
                                          </p:stCondLst>
                                        </p:cTn>
                                        <p:tgtEl>
                                          <p:spTgt spid="173084"/>
                                        </p:tgtEl>
                                        <p:attrNameLst>
                                          <p:attrName>style.visibility</p:attrName>
                                        </p:attrNameLst>
                                      </p:cBhvr>
                                      <p:to>
                                        <p:strVal val="visible"/>
                                      </p:to>
                                    </p:set>
                                    <p:anim calcmode="lin" valueType="num">
                                      <p:cBhvr>
                                        <p:cTn id="21" dur="500" fill="hold"/>
                                        <p:tgtEl>
                                          <p:spTgt spid="173084"/>
                                        </p:tgtEl>
                                        <p:attrNameLst>
                                          <p:attrName>ppt_w</p:attrName>
                                        </p:attrNameLst>
                                      </p:cBhvr>
                                      <p:tavLst>
                                        <p:tav tm="0">
                                          <p:val>
                                            <p:fltVal val="0"/>
                                          </p:val>
                                        </p:tav>
                                        <p:tav tm="100000">
                                          <p:val>
                                            <p:strVal val="#ppt_w"/>
                                          </p:val>
                                        </p:tav>
                                      </p:tavLst>
                                    </p:anim>
                                    <p:anim calcmode="lin" valueType="num">
                                      <p:cBhvr>
                                        <p:cTn id="22" dur="500" fill="hold"/>
                                        <p:tgtEl>
                                          <p:spTgt spid="173084"/>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2500"/>
                            </p:stCondLst>
                            <p:childTnLst>
                              <p:par>
                                <p:cTn id="24" presetID="23" presetClass="entr" presetSubtype="16" fill="hold" grpId="0" nodeType="afterEffect">
                                  <p:stCondLst>
                                    <p:cond delay="0"/>
                                  </p:stCondLst>
                                  <p:childTnLst>
                                    <p:set>
                                      <p:cBhvr>
                                        <p:cTn id="25" dur="1" fill="hold">
                                          <p:stCondLst>
                                            <p:cond delay="0"/>
                                          </p:stCondLst>
                                        </p:cTn>
                                        <p:tgtEl>
                                          <p:spTgt spid="173083"/>
                                        </p:tgtEl>
                                        <p:attrNameLst>
                                          <p:attrName>style.visibility</p:attrName>
                                        </p:attrNameLst>
                                      </p:cBhvr>
                                      <p:to>
                                        <p:strVal val="visible"/>
                                      </p:to>
                                    </p:set>
                                    <p:anim calcmode="lin" valueType="num">
                                      <p:cBhvr>
                                        <p:cTn id="26" dur="500" fill="hold"/>
                                        <p:tgtEl>
                                          <p:spTgt spid="173083"/>
                                        </p:tgtEl>
                                        <p:attrNameLst>
                                          <p:attrName>ppt_w</p:attrName>
                                        </p:attrNameLst>
                                      </p:cBhvr>
                                      <p:tavLst>
                                        <p:tav tm="0">
                                          <p:val>
                                            <p:fltVal val="0"/>
                                          </p:val>
                                        </p:tav>
                                        <p:tav tm="100000">
                                          <p:val>
                                            <p:strVal val="#ppt_w"/>
                                          </p:val>
                                        </p:tav>
                                      </p:tavLst>
                                    </p:anim>
                                    <p:anim calcmode="lin" valueType="num">
                                      <p:cBhvr>
                                        <p:cTn id="27" dur="500" fill="hold"/>
                                        <p:tgtEl>
                                          <p:spTgt spid="173083"/>
                                        </p:tgtEl>
                                        <p:attrNameLst>
                                          <p:attrName>ppt_h</p:attrName>
                                        </p:attrNameLst>
                                      </p:cBhvr>
                                      <p:tavLst>
                                        <p:tav tm="0">
                                          <p:val>
                                            <p:fltVal val="0"/>
                                          </p:val>
                                        </p:tav>
                                        <p:tav tm="100000">
                                          <p:val>
                                            <p:strVal val="#ppt_h"/>
                                          </p:val>
                                        </p:tav>
                                      </p:tavLst>
                                    </p:anim>
                                  </p:childTnLst>
                                </p:cTn>
                              </p:par>
                            </p:childTnLst>
                          </p:cTn>
                        </p:par>
                        <p:par>
                          <p:cTn id="28" fill="hold" nodeType="afterGroup">
                            <p:stCondLst>
                              <p:cond delay="13000"/>
                            </p:stCondLst>
                            <p:childTnLst>
                              <p:par>
                                <p:cTn id="29" presetID="23" presetClass="entr" presetSubtype="16" fill="hold" grpId="0" nodeType="afterEffect">
                                  <p:stCondLst>
                                    <p:cond delay="0"/>
                                  </p:stCondLst>
                                  <p:childTnLst>
                                    <p:set>
                                      <p:cBhvr>
                                        <p:cTn id="30" dur="1" fill="hold">
                                          <p:stCondLst>
                                            <p:cond delay="0"/>
                                          </p:stCondLst>
                                        </p:cTn>
                                        <p:tgtEl>
                                          <p:spTgt spid="173085"/>
                                        </p:tgtEl>
                                        <p:attrNameLst>
                                          <p:attrName>style.visibility</p:attrName>
                                        </p:attrNameLst>
                                      </p:cBhvr>
                                      <p:to>
                                        <p:strVal val="visible"/>
                                      </p:to>
                                    </p:set>
                                    <p:anim calcmode="lin" valueType="num">
                                      <p:cBhvr>
                                        <p:cTn id="31" dur="500" fill="hold"/>
                                        <p:tgtEl>
                                          <p:spTgt spid="173085"/>
                                        </p:tgtEl>
                                        <p:attrNameLst>
                                          <p:attrName>ppt_w</p:attrName>
                                        </p:attrNameLst>
                                      </p:cBhvr>
                                      <p:tavLst>
                                        <p:tav tm="0">
                                          <p:val>
                                            <p:fltVal val="0"/>
                                          </p:val>
                                        </p:tav>
                                        <p:tav tm="100000">
                                          <p:val>
                                            <p:strVal val="#ppt_w"/>
                                          </p:val>
                                        </p:tav>
                                      </p:tavLst>
                                    </p:anim>
                                    <p:anim calcmode="lin" valueType="num">
                                      <p:cBhvr>
                                        <p:cTn id="32" dur="500" fill="hold"/>
                                        <p:tgtEl>
                                          <p:spTgt spid="17308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75" grpId="0" animBg="1" autoUpdateAnimBg="0"/>
      <p:bldP spid="173079" grpId="0" autoUpdateAnimBg="0"/>
      <p:bldP spid="173083" grpId="0" animBg="1" autoUpdateAnimBg="0"/>
      <p:bldP spid="173084" grpId="0" animBg="1" autoUpdateAnimBg="0"/>
      <p:bldP spid="173085"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a:extLst>
              <a:ext uri="{FF2B5EF4-FFF2-40B4-BE49-F238E27FC236}">
                <a16:creationId xmlns:a16="http://schemas.microsoft.com/office/drawing/2014/main" id="{6A393426-AD16-4D98-AB74-40848BA2ACD6}"/>
              </a:ext>
            </a:extLst>
          </p:cNvPr>
          <p:cNvSpPr txBox="1">
            <a:spLocks noChangeArrowheads="1"/>
          </p:cNvSpPr>
          <p:nvPr/>
        </p:nvSpPr>
        <p:spPr bwMode="auto">
          <a:xfrm>
            <a:off x="600075" y="681038"/>
            <a:ext cx="1536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000">
                <a:solidFill>
                  <a:schemeClr val="bg1"/>
                </a:solidFill>
                <a:effectLst/>
                <a:ea typeface="宋体" panose="02010600030101010101" pitchFamily="2" charset="-122"/>
              </a:rPr>
              <a:t>第一层：</a:t>
            </a:r>
            <a:endParaRPr lang="zh-CN" altLang="en-US" sz="2400" b="0">
              <a:solidFill>
                <a:schemeClr val="bg1"/>
              </a:solidFill>
              <a:effectLst/>
              <a:ea typeface="宋体" panose="02010600030101010101" pitchFamily="2" charset="-122"/>
            </a:endParaRPr>
          </a:p>
        </p:txBody>
      </p:sp>
      <p:grpSp>
        <p:nvGrpSpPr>
          <p:cNvPr id="140291" name="Group 3">
            <a:extLst>
              <a:ext uri="{FF2B5EF4-FFF2-40B4-BE49-F238E27FC236}">
                <a16:creationId xmlns:a16="http://schemas.microsoft.com/office/drawing/2014/main" id="{D6F711A0-C15D-4E9C-8F55-8BE38837A9AD}"/>
              </a:ext>
            </a:extLst>
          </p:cNvPr>
          <p:cNvGrpSpPr>
            <a:grpSpLocks/>
          </p:cNvGrpSpPr>
          <p:nvPr/>
        </p:nvGrpSpPr>
        <p:grpSpPr bwMode="auto">
          <a:xfrm>
            <a:off x="990600" y="914400"/>
            <a:ext cx="7086600" cy="5365750"/>
            <a:chOff x="624" y="576"/>
            <a:chExt cx="4464" cy="3380"/>
          </a:xfrm>
        </p:grpSpPr>
        <p:sp>
          <p:nvSpPr>
            <p:cNvPr id="140292" name="Rectangle 4">
              <a:extLst>
                <a:ext uri="{FF2B5EF4-FFF2-40B4-BE49-F238E27FC236}">
                  <a16:creationId xmlns:a16="http://schemas.microsoft.com/office/drawing/2014/main" id="{59212A3E-059C-4086-BC64-A35325C6ADF5}"/>
                </a:ext>
              </a:extLst>
            </p:cNvPr>
            <p:cNvSpPr>
              <a:spLocks noChangeArrowheads="1"/>
            </p:cNvSpPr>
            <p:nvPr/>
          </p:nvSpPr>
          <p:spPr bwMode="auto">
            <a:xfrm>
              <a:off x="672" y="1248"/>
              <a:ext cx="480" cy="2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2000">
                  <a:solidFill>
                    <a:schemeClr val="bg1"/>
                  </a:solidFill>
                  <a:effectLst/>
                  <a:latin typeface="幼圆" panose="02010509060101010101" pitchFamily="49" charset="-122"/>
                  <a:ea typeface="幼圆" panose="02010509060101010101" pitchFamily="49" charset="-122"/>
                </a:rPr>
                <a:t>病员</a:t>
              </a:r>
            </a:p>
          </p:txBody>
        </p:sp>
        <p:sp>
          <p:nvSpPr>
            <p:cNvPr id="140293" name="Rectangle 5">
              <a:extLst>
                <a:ext uri="{FF2B5EF4-FFF2-40B4-BE49-F238E27FC236}">
                  <a16:creationId xmlns:a16="http://schemas.microsoft.com/office/drawing/2014/main" id="{54423C55-2468-40AC-911B-D9E377DDC217}"/>
                </a:ext>
              </a:extLst>
            </p:cNvPr>
            <p:cNvSpPr>
              <a:spLocks noChangeArrowheads="1"/>
            </p:cNvSpPr>
            <p:nvPr/>
          </p:nvSpPr>
          <p:spPr bwMode="auto">
            <a:xfrm>
              <a:off x="672" y="2160"/>
              <a:ext cx="480" cy="2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2000">
                  <a:solidFill>
                    <a:schemeClr val="bg1"/>
                  </a:solidFill>
                  <a:effectLst/>
                  <a:ea typeface="宋体" panose="02010600030101010101" pitchFamily="2" charset="-122"/>
                </a:rPr>
                <a:t>护士</a:t>
              </a:r>
              <a:endParaRPr lang="zh-CN" altLang="en-US" sz="2400" b="0">
                <a:solidFill>
                  <a:schemeClr val="bg1"/>
                </a:solidFill>
                <a:effectLst/>
                <a:ea typeface="宋体" panose="02010600030101010101" pitchFamily="2" charset="-122"/>
              </a:endParaRPr>
            </a:p>
          </p:txBody>
        </p:sp>
        <p:sp>
          <p:nvSpPr>
            <p:cNvPr id="140294" name="Rectangle 6">
              <a:extLst>
                <a:ext uri="{FF2B5EF4-FFF2-40B4-BE49-F238E27FC236}">
                  <a16:creationId xmlns:a16="http://schemas.microsoft.com/office/drawing/2014/main" id="{E682431E-7D9C-4567-9854-C7B609ACD7EC}"/>
                </a:ext>
              </a:extLst>
            </p:cNvPr>
            <p:cNvSpPr>
              <a:spLocks noChangeArrowheads="1"/>
            </p:cNvSpPr>
            <p:nvPr/>
          </p:nvSpPr>
          <p:spPr bwMode="auto">
            <a:xfrm>
              <a:off x="624" y="3360"/>
              <a:ext cx="480" cy="28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护士</a:t>
              </a:r>
              <a:endParaRPr lang="zh-CN" altLang="en-US" sz="2400" b="0">
                <a:solidFill>
                  <a:schemeClr val="bg1"/>
                </a:solidFill>
                <a:effectLst/>
                <a:ea typeface="宋体" panose="02010600030101010101" pitchFamily="2" charset="-122"/>
              </a:endParaRPr>
            </a:p>
          </p:txBody>
        </p:sp>
        <p:sp>
          <p:nvSpPr>
            <p:cNvPr id="140295" name="Oval 7">
              <a:extLst>
                <a:ext uri="{FF2B5EF4-FFF2-40B4-BE49-F238E27FC236}">
                  <a16:creationId xmlns:a16="http://schemas.microsoft.com/office/drawing/2014/main" id="{F2012CE1-1537-42C1-917A-1BEAD655603F}"/>
                </a:ext>
              </a:extLst>
            </p:cNvPr>
            <p:cNvSpPr>
              <a:spLocks noChangeArrowheads="1"/>
            </p:cNvSpPr>
            <p:nvPr/>
          </p:nvSpPr>
          <p:spPr bwMode="auto">
            <a:xfrm flipV="1">
              <a:off x="2880" y="1728"/>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1" hangingPunct="1"/>
              <a:r>
                <a:rPr lang="zh-CN" altLang="en-US" sz="2000">
                  <a:solidFill>
                    <a:schemeClr val="bg1"/>
                  </a:solidFill>
                  <a:effectLst/>
                  <a:latin typeface="幼圆" panose="02010509060101010101" pitchFamily="49" charset="-122"/>
                  <a:ea typeface="幼圆" panose="02010509060101010101" pitchFamily="49" charset="-122"/>
                </a:rPr>
                <a:t>中央监视</a:t>
              </a:r>
            </a:p>
          </p:txBody>
        </p:sp>
        <p:sp>
          <p:nvSpPr>
            <p:cNvPr id="140296" name="Line 8">
              <a:extLst>
                <a:ext uri="{FF2B5EF4-FFF2-40B4-BE49-F238E27FC236}">
                  <a16:creationId xmlns:a16="http://schemas.microsoft.com/office/drawing/2014/main" id="{3602AD82-47F9-4314-954F-78B4B55A8B2A}"/>
                </a:ext>
              </a:extLst>
            </p:cNvPr>
            <p:cNvSpPr>
              <a:spLocks noChangeShapeType="1"/>
            </p:cNvSpPr>
            <p:nvPr/>
          </p:nvSpPr>
          <p:spPr bwMode="auto">
            <a:xfrm flipV="1">
              <a:off x="1152" y="1152"/>
              <a:ext cx="1392" cy="24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7" name="Line 9">
              <a:extLst>
                <a:ext uri="{FF2B5EF4-FFF2-40B4-BE49-F238E27FC236}">
                  <a16:creationId xmlns:a16="http://schemas.microsoft.com/office/drawing/2014/main" id="{26CEF0D6-2F5E-43EC-BFAE-B9D337E69991}"/>
                </a:ext>
              </a:extLst>
            </p:cNvPr>
            <p:cNvSpPr>
              <a:spLocks noChangeShapeType="1"/>
            </p:cNvSpPr>
            <p:nvPr/>
          </p:nvSpPr>
          <p:spPr bwMode="auto">
            <a:xfrm flipV="1">
              <a:off x="1104" y="3216"/>
              <a:ext cx="1248" cy="336"/>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298" name="Text Box 10">
              <a:extLst>
                <a:ext uri="{FF2B5EF4-FFF2-40B4-BE49-F238E27FC236}">
                  <a16:creationId xmlns:a16="http://schemas.microsoft.com/office/drawing/2014/main" id="{99593055-BA2A-4C7D-AC1A-ACB17C28F4AE}"/>
                </a:ext>
              </a:extLst>
            </p:cNvPr>
            <p:cNvSpPr txBox="1">
              <a:spLocks noChangeArrowheads="1"/>
            </p:cNvSpPr>
            <p:nvPr/>
          </p:nvSpPr>
          <p:spPr bwMode="auto">
            <a:xfrm>
              <a:off x="3120" y="3648"/>
              <a:ext cx="80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000">
                  <a:solidFill>
                    <a:schemeClr val="bg1"/>
                  </a:solidFill>
                  <a:effectLst/>
                  <a:latin typeface="幼圆" panose="02010509060101010101" pitchFamily="49" charset="-122"/>
                  <a:ea typeface="幼圆" panose="02010509060101010101" pitchFamily="49" charset="-122"/>
                </a:rPr>
                <a:t>病员</a:t>
              </a:r>
              <a:r>
                <a:rPr lang="zh-CN" altLang="en-US" sz="2000">
                  <a:solidFill>
                    <a:schemeClr val="bg1"/>
                  </a:solidFill>
                  <a:effectLst/>
                  <a:ea typeface="宋体" panose="02010600030101010101" pitchFamily="2" charset="-122"/>
                </a:rPr>
                <a:t>日志</a:t>
              </a:r>
            </a:p>
          </p:txBody>
        </p:sp>
        <p:sp>
          <p:nvSpPr>
            <p:cNvPr id="140299" name="Line 11">
              <a:extLst>
                <a:ext uri="{FF2B5EF4-FFF2-40B4-BE49-F238E27FC236}">
                  <a16:creationId xmlns:a16="http://schemas.microsoft.com/office/drawing/2014/main" id="{C30A4D1F-FC6A-438E-8536-7014FF2CBE3C}"/>
                </a:ext>
              </a:extLst>
            </p:cNvPr>
            <p:cNvSpPr>
              <a:spLocks noChangeShapeType="1"/>
            </p:cNvSpPr>
            <p:nvPr/>
          </p:nvSpPr>
          <p:spPr bwMode="auto">
            <a:xfrm>
              <a:off x="3106" y="3701"/>
              <a:ext cx="768"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0" name="Text Box 12">
              <a:extLst>
                <a:ext uri="{FF2B5EF4-FFF2-40B4-BE49-F238E27FC236}">
                  <a16:creationId xmlns:a16="http://schemas.microsoft.com/office/drawing/2014/main" id="{F3B92EE7-533B-4B33-B10C-5512C506D6D4}"/>
                </a:ext>
              </a:extLst>
            </p:cNvPr>
            <p:cNvSpPr txBox="1">
              <a:spLocks noChangeArrowheads="1"/>
            </p:cNvSpPr>
            <p:nvPr/>
          </p:nvSpPr>
          <p:spPr bwMode="auto">
            <a:xfrm>
              <a:off x="1344" y="1008"/>
              <a:ext cx="72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800">
                  <a:solidFill>
                    <a:schemeClr val="bg1"/>
                  </a:solidFill>
                  <a:effectLst/>
                  <a:latin typeface="宋体" panose="02010600030101010101" pitchFamily="2" charset="-122"/>
                  <a:ea typeface="宋体" panose="02010600030101010101" pitchFamily="2" charset="-122"/>
                </a:rPr>
                <a:t>病症信号</a:t>
              </a:r>
              <a:endParaRPr lang="zh-CN" altLang="en-US" sz="2000">
                <a:solidFill>
                  <a:schemeClr val="bg1"/>
                </a:solidFill>
                <a:effectLst/>
                <a:latin typeface="幼圆" panose="02010509060101010101" pitchFamily="49" charset="-122"/>
                <a:ea typeface="幼圆" panose="02010509060101010101" pitchFamily="49" charset="-122"/>
              </a:endParaRPr>
            </a:p>
          </p:txBody>
        </p:sp>
        <p:sp>
          <p:nvSpPr>
            <p:cNvPr id="140301" name="Text Box 13">
              <a:extLst>
                <a:ext uri="{FF2B5EF4-FFF2-40B4-BE49-F238E27FC236}">
                  <a16:creationId xmlns:a16="http://schemas.microsoft.com/office/drawing/2014/main" id="{DBD41B3B-AAB8-41B2-BB51-805AD4B44FC1}"/>
                </a:ext>
              </a:extLst>
            </p:cNvPr>
            <p:cNvSpPr txBox="1">
              <a:spLocks noChangeArrowheads="1"/>
            </p:cNvSpPr>
            <p:nvPr/>
          </p:nvSpPr>
          <p:spPr bwMode="auto">
            <a:xfrm>
              <a:off x="1344" y="3456"/>
              <a:ext cx="6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800">
                  <a:solidFill>
                    <a:schemeClr val="bg1"/>
                  </a:solidFill>
                  <a:effectLst/>
                  <a:ea typeface="宋体" panose="02010600030101010101" pitchFamily="2" charset="-122"/>
                </a:rPr>
                <a:t>要求报告</a:t>
              </a:r>
              <a:endParaRPr lang="zh-CN" altLang="en-US" sz="2400">
                <a:solidFill>
                  <a:schemeClr val="bg1"/>
                </a:solidFill>
                <a:effectLst/>
                <a:ea typeface="宋体" panose="02010600030101010101" pitchFamily="2" charset="-122"/>
              </a:endParaRPr>
            </a:p>
          </p:txBody>
        </p:sp>
        <p:sp>
          <p:nvSpPr>
            <p:cNvPr id="140302" name="Text Box 14">
              <a:extLst>
                <a:ext uri="{FF2B5EF4-FFF2-40B4-BE49-F238E27FC236}">
                  <a16:creationId xmlns:a16="http://schemas.microsoft.com/office/drawing/2014/main" id="{92DC867F-405D-4C36-B500-26FDDF76D707}"/>
                </a:ext>
              </a:extLst>
            </p:cNvPr>
            <p:cNvSpPr txBox="1">
              <a:spLocks noChangeArrowheads="1"/>
            </p:cNvSpPr>
            <p:nvPr/>
          </p:nvSpPr>
          <p:spPr bwMode="auto">
            <a:xfrm>
              <a:off x="1488" y="2352"/>
              <a:ext cx="69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latin typeface="宋体" panose="02010600030101010101" pitchFamily="2" charset="-122"/>
                  <a:ea typeface="宋体" panose="02010600030101010101" pitchFamily="2" charset="-122"/>
                </a:rPr>
                <a:t>病症</a:t>
              </a:r>
              <a:r>
                <a:rPr lang="zh-CN" altLang="en-US" sz="1800">
                  <a:solidFill>
                    <a:schemeClr val="bg1"/>
                  </a:solidFill>
                  <a:effectLst/>
                  <a:ea typeface="宋体" panose="02010600030101010101" pitchFamily="2" charset="-122"/>
                </a:rPr>
                <a:t>报告</a:t>
              </a:r>
            </a:p>
          </p:txBody>
        </p:sp>
        <p:sp>
          <p:nvSpPr>
            <p:cNvPr id="140303" name="Text Box 15">
              <a:extLst>
                <a:ext uri="{FF2B5EF4-FFF2-40B4-BE49-F238E27FC236}">
                  <a16:creationId xmlns:a16="http://schemas.microsoft.com/office/drawing/2014/main" id="{A57460D2-3D38-43A7-A910-3DC65006CCDB}"/>
                </a:ext>
              </a:extLst>
            </p:cNvPr>
            <p:cNvSpPr txBox="1">
              <a:spLocks noChangeArrowheads="1"/>
            </p:cNvSpPr>
            <p:nvPr/>
          </p:nvSpPr>
          <p:spPr bwMode="auto">
            <a:xfrm>
              <a:off x="1584" y="1872"/>
              <a:ext cx="43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000">
                  <a:solidFill>
                    <a:schemeClr val="bg1"/>
                  </a:solidFill>
                  <a:effectLst/>
                  <a:ea typeface="宋体" panose="02010600030101010101" pitchFamily="2" charset="-122"/>
                </a:rPr>
                <a:t>报警</a:t>
              </a:r>
            </a:p>
          </p:txBody>
        </p:sp>
        <p:sp>
          <p:nvSpPr>
            <p:cNvPr id="140304" name="Oval 16">
              <a:extLst>
                <a:ext uri="{FF2B5EF4-FFF2-40B4-BE49-F238E27FC236}">
                  <a16:creationId xmlns:a16="http://schemas.microsoft.com/office/drawing/2014/main" id="{4C2E8A7D-5129-4BD8-9F3B-22853194CC33}"/>
                </a:ext>
              </a:extLst>
            </p:cNvPr>
            <p:cNvSpPr>
              <a:spLocks noChangeArrowheads="1"/>
            </p:cNvSpPr>
            <p:nvPr/>
          </p:nvSpPr>
          <p:spPr bwMode="auto">
            <a:xfrm>
              <a:off x="2496" y="624"/>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局部监视</a:t>
              </a:r>
              <a:endParaRPr lang="zh-CN" altLang="en-US" sz="2400" b="0">
                <a:solidFill>
                  <a:schemeClr val="bg1"/>
                </a:solidFill>
                <a:effectLst/>
                <a:ea typeface="宋体" panose="02010600030101010101" pitchFamily="2" charset="-122"/>
              </a:endParaRPr>
            </a:p>
          </p:txBody>
        </p:sp>
        <p:sp>
          <p:nvSpPr>
            <p:cNvPr id="140305" name="Oval 17">
              <a:extLst>
                <a:ext uri="{FF2B5EF4-FFF2-40B4-BE49-F238E27FC236}">
                  <a16:creationId xmlns:a16="http://schemas.microsoft.com/office/drawing/2014/main" id="{4B1A762B-497F-4B9F-983D-C05D41257170}"/>
                </a:ext>
              </a:extLst>
            </p:cNvPr>
            <p:cNvSpPr>
              <a:spLocks noChangeArrowheads="1"/>
            </p:cNvSpPr>
            <p:nvPr/>
          </p:nvSpPr>
          <p:spPr bwMode="auto">
            <a:xfrm>
              <a:off x="2304" y="2688"/>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生成报告</a:t>
              </a:r>
              <a:endParaRPr lang="zh-CN" altLang="en-US" sz="2400" b="0">
                <a:solidFill>
                  <a:schemeClr val="bg1"/>
                </a:solidFill>
                <a:effectLst/>
                <a:ea typeface="宋体" panose="02010600030101010101" pitchFamily="2" charset="-122"/>
              </a:endParaRPr>
            </a:p>
          </p:txBody>
        </p:sp>
        <p:sp>
          <p:nvSpPr>
            <p:cNvPr id="140306" name="Line 18">
              <a:extLst>
                <a:ext uri="{FF2B5EF4-FFF2-40B4-BE49-F238E27FC236}">
                  <a16:creationId xmlns:a16="http://schemas.microsoft.com/office/drawing/2014/main" id="{439128A6-BF5A-45D9-88DE-4039D9205BDB}"/>
                </a:ext>
              </a:extLst>
            </p:cNvPr>
            <p:cNvSpPr>
              <a:spLocks noChangeShapeType="1"/>
            </p:cNvSpPr>
            <p:nvPr/>
          </p:nvSpPr>
          <p:spPr bwMode="auto">
            <a:xfrm flipH="1">
              <a:off x="1152" y="2064"/>
              <a:ext cx="1728" cy="24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7" name="Line 19">
              <a:extLst>
                <a:ext uri="{FF2B5EF4-FFF2-40B4-BE49-F238E27FC236}">
                  <a16:creationId xmlns:a16="http://schemas.microsoft.com/office/drawing/2014/main" id="{08533CDB-12AF-4EF2-84CA-8C0E3A7F68F5}"/>
                </a:ext>
              </a:extLst>
            </p:cNvPr>
            <p:cNvSpPr>
              <a:spLocks noChangeShapeType="1"/>
            </p:cNvSpPr>
            <p:nvPr/>
          </p:nvSpPr>
          <p:spPr bwMode="auto">
            <a:xfrm flipH="1" flipV="1">
              <a:off x="1152" y="2352"/>
              <a:ext cx="1152" cy="672"/>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08" name="Text Box 20">
              <a:extLst>
                <a:ext uri="{FF2B5EF4-FFF2-40B4-BE49-F238E27FC236}">
                  <a16:creationId xmlns:a16="http://schemas.microsoft.com/office/drawing/2014/main" id="{6A784A2C-E693-4E52-89DE-CB9D0567D71D}"/>
                </a:ext>
              </a:extLst>
            </p:cNvPr>
            <p:cNvSpPr txBox="1">
              <a:spLocks noChangeArrowheads="1"/>
            </p:cNvSpPr>
            <p:nvPr/>
          </p:nvSpPr>
          <p:spPr bwMode="auto">
            <a:xfrm>
              <a:off x="4094" y="763"/>
              <a:ext cx="89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000">
                  <a:solidFill>
                    <a:schemeClr val="bg1"/>
                  </a:solidFill>
                  <a:effectLst/>
                  <a:latin typeface="幼圆" panose="02010509060101010101" pitchFamily="49" charset="-122"/>
                  <a:ea typeface="幼圆" panose="02010509060101010101" pitchFamily="49" charset="-122"/>
                </a:rPr>
                <a:t>病员极限</a:t>
              </a:r>
            </a:p>
          </p:txBody>
        </p:sp>
        <p:sp>
          <p:nvSpPr>
            <p:cNvPr id="140309" name="Line 21">
              <a:extLst>
                <a:ext uri="{FF2B5EF4-FFF2-40B4-BE49-F238E27FC236}">
                  <a16:creationId xmlns:a16="http://schemas.microsoft.com/office/drawing/2014/main" id="{6BAEC14F-7AF6-41E6-9F3D-4FB3477C9A25}"/>
                </a:ext>
              </a:extLst>
            </p:cNvPr>
            <p:cNvSpPr>
              <a:spLocks noChangeShapeType="1"/>
            </p:cNvSpPr>
            <p:nvPr/>
          </p:nvSpPr>
          <p:spPr bwMode="auto">
            <a:xfrm>
              <a:off x="4032" y="1056"/>
              <a:ext cx="1056" cy="0"/>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0" name="Line 22">
              <a:extLst>
                <a:ext uri="{FF2B5EF4-FFF2-40B4-BE49-F238E27FC236}">
                  <a16:creationId xmlns:a16="http://schemas.microsoft.com/office/drawing/2014/main" id="{EE91A1D5-2023-4F7D-83D6-4B7B71885CA3}"/>
                </a:ext>
              </a:extLst>
            </p:cNvPr>
            <p:cNvSpPr>
              <a:spLocks noChangeShapeType="1"/>
            </p:cNvSpPr>
            <p:nvPr/>
          </p:nvSpPr>
          <p:spPr bwMode="auto">
            <a:xfrm flipH="1">
              <a:off x="3456" y="1056"/>
              <a:ext cx="1056" cy="768"/>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1" name="Oval 23">
              <a:extLst>
                <a:ext uri="{FF2B5EF4-FFF2-40B4-BE49-F238E27FC236}">
                  <a16:creationId xmlns:a16="http://schemas.microsoft.com/office/drawing/2014/main" id="{53004D26-43CB-4AA4-9A40-1F3861BD11EE}"/>
                </a:ext>
              </a:extLst>
            </p:cNvPr>
            <p:cNvSpPr>
              <a:spLocks noChangeArrowheads="1"/>
            </p:cNvSpPr>
            <p:nvPr/>
          </p:nvSpPr>
          <p:spPr bwMode="auto">
            <a:xfrm>
              <a:off x="4224" y="2736"/>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2000">
                  <a:solidFill>
                    <a:schemeClr val="bg1"/>
                  </a:solidFill>
                  <a:effectLst/>
                  <a:ea typeface="幼圆" panose="02010509060101010101" pitchFamily="49" charset="-122"/>
                </a:rPr>
                <a:t>更新日志</a:t>
              </a:r>
              <a:endParaRPr lang="zh-CN" altLang="en-US" sz="2000">
                <a:solidFill>
                  <a:schemeClr val="bg1"/>
                </a:solidFill>
                <a:effectLst/>
                <a:ea typeface="宋体" panose="02010600030101010101" pitchFamily="2" charset="-122"/>
              </a:endParaRPr>
            </a:p>
          </p:txBody>
        </p:sp>
        <p:sp>
          <p:nvSpPr>
            <p:cNvPr id="140312" name="Line 24">
              <a:extLst>
                <a:ext uri="{FF2B5EF4-FFF2-40B4-BE49-F238E27FC236}">
                  <a16:creationId xmlns:a16="http://schemas.microsoft.com/office/drawing/2014/main" id="{5A40A81D-D80E-49CE-8B96-EBC31527C844}"/>
                </a:ext>
              </a:extLst>
            </p:cNvPr>
            <p:cNvSpPr>
              <a:spLocks noChangeShapeType="1"/>
            </p:cNvSpPr>
            <p:nvPr/>
          </p:nvSpPr>
          <p:spPr bwMode="auto">
            <a:xfrm flipH="1" flipV="1">
              <a:off x="2976" y="3216"/>
              <a:ext cx="432" cy="48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3" name="Line 25">
              <a:extLst>
                <a:ext uri="{FF2B5EF4-FFF2-40B4-BE49-F238E27FC236}">
                  <a16:creationId xmlns:a16="http://schemas.microsoft.com/office/drawing/2014/main" id="{751E8CC6-53E8-4DD8-9D75-7330918BD99F}"/>
                </a:ext>
              </a:extLst>
            </p:cNvPr>
            <p:cNvSpPr>
              <a:spLocks noChangeShapeType="1"/>
            </p:cNvSpPr>
            <p:nvPr/>
          </p:nvSpPr>
          <p:spPr bwMode="auto">
            <a:xfrm flipV="1">
              <a:off x="3648" y="3216"/>
              <a:ext cx="624" cy="480"/>
            </a:xfrm>
            <a:prstGeom prst="line">
              <a:avLst/>
            </a:prstGeom>
            <a:noFill/>
            <a:ln w="28575">
              <a:solidFill>
                <a:schemeClr val="bg1"/>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4" name="Line 26">
              <a:extLst>
                <a:ext uri="{FF2B5EF4-FFF2-40B4-BE49-F238E27FC236}">
                  <a16:creationId xmlns:a16="http://schemas.microsoft.com/office/drawing/2014/main" id="{36810E08-130C-4001-86E0-9198CB8D4160}"/>
                </a:ext>
              </a:extLst>
            </p:cNvPr>
            <p:cNvSpPr>
              <a:spLocks noChangeShapeType="1"/>
            </p:cNvSpPr>
            <p:nvPr/>
          </p:nvSpPr>
          <p:spPr bwMode="auto">
            <a:xfrm>
              <a:off x="3552" y="2208"/>
              <a:ext cx="768" cy="672"/>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5" name="Line 27">
              <a:extLst>
                <a:ext uri="{FF2B5EF4-FFF2-40B4-BE49-F238E27FC236}">
                  <a16:creationId xmlns:a16="http://schemas.microsoft.com/office/drawing/2014/main" id="{006E3F34-6BCC-4DEE-87B7-6A8E51910A96}"/>
                </a:ext>
              </a:extLst>
            </p:cNvPr>
            <p:cNvSpPr>
              <a:spLocks noChangeShapeType="1"/>
            </p:cNvSpPr>
            <p:nvPr/>
          </p:nvSpPr>
          <p:spPr bwMode="auto">
            <a:xfrm>
              <a:off x="3024" y="1296"/>
              <a:ext cx="144" cy="432"/>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0316" name="Text Box 28">
              <a:extLst>
                <a:ext uri="{FF2B5EF4-FFF2-40B4-BE49-F238E27FC236}">
                  <a16:creationId xmlns:a16="http://schemas.microsoft.com/office/drawing/2014/main" id="{870D6011-94CD-4BA3-9F22-E93EA126C0F1}"/>
                </a:ext>
              </a:extLst>
            </p:cNvPr>
            <p:cNvSpPr txBox="1">
              <a:spLocks noChangeArrowheads="1"/>
            </p:cNvSpPr>
            <p:nvPr/>
          </p:nvSpPr>
          <p:spPr bwMode="auto">
            <a:xfrm>
              <a:off x="2304" y="1392"/>
              <a:ext cx="760"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000">
                  <a:solidFill>
                    <a:schemeClr val="bg1"/>
                  </a:solidFill>
                  <a:effectLst/>
                  <a:latin typeface="幼圆" panose="02010509060101010101" pitchFamily="49" charset="-122"/>
                  <a:ea typeface="幼圆" panose="02010509060101010101" pitchFamily="49" charset="-122"/>
                </a:rPr>
                <a:t>病员数据</a:t>
              </a:r>
            </a:p>
          </p:txBody>
        </p:sp>
        <p:sp>
          <p:nvSpPr>
            <p:cNvPr id="140317" name="Text Box 29">
              <a:extLst>
                <a:ext uri="{FF2B5EF4-FFF2-40B4-BE49-F238E27FC236}">
                  <a16:creationId xmlns:a16="http://schemas.microsoft.com/office/drawing/2014/main" id="{BCE59A92-0B11-4C2B-AF13-746703C8A6EB}"/>
                </a:ext>
              </a:extLst>
            </p:cNvPr>
            <p:cNvSpPr txBox="1">
              <a:spLocks noChangeArrowheads="1"/>
            </p:cNvSpPr>
            <p:nvPr/>
          </p:nvSpPr>
          <p:spPr bwMode="auto">
            <a:xfrm>
              <a:off x="3840" y="2160"/>
              <a:ext cx="76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格式化</a:t>
              </a:r>
            </a:p>
            <a:p>
              <a:pP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病员数据</a:t>
              </a:r>
            </a:p>
          </p:txBody>
        </p:sp>
        <p:sp>
          <p:nvSpPr>
            <p:cNvPr id="140318" name="Text Box 30">
              <a:extLst>
                <a:ext uri="{FF2B5EF4-FFF2-40B4-BE49-F238E27FC236}">
                  <a16:creationId xmlns:a16="http://schemas.microsoft.com/office/drawing/2014/main" id="{F5BD45CA-1886-4B34-9F4D-CDAC81D7BA13}"/>
                </a:ext>
              </a:extLst>
            </p:cNvPr>
            <p:cNvSpPr txBox="1">
              <a:spLocks noChangeArrowheads="1"/>
            </p:cNvSpPr>
            <p:nvPr/>
          </p:nvSpPr>
          <p:spPr bwMode="auto">
            <a:xfrm>
              <a:off x="4128" y="1296"/>
              <a:ext cx="778"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5000"/>
                </a:lnSpc>
              </a:pPr>
              <a:r>
                <a:rPr lang="zh-CN" altLang="en-US" sz="1800">
                  <a:solidFill>
                    <a:schemeClr val="bg1"/>
                  </a:solidFill>
                  <a:effectLst/>
                  <a:ea typeface="宋体" panose="02010600030101010101" pitchFamily="2" charset="-122"/>
                </a:rPr>
                <a:t>生理信号</a:t>
              </a:r>
            </a:p>
            <a:p>
              <a:pPr algn="ctr" eaLnBrk="1" hangingPunct="1">
                <a:lnSpc>
                  <a:spcPct val="75000"/>
                </a:lnSpc>
              </a:pPr>
              <a:r>
                <a:rPr lang="zh-CN" altLang="en-US" sz="2000">
                  <a:solidFill>
                    <a:schemeClr val="bg1"/>
                  </a:solidFill>
                  <a:effectLst/>
                  <a:latin typeface="幼圆" panose="02010509060101010101" pitchFamily="49" charset="-122"/>
                  <a:ea typeface="幼圆" panose="02010509060101010101" pitchFamily="49" charset="-122"/>
                </a:rPr>
                <a:t>极限值</a:t>
              </a:r>
            </a:p>
          </p:txBody>
        </p:sp>
        <p:sp>
          <p:nvSpPr>
            <p:cNvPr id="140319" name="Text Box 31">
              <a:extLst>
                <a:ext uri="{FF2B5EF4-FFF2-40B4-BE49-F238E27FC236}">
                  <a16:creationId xmlns:a16="http://schemas.microsoft.com/office/drawing/2014/main" id="{77F8F0A6-5C76-4114-B3B4-826E84DF5288}"/>
                </a:ext>
              </a:extLst>
            </p:cNvPr>
            <p:cNvSpPr txBox="1">
              <a:spLocks noChangeArrowheads="1"/>
            </p:cNvSpPr>
            <p:nvPr/>
          </p:nvSpPr>
          <p:spPr bwMode="auto">
            <a:xfrm>
              <a:off x="2784" y="576"/>
              <a:ext cx="19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2400" b="0">
                  <a:solidFill>
                    <a:schemeClr val="bg1"/>
                  </a:solidFill>
                  <a:effectLst/>
                  <a:ea typeface="宋体" panose="02010600030101010101" pitchFamily="2" charset="-122"/>
                </a:rPr>
                <a:t>1</a:t>
              </a:r>
            </a:p>
          </p:txBody>
        </p:sp>
        <p:sp>
          <p:nvSpPr>
            <p:cNvPr id="140320" name="Text Box 32">
              <a:extLst>
                <a:ext uri="{FF2B5EF4-FFF2-40B4-BE49-F238E27FC236}">
                  <a16:creationId xmlns:a16="http://schemas.microsoft.com/office/drawing/2014/main" id="{CDDDBE51-EFF9-4835-9C68-7024D3DF15DF}"/>
                </a:ext>
              </a:extLst>
            </p:cNvPr>
            <p:cNvSpPr txBox="1">
              <a:spLocks noChangeArrowheads="1"/>
            </p:cNvSpPr>
            <p:nvPr/>
          </p:nvSpPr>
          <p:spPr bwMode="auto">
            <a:xfrm>
              <a:off x="3168" y="1680"/>
              <a:ext cx="21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2400" b="0">
                  <a:solidFill>
                    <a:schemeClr val="bg1"/>
                  </a:solidFill>
                  <a:effectLst/>
                  <a:ea typeface="宋体" panose="02010600030101010101" pitchFamily="2" charset="-122"/>
                </a:rPr>
                <a:t>3</a:t>
              </a:r>
            </a:p>
          </p:txBody>
        </p:sp>
        <p:sp>
          <p:nvSpPr>
            <p:cNvPr id="140321" name="Text Box 33">
              <a:extLst>
                <a:ext uri="{FF2B5EF4-FFF2-40B4-BE49-F238E27FC236}">
                  <a16:creationId xmlns:a16="http://schemas.microsoft.com/office/drawing/2014/main" id="{4D54E5AF-62A4-49D8-9889-06EE05DEB1EC}"/>
                </a:ext>
              </a:extLst>
            </p:cNvPr>
            <p:cNvSpPr txBox="1">
              <a:spLocks noChangeArrowheads="1"/>
            </p:cNvSpPr>
            <p:nvPr/>
          </p:nvSpPr>
          <p:spPr bwMode="auto">
            <a:xfrm>
              <a:off x="2582" y="2611"/>
              <a:ext cx="21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2400" b="0">
                  <a:solidFill>
                    <a:schemeClr val="bg1"/>
                  </a:solidFill>
                  <a:effectLst/>
                  <a:ea typeface="宋体" panose="02010600030101010101" pitchFamily="2" charset="-122"/>
                </a:rPr>
                <a:t>2</a:t>
              </a:r>
            </a:p>
          </p:txBody>
        </p:sp>
        <p:sp>
          <p:nvSpPr>
            <p:cNvPr id="140322" name="Text Box 34">
              <a:extLst>
                <a:ext uri="{FF2B5EF4-FFF2-40B4-BE49-F238E27FC236}">
                  <a16:creationId xmlns:a16="http://schemas.microsoft.com/office/drawing/2014/main" id="{E9674201-9F6A-4FAE-AD2F-44834DABFE0E}"/>
                </a:ext>
              </a:extLst>
            </p:cNvPr>
            <p:cNvSpPr txBox="1">
              <a:spLocks noChangeArrowheads="1"/>
            </p:cNvSpPr>
            <p:nvPr/>
          </p:nvSpPr>
          <p:spPr bwMode="auto">
            <a:xfrm>
              <a:off x="4502" y="2659"/>
              <a:ext cx="21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2400" b="0">
                  <a:solidFill>
                    <a:schemeClr val="bg1"/>
                  </a:solidFill>
                  <a:effectLst/>
                  <a:ea typeface="宋体" panose="02010600030101010101" pitchFamily="2" charset="-122"/>
                </a:rPr>
                <a:t>4</a:t>
              </a:r>
            </a:p>
          </p:txBody>
        </p:sp>
        <p:sp>
          <p:nvSpPr>
            <p:cNvPr id="140323" name="Text Box 35">
              <a:extLst>
                <a:ext uri="{FF2B5EF4-FFF2-40B4-BE49-F238E27FC236}">
                  <a16:creationId xmlns:a16="http://schemas.microsoft.com/office/drawing/2014/main" id="{478CD186-2EF1-411E-B855-51D0F1EDA2BC}"/>
                </a:ext>
              </a:extLst>
            </p:cNvPr>
            <p:cNvSpPr txBox="1">
              <a:spLocks noChangeArrowheads="1"/>
            </p:cNvSpPr>
            <p:nvPr/>
          </p:nvSpPr>
          <p:spPr bwMode="auto">
            <a:xfrm>
              <a:off x="3936" y="3456"/>
              <a:ext cx="69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ea typeface="宋体" panose="02010600030101010101" pitchFamily="2" charset="-122"/>
                </a:rPr>
                <a:t>日志数据</a:t>
              </a:r>
            </a:p>
          </p:txBody>
        </p:sp>
        <p:sp>
          <p:nvSpPr>
            <p:cNvPr id="140324" name="Text Box 36">
              <a:extLst>
                <a:ext uri="{FF2B5EF4-FFF2-40B4-BE49-F238E27FC236}">
                  <a16:creationId xmlns:a16="http://schemas.microsoft.com/office/drawing/2014/main" id="{59AF8180-813B-4A2A-91F6-B4604F612D6B}"/>
                </a:ext>
              </a:extLst>
            </p:cNvPr>
            <p:cNvSpPr txBox="1">
              <a:spLocks noChangeArrowheads="1"/>
            </p:cNvSpPr>
            <p:nvPr/>
          </p:nvSpPr>
          <p:spPr bwMode="auto">
            <a:xfrm>
              <a:off x="3120" y="3120"/>
              <a:ext cx="692"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800">
                  <a:solidFill>
                    <a:schemeClr val="bg1"/>
                  </a:solidFill>
                  <a:effectLst/>
                  <a:ea typeface="宋体" panose="02010600030101010101" pitchFamily="2" charset="-122"/>
                </a:rPr>
                <a:t>日志数据</a:t>
              </a:r>
            </a:p>
          </p:txBody>
        </p:sp>
      </p:grpSp>
      <p:sp>
        <p:nvSpPr>
          <p:cNvPr id="140325" name="Rectangle 37">
            <a:extLst>
              <a:ext uri="{FF2B5EF4-FFF2-40B4-BE49-F238E27FC236}">
                <a16:creationId xmlns:a16="http://schemas.microsoft.com/office/drawing/2014/main" id="{52D4B122-487B-4998-B5FA-507DEE9BF4F5}"/>
              </a:ext>
            </a:extLst>
          </p:cNvPr>
          <p:cNvSpPr>
            <a:spLocks noGrp="1" noChangeArrowheads="1"/>
          </p:cNvSpPr>
          <p:nvPr>
            <p:ph type="title" idx="4294967295"/>
          </p:nvPr>
        </p:nvSpPr>
        <p:spPr>
          <a:xfrm>
            <a:off x="2400300" y="173038"/>
            <a:ext cx="4541838" cy="695325"/>
          </a:xfrm>
          <a:noFill/>
          <a:extLst>
            <a:ext uri="{909E8E84-426E-40DD-AFC4-6F175D3DCCD1}">
              <a14:hiddenFill xmlns:a14="http://schemas.microsoft.com/office/drawing/2010/main">
                <a:solidFill>
                  <a:schemeClr val="tx1"/>
                </a:solidFill>
              </a14:hiddenFill>
            </a:ext>
          </a:extLst>
        </p:spPr>
        <p:txBody>
          <a:bodyPr/>
          <a:lstStyle/>
          <a:p>
            <a:r>
              <a:rPr lang="zh-CN" altLang="en-US" sz="2400" b="1">
                <a:solidFill>
                  <a:srgbClr val="FFFF66"/>
                </a:solidFill>
                <a:latin typeface="幼圆" panose="02010509060101010101" pitchFamily="49" charset="-122"/>
                <a:ea typeface="幼圆" panose="02010509060101010101" pitchFamily="49" charset="-122"/>
              </a:rPr>
              <a:t>医院病房监护系统顶层</a:t>
            </a:r>
            <a:r>
              <a:rPr lang="en-US" altLang="zh-CN" sz="2400" b="1">
                <a:solidFill>
                  <a:srgbClr val="FFFF66"/>
                </a:solidFill>
                <a:latin typeface="幼圆" panose="02010509060101010101" pitchFamily="49" charset="-122"/>
                <a:ea typeface="幼圆" panose="02010509060101010101" pitchFamily="49" charset="-122"/>
              </a:rPr>
              <a:t>DFD</a:t>
            </a:r>
            <a:r>
              <a:rPr lang="zh-CN" altLang="en-US" sz="2400" b="1">
                <a:solidFill>
                  <a:srgbClr val="FFFF66"/>
                </a:solidFill>
                <a:latin typeface="幼圆" panose="02010509060101010101" pitchFamily="49" charset="-122"/>
                <a:ea typeface="幼圆" panose="02010509060101010101" pitchFamily="49" charset="-122"/>
              </a:rPr>
              <a:t>图</a:t>
            </a:r>
            <a:endParaRPr lang="zh-CN" altLang="en-US" sz="2400">
              <a:solidFill>
                <a:srgbClr val="FFFF66"/>
              </a:solidFill>
            </a:endParaRPr>
          </a:p>
        </p:txBody>
      </p:sp>
      <p:sp>
        <p:nvSpPr>
          <p:cNvPr id="140326" name="Rectangle 38">
            <a:hlinkClick r:id="" action="ppaction://hlinkshowjump?jump=previousslide"/>
            <a:extLst>
              <a:ext uri="{FF2B5EF4-FFF2-40B4-BE49-F238E27FC236}">
                <a16:creationId xmlns:a16="http://schemas.microsoft.com/office/drawing/2014/main" id="{25027E1A-454E-4CDD-BD60-185F8EAF8BBD}"/>
              </a:ext>
            </a:extLst>
          </p:cNvPr>
          <p:cNvSpPr>
            <a:spLocks noChangeArrowheads="1"/>
          </p:cNvSpPr>
          <p:nvPr/>
        </p:nvSpPr>
        <p:spPr bwMode="auto">
          <a:xfrm>
            <a:off x="652938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7" name="Rectangle 39">
            <a:hlinkClick r:id="" action="ppaction://hlinkshowjump?jump=nextslide"/>
            <a:extLst>
              <a:ext uri="{FF2B5EF4-FFF2-40B4-BE49-F238E27FC236}">
                <a16:creationId xmlns:a16="http://schemas.microsoft.com/office/drawing/2014/main" id="{F1D3B5F0-BBFE-42CC-8F50-08F2AD2AB5F4}"/>
              </a:ext>
            </a:extLst>
          </p:cNvPr>
          <p:cNvSpPr>
            <a:spLocks noChangeArrowheads="1"/>
          </p:cNvSpPr>
          <p:nvPr/>
        </p:nvSpPr>
        <p:spPr bwMode="auto">
          <a:xfrm>
            <a:off x="711993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28" name="Oval 40">
            <a:hlinkClick r:id="rId3" action="ppaction://hlinksldjump"/>
            <a:extLst>
              <a:ext uri="{FF2B5EF4-FFF2-40B4-BE49-F238E27FC236}">
                <a16:creationId xmlns:a16="http://schemas.microsoft.com/office/drawing/2014/main" id="{9D8BEFF1-3D5C-4689-B80A-9BA39420D503}"/>
              </a:ext>
            </a:extLst>
          </p:cNvPr>
          <p:cNvSpPr>
            <a:spLocks noChangeArrowheads="1"/>
          </p:cNvSpPr>
          <p:nvPr/>
        </p:nvSpPr>
        <p:spPr bwMode="auto">
          <a:xfrm>
            <a:off x="7816850" y="6275388"/>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40335" name="Group 47">
            <a:extLst>
              <a:ext uri="{FF2B5EF4-FFF2-40B4-BE49-F238E27FC236}">
                <a16:creationId xmlns:a16="http://schemas.microsoft.com/office/drawing/2014/main" id="{EC26BDD6-18D2-4F1F-AE78-A6815DEEDB2A}"/>
              </a:ext>
            </a:extLst>
          </p:cNvPr>
          <p:cNvGrpSpPr>
            <a:grpSpLocks/>
          </p:cNvGrpSpPr>
          <p:nvPr/>
        </p:nvGrpSpPr>
        <p:grpSpPr bwMode="auto">
          <a:xfrm>
            <a:off x="4441825" y="3787775"/>
            <a:ext cx="1609725" cy="569913"/>
            <a:chOff x="2798" y="2386"/>
            <a:chExt cx="1014" cy="359"/>
          </a:xfrm>
        </p:grpSpPr>
        <p:grpSp>
          <p:nvGrpSpPr>
            <p:cNvPr id="140329" name="Group 41">
              <a:extLst>
                <a:ext uri="{FF2B5EF4-FFF2-40B4-BE49-F238E27FC236}">
                  <a16:creationId xmlns:a16="http://schemas.microsoft.com/office/drawing/2014/main" id="{0D606920-01FD-47AE-8805-EE1C930B561B}"/>
                </a:ext>
              </a:extLst>
            </p:cNvPr>
            <p:cNvGrpSpPr>
              <a:grpSpLocks/>
            </p:cNvGrpSpPr>
            <p:nvPr/>
          </p:nvGrpSpPr>
          <p:grpSpPr bwMode="auto">
            <a:xfrm>
              <a:off x="2798" y="2414"/>
              <a:ext cx="1014" cy="331"/>
              <a:chOff x="2798" y="2414"/>
              <a:chExt cx="1014" cy="331"/>
            </a:xfrm>
          </p:grpSpPr>
          <p:sp>
            <p:nvSpPr>
              <p:cNvPr id="140330" name="Line 42">
                <a:extLst>
                  <a:ext uri="{FF2B5EF4-FFF2-40B4-BE49-F238E27FC236}">
                    <a16:creationId xmlns:a16="http://schemas.microsoft.com/office/drawing/2014/main" id="{0659BB5A-2C19-4057-8DF3-1B43F6F6C551}"/>
                  </a:ext>
                </a:extLst>
              </p:cNvPr>
              <p:cNvSpPr>
                <a:spLocks noChangeShapeType="1"/>
              </p:cNvSpPr>
              <p:nvPr/>
            </p:nvSpPr>
            <p:spPr bwMode="auto">
              <a:xfrm flipH="1">
                <a:off x="2798" y="2414"/>
                <a:ext cx="283" cy="28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a:tailEnd type="triangl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31" name="Text Box 43">
                <a:extLst>
                  <a:ext uri="{FF2B5EF4-FFF2-40B4-BE49-F238E27FC236}">
                    <a16:creationId xmlns:a16="http://schemas.microsoft.com/office/drawing/2014/main" id="{27B1943D-455D-4D76-8ED2-DFA13EB4D210}"/>
                  </a:ext>
                </a:extLst>
              </p:cNvPr>
              <p:cNvSpPr txBox="1">
                <a:spLocks noChangeArrowheads="1"/>
              </p:cNvSpPr>
              <p:nvPr/>
            </p:nvSpPr>
            <p:spPr bwMode="auto">
              <a:xfrm>
                <a:off x="2898" y="2505"/>
                <a:ext cx="914"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0"/>
                  </a:spcBef>
                </a:pPr>
                <a:r>
                  <a:rPr lang="zh-CN" altLang="en-US" sz="2000">
                    <a:solidFill>
                      <a:schemeClr val="bg1"/>
                    </a:solidFill>
                    <a:effectLst/>
                    <a:ea typeface="宋体" panose="02010600030101010101" pitchFamily="2" charset="-122"/>
                  </a:rPr>
                  <a:t>紧急报告</a:t>
                </a:r>
              </a:p>
            </p:txBody>
          </p:sp>
        </p:grpSp>
        <p:sp>
          <p:nvSpPr>
            <p:cNvPr id="140334" name="Line 46">
              <a:extLst>
                <a:ext uri="{FF2B5EF4-FFF2-40B4-BE49-F238E27FC236}">
                  <a16:creationId xmlns:a16="http://schemas.microsoft.com/office/drawing/2014/main" id="{AECF4843-5AAA-4167-A284-178089457F7C}"/>
                </a:ext>
              </a:extLst>
            </p:cNvPr>
            <p:cNvSpPr>
              <a:spLocks noChangeShapeType="1"/>
            </p:cNvSpPr>
            <p:nvPr/>
          </p:nvSpPr>
          <p:spPr bwMode="auto">
            <a:xfrm flipH="1">
              <a:off x="2825" y="2386"/>
              <a:ext cx="229" cy="339"/>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02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nodeType="clickEffect">
                                  <p:stCondLst>
                                    <p:cond delay="0"/>
                                  </p:stCondLst>
                                  <p:childTnLst>
                                    <p:set>
                                      <p:cBhvr>
                                        <p:cTn id="10" dur="1" fill="hold">
                                          <p:stCondLst>
                                            <p:cond delay="0"/>
                                          </p:stCondLst>
                                        </p:cTn>
                                        <p:tgtEl>
                                          <p:spTgt spid="140291"/>
                                        </p:tgtEl>
                                        <p:attrNameLst>
                                          <p:attrName>style.visibility</p:attrName>
                                        </p:attrNameLst>
                                      </p:cBhvr>
                                      <p:to>
                                        <p:strVal val="visible"/>
                                      </p:to>
                                    </p:set>
                                    <p:animEffect transition="in" filter="wipe(up)">
                                      <p:cBhvr>
                                        <p:cTn id="11" dur="500"/>
                                        <p:tgtEl>
                                          <p:spTgt spid="140291"/>
                                        </p:tgtEl>
                                      </p:cBhvr>
                                    </p:animEffect>
                                  </p:childTnLst>
                                </p:cTn>
                              </p:par>
                            </p:childTnLst>
                          </p:cTn>
                        </p:par>
                        <p:par>
                          <p:cTn id="12" fill="hold" nodeType="afterGroup">
                            <p:stCondLst>
                              <p:cond delay="500"/>
                            </p:stCondLst>
                            <p:childTnLst>
                              <p:par>
                                <p:cTn id="13" presetID="22" presetClass="entr" presetSubtype="1" fill="hold" nodeType="afterEffect">
                                  <p:stCondLst>
                                    <p:cond delay="0"/>
                                  </p:stCondLst>
                                  <p:childTnLst>
                                    <p:set>
                                      <p:cBhvr>
                                        <p:cTn id="14" dur="1" fill="hold">
                                          <p:stCondLst>
                                            <p:cond delay="0"/>
                                          </p:stCondLst>
                                        </p:cTn>
                                        <p:tgtEl>
                                          <p:spTgt spid="140335"/>
                                        </p:tgtEl>
                                        <p:attrNameLst>
                                          <p:attrName>style.visibility</p:attrName>
                                        </p:attrNameLst>
                                      </p:cBhvr>
                                      <p:to>
                                        <p:strVal val="visible"/>
                                      </p:to>
                                    </p:set>
                                    <p:animEffect transition="in" filter="wipe(up)">
                                      <p:cBhvr>
                                        <p:cTn id="15" dur="1000"/>
                                        <p:tgtEl>
                                          <p:spTgt spid="140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2">
            <a:extLst>
              <a:ext uri="{FF2B5EF4-FFF2-40B4-BE49-F238E27FC236}">
                <a16:creationId xmlns:a16="http://schemas.microsoft.com/office/drawing/2014/main" id="{9EACC1B7-069B-4515-8A1F-DC35F1D295F0}"/>
              </a:ext>
            </a:extLst>
          </p:cNvPr>
          <p:cNvSpPr txBox="1">
            <a:spLocks noChangeArrowheads="1"/>
          </p:cNvSpPr>
          <p:nvPr/>
        </p:nvSpPr>
        <p:spPr bwMode="auto">
          <a:xfrm>
            <a:off x="690563" y="938213"/>
            <a:ext cx="4267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000">
                <a:solidFill>
                  <a:schemeClr val="bg1"/>
                </a:solidFill>
                <a:effectLst/>
                <a:ea typeface="宋体" panose="02010600030101010101" pitchFamily="2" charset="-122"/>
              </a:rPr>
              <a:t>第二层：加工“</a:t>
            </a:r>
            <a:r>
              <a:rPr lang="zh-CN" altLang="en-US" sz="2000">
                <a:solidFill>
                  <a:schemeClr val="bg1"/>
                </a:solidFill>
                <a:effectLst/>
                <a:latin typeface="幼圆" panose="02010509060101010101" pitchFamily="49" charset="-122"/>
                <a:ea typeface="幼圆" panose="02010509060101010101" pitchFamily="49" charset="-122"/>
              </a:rPr>
              <a:t>中央监视”分解</a:t>
            </a:r>
          </a:p>
        </p:txBody>
      </p:sp>
      <p:sp>
        <p:nvSpPr>
          <p:cNvPr id="141348" name="Rectangle 36">
            <a:extLst>
              <a:ext uri="{FF2B5EF4-FFF2-40B4-BE49-F238E27FC236}">
                <a16:creationId xmlns:a16="http://schemas.microsoft.com/office/drawing/2014/main" id="{8987ECDA-7BF9-43F1-9E42-E136DF99C45E}"/>
              </a:ext>
            </a:extLst>
          </p:cNvPr>
          <p:cNvSpPr>
            <a:spLocks noGrp="1" noChangeArrowheads="1"/>
          </p:cNvSpPr>
          <p:nvPr>
            <p:ph type="title" idx="4294967295"/>
          </p:nvPr>
        </p:nvSpPr>
        <p:spPr>
          <a:xfrm>
            <a:off x="1331913" y="100013"/>
            <a:ext cx="6721475" cy="949325"/>
          </a:xfrm>
        </p:spPr>
        <p:txBody>
          <a:bodyPr/>
          <a:lstStyle/>
          <a:p>
            <a:r>
              <a:rPr lang="zh-CN" altLang="en-US" sz="2400" b="1">
                <a:solidFill>
                  <a:schemeClr val="bg1"/>
                </a:solidFill>
                <a:latin typeface="幼圆" panose="02010509060101010101" pitchFamily="49" charset="-122"/>
                <a:ea typeface="幼圆" panose="02010509060101010101" pitchFamily="49" charset="-122"/>
              </a:rPr>
              <a:t>医院病房监护系统二层</a:t>
            </a:r>
            <a:r>
              <a:rPr lang="en-US" altLang="zh-CN" sz="2400" b="1">
                <a:solidFill>
                  <a:schemeClr val="bg1"/>
                </a:solidFill>
                <a:latin typeface="幼圆" panose="02010509060101010101" pitchFamily="49" charset="-122"/>
                <a:ea typeface="幼圆" panose="02010509060101010101" pitchFamily="49" charset="-122"/>
              </a:rPr>
              <a:t>DFD</a:t>
            </a:r>
            <a:r>
              <a:rPr lang="zh-CN" altLang="en-US" sz="2400" b="1">
                <a:solidFill>
                  <a:schemeClr val="bg1"/>
                </a:solidFill>
                <a:latin typeface="幼圆" panose="02010509060101010101" pitchFamily="49" charset="-122"/>
                <a:ea typeface="幼圆" panose="02010509060101010101" pitchFamily="49" charset="-122"/>
              </a:rPr>
              <a:t>图</a:t>
            </a:r>
            <a:endParaRPr lang="zh-CN" altLang="en-US"/>
          </a:p>
        </p:txBody>
      </p:sp>
      <p:sp>
        <p:nvSpPr>
          <p:cNvPr id="141349" name="Rectangle 37">
            <a:hlinkClick r:id="" action="ppaction://hlinkshowjump?jump=previousslide"/>
            <a:extLst>
              <a:ext uri="{FF2B5EF4-FFF2-40B4-BE49-F238E27FC236}">
                <a16:creationId xmlns:a16="http://schemas.microsoft.com/office/drawing/2014/main" id="{64B926E4-3908-41D3-A0D6-992133B4C1CD}"/>
              </a:ext>
            </a:extLst>
          </p:cNvPr>
          <p:cNvSpPr>
            <a:spLocks noChangeArrowheads="1"/>
          </p:cNvSpPr>
          <p:nvPr/>
        </p:nvSpPr>
        <p:spPr bwMode="auto">
          <a:xfrm>
            <a:off x="652938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50" name="Rectangle 38">
            <a:hlinkClick r:id="" action="ppaction://hlinkshowjump?jump=nextslide"/>
            <a:extLst>
              <a:ext uri="{FF2B5EF4-FFF2-40B4-BE49-F238E27FC236}">
                <a16:creationId xmlns:a16="http://schemas.microsoft.com/office/drawing/2014/main" id="{51CA85FF-707A-492C-92DD-7DFBC6456CB1}"/>
              </a:ext>
            </a:extLst>
          </p:cNvPr>
          <p:cNvSpPr>
            <a:spLocks noChangeArrowheads="1"/>
          </p:cNvSpPr>
          <p:nvPr/>
        </p:nvSpPr>
        <p:spPr bwMode="auto">
          <a:xfrm>
            <a:off x="711993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51" name="Oval 39">
            <a:hlinkClick r:id="rId3" action="ppaction://hlinksldjump"/>
            <a:extLst>
              <a:ext uri="{FF2B5EF4-FFF2-40B4-BE49-F238E27FC236}">
                <a16:creationId xmlns:a16="http://schemas.microsoft.com/office/drawing/2014/main" id="{CAA03051-CE06-4E55-8CF2-4154823530C4}"/>
              </a:ext>
            </a:extLst>
          </p:cNvPr>
          <p:cNvSpPr>
            <a:spLocks noChangeArrowheads="1"/>
          </p:cNvSpPr>
          <p:nvPr/>
        </p:nvSpPr>
        <p:spPr bwMode="auto">
          <a:xfrm>
            <a:off x="7816850" y="6275388"/>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41357" name="Group 45">
            <a:extLst>
              <a:ext uri="{FF2B5EF4-FFF2-40B4-BE49-F238E27FC236}">
                <a16:creationId xmlns:a16="http://schemas.microsoft.com/office/drawing/2014/main" id="{0BD226AB-E4D2-4DCE-A064-CA847A87EF46}"/>
              </a:ext>
            </a:extLst>
          </p:cNvPr>
          <p:cNvGrpSpPr>
            <a:grpSpLocks/>
          </p:cNvGrpSpPr>
          <p:nvPr/>
        </p:nvGrpSpPr>
        <p:grpSpPr bwMode="auto">
          <a:xfrm>
            <a:off x="1009650" y="1638300"/>
            <a:ext cx="7400925" cy="4495800"/>
            <a:chOff x="636" y="1032"/>
            <a:chExt cx="4662" cy="2832"/>
          </a:xfrm>
        </p:grpSpPr>
        <p:grpSp>
          <p:nvGrpSpPr>
            <p:cNvPr id="141352" name="Group 40">
              <a:extLst>
                <a:ext uri="{FF2B5EF4-FFF2-40B4-BE49-F238E27FC236}">
                  <a16:creationId xmlns:a16="http://schemas.microsoft.com/office/drawing/2014/main" id="{C07AB357-2477-4BC5-AC8C-5941BE5F92E8}"/>
                </a:ext>
              </a:extLst>
            </p:cNvPr>
            <p:cNvGrpSpPr>
              <a:grpSpLocks/>
            </p:cNvGrpSpPr>
            <p:nvPr/>
          </p:nvGrpSpPr>
          <p:grpSpPr bwMode="auto">
            <a:xfrm>
              <a:off x="636" y="1032"/>
              <a:ext cx="4662" cy="2832"/>
              <a:chOff x="636" y="1032"/>
              <a:chExt cx="4662" cy="2832"/>
            </a:xfrm>
          </p:grpSpPr>
          <p:sp>
            <p:nvSpPr>
              <p:cNvPr id="141316" name="Oval 4">
                <a:extLst>
                  <a:ext uri="{FF2B5EF4-FFF2-40B4-BE49-F238E27FC236}">
                    <a16:creationId xmlns:a16="http://schemas.microsoft.com/office/drawing/2014/main" id="{7D2B3B69-1CA5-42AA-8F5A-757997EB48F7}"/>
                  </a:ext>
                </a:extLst>
              </p:cNvPr>
              <p:cNvSpPr>
                <a:spLocks noChangeArrowheads="1"/>
              </p:cNvSpPr>
              <p:nvPr/>
            </p:nvSpPr>
            <p:spPr bwMode="auto">
              <a:xfrm flipV="1">
                <a:off x="2508" y="2040"/>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计算超过</a:t>
                </a:r>
              </a:p>
              <a:p>
                <a:pPr algn="ct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极限值否</a:t>
                </a:r>
              </a:p>
            </p:txBody>
          </p:sp>
          <p:sp>
            <p:nvSpPr>
              <p:cNvPr id="141317" name="Text Box 5">
                <a:extLst>
                  <a:ext uri="{FF2B5EF4-FFF2-40B4-BE49-F238E27FC236}">
                    <a16:creationId xmlns:a16="http://schemas.microsoft.com/office/drawing/2014/main" id="{B003BF6A-CC50-4351-BB7F-9EC930097D74}"/>
                  </a:ext>
                </a:extLst>
              </p:cNvPr>
              <p:cNvSpPr txBox="1">
                <a:spLocks noChangeArrowheads="1"/>
              </p:cNvSpPr>
              <p:nvPr/>
            </p:nvSpPr>
            <p:spPr bwMode="auto">
              <a:xfrm>
                <a:off x="636" y="1176"/>
                <a:ext cx="720"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600">
                    <a:solidFill>
                      <a:schemeClr val="bg1"/>
                    </a:solidFill>
                    <a:effectLst/>
                    <a:latin typeface="幼圆" panose="02010509060101010101" pitchFamily="49" charset="-122"/>
                    <a:ea typeface="幼圆" panose="02010509060101010101" pitchFamily="49" charset="-122"/>
                  </a:rPr>
                  <a:t>病员</a:t>
                </a:r>
                <a:r>
                  <a:rPr lang="zh-CN" altLang="en-US" sz="1600">
                    <a:solidFill>
                      <a:schemeClr val="bg1"/>
                    </a:solidFill>
                    <a:effectLst/>
                    <a:latin typeface="宋体" panose="02010600030101010101" pitchFamily="2" charset="-122"/>
                    <a:ea typeface="宋体" panose="02010600030101010101" pitchFamily="2" charset="-122"/>
                  </a:rPr>
                  <a:t>数据</a:t>
                </a:r>
              </a:p>
            </p:txBody>
          </p:sp>
          <p:sp>
            <p:nvSpPr>
              <p:cNvPr id="141318" name="Text Box 6">
                <a:extLst>
                  <a:ext uri="{FF2B5EF4-FFF2-40B4-BE49-F238E27FC236}">
                    <a16:creationId xmlns:a16="http://schemas.microsoft.com/office/drawing/2014/main" id="{B2D31C85-6612-49F1-9F58-9098460CDA7A}"/>
                  </a:ext>
                </a:extLst>
              </p:cNvPr>
              <p:cNvSpPr txBox="1">
                <a:spLocks noChangeArrowheads="1"/>
              </p:cNvSpPr>
              <p:nvPr/>
            </p:nvSpPr>
            <p:spPr bwMode="auto">
              <a:xfrm>
                <a:off x="1788" y="2446"/>
                <a:ext cx="76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1"/>
                    </a:solidFill>
                    <a:effectLst/>
                    <a:latin typeface="宋体" panose="02010600030101010101" pitchFamily="2" charset="-122"/>
                    <a:ea typeface="宋体" panose="02010600030101010101" pitchFamily="2" charset="-122"/>
                  </a:rPr>
                  <a:t>超过</a:t>
                </a:r>
                <a:r>
                  <a:rPr lang="zh-CN" altLang="en-US" sz="1600">
                    <a:solidFill>
                      <a:schemeClr val="bg1"/>
                    </a:solidFill>
                    <a:effectLst/>
                    <a:latin typeface="幼圆" panose="02010509060101010101" pitchFamily="49" charset="-122"/>
                    <a:ea typeface="幼圆" panose="02010509060101010101" pitchFamily="49" charset="-122"/>
                  </a:rPr>
                  <a:t>极限值</a:t>
                </a:r>
              </a:p>
            </p:txBody>
          </p:sp>
          <p:sp>
            <p:nvSpPr>
              <p:cNvPr id="141319" name="Text Box 7">
                <a:extLst>
                  <a:ext uri="{FF2B5EF4-FFF2-40B4-BE49-F238E27FC236}">
                    <a16:creationId xmlns:a16="http://schemas.microsoft.com/office/drawing/2014/main" id="{7763BDAA-6F2C-46B2-9FD4-D7F34582BE7D}"/>
                  </a:ext>
                </a:extLst>
              </p:cNvPr>
              <p:cNvSpPr txBox="1">
                <a:spLocks noChangeArrowheads="1"/>
              </p:cNvSpPr>
              <p:nvPr/>
            </p:nvSpPr>
            <p:spPr bwMode="auto">
              <a:xfrm>
                <a:off x="1164" y="3432"/>
                <a:ext cx="43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600">
                    <a:solidFill>
                      <a:schemeClr val="bg1"/>
                    </a:solidFill>
                    <a:effectLst/>
                    <a:ea typeface="宋体" panose="02010600030101010101" pitchFamily="2" charset="-122"/>
                  </a:rPr>
                  <a:t>报警</a:t>
                </a:r>
              </a:p>
            </p:txBody>
          </p:sp>
          <p:sp>
            <p:nvSpPr>
              <p:cNvPr id="141320" name="Oval 8">
                <a:extLst>
                  <a:ext uri="{FF2B5EF4-FFF2-40B4-BE49-F238E27FC236}">
                    <a16:creationId xmlns:a16="http://schemas.microsoft.com/office/drawing/2014/main" id="{C02ECD65-27F6-4C57-B085-39FE454001B3}"/>
                  </a:ext>
                </a:extLst>
              </p:cNvPr>
              <p:cNvSpPr>
                <a:spLocks noChangeArrowheads="1"/>
              </p:cNvSpPr>
              <p:nvPr/>
            </p:nvSpPr>
            <p:spPr bwMode="auto">
              <a:xfrm>
                <a:off x="1404" y="1032"/>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开解信号</a:t>
                </a:r>
                <a:endParaRPr lang="zh-CN" altLang="en-US" sz="2400">
                  <a:solidFill>
                    <a:schemeClr val="bg1"/>
                  </a:solidFill>
                  <a:effectLst/>
                  <a:ea typeface="宋体" panose="02010600030101010101" pitchFamily="2" charset="-122"/>
                </a:endParaRPr>
              </a:p>
            </p:txBody>
          </p:sp>
          <p:sp>
            <p:nvSpPr>
              <p:cNvPr id="141321" name="Oval 9">
                <a:extLst>
                  <a:ext uri="{FF2B5EF4-FFF2-40B4-BE49-F238E27FC236}">
                    <a16:creationId xmlns:a16="http://schemas.microsoft.com/office/drawing/2014/main" id="{50CE7B3C-946D-485C-B74B-7B1506E59569}"/>
                  </a:ext>
                </a:extLst>
              </p:cNvPr>
              <p:cNvSpPr>
                <a:spLocks noChangeArrowheads="1"/>
              </p:cNvSpPr>
              <p:nvPr/>
            </p:nvSpPr>
            <p:spPr bwMode="auto">
              <a:xfrm>
                <a:off x="1356" y="2760"/>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800">
                    <a:solidFill>
                      <a:schemeClr val="bg1"/>
                    </a:solidFill>
                    <a:effectLst/>
                    <a:ea typeface="宋体" panose="02010600030101010101" pitchFamily="2" charset="-122"/>
                  </a:rPr>
                  <a:t>产生</a:t>
                </a:r>
              </a:p>
              <a:p>
                <a:pPr algn="ctr" eaLnBrk="1" hangingPunct="1">
                  <a:lnSpc>
                    <a:spcPct val="80000"/>
                  </a:lnSpc>
                </a:pPr>
                <a:r>
                  <a:rPr lang="zh-CN" altLang="en-US" sz="1800">
                    <a:solidFill>
                      <a:schemeClr val="bg1"/>
                    </a:solidFill>
                    <a:effectLst/>
                    <a:ea typeface="宋体" panose="02010600030101010101" pitchFamily="2" charset="-122"/>
                  </a:rPr>
                  <a:t>报警信息</a:t>
                </a:r>
                <a:endParaRPr lang="zh-CN" altLang="en-US" sz="2400">
                  <a:solidFill>
                    <a:schemeClr val="bg1"/>
                  </a:solidFill>
                  <a:effectLst/>
                  <a:ea typeface="宋体" panose="02010600030101010101" pitchFamily="2" charset="-122"/>
                </a:endParaRPr>
              </a:p>
            </p:txBody>
          </p:sp>
          <p:sp>
            <p:nvSpPr>
              <p:cNvPr id="141322" name="Text Box 10">
                <a:extLst>
                  <a:ext uri="{FF2B5EF4-FFF2-40B4-BE49-F238E27FC236}">
                    <a16:creationId xmlns:a16="http://schemas.microsoft.com/office/drawing/2014/main" id="{F19BC3F3-E0BD-4215-A96B-4096233200A9}"/>
                  </a:ext>
                </a:extLst>
              </p:cNvPr>
              <p:cNvSpPr txBox="1">
                <a:spLocks noChangeArrowheads="1"/>
              </p:cNvSpPr>
              <p:nvPr/>
            </p:nvSpPr>
            <p:spPr bwMode="auto">
              <a:xfrm>
                <a:off x="3852" y="1032"/>
                <a:ext cx="89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2000">
                    <a:solidFill>
                      <a:schemeClr val="bg1"/>
                    </a:solidFill>
                    <a:effectLst/>
                    <a:latin typeface="幼圆" panose="02010509060101010101" pitchFamily="49" charset="-122"/>
                    <a:ea typeface="幼圆" panose="02010509060101010101" pitchFamily="49" charset="-122"/>
                  </a:rPr>
                  <a:t>病员极限</a:t>
                </a:r>
              </a:p>
            </p:txBody>
          </p:sp>
          <p:sp>
            <p:nvSpPr>
              <p:cNvPr id="141323" name="Line 11">
                <a:extLst>
                  <a:ext uri="{FF2B5EF4-FFF2-40B4-BE49-F238E27FC236}">
                    <a16:creationId xmlns:a16="http://schemas.microsoft.com/office/drawing/2014/main" id="{0FFDF3A7-1531-42ED-9AB4-EBB6BB96DA2C}"/>
                  </a:ext>
                </a:extLst>
              </p:cNvPr>
              <p:cNvSpPr>
                <a:spLocks noChangeShapeType="1"/>
              </p:cNvSpPr>
              <p:nvPr/>
            </p:nvSpPr>
            <p:spPr bwMode="auto">
              <a:xfrm flipV="1">
                <a:off x="3790" y="1320"/>
                <a:ext cx="926" cy="5"/>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24" name="Line 12">
                <a:extLst>
                  <a:ext uri="{FF2B5EF4-FFF2-40B4-BE49-F238E27FC236}">
                    <a16:creationId xmlns:a16="http://schemas.microsoft.com/office/drawing/2014/main" id="{1831B0CC-D7BF-4615-881B-0E3FEC68F016}"/>
                  </a:ext>
                </a:extLst>
              </p:cNvPr>
              <p:cNvSpPr>
                <a:spLocks noChangeShapeType="1"/>
              </p:cNvSpPr>
              <p:nvPr/>
            </p:nvSpPr>
            <p:spPr bwMode="auto">
              <a:xfrm flipH="1">
                <a:off x="3084" y="1320"/>
                <a:ext cx="960" cy="816"/>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25" name="Oval 13">
                <a:extLst>
                  <a:ext uri="{FF2B5EF4-FFF2-40B4-BE49-F238E27FC236}">
                    <a16:creationId xmlns:a16="http://schemas.microsoft.com/office/drawing/2014/main" id="{F525CDD4-2435-4404-9D80-31A5FBE5CAC0}"/>
                  </a:ext>
                </a:extLst>
              </p:cNvPr>
              <p:cNvSpPr>
                <a:spLocks noChangeArrowheads="1"/>
              </p:cNvSpPr>
              <p:nvPr/>
            </p:nvSpPr>
            <p:spPr bwMode="auto">
              <a:xfrm>
                <a:off x="4092" y="2808"/>
                <a:ext cx="720" cy="720"/>
              </a:xfrm>
              <a:prstGeom prst="ellipse">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格式化</a:t>
                </a:r>
              </a:p>
              <a:p>
                <a:pPr algn="ctr" eaLnBrk="1" hangingPunct="1">
                  <a:lnSpc>
                    <a:spcPct val="70000"/>
                  </a:lnSpc>
                </a:pPr>
                <a:r>
                  <a:rPr lang="zh-CN" altLang="en-US" sz="2000">
                    <a:solidFill>
                      <a:schemeClr val="bg1"/>
                    </a:solidFill>
                    <a:effectLst/>
                    <a:latin typeface="幼圆" panose="02010509060101010101" pitchFamily="49" charset="-122"/>
                    <a:ea typeface="幼圆" panose="02010509060101010101" pitchFamily="49" charset="-122"/>
                  </a:rPr>
                  <a:t>病员数据</a:t>
                </a:r>
              </a:p>
            </p:txBody>
          </p:sp>
          <p:sp>
            <p:nvSpPr>
              <p:cNvPr id="141326" name="Line 14">
                <a:extLst>
                  <a:ext uri="{FF2B5EF4-FFF2-40B4-BE49-F238E27FC236}">
                    <a16:creationId xmlns:a16="http://schemas.microsoft.com/office/drawing/2014/main" id="{B8D70CEF-BA51-4EF3-8DC3-A98B80BA4169}"/>
                  </a:ext>
                </a:extLst>
              </p:cNvPr>
              <p:cNvSpPr>
                <a:spLocks noChangeShapeType="1"/>
              </p:cNvSpPr>
              <p:nvPr/>
            </p:nvSpPr>
            <p:spPr bwMode="auto">
              <a:xfrm flipV="1">
                <a:off x="3468" y="3288"/>
                <a:ext cx="624" cy="288"/>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27" name="Line 15">
                <a:extLst>
                  <a:ext uri="{FF2B5EF4-FFF2-40B4-BE49-F238E27FC236}">
                    <a16:creationId xmlns:a16="http://schemas.microsoft.com/office/drawing/2014/main" id="{D2F3C816-E6CD-4C5F-8CB7-BE88E90F8878}"/>
                  </a:ext>
                </a:extLst>
              </p:cNvPr>
              <p:cNvSpPr>
                <a:spLocks noChangeShapeType="1"/>
              </p:cNvSpPr>
              <p:nvPr/>
            </p:nvSpPr>
            <p:spPr bwMode="auto">
              <a:xfrm>
                <a:off x="3228" y="2520"/>
                <a:ext cx="864" cy="576"/>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28" name="Line 16">
                <a:extLst>
                  <a:ext uri="{FF2B5EF4-FFF2-40B4-BE49-F238E27FC236}">
                    <a16:creationId xmlns:a16="http://schemas.microsoft.com/office/drawing/2014/main" id="{42CE1400-DC36-4ABA-B7EA-DC194B56EDD5}"/>
                  </a:ext>
                </a:extLst>
              </p:cNvPr>
              <p:cNvSpPr>
                <a:spLocks noChangeShapeType="1"/>
              </p:cNvSpPr>
              <p:nvPr/>
            </p:nvSpPr>
            <p:spPr bwMode="auto">
              <a:xfrm>
                <a:off x="2028" y="1656"/>
                <a:ext cx="528" cy="576"/>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29" name="Text Box 17">
                <a:extLst>
                  <a:ext uri="{FF2B5EF4-FFF2-40B4-BE49-F238E27FC236}">
                    <a16:creationId xmlns:a16="http://schemas.microsoft.com/office/drawing/2014/main" id="{B6B59AF8-08EB-4860-96C9-6C9F80F1AFC7}"/>
                  </a:ext>
                </a:extLst>
              </p:cNvPr>
              <p:cNvSpPr txBox="1">
                <a:spLocks noChangeArrowheads="1"/>
              </p:cNvSpPr>
              <p:nvPr/>
            </p:nvSpPr>
            <p:spPr bwMode="auto">
              <a:xfrm>
                <a:off x="1884" y="1800"/>
                <a:ext cx="432"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600">
                    <a:solidFill>
                      <a:schemeClr val="bg1"/>
                    </a:solidFill>
                    <a:effectLst/>
                    <a:latin typeface="宋体" panose="02010600030101010101" pitchFamily="2" charset="-122"/>
                    <a:ea typeface="宋体" panose="02010600030101010101" pitchFamily="2" charset="-122"/>
                  </a:rPr>
                  <a:t>体温</a:t>
                </a:r>
                <a:endParaRPr lang="zh-CN" altLang="en-US" sz="2000">
                  <a:solidFill>
                    <a:schemeClr val="bg1"/>
                  </a:solidFill>
                  <a:effectLst/>
                  <a:latin typeface="幼圆" panose="02010509060101010101" pitchFamily="49" charset="-122"/>
                  <a:ea typeface="幼圆" panose="02010509060101010101" pitchFamily="49" charset="-122"/>
                </a:endParaRPr>
              </a:p>
            </p:txBody>
          </p:sp>
          <p:sp>
            <p:nvSpPr>
              <p:cNvPr id="141330" name="Text Box 18">
                <a:extLst>
                  <a:ext uri="{FF2B5EF4-FFF2-40B4-BE49-F238E27FC236}">
                    <a16:creationId xmlns:a16="http://schemas.microsoft.com/office/drawing/2014/main" id="{DD2F99C5-1C7B-464E-A243-FB803B6D7BA4}"/>
                  </a:ext>
                </a:extLst>
              </p:cNvPr>
              <p:cNvSpPr txBox="1">
                <a:spLocks noChangeArrowheads="1"/>
              </p:cNvSpPr>
              <p:nvPr/>
            </p:nvSpPr>
            <p:spPr bwMode="auto">
              <a:xfrm>
                <a:off x="3372" y="2376"/>
                <a:ext cx="768"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80000"/>
                  </a:lnSpc>
                </a:pPr>
                <a:r>
                  <a:rPr lang="zh-CN" altLang="en-US" sz="1600">
                    <a:solidFill>
                      <a:schemeClr val="bg1"/>
                    </a:solidFill>
                    <a:effectLst/>
                    <a:latin typeface="宋体" panose="02010600030101010101" pitchFamily="2" charset="-122"/>
                    <a:ea typeface="宋体" panose="02010600030101010101" pitchFamily="2" charset="-122"/>
                  </a:rPr>
                  <a:t>血压、体温脉搏</a:t>
                </a:r>
              </a:p>
            </p:txBody>
          </p:sp>
          <p:sp>
            <p:nvSpPr>
              <p:cNvPr id="141331" name="Text Box 19">
                <a:extLst>
                  <a:ext uri="{FF2B5EF4-FFF2-40B4-BE49-F238E27FC236}">
                    <a16:creationId xmlns:a16="http://schemas.microsoft.com/office/drawing/2014/main" id="{D437A65C-C4AE-43C4-924E-9CAD7B251283}"/>
                  </a:ext>
                </a:extLst>
              </p:cNvPr>
              <p:cNvSpPr txBox="1">
                <a:spLocks noChangeArrowheads="1"/>
              </p:cNvSpPr>
              <p:nvPr/>
            </p:nvSpPr>
            <p:spPr bwMode="auto">
              <a:xfrm>
                <a:off x="3612" y="1656"/>
                <a:ext cx="77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5000"/>
                  </a:lnSpc>
                </a:pPr>
                <a:r>
                  <a:rPr lang="zh-CN" altLang="en-US" sz="1600">
                    <a:solidFill>
                      <a:schemeClr val="bg1"/>
                    </a:solidFill>
                    <a:effectLst/>
                    <a:ea typeface="宋体" panose="02010600030101010101" pitchFamily="2" charset="-122"/>
                  </a:rPr>
                  <a:t>生理信号</a:t>
                </a:r>
              </a:p>
              <a:p>
                <a:pPr algn="ctr" eaLnBrk="1" hangingPunct="1">
                  <a:lnSpc>
                    <a:spcPct val="75000"/>
                  </a:lnSpc>
                </a:pPr>
                <a:r>
                  <a:rPr lang="zh-CN" altLang="en-US" sz="1600">
                    <a:solidFill>
                      <a:schemeClr val="bg1"/>
                    </a:solidFill>
                    <a:effectLst/>
                    <a:latin typeface="幼圆" panose="02010509060101010101" pitchFamily="49" charset="-122"/>
                    <a:ea typeface="幼圆" panose="02010509060101010101" pitchFamily="49" charset="-122"/>
                  </a:rPr>
                  <a:t>极限值</a:t>
                </a:r>
              </a:p>
            </p:txBody>
          </p:sp>
          <p:sp>
            <p:nvSpPr>
              <p:cNvPr id="141332" name="Text Box 20">
                <a:extLst>
                  <a:ext uri="{FF2B5EF4-FFF2-40B4-BE49-F238E27FC236}">
                    <a16:creationId xmlns:a16="http://schemas.microsoft.com/office/drawing/2014/main" id="{33C13FF2-2AC4-47D4-B084-CF6B979A6A29}"/>
                  </a:ext>
                </a:extLst>
              </p:cNvPr>
              <p:cNvSpPr txBox="1">
                <a:spLocks noChangeArrowheads="1"/>
              </p:cNvSpPr>
              <p:nvPr/>
            </p:nvSpPr>
            <p:spPr bwMode="auto">
              <a:xfrm>
                <a:off x="3804" y="3432"/>
                <a:ext cx="3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1"/>
                    </a:solidFill>
                    <a:effectLst/>
                    <a:ea typeface="宋体" panose="02010600030101010101" pitchFamily="2" charset="-122"/>
                  </a:rPr>
                  <a:t>时间</a:t>
                </a:r>
              </a:p>
            </p:txBody>
          </p:sp>
          <p:sp>
            <p:nvSpPr>
              <p:cNvPr id="141333" name="Line 21">
                <a:extLst>
                  <a:ext uri="{FF2B5EF4-FFF2-40B4-BE49-F238E27FC236}">
                    <a16:creationId xmlns:a16="http://schemas.microsoft.com/office/drawing/2014/main" id="{68339CDD-B294-40CD-8F1F-EE0BA72A8CDB}"/>
                  </a:ext>
                </a:extLst>
              </p:cNvPr>
              <p:cNvSpPr>
                <a:spLocks noChangeShapeType="1"/>
              </p:cNvSpPr>
              <p:nvPr/>
            </p:nvSpPr>
            <p:spPr bwMode="auto">
              <a:xfrm>
                <a:off x="780" y="1080"/>
                <a:ext cx="624" cy="240"/>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34" name="Line 22">
                <a:extLst>
                  <a:ext uri="{FF2B5EF4-FFF2-40B4-BE49-F238E27FC236}">
                    <a16:creationId xmlns:a16="http://schemas.microsoft.com/office/drawing/2014/main" id="{298C7211-860B-4A94-98E4-4049C832BB48}"/>
                  </a:ext>
                </a:extLst>
              </p:cNvPr>
              <p:cNvSpPr>
                <a:spLocks noChangeShapeType="1"/>
              </p:cNvSpPr>
              <p:nvPr/>
            </p:nvSpPr>
            <p:spPr bwMode="auto">
              <a:xfrm>
                <a:off x="1692" y="3480"/>
                <a:ext cx="0" cy="288"/>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35" name="Line 23">
                <a:extLst>
                  <a:ext uri="{FF2B5EF4-FFF2-40B4-BE49-F238E27FC236}">
                    <a16:creationId xmlns:a16="http://schemas.microsoft.com/office/drawing/2014/main" id="{C4956CAA-2281-47C2-BAE4-4D19908F8019}"/>
                  </a:ext>
                </a:extLst>
              </p:cNvPr>
              <p:cNvSpPr>
                <a:spLocks noChangeShapeType="1"/>
              </p:cNvSpPr>
              <p:nvPr/>
            </p:nvSpPr>
            <p:spPr bwMode="auto">
              <a:xfrm flipH="1">
                <a:off x="2028" y="2664"/>
                <a:ext cx="576" cy="336"/>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141336" name="AutoShape 24">
                <a:extLst>
                  <a:ext uri="{FF2B5EF4-FFF2-40B4-BE49-F238E27FC236}">
                    <a16:creationId xmlns:a16="http://schemas.microsoft.com/office/drawing/2014/main" id="{9563EEE9-9599-432E-91CA-85F27AE8552A}"/>
                  </a:ext>
                </a:extLst>
              </p:cNvPr>
              <p:cNvCxnSpPr>
                <a:cxnSpLocks noChangeShapeType="1"/>
                <a:stCxn id="141320" idx="4"/>
                <a:endCxn id="141316" idx="2"/>
              </p:cNvCxnSpPr>
              <p:nvPr/>
            </p:nvCxnSpPr>
            <p:spPr bwMode="auto">
              <a:xfrm rot="16200000" flipH="1">
                <a:off x="1812" y="1713"/>
                <a:ext cx="639" cy="735"/>
              </a:xfrm>
              <a:prstGeom prst="curvedConnector2">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1337" name="AutoShape 25">
                <a:extLst>
                  <a:ext uri="{FF2B5EF4-FFF2-40B4-BE49-F238E27FC236}">
                    <a16:creationId xmlns:a16="http://schemas.microsoft.com/office/drawing/2014/main" id="{98FC05EF-1EBB-4104-92C4-A30BBD87867F}"/>
                  </a:ext>
                </a:extLst>
              </p:cNvPr>
              <p:cNvCxnSpPr>
                <a:cxnSpLocks noChangeShapeType="1"/>
                <a:stCxn id="141320" idx="6"/>
              </p:cNvCxnSpPr>
              <p:nvPr/>
            </p:nvCxnSpPr>
            <p:spPr bwMode="auto">
              <a:xfrm>
                <a:off x="2133" y="1392"/>
                <a:ext cx="567" cy="672"/>
              </a:xfrm>
              <a:prstGeom prst="curvedConnector2">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1338" name="Text Box 26">
                <a:extLst>
                  <a:ext uri="{FF2B5EF4-FFF2-40B4-BE49-F238E27FC236}">
                    <a16:creationId xmlns:a16="http://schemas.microsoft.com/office/drawing/2014/main" id="{052EB1A8-8A5E-4496-A84C-032A25D39D0E}"/>
                  </a:ext>
                </a:extLst>
              </p:cNvPr>
              <p:cNvSpPr txBox="1">
                <a:spLocks noChangeArrowheads="1"/>
              </p:cNvSpPr>
              <p:nvPr/>
            </p:nvSpPr>
            <p:spPr bwMode="auto">
              <a:xfrm>
                <a:off x="2402" y="1215"/>
                <a:ext cx="3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1"/>
                    </a:solidFill>
                    <a:effectLst/>
                    <a:ea typeface="宋体" panose="02010600030101010101" pitchFamily="2" charset="-122"/>
                  </a:rPr>
                  <a:t>脉搏</a:t>
                </a:r>
                <a:endParaRPr lang="zh-CN" altLang="en-US" sz="2400">
                  <a:solidFill>
                    <a:schemeClr val="bg1"/>
                  </a:solidFill>
                  <a:effectLst/>
                  <a:ea typeface="宋体" panose="02010600030101010101" pitchFamily="2" charset="-122"/>
                </a:endParaRPr>
              </a:p>
            </p:txBody>
          </p:sp>
          <p:sp>
            <p:nvSpPr>
              <p:cNvPr id="141339" name="Text Box 27">
                <a:extLst>
                  <a:ext uri="{FF2B5EF4-FFF2-40B4-BE49-F238E27FC236}">
                    <a16:creationId xmlns:a16="http://schemas.microsoft.com/office/drawing/2014/main" id="{9C24DE6A-1930-43A7-8E93-C5EF053EA2F1}"/>
                  </a:ext>
                </a:extLst>
              </p:cNvPr>
              <p:cNvSpPr txBox="1">
                <a:spLocks noChangeArrowheads="1"/>
              </p:cNvSpPr>
              <p:nvPr/>
            </p:nvSpPr>
            <p:spPr bwMode="auto">
              <a:xfrm>
                <a:off x="1442" y="1839"/>
                <a:ext cx="37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600">
                    <a:solidFill>
                      <a:schemeClr val="bg1"/>
                    </a:solidFill>
                    <a:effectLst/>
                    <a:ea typeface="宋体" panose="02010600030101010101" pitchFamily="2" charset="-122"/>
                  </a:rPr>
                  <a:t>血压</a:t>
                </a:r>
              </a:p>
            </p:txBody>
          </p:sp>
          <p:sp>
            <p:nvSpPr>
              <p:cNvPr id="141340" name="Text Box 28">
                <a:extLst>
                  <a:ext uri="{FF2B5EF4-FFF2-40B4-BE49-F238E27FC236}">
                    <a16:creationId xmlns:a16="http://schemas.microsoft.com/office/drawing/2014/main" id="{040780DA-7501-40D1-868F-0ED0E0936F04}"/>
                  </a:ext>
                </a:extLst>
              </p:cNvPr>
              <p:cNvSpPr txBox="1">
                <a:spLocks noChangeArrowheads="1"/>
              </p:cNvSpPr>
              <p:nvPr/>
            </p:nvSpPr>
            <p:spPr bwMode="auto">
              <a:xfrm>
                <a:off x="3564" y="3144"/>
                <a:ext cx="384"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600">
                    <a:solidFill>
                      <a:schemeClr val="bg1"/>
                    </a:solidFill>
                    <a:effectLst/>
                    <a:ea typeface="宋体" panose="02010600030101010101" pitchFamily="2" charset="-122"/>
                  </a:rPr>
                  <a:t>日期</a:t>
                </a:r>
              </a:p>
            </p:txBody>
          </p:sp>
          <p:sp>
            <p:nvSpPr>
              <p:cNvPr id="141341" name="Rectangle 29">
                <a:extLst>
                  <a:ext uri="{FF2B5EF4-FFF2-40B4-BE49-F238E27FC236}">
                    <a16:creationId xmlns:a16="http://schemas.microsoft.com/office/drawing/2014/main" id="{2B43CC76-60FD-4FA3-BB93-6DBB9071F928}"/>
                  </a:ext>
                </a:extLst>
              </p:cNvPr>
              <p:cNvSpPr>
                <a:spLocks noChangeArrowheads="1"/>
              </p:cNvSpPr>
              <p:nvPr/>
            </p:nvSpPr>
            <p:spPr bwMode="auto">
              <a:xfrm>
                <a:off x="3036" y="3432"/>
                <a:ext cx="432" cy="2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2000">
                    <a:solidFill>
                      <a:schemeClr val="bg1"/>
                    </a:solidFill>
                    <a:effectLst/>
                    <a:ea typeface="宋体" panose="02010600030101010101" pitchFamily="2" charset="-122"/>
                  </a:rPr>
                  <a:t>时钟</a:t>
                </a:r>
              </a:p>
            </p:txBody>
          </p:sp>
          <p:sp>
            <p:nvSpPr>
              <p:cNvPr id="141342" name="Line 30">
                <a:extLst>
                  <a:ext uri="{FF2B5EF4-FFF2-40B4-BE49-F238E27FC236}">
                    <a16:creationId xmlns:a16="http://schemas.microsoft.com/office/drawing/2014/main" id="{9C0A0F37-729D-4DEC-88DB-5966392BD90F}"/>
                  </a:ext>
                </a:extLst>
              </p:cNvPr>
              <p:cNvSpPr>
                <a:spLocks noChangeShapeType="1"/>
              </p:cNvSpPr>
              <p:nvPr/>
            </p:nvSpPr>
            <p:spPr bwMode="auto">
              <a:xfrm>
                <a:off x="4572" y="3480"/>
                <a:ext cx="240" cy="384"/>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1343" name="Text Box 31">
                <a:extLst>
                  <a:ext uri="{FF2B5EF4-FFF2-40B4-BE49-F238E27FC236}">
                    <a16:creationId xmlns:a16="http://schemas.microsoft.com/office/drawing/2014/main" id="{5739A25F-5C51-4C35-B5C8-5D9532A1A788}"/>
                  </a:ext>
                </a:extLst>
              </p:cNvPr>
              <p:cNvSpPr txBox="1">
                <a:spLocks noChangeArrowheads="1"/>
              </p:cNvSpPr>
              <p:nvPr/>
            </p:nvSpPr>
            <p:spPr bwMode="auto">
              <a:xfrm>
                <a:off x="4666" y="3432"/>
                <a:ext cx="632"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lnSpc>
                    <a:spcPct val="70000"/>
                  </a:lnSpc>
                </a:pPr>
                <a:r>
                  <a:rPr lang="zh-CN" altLang="en-US" sz="1600">
                    <a:solidFill>
                      <a:schemeClr val="bg1"/>
                    </a:solidFill>
                    <a:effectLst/>
                    <a:latin typeface="宋体" panose="02010600030101010101" pitchFamily="2" charset="-122"/>
                    <a:ea typeface="宋体" panose="02010600030101010101" pitchFamily="2" charset="-122"/>
                  </a:rPr>
                  <a:t>格式化</a:t>
                </a:r>
              </a:p>
              <a:p>
                <a:pPr algn="ctr" eaLnBrk="1" hangingPunct="1">
                  <a:lnSpc>
                    <a:spcPct val="70000"/>
                  </a:lnSpc>
                </a:pPr>
                <a:r>
                  <a:rPr lang="zh-CN" altLang="en-US" sz="1600">
                    <a:solidFill>
                      <a:schemeClr val="bg1"/>
                    </a:solidFill>
                    <a:effectLst/>
                    <a:latin typeface="宋体" panose="02010600030101010101" pitchFamily="2" charset="-122"/>
                    <a:ea typeface="宋体" panose="02010600030101010101" pitchFamily="2" charset="-122"/>
                  </a:rPr>
                  <a:t>病员数据</a:t>
                </a:r>
              </a:p>
            </p:txBody>
          </p:sp>
          <p:sp>
            <p:nvSpPr>
              <p:cNvPr id="141344" name="Text Box 32">
                <a:extLst>
                  <a:ext uri="{FF2B5EF4-FFF2-40B4-BE49-F238E27FC236}">
                    <a16:creationId xmlns:a16="http://schemas.microsoft.com/office/drawing/2014/main" id="{5D353473-ED80-494F-84CC-545C005D0DC8}"/>
                  </a:ext>
                </a:extLst>
              </p:cNvPr>
              <p:cNvSpPr txBox="1">
                <a:spLocks noChangeArrowheads="1"/>
              </p:cNvSpPr>
              <p:nvPr/>
            </p:nvSpPr>
            <p:spPr bwMode="auto">
              <a:xfrm>
                <a:off x="1644" y="1032"/>
                <a:ext cx="296"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800">
                    <a:solidFill>
                      <a:srgbClr val="FFFF00"/>
                    </a:solidFill>
                    <a:effectLst/>
                    <a:ea typeface="宋体" panose="02010600030101010101" pitchFamily="2" charset="-122"/>
                  </a:rPr>
                  <a:t>3.1</a:t>
                </a:r>
                <a:endParaRPr lang="en-US" altLang="zh-CN" sz="2400">
                  <a:solidFill>
                    <a:srgbClr val="FFFF00"/>
                  </a:solidFill>
                  <a:effectLst/>
                  <a:ea typeface="宋体" panose="02010600030101010101" pitchFamily="2" charset="-122"/>
                </a:endParaRPr>
              </a:p>
            </p:txBody>
          </p:sp>
          <p:sp>
            <p:nvSpPr>
              <p:cNvPr id="141345" name="Text Box 33">
                <a:extLst>
                  <a:ext uri="{FF2B5EF4-FFF2-40B4-BE49-F238E27FC236}">
                    <a16:creationId xmlns:a16="http://schemas.microsoft.com/office/drawing/2014/main" id="{50AB9C20-38C6-4972-AE62-18BA8982BD9A}"/>
                  </a:ext>
                </a:extLst>
              </p:cNvPr>
              <p:cNvSpPr txBox="1">
                <a:spLocks noChangeArrowheads="1"/>
              </p:cNvSpPr>
              <p:nvPr/>
            </p:nvSpPr>
            <p:spPr bwMode="auto">
              <a:xfrm>
                <a:off x="2660" y="1976"/>
                <a:ext cx="428"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en-US" altLang="zh-CN" sz="1800">
                    <a:solidFill>
                      <a:srgbClr val="FFFF00"/>
                    </a:solidFill>
                    <a:effectLst/>
                    <a:latin typeface="宋体" panose="02010600030101010101" pitchFamily="2" charset="-122"/>
                    <a:ea typeface="宋体" panose="02010600030101010101" pitchFamily="2" charset="-122"/>
                  </a:rPr>
                  <a:t>3.2</a:t>
                </a:r>
              </a:p>
            </p:txBody>
          </p:sp>
          <p:sp>
            <p:nvSpPr>
              <p:cNvPr id="141346" name="Text Box 34">
                <a:extLst>
                  <a:ext uri="{FF2B5EF4-FFF2-40B4-BE49-F238E27FC236}">
                    <a16:creationId xmlns:a16="http://schemas.microsoft.com/office/drawing/2014/main" id="{E84BFEC5-6A4F-40E4-8143-A43A1EF72F5B}"/>
                  </a:ext>
                </a:extLst>
              </p:cNvPr>
              <p:cNvSpPr txBox="1">
                <a:spLocks noChangeArrowheads="1"/>
              </p:cNvSpPr>
              <p:nvPr/>
            </p:nvSpPr>
            <p:spPr bwMode="auto">
              <a:xfrm>
                <a:off x="1548" y="2760"/>
                <a:ext cx="31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600">
                    <a:solidFill>
                      <a:srgbClr val="FFFF00"/>
                    </a:solidFill>
                    <a:effectLst/>
                    <a:latin typeface="宋体" panose="02010600030101010101" pitchFamily="2" charset="-122"/>
                    <a:ea typeface="宋体" panose="02010600030101010101" pitchFamily="2" charset="-122"/>
                  </a:rPr>
                  <a:t>3.3</a:t>
                </a:r>
              </a:p>
            </p:txBody>
          </p:sp>
          <p:sp>
            <p:nvSpPr>
              <p:cNvPr id="141347" name="Text Box 35">
                <a:extLst>
                  <a:ext uri="{FF2B5EF4-FFF2-40B4-BE49-F238E27FC236}">
                    <a16:creationId xmlns:a16="http://schemas.microsoft.com/office/drawing/2014/main" id="{B379D2B9-4F36-446B-A923-7E2B520C7D1F}"/>
                  </a:ext>
                </a:extLst>
              </p:cNvPr>
              <p:cNvSpPr txBox="1">
                <a:spLocks noChangeArrowheads="1"/>
              </p:cNvSpPr>
              <p:nvPr/>
            </p:nvSpPr>
            <p:spPr bwMode="auto">
              <a:xfrm>
                <a:off x="4284" y="2760"/>
                <a:ext cx="31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600">
                    <a:solidFill>
                      <a:srgbClr val="FFFF00"/>
                    </a:solidFill>
                    <a:effectLst/>
                    <a:latin typeface="宋体" panose="02010600030101010101" pitchFamily="2" charset="-122"/>
                    <a:ea typeface="宋体" panose="02010600030101010101" pitchFamily="2" charset="-122"/>
                  </a:rPr>
                  <a:t>3.4</a:t>
                </a:r>
              </a:p>
            </p:txBody>
          </p:sp>
        </p:grpSp>
        <p:grpSp>
          <p:nvGrpSpPr>
            <p:cNvPr id="141356" name="Group 44">
              <a:extLst>
                <a:ext uri="{FF2B5EF4-FFF2-40B4-BE49-F238E27FC236}">
                  <a16:creationId xmlns:a16="http://schemas.microsoft.com/office/drawing/2014/main" id="{3A5FA955-7619-4CAE-9542-954601B38679}"/>
                </a:ext>
              </a:extLst>
            </p:cNvPr>
            <p:cNvGrpSpPr>
              <a:grpSpLocks/>
            </p:cNvGrpSpPr>
            <p:nvPr/>
          </p:nvGrpSpPr>
          <p:grpSpPr bwMode="auto">
            <a:xfrm>
              <a:off x="1993" y="3227"/>
              <a:ext cx="867" cy="495"/>
              <a:chOff x="1993" y="3227"/>
              <a:chExt cx="867" cy="495"/>
            </a:xfrm>
          </p:grpSpPr>
          <p:sp>
            <p:nvSpPr>
              <p:cNvPr id="141353" name="Line 41">
                <a:extLst>
                  <a:ext uri="{FF2B5EF4-FFF2-40B4-BE49-F238E27FC236}">
                    <a16:creationId xmlns:a16="http://schemas.microsoft.com/office/drawing/2014/main" id="{119498BE-7738-4C82-AACE-BEC6D908B1BC}"/>
                  </a:ext>
                </a:extLst>
              </p:cNvPr>
              <p:cNvSpPr>
                <a:spLocks noChangeShapeType="1"/>
              </p:cNvSpPr>
              <p:nvPr/>
            </p:nvSpPr>
            <p:spPr bwMode="auto">
              <a:xfrm>
                <a:off x="1993" y="3347"/>
                <a:ext cx="366" cy="375"/>
              </a:xfrm>
              <a:prstGeom prst="line">
                <a:avLst/>
              </a:prstGeom>
              <a:noFill/>
              <a:ln w="28575">
                <a:solidFill>
                  <a:schemeClr val="bg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54" name="Text Box 42">
                <a:extLst>
                  <a:ext uri="{FF2B5EF4-FFF2-40B4-BE49-F238E27FC236}">
                    <a16:creationId xmlns:a16="http://schemas.microsoft.com/office/drawing/2014/main" id="{DCCDCF89-C5B6-4FFC-A24A-A9E4C64FD7AD}"/>
                  </a:ext>
                </a:extLst>
              </p:cNvPr>
              <p:cNvSpPr txBox="1">
                <a:spLocks noChangeArrowheads="1"/>
              </p:cNvSpPr>
              <p:nvPr/>
            </p:nvSpPr>
            <p:spPr bwMode="auto">
              <a:xfrm>
                <a:off x="2120" y="3227"/>
                <a:ext cx="74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a:solidFill>
                      <a:schemeClr val="bg1"/>
                    </a:solidFill>
                    <a:effectLst/>
                    <a:ea typeface="宋体" panose="02010600030101010101" pitchFamily="2" charset="-122"/>
                  </a:rPr>
                  <a:t>紧急报告</a:t>
                </a:r>
              </a:p>
            </p:txBody>
          </p:sp>
        </p:grpSp>
      </p:grpSp>
      <p:sp>
        <p:nvSpPr>
          <p:cNvPr id="141365" name="Freeform 53">
            <a:extLst>
              <a:ext uri="{FF2B5EF4-FFF2-40B4-BE49-F238E27FC236}">
                <a16:creationId xmlns:a16="http://schemas.microsoft.com/office/drawing/2014/main" id="{D90D7247-2115-4F01-B076-1F63AA60E03E}"/>
              </a:ext>
            </a:extLst>
          </p:cNvPr>
          <p:cNvSpPr>
            <a:spLocks/>
          </p:cNvSpPr>
          <p:nvPr/>
        </p:nvSpPr>
        <p:spPr bwMode="auto">
          <a:xfrm>
            <a:off x="1665288" y="1346200"/>
            <a:ext cx="6419850" cy="4732338"/>
          </a:xfrm>
          <a:custGeom>
            <a:avLst/>
            <a:gdLst>
              <a:gd name="T0" fmla="*/ 552 w 4044"/>
              <a:gd name="T1" fmla="*/ 75 h 2981"/>
              <a:gd name="T2" fmla="*/ 360 w 4044"/>
              <a:gd name="T3" fmla="*/ 231 h 2981"/>
              <a:gd name="T4" fmla="*/ 305 w 4044"/>
              <a:gd name="T5" fmla="*/ 313 h 2981"/>
              <a:gd name="T6" fmla="*/ 204 w 4044"/>
              <a:gd name="T7" fmla="*/ 414 h 2981"/>
              <a:gd name="T8" fmla="*/ 158 w 4044"/>
              <a:gd name="T9" fmla="*/ 469 h 2981"/>
              <a:gd name="T10" fmla="*/ 140 w 4044"/>
              <a:gd name="T11" fmla="*/ 523 h 2981"/>
              <a:gd name="T12" fmla="*/ 131 w 4044"/>
              <a:gd name="T13" fmla="*/ 551 h 2981"/>
              <a:gd name="T14" fmla="*/ 85 w 4044"/>
              <a:gd name="T15" fmla="*/ 1867 h 2981"/>
              <a:gd name="T16" fmla="*/ 259 w 4044"/>
              <a:gd name="T17" fmla="*/ 2571 h 2981"/>
              <a:gd name="T18" fmla="*/ 533 w 4044"/>
              <a:gd name="T19" fmla="*/ 2663 h 2981"/>
              <a:gd name="T20" fmla="*/ 707 w 4044"/>
              <a:gd name="T21" fmla="*/ 2718 h 2981"/>
              <a:gd name="T22" fmla="*/ 1265 w 4044"/>
              <a:gd name="T23" fmla="*/ 2745 h 2981"/>
              <a:gd name="T24" fmla="*/ 1475 w 4044"/>
              <a:gd name="T25" fmla="*/ 2782 h 2981"/>
              <a:gd name="T26" fmla="*/ 1557 w 4044"/>
              <a:gd name="T27" fmla="*/ 2809 h 2981"/>
              <a:gd name="T28" fmla="*/ 1585 w 4044"/>
              <a:gd name="T29" fmla="*/ 2818 h 2981"/>
              <a:gd name="T30" fmla="*/ 1850 w 4044"/>
              <a:gd name="T31" fmla="*/ 2919 h 2981"/>
              <a:gd name="T32" fmla="*/ 2499 w 4044"/>
              <a:gd name="T33" fmla="*/ 2965 h 2981"/>
              <a:gd name="T34" fmla="*/ 3057 w 4044"/>
              <a:gd name="T35" fmla="*/ 2891 h 2981"/>
              <a:gd name="T36" fmla="*/ 3240 w 4044"/>
              <a:gd name="T37" fmla="*/ 2873 h 2981"/>
              <a:gd name="T38" fmla="*/ 3395 w 4044"/>
              <a:gd name="T39" fmla="*/ 2827 h 2981"/>
              <a:gd name="T40" fmla="*/ 3468 w 4044"/>
              <a:gd name="T41" fmla="*/ 2782 h 2981"/>
              <a:gd name="T42" fmla="*/ 3633 w 4044"/>
              <a:gd name="T43" fmla="*/ 2645 h 2981"/>
              <a:gd name="T44" fmla="*/ 3733 w 4044"/>
              <a:gd name="T45" fmla="*/ 2617 h 2981"/>
              <a:gd name="T46" fmla="*/ 3779 w 4044"/>
              <a:gd name="T47" fmla="*/ 2581 h 2981"/>
              <a:gd name="T48" fmla="*/ 3843 w 4044"/>
              <a:gd name="T49" fmla="*/ 2507 h 2981"/>
              <a:gd name="T50" fmla="*/ 3989 w 4044"/>
              <a:gd name="T51" fmla="*/ 2379 h 2981"/>
              <a:gd name="T52" fmla="*/ 4017 w 4044"/>
              <a:gd name="T53" fmla="*/ 2325 h 2981"/>
              <a:gd name="T54" fmla="*/ 4044 w 4044"/>
              <a:gd name="T55" fmla="*/ 2197 h 2981"/>
              <a:gd name="T56" fmla="*/ 4035 w 4044"/>
              <a:gd name="T57" fmla="*/ 1584 h 2981"/>
              <a:gd name="T58" fmla="*/ 3998 w 4044"/>
              <a:gd name="T59" fmla="*/ 1438 h 2981"/>
              <a:gd name="T60" fmla="*/ 3889 w 4044"/>
              <a:gd name="T61" fmla="*/ 1145 h 2981"/>
              <a:gd name="T62" fmla="*/ 3825 w 4044"/>
              <a:gd name="T63" fmla="*/ 1081 h 2981"/>
              <a:gd name="T64" fmla="*/ 3697 w 4044"/>
              <a:gd name="T65" fmla="*/ 953 h 2981"/>
              <a:gd name="T66" fmla="*/ 3514 w 4044"/>
              <a:gd name="T67" fmla="*/ 779 h 2981"/>
              <a:gd name="T68" fmla="*/ 3404 w 4044"/>
              <a:gd name="T69" fmla="*/ 725 h 2981"/>
              <a:gd name="T70" fmla="*/ 3249 w 4044"/>
              <a:gd name="T71" fmla="*/ 679 h 2981"/>
              <a:gd name="T72" fmla="*/ 2892 w 4044"/>
              <a:gd name="T73" fmla="*/ 670 h 2981"/>
              <a:gd name="T74" fmla="*/ 2700 w 4044"/>
              <a:gd name="T75" fmla="*/ 624 h 2981"/>
              <a:gd name="T76" fmla="*/ 2645 w 4044"/>
              <a:gd name="T77" fmla="*/ 587 h 2981"/>
              <a:gd name="T78" fmla="*/ 2590 w 4044"/>
              <a:gd name="T79" fmla="*/ 569 h 2981"/>
              <a:gd name="T80" fmla="*/ 2453 w 4044"/>
              <a:gd name="T81" fmla="*/ 469 h 2981"/>
              <a:gd name="T82" fmla="*/ 2371 w 4044"/>
              <a:gd name="T83" fmla="*/ 423 h 2981"/>
              <a:gd name="T84" fmla="*/ 2316 w 4044"/>
              <a:gd name="T85" fmla="*/ 405 h 2981"/>
              <a:gd name="T86" fmla="*/ 2225 w 4044"/>
              <a:gd name="T87" fmla="*/ 368 h 2981"/>
              <a:gd name="T88" fmla="*/ 2078 w 4044"/>
              <a:gd name="T89" fmla="*/ 295 h 2981"/>
              <a:gd name="T90" fmla="*/ 2024 w 4044"/>
              <a:gd name="T91" fmla="*/ 277 h 2981"/>
              <a:gd name="T92" fmla="*/ 1667 w 4044"/>
              <a:gd name="T93" fmla="*/ 222 h 2981"/>
              <a:gd name="T94" fmla="*/ 1530 w 4044"/>
              <a:gd name="T95" fmla="*/ 185 h 2981"/>
              <a:gd name="T96" fmla="*/ 1164 w 4044"/>
              <a:gd name="T97" fmla="*/ 112 h 2981"/>
              <a:gd name="T98" fmla="*/ 936 w 4044"/>
              <a:gd name="T99" fmla="*/ 48 h 2981"/>
              <a:gd name="T100" fmla="*/ 506 w 4044"/>
              <a:gd name="T101" fmla="*/ 85 h 2981"/>
              <a:gd name="T102" fmla="*/ 488 w 4044"/>
              <a:gd name="T103" fmla="*/ 112 h 2981"/>
              <a:gd name="T104" fmla="*/ 469 w 4044"/>
              <a:gd name="T105" fmla="*/ 130 h 2981"/>
              <a:gd name="T106" fmla="*/ 552 w 4044"/>
              <a:gd name="T107" fmla="*/ 75 h 29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44" h="2981">
                <a:moveTo>
                  <a:pt x="552" y="75"/>
                </a:moveTo>
                <a:cubicBezTo>
                  <a:pt x="451" y="139"/>
                  <a:pt x="411" y="197"/>
                  <a:pt x="360" y="231"/>
                </a:cubicBezTo>
                <a:cubicBezTo>
                  <a:pt x="317" y="295"/>
                  <a:pt x="335" y="268"/>
                  <a:pt x="305" y="313"/>
                </a:cubicBezTo>
                <a:cubicBezTo>
                  <a:pt x="279" y="352"/>
                  <a:pt x="233" y="377"/>
                  <a:pt x="204" y="414"/>
                </a:cubicBezTo>
                <a:cubicBezTo>
                  <a:pt x="158" y="472"/>
                  <a:pt x="218" y="409"/>
                  <a:pt x="158" y="469"/>
                </a:cubicBezTo>
                <a:cubicBezTo>
                  <a:pt x="152" y="487"/>
                  <a:pt x="146" y="505"/>
                  <a:pt x="140" y="523"/>
                </a:cubicBezTo>
                <a:cubicBezTo>
                  <a:pt x="137" y="532"/>
                  <a:pt x="131" y="551"/>
                  <a:pt x="131" y="551"/>
                </a:cubicBezTo>
                <a:cubicBezTo>
                  <a:pt x="124" y="1459"/>
                  <a:pt x="154" y="1373"/>
                  <a:pt x="85" y="1867"/>
                </a:cubicBezTo>
                <a:cubicBezTo>
                  <a:pt x="88" y="2029"/>
                  <a:pt x="0" y="2485"/>
                  <a:pt x="259" y="2571"/>
                </a:cubicBezTo>
                <a:cubicBezTo>
                  <a:pt x="342" y="2658"/>
                  <a:pt x="417" y="2653"/>
                  <a:pt x="533" y="2663"/>
                </a:cubicBezTo>
                <a:cubicBezTo>
                  <a:pt x="555" y="2670"/>
                  <a:pt x="702" y="2716"/>
                  <a:pt x="707" y="2718"/>
                </a:cubicBezTo>
                <a:cubicBezTo>
                  <a:pt x="872" y="2764"/>
                  <a:pt x="1203" y="2744"/>
                  <a:pt x="1265" y="2745"/>
                </a:cubicBezTo>
                <a:cubicBezTo>
                  <a:pt x="1338" y="2753"/>
                  <a:pt x="1405" y="2758"/>
                  <a:pt x="1475" y="2782"/>
                </a:cubicBezTo>
                <a:cubicBezTo>
                  <a:pt x="1502" y="2791"/>
                  <a:pt x="1530" y="2800"/>
                  <a:pt x="1557" y="2809"/>
                </a:cubicBezTo>
                <a:cubicBezTo>
                  <a:pt x="1566" y="2812"/>
                  <a:pt x="1585" y="2818"/>
                  <a:pt x="1585" y="2818"/>
                </a:cubicBezTo>
                <a:cubicBezTo>
                  <a:pt x="1640" y="2877"/>
                  <a:pt x="1771" y="2906"/>
                  <a:pt x="1850" y="2919"/>
                </a:cubicBezTo>
                <a:cubicBezTo>
                  <a:pt x="2037" y="2981"/>
                  <a:pt x="2353" y="2962"/>
                  <a:pt x="2499" y="2965"/>
                </a:cubicBezTo>
                <a:cubicBezTo>
                  <a:pt x="2713" y="2959"/>
                  <a:pt x="2865" y="2953"/>
                  <a:pt x="3057" y="2891"/>
                </a:cubicBezTo>
                <a:cubicBezTo>
                  <a:pt x="3129" y="2840"/>
                  <a:pt x="3062" y="2891"/>
                  <a:pt x="3240" y="2873"/>
                </a:cubicBezTo>
                <a:cubicBezTo>
                  <a:pt x="3285" y="2869"/>
                  <a:pt x="3352" y="2849"/>
                  <a:pt x="3395" y="2827"/>
                </a:cubicBezTo>
                <a:cubicBezTo>
                  <a:pt x="3424" y="2812"/>
                  <a:pt x="3436" y="2793"/>
                  <a:pt x="3468" y="2782"/>
                </a:cubicBezTo>
                <a:cubicBezTo>
                  <a:pt x="3518" y="2730"/>
                  <a:pt x="3581" y="2696"/>
                  <a:pt x="3633" y="2645"/>
                </a:cubicBezTo>
                <a:cubicBezTo>
                  <a:pt x="3639" y="2640"/>
                  <a:pt x="3722" y="2620"/>
                  <a:pt x="3733" y="2617"/>
                </a:cubicBezTo>
                <a:cubicBezTo>
                  <a:pt x="3747" y="2604"/>
                  <a:pt x="3765" y="2595"/>
                  <a:pt x="3779" y="2581"/>
                </a:cubicBezTo>
                <a:cubicBezTo>
                  <a:pt x="3827" y="2531"/>
                  <a:pt x="3752" y="2567"/>
                  <a:pt x="3843" y="2507"/>
                </a:cubicBezTo>
                <a:cubicBezTo>
                  <a:pt x="3882" y="2481"/>
                  <a:pt x="3953" y="2417"/>
                  <a:pt x="3989" y="2379"/>
                </a:cubicBezTo>
                <a:cubicBezTo>
                  <a:pt x="4013" y="2308"/>
                  <a:pt x="3980" y="2398"/>
                  <a:pt x="4017" y="2325"/>
                </a:cubicBezTo>
                <a:cubicBezTo>
                  <a:pt x="4036" y="2288"/>
                  <a:pt x="4039" y="2236"/>
                  <a:pt x="4044" y="2197"/>
                </a:cubicBezTo>
                <a:cubicBezTo>
                  <a:pt x="4041" y="1993"/>
                  <a:pt x="4043" y="1788"/>
                  <a:pt x="4035" y="1584"/>
                </a:cubicBezTo>
                <a:cubicBezTo>
                  <a:pt x="4033" y="1542"/>
                  <a:pt x="4010" y="1479"/>
                  <a:pt x="3998" y="1438"/>
                </a:cubicBezTo>
                <a:cubicBezTo>
                  <a:pt x="3973" y="1348"/>
                  <a:pt x="3973" y="1201"/>
                  <a:pt x="3889" y="1145"/>
                </a:cubicBezTo>
                <a:cubicBezTo>
                  <a:pt x="3869" y="1116"/>
                  <a:pt x="3854" y="1101"/>
                  <a:pt x="3825" y="1081"/>
                </a:cubicBezTo>
                <a:cubicBezTo>
                  <a:pt x="3807" y="1027"/>
                  <a:pt x="3740" y="991"/>
                  <a:pt x="3697" y="953"/>
                </a:cubicBezTo>
                <a:cubicBezTo>
                  <a:pt x="3635" y="899"/>
                  <a:pt x="3572" y="837"/>
                  <a:pt x="3514" y="779"/>
                </a:cubicBezTo>
                <a:cubicBezTo>
                  <a:pt x="3488" y="753"/>
                  <a:pt x="3437" y="739"/>
                  <a:pt x="3404" y="725"/>
                </a:cubicBezTo>
                <a:cubicBezTo>
                  <a:pt x="3357" y="704"/>
                  <a:pt x="3301" y="681"/>
                  <a:pt x="3249" y="679"/>
                </a:cubicBezTo>
                <a:cubicBezTo>
                  <a:pt x="3130" y="673"/>
                  <a:pt x="3011" y="673"/>
                  <a:pt x="2892" y="670"/>
                </a:cubicBezTo>
                <a:cubicBezTo>
                  <a:pt x="2826" y="661"/>
                  <a:pt x="2763" y="644"/>
                  <a:pt x="2700" y="624"/>
                </a:cubicBezTo>
                <a:cubicBezTo>
                  <a:pt x="2682" y="612"/>
                  <a:pt x="2663" y="599"/>
                  <a:pt x="2645" y="587"/>
                </a:cubicBezTo>
                <a:cubicBezTo>
                  <a:pt x="2629" y="576"/>
                  <a:pt x="2590" y="569"/>
                  <a:pt x="2590" y="569"/>
                </a:cubicBezTo>
                <a:cubicBezTo>
                  <a:pt x="2550" y="528"/>
                  <a:pt x="2509" y="487"/>
                  <a:pt x="2453" y="469"/>
                </a:cubicBezTo>
                <a:cubicBezTo>
                  <a:pt x="2428" y="452"/>
                  <a:pt x="2398" y="435"/>
                  <a:pt x="2371" y="423"/>
                </a:cubicBezTo>
                <a:cubicBezTo>
                  <a:pt x="2353" y="415"/>
                  <a:pt x="2316" y="405"/>
                  <a:pt x="2316" y="405"/>
                </a:cubicBezTo>
                <a:cubicBezTo>
                  <a:pt x="2285" y="383"/>
                  <a:pt x="2262" y="377"/>
                  <a:pt x="2225" y="368"/>
                </a:cubicBezTo>
                <a:cubicBezTo>
                  <a:pt x="2180" y="339"/>
                  <a:pt x="2126" y="316"/>
                  <a:pt x="2078" y="295"/>
                </a:cubicBezTo>
                <a:cubicBezTo>
                  <a:pt x="2061" y="287"/>
                  <a:pt x="2024" y="277"/>
                  <a:pt x="2024" y="277"/>
                </a:cubicBezTo>
                <a:cubicBezTo>
                  <a:pt x="1957" y="210"/>
                  <a:pt x="1721" y="224"/>
                  <a:pt x="1667" y="222"/>
                </a:cubicBezTo>
                <a:cubicBezTo>
                  <a:pt x="1621" y="213"/>
                  <a:pt x="1576" y="193"/>
                  <a:pt x="1530" y="185"/>
                </a:cubicBezTo>
                <a:cubicBezTo>
                  <a:pt x="1407" y="163"/>
                  <a:pt x="1287" y="132"/>
                  <a:pt x="1164" y="112"/>
                </a:cubicBezTo>
                <a:cubicBezTo>
                  <a:pt x="1089" y="87"/>
                  <a:pt x="1012" y="67"/>
                  <a:pt x="936" y="48"/>
                </a:cubicBezTo>
                <a:cubicBezTo>
                  <a:pt x="798" y="51"/>
                  <a:pt x="627" y="0"/>
                  <a:pt x="506" y="85"/>
                </a:cubicBezTo>
                <a:cubicBezTo>
                  <a:pt x="500" y="94"/>
                  <a:pt x="495" y="104"/>
                  <a:pt x="488" y="112"/>
                </a:cubicBezTo>
                <a:cubicBezTo>
                  <a:pt x="482" y="119"/>
                  <a:pt x="475" y="136"/>
                  <a:pt x="469" y="130"/>
                </a:cubicBezTo>
                <a:cubicBezTo>
                  <a:pt x="460" y="122"/>
                  <a:pt x="552" y="87"/>
                  <a:pt x="552" y="75"/>
                </a:cubicBezTo>
                <a:close/>
              </a:path>
            </a:pathLst>
          </a:custGeom>
          <a:noFill/>
          <a:ln w="28575" cap="flat" cmpd="sng">
            <a:solidFill>
              <a:srgbClr val="FFFF00"/>
            </a:solidFill>
            <a:prstDash val="solid"/>
            <a:round/>
            <a:headEnd type="none" w="med" len="med"/>
            <a:tailEnd type="non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1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3" presetClass="entr" presetSubtype="0" fill="hold" nodeType="clickEffect">
                                  <p:stCondLst>
                                    <p:cond delay="0"/>
                                  </p:stCondLst>
                                  <p:childTnLst>
                                    <p:set>
                                      <p:cBhvr>
                                        <p:cTn id="10" dur="1" fill="hold">
                                          <p:stCondLst>
                                            <p:cond delay="0"/>
                                          </p:stCondLst>
                                        </p:cTn>
                                        <p:tgtEl>
                                          <p:spTgt spid="141365"/>
                                        </p:tgtEl>
                                        <p:attrNameLst>
                                          <p:attrName>style.visibility</p:attrName>
                                        </p:attrNameLst>
                                      </p:cBhvr>
                                      <p:to>
                                        <p:strVal val="visible"/>
                                      </p:to>
                                    </p:set>
                                    <p:anim calcmode="lin" valueType="num">
                                      <p:cBhvr>
                                        <p:cTn id="11" dur="1000" fill="hold"/>
                                        <p:tgtEl>
                                          <p:spTgt spid="141365"/>
                                        </p:tgtEl>
                                        <p:attrNameLst>
                                          <p:attrName>ppt_w</p:attrName>
                                        </p:attrNameLst>
                                      </p:cBhvr>
                                      <p:tavLst>
                                        <p:tav tm="0">
                                          <p:val>
                                            <p:fltVal val="0"/>
                                          </p:val>
                                        </p:tav>
                                        <p:tav tm="100000">
                                          <p:val>
                                            <p:strVal val="#ppt_w"/>
                                          </p:val>
                                        </p:tav>
                                      </p:tavLst>
                                    </p:anim>
                                    <p:anim calcmode="lin" valueType="num">
                                      <p:cBhvr>
                                        <p:cTn id="12" dur="1000" fill="hold"/>
                                        <p:tgtEl>
                                          <p:spTgt spid="141365"/>
                                        </p:tgtEl>
                                        <p:attrNameLst>
                                          <p:attrName>ppt_h</p:attrName>
                                        </p:attrNameLst>
                                      </p:cBhvr>
                                      <p:tavLst>
                                        <p:tav tm="0">
                                          <p:val>
                                            <p:fltVal val="0"/>
                                          </p:val>
                                        </p:tav>
                                        <p:tav tm="100000">
                                          <p:val>
                                            <p:strVal val="#ppt_h"/>
                                          </p:val>
                                        </p:tav>
                                      </p:tavLst>
                                    </p:anim>
                                    <p:animEffect transition="in" filter="fade">
                                      <p:cBhvr>
                                        <p:cTn id="13" dur="1000"/>
                                        <p:tgtEl>
                                          <p:spTgt spid="141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338" name="Group 2">
            <a:extLst>
              <a:ext uri="{FF2B5EF4-FFF2-40B4-BE49-F238E27FC236}">
                <a16:creationId xmlns:a16="http://schemas.microsoft.com/office/drawing/2014/main" id="{F7C3BC89-698E-4F1B-8013-22E5662AB38E}"/>
              </a:ext>
            </a:extLst>
          </p:cNvPr>
          <p:cNvGrpSpPr>
            <a:grpSpLocks/>
          </p:cNvGrpSpPr>
          <p:nvPr/>
        </p:nvGrpSpPr>
        <p:grpSpPr bwMode="auto">
          <a:xfrm>
            <a:off x="0" y="1695450"/>
            <a:ext cx="5964238" cy="4324350"/>
            <a:chOff x="0" y="1020"/>
            <a:chExt cx="3757" cy="2724"/>
          </a:xfrm>
        </p:grpSpPr>
        <p:sp>
          <p:nvSpPr>
            <p:cNvPr id="142339" name="Oval 3">
              <a:extLst>
                <a:ext uri="{FF2B5EF4-FFF2-40B4-BE49-F238E27FC236}">
                  <a16:creationId xmlns:a16="http://schemas.microsoft.com/office/drawing/2014/main" id="{B2CF0C51-709E-498D-899B-C0D90E8FBF78}"/>
                </a:ext>
              </a:extLst>
            </p:cNvPr>
            <p:cNvSpPr>
              <a:spLocks noChangeArrowheads="1"/>
            </p:cNvSpPr>
            <p:nvPr/>
          </p:nvSpPr>
          <p:spPr bwMode="auto">
            <a:xfrm flipV="1">
              <a:off x="1461" y="2226"/>
              <a:ext cx="560" cy="58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1" hangingPunct="1">
                <a:lnSpc>
                  <a:spcPct val="70000"/>
                </a:lnSpc>
              </a:pPr>
              <a:r>
                <a:rPr lang="zh-CN" altLang="en-US" sz="1400">
                  <a:effectLst/>
                  <a:latin typeface="幼圆" panose="02010509060101010101" pitchFamily="49" charset="-122"/>
                  <a:ea typeface="幼圆" panose="02010509060101010101" pitchFamily="49" charset="-122"/>
                </a:rPr>
                <a:t>计算超过</a:t>
              </a:r>
            </a:p>
            <a:p>
              <a:pPr algn="ctr" eaLnBrk="1" hangingPunct="1">
                <a:lnSpc>
                  <a:spcPct val="70000"/>
                </a:lnSpc>
              </a:pPr>
              <a:r>
                <a:rPr lang="zh-CN" altLang="en-US" sz="1400">
                  <a:effectLst/>
                  <a:latin typeface="幼圆" panose="02010509060101010101" pitchFamily="49" charset="-122"/>
                  <a:ea typeface="幼圆" panose="02010509060101010101" pitchFamily="49" charset="-122"/>
                </a:rPr>
                <a:t>极限值否</a:t>
              </a:r>
            </a:p>
          </p:txBody>
        </p:sp>
        <p:sp>
          <p:nvSpPr>
            <p:cNvPr id="142340" name="Text Box 4">
              <a:extLst>
                <a:ext uri="{FF2B5EF4-FFF2-40B4-BE49-F238E27FC236}">
                  <a16:creationId xmlns:a16="http://schemas.microsoft.com/office/drawing/2014/main" id="{5389499D-9ED7-4FB6-A771-07242C1FE099}"/>
                </a:ext>
              </a:extLst>
            </p:cNvPr>
            <p:cNvSpPr txBox="1">
              <a:spLocks noChangeArrowheads="1"/>
            </p:cNvSpPr>
            <p:nvPr/>
          </p:nvSpPr>
          <p:spPr bwMode="auto">
            <a:xfrm>
              <a:off x="0" y="1661"/>
              <a:ext cx="773"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b="0">
                  <a:effectLst/>
                  <a:latin typeface="幼圆" panose="02010509060101010101" pitchFamily="49" charset="-122"/>
                  <a:ea typeface="幼圆" panose="02010509060101010101" pitchFamily="49" charset="-122"/>
                </a:rPr>
                <a:t>病员</a:t>
              </a:r>
              <a:r>
                <a:rPr lang="zh-CN" altLang="en-US" sz="1400" b="0">
                  <a:effectLst/>
                  <a:latin typeface="宋体" panose="02010600030101010101" pitchFamily="2" charset="-122"/>
                  <a:ea typeface="宋体" panose="02010600030101010101" pitchFamily="2" charset="-122"/>
                </a:rPr>
                <a:t>数据</a:t>
              </a:r>
            </a:p>
          </p:txBody>
        </p:sp>
        <p:sp>
          <p:nvSpPr>
            <p:cNvPr id="142341" name="Text Box 5">
              <a:extLst>
                <a:ext uri="{FF2B5EF4-FFF2-40B4-BE49-F238E27FC236}">
                  <a16:creationId xmlns:a16="http://schemas.microsoft.com/office/drawing/2014/main" id="{746EFD51-4D1F-4EEB-97D7-0EBE612E969B}"/>
                </a:ext>
              </a:extLst>
            </p:cNvPr>
            <p:cNvSpPr txBox="1">
              <a:spLocks noChangeArrowheads="1"/>
            </p:cNvSpPr>
            <p:nvPr/>
          </p:nvSpPr>
          <p:spPr bwMode="auto">
            <a:xfrm>
              <a:off x="1063" y="2748"/>
              <a:ext cx="676"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b="0">
                  <a:effectLst/>
                  <a:latin typeface="宋体" panose="02010600030101010101" pitchFamily="2" charset="-122"/>
                  <a:ea typeface="宋体" panose="02010600030101010101" pitchFamily="2" charset="-122"/>
                </a:rPr>
                <a:t>超过</a:t>
              </a:r>
              <a:r>
                <a:rPr lang="zh-CN" altLang="en-US" sz="1400" b="0">
                  <a:effectLst/>
                  <a:latin typeface="幼圆" panose="02010509060101010101" pitchFamily="49" charset="-122"/>
                  <a:ea typeface="幼圆" panose="02010509060101010101" pitchFamily="49" charset="-122"/>
                </a:rPr>
                <a:t>极限值</a:t>
              </a:r>
            </a:p>
          </p:txBody>
        </p:sp>
        <p:sp>
          <p:nvSpPr>
            <p:cNvPr id="142342" name="Text Box 6">
              <a:extLst>
                <a:ext uri="{FF2B5EF4-FFF2-40B4-BE49-F238E27FC236}">
                  <a16:creationId xmlns:a16="http://schemas.microsoft.com/office/drawing/2014/main" id="{0EF6C4FA-8B65-4EF9-A8BD-3F28AF76A1E3}"/>
                </a:ext>
              </a:extLst>
            </p:cNvPr>
            <p:cNvSpPr txBox="1">
              <a:spLocks noChangeArrowheads="1"/>
            </p:cNvSpPr>
            <p:nvPr/>
          </p:nvSpPr>
          <p:spPr bwMode="auto">
            <a:xfrm>
              <a:off x="141" y="3085"/>
              <a:ext cx="454"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400" b="0">
                  <a:effectLst/>
                  <a:ea typeface="宋体" panose="02010600030101010101" pitchFamily="2" charset="-122"/>
                </a:rPr>
                <a:t>报警</a:t>
              </a:r>
            </a:p>
          </p:txBody>
        </p:sp>
        <p:sp>
          <p:nvSpPr>
            <p:cNvPr id="142343" name="Oval 7">
              <a:extLst>
                <a:ext uri="{FF2B5EF4-FFF2-40B4-BE49-F238E27FC236}">
                  <a16:creationId xmlns:a16="http://schemas.microsoft.com/office/drawing/2014/main" id="{76CD94B0-F1A5-41CA-BAE9-AEE78574E58B}"/>
                </a:ext>
              </a:extLst>
            </p:cNvPr>
            <p:cNvSpPr>
              <a:spLocks noChangeArrowheads="1"/>
            </p:cNvSpPr>
            <p:nvPr/>
          </p:nvSpPr>
          <p:spPr bwMode="auto">
            <a:xfrm>
              <a:off x="603" y="1400"/>
              <a:ext cx="559" cy="588"/>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开解信号</a:t>
              </a:r>
              <a:endParaRPr lang="zh-CN" altLang="en-US" sz="1400" b="0">
                <a:effectLst/>
                <a:ea typeface="宋体" panose="02010600030101010101" pitchFamily="2" charset="-122"/>
              </a:endParaRPr>
            </a:p>
          </p:txBody>
        </p:sp>
        <p:sp>
          <p:nvSpPr>
            <p:cNvPr id="142344" name="Oval 8">
              <a:extLst>
                <a:ext uri="{FF2B5EF4-FFF2-40B4-BE49-F238E27FC236}">
                  <a16:creationId xmlns:a16="http://schemas.microsoft.com/office/drawing/2014/main" id="{725638DF-A99C-4155-9974-3A0A6DA47A93}"/>
                </a:ext>
              </a:extLst>
            </p:cNvPr>
            <p:cNvSpPr>
              <a:spLocks noChangeArrowheads="1"/>
            </p:cNvSpPr>
            <p:nvPr/>
          </p:nvSpPr>
          <p:spPr bwMode="auto">
            <a:xfrm>
              <a:off x="359" y="2644"/>
              <a:ext cx="560" cy="58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100000"/>
                </a:lnSpc>
                <a:spcBef>
                  <a:spcPct val="0"/>
                </a:spcBef>
              </a:pPr>
              <a:r>
                <a:rPr lang="zh-CN" altLang="en-US" sz="1400">
                  <a:effectLst/>
                  <a:ea typeface="宋体" panose="02010600030101010101" pitchFamily="2" charset="-122"/>
                </a:rPr>
                <a:t>产生</a:t>
              </a:r>
            </a:p>
            <a:p>
              <a:pPr algn="ctr" eaLnBrk="1" hangingPunct="1">
                <a:lnSpc>
                  <a:spcPct val="100000"/>
                </a:lnSpc>
                <a:spcBef>
                  <a:spcPct val="0"/>
                </a:spcBef>
              </a:pPr>
              <a:r>
                <a:rPr lang="zh-CN" altLang="en-US" sz="1400">
                  <a:effectLst/>
                  <a:ea typeface="宋体" panose="02010600030101010101" pitchFamily="2" charset="-122"/>
                </a:rPr>
                <a:t>报警信息</a:t>
              </a:r>
              <a:endParaRPr lang="zh-CN" altLang="en-US" sz="1400" b="0">
                <a:effectLst/>
                <a:ea typeface="宋体" panose="02010600030101010101" pitchFamily="2" charset="-122"/>
              </a:endParaRPr>
            </a:p>
          </p:txBody>
        </p:sp>
        <p:sp>
          <p:nvSpPr>
            <p:cNvPr id="142345" name="Text Box 9">
              <a:extLst>
                <a:ext uri="{FF2B5EF4-FFF2-40B4-BE49-F238E27FC236}">
                  <a16:creationId xmlns:a16="http://schemas.microsoft.com/office/drawing/2014/main" id="{10CAC728-EB32-4CBD-8EAE-2C4199083C0A}"/>
                </a:ext>
              </a:extLst>
            </p:cNvPr>
            <p:cNvSpPr txBox="1">
              <a:spLocks noChangeArrowheads="1"/>
            </p:cNvSpPr>
            <p:nvPr/>
          </p:nvSpPr>
          <p:spPr bwMode="auto">
            <a:xfrm>
              <a:off x="2044" y="1491"/>
              <a:ext cx="699"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a:effectLst/>
                  <a:latin typeface="幼圆" panose="02010509060101010101" pitchFamily="49" charset="-122"/>
                  <a:ea typeface="幼圆" panose="02010509060101010101" pitchFamily="49" charset="-122"/>
                </a:rPr>
                <a:t>病员极限</a:t>
              </a:r>
            </a:p>
          </p:txBody>
        </p:sp>
        <p:sp>
          <p:nvSpPr>
            <p:cNvPr id="142346" name="Line 10">
              <a:extLst>
                <a:ext uri="{FF2B5EF4-FFF2-40B4-BE49-F238E27FC236}">
                  <a16:creationId xmlns:a16="http://schemas.microsoft.com/office/drawing/2014/main" id="{198767D7-2BA5-4629-AC6D-39CC1CDA5561}"/>
                </a:ext>
              </a:extLst>
            </p:cNvPr>
            <p:cNvSpPr>
              <a:spLocks noChangeShapeType="1"/>
            </p:cNvSpPr>
            <p:nvPr/>
          </p:nvSpPr>
          <p:spPr bwMode="auto">
            <a:xfrm>
              <a:off x="1954" y="1738"/>
              <a:ext cx="720" cy="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47" name="Line 11">
              <a:extLst>
                <a:ext uri="{FF2B5EF4-FFF2-40B4-BE49-F238E27FC236}">
                  <a16:creationId xmlns:a16="http://schemas.microsoft.com/office/drawing/2014/main" id="{E1F73C51-8D91-4990-AEF1-0A3F33CB2555}"/>
                </a:ext>
              </a:extLst>
            </p:cNvPr>
            <p:cNvSpPr>
              <a:spLocks noChangeShapeType="1"/>
            </p:cNvSpPr>
            <p:nvPr/>
          </p:nvSpPr>
          <p:spPr bwMode="auto">
            <a:xfrm flipH="1">
              <a:off x="1932" y="1750"/>
              <a:ext cx="396" cy="54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48" name="Oval 12">
              <a:extLst>
                <a:ext uri="{FF2B5EF4-FFF2-40B4-BE49-F238E27FC236}">
                  <a16:creationId xmlns:a16="http://schemas.microsoft.com/office/drawing/2014/main" id="{381AB837-4B61-4E86-9B73-A47E90AD2981}"/>
                </a:ext>
              </a:extLst>
            </p:cNvPr>
            <p:cNvSpPr>
              <a:spLocks noChangeArrowheads="1"/>
            </p:cNvSpPr>
            <p:nvPr/>
          </p:nvSpPr>
          <p:spPr bwMode="auto">
            <a:xfrm>
              <a:off x="2692" y="2854"/>
              <a:ext cx="560" cy="589"/>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lnSpc>
                  <a:spcPct val="70000"/>
                </a:lnSpc>
              </a:pPr>
              <a:endParaRPr lang="en-US" altLang="zh-CN" sz="1400">
                <a:effectLst/>
                <a:latin typeface="幼圆" panose="02010509060101010101" pitchFamily="49" charset="-122"/>
                <a:ea typeface="幼圆" panose="02010509060101010101" pitchFamily="49" charset="-122"/>
              </a:endParaRPr>
            </a:p>
            <a:p>
              <a:pPr algn="ctr" eaLnBrk="1" hangingPunct="1">
                <a:lnSpc>
                  <a:spcPct val="70000"/>
                </a:lnSpc>
              </a:pPr>
              <a:r>
                <a:rPr lang="zh-CN" altLang="en-US" sz="1400">
                  <a:effectLst/>
                  <a:latin typeface="幼圆" panose="02010509060101010101" pitchFamily="49" charset="-122"/>
                  <a:ea typeface="幼圆" panose="02010509060101010101" pitchFamily="49" charset="-122"/>
                </a:rPr>
                <a:t>格式化</a:t>
              </a:r>
            </a:p>
            <a:p>
              <a:pPr algn="ctr" eaLnBrk="1" hangingPunct="1">
                <a:lnSpc>
                  <a:spcPct val="70000"/>
                </a:lnSpc>
              </a:pPr>
              <a:r>
                <a:rPr lang="zh-CN" altLang="en-US" sz="1400">
                  <a:effectLst/>
                  <a:latin typeface="幼圆" panose="02010509060101010101" pitchFamily="49" charset="-122"/>
                  <a:ea typeface="幼圆" panose="02010509060101010101" pitchFamily="49" charset="-122"/>
                </a:rPr>
                <a:t>病员数据</a:t>
              </a:r>
            </a:p>
          </p:txBody>
        </p:sp>
        <p:sp>
          <p:nvSpPr>
            <p:cNvPr id="142349" name="Line 13">
              <a:extLst>
                <a:ext uri="{FF2B5EF4-FFF2-40B4-BE49-F238E27FC236}">
                  <a16:creationId xmlns:a16="http://schemas.microsoft.com/office/drawing/2014/main" id="{9DE67ECA-68AD-4AC1-B737-65E7154CF83F}"/>
                </a:ext>
              </a:extLst>
            </p:cNvPr>
            <p:cNvSpPr>
              <a:spLocks noChangeShapeType="1"/>
            </p:cNvSpPr>
            <p:nvPr/>
          </p:nvSpPr>
          <p:spPr bwMode="auto">
            <a:xfrm flipV="1">
              <a:off x="2207" y="3248"/>
              <a:ext cx="485" cy="2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50" name="Line 14">
              <a:extLst>
                <a:ext uri="{FF2B5EF4-FFF2-40B4-BE49-F238E27FC236}">
                  <a16:creationId xmlns:a16="http://schemas.microsoft.com/office/drawing/2014/main" id="{1EBD0C0A-145E-4F82-8C6D-C8512F400DB3}"/>
                </a:ext>
              </a:extLst>
            </p:cNvPr>
            <p:cNvSpPr>
              <a:spLocks noChangeShapeType="1"/>
            </p:cNvSpPr>
            <p:nvPr/>
          </p:nvSpPr>
          <p:spPr bwMode="auto">
            <a:xfrm>
              <a:off x="2021" y="2618"/>
              <a:ext cx="671" cy="47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51" name="Line 15">
              <a:extLst>
                <a:ext uri="{FF2B5EF4-FFF2-40B4-BE49-F238E27FC236}">
                  <a16:creationId xmlns:a16="http://schemas.microsoft.com/office/drawing/2014/main" id="{1A1A3EC4-C1FA-4FA5-A722-3AAD92A0DC67}"/>
                </a:ext>
              </a:extLst>
            </p:cNvPr>
            <p:cNvSpPr>
              <a:spLocks noChangeShapeType="1"/>
            </p:cNvSpPr>
            <p:nvPr/>
          </p:nvSpPr>
          <p:spPr bwMode="auto">
            <a:xfrm>
              <a:off x="1088" y="1910"/>
              <a:ext cx="410" cy="47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52" name="Text Box 16">
              <a:extLst>
                <a:ext uri="{FF2B5EF4-FFF2-40B4-BE49-F238E27FC236}">
                  <a16:creationId xmlns:a16="http://schemas.microsoft.com/office/drawing/2014/main" id="{FAA69D98-466B-4A59-B110-2A6744E9EE25}"/>
                </a:ext>
              </a:extLst>
            </p:cNvPr>
            <p:cNvSpPr txBox="1">
              <a:spLocks noChangeArrowheads="1"/>
            </p:cNvSpPr>
            <p:nvPr/>
          </p:nvSpPr>
          <p:spPr bwMode="auto">
            <a:xfrm>
              <a:off x="919" y="1984"/>
              <a:ext cx="451"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400" b="0">
                  <a:effectLst/>
                  <a:latin typeface="宋体" panose="02010600030101010101" pitchFamily="2" charset="-122"/>
                  <a:ea typeface="宋体" panose="02010600030101010101" pitchFamily="2" charset="-122"/>
                </a:rPr>
                <a:t>体温</a:t>
              </a:r>
              <a:endParaRPr lang="zh-CN" altLang="en-US" sz="1400">
                <a:effectLst/>
                <a:latin typeface="幼圆" panose="02010509060101010101" pitchFamily="49" charset="-122"/>
                <a:ea typeface="幼圆" panose="02010509060101010101" pitchFamily="49" charset="-122"/>
              </a:endParaRPr>
            </a:p>
          </p:txBody>
        </p:sp>
        <p:sp>
          <p:nvSpPr>
            <p:cNvPr id="142353" name="Text Box 17">
              <a:extLst>
                <a:ext uri="{FF2B5EF4-FFF2-40B4-BE49-F238E27FC236}">
                  <a16:creationId xmlns:a16="http://schemas.microsoft.com/office/drawing/2014/main" id="{ACA273D1-7E3C-4341-8436-20C15AAB53C9}"/>
                </a:ext>
              </a:extLst>
            </p:cNvPr>
            <p:cNvSpPr txBox="1">
              <a:spLocks noChangeArrowheads="1"/>
            </p:cNvSpPr>
            <p:nvPr/>
          </p:nvSpPr>
          <p:spPr bwMode="auto">
            <a:xfrm rot="44200">
              <a:off x="1968" y="2494"/>
              <a:ext cx="1055" cy="3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120000"/>
                </a:lnSpc>
                <a:spcBef>
                  <a:spcPct val="5000"/>
                </a:spcBef>
              </a:pPr>
              <a:r>
                <a:rPr lang="zh-CN" altLang="en-US" sz="1400" b="0">
                  <a:effectLst/>
                  <a:latin typeface="宋体" panose="02010600030101010101" pitchFamily="2" charset="-122"/>
                  <a:ea typeface="宋体" panose="02010600030101010101" pitchFamily="2" charset="-122"/>
                </a:rPr>
                <a:t>血压、体温、</a:t>
              </a:r>
            </a:p>
            <a:p>
              <a:pPr algn="ctr" eaLnBrk="1" hangingPunct="1">
                <a:lnSpc>
                  <a:spcPct val="120000"/>
                </a:lnSpc>
                <a:spcBef>
                  <a:spcPct val="5000"/>
                </a:spcBef>
              </a:pPr>
              <a:r>
                <a:rPr lang="zh-CN" altLang="en-US" sz="1400" b="0">
                  <a:effectLst/>
                  <a:latin typeface="宋体" panose="02010600030101010101" pitchFamily="2" charset="-122"/>
                  <a:ea typeface="宋体" panose="02010600030101010101" pitchFamily="2" charset="-122"/>
                </a:rPr>
                <a:t>脉搏</a:t>
              </a:r>
            </a:p>
          </p:txBody>
        </p:sp>
        <p:sp>
          <p:nvSpPr>
            <p:cNvPr id="142354" name="Text Box 18">
              <a:extLst>
                <a:ext uri="{FF2B5EF4-FFF2-40B4-BE49-F238E27FC236}">
                  <a16:creationId xmlns:a16="http://schemas.microsoft.com/office/drawing/2014/main" id="{7D6C9AFE-DA69-43CF-8941-4B24869A583A}"/>
                </a:ext>
              </a:extLst>
            </p:cNvPr>
            <p:cNvSpPr txBox="1">
              <a:spLocks noChangeArrowheads="1"/>
            </p:cNvSpPr>
            <p:nvPr/>
          </p:nvSpPr>
          <p:spPr bwMode="auto">
            <a:xfrm>
              <a:off x="2014" y="1892"/>
              <a:ext cx="851" cy="2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5000"/>
                </a:lnSpc>
              </a:pPr>
              <a:r>
                <a:rPr lang="zh-CN" altLang="en-US" sz="1400" b="0">
                  <a:effectLst/>
                  <a:ea typeface="宋体" panose="02010600030101010101" pitchFamily="2" charset="-122"/>
                </a:rPr>
                <a:t>生理信号</a:t>
              </a:r>
            </a:p>
            <a:p>
              <a:pPr algn="ctr" eaLnBrk="1" hangingPunct="1">
                <a:lnSpc>
                  <a:spcPct val="75000"/>
                </a:lnSpc>
              </a:pPr>
              <a:r>
                <a:rPr lang="zh-CN" altLang="en-US" sz="1400" b="0">
                  <a:effectLst/>
                  <a:latin typeface="幼圆" panose="02010509060101010101" pitchFamily="49" charset="-122"/>
                  <a:ea typeface="幼圆" panose="02010509060101010101" pitchFamily="49" charset="-122"/>
                </a:rPr>
                <a:t>极限值</a:t>
              </a:r>
            </a:p>
          </p:txBody>
        </p:sp>
        <p:sp>
          <p:nvSpPr>
            <p:cNvPr id="142355" name="Text Box 19">
              <a:extLst>
                <a:ext uri="{FF2B5EF4-FFF2-40B4-BE49-F238E27FC236}">
                  <a16:creationId xmlns:a16="http://schemas.microsoft.com/office/drawing/2014/main" id="{D6588337-0B9E-46B6-974A-7A2C4ABFE5D6}"/>
                </a:ext>
              </a:extLst>
            </p:cNvPr>
            <p:cNvSpPr txBox="1">
              <a:spLocks noChangeArrowheads="1"/>
            </p:cNvSpPr>
            <p:nvPr/>
          </p:nvSpPr>
          <p:spPr bwMode="auto">
            <a:xfrm>
              <a:off x="2353" y="3364"/>
              <a:ext cx="340"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b="0">
                  <a:effectLst/>
                  <a:ea typeface="宋体" panose="02010600030101010101" pitchFamily="2" charset="-122"/>
                </a:rPr>
                <a:t>时间</a:t>
              </a:r>
            </a:p>
          </p:txBody>
        </p:sp>
        <p:sp>
          <p:nvSpPr>
            <p:cNvPr id="142356" name="Line 20">
              <a:extLst>
                <a:ext uri="{FF2B5EF4-FFF2-40B4-BE49-F238E27FC236}">
                  <a16:creationId xmlns:a16="http://schemas.microsoft.com/office/drawing/2014/main" id="{E6F87F94-74C2-4B2C-9D2C-5A45160276A0}"/>
                </a:ext>
              </a:extLst>
            </p:cNvPr>
            <p:cNvSpPr>
              <a:spLocks noChangeShapeType="1"/>
            </p:cNvSpPr>
            <p:nvPr/>
          </p:nvSpPr>
          <p:spPr bwMode="auto">
            <a:xfrm>
              <a:off x="55" y="1641"/>
              <a:ext cx="54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57" name="Line 21">
              <a:extLst>
                <a:ext uri="{FF2B5EF4-FFF2-40B4-BE49-F238E27FC236}">
                  <a16:creationId xmlns:a16="http://schemas.microsoft.com/office/drawing/2014/main" id="{69062EA4-0900-480E-9CA5-FBB9371FE5C7}"/>
                </a:ext>
              </a:extLst>
            </p:cNvPr>
            <p:cNvSpPr>
              <a:spLocks noChangeShapeType="1"/>
            </p:cNvSpPr>
            <p:nvPr/>
          </p:nvSpPr>
          <p:spPr bwMode="auto">
            <a:xfrm>
              <a:off x="609" y="3251"/>
              <a:ext cx="0" cy="23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58" name="Line 22">
              <a:extLst>
                <a:ext uri="{FF2B5EF4-FFF2-40B4-BE49-F238E27FC236}">
                  <a16:creationId xmlns:a16="http://schemas.microsoft.com/office/drawing/2014/main" id="{BF4051E7-BEAF-4A5B-AC8F-3A862F6F117E}"/>
                </a:ext>
              </a:extLst>
            </p:cNvPr>
            <p:cNvSpPr>
              <a:spLocks noChangeShapeType="1"/>
            </p:cNvSpPr>
            <p:nvPr/>
          </p:nvSpPr>
          <p:spPr bwMode="auto">
            <a:xfrm flipH="1">
              <a:off x="904" y="2681"/>
              <a:ext cx="611" cy="23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cxnSp>
          <p:nvCxnSpPr>
            <p:cNvPr id="142359" name="AutoShape 23">
              <a:extLst>
                <a:ext uri="{FF2B5EF4-FFF2-40B4-BE49-F238E27FC236}">
                  <a16:creationId xmlns:a16="http://schemas.microsoft.com/office/drawing/2014/main" id="{2E16AF96-089C-4F1E-8848-F4A0892FB76D}"/>
                </a:ext>
              </a:extLst>
            </p:cNvPr>
            <p:cNvCxnSpPr>
              <a:cxnSpLocks noChangeShapeType="1"/>
              <a:stCxn id="142343" idx="4"/>
              <a:endCxn id="142339" idx="2"/>
            </p:cNvCxnSpPr>
            <p:nvPr/>
          </p:nvCxnSpPr>
          <p:spPr bwMode="auto">
            <a:xfrm rot="16200000" flipH="1">
              <a:off x="906" y="1973"/>
              <a:ext cx="524" cy="572"/>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42360" name="AutoShape 24">
              <a:extLst>
                <a:ext uri="{FF2B5EF4-FFF2-40B4-BE49-F238E27FC236}">
                  <a16:creationId xmlns:a16="http://schemas.microsoft.com/office/drawing/2014/main" id="{01023A26-9BAF-4E6F-A912-1C0C04FCDD99}"/>
                </a:ext>
              </a:extLst>
            </p:cNvPr>
            <p:cNvCxnSpPr>
              <a:cxnSpLocks noChangeShapeType="1"/>
              <a:stCxn id="142343" idx="6"/>
            </p:cNvCxnSpPr>
            <p:nvPr/>
          </p:nvCxnSpPr>
          <p:spPr bwMode="auto">
            <a:xfrm>
              <a:off x="1171" y="1694"/>
              <a:ext cx="441" cy="551"/>
            </a:xfrm>
            <a:prstGeom prst="curvedConnector2">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2361" name="Text Box 25">
              <a:extLst>
                <a:ext uri="{FF2B5EF4-FFF2-40B4-BE49-F238E27FC236}">
                  <a16:creationId xmlns:a16="http://schemas.microsoft.com/office/drawing/2014/main" id="{A27A532A-AF48-4CBA-8961-722A6C2642F9}"/>
                </a:ext>
              </a:extLst>
            </p:cNvPr>
            <p:cNvSpPr txBox="1">
              <a:spLocks noChangeArrowheads="1"/>
            </p:cNvSpPr>
            <p:nvPr/>
          </p:nvSpPr>
          <p:spPr bwMode="auto">
            <a:xfrm>
              <a:off x="1379" y="1569"/>
              <a:ext cx="340"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b="0">
                  <a:effectLst/>
                  <a:ea typeface="宋体" panose="02010600030101010101" pitchFamily="2" charset="-122"/>
                </a:rPr>
                <a:t>脉搏</a:t>
              </a:r>
            </a:p>
          </p:txBody>
        </p:sp>
        <p:sp>
          <p:nvSpPr>
            <p:cNvPr id="142362" name="Text Box 26">
              <a:extLst>
                <a:ext uri="{FF2B5EF4-FFF2-40B4-BE49-F238E27FC236}">
                  <a16:creationId xmlns:a16="http://schemas.microsoft.com/office/drawing/2014/main" id="{EB233207-FF72-49E5-BABE-51BBAB223C61}"/>
                </a:ext>
              </a:extLst>
            </p:cNvPr>
            <p:cNvSpPr txBox="1">
              <a:spLocks noChangeArrowheads="1"/>
            </p:cNvSpPr>
            <p:nvPr/>
          </p:nvSpPr>
          <p:spPr bwMode="auto">
            <a:xfrm>
              <a:off x="633" y="2079"/>
              <a:ext cx="340"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b="0">
                  <a:effectLst/>
                  <a:ea typeface="宋体" panose="02010600030101010101" pitchFamily="2" charset="-122"/>
                </a:rPr>
                <a:t>血压</a:t>
              </a:r>
            </a:p>
          </p:txBody>
        </p:sp>
        <p:sp>
          <p:nvSpPr>
            <p:cNvPr id="142363" name="Text Box 27">
              <a:extLst>
                <a:ext uri="{FF2B5EF4-FFF2-40B4-BE49-F238E27FC236}">
                  <a16:creationId xmlns:a16="http://schemas.microsoft.com/office/drawing/2014/main" id="{9E8B7817-F95F-4BD7-A3CB-C6E0B133306A}"/>
                </a:ext>
              </a:extLst>
            </p:cNvPr>
            <p:cNvSpPr txBox="1">
              <a:spLocks noChangeArrowheads="1"/>
            </p:cNvSpPr>
            <p:nvPr/>
          </p:nvSpPr>
          <p:spPr bwMode="auto">
            <a:xfrm>
              <a:off x="2183" y="3068"/>
              <a:ext cx="515"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b="0">
                  <a:effectLst/>
                  <a:ea typeface="宋体" panose="02010600030101010101" pitchFamily="2" charset="-122"/>
                </a:rPr>
                <a:t>日期</a:t>
              </a:r>
            </a:p>
          </p:txBody>
        </p:sp>
        <p:sp>
          <p:nvSpPr>
            <p:cNvPr id="142364" name="Rectangle 28">
              <a:extLst>
                <a:ext uri="{FF2B5EF4-FFF2-40B4-BE49-F238E27FC236}">
                  <a16:creationId xmlns:a16="http://schemas.microsoft.com/office/drawing/2014/main" id="{C64ECED7-419C-4759-853A-814BBA29D4B8}"/>
                </a:ext>
              </a:extLst>
            </p:cNvPr>
            <p:cNvSpPr>
              <a:spLocks noChangeArrowheads="1"/>
            </p:cNvSpPr>
            <p:nvPr/>
          </p:nvSpPr>
          <p:spPr bwMode="auto">
            <a:xfrm>
              <a:off x="1872" y="3342"/>
              <a:ext cx="335" cy="2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时钟</a:t>
              </a:r>
            </a:p>
          </p:txBody>
        </p:sp>
        <p:sp>
          <p:nvSpPr>
            <p:cNvPr id="142365" name="Line 29">
              <a:extLst>
                <a:ext uri="{FF2B5EF4-FFF2-40B4-BE49-F238E27FC236}">
                  <a16:creationId xmlns:a16="http://schemas.microsoft.com/office/drawing/2014/main" id="{67B207FB-AC98-4A74-940C-D8CCF3C96612}"/>
                </a:ext>
              </a:extLst>
            </p:cNvPr>
            <p:cNvSpPr>
              <a:spLocks noChangeShapeType="1"/>
            </p:cNvSpPr>
            <p:nvPr/>
          </p:nvSpPr>
          <p:spPr bwMode="auto">
            <a:xfrm>
              <a:off x="3119" y="3431"/>
              <a:ext cx="164" cy="3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66" name="Text Box 30">
              <a:extLst>
                <a:ext uri="{FF2B5EF4-FFF2-40B4-BE49-F238E27FC236}">
                  <a16:creationId xmlns:a16="http://schemas.microsoft.com/office/drawing/2014/main" id="{AFD5D2AB-3259-4097-B13F-4956AF489BC2}"/>
                </a:ext>
              </a:extLst>
            </p:cNvPr>
            <p:cNvSpPr txBox="1">
              <a:spLocks noChangeArrowheads="1"/>
            </p:cNvSpPr>
            <p:nvPr/>
          </p:nvSpPr>
          <p:spPr bwMode="auto">
            <a:xfrm>
              <a:off x="3193" y="3293"/>
              <a:ext cx="564" cy="27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lnSpc>
                  <a:spcPct val="70000"/>
                </a:lnSpc>
              </a:pPr>
              <a:r>
                <a:rPr lang="zh-CN" altLang="en-US" sz="1400" b="0">
                  <a:effectLst/>
                  <a:latin typeface="宋体" panose="02010600030101010101" pitchFamily="2" charset="-122"/>
                  <a:ea typeface="宋体" panose="02010600030101010101" pitchFamily="2" charset="-122"/>
                </a:rPr>
                <a:t>格式化</a:t>
              </a:r>
            </a:p>
            <a:p>
              <a:pPr algn="ctr" eaLnBrk="1" hangingPunct="1">
                <a:lnSpc>
                  <a:spcPct val="70000"/>
                </a:lnSpc>
              </a:pPr>
              <a:r>
                <a:rPr lang="zh-CN" altLang="en-US" sz="1400" b="0">
                  <a:effectLst/>
                  <a:latin typeface="宋体" panose="02010600030101010101" pitchFamily="2" charset="-122"/>
                  <a:ea typeface="宋体" panose="02010600030101010101" pitchFamily="2" charset="-122"/>
                </a:rPr>
                <a:t>病员数据</a:t>
              </a:r>
            </a:p>
          </p:txBody>
        </p:sp>
        <p:sp>
          <p:nvSpPr>
            <p:cNvPr id="142367" name="Text Box 31">
              <a:extLst>
                <a:ext uri="{FF2B5EF4-FFF2-40B4-BE49-F238E27FC236}">
                  <a16:creationId xmlns:a16="http://schemas.microsoft.com/office/drawing/2014/main" id="{7B55E661-7DAE-4221-9FC9-B5E5216FDBA2}"/>
                </a:ext>
              </a:extLst>
            </p:cNvPr>
            <p:cNvSpPr txBox="1">
              <a:spLocks noChangeArrowheads="1"/>
            </p:cNvSpPr>
            <p:nvPr/>
          </p:nvSpPr>
          <p:spPr bwMode="auto">
            <a:xfrm>
              <a:off x="746" y="1417"/>
              <a:ext cx="256"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ea typeface="宋体" panose="02010600030101010101" pitchFamily="2" charset="-122"/>
                </a:rPr>
                <a:t>3.1</a:t>
              </a:r>
            </a:p>
          </p:txBody>
        </p:sp>
        <p:sp>
          <p:nvSpPr>
            <p:cNvPr id="142368" name="Text Box 32">
              <a:extLst>
                <a:ext uri="{FF2B5EF4-FFF2-40B4-BE49-F238E27FC236}">
                  <a16:creationId xmlns:a16="http://schemas.microsoft.com/office/drawing/2014/main" id="{486223A4-6D1C-430A-9C6D-6C4B07695B78}"/>
                </a:ext>
              </a:extLst>
            </p:cNvPr>
            <p:cNvSpPr txBox="1">
              <a:spLocks noChangeArrowheads="1"/>
            </p:cNvSpPr>
            <p:nvPr/>
          </p:nvSpPr>
          <p:spPr bwMode="auto">
            <a:xfrm>
              <a:off x="1577" y="2178"/>
              <a:ext cx="415"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en-US" altLang="zh-CN" sz="1400">
                  <a:effectLst/>
                  <a:latin typeface="宋体" panose="02010600030101010101" pitchFamily="2" charset="-122"/>
                  <a:ea typeface="宋体" panose="02010600030101010101" pitchFamily="2" charset="-122"/>
                </a:rPr>
                <a:t>3.2</a:t>
              </a:r>
            </a:p>
          </p:txBody>
        </p:sp>
        <p:sp>
          <p:nvSpPr>
            <p:cNvPr id="142369" name="Text Box 33">
              <a:extLst>
                <a:ext uri="{FF2B5EF4-FFF2-40B4-BE49-F238E27FC236}">
                  <a16:creationId xmlns:a16="http://schemas.microsoft.com/office/drawing/2014/main" id="{0B775BEE-CF72-4C05-A551-A78E8E8FF14F}"/>
                </a:ext>
              </a:extLst>
            </p:cNvPr>
            <p:cNvSpPr txBox="1">
              <a:spLocks noChangeArrowheads="1"/>
            </p:cNvSpPr>
            <p:nvPr/>
          </p:nvSpPr>
          <p:spPr bwMode="auto">
            <a:xfrm>
              <a:off x="495" y="2601"/>
              <a:ext cx="281"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latin typeface="宋体" panose="02010600030101010101" pitchFamily="2" charset="-122"/>
                  <a:ea typeface="宋体" panose="02010600030101010101" pitchFamily="2" charset="-122"/>
                </a:rPr>
                <a:t>3.3</a:t>
              </a:r>
            </a:p>
          </p:txBody>
        </p:sp>
        <p:sp>
          <p:nvSpPr>
            <p:cNvPr id="142370" name="Text Box 34">
              <a:extLst>
                <a:ext uri="{FF2B5EF4-FFF2-40B4-BE49-F238E27FC236}">
                  <a16:creationId xmlns:a16="http://schemas.microsoft.com/office/drawing/2014/main" id="{C17E4169-D49D-43A3-B3B4-389A396DBDA5}"/>
                </a:ext>
              </a:extLst>
            </p:cNvPr>
            <p:cNvSpPr txBox="1">
              <a:spLocks noChangeArrowheads="1"/>
            </p:cNvSpPr>
            <p:nvPr/>
          </p:nvSpPr>
          <p:spPr bwMode="auto">
            <a:xfrm>
              <a:off x="2842" y="2833"/>
              <a:ext cx="281" cy="23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latin typeface="宋体" panose="02010600030101010101" pitchFamily="2" charset="-122"/>
                  <a:ea typeface="宋体" panose="02010600030101010101" pitchFamily="2" charset="-122"/>
                </a:rPr>
                <a:t>3.4</a:t>
              </a:r>
            </a:p>
          </p:txBody>
        </p:sp>
        <p:sp>
          <p:nvSpPr>
            <p:cNvPr id="142371" name="Text Box 35">
              <a:extLst>
                <a:ext uri="{FF2B5EF4-FFF2-40B4-BE49-F238E27FC236}">
                  <a16:creationId xmlns:a16="http://schemas.microsoft.com/office/drawing/2014/main" id="{070C5F28-5992-4DDC-8C91-58355F2963A0}"/>
                </a:ext>
              </a:extLst>
            </p:cNvPr>
            <p:cNvSpPr txBox="1">
              <a:spLocks noChangeArrowheads="1"/>
            </p:cNvSpPr>
            <p:nvPr/>
          </p:nvSpPr>
          <p:spPr bwMode="auto">
            <a:xfrm>
              <a:off x="382" y="1020"/>
              <a:ext cx="2398" cy="258"/>
            </a:xfrm>
            <a:prstGeom prst="rect">
              <a:avLst/>
            </a:prstGeom>
            <a:gradFill rotWithShape="0">
              <a:gsLst>
                <a:gs pos="0">
                  <a:srgbClr val="FFFF00">
                    <a:gamma/>
                    <a:shade val="46275"/>
                    <a:invGamma/>
                  </a:srgbClr>
                </a:gs>
                <a:gs pos="50000">
                  <a:srgbClr val="FFFF00"/>
                </a:gs>
                <a:gs pos="100000">
                  <a:srgbClr val="FFFF00">
                    <a:gamma/>
                    <a:shade val="46275"/>
                    <a:invGamma/>
                  </a:srgbClr>
                </a:gs>
              </a:gsLst>
              <a:lin ang="5400000" scaled="1"/>
            </a:gra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sz="1600">
                  <a:solidFill>
                    <a:schemeClr val="bg2"/>
                  </a:solidFill>
                  <a:effectLst/>
                  <a:ea typeface="宋体" panose="02010600030101010101" pitchFamily="2" charset="-122"/>
                </a:rPr>
                <a:t>第二层：加工“</a:t>
              </a:r>
              <a:r>
                <a:rPr lang="zh-CN" altLang="en-US" sz="1600">
                  <a:solidFill>
                    <a:schemeClr val="bg2"/>
                  </a:solidFill>
                  <a:effectLst/>
                  <a:latin typeface="幼圆" panose="02010509060101010101" pitchFamily="49" charset="-122"/>
                  <a:ea typeface="宋体" panose="02010600030101010101" pitchFamily="2" charset="-122"/>
                </a:rPr>
                <a:t>中央监视”分解</a:t>
              </a:r>
            </a:p>
          </p:txBody>
        </p:sp>
      </p:grpSp>
      <p:sp>
        <p:nvSpPr>
          <p:cNvPr id="142372" name="Text Box 36">
            <a:extLst>
              <a:ext uri="{FF2B5EF4-FFF2-40B4-BE49-F238E27FC236}">
                <a16:creationId xmlns:a16="http://schemas.microsoft.com/office/drawing/2014/main" id="{A39C482F-4610-4C4C-A3A6-6FAB6FE31B0C}"/>
              </a:ext>
            </a:extLst>
          </p:cNvPr>
          <p:cNvSpPr txBox="1">
            <a:spLocks noChangeArrowheads="1"/>
          </p:cNvSpPr>
          <p:nvPr/>
        </p:nvSpPr>
        <p:spPr bwMode="auto">
          <a:xfrm>
            <a:off x="203200" y="438150"/>
            <a:ext cx="4119563"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spcBef>
                <a:spcPct val="50000"/>
              </a:spcBef>
            </a:pPr>
            <a:r>
              <a:rPr lang="zh-CN" altLang="en-US" sz="240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医院病房监护系统分层</a:t>
            </a:r>
            <a:r>
              <a:rPr lang="en-US" altLang="zh-CN" sz="240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DFD</a:t>
            </a:r>
            <a:r>
              <a:rPr lang="zh-CN" altLang="en-US" sz="2400">
                <a:solidFill>
                  <a:schemeClr val="tx2"/>
                </a:solidFill>
                <a:effectLst>
                  <a:outerShdw blurRad="38100" dist="38100" dir="2700000" algn="tl">
                    <a:srgbClr val="000000"/>
                  </a:outerShdw>
                </a:effectLst>
                <a:latin typeface="宋体" panose="02010600030101010101" pitchFamily="2" charset="-122"/>
                <a:ea typeface="宋体" panose="02010600030101010101" pitchFamily="2" charset="-122"/>
              </a:rPr>
              <a:t>图</a:t>
            </a:r>
          </a:p>
        </p:txBody>
      </p:sp>
      <p:grpSp>
        <p:nvGrpSpPr>
          <p:cNvPr id="142374" name="Group 38">
            <a:extLst>
              <a:ext uri="{FF2B5EF4-FFF2-40B4-BE49-F238E27FC236}">
                <a16:creationId xmlns:a16="http://schemas.microsoft.com/office/drawing/2014/main" id="{707C6A28-E1B5-4450-B0AF-6147C6A316D2}"/>
              </a:ext>
            </a:extLst>
          </p:cNvPr>
          <p:cNvGrpSpPr>
            <a:grpSpLocks/>
          </p:cNvGrpSpPr>
          <p:nvPr/>
        </p:nvGrpSpPr>
        <p:grpSpPr bwMode="auto">
          <a:xfrm>
            <a:off x="4625975" y="622300"/>
            <a:ext cx="4518025" cy="4230688"/>
            <a:chOff x="2832" y="612"/>
            <a:chExt cx="2928" cy="2737"/>
          </a:xfrm>
        </p:grpSpPr>
        <p:sp>
          <p:nvSpPr>
            <p:cNvPr id="142375" name="Text Box 39">
              <a:extLst>
                <a:ext uri="{FF2B5EF4-FFF2-40B4-BE49-F238E27FC236}">
                  <a16:creationId xmlns:a16="http://schemas.microsoft.com/office/drawing/2014/main" id="{9C31002F-58B8-4C24-854B-527C1505F2BE}"/>
                </a:ext>
              </a:extLst>
            </p:cNvPr>
            <p:cNvSpPr txBox="1">
              <a:spLocks noChangeArrowheads="1"/>
            </p:cNvSpPr>
            <p:nvPr/>
          </p:nvSpPr>
          <p:spPr bwMode="auto">
            <a:xfrm>
              <a:off x="2832" y="612"/>
              <a:ext cx="818" cy="265"/>
            </a:xfrm>
            <a:prstGeom prst="rect">
              <a:avLst/>
            </a:prstGeom>
            <a:gradFill rotWithShape="0">
              <a:gsLst>
                <a:gs pos="0">
                  <a:srgbClr val="FFFF66">
                    <a:gamma/>
                    <a:shade val="46275"/>
                    <a:invGamma/>
                  </a:srgbClr>
                </a:gs>
                <a:gs pos="50000">
                  <a:srgbClr val="FFFF66"/>
                </a:gs>
                <a:gs pos="100000">
                  <a:srgbClr val="FFFF66">
                    <a:gamma/>
                    <a:shade val="46275"/>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r>
                <a:rPr lang="zh-CN" altLang="en-US" sz="1600">
                  <a:solidFill>
                    <a:schemeClr val="bg2"/>
                  </a:solidFill>
                  <a:effectLst/>
                  <a:ea typeface="宋体" panose="02010600030101010101" pitchFamily="2" charset="-122"/>
                </a:rPr>
                <a:t>第一层</a:t>
              </a:r>
              <a:endParaRPr lang="zh-CN" altLang="en-US" sz="1600" b="0">
                <a:solidFill>
                  <a:schemeClr val="bg2"/>
                </a:solidFill>
                <a:effectLst/>
                <a:ea typeface="宋体" panose="02010600030101010101" pitchFamily="2" charset="-122"/>
              </a:endParaRPr>
            </a:p>
          </p:txBody>
        </p:sp>
        <p:sp>
          <p:nvSpPr>
            <p:cNvPr id="142376" name="Text Box 40">
              <a:extLst>
                <a:ext uri="{FF2B5EF4-FFF2-40B4-BE49-F238E27FC236}">
                  <a16:creationId xmlns:a16="http://schemas.microsoft.com/office/drawing/2014/main" id="{2894512F-B621-4525-BD09-ACCA5D09AA88}"/>
                </a:ext>
              </a:extLst>
            </p:cNvPr>
            <p:cNvSpPr txBox="1">
              <a:spLocks noChangeArrowheads="1"/>
            </p:cNvSpPr>
            <p:nvPr/>
          </p:nvSpPr>
          <p:spPr bwMode="auto">
            <a:xfrm>
              <a:off x="4790" y="1944"/>
              <a:ext cx="810" cy="28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0000"/>
                </a:lnSpc>
              </a:pPr>
              <a:r>
                <a:rPr lang="zh-CN" altLang="en-US" sz="1400">
                  <a:effectLst/>
                  <a:latin typeface="幼圆" panose="02010509060101010101" pitchFamily="49" charset="-122"/>
                  <a:ea typeface="幼圆" panose="02010509060101010101" pitchFamily="49" charset="-122"/>
                </a:rPr>
                <a:t>格式化</a:t>
              </a:r>
            </a:p>
            <a:p>
              <a:pPr algn="ctr" eaLnBrk="1" hangingPunct="1">
                <a:lnSpc>
                  <a:spcPct val="70000"/>
                </a:lnSpc>
              </a:pPr>
              <a:r>
                <a:rPr lang="zh-CN" altLang="en-US" sz="1400">
                  <a:effectLst/>
                  <a:latin typeface="幼圆" panose="02010509060101010101" pitchFamily="49" charset="-122"/>
                  <a:ea typeface="幼圆" panose="02010509060101010101" pitchFamily="49" charset="-122"/>
                </a:rPr>
                <a:t>病员数据</a:t>
              </a:r>
            </a:p>
          </p:txBody>
        </p:sp>
        <p:sp>
          <p:nvSpPr>
            <p:cNvPr id="142377" name="Text Box 41">
              <a:extLst>
                <a:ext uri="{FF2B5EF4-FFF2-40B4-BE49-F238E27FC236}">
                  <a16:creationId xmlns:a16="http://schemas.microsoft.com/office/drawing/2014/main" id="{503354FF-8CA4-44FB-89FF-FDBB6DF1D98D}"/>
                </a:ext>
              </a:extLst>
            </p:cNvPr>
            <p:cNvSpPr txBox="1">
              <a:spLocks noChangeArrowheads="1"/>
            </p:cNvSpPr>
            <p:nvPr/>
          </p:nvSpPr>
          <p:spPr bwMode="auto">
            <a:xfrm>
              <a:off x="5040" y="1283"/>
              <a:ext cx="720" cy="29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1" hangingPunct="1">
                <a:lnSpc>
                  <a:spcPct val="75000"/>
                </a:lnSpc>
              </a:pPr>
              <a:r>
                <a:rPr lang="zh-CN" altLang="en-US" sz="1400">
                  <a:effectLst/>
                  <a:ea typeface="宋体" panose="02010600030101010101" pitchFamily="2" charset="-122"/>
                </a:rPr>
                <a:t>生理信号</a:t>
              </a:r>
            </a:p>
            <a:p>
              <a:pPr algn="ctr" eaLnBrk="1" hangingPunct="1">
                <a:lnSpc>
                  <a:spcPct val="75000"/>
                </a:lnSpc>
              </a:pPr>
              <a:r>
                <a:rPr lang="zh-CN" altLang="en-US" sz="1400">
                  <a:effectLst/>
                  <a:latin typeface="幼圆" panose="02010509060101010101" pitchFamily="49" charset="-122"/>
                  <a:ea typeface="幼圆" panose="02010509060101010101" pitchFamily="49" charset="-122"/>
                </a:rPr>
                <a:t>极限值</a:t>
              </a:r>
            </a:p>
          </p:txBody>
        </p:sp>
        <p:sp>
          <p:nvSpPr>
            <p:cNvPr id="142378" name="Rectangle 42">
              <a:extLst>
                <a:ext uri="{FF2B5EF4-FFF2-40B4-BE49-F238E27FC236}">
                  <a16:creationId xmlns:a16="http://schemas.microsoft.com/office/drawing/2014/main" id="{9A137829-0A0D-42DA-8819-6582A3911E60}"/>
                </a:ext>
              </a:extLst>
            </p:cNvPr>
            <p:cNvSpPr>
              <a:spLocks noChangeArrowheads="1"/>
            </p:cNvSpPr>
            <p:nvPr/>
          </p:nvSpPr>
          <p:spPr bwMode="auto">
            <a:xfrm>
              <a:off x="2962" y="1297"/>
              <a:ext cx="314" cy="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latin typeface="幼圆" panose="02010509060101010101" pitchFamily="49" charset="-122"/>
                  <a:ea typeface="幼圆" panose="02010509060101010101" pitchFamily="49" charset="-122"/>
                </a:rPr>
                <a:t>病员</a:t>
              </a:r>
            </a:p>
          </p:txBody>
        </p:sp>
        <p:sp>
          <p:nvSpPr>
            <p:cNvPr id="142379" name="Rectangle 43">
              <a:extLst>
                <a:ext uri="{FF2B5EF4-FFF2-40B4-BE49-F238E27FC236}">
                  <a16:creationId xmlns:a16="http://schemas.microsoft.com/office/drawing/2014/main" id="{9DFA6700-967B-40E1-B8DB-BAF968DA8212}"/>
                </a:ext>
              </a:extLst>
            </p:cNvPr>
            <p:cNvSpPr>
              <a:spLocks noChangeArrowheads="1"/>
            </p:cNvSpPr>
            <p:nvPr/>
          </p:nvSpPr>
          <p:spPr bwMode="auto">
            <a:xfrm>
              <a:off x="2975" y="1798"/>
              <a:ext cx="314" cy="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护士</a:t>
              </a:r>
              <a:endParaRPr lang="zh-CN" altLang="en-US" sz="1400" b="0">
                <a:effectLst/>
                <a:ea typeface="宋体" panose="02010600030101010101" pitchFamily="2" charset="-122"/>
              </a:endParaRPr>
            </a:p>
          </p:txBody>
        </p:sp>
        <p:sp>
          <p:nvSpPr>
            <p:cNvPr id="142380" name="Rectangle 44">
              <a:extLst>
                <a:ext uri="{FF2B5EF4-FFF2-40B4-BE49-F238E27FC236}">
                  <a16:creationId xmlns:a16="http://schemas.microsoft.com/office/drawing/2014/main" id="{21942828-F044-44E1-B121-C00D4F595A48}"/>
                </a:ext>
              </a:extLst>
            </p:cNvPr>
            <p:cNvSpPr>
              <a:spLocks noChangeArrowheads="1"/>
            </p:cNvSpPr>
            <p:nvPr/>
          </p:nvSpPr>
          <p:spPr bwMode="auto">
            <a:xfrm>
              <a:off x="2962" y="2611"/>
              <a:ext cx="313" cy="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护士</a:t>
              </a:r>
              <a:endParaRPr lang="zh-CN" altLang="en-US" sz="1400" b="0">
                <a:effectLst/>
                <a:ea typeface="宋体" panose="02010600030101010101" pitchFamily="2" charset="-122"/>
              </a:endParaRPr>
            </a:p>
          </p:txBody>
        </p:sp>
        <p:sp>
          <p:nvSpPr>
            <p:cNvPr id="142381" name="Oval 45">
              <a:extLst>
                <a:ext uri="{FF2B5EF4-FFF2-40B4-BE49-F238E27FC236}">
                  <a16:creationId xmlns:a16="http://schemas.microsoft.com/office/drawing/2014/main" id="{BCC0C0FC-3F77-40E3-8DE3-C6B828FE94E2}"/>
                </a:ext>
              </a:extLst>
            </p:cNvPr>
            <p:cNvSpPr>
              <a:spLocks noChangeArrowheads="1"/>
            </p:cNvSpPr>
            <p:nvPr/>
          </p:nvSpPr>
          <p:spPr bwMode="auto">
            <a:xfrm flipV="1">
              <a:off x="4302" y="1648"/>
              <a:ext cx="510" cy="56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anchor="ctr"/>
            <a:lstStyle/>
            <a:p>
              <a:pPr algn="ctr" eaLnBrk="1" hangingPunct="1"/>
              <a:r>
                <a:rPr lang="zh-CN" altLang="en-US" sz="1400">
                  <a:solidFill>
                    <a:schemeClr val="tx2"/>
                  </a:solidFill>
                  <a:effectLst/>
                  <a:latin typeface="幼圆" panose="02010509060101010101" pitchFamily="49" charset="-122"/>
                  <a:ea typeface="幼圆" panose="02010509060101010101" pitchFamily="49" charset="-122"/>
                </a:rPr>
                <a:t>中央监视</a:t>
              </a:r>
            </a:p>
          </p:txBody>
        </p:sp>
        <p:sp>
          <p:nvSpPr>
            <p:cNvPr id="142382" name="Line 46">
              <a:extLst>
                <a:ext uri="{FF2B5EF4-FFF2-40B4-BE49-F238E27FC236}">
                  <a16:creationId xmlns:a16="http://schemas.microsoft.com/office/drawing/2014/main" id="{422824DD-5C78-4E54-9B13-64707AB21DD3}"/>
                </a:ext>
              </a:extLst>
            </p:cNvPr>
            <p:cNvSpPr>
              <a:spLocks noChangeShapeType="1"/>
            </p:cNvSpPr>
            <p:nvPr/>
          </p:nvSpPr>
          <p:spPr bwMode="auto">
            <a:xfrm flipV="1">
              <a:off x="3284" y="1197"/>
              <a:ext cx="799" cy="16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83" name="Text Box 47">
              <a:extLst>
                <a:ext uri="{FF2B5EF4-FFF2-40B4-BE49-F238E27FC236}">
                  <a16:creationId xmlns:a16="http://schemas.microsoft.com/office/drawing/2014/main" id="{41DB711C-2C68-4FAD-9676-9CFBB68B0520}"/>
                </a:ext>
              </a:extLst>
            </p:cNvPr>
            <p:cNvSpPr txBox="1">
              <a:spLocks noChangeArrowheads="1"/>
            </p:cNvSpPr>
            <p:nvPr/>
          </p:nvSpPr>
          <p:spPr bwMode="auto">
            <a:xfrm>
              <a:off x="4439" y="3111"/>
              <a:ext cx="736"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a:effectLst/>
                  <a:latin typeface="幼圆" panose="02010509060101010101" pitchFamily="49" charset="-122"/>
                  <a:ea typeface="幼圆" panose="02010509060101010101" pitchFamily="49" charset="-122"/>
                </a:rPr>
                <a:t>病员</a:t>
              </a:r>
              <a:r>
                <a:rPr lang="zh-CN" altLang="en-US" sz="1400">
                  <a:effectLst/>
                  <a:ea typeface="宋体" panose="02010600030101010101" pitchFamily="2" charset="-122"/>
                </a:rPr>
                <a:t>日志</a:t>
              </a:r>
            </a:p>
          </p:txBody>
        </p:sp>
        <p:sp>
          <p:nvSpPr>
            <p:cNvPr id="142384" name="Line 48">
              <a:extLst>
                <a:ext uri="{FF2B5EF4-FFF2-40B4-BE49-F238E27FC236}">
                  <a16:creationId xmlns:a16="http://schemas.microsoft.com/office/drawing/2014/main" id="{C2B26FBB-8B91-4895-9E05-7BE087239C12}"/>
                </a:ext>
              </a:extLst>
            </p:cNvPr>
            <p:cNvSpPr>
              <a:spLocks noChangeShapeType="1"/>
            </p:cNvSpPr>
            <p:nvPr/>
          </p:nvSpPr>
          <p:spPr bwMode="auto">
            <a:xfrm>
              <a:off x="4464" y="3150"/>
              <a:ext cx="5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85" name="Text Box 49">
              <a:extLst>
                <a:ext uri="{FF2B5EF4-FFF2-40B4-BE49-F238E27FC236}">
                  <a16:creationId xmlns:a16="http://schemas.microsoft.com/office/drawing/2014/main" id="{EBB70977-E8B9-453F-A4A8-389B139CA982}"/>
                </a:ext>
              </a:extLst>
            </p:cNvPr>
            <p:cNvSpPr txBox="1">
              <a:spLocks noChangeArrowheads="1"/>
            </p:cNvSpPr>
            <p:nvPr/>
          </p:nvSpPr>
          <p:spPr bwMode="auto">
            <a:xfrm rot="-492385">
              <a:off x="3342" y="972"/>
              <a:ext cx="631" cy="23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a:effectLst/>
                  <a:latin typeface="宋体" panose="02010600030101010101" pitchFamily="2" charset="-122"/>
                  <a:ea typeface="宋体" panose="02010600030101010101" pitchFamily="2" charset="-122"/>
                </a:rPr>
                <a:t>病症信号</a:t>
              </a:r>
              <a:endParaRPr lang="zh-CN" altLang="en-US" sz="1400">
                <a:effectLst/>
                <a:latin typeface="幼圆" panose="02010509060101010101" pitchFamily="49" charset="-122"/>
                <a:ea typeface="幼圆" panose="02010509060101010101" pitchFamily="49" charset="-122"/>
              </a:endParaRPr>
            </a:p>
          </p:txBody>
        </p:sp>
        <p:sp>
          <p:nvSpPr>
            <p:cNvPr id="142386" name="Text Box 50">
              <a:extLst>
                <a:ext uri="{FF2B5EF4-FFF2-40B4-BE49-F238E27FC236}">
                  <a16:creationId xmlns:a16="http://schemas.microsoft.com/office/drawing/2014/main" id="{9AED0C93-D676-41E1-8785-75E3CA6BE546}"/>
                </a:ext>
              </a:extLst>
            </p:cNvPr>
            <p:cNvSpPr txBox="1">
              <a:spLocks noChangeArrowheads="1"/>
            </p:cNvSpPr>
            <p:nvPr/>
          </p:nvSpPr>
          <p:spPr bwMode="auto">
            <a:xfrm rot="54946">
              <a:off x="3299" y="2673"/>
              <a:ext cx="739" cy="23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400">
                  <a:effectLst/>
                  <a:ea typeface="宋体" panose="02010600030101010101" pitchFamily="2" charset="-122"/>
                </a:rPr>
                <a:t>要求报告</a:t>
              </a:r>
            </a:p>
          </p:txBody>
        </p:sp>
        <p:sp>
          <p:nvSpPr>
            <p:cNvPr id="142387" name="Text Box 51">
              <a:extLst>
                <a:ext uri="{FF2B5EF4-FFF2-40B4-BE49-F238E27FC236}">
                  <a16:creationId xmlns:a16="http://schemas.microsoft.com/office/drawing/2014/main" id="{0C0C751E-3337-4901-B38F-B8BC35ABC55B}"/>
                </a:ext>
              </a:extLst>
            </p:cNvPr>
            <p:cNvSpPr txBox="1">
              <a:spLocks noChangeArrowheads="1"/>
            </p:cNvSpPr>
            <p:nvPr/>
          </p:nvSpPr>
          <p:spPr bwMode="auto">
            <a:xfrm>
              <a:off x="3553" y="1986"/>
              <a:ext cx="580"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a:effectLst/>
                  <a:latin typeface="宋体" panose="02010600030101010101" pitchFamily="2" charset="-122"/>
                  <a:ea typeface="宋体" panose="02010600030101010101" pitchFamily="2" charset="-122"/>
                </a:rPr>
                <a:t>病症</a:t>
              </a:r>
              <a:r>
                <a:rPr lang="zh-CN" altLang="en-US" sz="1400">
                  <a:effectLst/>
                  <a:ea typeface="宋体" panose="02010600030101010101" pitchFamily="2" charset="-122"/>
                </a:rPr>
                <a:t>报告</a:t>
              </a:r>
            </a:p>
          </p:txBody>
        </p:sp>
        <p:sp>
          <p:nvSpPr>
            <p:cNvPr id="142388" name="Text Box 52">
              <a:extLst>
                <a:ext uri="{FF2B5EF4-FFF2-40B4-BE49-F238E27FC236}">
                  <a16:creationId xmlns:a16="http://schemas.microsoft.com/office/drawing/2014/main" id="{00C863C3-3225-464D-B278-0DF7B0F648C8}"/>
                </a:ext>
              </a:extLst>
            </p:cNvPr>
            <p:cNvSpPr txBox="1">
              <a:spLocks noChangeArrowheads="1"/>
            </p:cNvSpPr>
            <p:nvPr/>
          </p:nvSpPr>
          <p:spPr bwMode="auto">
            <a:xfrm rot="48112">
              <a:off x="3621" y="1630"/>
              <a:ext cx="542"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1400">
                  <a:effectLst/>
                  <a:ea typeface="宋体" panose="02010600030101010101" pitchFamily="2" charset="-122"/>
                </a:rPr>
                <a:t>报警</a:t>
              </a:r>
            </a:p>
          </p:txBody>
        </p:sp>
        <p:sp>
          <p:nvSpPr>
            <p:cNvPr id="142389" name="Oval 53">
              <a:extLst>
                <a:ext uri="{FF2B5EF4-FFF2-40B4-BE49-F238E27FC236}">
                  <a16:creationId xmlns:a16="http://schemas.microsoft.com/office/drawing/2014/main" id="{13312DAE-737B-41E4-83F2-612AE4D349A3}"/>
                </a:ext>
              </a:extLst>
            </p:cNvPr>
            <p:cNvSpPr>
              <a:spLocks noChangeArrowheads="1"/>
            </p:cNvSpPr>
            <p:nvPr/>
          </p:nvSpPr>
          <p:spPr bwMode="auto">
            <a:xfrm>
              <a:off x="4053" y="783"/>
              <a:ext cx="509" cy="565"/>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局部监视</a:t>
              </a:r>
              <a:endParaRPr lang="zh-CN" altLang="en-US" sz="1400" b="0">
                <a:effectLst/>
                <a:ea typeface="宋体" panose="02010600030101010101" pitchFamily="2" charset="-122"/>
              </a:endParaRPr>
            </a:p>
          </p:txBody>
        </p:sp>
        <p:sp>
          <p:nvSpPr>
            <p:cNvPr id="142390" name="Oval 54">
              <a:extLst>
                <a:ext uri="{FF2B5EF4-FFF2-40B4-BE49-F238E27FC236}">
                  <a16:creationId xmlns:a16="http://schemas.microsoft.com/office/drawing/2014/main" id="{114914A2-BB31-4C88-9F46-83E1C993E21C}"/>
                </a:ext>
              </a:extLst>
            </p:cNvPr>
            <p:cNvSpPr>
              <a:spLocks noChangeArrowheads="1"/>
            </p:cNvSpPr>
            <p:nvPr/>
          </p:nvSpPr>
          <p:spPr bwMode="auto">
            <a:xfrm>
              <a:off x="3887" y="2404"/>
              <a:ext cx="536" cy="597"/>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宋体" panose="02010600030101010101" pitchFamily="2" charset="-122"/>
                </a:rPr>
                <a:t>生成报告</a:t>
              </a:r>
              <a:endParaRPr lang="zh-CN" altLang="en-US" sz="1400" b="0">
                <a:effectLst/>
                <a:ea typeface="宋体" panose="02010600030101010101" pitchFamily="2" charset="-122"/>
              </a:endParaRPr>
            </a:p>
          </p:txBody>
        </p:sp>
        <p:sp>
          <p:nvSpPr>
            <p:cNvPr id="142391" name="Line 55">
              <a:extLst>
                <a:ext uri="{FF2B5EF4-FFF2-40B4-BE49-F238E27FC236}">
                  <a16:creationId xmlns:a16="http://schemas.microsoft.com/office/drawing/2014/main" id="{42CBDF22-FC9A-497D-8BAE-5F3FE41D61A7}"/>
                </a:ext>
              </a:extLst>
            </p:cNvPr>
            <p:cNvSpPr>
              <a:spLocks noChangeShapeType="1"/>
            </p:cNvSpPr>
            <p:nvPr/>
          </p:nvSpPr>
          <p:spPr bwMode="auto">
            <a:xfrm flipH="1">
              <a:off x="3284" y="1922"/>
              <a:ext cx="102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2" name="Line 56">
              <a:extLst>
                <a:ext uri="{FF2B5EF4-FFF2-40B4-BE49-F238E27FC236}">
                  <a16:creationId xmlns:a16="http://schemas.microsoft.com/office/drawing/2014/main" id="{626C8C01-C38D-40A4-A183-1508E2F6DCA7}"/>
                </a:ext>
              </a:extLst>
            </p:cNvPr>
            <p:cNvSpPr>
              <a:spLocks noChangeShapeType="1"/>
            </p:cNvSpPr>
            <p:nvPr/>
          </p:nvSpPr>
          <p:spPr bwMode="auto">
            <a:xfrm flipH="1" flipV="1">
              <a:off x="3284" y="1986"/>
              <a:ext cx="646" cy="5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3" name="Text Box 57">
              <a:extLst>
                <a:ext uri="{FF2B5EF4-FFF2-40B4-BE49-F238E27FC236}">
                  <a16:creationId xmlns:a16="http://schemas.microsoft.com/office/drawing/2014/main" id="{535E92F6-B7B4-468F-8D73-67847CA83E7A}"/>
                </a:ext>
              </a:extLst>
            </p:cNvPr>
            <p:cNvSpPr txBox="1">
              <a:spLocks noChangeArrowheads="1"/>
            </p:cNvSpPr>
            <p:nvPr/>
          </p:nvSpPr>
          <p:spPr bwMode="auto">
            <a:xfrm>
              <a:off x="5015" y="849"/>
              <a:ext cx="637" cy="23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zh-CN" altLang="en-US" sz="1400">
                  <a:effectLst/>
                  <a:latin typeface="幼圆" panose="02010509060101010101" pitchFamily="49" charset="-122"/>
                  <a:ea typeface="幼圆" panose="02010509060101010101" pitchFamily="49" charset="-122"/>
                </a:rPr>
                <a:t>病员极限</a:t>
              </a:r>
            </a:p>
          </p:txBody>
        </p:sp>
        <p:sp>
          <p:nvSpPr>
            <p:cNvPr id="142394" name="Line 58">
              <a:extLst>
                <a:ext uri="{FF2B5EF4-FFF2-40B4-BE49-F238E27FC236}">
                  <a16:creationId xmlns:a16="http://schemas.microsoft.com/office/drawing/2014/main" id="{07F70BA8-BB7C-46C0-ABC4-BD883359A0A6}"/>
                </a:ext>
              </a:extLst>
            </p:cNvPr>
            <p:cNvSpPr>
              <a:spLocks noChangeShapeType="1"/>
            </p:cNvSpPr>
            <p:nvPr/>
          </p:nvSpPr>
          <p:spPr bwMode="auto">
            <a:xfrm flipV="1">
              <a:off x="5041" y="1107"/>
              <a:ext cx="5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5" name="Line 59">
              <a:extLst>
                <a:ext uri="{FF2B5EF4-FFF2-40B4-BE49-F238E27FC236}">
                  <a16:creationId xmlns:a16="http://schemas.microsoft.com/office/drawing/2014/main" id="{E392114D-C00E-4618-88A8-067B6C003FBD}"/>
                </a:ext>
              </a:extLst>
            </p:cNvPr>
            <p:cNvSpPr>
              <a:spLocks noChangeShapeType="1"/>
            </p:cNvSpPr>
            <p:nvPr/>
          </p:nvSpPr>
          <p:spPr bwMode="auto">
            <a:xfrm flipH="1">
              <a:off x="4705" y="1107"/>
              <a:ext cx="614" cy="6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6" name="Oval 60">
              <a:extLst>
                <a:ext uri="{FF2B5EF4-FFF2-40B4-BE49-F238E27FC236}">
                  <a16:creationId xmlns:a16="http://schemas.microsoft.com/office/drawing/2014/main" id="{AC748699-AC2D-4E48-8E2E-07E0EE3A40A8}"/>
                </a:ext>
              </a:extLst>
            </p:cNvPr>
            <p:cNvSpPr>
              <a:spLocks noChangeArrowheads="1"/>
            </p:cNvSpPr>
            <p:nvPr/>
          </p:nvSpPr>
          <p:spPr bwMode="auto">
            <a:xfrm>
              <a:off x="5114" y="2425"/>
              <a:ext cx="485" cy="564"/>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eaLnBrk="1" hangingPunct="1"/>
              <a:r>
                <a:rPr lang="zh-CN" altLang="en-US" sz="1400">
                  <a:effectLst/>
                  <a:ea typeface="幼圆" panose="02010509060101010101" pitchFamily="49" charset="-122"/>
                </a:rPr>
                <a:t>更新日志</a:t>
              </a:r>
              <a:endParaRPr lang="zh-CN" altLang="en-US" sz="1400">
                <a:effectLst/>
                <a:ea typeface="宋体" panose="02010600030101010101" pitchFamily="2" charset="-122"/>
              </a:endParaRPr>
            </a:p>
          </p:txBody>
        </p:sp>
        <p:sp>
          <p:nvSpPr>
            <p:cNvPr id="142397" name="Line 61">
              <a:extLst>
                <a:ext uri="{FF2B5EF4-FFF2-40B4-BE49-F238E27FC236}">
                  <a16:creationId xmlns:a16="http://schemas.microsoft.com/office/drawing/2014/main" id="{DED874AD-FACA-4830-9045-2ED6744E1FA7}"/>
                </a:ext>
              </a:extLst>
            </p:cNvPr>
            <p:cNvSpPr>
              <a:spLocks noChangeShapeType="1"/>
            </p:cNvSpPr>
            <p:nvPr/>
          </p:nvSpPr>
          <p:spPr bwMode="auto">
            <a:xfrm flipH="1" flipV="1">
              <a:off x="4365" y="2865"/>
              <a:ext cx="322" cy="2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8" name="Line 62">
              <a:extLst>
                <a:ext uri="{FF2B5EF4-FFF2-40B4-BE49-F238E27FC236}">
                  <a16:creationId xmlns:a16="http://schemas.microsoft.com/office/drawing/2014/main" id="{EFB994E7-3F2F-41EE-A5FB-CA7F983F0CC7}"/>
                </a:ext>
              </a:extLst>
            </p:cNvPr>
            <p:cNvSpPr>
              <a:spLocks noChangeShapeType="1"/>
            </p:cNvSpPr>
            <p:nvPr/>
          </p:nvSpPr>
          <p:spPr bwMode="auto">
            <a:xfrm flipV="1">
              <a:off x="4858" y="2860"/>
              <a:ext cx="294" cy="281"/>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399" name="Line 63">
              <a:extLst>
                <a:ext uri="{FF2B5EF4-FFF2-40B4-BE49-F238E27FC236}">
                  <a16:creationId xmlns:a16="http://schemas.microsoft.com/office/drawing/2014/main" id="{0EF55C45-D27D-4FA9-B374-B0DD172EF568}"/>
                </a:ext>
              </a:extLst>
            </p:cNvPr>
            <p:cNvSpPr>
              <a:spLocks noChangeShapeType="1"/>
            </p:cNvSpPr>
            <p:nvPr/>
          </p:nvSpPr>
          <p:spPr bwMode="auto">
            <a:xfrm>
              <a:off x="4747" y="2108"/>
              <a:ext cx="475" cy="35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400" name="Line 64">
              <a:extLst>
                <a:ext uri="{FF2B5EF4-FFF2-40B4-BE49-F238E27FC236}">
                  <a16:creationId xmlns:a16="http://schemas.microsoft.com/office/drawing/2014/main" id="{0F9F0027-0436-4F81-A603-DCB00357B8A0}"/>
                </a:ext>
              </a:extLst>
            </p:cNvPr>
            <p:cNvSpPr>
              <a:spLocks noChangeShapeType="1"/>
            </p:cNvSpPr>
            <p:nvPr/>
          </p:nvSpPr>
          <p:spPr bwMode="auto">
            <a:xfrm>
              <a:off x="4396" y="1322"/>
              <a:ext cx="95" cy="32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401" name="Text Box 65">
              <a:extLst>
                <a:ext uri="{FF2B5EF4-FFF2-40B4-BE49-F238E27FC236}">
                  <a16:creationId xmlns:a16="http://schemas.microsoft.com/office/drawing/2014/main" id="{695F2509-E011-4B7B-986E-66FE81659171}"/>
                </a:ext>
              </a:extLst>
            </p:cNvPr>
            <p:cNvSpPr txBox="1">
              <a:spLocks noChangeArrowheads="1"/>
            </p:cNvSpPr>
            <p:nvPr/>
          </p:nvSpPr>
          <p:spPr bwMode="auto">
            <a:xfrm>
              <a:off x="4026" y="1326"/>
              <a:ext cx="387" cy="3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0000"/>
                </a:lnSpc>
              </a:pPr>
              <a:r>
                <a:rPr lang="zh-CN" altLang="en-US" sz="1400">
                  <a:effectLst/>
                  <a:latin typeface="幼圆" panose="02010509060101010101" pitchFamily="49" charset="-122"/>
                  <a:ea typeface="幼圆" panose="02010509060101010101" pitchFamily="49" charset="-122"/>
                </a:rPr>
                <a:t>病员数据</a:t>
              </a:r>
            </a:p>
          </p:txBody>
        </p:sp>
        <p:sp>
          <p:nvSpPr>
            <p:cNvPr id="142402" name="Text Box 66">
              <a:extLst>
                <a:ext uri="{FF2B5EF4-FFF2-40B4-BE49-F238E27FC236}">
                  <a16:creationId xmlns:a16="http://schemas.microsoft.com/office/drawing/2014/main" id="{BEC9F61E-3CB9-4C3C-BB66-E14F453519EE}"/>
                </a:ext>
              </a:extLst>
            </p:cNvPr>
            <p:cNvSpPr txBox="1">
              <a:spLocks noChangeArrowheads="1"/>
            </p:cNvSpPr>
            <p:nvPr/>
          </p:nvSpPr>
          <p:spPr bwMode="auto">
            <a:xfrm>
              <a:off x="4215" y="758"/>
              <a:ext cx="252"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1400">
                  <a:effectLst/>
                  <a:ea typeface="宋体" panose="02010600030101010101" pitchFamily="2" charset="-122"/>
                </a:rPr>
                <a:t>1</a:t>
              </a:r>
            </a:p>
          </p:txBody>
        </p:sp>
        <p:sp>
          <p:nvSpPr>
            <p:cNvPr id="142403" name="Text Box 67">
              <a:extLst>
                <a:ext uri="{FF2B5EF4-FFF2-40B4-BE49-F238E27FC236}">
                  <a16:creationId xmlns:a16="http://schemas.microsoft.com/office/drawing/2014/main" id="{93CF5880-D033-44EB-9DBB-C1F01DE95000}"/>
                </a:ext>
              </a:extLst>
            </p:cNvPr>
            <p:cNvSpPr txBox="1">
              <a:spLocks noChangeArrowheads="1"/>
            </p:cNvSpPr>
            <p:nvPr/>
          </p:nvSpPr>
          <p:spPr bwMode="auto">
            <a:xfrm>
              <a:off x="4483" y="1653"/>
              <a:ext cx="177" cy="23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ea typeface="宋体" panose="02010600030101010101" pitchFamily="2" charset="-122"/>
                </a:rPr>
                <a:t>3</a:t>
              </a:r>
            </a:p>
          </p:txBody>
        </p:sp>
        <p:sp>
          <p:nvSpPr>
            <p:cNvPr id="142404" name="Text Box 68">
              <a:extLst>
                <a:ext uri="{FF2B5EF4-FFF2-40B4-BE49-F238E27FC236}">
                  <a16:creationId xmlns:a16="http://schemas.microsoft.com/office/drawing/2014/main" id="{9F64FFBA-6BBE-49E0-A5E4-100B0FA08A22}"/>
                </a:ext>
              </a:extLst>
            </p:cNvPr>
            <p:cNvSpPr txBox="1">
              <a:spLocks noChangeArrowheads="1"/>
            </p:cNvSpPr>
            <p:nvPr/>
          </p:nvSpPr>
          <p:spPr bwMode="auto">
            <a:xfrm>
              <a:off x="4067" y="2392"/>
              <a:ext cx="177"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ea typeface="宋体" panose="02010600030101010101" pitchFamily="2" charset="-122"/>
                </a:rPr>
                <a:t>2</a:t>
              </a:r>
            </a:p>
          </p:txBody>
        </p:sp>
        <p:sp>
          <p:nvSpPr>
            <p:cNvPr id="142405" name="Text Box 69">
              <a:extLst>
                <a:ext uri="{FF2B5EF4-FFF2-40B4-BE49-F238E27FC236}">
                  <a16:creationId xmlns:a16="http://schemas.microsoft.com/office/drawing/2014/main" id="{9FC10624-366E-44C9-92E8-5E897C835749}"/>
                </a:ext>
              </a:extLst>
            </p:cNvPr>
            <p:cNvSpPr txBox="1">
              <a:spLocks noChangeArrowheads="1"/>
            </p:cNvSpPr>
            <p:nvPr/>
          </p:nvSpPr>
          <p:spPr bwMode="auto">
            <a:xfrm>
              <a:off x="5281" y="2405"/>
              <a:ext cx="177"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en-US" altLang="zh-CN" sz="1400">
                  <a:effectLst/>
                  <a:ea typeface="宋体" panose="02010600030101010101" pitchFamily="2" charset="-122"/>
                </a:rPr>
                <a:t>4</a:t>
              </a:r>
            </a:p>
          </p:txBody>
        </p:sp>
        <p:sp>
          <p:nvSpPr>
            <p:cNvPr id="142406" name="Text Box 70">
              <a:extLst>
                <a:ext uri="{FF2B5EF4-FFF2-40B4-BE49-F238E27FC236}">
                  <a16:creationId xmlns:a16="http://schemas.microsoft.com/office/drawing/2014/main" id="{B8E52D05-8441-4A99-BAE0-47B23B6E8ED5}"/>
                </a:ext>
              </a:extLst>
            </p:cNvPr>
            <p:cNvSpPr txBox="1">
              <a:spLocks noChangeArrowheads="1"/>
            </p:cNvSpPr>
            <p:nvPr/>
          </p:nvSpPr>
          <p:spPr bwMode="auto">
            <a:xfrm>
              <a:off x="4443" y="2620"/>
              <a:ext cx="580"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eaLnBrk="1" hangingPunct="1"/>
              <a:r>
                <a:rPr lang="zh-CN" altLang="en-US" sz="1400">
                  <a:effectLst/>
                  <a:ea typeface="宋体" panose="02010600030101010101" pitchFamily="2" charset="-122"/>
                </a:rPr>
                <a:t>日志数据</a:t>
              </a:r>
            </a:p>
          </p:txBody>
        </p:sp>
        <p:sp>
          <p:nvSpPr>
            <p:cNvPr id="142407" name="Line 71">
              <a:extLst>
                <a:ext uri="{FF2B5EF4-FFF2-40B4-BE49-F238E27FC236}">
                  <a16:creationId xmlns:a16="http://schemas.microsoft.com/office/drawing/2014/main" id="{F9F351E0-2C5F-44B5-8161-109B69DC4858}"/>
                </a:ext>
              </a:extLst>
            </p:cNvPr>
            <p:cNvSpPr>
              <a:spLocks noChangeShapeType="1"/>
            </p:cNvSpPr>
            <p:nvPr/>
          </p:nvSpPr>
          <p:spPr bwMode="auto">
            <a:xfrm>
              <a:off x="3285" y="2682"/>
              <a:ext cx="59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2412" name="Oval 76">
            <a:extLst>
              <a:ext uri="{FF2B5EF4-FFF2-40B4-BE49-F238E27FC236}">
                <a16:creationId xmlns:a16="http://schemas.microsoft.com/office/drawing/2014/main" id="{C2D0661E-7727-4AD5-A45A-44243F6565D4}"/>
              </a:ext>
            </a:extLst>
          </p:cNvPr>
          <p:cNvSpPr>
            <a:spLocks noChangeArrowheads="1"/>
          </p:cNvSpPr>
          <p:nvPr/>
        </p:nvSpPr>
        <p:spPr bwMode="auto">
          <a:xfrm>
            <a:off x="6894513" y="2244725"/>
            <a:ext cx="803275" cy="862013"/>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2413" name="Line 77">
            <a:extLst>
              <a:ext uri="{FF2B5EF4-FFF2-40B4-BE49-F238E27FC236}">
                <a16:creationId xmlns:a16="http://schemas.microsoft.com/office/drawing/2014/main" id="{CFC9C833-80E2-4B89-A854-466A252EC94B}"/>
              </a:ext>
            </a:extLst>
          </p:cNvPr>
          <p:cNvSpPr>
            <a:spLocks noChangeShapeType="1"/>
          </p:cNvSpPr>
          <p:nvPr/>
        </p:nvSpPr>
        <p:spPr bwMode="auto">
          <a:xfrm>
            <a:off x="7048500" y="1752600"/>
            <a:ext cx="152400" cy="457200"/>
          </a:xfrm>
          <a:prstGeom prst="line">
            <a:avLst/>
          </a:prstGeom>
          <a:noFill/>
          <a:ln w="38100">
            <a:solidFill>
              <a:schemeClr val="hlink"/>
            </a:solidFill>
            <a:round/>
            <a:headEnd/>
            <a:tailEnd type="triangle" w="med" len="med"/>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14" name="Line 78">
            <a:extLst>
              <a:ext uri="{FF2B5EF4-FFF2-40B4-BE49-F238E27FC236}">
                <a16:creationId xmlns:a16="http://schemas.microsoft.com/office/drawing/2014/main" id="{11B72E55-ABB1-49B6-B383-E7DBA08A5DD4}"/>
              </a:ext>
            </a:extLst>
          </p:cNvPr>
          <p:cNvSpPr>
            <a:spLocks noChangeShapeType="1"/>
          </p:cNvSpPr>
          <p:nvPr/>
        </p:nvSpPr>
        <p:spPr bwMode="auto">
          <a:xfrm>
            <a:off x="57150" y="2686050"/>
            <a:ext cx="895350" cy="0"/>
          </a:xfrm>
          <a:prstGeom prst="line">
            <a:avLst/>
          </a:prstGeom>
          <a:noFill/>
          <a:ln w="38100">
            <a:solidFill>
              <a:schemeClr val="hlink"/>
            </a:solidFill>
            <a:round/>
            <a:headEnd/>
            <a:tailEnd type="triangle" w="med" len="me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15" name="Line 79">
            <a:extLst>
              <a:ext uri="{FF2B5EF4-FFF2-40B4-BE49-F238E27FC236}">
                <a16:creationId xmlns:a16="http://schemas.microsoft.com/office/drawing/2014/main" id="{DDA90896-3DC0-49F8-A471-831FAD716596}"/>
              </a:ext>
            </a:extLst>
          </p:cNvPr>
          <p:cNvSpPr>
            <a:spLocks noChangeShapeType="1"/>
          </p:cNvSpPr>
          <p:nvPr/>
        </p:nvSpPr>
        <p:spPr bwMode="auto">
          <a:xfrm flipH="1">
            <a:off x="7505700" y="1390650"/>
            <a:ext cx="933450" cy="933450"/>
          </a:xfrm>
          <a:prstGeom prst="line">
            <a:avLst/>
          </a:prstGeom>
          <a:noFill/>
          <a:ln w="38100">
            <a:solidFill>
              <a:schemeClr val="hlink"/>
            </a:solidFill>
            <a:round/>
            <a:headEnd/>
            <a:tailEnd type="triangle" w="med" len="med"/>
          </a:ln>
          <a:effectLst>
            <a:outerShdw dist="127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16" name="Line 80">
            <a:extLst>
              <a:ext uri="{FF2B5EF4-FFF2-40B4-BE49-F238E27FC236}">
                <a16:creationId xmlns:a16="http://schemas.microsoft.com/office/drawing/2014/main" id="{413A8272-0FFE-4AD1-AAD1-4AAFC2055525}"/>
              </a:ext>
            </a:extLst>
          </p:cNvPr>
          <p:cNvSpPr>
            <a:spLocks noChangeShapeType="1"/>
          </p:cNvSpPr>
          <p:nvPr/>
        </p:nvSpPr>
        <p:spPr bwMode="auto">
          <a:xfrm flipH="1">
            <a:off x="3048000" y="2857500"/>
            <a:ext cx="647700" cy="838200"/>
          </a:xfrm>
          <a:prstGeom prst="line">
            <a:avLst/>
          </a:prstGeom>
          <a:noFill/>
          <a:ln w="38100">
            <a:solidFill>
              <a:schemeClr val="hlink"/>
            </a:solidFill>
            <a:round/>
            <a:headEnd/>
            <a:tailEnd type="triangle" w="med" len="med"/>
          </a:ln>
          <a:effectLst>
            <a:outerShdw dist="28398" dir="3806097"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17" name="Line 81">
            <a:extLst>
              <a:ext uri="{FF2B5EF4-FFF2-40B4-BE49-F238E27FC236}">
                <a16:creationId xmlns:a16="http://schemas.microsoft.com/office/drawing/2014/main" id="{FBB9900F-BCE2-4FF7-B78A-BB997E1E9047}"/>
              </a:ext>
            </a:extLst>
          </p:cNvPr>
          <p:cNvSpPr>
            <a:spLocks noChangeShapeType="1"/>
          </p:cNvSpPr>
          <p:nvPr/>
        </p:nvSpPr>
        <p:spPr bwMode="auto">
          <a:xfrm flipH="1">
            <a:off x="5353050" y="2667000"/>
            <a:ext cx="1543050" cy="0"/>
          </a:xfrm>
          <a:prstGeom prst="line">
            <a:avLst/>
          </a:prstGeom>
          <a:noFill/>
          <a:ln w="38100">
            <a:solidFill>
              <a:schemeClr val="hlink"/>
            </a:solidFill>
            <a:round/>
            <a:headEnd/>
            <a:tailEnd type="triangle" w="med" len="med"/>
          </a:ln>
          <a:effectLst>
            <a:outerShdw dist="1796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19" name="Line 83">
            <a:extLst>
              <a:ext uri="{FF2B5EF4-FFF2-40B4-BE49-F238E27FC236}">
                <a16:creationId xmlns:a16="http://schemas.microsoft.com/office/drawing/2014/main" id="{CDF252F0-6BD6-4876-8087-E9BBD8F8C416}"/>
              </a:ext>
            </a:extLst>
          </p:cNvPr>
          <p:cNvSpPr>
            <a:spLocks noChangeShapeType="1"/>
          </p:cNvSpPr>
          <p:nvPr/>
        </p:nvSpPr>
        <p:spPr bwMode="auto">
          <a:xfrm>
            <a:off x="7600950" y="2971800"/>
            <a:ext cx="685800" cy="533400"/>
          </a:xfrm>
          <a:prstGeom prst="line">
            <a:avLst/>
          </a:prstGeom>
          <a:noFill/>
          <a:ln w="38100">
            <a:solidFill>
              <a:schemeClr val="hlink"/>
            </a:solidFill>
            <a:round/>
            <a:headEnd/>
            <a:tailEnd type="triangle" w="med" len="med"/>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20" name="Line 84">
            <a:extLst>
              <a:ext uri="{FF2B5EF4-FFF2-40B4-BE49-F238E27FC236}">
                <a16:creationId xmlns:a16="http://schemas.microsoft.com/office/drawing/2014/main" id="{055C5C00-A216-4972-97FA-A69654668B3C}"/>
              </a:ext>
            </a:extLst>
          </p:cNvPr>
          <p:cNvSpPr>
            <a:spLocks noChangeShapeType="1"/>
          </p:cNvSpPr>
          <p:nvPr/>
        </p:nvSpPr>
        <p:spPr bwMode="auto">
          <a:xfrm>
            <a:off x="4933950" y="5486400"/>
            <a:ext cx="247650" cy="495300"/>
          </a:xfrm>
          <a:prstGeom prst="line">
            <a:avLst/>
          </a:prstGeom>
          <a:noFill/>
          <a:ln w="38100">
            <a:solidFill>
              <a:schemeClr val="hlink"/>
            </a:solidFill>
            <a:round/>
            <a:headEnd/>
            <a:tailEnd type="triangle" w="med" len="med"/>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sp>
        <p:nvSpPr>
          <p:cNvPr id="142421" name="Line 85">
            <a:extLst>
              <a:ext uri="{FF2B5EF4-FFF2-40B4-BE49-F238E27FC236}">
                <a16:creationId xmlns:a16="http://schemas.microsoft.com/office/drawing/2014/main" id="{FD4B6F64-27DF-4E54-87FF-5CDFF43A578E}"/>
              </a:ext>
            </a:extLst>
          </p:cNvPr>
          <p:cNvSpPr>
            <a:spLocks noChangeShapeType="1"/>
          </p:cNvSpPr>
          <p:nvPr/>
        </p:nvSpPr>
        <p:spPr bwMode="auto">
          <a:xfrm flipH="1">
            <a:off x="6850063" y="3090863"/>
            <a:ext cx="290512" cy="377825"/>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422" name="Text Box 86">
            <a:extLst>
              <a:ext uri="{FF2B5EF4-FFF2-40B4-BE49-F238E27FC236}">
                <a16:creationId xmlns:a16="http://schemas.microsoft.com/office/drawing/2014/main" id="{554F08DA-06F0-46D9-A1BB-EA33DCAF0EAC}"/>
              </a:ext>
            </a:extLst>
          </p:cNvPr>
          <p:cNvSpPr txBox="1">
            <a:spLocks noChangeArrowheads="1"/>
          </p:cNvSpPr>
          <p:nvPr/>
        </p:nvSpPr>
        <p:spPr bwMode="auto">
          <a:xfrm>
            <a:off x="6951663" y="3236913"/>
            <a:ext cx="973137"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a:effectLst/>
                <a:ea typeface="宋体" panose="02010600030101010101" pitchFamily="2" charset="-122"/>
              </a:rPr>
              <a:t>紧急报告</a:t>
            </a:r>
          </a:p>
        </p:txBody>
      </p:sp>
      <p:sp>
        <p:nvSpPr>
          <p:cNvPr id="142418" name="Line 82">
            <a:extLst>
              <a:ext uri="{FF2B5EF4-FFF2-40B4-BE49-F238E27FC236}">
                <a16:creationId xmlns:a16="http://schemas.microsoft.com/office/drawing/2014/main" id="{17DF0138-3A0F-41F6-8C6B-01C52F05A046}"/>
              </a:ext>
            </a:extLst>
          </p:cNvPr>
          <p:cNvSpPr>
            <a:spLocks noChangeShapeType="1"/>
          </p:cNvSpPr>
          <p:nvPr/>
        </p:nvSpPr>
        <p:spPr bwMode="auto">
          <a:xfrm>
            <a:off x="971550" y="5200650"/>
            <a:ext cx="0" cy="419100"/>
          </a:xfrm>
          <a:prstGeom prst="line">
            <a:avLst/>
          </a:prstGeom>
          <a:noFill/>
          <a:ln w="38100">
            <a:solidFill>
              <a:schemeClr val="hlink"/>
            </a:solidFill>
            <a:round/>
            <a:headEnd/>
            <a:tailEnd type="triangle" w="med" len="med"/>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a:lstStyle/>
          <a:p>
            <a:endParaRPr lang="zh-CN" altLang="en-US"/>
          </a:p>
        </p:txBody>
      </p:sp>
      <p:grpSp>
        <p:nvGrpSpPr>
          <p:cNvPr id="142431" name="Group 95">
            <a:extLst>
              <a:ext uri="{FF2B5EF4-FFF2-40B4-BE49-F238E27FC236}">
                <a16:creationId xmlns:a16="http://schemas.microsoft.com/office/drawing/2014/main" id="{8B641D9D-00EE-4C31-89C4-822A339F6D49}"/>
              </a:ext>
            </a:extLst>
          </p:cNvPr>
          <p:cNvGrpSpPr>
            <a:grpSpLocks/>
          </p:cNvGrpSpPr>
          <p:nvPr/>
        </p:nvGrpSpPr>
        <p:grpSpPr bwMode="auto">
          <a:xfrm>
            <a:off x="1335088" y="4976813"/>
            <a:ext cx="1160462" cy="625475"/>
            <a:chOff x="841" y="3135"/>
            <a:chExt cx="731" cy="394"/>
          </a:xfrm>
        </p:grpSpPr>
        <p:sp>
          <p:nvSpPr>
            <p:cNvPr id="142423" name="Line 87">
              <a:extLst>
                <a:ext uri="{FF2B5EF4-FFF2-40B4-BE49-F238E27FC236}">
                  <a16:creationId xmlns:a16="http://schemas.microsoft.com/office/drawing/2014/main" id="{134397FC-660C-4B1A-87BC-6EC283D96BFD}"/>
                </a:ext>
              </a:extLst>
            </p:cNvPr>
            <p:cNvSpPr>
              <a:spLocks noChangeShapeType="1"/>
            </p:cNvSpPr>
            <p:nvPr/>
          </p:nvSpPr>
          <p:spPr bwMode="auto">
            <a:xfrm>
              <a:off x="841" y="3218"/>
              <a:ext cx="293" cy="311"/>
            </a:xfrm>
            <a:prstGeom prst="line">
              <a:avLst/>
            </a:prstGeom>
            <a:noFill/>
            <a:ln w="2857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427" name="Text Box 91">
              <a:extLst>
                <a:ext uri="{FF2B5EF4-FFF2-40B4-BE49-F238E27FC236}">
                  <a16:creationId xmlns:a16="http://schemas.microsoft.com/office/drawing/2014/main" id="{E2EDF953-4A8A-41EA-A824-D6DB7A2ADF3D}"/>
                </a:ext>
              </a:extLst>
            </p:cNvPr>
            <p:cNvSpPr txBox="1">
              <a:spLocks noChangeArrowheads="1"/>
            </p:cNvSpPr>
            <p:nvPr/>
          </p:nvSpPr>
          <p:spPr bwMode="auto">
            <a:xfrm>
              <a:off x="959" y="3135"/>
              <a:ext cx="613"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400">
                  <a:effectLst/>
                  <a:ea typeface="宋体" panose="02010600030101010101" pitchFamily="2" charset="-122"/>
                </a:rPr>
                <a:t>紧急报告</a:t>
              </a:r>
            </a:p>
          </p:txBody>
        </p:sp>
      </p:grpSp>
      <p:sp>
        <p:nvSpPr>
          <p:cNvPr id="142428" name="Line 92">
            <a:extLst>
              <a:ext uri="{FF2B5EF4-FFF2-40B4-BE49-F238E27FC236}">
                <a16:creationId xmlns:a16="http://schemas.microsoft.com/office/drawing/2014/main" id="{ABF81CBD-128E-4631-8CD2-95255F273D64}"/>
              </a:ext>
            </a:extLst>
          </p:cNvPr>
          <p:cNvSpPr>
            <a:spLocks noChangeShapeType="1"/>
          </p:cNvSpPr>
          <p:nvPr/>
        </p:nvSpPr>
        <p:spPr bwMode="auto">
          <a:xfrm flipH="1">
            <a:off x="6837363" y="3092450"/>
            <a:ext cx="290512" cy="377825"/>
          </a:xfrm>
          <a:prstGeom prst="line">
            <a:avLst/>
          </a:prstGeom>
          <a:noFill/>
          <a:ln w="28575">
            <a:solidFill>
              <a:schemeClr val="hlink"/>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430" name="Line 94">
            <a:extLst>
              <a:ext uri="{FF2B5EF4-FFF2-40B4-BE49-F238E27FC236}">
                <a16:creationId xmlns:a16="http://schemas.microsoft.com/office/drawing/2014/main" id="{28E8671C-CE08-4C47-8C97-07A723FA63F7}"/>
              </a:ext>
            </a:extLst>
          </p:cNvPr>
          <p:cNvSpPr>
            <a:spLocks noChangeShapeType="1"/>
          </p:cNvSpPr>
          <p:nvPr/>
        </p:nvSpPr>
        <p:spPr bwMode="auto">
          <a:xfrm>
            <a:off x="1352550" y="5137150"/>
            <a:ext cx="465138" cy="477838"/>
          </a:xfrm>
          <a:prstGeom prst="line">
            <a:avLst/>
          </a:prstGeom>
          <a:noFill/>
          <a:ln w="28575">
            <a:solidFill>
              <a:schemeClr val="hlink"/>
            </a:solidFill>
            <a:round/>
            <a:headEnd/>
            <a:tailEnd type="triangle" w="sm" len="med"/>
          </a:ln>
          <a:effectLst>
            <a:outerShdw dist="35921" dir="2700000" algn="ctr" rotWithShape="0">
              <a:schemeClr val="tx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42432" name="Rectangle 96">
            <a:hlinkClick r:id="" action="ppaction://hlinkshowjump?jump=previousslide"/>
            <a:extLst>
              <a:ext uri="{FF2B5EF4-FFF2-40B4-BE49-F238E27FC236}">
                <a16:creationId xmlns:a16="http://schemas.microsoft.com/office/drawing/2014/main" id="{37BC4F20-701F-457A-8665-E2F9FA14F026}"/>
              </a:ext>
            </a:extLst>
          </p:cNvPr>
          <p:cNvSpPr>
            <a:spLocks noChangeArrowheads="1"/>
          </p:cNvSpPr>
          <p:nvPr/>
        </p:nvSpPr>
        <p:spPr bwMode="auto">
          <a:xfrm>
            <a:off x="652938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433" name="Rectangle 97">
            <a:hlinkClick r:id="" action="ppaction://hlinkshowjump?jump=nextslide"/>
            <a:extLst>
              <a:ext uri="{FF2B5EF4-FFF2-40B4-BE49-F238E27FC236}">
                <a16:creationId xmlns:a16="http://schemas.microsoft.com/office/drawing/2014/main" id="{B469AF33-2797-4292-995A-1BD83A83EE44}"/>
              </a:ext>
            </a:extLst>
          </p:cNvPr>
          <p:cNvSpPr>
            <a:spLocks noChangeArrowheads="1"/>
          </p:cNvSpPr>
          <p:nvPr/>
        </p:nvSpPr>
        <p:spPr bwMode="auto">
          <a:xfrm>
            <a:off x="711993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434" name="Oval 98">
            <a:hlinkClick r:id="rId2" action="ppaction://hlinksldjump"/>
            <a:extLst>
              <a:ext uri="{FF2B5EF4-FFF2-40B4-BE49-F238E27FC236}">
                <a16:creationId xmlns:a16="http://schemas.microsoft.com/office/drawing/2014/main" id="{2D201CBB-C5D4-4627-869B-448E270C79D6}"/>
              </a:ext>
            </a:extLst>
          </p:cNvPr>
          <p:cNvSpPr>
            <a:spLocks noChangeArrowheads="1"/>
          </p:cNvSpPr>
          <p:nvPr/>
        </p:nvSpPr>
        <p:spPr bwMode="auto">
          <a:xfrm>
            <a:off x="7816850" y="6289675"/>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nodeType="afterEffect">
                                  <p:stCondLst>
                                    <p:cond delay="0"/>
                                  </p:stCondLst>
                                  <p:childTnLst>
                                    <p:set>
                                      <p:cBhvr>
                                        <p:cTn id="6" dur="1" fill="hold">
                                          <p:stCondLst>
                                            <p:cond delay="0"/>
                                          </p:stCondLst>
                                        </p:cTn>
                                        <p:tgtEl>
                                          <p:spTgt spid="142374"/>
                                        </p:tgtEl>
                                        <p:attrNameLst>
                                          <p:attrName>style.visibility</p:attrName>
                                        </p:attrNameLst>
                                      </p:cBhvr>
                                      <p:to>
                                        <p:strVal val="visible"/>
                                      </p:to>
                                    </p:set>
                                    <p:animEffect transition="in" filter="box(out)">
                                      <p:cBhvr>
                                        <p:cTn id="7" dur="500"/>
                                        <p:tgtEl>
                                          <p:spTgt spid="1423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42338"/>
                                        </p:tgtEl>
                                        <p:attrNameLst>
                                          <p:attrName>style.visibility</p:attrName>
                                        </p:attrNameLst>
                                      </p:cBhvr>
                                      <p:to>
                                        <p:strVal val="visible"/>
                                      </p:to>
                                    </p:set>
                                    <p:animEffect transition="in" filter="box(out)">
                                      <p:cBhvr>
                                        <p:cTn id="12" dur="500"/>
                                        <p:tgtEl>
                                          <p:spTgt spid="142338"/>
                                        </p:tgtEl>
                                      </p:cBhvr>
                                    </p:animEffect>
                                  </p:childTnLst>
                                </p:cTn>
                              </p:par>
                            </p:childTnLst>
                          </p:cTn>
                        </p:par>
                        <p:par>
                          <p:cTn id="13" fill="hold" nodeType="afterGroup">
                            <p:stCondLst>
                              <p:cond delay="500"/>
                            </p:stCondLst>
                            <p:childTnLst>
                              <p:par>
                                <p:cTn id="14" presetID="22" presetClass="entr" presetSubtype="1" fill="hold" nodeType="afterEffect">
                                  <p:stCondLst>
                                    <p:cond delay="0"/>
                                  </p:stCondLst>
                                  <p:childTnLst>
                                    <p:set>
                                      <p:cBhvr>
                                        <p:cTn id="15" dur="1" fill="hold">
                                          <p:stCondLst>
                                            <p:cond delay="0"/>
                                          </p:stCondLst>
                                        </p:cTn>
                                        <p:tgtEl>
                                          <p:spTgt spid="142431"/>
                                        </p:tgtEl>
                                        <p:attrNameLst>
                                          <p:attrName>style.visibility</p:attrName>
                                        </p:attrNameLst>
                                      </p:cBhvr>
                                      <p:to>
                                        <p:strVal val="visible"/>
                                      </p:to>
                                    </p:set>
                                    <p:animEffect transition="in" filter="wipe(up)">
                                      <p:cBhvr>
                                        <p:cTn id="16" dur="1000"/>
                                        <p:tgtEl>
                                          <p:spTgt spid="1424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32" fill="hold" nodeType="clickEffect">
                                  <p:stCondLst>
                                    <p:cond delay="0"/>
                                  </p:stCondLst>
                                  <p:childTnLst>
                                    <p:set>
                                      <p:cBhvr>
                                        <p:cTn id="20" dur="1" fill="hold">
                                          <p:stCondLst>
                                            <p:cond delay="0"/>
                                          </p:stCondLst>
                                        </p:cTn>
                                        <p:tgtEl>
                                          <p:spTgt spid="142412"/>
                                        </p:tgtEl>
                                        <p:attrNameLst>
                                          <p:attrName>style.visibility</p:attrName>
                                        </p:attrNameLst>
                                      </p:cBhvr>
                                      <p:to>
                                        <p:strVal val="visible"/>
                                      </p:to>
                                    </p:set>
                                    <p:anim calcmode="lin" valueType="num">
                                      <p:cBhvr>
                                        <p:cTn id="21" dur="500" fill="hold"/>
                                        <p:tgtEl>
                                          <p:spTgt spid="142412"/>
                                        </p:tgtEl>
                                        <p:attrNameLst>
                                          <p:attrName>ppt_w</p:attrName>
                                        </p:attrNameLst>
                                      </p:cBhvr>
                                      <p:tavLst>
                                        <p:tav tm="0">
                                          <p:val>
                                            <p:strVal val="4*#ppt_w"/>
                                          </p:val>
                                        </p:tav>
                                        <p:tav tm="100000">
                                          <p:val>
                                            <p:strVal val="#ppt_w"/>
                                          </p:val>
                                        </p:tav>
                                      </p:tavLst>
                                    </p:anim>
                                    <p:anim calcmode="lin" valueType="num">
                                      <p:cBhvr>
                                        <p:cTn id="22" dur="500" fill="hold"/>
                                        <p:tgtEl>
                                          <p:spTgt spid="142412"/>
                                        </p:tgtEl>
                                        <p:attrNameLst>
                                          <p:attrName>ppt_h</p:attrName>
                                        </p:attrNameLst>
                                      </p:cBhvr>
                                      <p:tavLst>
                                        <p:tav tm="0">
                                          <p:val>
                                            <p:strVal val="4*#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42413"/>
                                        </p:tgtEl>
                                        <p:attrNameLst>
                                          <p:attrName>style.visibility</p:attrName>
                                        </p:attrNameLst>
                                      </p:cBhvr>
                                      <p:to>
                                        <p:strVal val="visible"/>
                                      </p:to>
                                    </p:set>
                                    <p:animEffect transition="in" filter="wipe(up)">
                                      <p:cBhvr>
                                        <p:cTn id="27" dur="500"/>
                                        <p:tgtEl>
                                          <p:spTgt spid="142413"/>
                                        </p:tgtEl>
                                      </p:cBhvr>
                                    </p:animEffect>
                                  </p:childTnLst>
                                </p:cTn>
                              </p:par>
                            </p:childTnLst>
                          </p:cTn>
                        </p:par>
                        <p:par>
                          <p:cTn id="28" fill="hold" nodeType="afterGroup">
                            <p:stCondLst>
                              <p:cond delay="500"/>
                            </p:stCondLst>
                            <p:childTnLst>
                              <p:par>
                                <p:cTn id="29" presetID="22" presetClass="entr" presetSubtype="8" fill="hold" nodeType="afterEffect">
                                  <p:stCondLst>
                                    <p:cond delay="2000"/>
                                  </p:stCondLst>
                                  <p:childTnLst>
                                    <p:set>
                                      <p:cBhvr>
                                        <p:cTn id="30" dur="1" fill="hold">
                                          <p:stCondLst>
                                            <p:cond delay="0"/>
                                          </p:stCondLst>
                                        </p:cTn>
                                        <p:tgtEl>
                                          <p:spTgt spid="142414"/>
                                        </p:tgtEl>
                                        <p:attrNameLst>
                                          <p:attrName>style.visibility</p:attrName>
                                        </p:attrNameLst>
                                      </p:cBhvr>
                                      <p:to>
                                        <p:strVal val="visible"/>
                                      </p:to>
                                    </p:set>
                                    <p:animEffect transition="in" filter="wipe(left)">
                                      <p:cBhvr>
                                        <p:cTn id="31" dur="500"/>
                                        <p:tgtEl>
                                          <p:spTgt spid="1424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142415"/>
                                        </p:tgtEl>
                                        <p:attrNameLst>
                                          <p:attrName>style.visibility</p:attrName>
                                        </p:attrNameLst>
                                      </p:cBhvr>
                                      <p:to>
                                        <p:strVal val="visible"/>
                                      </p:to>
                                    </p:set>
                                    <p:animEffect transition="in" filter="wipe(up)">
                                      <p:cBhvr>
                                        <p:cTn id="36" dur="500"/>
                                        <p:tgtEl>
                                          <p:spTgt spid="142415"/>
                                        </p:tgtEl>
                                      </p:cBhvr>
                                    </p:animEffect>
                                  </p:childTnLst>
                                </p:cTn>
                              </p:par>
                            </p:childTnLst>
                          </p:cTn>
                        </p:par>
                        <p:par>
                          <p:cTn id="37" fill="hold" nodeType="afterGroup">
                            <p:stCondLst>
                              <p:cond delay="500"/>
                            </p:stCondLst>
                            <p:childTnLst>
                              <p:par>
                                <p:cTn id="38" presetID="22" presetClass="entr" presetSubtype="1" fill="hold" nodeType="afterEffect">
                                  <p:stCondLst>
                                    <p:cond delay="1000"/>
                                  </p:stCondLst>
                                  <p:childTnLst>
                                    <p:set>
                                      <p:cBhvr>
                                        <p:cTn id="39" dur="1" fill="hold">
                                          <p:stCondLst>
                                            <p:cond delay="0"/>
                                          </p:stCondLst>
                                        </p:cTn>
                                        <p:tgtEl>
                                          <p:spTgt spid="142416"/>
                                        </p:tgtEl>
                                        <p:attrNameLst>
                                          <p:attrName>style.visibility</p:attrName>
                                        </p:attrNameLst>
                                      </p:cBhvr>
                                      <p:to>
                                        <p:strVal val="visible"/>
                                      </p:to>
                                    </p:set>
                                    <p:animEffect transition="in" filter="wipe(up)">
                                      <p:cBhvr>
                                        <p:cTn id="40" dur="500"/>
                                        <p:tgtEl>
                                          <p:spTgt spid="14241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142417"/>
                                        </p:tgtEl>
                                        <p:attrNameLst>
                                          <p:attrName>style.visibility</p:attrName>
                                        </p:attrNameLst>
                                      </p:cBhvr>
                                      <p:to>
                                        <p:strVal val="visible"/>
                                      </p:to>
                                    </p:set>
                                    <p:animEffect transition="in" filter="wipe(right)">
                                      <p:cBhvr>
                                        <p:cTn id="45" dur="500"/>
                                        <p:tgtEl>
                                          <p:spTgt spid="142417"/>
                                        </p:tgtEl>
                                      </p:cBhvr>
                                    </p:animEffect>
                                  </p:childTnLst>
                                </p:cTn>
                              </p:par>
                            </p:childTnLst>
                          </p:cTn>
                        </p:par>
                        <p:par>
                          <p:cTn id="46" fill="hold" nodeType="afterGroup">
                            <p:stCondLst>
                              <p:cond delay="500"/>
                            </p:stCondLst>
                            <p:childTnLst>
                              <p:par>
                                <p:cTn id="47" presetID="22" presetClass="entr" presetSubtype="1" fill="hold" nodeType="afterEffect">
                                  <p:stCondLst>
                                    <p:cond delay="1000"/>
                                  </p:stCondLst>
                                  <p:childTnLst>
                                    <p:set>
                                      <p:cBhvr>
                                        <p:cTn id="48" dur="1" fill="hold">
                                          <p:stCondLst>
                                            <p:cond delay="0"/>
                                          </p:stCondLst>
                                        </p:cTn>
                                        <p:tgtEl>
                                          <p:spTgt spid="142418"/>
                                        </p:tgtEl>
                                        <p:attrNameLst>
                                          <p:attrName>style.visibility</p:attrName>
                                        </p:attrNameLst>
                                      </p:cBhvr>
                                      <p:to>
                                        <p:strVal val="visible"/>
                                      </p:to>
                                    </p:set>
                                    <p:animEffect transition="in" filter="wipe(up)">
                                      <p:cBhvr>
                                        <p:cTn id="49" dur="1000"/>
                                        <p:tgtEl>
                                          <p:spTgt spid="14241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142419"/>
                                        </p:tgtEl>
                                        <p:attrNameLst>
                                          <p:attrName>style.visibility</p:attrName>
                                        </p:attrNameLst>
                                      </p:cBhvr>
                                      <p:to>
                                        <p:strVal val="visible"/>
                                      </p:to>
                                    </p:set>
                                    <p:animEffect transition="in" filter="wipe(up)">
                                      <p:cBhvr>
                                        <p:cTn id="54" dur="500"/>
                                        <p:tgtEl>
                                          <p:spTgt spid="142419"/>
                                        </p:tgtEl>
                                      </p:cBhvr>
                                    </p:animEffect>
                                  </p:childTnLst>
                                </p:cTn>
                              </p:par>
                            </p:childTnLst>
                          </p:cTn>
                        </p:par>
                        <p:par>
                          <p:cTn id="55" fill="hold" nodeType="afterGroup">
                            <p:stCondLst>
                              <p:cond delay="500"/>
                            </p:stCondLst>
                            <p:childTnLst>
                              <p:par>
                                <p:cTn id="56" presetID="22" presetClass="entr" presetSubtype="1" fill="hold" nodeType="afterEffect">
                                  <p:stCondLst>
                                    <p:cond delay="1000"/>
                                  </p:stCondLst>
                                  <p:childTnLst>
                                    <p:set>
                                      <p:cBhvr>
                                        <p:cTn id="57" dur="1" fill="hold">
                                          <p:stCondLst>
                                            <p:cond delay="0"/>
                                          </p:stCondLst>
                                        </p:cTn>
                                        <p:tgtEl>
                                          <p:spTgt spid="142420"/>
                                        </p:tgtEl>
                                        <p:attrNameLst>
                                          <p:attrName>style.visibility</p:attrName>
                                        </p:attrNameLst>
                                      </p:cBhvr>
                                      <p:to>
                                        <p:strVal val="visible"/>
                                      </p:to>
                                    </p:set>
                                    <p:animEffect transition="in" filter="wipe(up)">
                                      <p:cBhvr>
                                        <p:cTn id="58" dur="500"/>
                                        <p:tgtEl>
                                          <p:spTgt spid="14242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142428"/>
                                        </p:tgtEl>
                                        <p:attrNameLst>
                                          <p:attrName>style.visibility</p:attrName>
                                        </p:attrNameLst>
                                      </p:cBhvr>
                                      <p:to>
                                        <p:strVal val="visible"/>
                                      </p:to>
                                    </p:set>
                                    <p:animEffect transition="in" filter="wipe(up)">
                                      <p:cBhvr>
                                        <p:cTn id="63" dur="1000"/>
                                        <p:tgtEl>
                                          <p:spTgt spid="142428"/>
                                        </p:tgtEl>
                                      </p:cBhvr>
                                    </p:animEffect>
                                  </p:childTnLst>
                                </p:cTn>
                              </p:par>
                            </p:childTnLst>
                          </p:cTn>
                        </p:par>
                        <p:par>
                          <p:cTn id="64" fill="hold" nodeType="afterGroup">
                            <p:stCondLst>
                              <p:cond delay="1000"/>
                            </p:stCondLst>
                            <p:childTnLst>
                              <p:par>
                                <p:cTn id="65" presetID="22" presetClass="entr" presetSubtype="1" fill="hold" nodeType="afterEffect">
                                  <p:stCondLst>
                                    <p:cond delay="1000"/>
                                  </p:stCondLst>
                                  <p:childTnLst>
                                    <p:set>
                                      <p:cBhvr>
                                        <p:cTn id="66" dur="1" fill="hold">
                                          <p:stCondLst>
                                            <p:cond delay="0"/>
                                          </p:stCondLst>
                                        </p:cTn>
                                        <p:tgtEl>
                                          <p:spTgt spid="142430"/>
                                        </p:tgtEl>
                                        <p:attrNameLst>
                                          <p:attrName>style.visibility</p:attrName>
                                        </p:attrNameLst>
                                      </p:cBhvr>
                                      <p:to>
                                        <p:strVal val="visible"/>
                                      </p:to>
                                    </p:set>
                                    <p:animEffect transition="in" filter="wipe(up)">
                                      <p:cBhvr>
                                        <p:cTn id="67" dur="1000"/>
                                        <p:tgtEl>
                                          <p:spTgt spid="142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ext Box 2">
            <a:extLst>
              <a:ext uri="{FF2B5EF4-FFF2-40B4-BE49-F238E27FC236}">
                <a16:creationId xmlns:a16="http://schemas.microsoft.com/office/drawing/2014/main" id="{1B200479-9F5E-4EEE-983F-A7A52560092A}"/>
              </a:ext>
            </a:extLst>
          </p:cNvPr>
          <p:cNvSpPr txBox="1">
            <a:spLocks noChangeArrowheads="1"/>
          </p:cNvSpPr>
          <p:nvPr/>
        </p:nvSpPr>
        <p:spPr bwMode="auto">
          <a:xfrm>
            <a:off x="650875" y="3181350"/>
            <a:ext cx="8189913" cy="29114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0"/>
              </a:spcBef>
            </a:pPr>
            <a:r>
              <a:rPr lang="zh-CN" altLang="en-US" dirty="0">
                <a:solidFill>
                  <a:srgbClr val="FFFF66"/>
                </a:solidFill>
                <a:effectLst/>
                <a:latin typeface="宋体" panose="02010600030101010101" pitchFamily="2" charset="-122"/>
                <a:ea typeface="宋体" panose="02010600030101010101" pitchFamily="2" charset="-122"/>
              </a:rPr>
              <a:t>加工分解的原则</a:t>
            </a:r>
          </a:p>
          <a:p>
            <a:pPr algn="just">
              <a:lnSpc>
                <a:spcPct val="110000"/>
              </a:lnSpc>
              <a:spcBef>
                <a:spcPct val="0"/>
              </a:spcBef>
            </a:pPr>
            <a:r>
              <a:rPr lang="zh-CN" altLang="en-US" b="0" dirty="0">
                <a:solidFill>
                  <a:schemeClr val="bg1"/>
                </a:solidFill>
                <a:effectLst/>
                <a:latin typeface="宋体" panose="02010600030101010101" pitchFamily="2" charset="-122"/>
                <a:ea typeface="宋体" panose="02010600030101010101" pitchFamily="2" charset="-122"/>
              </a:rPr>
              <a:t>　</a:t>
            </a:r>
            <a:r>
              <a:rPr lang="zh-CN" altLang="en-US" dirty="0">
                <a:solidFill>
                  <a:srgbClr val="FFFF66"/>
                </a:solidFill>
                <a:effectLst/>
                <a:latin typeface="楷体_GB2312" pitchFamily="49" charset="-122"/>
              </a:rPr>
              <a:t>自然性</a:t>
            </a:r>
            <a:r>
              <a:rPr lang="zh-CN" altLang="en-US" dirty="0">
                <a:solidFill>
                  <a:srgbClr val="FFFFCC"/>
                </a:solidFill>
                <a:effectLst/>
                <a:latin typeface="楷体_GB2312" pitchFamily="49" charset="-122"/>
              </a:rPr>
              <a:t>：</a:t>
            </a:r>
            <a:r>
              <a:rPr lang="zh-CN" altLang="en-US" dirty="0">
                <a:effectLst/>
                <a:latin typeface="楷体_GB2312" pitchFamily="49" charset="-122"/>
              </a:rPr>
              <a:t>概念上合理、清晰；</a:t>
            </a:r>
          </a:p>
          <a:p>
            <a:pPr algn="just">
              <a:lnSpc>
                <a:spcPct val="110000"/>
              </a:lnSpc>
              <a:spcBef>
                <a:spcPct val="0"/>
              </a:spcBef>
            </a:pPr>
            <a:r>
              <a:rPr lang="zh-CN" altLang="en-US" dirty="0">
                <a:solidFill>
                  <a:schemeClr val="bg1"/>
                </a:solidFill>
                <a:effectLst/>
                <a:latin typeface="楷体_GB2312" pitchFamily="49" charset="-122"/>
              </a:rPr>
              <a:t>  </a:t>
            </a:r>
            <a:r>
              <a:rPr lang="zh-CN" altLang="en-US" dirty="0">
                <a:solidFill>
                  <a:srgbClr val="FFFF66"/>
                </a:solidFill>
                <a:effectLst/>
                <a:latin typeface="楷体_GB2312" pitchFamily="49" charset="-122"/>
              </a:rPr>
              <a:t>均匀性</a:t>
            </a:r>
            <a:r>
              <a:rPr lang="zh-CN" altLang="en-US" dirty="0">
                <a:effectLst/>
                <a:latin typeface="楷体_GB2312" pitchFamily="49" charset="-122"/>
              </a:rPr>
              <a:t>：理想的分解是将一个问题分解成大小均匀的几个部分；</a:t>
            </a:r>
          </a:p>
          <a:p>
            <a:pPr algn="just">
              <a:lnSpc>
                <a:spcPct val="110000"/>
              </a:lnSpc>
              <a:spcBef>
                <a:spcPct val="0"/>
              </a:spcBef>
            </a:pPr>
            <a:r>
              <a:rPr lang="zh-CN" altLang="en-US" dirty="0">
                <a:solidFill>
                  <a:schemeClr val="bg1"/>
                </a:solidFill>
                <a:effectLst/>
                <a:latin typeface="楷体_GB2312" pitchFamily="49" charset="-122"/>
              </a:rPr>
              <a:t>　</a:t>
            </a:r>
            <a:r>
              <a:rPr lang="zh-CN" altLang="en-US" dirty="0">
                <a:solidFill>
                  <a:srgbClr val="FFFF66"/>
                </a:solidFill>
                <a:effectLst/>
                <a:latin typeface="楷体_GB2312" pitchFamily="49" charset="-122"/>
              </a:rPr>
              <a:t>分解度：</a:t>
            </a:r>
            <a:r>
              <a:rPr lang="zh-CN" altLang="en-US" dirty="0">
                <a:effectLst/>
                <a:latin typeface="楷体_GB2312" pitchFamily="49" charset="-122"/>
              </a:rPr>
              <a:t>一般每一个加工每次分解最多不要超过７个子加工</a:t>
            </a:r>
            <a:r>
              <a:rPr lang="en-US" altLang="zh-CN" dirty="0">
                <a:effectLst/>
                <a:latin typeface="楷体_GB2312" pitchFamily="49" charset="-122"/>
              </a:rPr>
              <a:t>,</a:t>
            </a:r>
            <a:r>
              <a:rPr lang="zh-CN" altLang="en-US" dirty="0">
                <a:effectLst/>
                <a:latin typeface="楷体_GB2312" pitchFamily="49" charset="-122"/>
              </a:rPr>
              <a:t>分解应分解到基本加工为止。</a:t>
            </a:r>
          </a:p>
        </p:txBody>
      </p:sp>
      <p:pic>
        <p:nvPicPr>
          <p:cNvPr id="143363" name="Picture 3">
            <a:extLst>
              <a:ext uri="{FF2B5EF4-FFF2-40B4-BE49-F238E27FC236}">
                <a16:creationId xmlns:a16="http://schemas.microsoft.com/office/drawing/2014/main" id="{0F91DDCA-AC4A-40BF-BCD0-83AABBE4CB42}"/>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11918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3364" name="Picture 4">
            <a:extLst>
              <a:ext uri="{FF2B5EF4-FFF2-40B4-BE49-F238E27FC236}">
                <a16:creationId xmlns:a16="http://schemas.microsoft.com/office/drawing/2014/main" id="{58914DF3-019B-4D02-A02D-D0D071FC932D}"/>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50850" y="3406775"/>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43365" name="Rectangle 5">
            <a:extLst>
              <a:ext uri="{FF2B5EF4-FFF2-40B4-BE49-F238E27FC236}">
                <a16:creationId xmlns:a16="http://schemas.microsoft.com/office/drawing/2014/main" id="{BD310911-0DCE-47DF-AEA9-A713BAC79B64}"/>
              </a:ext>
            </a:extLst>
          </p:cNvPr>
          <p:cNvSpPr>
            <a:spLocks noGrp="1" noChangeArrowheads="1"/>
          </p:cNvSpPr>
          <p:nvPr>
            <p:ph type="title" idx="4294967295"/>
          </p:nvPr>
        </p:nvSpPr>
        <p:spPr>
          <a:xfrm>
            <a:off x="552450" y="273050"/>
            <a:ext cx="6156325" cy="636588"/>
          </a:xfrm>
        </p:spPr>
        <p:txBody>
          <a:bodyPr/>
          <a:lstStyle/>
          <a:p>
            <a:pPr algn="l"/>
            <a:r>
              <a:rPr lang="zh-CN" altLang="en-US" sz="3200" dirty="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四、 画分层</a:t>
            </a:r>
            <a:r>
              <a:rPr lang="en-US" altLang="zh-CN" sz="3200" dirty="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DFD</a:t>
            </a:r>
            <a:r>
              <a:rPr lang="zh-CN" altLang="en-US" sz="3200" dirty="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图的基本原则</a:t>
            </a:r>
          </a:p>
        </p:txBody>
      </p:sp>
      <p:sp>
        <p:nvSpPr>
          <p:cNvPr id="143366" name="Text Box 6">
            <a:extLst>
              <a:ext uri="{FF2B5EF4-FFF2-40B4-BE49-F238E27FC236}">
                <a16:creationId xmlns:a16="http://schemas.microsoft.com/office/drawing/2014/main" id="{19028017-7DC3-4753-9D6C-08EC5EEBA632}"/>
              </a:ext>
            </a:extLst>
          </p:cNvPr>
          <p:cNvSpPr txBox="1">
            <a:spLocks noChangeArrowheads="1"/>
          </p:cNvSpPr>
          <p:nvPr/>
        </p:nvSpPr>
        <p:spPr bwMode="auto">
          <a:xfrm>
            <a:off x="625475" y="866775"/>
            <a:ext cx="8259763"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0"/>
              </a:spcBef>
            </a:pPr>
            <a:r>
              <a:rPr lang="zh-CN" altLang="en-US" dirty="0">
                <a:solidFill>
                  <a:srgbClr val="FFFF66"/>
                </a:solidFill>
                <a:effectLst/>
                <a:latin typeface="宋体" panose="02010600030101010101" pitchFamily="2" charset="-122"/>
                <a:ea typeface="宋体" panose="02010600030101010101" pitchFamily="2" charset="-122"/>
              </a:rPr>
              <a:t>数据守恒与数据封闭原则</a:t>
            </a:r>
          </a:p>
          <a:p>
            <a:pPr algn="just">
              <a:lnSpc>
                <a:spcPct val="120000"/>
              </a:lnSpc>
              <a:spcBef>
                <a:spcPct val="0"/>
              </a:spcBef>
            </a:pPr>
            <a:r>
              <a:rPr lang="zh-CN" altLang="en-US" dirty="0">
                <a:effectLst/>
                <a:latin typeface="楷体_GB2312" pitchFamily="49" charset="-122"/>
              </a:rPr>
              <a:t>    数据守恒是指加工的输入</a:t>
            </a:r>
            <a:r>
              <a:rPr lang="en-US" altLang="zh-CN" dirty="0">
                <a:effectLst/>
                <a:latin typeface="楷体_GB2312" pitchFamily="49" charset="-122"/>
              </a:rPr>
              <a:t>/</a:t>
            </a:r>
            <a:r>
              <a:rPr lang="zh-CN" altLang="en-US" dirty="0">
                <a:effectLst/>
                <a:latin typeface="楷体_GB2312" pitchFamily="49" charset="-122"/>
              </a:rPr>
              <a:t>出数据流是否匹配，</a:t>
            </a:r>
          </a:p>
          <a:p>
            <a:pPr algn="just">
              <a:lnSpc>
                <a:spcPct val="120000"/>
              </a:lnSpc>
              <a:spcBef>
                <a:spcPct val="0"/>
              </a:spcBef>
            </a:pPr>
            <a:r>
              <a:rPr lang="zh-CN" altLang="en-US" dirty="0">
                <a:effectLst/>
                <a:latin typeface="楷体_GB2312" pitchFamily="49" charset="-122"/>
              </a:rPr>
              <a:t>即每一个加工既有输入数据流又有输出数据流。    </a:t>
            </a:r>
          </a:p>
          <a:p>
            <a:pPr algn="just">
              <a:lnSpc>
                <a:spcPct val="120000"/>
              </a:lnSpc>
              <a:spcBef>
                <a:spcPct val="0"/>
              </a:spcBef>
            </a:pPr>
            <a:r>
              <a:rPr lang="zh-CN" altLang="en-US" dirty="0">
                <a:effectLst/>
                <a:latin typeface="楷体_GB2312" pitchFamily="49" charset="-122"/>
              </a:rPr>
              <a:t>    数据封闭是对整个系统而言。</a:t>
            </a:r>
            <a:endParaRPr lang="zh-CN" altLang="en-US" dirty="0">
              <a:effectLst/>
            </a:endParaRPr>
          </a:p>
        </p:txBody>
      </p:sp>
      <p:sp>
        <p:nvSpPr>
          <p:cNvPr id="143367" name="Rectangle 7">
            <a:hlinkClick r:id="" action="ppaction://hlinkshowjump?jump=previousslide"/>
            <a:extLst>
              <a:ext uri="{FF2B5EF4-FFF2-40B4-BE49-F238E27FC236}">
                <a16:creationId xmlns:a16="http://schemas.microsoft.com/office/drawing/2014/main" id="{C4FD7D09-F164-4CCF-B733-749BFEC333A5}"/>
              </a:ext>
            </a:extLst>
          </p:cNvPr>
          <p:cNvSpPr>
            <a:spLocks noChangeArrowheads="1"/>
          </p:cNvSpPr>
          <p:nvPr/>
        </p:nvSpPr>
        <p:spPr bwMode="auto">
          <a:xfrm>
            <a:off x="652938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8" name="Rectangle 8">
            <a:hlinkClick r:id="" action="ppaction://hlinkshowjump?jump=nextslide"/>
            <a:extLst>
              <a:ext uri="{FF2B5EF4-FFF2-40B4-BE49-F238E27FC236}">
                <a16:creationId xmlns:a16="http://schemas.microsoft.com/office/drawing/2014/main" id="{D17E5A17-4333-4662-A6BC-546765188B5D}"/>
              </a:ext>
            </a:extLst>
          </p:cNvPr>
          <p:cNvSpPr>
            <a:spLocks noChangeArrowheads="1"/>
          </p:cNvSpPr>
          <p:nvPr/>
        </p:nvSpPr>
        <p:spPr bwMode="auto">
          <a:xfrm>
            <a:off x="711993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369" name="Oval 9">
            <a:hlinkClick r:id="rId3" action="ppaction://hlinksldjump"/>
            <a:extLst>
              <a:ext uri="{FF2B5EF4-FFF2-40B4-BE49-F238E27FC236}">
                <a16:creationId xmlns:a16="http://schemas.microsoft.com/office/drawing/2014/main" id="{16552AFF-D412-468A-8E45-71DE566E81CF}"/>
              </a:ext>
            </a:extLst>
          </p:cNvPr>
          <p:cNvSpPr>
            <a:spLocks noChangeArrowheads="1"/>
          </p:cNvSpPr>
          <p:nvPr/>
        </p:nvSpPr>
        <p:spPr bwMode="auto">
          <a:xfrm>
            <a:off x="7816850" y="6289675"/>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43363"/>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43366">
                                            <p:txEl>
                                              <p:pRg st="0" end="0"/>
                                            </p:txEl>
                                          </p:spTgt>
                                        </p:tgtEl>
                                        <p:attrNameLst>
                                          <p:attrName>style.visibility</p:attrName>
                                        </p:attrNameLst>
                                      </p:cBhvr>
                                      <p:to>
                                        <p:strVal val="visible"/>
                                      </p:to>
                                    </p:set>
                                    <p:animEffect transition="in" filter="wipe(left)">
                                      <p:cBhvr>
                                        <p:cTn id="10" dur="500"/>
                                        <p:tgtEl>
                                          <p:spTgt spid="143366">
                                            <p:txEl>
                                              <p:pRg st="0" end="0"/>
                                            </p:txEl>
                                          </p:spTgt>
                                        </p:tgtEl>
                                      </p:cBhvr>
                                    </p:animEffect>
                                  </p:childTnLst>
                                </p:cTn>
                              </p:par>
                            </p:childTnLst>
                          </p:cTn>
                        </p:par>
                        <p:par>
                          <p:cTn id="11" fill="hold" nodeType="afterGroup">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43366">
                                            <p:txEl>
                                              <p:pRg st="1" end="1"/>
                                            </p:txEl>
                                          </p:spTgt>
                                        </p:tgtEl>
                                        <p:attrNameLst>
                                          <p:attrName>style.visibility</p:attrName>
                                        </p:attrNameLst>
                                      </p:cBhvr>
                                      <p:to>
                                        <p:strVal val="visible"/>
                                      </p:to>
                                    </p:set>
                                    <p:animEffect transition="in" filter="wipe(left)">
                                      <p:cBhvr>
                                        <p:cTn id="14" dur="1000"/>
                                        <p:tgtEl>
                                          <p:spTgt spid="143366">
                                            <p:txEl>
                                              <p:pRg st="1" end="1"/>
                                            </p:txEl>
                                          </p:spTgt>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43366">
                                            <p:txEl>
                                              <p:pRg st="2" end="2"/>
                                            </p:txEl>
                                          </p:spTgt>
                                        </p:tgtEl>
                                        <p:attrNameLst>
                                          <p:attrName>style.visibility</p:attrName>
                                        </p:attrNameLst>
                                      </p:cBhvr>
                                      <p:to>
                                        <p:strVal val="visible"/>
                                      </p:to>
                                    </p:set>
                                    <p:animEffect transition="in" filter="wipe(left)">
                                      <p:cBhvr>
                                        <p:cTn id="18" dur="1000"/>
                                        <p:tgtEl>
                                          <p:spTgt spid="143366">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3366">
                                            <p:txEl>
                                              <p:pRg st="3" end="3"/>
                                            </p:txEl>
                                          </p:spTgt>
                                        </p:tgtEl>
                                        <p:attrNameLst>
                                          <p:attrName>style.visibility</p:attrName>
                                        </p:attrNameLst>
                                      </p:cBhvr>
                                      <p:to>
                                        <p:strVal val="visible"/>
                                      </p:to>
                                    </p:set>
                                    <p:animEffect transition="in" filter="wipe(left)">
                                      <p:cBhvr>
                                        <p:cTn id="23" dur="500"/>
                                        <p:tgtEl>
                                          <p:spTgt spid="143366">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143364"/>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43362">
                                            <p:txEl>
                                              <p:pRg st="0" end="0"/>
                                            </p:txEl>
                                          </p:spTgt>
                                        </p:tgtEl>
                                        <p:attrNameLst>
                                          <p:attrName>style.visibility</p:attrName>
                                        </p:attrNameLst>
                                      </p:cBhvr>
                                      <p:to>
                                        <p:strVal val="visible"/>
                                      </p:to>
                                    </p:set>
                                    <p:animEffect transition="in" filter="wipe(left)">
                                      <p:cBhvr>
                                        <p:cTn id="31" dur="500"/>
                                        <p:tgtEl>
                                          <p:spTgt spid="143362">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3362">
                                            <p:txEl>
                                              <p:pRg st="1" end="1"/>
                                            </p:txEl>
                                          </p:spTgt>
                                        </p:tgtEl>
                                        <p:attrNameLst>
                                          <p:attrName>style.visibility</p:attrName>
                                        </p:attrNameLst>
                                      </p:cBhvr>
                                      <p:to>
                                        <p:strVal val="visible"/>
                                      </p:to>
                                    </p:set>
                                    <p:animEffect transition="in" filter="wipe(left)">
                                      <p:cBhvr>
                                        <p:cTn id="36" dur="500"/>
                                        <p:tgtEl>
                                          <p:spTgt spid="143362">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3362">
                                            <p:txEl>
                                              <p:pRg st="2" end="2"/>
                                            </p:txEl>
                                          </p:spTgt>
                                        </p:tgtEl>
                                        <p:attrNameLst>
                                          <p:attrName>style.visibility</p:attrName>
                                        </p:attrNameLst>
                                      </p:cBhvr>
                                      <p:to>
                                        <p:strVal val="visible"/>
                                      </p:to>
                                    </p:set>
                                    <p:animEffect transition="in" filter="wipe(left)">
                                      <p:cBhvr>
                                        <p:cTn id="41" dur="500"/>
                                        <p:tgtEl>
                                          <p:spTgt spid="143362">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43362">
                                            <p:txEl>
                                              <p:pRg st="3" end="3"/>
                                            </p:txEl>
                                          </p:spTgt>
                                        </p:tgtEl>
                                        <p:attrNameLst>
                                          <p:attrName>style.visibility</p:attrName>
                                        </p:attrNameLst>
                                      </p:cBhvr>
                                      <p:to>
                                        <p:strVal val="visible"/>
                                      </p:to>
                                    </p:set>
                                    <p:animEffect transition="in" filter="wipe(left)">
                                      <p:cBhvr>
                                        <p:cTn id="46" dur="500"/>
                                        <p:tgtEl>
                                          <p:spTgt spid="1433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autoUpdateAnimBg="0"/>
      <p:bldP spid="143366" grpId="0" uiExpand="1"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a:extLst>
              <a:ext uri="{FF2B5EF4-FFF2-40B4-BE49-F238E27FC236}">
                <a16:creationId xmlns:a16="http://schemas.microsoft.com/office/drawing/2014/main" id="{4982593F-3B98-40F1-BEC4-9003052DAA1B}"/>
              </a:ext>
            </a:extLst>
          </p:cNvPr>
          <p:cNvSpPr txBox="1">
            <a:spLocks noChangeArrowheads="1"/>
          </p:cNvSpPr>
          <p:nvPr/>
        </p:nvSpPr>
        <p:spPr bwMode="auto">
          <a:xfrm>
            <a:off x="706438" y="2921000"/>
            <a:ext cx="8085137" cy="233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05000"/>
              </a:lnSpc>
              <a:spcBef>
                <a:spcPct val="0"/>
              </a:spcBef>
            </a:pPr>
            <a:r>
              <a:rPr lang="zh-CN" altLang="en-US" dirty="0">
                <a:solidFill>
                  <a:srgbClr val="FFFF66"/>
                </a:solidFill>
                <a:effectLst/>
                <a:latin typeface="宋体" panose="02010600030101010101" pitchFamily="2" charset="-122"/>
                <a:ea typeface="宋体" panose="02010600030101010101" pitchFamily="2" charset="-122"/>
              </a:rPr>
              <a:t>合理使用文件</a:t>
            </a:r>
          </a:p>
          <a:p>
            <a:pPr algn="just">
              <a:lnSpc>
                <a:spcPct val="105000"/>
              </a:lnSpc>
              <a:spcBef>
                <a:spcPct val="0"/>
              </a:spcBef>
            </a:pPr>
            <a:r>
              <a:rPr lang="zh-CN" altLang="en-US" b="0" dirty="0">
                <a:effectLst/>
                <a:ea typeface="宋体" panose="02010600030101010101" pitchFamily="2" charset="-122"/>
              </a:rPr>
              <a:t>        </a:t>
            </a:r>
            <a:r>
              <a:rPr lang="zh-CN" altLang="en-US" dirty="0">
                <a:effectLst/>
              </a:rPr>
              <a:t>当文件作为某些加工之间的交界面时，文件必须画出来，一旦文件作为数据流图中的一个独立成份画出来了，那么他同其他成份之间的联系也应同时表达出来。</a:t>
            </a:r>
            <a:endParaRPr lang="zh-CN" altLang="en-US" b="0" dirty="0">
              <a:effectLst/>
              <a:ea typeface="宋体" panose="02010600030101010101" pitchFamily="2" charset="-122"/>
            </a:endParaRPr>
          </a:p>
        </p:txBody>
      </p:sp>
      <p:sp>
        <p:nvSpPr>
          <p:cNvPr id="144387" name="WordArt 3">
            <a:extLst>
              <a:ext uri="{FF2B5EF4-FFF2-40B4-BE49-F238E27FC236}">
                <a16:creationId xmlns:a16="http://schemas.microsoft.com/office/drawing/2014/main" id="{FE152417-1B19-42EA-BC14-8837D3C1DCAF}"/>
              </a:ext>
            </a:extLst>
          </p:cNvPr>
          <p:cNvSpPr>
            <a:spLocks noChangeArrowheads="1" noChangeShapeType="1" noTextEdit="1"/>
          </p:cNvSpPr>
          <p:nvPr/>
        </p:nvSpPr>
        <p:spPr bwMode="auto">
          <a:xfrm>
            <a:off x="381000" y="5289550"/>
            <a:ext cx="914400" cy="1568450"/>
          </a:xfrm>
          <a:prstGeom prst="rect">
            <a:avLst/>
          </a:prstGeom>
          <a:extLst>
            <a:ext uri="{AF507438-7753-43E0-B8FC-AC1667EBCBE1}">
              <a14:hiddenEffects xmlns:a14="http://schemas.microsoft.com/office/drawing/2010/main">
                <a:effectLst/>
              </a14:hiddenEffects>
            </a:ext>
          </a:extLst>
        </p:spPr>
        <p:txBody>
          <a:bodyPr wrap="none" fromWordArt="1">
            <a:prstTxWarp prst="textCascadeUp">
              <a:avLst>
                <a:gd name="adj" fmla="val 74898"/>
              </a:avLst>
            </a:prstTxWarp>
            <a:scene3d>
              <a:camera prst="legacyPerspectiveFront">
                <a:rot lat="20519999" lon="1080000" rev="0"/>
              </a:camera>
              <a:lightRig rig="legacyHarsh2" dir="b"/>
            </a:scene3d>
            <a:sp3d extrusionH="430200" prstMaterial="legacyMatte">
              <a:extrusionClr>
                <a:srgbClr val="FF6600"/>
              </a:extrusionClr>
              <a:contourClr>
                <a:srgbClr val="FFE701"/>
              </a:contourClr>
            </a:sp3d>
          </a:bodyPr>
          <a:lstStyle/>
          <a:p>
            <a:pPr algn="ctr"/>
            <a:r>
              <a:rPr lang="zh-CN" altLang="en-US" sz="3600" kern="10">
                <a:ln w="9525">
                  <a:round/>
                  <a:headEnd/>
                  <a:tailEnd/>
                </a:ln>
                <a:gradFill rotWithShape="0">
                  <a:gsLst>
                    <a:gs pos="0">
                      <a:srgbClr val="FFE701"/>
                    </a:gs>
                    <a:gs pos="100000">
                      <a:srgbClr val="FE3E02"/>
                    </a:gs>
                  </a:gsLst>
                  <a:lin ang="5400000" scaled="1"/>
                </a:gradFill>
                <a:effectLst/>
                <a:latin typeface="宋体" panose="02010600030101010101" pitchFamily="2" charset="-122"/>
                <a:ea typeface="宋体" panose="02010600030101010101" pitchFamily="2" charset="-122"/>
              </a:rPr>
              <a:t>注意</a:t>
            </a:r>
          </a:p>
          <a:p>
            <a:pPr algn="ctr"/>
            <a:endParaRPr lang="zh-CN" altLang="en-US" sz="3600" kern="10">
              <a:ln w="9525">
                <a:round/>
                <a:headEnd/>
                <a:tailEnd/>
              </a:ln>
              <a:gradFill rotWithShape="0">
                <a:gsLst>
                  <a:gs pos="0">
                    <a:srgbClr val="FFE701"/>
                  </a:gs>
                  <a:gs pos="100000">
                    <a:srgbClr val="FE3E02"/>
                  </a:gs>
                </a:gsLst>
                <a:lin ang="5400000" scaled="1"/>
              </a:gradFill>
              <a:effectLst/>
              <a:latin typeface="宋体" panose="02010600030101010101" pitchFamily="2" charset="-122"/>
              <a:ea typeface="宋体" panose="02010600030101010101" pitchFamily="2" charset="-122"/>
            </a:endParaRPr>
          </a:p>
        </p:txBody>
      </p:sp>
      <p:sp>
        <p:nvSpPr>
          <p:cNvPr id="144388" name="Text Box 4">
            <a:extLst>
              <a:ext uri="{FF2B5EF4-FFF2-40B4-BE49-F238E27FC236}">
                <a16:creationId xmlns:a16="http://schemas.microsoft.com/office/drawing/2014/main" id="{2299516C-7C9B-4FF4-9A2B-601C1D6E7193}"/>
              </a:ext>
            </a:extLst>
          </p:cNvPr>
          <p:cNvSpPr txBox="1">
            <a:spLocks noChangeArrowheads="1"/>
          </p:cNvSpPr>
          <p:nvPr/>
        </p:nvSpPr>
        <p:spPr bwMode="auto">
          <a:xfrm>
            <a:off x="1636713" y="5394325"/>
            <a:ext cx="6934200" cy="608013"/>
          </a:xfrm>
          <a:prstGeom prst="rect">
            <a:avLst/>
          </a:prstGeom>
          <a:noFill/>
          <a:ln>
            <a:noFill/>
          </a:ln>
          <a:effectLst>
            <a:outerShdw dist="35921" dir="2700000" algn="ctr" rotWithShape="0">
              <a:schemeClr val="bg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pPr>
            <a:r>
              <a:rPr lang="en-US" altLang="zh-CN" sz="2600">
                <a:effectLst/>
                <a:latin typeface="幼圆" panose="02010509060101010101" pitchFamily="49" charset="-122"/>
                <a:ea typeface="幼圆" panose="02010509060101010101" pitchFamily="49" charset="-122"/>
              </a:rPr>
              <a:t>DFD</a:t>
            </a:r>
            <a:r>
              <a:rPr lang="zh-CN" altLang="en-US" sz="2600">
                <a:effectLst/>
                <a:latin typeface="幼圆" panose="02010509060101010101" pitchFamily="49" charset="-122"/>
                <a:ea typeface="幼圆" panose="02010509060101010101" pitchFamily="49" charset="-122"/>
              </a:rPr>
              <a:t>图不是流程图</a:t>
            </a:r>
            <a:r>
              <a:rPr lang="en-US" altLang="zh-CN" sz="2600">
                <a:effectLst/>
                <a:latin typeface="幼圆" panose="02010509060101010101" pitchFamily="49" charset="-122"/>
                <a:ea typeface="幼圆" panose="02010509060101010101" pitchFamily="49" charset="-122"/>
              </a:rPr>
              <a:t>,</a:t>
            </a:r>
            <a:r>
              <a:rPr lang="zh-CN" altLang="en-US" sz="2600">
                <a:effectLst/>
                <a:latin typeface="幼圆" panose="02010509060101010101" pitchFamily="49" charset="-122"/>
                <a:ea typeface="幼圆" panose="02010509060101010101" pitchFamily="49" charset="-122"/>
              </a:rPr>
              <a:t>不表示软件的控制流程。</a:t>
            </a:r>
            <a:endParaRPr lang="zh-CN" altLang="en-US" sz="2600" b="0">
              <a:effectLst/>
              <a:ea typeface="宋体" panose="02010600030101010101" pitchFamily="2" charset="-122"/>
            </a:endParaRPr>
          </a:p>
        </p:txBody>
      </p:sp>
      <p:pic>
        <p:nvPicPr>
          <p:cNvPr id="144389" name="Picture 5">
            <a:extLst>
              <a:ext uri="{FF2B5EF4-FFF2-40B4-BE49-F238E27FC236}">
                <a16:creationId xmlns:a16="http://schemas.microsoft.com/office/drawing/2014/main" id="{1D2E3096-28F3-4E33-A842-57BDD3F053D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125538"/>
            <a:ext cx="2286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144390" name="Picture 6">
            <a:extLst>
              <a:ext uri="{FF2B5EF4-FFF2-40B4-BE49-F238E27FC236}">
                <a16:creationId xmlns:a16="http://schemas.microsoft.com/office/drawing/2014/main" id="{7B6B8055-339F-43BF-8AB7-450DE124BF63}"/>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9738" y="3100388"/>
            <a:ext cx="228600" cy="228600"/>
          </a:xfrm>
          <a:prstGeom prst="rect">
            <a:avLst/>
          </a:prstGeom>
          <a:noFill/>
          <a:extLst>
            <a:ext uri="{909E8E84-426E-40DD-AFC4-6F175D3DCCD1}">
              <a14:hiddenFill xmlns:a14="http://schemas.microsoft.com/office/drawing/2010/main">
                <a:solidFill>
                  <a:srgbClr val="FFFFFF"/>
                </a:solidFill>
              </a14:hiddenFill>
            </a:ext>
          </a:extLst>
        </p:spPr>
      </p:pic>
      <p:sp>
        <p:nvSpPr>
          <p:cNvPr id="144391" name="Rectangle 7">
            <a:extLst>
              <a:ext uri="{FF2B5EF4-FFF2-40B4-BE49-F238E27FC236}">
                <a16:creationId xmlns:a16="http://schemas.microsoft.com/office/drawing/2014/main" id="{CF4749B6-C593-4263-8720-203227D07C87}"/>
              </a:ext>
            </a:extLst>
          </p:cNvPr>
          <p:cNvSpPr>
            <a:spLocks noGrp="1" noChangeArrowheads="1"/>
          </p:cNvSpPr>
          <p:nvPr>
            <p:ph type="title" idx="4294967295"/>
          </p:nvPr>
        </p:nvSpPr>
        <p:spPr>
          <a:xfrm>
            <a:off x="763588" y="338138"/>
            <a:ext cx="7772400" cy="733425"/>
          </a:xfrm>
        </p:spPr>
        <p:txBody>
          <a:bodyPr/>
          <a:lstStyle/>
          <a:p>
            <a:pPr algn="l"/>
            <a:r>
              <a:rPr lang="zh-CN" altLang="en-US" sz="320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四、 画分层</a:t>
            </a:r>
            <a:r>
              <a:rPr lang="en-US" altLang="zh-CN" sz="320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DFD</a:t>
            </a:r>
            <a:r>
              <a:rPr lang="zh-CN" altLang="en-US" sz="320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图的基本原则</a:t>
            </a:r>
          </a:p>
        </p:txBody>
      </p:sp>
      <p:sp>
        <p:nvSpPr>
          <p:cNvPr id="144392" name="Text Box 8">
            <a:extLst>
              <a:ext uri="{FF2B5EF4-FFF2-40B4-BE49-F238E27FC236}">
                <a16:creationId xmlns:a16="http://schemas.microsoft.com/office/drawing/2014/main" id="{AD5AAE93-FE18-45BE-A50C-BBD9B7035C5F}"/>
              </a:ext>
            </a:extLst>
          </p:cNvPr>
          <p:cNvSpPr txBox="1">
            <a:spLocks noChangeArrowheads="1"/>
          </p:cNvSpPr>
          <p:nvPr/>
        </p:nvSpPr>
        <p:spPr bwMode="auto">
          <a:xfrm>
            <a:off x="706438" y="989013"/>
            <a:ext cx="8105775" cy="188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05000"/>
              </a:lnSpc>
              <a:spcBef>
                <a:spcPct val="0"/>
              </a:spcBef>
            </a:pPr>
            <a:r>
              <a:rPr lang="zh-CN" altLang="en-US" dirty="0">
                <a:solidFill>
                  <a:srgbClr val="FFFF66"/>
                </a:solidFill>
                <a:effectLst/>
                <a:latin typeface="宋体" panose="02010600030101010101" pitchFamily="2" charset="-122"/>
                <a:ea typeface="宋体" panose="02010600030101010101" pitchFamily="2" charset="-122"/>
              </a:rPr>
              <a:t>子图与父图的</a:t>
            </a:r>
            <a:r>
              <a:rPr lang="zh-CN" altLang="en-US" dirty="0">
                <a:solidFill>
                  <a:srgbClr val="FFFF66"/>
                </a:solidFill>
                <a:effectLst/>
                <a:ea typeface="宋体" panose="02010600030101010101" pitchFamily="2" charset="-122"/>
              </a:rPr>
              <a:t>“</a:t>
            </a:r>
            <a:r>
              <a:rPr lang="zh-CN" altLang="en-US" dirty="0">
                <a:solidFill>
                  <a:srgbClr val="FFFF66"/>
                </a:solidFill>
                <a:effectLst/>
                <a:latin typeface="宋体" panose="02010600030101010101" pitchFamily="2" charset="-122"/>
                <a:ea typeface="宋体" panose="02010600030101010101" pitchFamily="2" charset="-122"/>
              </a:rPr>
              <a:t>平衡</a:t>
            </a:r>
            <a:r>
              <a:rPr lang="zh-CN" altLang="en-US" dirty="0">
                <a:solidFill>
                  <a:srgbClr val="FFFF66"/>
                </a:solidFill>
                <a:effectLst/>
                <a:ea typeface="宋体" panose="02010600030101010101" pitchFamily="2" charset="-122"/>
              </a:rPr>
              <a:t>”</a:t>
            </a:r>
            <a:endParaRPr lang="zh-CN" altLang="en-US" dirty="0">
              <a:solidFill>
                <a:srgbClr val="FFFF66"/>
              </a:solidFill>
              <a:effectLst/>
              <a:latin typeface="宋体" panose="02010600030101010101" pitchFamily="2" charset="-122"/>
              <a:ea typeface="宋体" panose="02010600030101010101" pitchFamily="2" charset="-122"/>
            </a:endParaRPr>
          </a:p>
          <a:p>
            <a:pPr algn="just">
              <a:lnSpc>
                <a:spcPct val="105000"/>
              </a:lnSpc>
              <a:spcBef>
                <a:spcPct val="0"/>
              </a:spcBef>
            </a:pPr>
            <a:r>
              <a:rPr lang="zh-CN" altLang="en-US" b="0" dirty="0">
                <a:solidFill>
                  <a:schemeClr val="accent2"/>
                </a:solidFill>
                <a:effectLst/>
                <a:latin typeface="宋体" panose="02010600030101010101" pitchFamily="2" charset="-122"/>
                <a:ea typeface="宋体" panose="02010600030101010101" pitchFamily="2" charset="-122"/>
              </a:rPr>
              <a:t>　</a:t>
            </a:r>
            <a:r>
              <a:rPr lang="zh-CN" altLang="en-US" b="0" dirty="0">
                <a:effectLst/>
                <a:latin typeface="宋体" panose="02010600030101010101" pitchFamily="2" charset="-122"/>
                <a:ea typeface="宋体" panose="02010600030101010101" pitchFamily="2" charset="-122"/>
              </a:rPr>
              <a:t>　</a:t>
            </a:r>
            <a:r>
              <a:rPr lang="zh-CN" altLang="en-US" dirty="0">
                <a:effectLst/>
                <a:latin typeface="楷体_GB2312" pitchFamily="49" charset="-122"/>
              </a:rPr>
              <a:t>父图中某个加工的输入输出数据流应该同相应的子图的输入输出相同</a:t>
            </a:r>
            <a:r>
              <a:rPr lang="en-US" altLang="zh-CN" dirty="0">
                <a:effectLst/>
                <a:latin typeface="楷体_GB2312" pitchFamily="49" charset="-122"/>
              </a:rPr>
              <a:t>(</a:t>
            </a:r>
            <a:r>
              <a:rPr lang="zh-CN" altLang="en-US" dirty="0">
                <a:effectLst/>
                <a:latin typeface="楷体_GB2312" pitchFamily="49" charset="-122"/>
              </a:rPr>
              <a:t>相对应），分层数据流图的这种特点称为子图与父图</a:t>
            </a:r>
            <a:r>
              <a:rPr lang="zh-CN" altLang="en-US" dirty="0">
                <a:effectLst/>
              </a:rPr>
              <a:t>“</a:t>
            </a:r>
            <a:r>
              <a:rPr lang="zh-CN" altLang="en-US" dirty="0">
                <a:effectLst/>
                <a:latin typeface="楷体_GB2312" pitchFamily="49" charset="-122"/>
              </a:rPr>
              <a:t>平衡</a:t>
            </a:r>
            <a:r>
              <a:rPr lang="zh-CN" altLang="en-US" dirty="0">
                <a:effectLst/>
              </a:rPr>
              <a:t>”</a:t>
            </a:r>
            <a:r>
              <a:rPr lang="zh-CN" altLang="en-US" dirty="0">
                <a:effectLst/>
                <a:latin typeface="楷体_GB2312" pitchFamily="49" charset="-122"/>
              </a:rPr>
              <a:t>。</a:t>
            </a:r>
            <a:endParaRPr lang="zh-CN" altLang="en-US" dirty="0">
              <a:effectLst/>
            </a:endParaRPr>
          </a:p>
        </p:txBody>
      </p:sp>
      <p:sp>
        <p:nvSpPr>
          <p:cNvPr id="144393" name="Text Box 9">
            <a:extLst>
              <a:ext uri="{FF2B5EF4-FFF2-40B4-BE49-F238E27FC236}">
                <a16:creationId xmlns:a16="http://schemas.microsoft.com/office/drawing/2014/main" id="{CEE7FEF3-DB0F-4880-AE3E-FB801AE9FC9B}"/>
              </a:ext>
            </a:extLst>
          </p:cNvPr>
          <p:cNvSpPr txBox="1">
            <a:spLocks noChangeArrowheads="1"/>
          </p:cNvSpPr>
          <p:nvPr/>
        </p:nvSpPr>
        <p:spPr bwMode="auto">
          <a:xfrm>
            <a:off x="9051925" y="2363788"/>
            <a:ext cx="184150" cy="56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endParaRPr lang="zh-CN" altLang="zh-CN" sz="2400">
              <a:effectLst/>
            </a:endParaRPr>
          </a:p>
        </p:txBody>
      </p:sp>
      <p:sp>
        <p:nvSpPr>
          <p:cNvPr id="144394" name="Rectangle 10">
            <a:hlinkClick r:id="" action="ppaction://hlinkshowjump?jump=previousslide"/>
            <a:extLst>
              <a:ext uri="{FF2B5EF4-FFF2-40B4-BE49-F238E27FC236}">
                <a16:creationId xmlns:a16="http://schemas.microsoft.com/office/drawing/2014/main" id="{F1526A34-5364-463D-9C14-A4C21A42B205}"/>
              </a:ext>
            </a:extLst>
          </p:cNvPr>
          <p:cNvSpPr>
            <a:spLocks noChangeArrowheads="1"/>
          </p:cNvSpPr>
          <p:nvPr/>
        </p:nvSpPr>
        <p:spPr bwMode="auto">
          <a:xfrm>
            <a:off x="6543675"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5" name="Rectangle 11">
            <a:hlinkClick r:id="" action="ppaction://hlinkshowjump?jump=nextslide"/>
            <a:extLst>
              <a:ext uri="{FF2B5EF4-FFF2-40B4-BE49-F238E27FC236}">
                <a16:creationId xmlns:a16="http://schemas.microsoft.com/office/drawing/2014/main" id="{887F67B4-1F9E-40C7-8F56-17CFD4B8AC2A}"/>
              </a:ext>
            </a:extLst>
          </p:cNvPr>
          <p:cNvSpPr>
            <a:spLocks noChangeArrowheads="1"/>
          </p:cNvSpPr>
          <p:nvPr/>
        </p:nvSpPr>
        <p:spPr bwMode="auto">
          <a:xfrm>
            <a:off x="7134225"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4396" name="Oval 12">
            <a:hlinkClick r:id="rId3" action="ppaction://hlinksldjump"/>
            <a:extLst>
              <a:ext uri="{FF2B5EF4-FFF2-40B4-BE49-F238E27FC236}">
                <a16:creationId xmlns:a16="http://schemas.microsoft.com/office/drawing/2014/main" id="{9A7ADEFC-FD75-45A1-8E08-1AF4F58B809F}"/>
              </a:ext>
            </a:extLst>
          </p:cNvPr>
          <p:cNvSpPr>
            <a:spLocks noChangeArrowheads="1"/>
          </p:cNvSpPr>
          <p:nvPr/>
        </p:nvSpPr>
        <p:spPr bwMode="auto">
          <a:xfrm>
            <a:off x="7831138" y="6275388"/>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44389"/>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144392"/>
                                        </p:tgtEl>
                                        <p:attrNameLst>
                                          <p:attrName>style.visibility</p:attrName>
                                        </p:attrNameLst>
                                      </p:cBhvr>
                                      <p:to>
                                        <p:strVal val="visible"/>
                                      </p:to>
                                    </p:set>
                                    <p:animEffect transition="in" filter="wipe(left)">
                                      <p:cBhvr>
                                        <p:cTn id="10" dur="500"/>
                                        <p:tgtEl>
                                          <p:spTgt spid="14439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4390"/>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44386"/>
                                        </p:tgtEl>
                                        <p:attrNameLst>
                                          <p:attrName>style.visibility</p:attrName>
                                        </p:attrNameLst>
                                      </p:cBhvr>
                                      <p:to>
                                        <p:strVal val="visible"/>
                                      </p:to>
                                    </p:set>
                                    <p:animEffect transition="in" filter="wipe(left)">
                                      <p:cBhvr>
                                        <p:cTn id="18" dur="500"/>
                                        <p:tgtEl>
                                          <p:spTgt spid="14438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528" fill="hold" nodeType="clickEffect">
                                  <p:stCondLst>
                                    <p:cond delay="0"/>
                                  </p:stCondLst>
                                  <p:childTnLst>
                                    <p:set>
                                      <p:cBhvr>
                                        <p:cTn id="22" dur="1" fill="hold">
                                          <p:stCondLst>
                                            <p:cond delay="0"/>
                                          </p:stCondLst>
                                        </p:cTn>
                                        <p:tgtEl>
                                          <p:spTgt spid="144387"/>
                                        </p:tgtEl>
                                        <p:attrNameLst>
                                          <p:attrName>style.visibility</p:attrName>
                                        </p:attrNameLst>
                                      </p:cBhvr>
                                      <p:to>
                                        <p:strVal val="visible"/>
                                      </p:to>
                                    </p:set>
                                    <p:anim calcmode="lin" valueType="num">
                                      <p:cBhvr>
                                        <p:cTn id="23" dur="500" fill="hold"/>
                                        <p:tgtEl>
                                          <p:spTgt spid="144387"/>
                                        </p:tgtEl>
                                        <p:attrNameLst>
                                          <p:attrName>ppt_w</p:attrName>
                                        </p:attrNameLst>
                                      </p:cBhvr>
                                      <p:tavLst>
                                        <p:tav tm="0">
                                          <p:val>
                                            <p:fltVal val="0"/>
                                          </p:val>
                                        </p:tav>
                                        <p:tav tm="100000">
                                          <p:val>
                                            <p:strVal val="#ppt_w"/>
                                          </p:val>
                                        </p:tav>
                                      </p:tavLst>
                                    </p:anim>
                                    <p:anim calcmode="lin" valueType="num">
                                      <p:cBhvr>
                                        <p:cTn id="24" dur="500" fill="hold"/>
                                        <p:tgtEl>
                                          <p:spTgt spid="144387"/>
                                        </p:tgtEl>
                                        <p:attrNameLst>
                                          <p:attrName>ppt_h</p:attrName>
                                        </p:attrNameLst>
                                      </p:cBhvr>
                                      <p:tavLst>
                                        <p:tav tm="0">
                                          <p:val>
                                            <p:fltVal val="0"/>
                                          </p:val>
                                        </p:tav>
                                        <p:tav tm="100000">
                                          <p:val>
                                            <p:strVal val="#ppt_h"/>
                                          </p:val>
                                        </p:tav>
                                      </p:tavLst>
                                    </p:anim>
                                    <p:anim calcmode="lin" valueType="num">
                                      <p:cBhvr>
                                        <p:cTn id="25" dur="500" fill="hold"/>
                                        <p:tgtEl>
                                          <p:spTgt spid="144387"/>
                                        </p:tgtEl>
                                        <p:attrNameLst>
                                          <p:attrName>ppt_x</p:attrName>
                                        </p:attrNameLst>
                                      </p:cBhvr>
                                      <p:tavLst>
                                        <p:tav tm="0">
                                          <p:val>
                                            <p:fltVal val="0.5"/>
                                          </p:val>
                                        </p:tav>
                                        <p:tav tm="100000">
                                          <p:val>
                                            <p:strVal val="#ppt_x"/>
                                          </p:val>
                                        </p:tav>
                                      </p:tavLst>
                                    </p:anim>
                                    <p:anim calcmode="lin" valueType="num">
                                      <p:cBhvr>
                                        <p:cTn id="26" dur="500" fill="hold"/>
                                        <p:tgtEl>
                                          <p:spTgt spid="144387"/>
                                        </p:tgtEl>
                                        <p:attrNameLst>
                                          <p:attrName>ppt_y</p:attrName>
                                        </p:attrNameLst>
                                      </p:cBhvr>
                                      <p:tavLst>
                                        <p:tav tm="0">
                                          <p:val>
                                            <p:fltVal val="0.5"/>
                                          </p:val>
                                        </p:tav>
                                        <p:tav tm="100000">
                                          <p:val>
                                            <p:strVal val="#ppt_y"/>
                                          </p:val>
                                        </p:tav>
                                      </p:tavLst>
                                    </p:anim>
                                  </p:childTnLst>
                                </p:cTn>
                              </p:par>
                            </p:childTnLst>
                          </p:cTn>
                        </p:par>
                        <p:par>
                          <p:cTn id="27" fill="hold" nodeType="afterGroup">
                            <p:stCondLst>
                              <p:cond delay="500"/>
                            </p:stCondLst>
                            <p:childTnLst>
                              <p:par>
                                <p:cTn id="28" presetID="17" presetClass="entr" presetSubtype="8" fill="hold" grpId="0" nodeType="afterEffect">
                                  <p:stCondLst>
                                    <p:cond delay="0"/>
                                  </p:stCondLst>
                                  <p:childTnLst>
                                    <p:set>
                                      <p:cBhvr>
                                        <p:cTn id="29" dur="1" fill="hold">
                                          <p:stCondLst>
                                            <p:cond delay="0"/>
                                          </p:stCondLst>
                                        </p:cTn>
                                        <p:tgtEl>
                                          <p:spTgt spid="144388"/>
                                        </p:tgtEl>
                                        <p:attrNameLst>
                                          <p:attrName>style.visibility</p:attrName>
                                        </p:attrNameLst>
                                      </p:cBhvr>
                                      <p:to>
                                        <p:strVal val="visible"/>
                                      </p:to>
                                    </p:set>
                                    <p:anim calcmode="lin" valueType="num">
                                      <p:cBhvr>
                                        <p:cTn id="30" dur="500" fill="hold"/>
                                        <p:tgtEl>
                                          <p:spTgt spid="144388"/>
                                        </p:tgtEl>
                                        <p:attrNameLst>
                                          <p:attrName>ppt_x</p:attrName>
                                        </p:attrNameLst>
                                      </p:cBhvr>
                                      <p:tavLst>
                                        <p:tav tm="0">
                                          <p:val>
                                            <p:strVal val="#ppt_x-#ppt_w/2"/>
                                          </p:val>
                                        </p:tav>
                                        <p:tav tm="100000">
                                          <p:val>
                                            <p:strVal val="#ppt_x"/>
                                          </p:val>
                                        </p:tav>
                                      </p:tavLst>
                                    </p:anim>
                                    <p:anim calcmode="lin" valueType="num">
                                      <p:cBhvr>
                                        <p:cTn id="31" dur="500" fill="hold"/>
                                        <p:tgtEl>
                                          <p:spTgt spid="144388"/>
                                        </p:tgtEl>
                                        <p:attrNameLst>
                                          <p:attrName>ppt_y</p:attrName>
                                        </p:attrNameLst>
                                      </p:cBhvr>
                                      <p:tavLst>
                                        <p:tav tm="0">
                                          <p:val>
                                            <p:strVal val="#ppt_y"/>
                                          </p:val>
                                        </p:tav>
                                        <p:tav tm="100000">
                                          <p:val>
                                            <p:strVal val="#ppt_y"/>
                                          </p:val>
                                        </p:tav>
                                      </p:tavLst>
                                    </p:anim>
                                    <p:anim calcmode="lin" valueType="num">
                                      <p:cBhvr>
                                        <p:cTn id="32" dur="500" fill="hold"/>
                                        <p:tgtEl>
                                          <p:spTgt spid="144388"/>
                                        </p:tgtEl>
                                        <p:attrNameLst>
                                          <p:attrName>ppt_w</p:attrName>
                                        </p:attrNameLst>
                                      </p:cBhvr>
                                      <p:tavLst>
                                        <p:tav tm="0">
                                          <p:val>
                                            <p:fltVal val="0"/>
                                          </p:val>
                                        </p:tav>
                                        <p:tav tm="100000">
                                          <p:val>
                                            <p:strVal val="#ppt_w"/>
                                          </p:val>
                                        </p:tav>
                                      </p:tavLst>
                                    </p:anim>
                                    <p:anim calcmode="lin" valueType="num">
                                      <p:cBhvr>
                                        <p:cTn id="33" dur="500" fill="hold"/>
                                        <p:tgtEl>
                                          <p:spTgt spid="14438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P spid="144388" grpId="0" autoUpdateAnimBg="0"/>
      <p:bldP spid="14439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110F3B46-F808-450F-BDE6-673734EE68DA}"/>
              </a:ext>
            </a:extLst>
          </p:cNvPr>
          <p:cNvSpPr>
            <a:spLocks noGrp="1" noChangeArrowheads="1"/>
          </p:cNvSpPr>
          <p:nvPr>
            <p:ph type="title"/>
          </p:nvPr>
        </p:nvSpPr>
        <p:spPr>
          <a:xfrm>
            <a:off x="685800" y="363538"/>
            <a:ext cx="7772400" cy="909637"/>
          </a:xfrm>
        </p:spPr>
        <p:txBody>
          <a:bodyPr/>
          <a:lstStyle/>
          <a:p>
            <a:r>
              <a:rPr lang="zh-CN" altLang="en-US" sz="3600" b="1">
                <a:ea typeface="华文新魏" panose="02010800040101010101" pitchFamily="2" charset="-122"/>
              </a:rPr>
              <a:t>软件需求的重要性</a:t>
            </a:r>
          </a:p>
        </p:txBody>
      </p:sp>
      <p:sp>
        <p:nvSpPr>
          <p:cNvPr id="180228" name="Text Box 4">
            <a:extLst>
              <a:ext uri="{FF2B5EF4-FFF2-40B4-BE49-F238E27FC236}">
                <a16:creationId xmlns:a16="http://schemas.microsoft.com/office/drawing/2014/main" id="{3A92F0EB-375C-49CF-A44F-194EB11439DF}"/>
              </a:ext>
            </a:extLst>
          </p:cNvPr>
          <p:cNvSpPr txBox="1">
            <a:spLocks noChangeArrowheads="1"/>
          </p:cNvSpPr>
          <p:nvPr/>
        </p:nvSpPr>
        <p:spPr bwMode="auto">
          <a:xfrm>
            <a:off x="550863" y="1189038"/>
            <a:ext cx="82296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chemeClr val="tx2"/>
                </a:solidFill>
                <a:effectLst/>
              </a:rPr>
              <a:t>        </a:t>
            </a:r>
            <a:r>
              <a:rPr lang="zh-CN" altLang="en-US">
                <a:effectLst/>
              </a:rPr>
              <a:t>软件需求无疑是当前软件工程中的关键问题，</a:t>
            </a:r>
            <a:r>
              <a:rPr lang="zh-CN" altLang="en-US">
                <a:solidFill>
                  <a:schemeClr val="tx2"/>
                </a:solidFill>
                <a:effectLst>
                  <a:outerShdw blurRad="38100" dist="38100" dir="2700000" algn="tl">
                    <a:srgbClr val="000000"/>
                  </a:outerShdw>
                </a:effectLst>
              </a:rPr>
              <a:t>没有需求就没有软件</a:t>
            </a:r>
            <a:r>
              <a:rPr lang="zh-CN" altLang="en-US">
                <a:solidFill>
                  <a:schemeClr val="tx2"/>
                </a:solidFill>
                <a:effectLst/>
              </a:rPr>
              <a:t>。</a:t>
            </a:r>
          </a:p>
        </p:txBody>
      </p:sp>
      <p:sp>
        <p:nvSpPr>
          <p:cNvPr id="180229" name="Text Box 5">
            <a:extLst>
              <a:ext uri="{FF2B5EF4-FFF2-40B4-BE49-F238E27FC236}">
                <a16:creationId xmlns:a16="http://schemas.microsoft.com/office/drawing/2014/main" id="{4452401D-D8AD-48E1-858C-9BE12171487F}"/>
              </a:ext>
            </a:extLst>
          </p:cNvPr>
          <p:cNvSpPr txBox="1">
            <a:spLocks noChangeArrowheads="1"/>
          </p:cNvSpPr>
          <p:nvPr/>
        </p:nvSpPr>
        <p:spPr bwMode="auto">
          <a:xfrm>
            <a:off x="654050" y="2322513"/>
            <a:ext cx="82296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600">
                <a:effectLst/>
                <a:ea typeface="宋体" panose="02010600030101010101" pitchFamily="2" charset="-122"/>
              </a:rPr>
              <a:t>        </a:t>
            </a:r>
            <a:r>
              <a:rPr lang="zh-CN" altLang="en-US" sz="2600">
                <a:effectLst/>
                <a:ea typeface="宋体" panose="02010600030101010101" pitchFamily="2" charset="-122"/>
              </a:rPr>
              <a:t>美国于</a:t>
            </a:r>
            <a:r>
              <a:rPr lang="en-US" altLang="zh-CN" sz="2600">
                <a:effectLst/>
                <a:ea typeface="宋体" panose="02010600030101010101" pitchFamily="2" charset="-122"/>
              </a:rPr>
              <a:t>1995</a:t>
            </a:r>
            <a:r>
              <a:rPr lang="zh-CN" altLang="en-US" sz="2600">
                <a:effectLst/>
                <a:ea typeface="宋体" panose="02010600030101010101" pitchFamily="2" charset="-122"/>
              </a:rPr>
              <a:t>年开始对全国范围内的</a:t>
            </a:r>
            <a:r>
              <a:rPr lang="en-US" altLang="zh-CN" sz="2600">
                <a:effectLst/>
                <a:ea typeface="宋体" panose="02010600030101010101" pitchFamily="2" charset="-122"/>
              </a:rPr>
              <a:t>8000</a:t>
            </a:r>
            <a:r>
              <a:rPr lang="zh-CN" altLang="en-US" sz="2600">
                <a:effectLst/>
                <a:ea typeface="宋体" panose="02010600030101010101" pitchFamily="2" charset="-122"/>
              </a:rPr>
              <a:t>个软件项目进行跟踪调查。 </a:t>
            </a:r>
          </a:p>
        </p:txBody>
      </p:sp>
      <p:graphicFrame>
        <p:nvGraphicFramePr>
          <p:cNvPr id="180230" name="Object 6">
            <a:extLst>
              <a:ext uri="{FF2B5EF4-FFF2-40B4-BE49-F238E27FC236}">
                <a16:creationId xmlns:a16="http://schemas.microsoft.com/office/drawing/2014/main" id="{D11E8362-4F5D-427C-B0D4-FB42D7952081}"/>
              </a:ext>
            </a:extLst>
          </p:cNvPr>
          <p:cNvGraphicFramePr>
            <a:graphicFrameLocks noGrp="1" noChangeAspect="1"/>
          </p:cNvGraphicFramePr>
          <p:nvPr>
            <p:ph idx="1"/>
          </p:nvPr>
        </p:nvGraphicFramePr>
        <p:xfrm>
          <a:off x="509588" y="3671888"/>
          <a:ext cx="4032250" cy="2714625"/>
        </p:xfrm>
        <a:graphic>
          <a:graphicData uri="http://schemas.openxmlformats.org/presentationml/2006/ole">
            <mc:AlternateContent xmlns:mc="http://schemas.openxmlformats.org/markup-compatibility/2006">
              <mc:Choice xmlns:v="urn:schemas-microsoft-com:vml" Requires="v">
                <p:oleObj spid="_x0000_s180242" name="图表" r:id="rId3" imgW="6086551" imgH="3419551" progId="MSGraph.Chart.8">
                  <p:embed followColorScheme="full"/>
                </p:oleObj>
              </mc:Choice>
              <mc:Fallback>
                <p:oleObj name="图表" r:id="rId3" imgW="6086551" imgH="3419551" progId="MSGraph.Chart.8">
                  <p:embed followColorScheme="full"/>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3671888"/>
                        <a:ext cx="4032250" cy="2714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0232" name="Text Box 8">
            <a:extLst>
              <a:ext uri="{FF2B5EF4-FFF2-40B4-BE49-F238E27FC236}">
                <a16:creationId xmlns:a16="http://schemas.microsoft.com/office/drawing/2014/main" id="{80082FEA-8463-4EB3-9522-6AAE44C2F773}"/>
              </a:ext>
            </a:extLst>
          </p:cNvPr>
          <p:cNvSpPr txBox="1">
            <a:spLocks noChangeArrowheads="1"/>
          </p:cNvSpPr>
          <p:nvPr/>
        </p:nvSpPr>
        <p:spPr bwMode="auto">
          <a:xfrm>
            <a:off x="4716463" y="3063875"/>
            <a:ext cx="4165600"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effectLst/>
                <a:ea typeface="宋体" panose="02010600030101010101" pitchFamily="2" charset="-122"/>
              </a:rPr>
              <a:t>         </a:t>
            </a:r>
            <a:r>
              <a:rPr lang="zh-CN" altLang="en-US" sz="2400">
                <a:effectLst/>
                <a:ea typeface="宋体" panose="02010600030101010101" pitchFamily="2" charset="-122"/>
              </a:rPr>
              <a:t>分析失败的原因发现，与需求过程相关的原因占了</a:t>
            </a:r>
            <a:r>
              <a:rPr lang="en-US" altLang="zh-CN" sz="2400">
                <a:effectLst/>
                <a:ea typeface="宋体" panose="02010600030101010101" pitchFamily="2" charset="-122"/>
              </a:rPr>
              <a:t>45%</a:t>
            </a:r>
            <a:r>
              <a:rPr lang="zh-CN" altLang="en-US" sz="2400">
                <a:effectLst/>
                <a:ea typeface="宋体" panose="02010600030101010101" pitchFamily="2" charset="-122"/>
              </a:rPr>
              <a:t>，而其中</a:t>
            </a:r>
            <a:r>
              <a:rPr lang="zh-CN" altLang="en-US" sz="2400">
                <a:solidFill>
                  <a:schemeClr val="tx2"/>
                </a:solidFill>
                <a:effectLst>
                  <a:outerShdw blurRad="38100" dist="38100" dir="2700000" algn="tl">
                    <a:srgbClr val="000000"/>
                  </a:outerShdw>
                </a:effectLst>
                <a:ea typeface="宋体" panose="02010600030101010101" pitchFamily="2" charset="-122"/>
              </a:rPr>
              <a:t>缺乏最终用户的参与以及不完整的需求又是两大首要原因，</a:t>
            </a:r>
            <a:r>
              <a:rPr lang="zh-CN" altLang="en-US" sz="2400">
                <a:effectLst/>
                <a:ea typeface="宋体" panose="02010600030101010101" pitchFamily="2" charset="-122"/>
              </a:rPr>
              <a:t>各占</a:t>
            </a:r>
            <a:r>
              <a:rPr lang="en-US" altLang="zh-CN" sz="2400">
                <a:effectLst/>
                <a:ea typeface="宋体" panose="02010600030101010101" pitchFamily="2" charset="-122"/>
              </a:rPr>
              <a:t>13%</a:t>
            </a:r>
            <a:r>
              <a:rPr lang="zh-CN" altLang="en-US" sz="2400">
                <a:effectLst/>
                <a:ea typeface="宋体" panose="02010600030101010101" pitchFamily="2" charset="-122"/>
              </a:rPr>
              <a:t>和</a:t>
            </a:r>
            <a:r>
              <a:rPr lang="en-US" altLang="zh-CN" sz="2400">
                <a:effectLst/>
                <a:ea typeface="宋体" panose="02010600030101010101" pitchFamily="2" charset="-122"/>
              </a:rPr>
              <a:t>12%</a:t>
            </a:r>
            <a:r>
              <a:rPr lang="zh-CN" altLang="en-US" sz="2400">
                <a:effectLst/>
                <a:ea typeface="宋体" panose="02010600030101010101" pitchFamily="2" charset="-122"/>
              </a:rPr>
              <a:t>。 </a:t>
            </a:r>
          </a:p>
        </p:txBody>
      </p:sp>
      <p:sp>
        <p:nvSpPr>
          <p:cNvPr id="180233" name="Text Box 9">
            <a:extLst>
              <a:ext uri="{FF2B5EF4-FFF2-40B4-BE49-F238E27FC236}">
                <a16:creationId xmlns:a16="http://schemas.microsoft.com/office/drawing/2014/main" id="{DF192B35-55B2-48C3-9AED-F8FB50174B18}"/>
              </a:ext>
            </a:extLst>
          </p:cNvPr>
          <p:cNvSpPr txBox="1">
            <a:spLocks noChangeArrowheads="1"/>
          </p:cNvSpPr>
          <p:nvPr/>
        </p:nvSpPr>
        <p:spPr bwMode="auto">
          <a:xfrm>
            <a:off x="1044575" y="4456113"/>
            <a:ext cx="8858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a:effectLst/>
                <a:ea typeface="宋体" panose="02010600030101010101" pitchFamily="2" charset="-122"/>
              </a:rPr>
              <a:t>未完成</a:t>
            </a:r>
          </a:p>
        </p:txBody>
      </p:sp>
      <p:sp>
        <p:nvSpPr>
          <p:cNvPr id="180235" name="Text Box 11">
            <a:extLst>
              <a:ext uri="{FF2B5EF4-FFF2-40B4-BE49-F238E27FC236}">
                <a16:creationId xmlns:a16="http://schemas.microsoft.com/office/drawing/2014/main" id="{B5340EB8-9B60-4755-8D82-29D9D32C352A}"/>
              </a:ext>
            </a:extLst>
          </p:cNvPr>
          <p:cNvSpPr txBox="1">
            <a:spLocks noChangeArrowheads="1"/>
          </p:cNvSpPr>
          <p:nvPr/>
        </p:nvSpPr>
        <p:spPr bwMode="auto">
          <a:xfrm>
            <a:off x="1520825" y="4873625"/>
            <a:ext cx="1233488"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95000"/>
              </a:lnSpc>
              <a:spcBef>
                <a:spcPct val="25000"/>
              </a:spcBef>
            </a:pPr>
            <a:r>
              <a:rPr lang="zh-CN" altLang="en-US" sz="1600">
                <a:solidFill>
                  <a:schemeClr val="bg2"/>
                </a:solidFill>
                <a:effectLst/>
                <a:ea typeface="宋体" panose="02010600030101010101" pitchFamily="2" charset="-122"/>
              </a:rPr>
              <a:t>完成未实施</a:t>
            </a:r>
          </a:p>
        </p:txBody>
      </p:sp>
      <p:sp>
        <p:nvSpPr>
          <p:cNvPr id="180236" name="Text Box 12">
            <a:extLst>
              <a:ext uri="{FF2B5EF4-FFF2-40B4-BE49-F238E27FC236}">
                <a16:creationId xmlns:a16="http://schemas.microsoft.com/office/drawing/2014/main" id="{05D063C0-DFEB-481B-85DA-7AB7D856E363}"/>
              </a:ext>
            </a:extLst>
          </p:cNvPr>
          <p:cNvSpPr txBox="1">
            <a:spLocks noChangeArrowheads="1"/>
          </p:cNvSpPr>
          <p:nvPr/>
        </p:nvSpPr>
        <p:spPr bwMode="auto">
          <a:xfrm>
            <a:off x="2322513" y="4368800"/>
            <a:ext cx="8128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a:solidFill>
                  <a:schemeClr val="hlink"/>
                </a:solidFill>
                <a:effectLst>
                  <a:outerShdw blurRad="38100" dist="38100" dir="2700000" algn="tl">
                    <a:srgbClr val="000000"/>
                  </a:outerShdw>
                </a:effectLst>
              </a:rPr>
              <a:t>完成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wipe(left)">
                                      <p:cBhvr>
                                        <p:cTn id="7" dur="1000"/>
                                        <p:tgtEl>
                                          <p:spTgt spid="180228"/>
                                        </p:tgtEl>
                                      </p:cBhvr>
                                    </p:animEffect>
                                  </p:childTnLst>
                                </p:cTn>
                              </p:par>
                            </p:childTnLst>
                          </p:cTn>
                        </p:par>
                        <p:par>
                          <p:cTn id="8" fill="hold" nodeType="afterGroup">
                            <p:stCondLst>
                              <p:cond delay="1000"/>
                            </p:stCondLst>
                            <p:childTnLst>
                              <p:par>
                                <p:cTn id="9" presetID="22" presetClass="entr" presetSubtype="8" fill="hold" grpId="0" nodeType="afterEffect">
                                  <p:stCondLst>
                                    <p:cond delay="2000"/>
                                  </p:stCondLst>
                                  <p:childTnLst>
                                    <p:set>
                                      <p:cBhvr>
                                        <p:cTn id="10" dur="1" fill="hold">
                                          <p:stCondLst>
                                            <p:cond delay="0"/>
                                          </p:stCondLst>
                                        </p:cTn>
                                        <p:tgtEl>
                                          <p:spTgt spid="180229"/>
                                        </p:tgtEl>
                                        <p:attrNameLst>
                                          <p:attrName>style.visibility</p:attrName>
                                        </p:attrNameLst>
                                      </p:cBhvr>
                                      <p:to>
                                        <p:strVal val="visible"/>
                                      </p:to>
                                    </p:set>
                                    <p:animEffect transition="in" filter="wipe(left)">
                                      <p:cBhvr>
                                        <p:cTn id="11" dur="1000"/>
                                        <p:tgtEl>
                                          <p:spTgt spid="180229"/>
                                        </p:tgtEl>
                                      </p:cBhvr>
                                    </p:animEffect>
                                  </p:childTnLst>
                                </p:cTn>
                              </p:par>
                            </p:childTnLst>
                          </p:cTn>
                        </p:par>
                        <p:par>
                          <p:cTn id="12" fill="hold" nodeType="afterGroup">
                            <p:stCondLst>
                              <p:cond delay="4000"/>
                            </p:stCondLst>
                            <p:childTnLst>
                              <p:par>
                                <p:cTn id="13" presetID="1" presetClass="entr" presetSubtype="0" fill="hold" grpId="0" nodeType="afterEffect">
                                  <p:stCondLst>
                                    <p:cond delay="1000"/>
                                  </p:stCondLst>
                                  <p:childTnLst>
                                    <p:set>
                                      <p:cBhvr>
                                        <p:cTn id="14" dur="1" fill="hold">
                                          <p:stCondLst>
                                            <p:cond delay="0"/>
                                          </p:stCondLst>
                                        </p:cTn>
                                        <p:tgtEl>
                                          <p:spTgt spid="180230"/>
                                        </p:tgtEl>
                                        <p:attrNameLst>
                                          <p:attrName>style.visibility</p:attrName>
                                        </p:attrNameLst>
                                      </p:cBhvr>
                                      <p:to>
                                        <p:strVal val="visible"/>
                                      </p:to>
                                    </p:set>
                                  </p:childTnLst>
                                </p:cTn>
                              </p:par>
                            </p:childTnLst>
                          </p:cTn>
                        </p:par>
                        <p:par>
                          <p:cTn id="15" fill="hold" nodeType="afterGroup">
                            <p:stCondLst>
                              <p:cond delay="5000"/>
                            </p:stCondLst>
                            <p:childTnLst>
                              <p:par>
                                <p:cTn id="16" presetID="1" presetClass="entr" presetSubtype="0" fill="hold" grpId="0" nodeType="afterEffect">
                                  <p:stCondLst>
                                    <p:cond delay="0"/>
                                  </p:stCondLst>
                                  <p:childTnLst>
                                    <p:set>
                                      <p:cBhvr>
                                        <p:cTn id="17" dur="1" fill="hold">
                                          <p:stCondLst>
                                            <p:cond delay="0"/>
                                          </p:stCondLst>
                                        </p:cTn>
                                        <p:tgtEl>
                                          <p:spTgt spid="180236"/>
                                        </p:tgtEl>
                                        <p:attrNameLst>
                                          <p:attrName>style.visibility</p:attrName>
                                        </p:attrNameLst>
                                      </p:cBhvr>
                                      <p:to>
                                        <p:strVal val="visible"/>
                                      </p:to>
                                    </p:set>
                                  </p:childTnLst>
                                </p:cTn>
                              </p:par>
                            </p:childTnLst>
                          </p:cTn>
                        </p:par>
                        <p:par>
                          <p:cTn id="18" fill="hold" nodeType="afterGroup">
                            <p:stCondLst>
                              <p:cond delay="5000"/>
                            </p:stCondLst>
                            <p:childTnLst>
                              <p:par>
                                <p:cTn id="19" presetID="1" presetClass="entr" presetSubtype="0" fill="hold" grpId="0" nodeType="afterEffect">
                                  <p:stCondLst>
                                    <p:cond delay="0"/>
                                  </p:stCondLst>
                                  <p:childTnLst>
                                    <p:set>
                                      <p:cBhvr>
                                        <p:cTn id="20" dur="1" fill="hold">
                                          <p:stCondLst>
                                            <p:cond delay="0"/>
                                          </p:stCondLst>
                                        </p:cTn>
                                        <p:tgtEl>
                                          <p:spTgt spid="180233"/>
                                        </p:tgtEl>
                                        <p:attrNameLst>
                                          <p:attrName>style.visibility</p:attrName>
                                        </p:attrNameLst>
                                      </p:cBhvr>
                                      <p:to>
                                        <p:strVal val="visible"/>
                                      </p:to>
                                    </p:set>
                                  </p:childTnLst>
                                </p:cTn>
                              </p:par>
                            </p:childTnLst>
                          </p:cTn>
                        </p:par>
                        <p:par>
                          <p:cTn id="21" fill="hold" nodeType="afterGroup">
                            <p:stCondLst>
                              <p:cond delay="5000"/>
                            </p:stCondLst>
                            <p:childTnLst>
                              <p:par>
                                <p:cTn id="22" presetID="1" presetClass="entr" presetSubtype="0" fill="hold" grpId="0" nodeType="afterEffect">
                                  <p:stCondLst>
                                    <p:cond delay="0"/>
                                  </p:stCondLst>
                                  <p:childTnLst>
                                    <p:set>
                                      <p:cBhvr>
                                        <p:cTn id="23" dur="1" fill="hold">
                                          <p:stCondLst>
                                            <p:cond delay="0"/>
                                          </p:stCondLst>
                                        </p:cTn>
                                        <p:tgtEl>
                                          <p:spTgt spid="180235"/>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80232"/>
                                        </p:tgtEl>
                                        <p:attrNameLst>
                                          <p:attrName>style.visibility</p:attrName>
                                        </p:attrNameLst>
                                      </p:cBhvr>
                                      <p:to>
                                        <p:strVal val="visible"/>
                                      </p:to>
                                    </p:set>
                                    <p:animEffect transition="in" filter="wipe(up)">
                                      <p:cBhvr>
                                        <p:cTn id="28" dur="1000"/>
                                        <p:tgtEl>
                                          <p:spTgt spid="180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p:bldP spid="180229" grpId="0"/>
      <p:bldOleChart spid="180230" grpId="0"/>
      <p:bldP spid="180232" grpId="0"/>
      <p:bldP spid="180233" grpId="0"/>
      <p:bldP spid="180235" grpId="0"/>
      <p:bldP spid="180236"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a:extLst>
              <a:ext uri="{FF2B5EF4-FFF2-40B4-BE49-F238E27FC236}">
                <a16:creationId xmlns:a16="http://schemas.microsoft.com/office/drawing/2014/main" id="{BFBDAF21-06BD-42E0-A867-110376D33B0A}"/>
              </a:ext>
            </a:extLst>
          </p:cNvPr>
          <p:cNvSpPr>
            <a:spLocks noGrp="1" noChangeArrowheads="1"/>
          </p:cNvSpPr>
          <p:nvPr>
            <p:ph type="title"/>
          </p:nvPr>
        </p:nvSpPr>
        <p:spPr>
          <a:xfrm>
            <a:off x="577850" y="207963"/>
            <a:ext cx="7772400" cy="676275"/>
          </a:xfrm>
          <a:noFill/>
          <a:extLst>
            <a:ext uri="{909E8E84-426E-40DD-AFC4-6F175D3DCCD1}">
              <a14:hiddenFill xmlns:a14="http://schemas.microsoft.com/office/drawing/2010/main">
                <a:solidFill>
                  <a:schemeClr val="tx1"/>
                </a:solidFill>
              </a14:hiddenFill>
            </a:ext>
          </a:extLst>
        </p:spPr>
        <p:txBody>
          <a:bodyPr/>
          <a:lstStyle/>
          <a:p>
            <a:pPr algn="l"/>
            <a:r>
              <a:rPr lang="zh-CN" altLang="en-US" sz="3200">
                <a:solidFill>
                  <a:srgbClr val="FFFF99"/>
                </a:solidFill>
                <a:latin typeface="华文新魏" panose="02010800040101010101" pitchFamily="2" charset="-122"/>
                <a:ea typeface="华文新魏" panose="02010800040101010101" pitchFamily="2" charset="-122"/>
              </a:rPr>
              <a:t>五、 分层</a:t>
            </a:r>
            <a:r>
              <a:rPr lang="en-US" altLang="zh-CN" sz="3200">
                <a:solidFill>
                  <a:srgbClr val="FFFF99"/>
                </a:solidFill>
                <a:latin typeface="华文新魏" panose="02010800040101010101" pitchFamily="2" charset="-122"/>
                <a:ea typeface="华文新魏" panose="02010800040101010101" pitchFamily="2" charset="-122"/>
              </a:rPr>
              <a:t>DFD</a:t>
            </a:r>
            <a:r>
              <a:rPr lang="zh-CN" altLang="en-US" sz="3200">
                <a:solidFill>
                  <a:srgbClr val="FFFF99"/>
                </a:solidFill>
                <a:latin typeface="华文新魏" panose="02010800040101010101" pitchFamily="2" charset="-122"/>
                <a:ea typeface="华文新魏" panose="02010800040101010101" pitchFamily="2" charset="-122"/>
              </a:rPr>
              <a:t>图的改进</a:t>
            </a:r>
            <a:endParaRPr lang="zh-CN" altLang="en-US" sz="3200">
              <a:solidFill>
                <a:srgbClr val="FFFF99"/>
              </a:solidFill>
            </a:endParaRPr>
          </a:p>
        </p:txBody>
      </p:sp>
      <p:sp>
        <p:nvSpPr>
          <p:cNvPr id="145411" name="Rectangle 3">
            <a:extLst>
              <a:ext uri="{FF2B5EF4-FFF2-40B4-BE49-F238E27FC236}">
                <a16:creationId xmlns:a16="http://schemas.microsoft.com/office/drawing/2014/main" id="{A941CD8B-5DCA-496A-A032-94EE1767162D}"/>
              </a:ext>
            </a:extLst>
          </p:cNvPr>
          <p:cNvSpPr>
            <a:spLocks noGrp="1" noChangeArrowheads="1"/>
          </p:cNvSpPr>
          <p:nvPr>
            <p:ph type="body" idx="1"/>
          </p:nvPr>
        </p:nvSpPr>
        <p:spPr>
          <a:xfrm>
            <a:off x="287338" y="796925"/>
            <a:ext cx="8645525" cy="3133725"/>
          </a:xfrm>
          <a:noFill/>
          <a:extLst>
            <a:ext uri="{909E8E84-426E-40DD-AFC4-6F175D3DCCD1}">
              <a14:hiddenFill xmlns:a14="http://schemas.microsoft.com/office/drawing/2010/main">
                <a:solidFill>
                  <a:schemeClr val="tx1"/>
                </a:solidFill>
              </a14:hiddenFill>
            </a:ext>
          </a:extLst>
        </p:spPr>
        <p:txBody>
          <a:bodyPr/>
          <a:lstStyle/>
          <a:p>
            <a:pPr marL="0" indent="0">
              <a:lnSpc>
                <a:spcPct val="105000"/>
              </a:lnSpc>
              <a:spcBef>
                <a:spcPct val="15000"/>
              </a:spcBef>
              <a:buFontTx/>
              <a:buNone/>
            </a:pPr>
            <a:r>
              <a:rPr lang="en-US" altLang="zh-CN" sz="1200" b="1" dirty="0">
                <a:ea typeface="楷体_GB2312" pitchFamily="49" charset="-122"/>
              </a:rPr>
              <a:t>            </a:t>
            </a:r>
            <a:r>
              <a:rPr lang="en-US" altLang="zh-CN" sz="2800" b="1" dirty="0">
                <a:solidFill>
                  <a:schemeClr val="bg1"/>
                </a:solidFill>
                <a:ea typeface="楷体_GB2312" pitchFamily="49" charset="-122"/>
              </a:rPr>
              <a:t>DFD</a:t>
            </a:r>
            <a:r>
              <a:rPr lang="zh-CN" altLang="en-US" sz="2800" b="1" dirty="0">
                <a:solidFill>
                  <a:schemeClr val="bg1"/>
                </a:solidFill>
                <a:ea typeface="楷体_GB2312" pitchFamily="49" charset="-122"/>
              </a:rPr>
              <a:t>图须经过</a:t>
            </a:r>
            <a:r>
              <a:rPr lang="zh-CN" altLang="en-US" sz="2800" b="1" u="sng" dirty="0">
                <a:solidFill>
                  <a:srgbClr val="FFFF66"/>
                </a:solidFill>
                <a:ea typeface="楷体_GB2312" pitchFamily="49" charset="-122"/>
              </a:rPr>
              <a:t>反复修改</a:t>
            </a:r>
            <a:r>
              <a:rPr lang="zh-CN" altLang="en-US" sz="2800" b="1" dirty="0">
                <a:solidFill>
                  <a:schemeClr val="bg1"/>
                </a:solidFill>
                <a:ea typeface="楷体_GB2312" pitchFamily="49" charset="-122"/>
              </a:rPr>
              <a:t>，才能获得最终的目标系统</a:t>
            </a:r>
          </a:p>
          <a:p>
            <a:pPr marL="0" indent="0">
              <a:lnSpc>
                <a:spcPct val="105000"/>
              </a:lnSpc>
              <a:spcBef>
                <a:spcPct val="15000"/>
              </a:spcBef>
              <a:buFontTx/>
              <a:buNone/>
            </a:pPr>
            <a:r>
              <a:rPr lang="zh-CN" altLang="en-US" sz="2800" b="1" dirty="0">
                <a:solidFill>
                  <a:schemeClr val="bg1"/>
                </a:solidFill>
                <a:ea typeface="楷体_GB2312" pitchFamily="49" charset="-122"/>
              </a:rPr>
              <a:t>的</a:t>
            </a:r>
            <a:r>
              <a:rPr lang="en-US" altLang="zh-CN" sz="2800" b="1" dirty="0">
                <a:solidFill>
                  <a:schemeClr val="bg1"/>
                </a:solidFill>
                <a:ea typeface="楷体_GB2312" pitchFamily="49" charset="-122"/>
              </a:rPr>
              <a:t>DFD</a:t>
            </a:r>
            <a:r>
              <a:rPr lang="zh-CN" altLang="en-US" sz="2800" b="1" dirty="0">
                <a:solidFill>
                  <a:schemeClr val="bg1"/>
                </a:solidFill>
                <a:ea typeface="楷体_GB2312" pitchFamily="49" charset="-122"/>
              </a:rPr>
              <a:t>图。从以下方面改进</a:t>
            </a:r>
            <a:r>
              <a:rPr lang="en-US" altLang="zh-CN" sz="2800" b="1" dirty="0">
                <a:solidFill>
                  <a:schemeClr val="bg1"/>
                </a:solidFill>
                <a:ea typeface="楷体_GB2312" pitchFamily="49" charset="-122"/>
              </a:rPr>
              <a:t>DFD</a:t>
            </a:r>
            <a:r>
              <a:rPr lang="zh-CN" altLang="en-US" sz="2800" b="1" dirty="0">
                <a:solidFill>
                  <a:schemeClr val="bg1"/>
                </a:solidFill>
                <a:ea typeface="楷体_GB2312" pitchFamily="49" charset="-122"/>
              </a:rPr>
              <a:t>图：</a:t>
            </a:r>
          </a:p>
          <a:p>
            <a:pPr marL="0" indent="0">
              <a:spcBef>
                <a:spcPct val="10000"/>
              </a:spcBef>
              <a:buFontTx/>
              <a:buNone/>
            </a:pPr>
            <a:r>
              <a:rPr lang="zh-CN" altLang="en-US" sz="2800" b="1" dirty="0">
                <a:solidFill>
                  <a:schemeClr val="bg1"/>
                </a:solidFill>
                <a:ea typeface="楷体_GB2312" pitchFamily="49" charset="-122"/>
              </a:rPr>
              <a:t> </a:t>
            </a:r>
            <a:r>
              <a:rPr lang="en-US" altLang="zh-CN" sz="2800" b="1" dirty="0">
                <a:solidFill>
                  <a:srgbClr val="FFFF66"/>
                </a:solidFill>
                <a:latin typeface="宋体" panose="02010600030101010101" pitchFamily="2" charset="-122"/>
              </a:rPr>
              <a:t>1</a:t>
            </a:r>
            <a:r>
              <a:rPr lang="zh-CN" altLang="en-US" sz="2800" b="1" dirty="0">
                <a:solidFill>
                  <a:srgbClr val="FFFF66"/>
                </a:solidFill>
                <a:latin typeface="宋体" panose="02010600030101010101" pitchFamily="2" charset="-122"/>
              </a:rPr>
              <a:t>、</a:t>
            </a:r>
            <a:r>
              <a:rPr lang="zh-CN" altLang="en-US" sz="2800" b="1" dirty="0">
                <a:solidFill>
                  <a:srgbClr val="FFFF66"/>
                </a:solidFill>
                <a:latin typeface="楷体_GB2312" pitchFamily="49" charset="-122"/>
                <a:ea typeface="楷体_GB2312" pitchFamily="49" charset="-122"/>
              </a:rPr>
              <a:t>检查数据流的正确性</a:t>
            </a:r>
          </a:p>
          <a:p>
            <a:pPr marL="0" indent="0">
              <a:spcBef>
                <a:spcPct val="0"/>
              </a:spcBef>
              <a:buFontTx/>
              <a:buNone/>
            </a:pPr>
            <a:r>
              <a:rPr lang="zh-CN" altLang="en-US" sz="2800" b="1" dirty="0">
                <a:solidFill>
                  <a:schemeClr val="bg1"/>
                </a:solidFill>
                <a:ea typeface="楷体_GB2312" pitchFamily="49" charset="-122"/>
              </a:rPr>
              <a:t>    </a:t>
            </a:r>
            <a:r>
              <a:rPr lang="zh-CN" altLang="en-US" sz="2800" b="1" dirty="0">
                <a:solidFill>
                  <a:schemeClr val="bg1"/>
                </a:solidFill>
                <a:ea typeface="仿宋_GB2312" pitchFamily="49" charset="-122"/>
              </a:rPr>
              <a:t>①  </a:t>
            </a:r>
            <a:r>
              <a:rPr lang="zh-CN" altLang="en-US" sz="2800" b="1" dirty="0">
                <a:solidFill>
                  <a:schemeClr val="bg1"/>
                </a:solidFill>
                <a:ea typeface="楷体_GB2312" pitchFamily="49" charset="-122"/>
              </a:rPr>
              <a:t>数据</a:t>
            </a:r>
            <a:r>
              <a:rPr lang="zh-CN" altLang="en-US" sz="2800" b="1" dirty="0">
                <a:solidFill>
                  <a:schemeClr val="bg1"/>
                </a:solidFill>
                <a:latin typeface="楷体_GB2312" pitchFamily="49" charset="-122"/>
                <a:ea typeface="楷体_GB2312" pitchFamily="49" charset="-122"/>
              </a:rPr>
              <a:t>守恒</a:t>
            </a:r>
          </a:p>
          <a:p>
            <a:pPr marL="0" indent="0">
              <a:lnSpc>
                <a:spcPct val="90000"/>
              </a:lnSpc>
              <a:spcBef>
                <a:spcPct val="0"/>
              </a:spcBef>
              <a:buFontTx/>
              <a:buNone/>
            </a:pPr>
            <a:r>
              <a:rPr lang="zh-CN" altLang="en-US" sz="2800" b="1" dirty="0">
                <a:solidFill>
                  <a:schemeClr val="bg1"/>
                </a:solidFill>
                <a:latin typeface="楷体_GB2312" pitchFamily="49" charset="-122"/>
                <a:ea typeface="楷体_GB2312" pitchFamily="49" charset="-122"/>
              </a:rPr>
              <a:t>  ② 子图、父图的平衡</a:t>
            </a:r>
          </a:p>
          <a:p>
            <a:pPr marL="0" indent="0">
              <a:lnSpc>
                <a:spcPct val="90000"/>
              </a:lnSpc>
              <a:spcBef>
                <a:spcPct val="0"/>
              </a:spcBef>
              <a:buFontTx/>
              <a:buNone/>
            </a:pPr>
            <a:r>
              <a:rPr lang="zh-CN" altLang="en-US" sz="2800" b="1" dirty="0">
                <a:solidFill>
                  <a:schemeClr val="bg1"/>
                </a:solidFill>
                <a:latin typeface="楷体_GB2312" pitchFamily="49" charset="-122"/>
                <a:ea typeface="楷体_GB2312" pitchFamily="49" charset="-122"/>
              </a:rPr>
              <a:t>  ③ 文件使用是否合理。特别注意输入</a:t>
            </a:r>
            <a:r>
              <a:rPr lang="en-US" altLang="zh-CN" sz="2800" b="1" dirty="0">
                <a:solidFill>
                  <a:schemeClr val="bg1"/>
                </a:solidFill>
                <a:latin typeface="楷体_GB2312" pitchFamily="49" charset="-122"/>
                <a:ea typeface="楷体_GB2312" pitchFamily="49" charset="-122"/>
              </a:rPr>
              <a:t>/</a:t>
            </a:r>
            <a:r>
              <a:rPr lang="zh-CN" altLang="en-US" sz="2800" b="1" dirty="0">
                <a:solidFill>
                  <a:schemeClr val="bg1"/>
                </a:solidFill>
                <a:latin typeface="楷体_GB2312" pitchFamily="49" charset="-122"/>
                <a:ea typeface="楷体_GB2312" pitchFamily="49" charset="-122"/>
              </a:rPr>
              <a:t>出文件的数</a:t>
            </a:r>
          </a:p>
          <a:p>
            <a:pPr marL="0" indent="0">
              <a:lnSpc>
                <a:spcPct val="90000"/>
              </a:lnSpc>
              <a:spcBef>
                <a:spcPct val="0"/>
              </a:spcBef>
              <a:buFontTx/>
              <a:buNone/>
            </a:pPr>
            <a:r>
              <a:rPr lang="zh-CN" altLang="en-US" sz="2800" b="1" dirty="0">
                <a:solidFill>
                  <a:schemeClr val="bg1"/>
                </a:solidFill>
                <a:latin typeface="楷体_GB2312" pitchFamily="49" charset="-122"/>
                <a:ea typeface="楷体_GB2312" pitchFamily="49" charset="-122"/>
              </a:rPr>
              <a:t>据流。</a:t>
            </a:r>
          </a:p>
        </p:txBody>
      </p:sp>
      <p:sp>
        <p:nvSpPr>
          <p:cNvPr id="145412" name="Rectangle 4">
            <a:hlinkClick r:id="" action="ppaction://hlinkshowjump?jump=previousslide"/>
            <a:extLst>
              <a:ext uri="{FF2B5EF4-FFF2-40B4-BE49-F238E27FC236}">
                <a16:creationId xmlns:a16="http://schemas.microsoft.com/office/drawing/2014/main" id="{3EE5CDE1-97B8-423D-8E67-22DA4CCD43B8}"/>
              </a:ext>
            </a:extLst>
          </p:cNvPr>
          <p:cNvSpPr>
            <a:spLocks noChangeArrowheads="1"/>
          </p:cNvSpPr>
          <p:nvPr/>
        </p:nvSpPr>
        <p:spPr bwMode="auto">
          <a:xfrm>
            <a:off x="651510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3" name="Rectangle 5">
            <a:hlinkClick r:id="" action="ppaction://hlinkshowjump?jump=nextslide"/>
            <a:extLst>
              <a:ext uri="{FF2B5EF4-FFF2-40B4-BE49-F238E27FC236}">
                <a16:creationId xmlns:a16="http://schemas.microsoft.com/office/drawing/2014/main" id="{AD1FAD8A-EB4B-4166-99BD-0F366F837048}"/>
              </a:ext>
            </a:extLst>
          </p:cNvPr>
          <p:cNvSpPr>
            <a:spLocks noChangeArrowheads="1"/>
          </p:cNvSpPr>
          <p:nvPr/>
        </p:nvSpPr>
        <p:spPr bwMode="auto">
          <a:xfrm>
            <a:off x="710565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5414" name="Oval 6">
            <a:hlinkClick r:id="rId3" action="ppaction://hlinksldjump"/>
            <a:extLst>
              <a:ext uri="{FF2B5EF4-FFF2-40B4-BE49-F238E27FC236}">
                <a16:creationId xmlns:a16="http://schemas.microsoft.com/office/drawing/2014/main" id="{1A0C9235-AFA4-47DC-8B72-7B01EAFEEB38}"/>
              </a:ext>
            </a:extLst>
          </p:cNvPr>
          <p:cNvSpPr>
            <a:spLocks noChangeArrowheads="1"/>
          </p:cNvSpPr>
          <p:nvPr/>
        </p:nvSpPr>
        <p:spPr bwMode="auto">
          <a:xfrm>
            <a:off x="7823200" y="6273800"/>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5415" name="Text Box 7">
            <a:extLst>
              <a:ext uri="{FF2B5EF4-FFF2-40B4-BE49-F238E27FC236}">
                <a16:creationId xmlns:a16="http://schemas.microsoft.com/office/drawing/2014/main" id="{22EBD480-A14C-4F34-8843-C0FDB2340E66}"/>
              </a:ext>
            </a:extLst>
          </p:cNvPr>
          <p:cNvSpPr txBox="1">
            <a:spLocks noChangeArrowheads="1"/>
          </p:cNvSpPr>
          <p:nvPr/>
        </p:nvSpPr>
        <p:spPr bwMode="auto">
          <a:xfrm>
            <a:off x="406400" y="3962400"/>
            <a:ext cx="8737600" cy="227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pPr>
            <a:r>
              <a:rPr lang="en-US" altLang="zh-CN" dirty="0">
                <a:solidFill>
                  <a:srgbClr val="FFFF66"/>
                </a:solidFill>
                <a:effectLst/>
              </a:rPr>
              <a:t>2</a:t>
            </a:r>
            <a:r>
              <a:rPr lang="zh-CN" altLang="en-US" dirty="0">
                <a:solidFill>
                  <a:srgbClr val="FFFF66"/>
                </a:solidFill>
                <a:effectLst/>
              </a:rPr>
              <a:t>、改进</a:t>
            </a:r>
            <a:r>
              <a:rPr lang="en-US" altLang="zh-CN" dirty="0">
                <a:solidFill>
                  <a:srgbClr val="FFFF66"/>
                </a:solidFill>
                <a:effectLst/>
              </a:rPr>
              <a:t>DFD</a:t>
            </a:r>
            <a:r>
              <a:rPr lang="zh-CN" altLang="en-US" dirty="0">
                <a:solidFill>
                  <a:srgbClr val="FFFF66"/>
                </a:solidFill>
                <a:effectLst/>
              </a:rPr>
              <a:t>图的易理解性</a:t>
            </a:r>
          </a:p>
          <a:p>
            <a:pPr>
              <a:lnSpc>
                <a:spcPct val="100000"/>
              </a:lnSpc>
              <a:spcBef>
                <a:spcPct val="10000"/>
              </a:spcBef>
            </a:pPr>
            <a:r>
              <a:rPr lang="zh-CN" altLang="en-US" dirty="0">
                <a:solidFill>
                  <a:schemeClr val="bg1"/>
                </a:solidFill>
                <a:effectLst/>
              </a:rPr>
              <a:t>   ① 简化加工之间的联系（联系越少，独立性越强，</a:t>
            </a:r>
          </a:p>
          <a:p>
            <a:pPr>
              <a:lnSpc>
                <a:spcPct val="100000"/>
              </a:lnSpc>
              <a:spcBef>
                <a:spcPct val="0"/>
              </a:spcBef>
            </a:pPr>
            <a:r>
              <a:rPr lang="zh-CN" altLang="en-US" dirty="0">
                <a:solidFill>
                  <a:schemeClr val="bg1"/>
                </a:solidFill>
                <a:effectLst/>
              </a:rPr>
              <a:t>易理解性越好）。</a:t>
            </a:r>
          </a:p>
          <a:p>
            <a:pPr>
              <a:lnSpc>
                <a:spcPct val="100000"/>
              </a:lnSpc>
              <a:spcBef>
                <a:spcPct val="0"/>
              </a:spcBef>
            </a:pPr>
            <a:r>
              <a:rPr lang="zh-CN" altLang="en-US" dirty="0">
                <a:solidFill>
                  <a:schemeClr val="bg1"/>
                </a:solidFill>
                <a:effectLst/>
              </a:rPr>
              <a:t>   ② 改进分解的均匀性。</a:t>
            </a:r>
          </a:p>
          <a:p>
            <a:pPr>
              <a:lnSpc>
                <a:spcPct val="100000"/>
              </a:lnSpc>
              <a:spcBef>
                <a:spcPct val="0"/>
              </a:spcBef>
            </a:pPr>
            <a:r>
              <a:rPr lang="zh-CN" altLang="en-US" dirty="0">
                <a:solidFill>
                  <a:schemeClr val="bg1"/>
                </a:solidFill>
                <a:effectLst/>
              </a:rPr>
              <a:t>   ③ 适当命名（各成分名称无二义性，准确、具体）</a:t>
            </a:r>
            <a:endParaRPr lang="zh-CN" altLang="en-US" dirty="0">
              <a:effectLst/>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wipe(left)">
                                      <p:cBhvr>
                                        <p:cTn id="7" dur="1000"/>
                                        <p:tgtEl>
                                          <p:spTgt spid="145411">
                                            <p:txEl>
                                              <p:pRg st="0" end="0"/>
                                            </p:txEl>
                                          </p:spTgt>
                                        </p:tgtEl>
                                      </p:cBhvr>
                                    </p:animEffect>
                                  </p:childTnLst>
                                </p:cTn>
                              </p:par>
                            </p:childTnLst>
                          </p:cTn>
                        </p:par>
                        <p:par>
                          <p:cTn id="8" fill="hold" nodeType="afterGroup">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145411">
                                            <p:txEl>
                                              <p:pRg st="1" end="1"/>
                                            </p:txEl>
                                          </p:spTgt>
                                        </p:tgtEl>
                                        <p:attrNameLst>
                                          <p:attrName>style.visibility</p:attrName>
                                        </p:attrNameLst>
                                      </p:cBhvr>
                                      <p:to>
                                        <p:strVal val="visible"/>
                                      </p:to>
                                    </p:set>
                                    <p:animEffect transition="in" filter="wipe(left)">
                                      <p:cBhvr>
                                        <p:cTn id="11" dur="1000"/>
                                        <p:tgtEl>
                                          <p:spTgt spid="14541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45411">
                                            <p:txEl>
                                              <p:pRg st="2" end="2"/>
                                            </p:txEl>
                                          </p:spTgt>
                                        </p:tgtEl>
                                        <p:attrNameLst>
                                          <p:attrName>style.visibility</p:attrName>
                                        </p:attrNameLst>
                                      </p:cBhvr>
                                      <p:to>
                                        <p:strVal val="visible"/>
                                      </p:to>
                                    </p:set>
                                    <p:animEffect transition="in" filter="wipe(left)">
                                      <p:cBhvr>
                                        <p:cTn id="16" dur="1000"/>
                                        <p:tgtEl>
                                          <p:spTgt spid="145411">
                                            <p:txEl>
                                              <p:pRg st="2" end="2"/>
                                            </p:txEl>
                                          </p:spTgt>
                                        </p:tgtEl>
                                      </p:cBhvr>
                                    </p:animEffect>
                                  </p:childTnLst>
                                </p:cTn>
                              </p:par>
                            </p:childTnLst>
                          </p:cTn>
                        </p:par>
                        <p:par>
                          <p:cTn id="17" fill="hold" nodeType="afterGroup">
                            <p:stCondLst>
                              <p:cond delay="1000"/>
                            </p:stCondLst>
                            <p:childTnLst>
                              <p:par>
                                <p:cTn id="18" presetID="22" presetClass="entr" presetSubtype="8" fill="hold" grpId="0" nodeType="afterEffect">
                                  <p:stCondLst>
                                    <p:cond delay="2000"/>
                                  </p:stCondLst>
                                  <p:childTnLst>
                                    <p:set>
                                      <p:cBhvr>
                                        <p:cTn id="19" dur="1" fill="hold">
                                          <p:stCondLst>
                                            <p:cond delay="0"/>
                                          </p:stCondLst>
                                        </p:cTn>
                                        <p:tgtEl>
                                          <p:spTgt spid="145411">
                                            <p:txEl>
                                              <p:pRg st="3" end="3"/>
                                            </p:txEl>
                                          </p:spTgt>
                                        </p:tgtEl>
                                        <p:attrNameLst>
                                          <p:attrName>style.visibility</p:attrName>
                                        </p:attrNameLst>
                                      </p:cBhvr>
                                      <p:to>
                                        <p:strVal val="visible"/>
                                      </p:to>
                                    </p:set>
                                    <p:animEffect transition="in" filter="wipe(left)">
                                      <p:cBhvr>
                                        <p:cTn id="20" dur="1000"/>
                                        <p:tgtEl>
                                          <p:spTgt spid="145411">
                                            <p:txEl>
                                              <p:pRg st="3" end="3"/>
                                            </p:txEl>
                                          </p:spTgt>
                                        </p:tgtEl>
                                      </p:cBhvr>
                                    </p:animEffect>
                                  </p:childTnLst>
                                </p:cTn>
                              </p:par>
                            </p:childTnLst>
                          </p:cTn>
                        </p:par>
                        <p:par>
                          <p:cTn id="21" fill="hold" nodeType="afterGroup">
                            <p:stCondLst>
                              <p:cond delay="4000"/>
                            </p:stCondLst>
                            <p:childTnLst>
                              <p:par>
                                <p:cTn id="22" presetID="22" presetClass="entr" presetSubtype="8" fill="hold" grpId="0" nodeType="afterEffect">
                                  <p:stCondLst>
                                    <p:cond delay="2500"/>
                                  </p:stCondLst>
                                  <p:childTnLst>
                                    <p:set>
                                      <p:cBhvr>
                                        <p:cTn id="23" dur="1" fill="hold">
                                          <p:stCondLst>
                                            <p:cond delay="0"/>
                                          </p:stCondLst>
                                        </p:cTn>
                                        <p:tgtEl>
                                          <p:spTgt spid="145411">
                                            <p:txEl>
                                              <p:pRg st="4" end="4"/>
                                            </p:txEl>
                                          </p:spTgt>
                                        </p:tgtEl>
                                        <p:attrNameLst>
                                          <p:attrName>style.visibility</p:attrName>
                                        </p:attrNameLst>
                                      </p:cBhvr>
                                      <p:to>
                                        <p:strVal val="visible"/>
                                      </p:to>
                                    </p:set>
                                    <p:animEffect transition="in" filter="wipe(left)">
                                      <p:cBhvr>
                                        <p:cTn id="24" dur="1000"/>
                                        <p:tgtEl>
                                          <p:spTgt spid="145411">
                                            <p:txEl>
                                              <p:pRg st="4" end="4"/>
                                            </p:txEl>
                                          </p:spTgt>
                                        </p:tgtEl>
                                      </p:cBhvr>
                                    </p:animEffect>
                                  </p:childTnLst>
                                </p:cTn>
                              </p:par>
                            </p:childTnLst>
                          </p:cTn>
                        </p:par>
                        <p:par>
                          <p:cTn id="25" fill="hold" nodeType="afterGroup">
                            <p:stCondLst>
                              <p:cond delay="7500"/>
                            </p:stCondLst>
                            <p:childTnLst>
                              <p:par>
                                <p:cTn id="26" presetID="22" presetClass="entr" presetSubtype="8" fill="hold" grpId="0" nodeType="afterEffect">
                                  <p:stCondLst>
                                    <p:cond delay="2500"/>
                                  </p:stCondLst>
                                  <p:childTnLst>
                                    <p:set>
                                      <p:cBhvr>
                                        <p:cTn id="27" dur="1" fill="hold">
                                          <p:stCondLst>
                                            <p:cond delay="0"/>
                                          </p:stCondLst>
                                        </p:cTn>
                                        <p:tgtEl>
                                          <p:spTgt spid="145411">
                                            <p:txEl>
                                              <p:pRg st="5" end="5"/>
                                            </p:txEl>
                                          </p:spTgt>
                                        </p:tgtEl>
                                        <p:attrNameLst>
                                          <p:attrName>style.visibility</p:attrName>
                                        </p:attrNameLst>
                                      </p:cBhvr>
                                      <p:to>
                                        <p:strVal val="visible"/>
                                      </p:to>
                                    </p:set>
                                    <p:animEffect transition="in" filter="wipe(left)">
                                      <p:cBhvr>
                                        <p:cTn id="28" dur="1000"/>
                                        <p:tgtEl>
                                          <p:spTgt spid="145411">
                                            <p:txEl>
                                              <p:pRg st="5" end="5"/>
                                            </p:txEl>
                                          </p:spTgt>
                                        </p:tgtEl>
                                      </p:cBhvr>
                                    </p:animEffect>
                                  </p:childTnLst>
                                </p:cTn>
                              </p:par>
                            </p:childTnLst>
                          </p:cTn>
                        </p:par>
                        <p:par>
                          <p:cTn id="29" fill="hold" nodeType="afterGroup">
                            <p:stCondLst>
                              <p:cond delay="11000"/>
                            </p:stCondLst>
                            <p:childTnLst>
                              <p:par>
                                <p:cTn id="30" presetID="22" presetClass="entr" presetSubtype="8" fill="hold" grpId="0" nodeType="afterEffect">
                                  <p:stCondLst>
                                    <p:cond delay="0"/>
                                  </p:stCondLst>
                                  <p:childTnLst>
                                    <p:set>
                                      <p:cBhvr>
                                        <p:cTn id="31" dur="1" fill="hold">
                                          <p:stCondLst>
                                            <p:cond delay="0"/>
                                          </p:stCondLst>
                                        </p:cTn>
                                        <p:tgtEl>
                                          <p:spTgt spid="145411">
                                            <p:txEl>
                                              <p:pRg st="6" end="6"/>
                                            </p:txEl>
                                          </p:spTgt>
                                        </p:tgtEl>
                                        <p:attrNameLst>
                                          <p:attrName>style.visibility</p:attrName>
                                        </p:attrNameLst>
                                      </p:cBhvr>
                                      <p:to>
                                        <p:strVal val="visible"/>
                                      </p:to>
                                    </p:set>
                                    <p:animEffect transition="in" filter="wipe(left)">
                                      <p:cBhvr>
                                        <p:cTn id="32" dur="1000"/>
                                        <p:tgtEl>
                                          <p:spTgt spid="14541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5415">
                                            <p:txEl>
                                              <p:pRg st="0" end="0"/>
                                            </p:txEl>
                                          </p:spTgt>
                                        </p:tgtEl>
                                        <p:attrNameLst>
                                          <p:attrName>style.visibility</p:attrName>
                                        </p:attrNameLst>
                                      </p:cBhvr>
                                      <p:to>
                                        <p:strVal val="visible"/>
                                      </p:to>
                                    </p:set>
                                    <p:animEffect transition="in" filter="wipe(left)">
                                      <p:cBhvr>
                                        <p:cTn id="37" dur="1000"/>
                                        <p:tgtEl>
                                          <p:spTgt spid="145415">
                                            <p:txEl>
                                              <p:pRg st="0" end="0"/>
                                            </p:txEl>
                                          </p:spTgt>
                                        </p:tgtEl>
                                      </p:cBhvr>
                                    </p:animEffect>
                                  </p:childTnLst>
                                </p:cTn>
                              </p:par>
                            </p:childTnLst>
                          </p:cTn>
                        </p:par>
                        <p:par>
                          <p:cTn id="38" fill="hold" nodeType="afterGroup">
                            <p:stCondLst>
                              <p:cond delay="1000"/>
                            </p:stCondLst>
                            <p:childTnLst>
                              <p:par>
                                <p:cTn id="39" presetID="22" presetClass="entr" presetSubtype="8" fill="hold" grpId="0" nodeType="afterEffect">
                                  <p:stCondLst>
                                    <p:cond delay="1500"/>
                                  </p:stCondLst>
                                  <p:childTnLst>
                                    <p:set>
                                      <p:cBhvr>
                                        <p:cTn id="40" dur="1" fill="hold">
                                          <p:stCondLst>
                                            <p:cond delay="0"/>
                                          </p:stCondLst>
                                        </p:cTn>
                                        <p:tgtEl>
                                          <p:spTgt spid="145415">
                                            <p:txEl>
                                              <p:pRg st="1" end="1"/>
                                            </p:txEl>
                                          </p:spTgt>
                                        </p:tgtEl>
                                        <p:attrNameLst>
                                          <p:attrName>style.visibility</p:attrName>
                                        </p:attrNameLst>
                                      </p:cBhvr>
                                      <p:to>
                                        <p:strVal val="visible"/>
                                      </p:to>
                                    </p:set>
                                    <p:animEffect transition="in" filter="wipe(left)">
                                      <p:cBhvr>
                                        <p:cTn id="41" dur="1000"/>
                                        <p:tgtEl>
                                          <p:spTgt spid="145415">
                                            <p:txEl>
                                              <p:pRg st="1" end="1"/>
                                            </p:txEl>
                                          </p:spTgt>
                                        </p:tgtEl>
                                      </p:cBhvr>
                                    </p:animEffect>
                                  </p:childTnLst>
                                </p:cTn>
                              </p:par>
                            </p:childTnLst>
                          </p:cTn>
                        </p:par>
                        <p:par>
                          <p:cTn id="42" fill="hold" nodeType="afterGroup">
                            <p:stCondLst>
                              <p:cond delay="3500"/>
                            </p:stCondLst>
                            <p:childTnLst>
                              <p:par>
                                <p:cTn id="43" presetID="22" presetClass="entr" presetSubtype="8" fill="hold" grpId="0" nodeType="afterEffect">
                                  <p:stCondLst>
                                    <p:cond delay="0"/>
                                  </p:stCondLst>
                                  <p:childTnLst>
                                    <p:set>
                                      <p:cBhvr>
                                        <p:cTn id="44" dur="1" fill="hold">
                                          <p:stCondLst>
                                            <p:cond delay="0"/>
                                          </p:stCondLst>
                                        </p:cTn>
                                        <p:tgtEl>
                                          <p:spTgt spid="145415">
                                            <p:txEl>
                                              <p:pRg st="2" end="2"/>
                                            </p:txEl>
                                          </p:spTgt>
                                        </p:tgtEl>
                                        <p:attrNameLst>
                                          <p:attrName>style.visibility</p:attrName>
                                        </p:attrNameLst>
                                      </p:cBhvr>
                                      <p:to>
                                        <p:strVal val="visible"/>
                                      </p:to>
                                    </p:set>
                                    <p:animEffect transition="in" filter="wipe(left)">
                                      <p:cBhvr>
                                        <p:cTn id="45" dur="1000"/>
                                        <p:tgtEl>
                                          <p:spTgt spid="145415">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5415">
                                            <p:txEl>
                                              <p:pRg st="3" end="3"/>
                                            </p:txEl>
                                          </p:spTgt>
                                        </p:tgtEl>
                                        <p:attrNameLst>
                                          <p:attrName>style.visibility</p:attrName>
                                        </p:attrNameLst>
                                      </p:cBhvr>
                                      <p:to>
                                        <p:strVal val="visible"/>
                                      </p:to>
                                    </p:set>
                                    <p:animEffect transition="in" filter="wipe(left)">
                                      <p:cBhvr>
                                        <p:cTn id="50" dur="1000"/>
                                        <p:tgtEl>
                                          <p:spTgt spid="145415">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45415">
                                            <p:txEl>
                                              <p:pRg st="4" end="4"/>
                                            </p:txEl>
                                          </p:spTgt>
                                        </p:tgtEl>
                                        <p:attrNameLst>
                                          <p:attrName>style.visibility</p:attrName>
                                        </p:attrNameLst>
                                      </p:cBhvr>
                                      <p:to>
                                        <p:strVal val="visible"/>
                                      </p:to>
                                    </p:set>
                                    <p:animEffect transition="in" filter="wipe(left)">
                                      <p:cBhvr>
                                        <p:cTn id="55" dur="1000"/>
                                        <p:tgtEl>
                                          <p:spTgt spid="1454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uiExpand="1" build="p" autoUpdateAnimBg="0" advAuto="2000"/>
      <p:bldP spid="145415"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ext Box 2">
            <a:extLst>
              <a:ext uri="{FF2B5EF4-FFF2-40B4-BE49-F238E27FC236}">
                <a16:creationId xmlns:a16="http://schemas.microsoft.com/office/drawing/2014/main" id="{22DEA60A-CF4C-4B6D-A961-34D04FEE8547}"/>
              </a:ext>
            </a:extLst>
          </p:cNvPr>
          <p:cNvSpPr txBox="1">
            <a:spLocks noChangeArrowheads="1"/>
          </p:cNvSpPr>
          <p:nvPr/>
        </p:nvSpPr>
        <p:spPr bwMode="auto">
          <a:xfrm>
            <a:off x="584200" y="1325563"/>
            <a:ext cx="8088313" cy="2570162"/>
          </a:xfrm>
          <a:prstGeom prst="rect">
            <a:avLst/>
          </a:prstGeom>
          <a:noFill/>
          <a:ln>
            <a:noFill/>
          </a:ln>
          <a:effectLst/>
          <a:extLst>
            <a:ext uri="{909E8E84-426E-40DD-AFC4-6F175D3DCCD1}">
              <a14:hiddenFill xmlns:a14="http://schemas.microsoft.com/office/drawing/2010/main">
                <a:solidFill>
                  <a:srgbClr val="003A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30000"/>
              </a:spcBef>
            </a:pPr>
            <a:r>
              <a:rPr lang="en-US" altLang="zh-CN" b="0" dirty="0">
                <a:effectLst/>
                <a:latin typeface="宋体" panose="02010600030101010101" pitchFamily="2" charset="-122"/>
                <a:ea typeface="宋体" panose="02010600030101010101" pitchFamily="2" charset="-122"/>
              </a:rPr>
              <a:t>    </a:t>
            </a:r>
            <a:r>
              <a:rPr lang="zh-CN" altLang="en-US" dirty="0">
                <a:solidFill>
                  <a:schemeClr val="bg1"/>
                </a:solidFill>
                <a:effectLst/>
                <a:latin typeface="楷体_GB2312" pitchFamily="49" charset="-122"/>
              </a:rPr>
              <a:t>分层数据流图只是表达了系统的</a:t>
            </a:r>
            <a:r>
              <a:rPr lang="zh-CN" altLang="en-US" dirty="0">
                <a:solidFill>
                  <a:schemeClr val="bg1"/>
                </a:solidFill>
                <a:effectLst/>
              </a:rPr>
              <a:t>“</a:t>
            </a:r>
            <a:r>
              <a:rPr lang="zh-CN" altLang="en-US" dirty="0">
                <a:solidFill>
                  <a:schemeClr val="bg1"/>
                </a:solidFill>
                <a:effectLst/>
                <a:latin typeface="楷体_GB2312" pitchFamily="49" charset="-122"/>
              </a:rPr>
              <a:t>分解</a:t>
            </a:r>
            <a:r>
              <a:rPr lang="zh-CN" altLang="en-US" dirty="0">
                <a:solidFill>
                  <a:schemeClr val="bg1"/>
                </a:solidFill>
                <a:effectLst/>
              </a:rPr>
              <a:t>”</a:t>
            </a:r>
            <a:r>
              <a:rPr lang="zh-CN" altLang="en-US" dirty="0">
                <a:solidFill>
                  <a:schemeClr val="bg1"/>
                </a:solidFill>
                <a:effectLst/>
                <a:latin typeface="楷体_GB2312" pitchFamily="49" charset="-122"/>
              </a:rPr>
              <a:t>，为了完整地描述这个系统，还需借助</a:t>
            </a:r>
            <a:r>
              <a:rPr lang="zh-CN" altLang="en-US" dirty="0">
                <a:solidFill>
                  <a:schemeClr val="bg1"/>
                </a:solidFill>
                <a:effectLst/>
              </a:rPr>
              <a:t>“</a:t>
            </a:r>
            <a:r>
              <a:rPr lang="zh-CN" altLang="en-US" u="sng" dirty="0">
                <a:solidFill>
                  <a:schemeClr val="bg1"/>
                </a:solidFill>
                <a:effectLst/>
                <a:latin typeface="楷体_GB2312" pitchFamily="49" charset="-122"/>
              </a:rPr>
              <a:t>数据词典</a:t>
            </a:r>
            <a:r>
              <a:rPr lang="zh-CN" altLang="en-US" dirty="0">
                <a:solidFill>
                  <a:schemeClr val="bg1"/>
                </a:solidFill>
                <a:effectLst/>
              </a:rPr>
              <a:t>”</a:t>
            </a:r>
            <a:r>
              <a:rPr lang="zh-CN" altLang="en-US" dirty="0">
                <a:solidFill>
                  <a:schemeClr val="bg1"/>
                </a:solidFill>
                <a:effectLst/>
                <a:latin typeface="楷体_GB2312" pitchFamily="49" charset="-122"/>
              </a:rPr>
              <a:t>和</a:t>
            </a:r>
            <a:r>
              <a:rPr lang="zh-CN" altLang="en-US" dirty="0">
                <a:solidFill>
                  <a:schemeClr val="bg1"/>
                </a:solidFill>
                <a:effectLst/>
              </a:rPr>
              <a:t>“</a:t>
            </a:r>
            <a:r>
              <a:rPr lang="zh-CN" altLang="en-US" u="sng" dirty="0">
                <a:solidFill>
                  <a:schemeClr val="bg1"/>
                </a:solidFill>
                <a:effectLst/>
                <a:latin typeface="楷体_GB2312" pitchFamily="49" charset="-122"/>
              </a:rPr>
              <a:t>小说明</a:t>
            </a:r>
            <a:r>
              <a:rPr lang="zh-CN" altLang="en-US" dirty="0">
                <a:solidFill>
                  <a:schemeClr val="bg1"/>
                </a:solidFill>
                <a:effectLst/>
              </a:rPr>
              <a:t>”</a:t>
            </a:r>
            <a:r>
              <a:rPr lang="zh-CN" altLang="en-US" dirty="0">
                <a:solidFill>
                  <a:schemeClr val="bg1"/>
                </a:solidFill>
                <a:effectLst/>
                <a:latin typeface="楷体_GB2312" pitchFamily="49" charset="-122"/>
              </a:rPr>
              <a:t>对图中的每个数据和加工给出解释。</a:t>
            </a:r>
            <a:endParaRPr lang="zh-CN" altLang="en-US" b="0" dirty="0">
              <a:solidFill>
                <a:schemeClr val="bg1"/>
              </a:solidFill>
              <a:effectLst/>
              <a:latin typeface="楷体_GB2312" pitchFamily="49" charset="-122"/>
            </a:endParaRPr>
          </a:p>
          <a:p>
            <a:pPr algn="just">
              <a:lnSpc>
                <a:spcPct val="110000"/>
              </a:lnSpc>
              <a:spcBef>
                <a:spcPct val="30000"/>
              </a:spcBef>
            </a:pPr>
            <a:r>
              <a:rPr lang="zh-CN" altLang="en-US" dirty="0">
                <a:solidFill>
                  <a:schemeClr val="bg1"/>
                </a:solidFill>
                <a:effectLst/>
                <a:latin typeface="楷体_GB2312" pitchFamily="49" charset="-122"/>
              </a:rPr>
              <a:t>    对数据流图中包含的所有元素的定义的集合构成了数据词典。词典中可有以下四种类型的条目</a:t>
            </a:r>
            <a:r>
              <a:rPr lang="zh-CN" altLang="en-US" dirty="0">
                <a:solidFill>
                  <a:schemeClr val="bg1"/>
                </a:solidFill>
                <a:effectLst/>
                <a:latin typeface="宋体" panose="02010600030101010101" pitchFamily="2" charset="-122"/>
                <a:ea typeface="宋体" panose="02010600030101010101" pitchFamily="2" charset="-122"/>
              </a:rPr>
              <a:t>：</a:t>
            </a:r>
            <a:endParaRPr lang="zh-CN" altLang="en-US" b="0" dirty="0">
              <a:solidFill>
                <a:schemeClr val="bg1"/>
              </a:solidFill>
              <a:effectLst/>
              <a:latin typeface="宋体" panose="02010600030101010101" pitchFamily="2" charset="-122"/>
              <a:ea typeface="宋体" panose="02010600030101010101" pitchFamily="2" charset="-122"/>
            </a:endParaRPr>
          </a:p>
        </p:txBody>
      </p:sp>
      <p:sp>
        <p:nvSpPr>
          <p:cNvPr id="146435" name="Text Box 3">
            <a:extLst>
              <a:ext uri="{FF2B5EF4-FFF2-40B4-BE49-F238E27FC236}">
                <a16:creationId xmlns:a16="http://schemas.microsoft.com/office/drawing/2014/main" id="{07311CB6-BFD3-41C0-ABF0-720055CCC4E9}"/>
              </a:ext>
            </a:extLst>
          </p:cNvPr>
          <p:cNvSpPr txBox="1">
            <a:spLocks noChangeArrowheads="1"/>
          </p:cNvSpPr>
          <p:nvPr/>
        </p:nvSpPr>
        <p:spPr bwMode="auto">
          <a:xfrm>
            <a:off x="1452563" y="466725"/>
            <a:ext cx="5934075"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zh-CN" altLang="zh-CN" sz="2400" b="0">
              <a:effectLst/>
              <a:latin typeface="Monotype Sorts" pitchFamily="2" charset="2"/>
              <a:ea typeface="宋体" panose="02010600030101010101" pitchFamily="2" charset="-122"/>
            </a:endParaRPr>
          </a:p>
        </p:txBody>
      </p:sp>
      <p:sp>
        <p:nvSpPr>
          <p:cNvPr id="146436" name="Rectangle 4">
            <a:extLst>
              <a:ext uri="{FF2B5EF4-FFF2-40B4-BE49-F238E27FC236}">
                <a16:creationId xmlns:a16="http://schemas.microsoft.com/office/drawing/2014/main" id="{0540F723-37C2-40F3-A1DF-6F8D6801800E}"/>
              </a:ext>
            </a:extLst>
          </p:cNvPr>
          <p:cNvSpPr>
            <a:spLocks noGrp="1" noChangeArrowheads="1"/>
          </p:cNvSpPr>
          <p:nvPr>
            <p:ph type="title" idx="4294967295"/>
          </p:nvPr>
        </p:nvSpPr>
        <p:spPr>
          <a:xfrm>
            <a:off x="2403475" y="250825"/>
            <a:ext cx="4222750" cy="855663"/>
          </a:xfrm>
          <a:noFill/>
          <a:extLst>
            <a:ext uri="{909E8E84-426E-40DD-AFC4-6F175D3DCCD1}">
              <a14:hiddenFill xmlns:a14="http://schemas.microsoft.com/office/drawing/2010/main">
                <a:solidFill>
                  <a:schemeClr val="tx1"/>
                </a:solidFill>
              </a14:hiddenFill>
            </a:ext>
          </a:extLst>
        </p:spPr>
        <p:txBody>
          <a:bodyPr/>
          <a:lstStyle/>
          <a:p>
            <a:r>
              <a:rPr lang="zh-CN" altLang="en-US" sz="2800" b="1">
                <a:solidFill>
                  <a:srgbClr val="FFFF99"/>
                </a:solidFill>
                <a:effectLst>
                  <a:outerShdw blurRad="38100" dist="38100" dir="2700000" algn="tl">
                    <a:srgbClr val="C0C0C0"/>
                  </a:outerShdw>
                </a:effectLst>
                <a:latin typeface="宋体" panose="02010600030101010101" pitchFamily="2" charset="-122"/>
              </a:rPr>
              <a:t>六、 数据词典</a:t>
            </a:r>
            <a:r>
              <a:rPr lang="en-US" altLang="zh-CN" sz="2800" b="1">
                <a:solidFill>
                  <a:srgbClr val="FFFF99"/>
                </a:solidFill>
                <a:effectLst>
                  <a:outerShdw blurRad="38100" dist="38100" dir="2700000" algn="tl">
                    <a:srgbClr val="C0C0C0"/>
                  </a:outerShdw>
                </a:effectLst>
                <a:latin typeface="宋体" panose="02010600030101010101" pitchFamily="2" charset="-122"/>
              </a:rPr>
              <a:t>(DD)</a:t>
            </a:r>
          </a:p>
        </p:txBody>
      </p:sp>
      <p:grpSp>
        <p:nvGrpSpPr>
          <p:cNvPr id="146437" name="Group 5">
            <a:extLst>
              <a:ext uri="{FF2B5EF4-FFF2-40B4-BE49-F238E27FC236}">
                <a16:creationId xmlns:a16="http://schemas.microsoft.com/office/drawing/2014/main" id="{17E2D0BC-DAA6-42BF-8A4C-C5176E2BD555}"/>
              </a:ext>
            </a:extLst>
          </p:cNvPr>
          <p:cNvGrpSpPr>
            <a:grpSpLocks/>
          </p:cNvGrpSpPr>
          <p:nvPr/>
        </p:nvGrpSpPr>
        <p:grpSpPr bwMode="auto">
          <a:xfrm>
            <a:off x="836613" y="4691063"/>
            <a:ext cx="7235825" cy="539750"/>
            <a:chOff x="792" y="2955"/>
            <a:chExt cx="4010" cy="340"/>
          </a:xfrm>
        </p:grpSpPr>
        <p:sp>
          <p:nvSpPr>
            <p:cNvPr id="146438" name="Text Box 6">
              <a:extLst>
                <a:ext uri="{FF2B5EF4-FFF2-40B4-BE49-F238E27FC236}">
                  <a16:creationId xmlns:a16="http://schemas.microsoft.com/office/drawing/2014/main" id="{AD2777C6-9E54-48DF-BD31-82B422353A72}"/>
                </a:ext>
              </a:extLst>
            </p:cNvPr>
            <p:cNvSpPr txBox="1">
              <a:spLocks noChangeArrowheads="1"/>
            </p:cNvSpPr>
            <p:nvPr/>
          </p:nvSpPr>
          <p:spPr bwMode="auto">
            <a:xfrm>
              <a:off x="792" y="2955"/>
              <a:ext cx="4010" cy="34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lnSpc>
                  <a:spcPct val="105000"/>
                </a:lnSpc>
                <a:spcBef>
                  <a:spcPct val="0"/>
                </a:spcBef>
              </a:pPr>
              <a:r>
                <a:rPr lang="en-US" altLang="zh-CN" sz="2400">
                  <a:solidFill>
                    <a:schemeClr val="bg1"/>
                  </a:solidFill>
                  <a:effectLst/>
                  <a:latin typeface="宋体" panose="02010600030101010101" pitchFamily="2" charset="-122"/>
                  <a:ea typeface="宋体" panose="02010600030101010101" pitchFamily="2" charset="-122"/>
                </a:rPr>
                <a:t>  </a:t>
              </a:r>
              <a:r>
                <a:rPr lang="zh-CN" altLang="en-US">
                  <a:solidFill>
                    <a:schemeClr val="bg1"/>
                  </a:solidFill>
                  <a:effectLst/>
                  <a:latin typeface="宋体" panose="02010600030101010101" pitchFamily="2" charset="-122"/>
                  <a:ea typeface="宋体" panose="02010600030101010101" pitchFamily="2" charset="-122"/>
                </a:rPr>
                <a:t>数据流     文件      数据项     加工</a:t>
              </a:r>
              <a:endParaRPr lang="zh-CN" altLang="en-US" b="0">
                <a:effectLst/>
                <a:latin typeface="Monotype Sorts" pitchFamily="2" charset="2"/>
                <a:ea typeface="宋体" panose="02010600030101010101" pitchFamily="2" charset="-122"/>
              </a:endParaRPr>
            </a:p>
          </p:txBody>
        </p:sp>
        <p:pic>
          <p:nvPicPr>
            <p:cNvPr id="146439" name="Picture 7">
              <a:extLst>
                <a:ext uri="{FF2B5EF4-FFF2-40B4-BE49-F238E27FC236}">
                  <a16:creationId xmlns:a16="http://schemas.microsoft.com/office/drawing/2014/main" id="{148CBBDC-F23E-41C4-BB38-D8D03C80416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44" y="3067"/>
              <a:ext cx="124" cy="124"/>
            </a:xfrm>
            <a:prstGeom prst="rect">
              <a:avLst/>
            </a:prstGeom>
            <a:noFill/>
            <a:extLst>
              <a:ext uri="{909E8E84-426E-40DD-AFC4-6F175D3DCCD1}">
                <a14:hiddenFill xmlns:a14="http://schemas.microsoft.com/office/drawing/2010/main">
                  <a:solidFill>
                    <a:srgbClr val="FFFFFF"/>
                  </a:solidFill>
                </a14:hiddenFill>
              </a:ext>
            </a:extLst>
          </p:spPr>
        </p:pic>
        <p:pic>
          <p:nvPicPr>
            <p:cNvPr id="146440" name="Picture 8">
              <a:extLst>
                <a:ext uri="{FF2B5EF4-FFF2-40B4-BE49-F238E27FC236}">
                  <a16:creationId xmlns:a16="http://schemas.microsoft.com/office/drawing/2014/main" id="{F0A5919E-9DEE-4213-8B7C-0A11B220D2D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934" y="3072"/>
              <a:ext cx="124" cy="124"/>
            </a:xfrm>
            <a:prstGeom prst="rect">
              <a:avLst/>
            </a:prstGeom>
            <a:noFill/>
            <a:extLst>
              <a:ext uri="{909E8E84-426E-40DD-AFC4-6F175D3DCCD1}">
                <a14:hiddenFill xmlns:a14="http://schemas.microsoft.com/office/drawing/2010/main">
                  <a:solidFill>
                    <a:srgbClr val="FFFFFF"/>
                  </a:solidFill>
                </a14:hiddenFill>
              </a:ext>
            </a:extLst>
          </p:spPr>
        </p:pic>
        <p:pic>
          <p:nvPicPr>
            <p:cNvPr id="146441" name="Picture 9">
              <a:extLst>
                <a:ext uri="{FF2B5EF4-FFF2-40B4-BE49-F238E27FC236}">
                  <a16:creationId xmlns:a16="http://schemas.microsoft.com/office/drawing/2014/main" id="{60B24050-8438-48F4-B1B4-F6892D094993}"/>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832" y="3077"/>
              <a:ext cx="124" cy="124"/>
            </a:xfrm>
            <a:prstGeom prst="rect">
              <a:avLst/>
            </a:prstGeom>
            <a:noFill/>
            <a:extLst>
              <a:ext uri="{909E8E84-426E-40DD-AFC4-6F175D3DCCD1}">
                <a14:hiddenFill xmlns:a14="http://schemas.microsoft.com/office/drawing/2010/main">
                  <a:solidFill>
                    <a:srgbClr val="FFFFFF"/>
                  </a:solidFill>
                </a14:hiddenFill>
              </a:ext>
            </a:extLst>
          </p:spPr>
        </p:pic>
        <p:pic>
          <p:nvPicPr>
            <p:cNvPr id="146442" name="Picture 10">
              <a:extLst>
                <a:ext uri="{FF2B5EF4-FFF2-40B4-BE49-F238E27FC236}">
                  <a16:creationId xmlns:a16="http://schemas.microsoft.com/office/drawing/2014/main" id="{9E24E677-C007-4EC2-A794-9AE85EA67019}"/>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41" y="3072"/>
              <a:ext cx="124" cy="124"/>
            </a:xfrm>
            <a:prstGeom prst="rect">
              <a:avLst/>
            </a:prstGeom>
            <a:noFill/>
            <a:extLst>
              <a:ext uri="{909E8E84-426E-40DD-AFC4-6F175D3DCCD1}">
                <a14:hiddenFill xmlns:a14="http://schemas.microsoft.com/office/drawing/2010/main">
                  <a:solidFill>
                    <a:srgbClr val="FFFFFF"/>
                  </a:solidFill>
                </a14:hiddenFill>
              </a:ext>
            </a:extLst>
          </p:spPr>
        </p:pic>
      </p:grpSp>
      <p:sp>
        <p:nvSpPr>
          <p:cNvPr id="146443" name="Rectangle 11">
            <a:hlinkClick r:id="" action="ppaction://hlinkshowjump?jump=previousslide"/>
            <a:extLst>
              <a:ext uri="{FF2B5EF4-FFF2-40B4-BE49-F238E27FC236}">
                <a16:creationId xmlns:a16="http://schemas.microsoft.com/office/drawing/2014/main" id="{79FBB1E1-5DF5-41D7-BA8C-58342AAEF924}"/>
              </a:ext>
            </a:extLst>
          </p:cNvPr>
          <p:cNvSpPr>
            <a:spLocks noChangeArrowheads="1"/>
          </p:cNvSpPr>
          <p:nvPr/>
        </p:nvSpPr>
        <p:spPr bwMode="auto">
          <a:xfrm>
            <a:off x="651510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4" name="Rectangle 12">
            <a:hlinkClick r:id="" action="ppaction://hlinkshowjump?jump=nextslide"/>
            <a:extLst>
              <a:ext uri="{FF2B5EF4-FFF2-40B4-BE49-F238E27FC236}">
                <a16:creationId xmlns:a16="http://schemas.microsoft.com/office/drawing/2014/main" id="{37F9475B-6908-423C-B4CE-869C5DDEE306}"/>
              </a:ext>
            </a:extLst>
          </p:cNvPr>
          <p:cNvSpPr>
            <a:spLocks noChangeArrowheads="1"/>
          </p:cNvSpPr>
          <p:nvPr/>
        </p:nvSpPr>
        <p:spPr bwMode="auto">
          <a:xfrm>
            <a:off x="7105650" y="624998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6445" name="Oval 13">
            <a:hlinkClick r:id="rId4" action="ppaction://hlinksldjump"/>
            <a:extLst>
              <a:ext uri="{FF2B5EF4-FFF2-40B4-BE49-F238E27FC236}">
                <a16:creationId xmlns:a16="http://schemas.microsoft.com/office/drawing/2014/main" id="{554852A8-29DB-42AC-9BB7-B453FF3FEE17}"/>
              </a:ext>
            </a:extLst>
          </p:cNvPr>
          <p:cNvSpPr>
            <a:spLocks noChangeArrowheads="1"/>
          </p:cNvSpPr>
          <p:nvPr/>
        </p:nvSpPr>
        <p:spPr bwMode="auto">
          <a:xfrm>
            <a:off x="7802563" y="6246813"/>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p:cover dir="l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a:extLst>
              <a:ext uri="{FF2B5EF4-FFF2-40B4-BE49-F238E27FC236}">
                <a16:creationId xmlns:a16="http://schemas.microsoft.com/office/drawing/2014/main" id="{1CA82D8A-4658-4F2A-9EA5-6B7AD75A7357}"/>
              </a:ext>
            </a:extLst>
          </p:cNvPr>
          <p:cNvSpPr txBox="1">
            <a:spLocks noChangeArrowheads="1"/>
          </p:cNvSpPr>
          <p:nvPr/>
        </p:nvSpPr>
        <p:spPr bwMode="auto">
          <a:xfrm>
            <a:off x="0" y="414338"/>
            <a:ext cx="8956675" cy="1628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0"/>
              </a:spcBef>
            </a:pPr>
            <a:r>
              <a:rPr lang="en-US" altLang="zh-CN" sz="2000" dirty="0">
                <a:effectLst/>
                <a:latin typeface="宋体" panose="02010600030101010101" pitchFamily="2" charset="-122"/>
                <a:ea typeface="宋体" panose="02010600030101010101" pitchFamily="2" charset="-122"/>
              </a:rPr>
              <a:t>    </a:t>
            </a:r>
            <a:r>
              <a:rPr lang="en-US" altLang="zh-CN" sz="2400" dirty="0">
                <a:solidFill>
                  <a:schemeClr val="tx2"/>
                </a:solidFill>
                <a:effectLst/>
                <a:ea typeface="宋体" panose="02010600030101010101" pitchFamily="2" charset="-122"/>
              </a:rPr>
              <a:t>A</a:t>
            </a:r>
            <a:r>
              <a:rPr lang="zh-CN" altLang="en-US" sz="2400" dirty="0">
                <a:solidFill>
                  <a:schemeClr val="tx2"/>
                </a:solidFill>
                <a:effectLst/>
                <a:latin typeface="宋体" panose="02010600030101010101" pitchFamily="2" charset="-122"/>
                <a:ea typeface="宋体" panose="02010600030101010101" pitchFamily="2" charset="-122"/>
              </a:rPr>
              <a:t>、</a:t>
            </a:r>
            <a:r>
              <a:rPr lang="zh-CN" altLang="en-US" sz="2400" b="0" dirty="0">
                <a:solidFill>
                  <a:schemeClr val="tx2"/>
                </a:solidFill>
                <a:effectLst/>
                <a:ea typeface="宋体" panose="02010600030101010101" pitchFamily="2" charset="-122"/>
              </a:rPr>
              <a:t> </a:t>
            </a:r>
            <a:r>
              <a:rPr lang="zh-CN" altLang="en-US" sz="2400" dirty="0">
                <a:solidFill>
                  <a:schemeClr val="tx2"/>
                </a:solidFill>
                <a:effectLst/>
                <a:latin typeface="宋体" panose="02010600030101010101" pitchFamily="2" charset="-122"/>
                <a:ea typeface="宋体" panose="02010600030101010101" pitchFamily="2" charset="-122"/>
              </a:rPr>
              <a:t>数据流条目</a:t>
            </a:r>
            <a:r>
              <a:rPr lang="zh-CN" altLang="en-US" sz="2400" dirty="0">
                <a:effectLst/>
                <a:latin typeface="宋体" panose="02010600030101010101" pitchFamily="2" charset="-122"/>
                <a:ea typeface="宋体" panose="02010600030101010101" pitchFamily="2" charset="-122"/>
              </a:rPr>
              <a:t>　</a:t>
            </a:r>
            <a:r>
              <a:rPr lang="zh-CN" altLang="en-US" sz="2400" dirty="0">
                <a:effectLst/>
                <a:latin typeface="楷体_GB2312" pitchFamily="49" charset="-122"/>
              </a:rPr>
              <a:t>给出某个数据流的定义，通常是列出该</a:t>
            </a:r>
          </a:p>
          <a:p>
            <a:pPr>
              <a:lnSpc>
                <a:spcPct val="105000"/>
              </a:lnSpc>
              <a:spcBef>
                <a:spcPct val="0"/>
              </a:spcBef>
            </a:pPr>
            <a:r>
              <a:rPr lang="zh-CN" altLang="en-US" sz="2400" dirty="0">
                <a:effectLst/>
                <a:latin typeface="楷体_GB2312" pitchFamily="49" charset="-122"/>
              </a:rPr>
              <a:t>   数据流的各组成数据项。</a:t>
            </a:r>
          </a:p>
          <a:p>
            <a:pPr>
              <a:lnSpc>
                <a:spcPct val="105000"/>
              </a:lnSpc>
              <a:spcBef>
                <a:spcPct val="0"/>
              </a:spcBef>
            </a:pPr>
            <a:r>
              <a:rPr lang="zh-CN" altLang="en-US" sz="2400" b="0" dirty="0">
                <a:effectLst/>
                <a:latin typeface="宋体" panose="02010600030101010101" pitchFamily="2" charset="-122"/>
                <a:ea typeface="宋体" panose="02010600030101010101" pitchFamily="2" charset="-122"/>
              </a:rPr>
              <a:t>      </a:t>
            </a:r>
            <a:r>
              <a:rPr lang="zh-CN" altLang="en-US" sz="2400" dirty="0">
                <a:effectLst/>
                <a:latin typeface="宋体" panose="02010600030101010101" pitchFamily="2" charset="-122"/>
                <a:ea typeface="宋体" panose="02010600030101010101" pitchFamily="2" charset="-122"/>
              </a:rPr>
              <a:t>例如：　报名单＝姓名＋单位名＋年龄＋性别＋课程名</a:t>
            </a:r>
          </a:p>
          <a:p>
            <a:pPr>
              <a:lnSpc>
                <a:spcPct val="105000"/>
              </a:lnSpc>
              <a:spcBef>
                <a:spcPct val="0"/>
              </a:spcBef>
            </a:pPr>
            <a:r>
              <a:rPr lang="zh-CN" altLang="en-US" sz="2400" dirty="0">
                <a:effectLst/>
                <a:latin typeface="宋体" panose="02010600030101010101" pitchFamily="2" charset="-122"/>
                <a:ea typeface="宋体" panose="02010600030101010101" pitchFamily="2" charset="-122"/>
              </a:rPr>
              <a:t>　    常用符号：＝、＋、［｜］、｛｝、（）、</a:t>
            </a:r>
            <a:endParaRPr lang="zh-CN" altLang="en-US" sz="2400" b="0" dirty="0">
              <a:effectLst/>
              <a:latin typeface="宋体" panose="02010600030101010101" pitchFamily="2" charset="-122"/>
              <a:ea typeface="宋体" panose="02010600030101010101" pitchFamily="2" charset="-122"/>
            </a:endParaRPr>
          </a:p>
        </p:txBody>
      </p:sp>
      <p:sp>
        <p:nvSpPr>
          <p:cNvPr id="147459" name="Text Box 3">
            <a:extLst>
              <a:ext uri="{FF2B5EF4-FFF2-40B4-BE49-F238E27FC236}">
                <a16:creationId xmlns:a16="http://schemas.microsoft.com/office/drawing/2014/main" id="{BC9C34E2-A40D-4FD7-86AD-686AF0B11527}"/>
              </a:ext>
            </a:extLst>
          </p:cNvPr>
          <p:cNvSpPr txBox="1">
            <a:spLocks noChangeArrowheads="1"/>
          </p:cNvSpPr>
          <p:nvPr/>
        </p:nvSpPr>
        <p:spPr bwMode="auto">
          <a:xfrm>
            <a:off x="203200" y="4059238"/>
            <a:ext cx="8551863" cy="11874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190500" indent="-11113">
              <a:spcBef>
                <a:spcPct val="0"/>
              </a:spcBef>
              <a:defRPr kumimoji="1" sz="2400">
                <a:solidFill>
                  <a:schemeClr val="tx1"/>
                </a:solidFill>
                <a:latin typeface="Times New Roman" panose="02020603050405020304" pitchFamily="18" charset="0"/>
                <a:ea typeface="宋体" panose="02010600030101010101" pitchFamily="2" charset="-122"/>
              </a:defRPr>
            </a:lvl2pPr>
            <a:lvl3pPr marL="369888">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gn="just">
              <a:lnSpc>
                <a:spcPct val="100000"/>
              </a:lnSpc>
            </a:pPr>
            <a:r>
              <a:rPr lang="en-US" altLang="zh-CN" dirty="0">
                <a:solidFill>
                  <a:schemeClr val="tx2"/>
                </a:solidFill>
                <a:effectLst/>
              </a:rPr>
              <a:t>C</a:t>
            </a:r>
            <a:r>
              <a:rPr lang="zh-CN" altLang="en-US" dirty="0">
                <a:solidFill>
                  <a:schemeClr val="tx2"/>
                </a:solidFill>
                <a:effectLst/>
              </a:rPr>
              <a:t>、</a:t>
            </a:r>
            <a:r>
              <a:rPr lang="zh-CN" altLang="en-US" dirty="0">
                <a:solidFill>
                  <a:schemeClr val="tx2"/>
                </a:solidFill>
                <a:effectLst/>
                <a:latin typeface="宋体" panose="02010600030101010101" pitchFamily="2" charset="-122"/>
              </a:rPr>
              <a:t>数据项条目</a:t>
            </a:r>
            <a:r>
              <a:rPr lang="zh-CN" altLang="en-US" b="0" dirty="0">
                <a:effectLst/>
                <a:latin typeface="宋体" panose="02010600030101010101" pitchFamily="2" charset="-122"/>
              </a:rPr>
              <a:t>　</a:t>
            </a:r>
          </a:p>
          <a:p>
            <a:pPr lvl="2" algn="just">
              <a:lnSpc>
                <a:spcPct val="100000"/>
              </a:lnSpc>
            </a:pPr>
            <a:r>
              <a:rPr lang="zh-CN" altLang="en-US" sz="2000" b="0" dirty="0">
                <a:effectLst/>
                <a:latin typeface="宋体" panose="02010600030101010101" pitchFamily="2" charset="-122"/>
              </a:rPr>
              <a:t>     </a:t>
            </a:r>
            <a:r>
              <a:rPr lang="zh-CN" altLang="en-US" dirty="0">
                <a:effectLst/>
                <a:latin typeface="楷体_GB2312" pitchFamily="49" charset="-122"/>
                <a:ea typeface="楷体_GB2312" pitchFamily="49" charset="-122"/>
              </a:rPr>
              <a:t>数据项条目给出某个数据单项的定义，通常是数据项的值类型，允许的取值范围。</a:t>
            </a:r>
          </a:p>
        </p:txBody>
      </p:sp>
      <p:sp>
        <p:nvSpPr>
          <p:cNvPr id="147460" name="Rectangle 4">
            <a:hlinkClick r:id="" action="ppaction://hlinkshowjump?jump=previousslide"/>
            <a:extLst>
              <a:ext uri="{FF2B5EF4-FFF2-40B4-BE49-F238E27FC236}">
                <a16:creationId xmlns:a16="http://schemas.microsoft.com/office/drawing/2014/main" id="{B00B86A5-6F0D-459F-AE04-04E67EEBF480}"/>
              </a:ext>
            </a:extLst>
          </p:cNvPr>
          <p:cNvSpPr>
            <a:spLocks noChangeArrowheads="1"/>
          </p:cNvSpPr>
          <p:nvPr/>
        </p:nvSpPr>
        <p:spPr bwMode="auto">
          <a:xfrm>
            <a:off x="6543675"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1" name="Rectangle 5">
            <a:hlinkClick r:id="" action="ppaction://hlinkshowjump?jump=nextslide"/>
            <a:extLst>
              <a:ext uri="{FF2B5EF4-FFF2-40B4-BE49-F238E27FC236}">
                <a16:creationId xmlns:a16="http://schemas.microsoft.com/office/drawing/2014/main" id="{6AFA08AD-CCA9-4677-AB74-F09FD4BE7A03}"/>
              </a:ext>
            </a:extLst>
          </p:cNvPr>
          <p:cNvSpPr>
            <a:spLocks noChangeArrowheads="1"/>
          </p:cNvSpPr>
          <p:nvPr/>
        </p:nvSpPr>
        <p:spPr bwMode="auto">
          <a:xfrm>
            <a:off x="7134225"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462" name="Oval 6">
            <a:hlinkClick r:id="rId3" action="ppaction://hlinksldjump"/>
            <a:extLst>
              <a:ext uri="{FF2B5EF4-FFF2-40B4-BE49-F238E27FC236}">
                <a16:creationId xmlns:a16="http://schemas.microsoft.com/office/drawing/2014/main" id="{01855C14-C03B-4B89-A9E7-217D3016673E}"/>
              </a:ext>
            </a:extLst>
          </p:cNvPr>
          <p:cNvSpPr>
            <a:spLocks noChangeArrowheads="1"/>
          </p:cNvSpPr>
          <p:nvPr/>
        </p:nvSpPr>
        <p:spPr bwMode="auto">
          <a:xfrm>
            <a:off x="7831138" y="6289675"/>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47463" name="Rectangle 7">
            <a:extLst>
              <a:ext uri="{FF2B5EF4-FFF2-40B4-BE49-F238E27FC236}">
                <a16:creationId xmlns:a16="http://schemas.microsoft.com/office/drawing/2014/main" id="{04CDC142-1B90-47C3-80AF-FFF632F9D34B}"/>
              </a:ext>
            </a:extLst>
          </p:cNvPr>
          <p:cNvSpPr>
            <a:spLocks noChangeArrowheads="1"/>
          </p:cNvSpPr>
          <p:nvPr/>
        </p:nvSpPr>
        <p:spPr bwMode="auto">
          <a:xfrm>
            <a:off x="487363" y="2295525"/>
            <a:ext cx="8337550" cy="158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ct val="0"/>
              </a:spcBef>
            </a:pPr>
            <a:r>
              <a:rPr lang="en-US" altLang="zh-CN" sz="2400" dirty="0">
                <a:solidFill>
                  <a:schemeClr val="tx2"/>
                </a:solidFill>
                <a:effectLst/>
                <a:ea typeface="宋体" panose="02010600030101010101" pitchFamily="2" charset="-122"/>
              </a:rPr>
              <a:t> B</a:t>
            </a:r>
            <a:r>
              <a:rPr lang="zh-CN" altLang="en-US" sz="2400" dirty="0">
                <a:solidFill>
                  <a:schemeClr val="tx2"/>
                </a:solidFill>
                <a:effectLst/>
                <a:ea typeface="宋体" panose="02010600030101010101" pitchFamily="2" charset="-122"/>
              </a:rPr>
              <a:t>、文件条目</a:t>
            </a:r>
            <a:r>
              <a:rPr lang="zh-CN" altLang="en-US" sz="2400" b="0" dirty="0">
                <a:effectLst/>
                <a:latin typeface="宋体" panose="02010600030101010101" pitchFamily="2" charset="-122"/>
                <a:ea typeface="宋体" panose="02010600030101010101" pitchFamily="2" charset="-122"/>
              </a:rPr>
              <a:t>　</a:t>
            </a:r>
            <a:r>
              <a:rPr lang="zh-CN" altLang="en-US" sz="2400" dirty="0">
                <a:effectLst/>
                <a:latin typeface="楷体_GB2312" pitchFamily="49" charset="-122"/>
              </a:rPr>
              <a:t>给出某个文件的定义，文件的定义通常是列出文件记录的组成数据流。例如：</a:t>
            </a:r>
          </a:p>
          <a:p>
            <a:pPr>
              <a:lnSpc>
                <a:spcPct val="100000"/>
              </a:lnSpc>
              <a:spcBef>
                <a:spcPct val="10000"/>
              </a:spcBef>
            </a:pPr>
            <a:r>
              <a:rPr lang="zh-CN" altLang="en-US" sz="2400" dirty="0">
                <a:effectLst/>
                <a:latin typeface="楷体_GB2312" pitchFamily="49" charset="-122"/>
              </a:rPr>
              <a:t>    </a:t>
            </a:r>
            <a:r>
              <a:rPr lang="zh-CN" altLang="en-US" sz="2400" dirty="0">
                <a:effectLst/>
                <a:latin typeface="宋体" panose="02010600030101010101" pitchFamily="2" charset="-122"/>
                <a:ea typeface="宋体" panose="02010600030101010101" pitchFamily="2" charset="-122"/>
              </a:rPr>
              <a:t>订单文件＝订单编号＋顾客名称＋产品名称＋订货数量＋交货日期</a:t>
            </a:r>
          </a:p>
        </p:txBody>
      </p:sp>
      <p:sp>
        <p:nvSpPr>
          <p:cNvPr id="147464" name="Rectangle 8">
            <a:extLst>
              <a:ext uri="{FF2B5EF4-FFF2-40B4-BE49-F238E27FC236}">
                <a16:creationId xmlns:a16="http://schemas.microsoft.com/office/drawing/2014/main" id="{14BC1FF4-63C6-4DFA-AE27-60C882D57D3A}"/>
              </a:ext>
            </a:extLst>
          </p:cNvPr>
          <p:cNvSpPr>
            <a:spLocks noChangeArrowheads="1"/>
          </p:cNvSpPr>
          <p:nvPr/>
        </p:nvSpPr>
        <p:spPr bwMode="auto">
          <a:xfrm>
            <a:off x="150813" y="5468938"/>
            <a:ext cx="866933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179388">
              <a:spcBef>
                <a:spcPct val="0"/>
              </a:spcBef>
              <a:defRPr kumimoji="1" sz="2400">
                <a:solidFill>
                  <a:schemeClr val="tx1"/>
                </a:solidFill>
                <a:latin typeface="Times New Roman" panose="02020603050405020304" pitchFamily="18" charset="0"/>
                <a:ea typeface="宋体" panose="02010600030101010101" pitchFamily="2" charset="-122"/>
              </a:defRPr>
            </a:lvl2pPr>
            <a:lvl3pPr marL="358775">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00000"/>
              </a:lnSpc>
            </a:pPr>
            <a:r>
              <a:rPr lang="en-US" altLang="zh-CN" dirty="0">
                <a:solidFill>
                  <a:schemeClr val="tx2"/>
                </a:solidFill>
                <a:effectLst/>
              </a:rPr>
              <a:t>D</a:t>
            </a:r>
            <a:r>
              <a:rPr lang="zh-CN" altLang="en-US" dirty="0">
                <a:solidFill>
                  <a:schemeClr val="tx2"/>
                </a:solidFill>
                <a:effectLst/>
              </a:rPr>
              <a:t>、</a:t>
            </a:r>
            <a:r>
              <a:rPr lang="zh-CN" altLang="en-US" dirty="0">
                <a:solidFill>
                  <a:schemeClr val="tx2"/>
                </a:solidFill>
                <a:effectLst/>
                <a:latin typeface="宋体" panose="02010600030101010101" pitchFamily="2" charset="-122"/>
              </a:rPr>
              <a:t>加工条目</a:t>
            </a:r>
          </a:p>
          <a:p>
            <a:pPr lvl="2">
              <a:lnSpc>
                <a:spcPct val="100000"/>
              </a:lnSpc>
            </a:pPr>
            <a:r>
              <a:rPr lang="zh-CN" altLang="en-US" dirty="0">
                <a:effectLst/>
                <a:latin typeface="楷体_GB2312" pitchFamily="49" charset="-122"/>
                <a:ea typeface="楷体_GB2312" pitchFamily="49" charset="-122"/>
              </a:rPr>
              <a:t>   加工类条目就是</a:t>
            </a:r>
            <a:r>
              <a:rPr lang="zh-CN" altLang="en-US" dirty="0">
                <a:effectLst/>
                <a:ea typeface="楷体_GB2312" pitchFamily="49" charset="-122"/>
              </a:rPr>
              <a:t>“</a:t>
            </a:r>
            <a:r>
              <a:rPr lang="zh-CN" altLang="en-US" dirty="0">
                <a:effectLst/>
                <a:latin typeface="楷体_GB2312" pitchFamily="49" charset="-122"/>
                <a:ea typeface="楷体_GB2312" pitchFamily="49" charset="-122"/>
              </a:rPr>
              <a:t>加工小说明</a:t>
            </a:r>
            <a:r>
              <a:rPr lang="zh-CN" altLang="en-US" dirty="0">
                <a:effectLst/>
                <a:ea typeface="楷体_GB2312" pitchFamily="49" charset="-122"/>
              </a:rPr>
              <a:t>”</a:t>
            </a:r>
            <a:r>
              <a:rPr lang="zh-CN" altLang="en-US" dirty="0">
                <a:effectLst/>
                <a:latin typeface="楷体_GB2312" pitchFamily="49" charset="-122"/>
                <a:ea typeface="楷体_GB2312" pitchFamily="49" charset="-122"/>
              </a:rPr>
              <a:t>。一般应该单独列出。</a:t>
            </a:r>
          </a:p>
        </p:txBody>
      </p:sp>
      <p:graphicFrame>
        <p:nvGraphicFramePr>
          <p:cNvPr id="147465" name="Object 9">
            <a:extLst>
              <a:ext uri="{FF2B5EF4-FFF2-40B4-BE49-F238E27FC236}">
                <a16:creationId xmlns:a16="http://schemas.microsoft.com/office/drawing/2014/main" id="{78E16A13-B443-40F0-AA5F-7C24C5B2D039}"/>
              </a:ext>
            </a:extLst>
          </p:cNvPr>
          <p:cNvGraphicFramePr>
            <a:graphicFrameLocks noChangeAspect="1"/>
          </p:cNvGraphicFramePr>
          <p:nvPr/>
        </p:nvGraphicFramePr>
        <p:xfrm>
          <a:off x="6775450" y="1631950"/>
          <a:ext cx="593725" cy="403225"/>
        </p:xfrm>
        <a:graphic>
          <a:graphicData uri="http://schemas.openxmlformats.org/presentationml/2006/ole">
            <mc:AlternateContent xmlns:mc="http://schemas.openxmlformats.org/markup-compatibility/2006">
              <mc:Choice xmlns:v="urn:schemas-microsoft-com:vml" Requires="v">
                <p:oleObj spid="_x0000_s147470" name="Equation" r:id="rId4" imgW="355320" imgH="241200" progId="Equation.3">
                  <p:embed/>
                </p:oleObj>
              </mc:Choice>
              <mc:Fallback>
                <p:oleObj name="Equation" r:id="rId4" imgW="355320" imgH="2412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75450" y="1631950"/>
                        <a:ext cx="5937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7458"/>
                                        </p:tgtEl>
                                        <p:attrNameLst>
                                          <p:attrName>style.visibility</p:attrName>
                                        </p:attrNameLst>
                                      </p:cBhvr>
                                      <p:to>
                                        <p:strVal val="visible"/>
                                      </p:to>
                                    </p:set>
                                    <p:animEffect transition="in" filter="wipe(left)">
                                      <p:cBhvr>
                                        <p:cTn id="7" dur="500"/>
                                        <p:tgtEl>
                                          <p:spTgt spid="14745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1474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7463"/>
                                        </p:tgtEl>
                                        <p:attrNameLst>
                                          <p:attrName>style.visibility</p:attrName>
                                        </p:attrNameLst>
                                      </p:cBhvr>
                                      <p:to>
                                        <p:strVal val="visible"/>
                                      </p:to>
                                    </p:set>
                                    <p:animEffect transition="in" filter="wipe(left)">
                                      <p:cBhvr>
                                        <p:cTn id="15" dur="500"/>
                                        <p:tgtEl>
                                          <p:spTgt spid="14746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47459"/>
                                        </p:tgtEl>
                                        <p:attrNameLst>
                                          <p:attrName>style.visibility</p:attrName>
                                        </p:attrNameLst>
                                      </p:cBhvr>
                                      <p:to>
                                        <p:strVal val="visible"/>
                                      </p:to>
                                    </p:set>
                                    <p:animEffect transition="in" filter="wipe(left)">
                                      <p:cBhvr>
                                        <p:cTn id="20" dur="500"/>
                                        <p:tgtEl>
                                          <p:spTgt spid="14745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7464"/>
                                        </p:tgtEl>
                                        <p:attrNameLst>
                                          <p:attrName>style.visibility</p:attrName>
                                        </p:attrNameLst>
                                      </p:cBhvr>
                                      <p:to>
                                        <p:strVal val="visible"/>
                                      </p:to>
                                    </p:set>
                                    <p:animEffect transition="in" filter="wipe(left)">
                                      <p:cBhvr>
                                        <p:cTn id="25" dur="500"/>
                                        <p:tgtEl>
                                          <p:spTgt spid="147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utoUpdateAnimBg="0"/>
      <p:bldP spid="147459" grpId="0" autoUpdateAnimBg="0"/>
      <p:bldP spid="147463" grpId="0" autoUpdateAnimBg="0"/>
      <p:bldP spid="14746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7797E16B-B923-43A1-99CD-2234FB171590}"/>
              </a:ext>
            </a:extLst>
          </p:cNvPr>
          <p:cNvSpPr>
            <a:spLocks noGrp="1" noChangeArrowheads="1"/>
          </p:cNvSpPr>
          <p:nvPr>
            <p:ph type="title" idx="4294967295"/>
          </p:nvPr>
        </p:nvSpPr>
        <p:spPr>
          <a:xfrm>
            <a:off x="2578100" y="341313"/>
            <a:ext cx="4041775" cy="712787"/>
          </a:xfrm>
        </p:spPr>
        <p:txBody>
          <a:bodyPr/>
          <a:lstStyle/>
          <a:p>
            <a:r>
              <a:rPr lang="zh-CN" altLang="en-US" sz="2800" b="1">
                <a:solidFill>
                  <a:srgbClr val="FFFF99"/>
                </a:solidFill>
                <a:effectLst>
                  <a:outerShdw blurRad="38100" dist="38100" dir="2700000" algn="tl">
                    <a:srgbClr val="C0C0C0"/>
                  </a:outerShdw>
                </a:effectLst>
                <a:latin typeface="宋体" panose="02010600030101010101" pitchFamily="2" charset="-122"/>
              </a:rPr>
              <a:t>七、 加工说明</a:t>
            </a:r>
          </a:p>
        </p:txBody>
      </p:sp>
      <p:sp>
        <p:nvSpPr>
          <p:cNvPr id="148483" name="Text Box 3">
            <a:extLst>
              <a:ext uri="{FF2B5EF4-FFF2-40B4-BE49-F238E27FC236}">
                <a16:creationId xmlns:a16="http://schemas.microsoft.com/office/drawing/2014/main" id="{AFCAC7F4-C18A-480F-A69F-22FAC9D9EC8A}"/>
              </a:ext>
            </a:extLst>
          </p:cNvPr>
          <p:cNvSpPr txBox="1">
            <a:spLocks noChangeArrowheads="1"/>
          </p:cNvSpPr>
          <p:nvPr/>
        </p:nvSpPr>
        <p:spPr bwMode="auto">
          <a:xfrm>
            <a:off x="2941638" y="4260850"/>
            <a:ext cx="3113087" cy="1863725"/>
          </a:xfrm>
          <a:prstGeom prst="rect">
            <a:avLst/>
          </a:prstGeom>
          <a:noFill/>
          <a:ln>
            <a:noFill/>
          </a:ln>
          <a:effectLst/>
          <a:extLst>
            <a:ext uri="{909E8E84-426E-40DD-AFC4-6F175D3DCCD1}">
              <a14:hiddenFill xmlns:a14="http://schemas.microsoft.com/office/drawing/2010/main">
                <a:solidFill>
                  <a:srgbClr val="0061C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5000"/>
              </a:lnSpc>
              <a:spcBef>
                <a:spcPct val="50000"/>
              </a:spcBef>
            </a:pPr>
            <a:r>
              <a:rPr lang="zh-CN" altLang="en-US">
                <a:solidFill>
                  <a:schemeClr val="bg1"/>
                </a:solidFill>
                <a:effectLst/>
                <a:latin typeface="宋体" panose="02010600030101010101" pitchFamily="2" charset="-122"/>
                <a:ea typeface="宋体" panose="02010600030101010101" pitchFamily="2" charset="-122"/>
              </a:rPr>
              <a:t>结构化语言</a:t>
            </a:r>
          </a:p>
          <a:p>
            <a:pPr>
              <a:lnSpc>
                <a:spcPct val="105000"/>
              </a:lnSpc>
              <a:spcBef>
                <a:spcPct val="50000"/>
              </a:spcBef>
            </a:pPr>
            <a:r>
              <a:rPr lang="zh-CN" altLang="en-US">
                <a:solidFill>
                  <a:schemeClr val="bg1"/>
                </a:solidFill>
                <a:effectLst/>
                <a:latin typeface="宋体" panose="02010600030101010101" pitchFamily="2" charset="-122"/>
                <a:ea typeface="宋体" panose="02010600030101010101" pitchFamily="2" charset="-122"/>
              </a:rPr>
              <a:t>判定表</a:t>
            </a:r>
          </a:p>
          <a:p>
            <a:pPr>
              <a:lnSpc>
                <a:spcPct val="105000"/>
              </a:lnSpc>
              <a:spcBef>
                <a:spcPct val="50000"/>
              </a:spcBef>
            </a:pPr>
            <a:r>
              <a:rPr lang="zh-CN" altLang="en-US">
                <a:solidFill>
                  <a:schemeClr val="bg1"/>
                </a:solidFill>
                <a:effectLst/>
                <a:latin typeface="宋体" panose="02010600030101010101" pitchFamily="2" charset="-122"/>
                <a:ea typeface="宋体" panose="02010600030101010101" pitchFamily="2" charset="-122"/>
              </a:rPr>
              <a:t>判定树</a:t>
            </a:r>
          </a:p>
        </p:txBody>
      </p:sp>
      <p:sp>
        <p:nvSpPr>
          <p:cNvPr id="148484" name="Text Box 4">
            <a:extLst>
              <a:ext uri="{FF2B5EF4-FFF2-40B4-BE49-F238E27FC236}">
                <a16:creationId xmlns:a16="http://schemas.microsoft.com/office/drawing/2014/main" id="{9655CC48-364E-47B5-8F61-CE9BD2813234}"/>
              </a:ext>
            </a:extLst>
          </p:cNvPr>
          <p:cNvSpPr txBox="1">
            <a:spLocks noChangeArrowheads="1"/>
          </p:cNvSpPr>
          <p:nvPr/>
        </p:nvSpPr>
        <p:spPr bwMode="auto">
          <a:xfrm>
            <a:off x="268288" y="1150938"/>
            <a:ext cx="8456612" cy="27781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190500">
              <a:spcBef>
                <a:spcPct val="0"/>
              </a:spcBef>
              <a:defRPr kumimoji="1" sz="2400">
                <a:solidFill>
                  <a:schemeClr val="tx1"/>
                </a:solidFill>
                <a:latin typeface="Times New Roman" panose="02020603050405020304" pitchFamily="18" charset="0"/>
                <a:ea typeface="宋体" panose="02010600030101010101" pitchFamily="2" charset="-122"/>
              </a:defRPr>
            </a:lvl2pPr>
            <a:lvl3pPr marL="381000" indent="373063">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05000"/>
              </a:lnSpc>
            </a:pPr>
            <a:r>
              <a:rPr lang="en-US" altLang="zh-CN">
                <a:solidFill>
                  <a:schemeClr val="bg1"/>
                </a:solidFill>
                <a:effectLst/>
                <a:latin typeface="宋体" panose="02010600030101010101" pitchFamily="2" charset="-122"/>
                <a:ea typeface="楷体_GB2312" pitchFamily="49" charset="-122"/>
              </a:rPr>
              <a:t>  </a:t>
            </a:r>
            <a:r>
              <a:rPr lang="zh-CN" altLang="en-US" sz="2800">
                <a:solidFill>
                  <a:schemeClr val="bg1"/>
                </a:solidFill>
                <a:effectLst/>
                <a:latin typeface="宋体" panose="02010600030101010101" pitchFamily="2" charset="-122"/>
                <a:ea typeface="楷体_GB2312" pitchFamily="49" charset="-122"/>
              </a:rPr>
              <a:t>对</a:t>
            </a:r>
            <a:r>
              <a:rPr lang="en-US" altLang="zh-CN" sz="2800">
                <a:solidFill>
                  <a:schemeClr val="bg1"/>
                </a:solidFill>
                <a:effectLst/>
                <a:ea typeface="楷体_GB2312" pitchFamily="49" charset="-122"/>
              </a:rPr>
              <a:t>DFD</a:t>
            </a:r>
            <a:r>
              <a:rPr lang="zh-CN" altLang="en-US" sz="2800">
                <a:solidFill>
                  <a:schemeClr val="bg1"/>
                </a:solidFill>
                <a:effectLst/>
                <a:latin typeface="宋体" panose="02010600030101010101" pitchFamily="2" charset="-122"/>
                <a:ea typeface="楷体_GB2312" pitchFamily="49" charset="-122"/>
              </a:rPr>
              <a:t>图中每一个基本加工都必须有一个</a:t>
            </a:r>
            <a:r>
              <a:rPr lang="zh-CN" altLang="en-US" sz="2800" u="sng">
                <a:solidFill>
                  <a:schemeClr val="bg1"/>
                </a:solidFill>
                <a:effectLst/>
                <a:latin typeface="宋体" panose="02010600030101010101" pitchFamily="2" charset="-122"/>
                <a:ea typeface="楷体_GB2312" pitchFamily="49" charset="-122"/>
              </a:rPr>
              <a:t>小说明</a:t>
            </a:r>
            <a:r>
              <a:rPr lang="zh-CN" altLang="en-US" sz="2800">
                <a:solidFill>
                  <a:schemeClr val="bg1"/>
                </a:solidFill>
                <a:effectLst/>
                <a:latin typeface="宋体" panose="02010600030101010101" pitchFamily="2" charset="-122"/>
                <a:ea typeface="楷体_GB2312" pitchFamily="49" charset="-122"/>
              </a:rPr>
              <a:t>给出该加工的精确描述。小说明中应精确地描述加工的激发条件、加工逻辑、优先级、执行频率和出错处理等。加工逻辑是其中最基本的部分，指用户对这个加工的逻辑要求。</a:t>
            </a:r>
            <a:endParaRPr lang="zh-CN" altLang="en-US" sz="2800">
              <a:solidFill>
                <a:schemeClr val="bg1"/>
              </a:solidFill>
              <a:effectLst/>
              <a:latin typeface="楷体_GB2312" pitchFamily="49" charset="-122"/>
              <a:ea typeface="楷体_GB2312" pitchFamily="49" charset="-122"/>
            </a:endParaRPr>
          </a:p>
          <a:p>
            <a:pPr lvl="2">
              <a:lnSpc>
                <a:spcPct val="105000"/>
              </a:lnSpc>
            </a:pPr>
            <a:r>
              <a:rPr lang="zh-CN" altLang="en-US" sz="2800">
                <a:solidFill>
                  <a:schemeClr val="bg1"/>
                </a:solidFill>
                <a:effectLst/>
                <a:latin typeface="楷体_GB2312" pitchFamily="49" charset="-122"/>
                <a:ea typeface="楷体_GB2312" pitchFamily="49" charset="-122"/>
              </a:rPr>
              <a:t>  对基本加工说明有三种描述方式：</a:t>
            </a:r>
            <a:endParaRPr lang="zh-CN" altLang="en-US" sz="2800">
              <a:effectLst/>
              <a:latin typeface="Monotype Sorts" pitchFamily="2" charset="2"/>
              <a:ea typeface="楷体_GB2312" pitchFamily="49" charset="-122"/>
            </a:endParaRPr>
          </a:p>
        </p:txBody>
      </p:sp>
      <p:pic>
        <p:nvPicPr>
          <p:cNvPr id="148485" name="Picture 5">
            <a:extLst>
              <a:ext uri="{FF2B5EF4-FFF2-40B4-BE49-F238E27FC236}">
                <a16:creationId xmlns:a16="http://schemas.microsoft.com/office/drawing/2014/main" id="{A2181B4A-2204-4972-8362-17119EF6449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4452938"/>
            <a:ext cx="160337" cy="160337"/>
          </a:xfrm>
          <a:prstGeom prst="rect">
            <a:avLst/>
          </a:prstGeom>
          <a:noFill/>
          <a:extLst>
            <a:ext uri="{909E8E84-426E-40DD-AFC4-6F175D3DCCD1}">
              <a14:hiddenFill xmlns:a14="http://schemas.microsoft.com/office/drawing/2010/main">
                <a:solidFill>
                  <a:srgbClr val="FFFFFF"/>
                </a:solidFill>
              </a14:hiddenFill>
            </a:ext>
          </a:extLst>
        </p:spPr>
      </p:pic>
      <p:pic>
        <p:nvPicPr>
          <p:cNvPr id="148486" name="Picture 6">
            <a:extLst>
              <a:ext uri="{FF2B5EF4-FFF2-40B4-BE49-F238E27FC236}">
                <a16:creationId xmlns:a16="http://schemas.microsoft.com/office/drawing/2014/main" id="{B537FB37-C692-4782-88EE-E3557CF1B93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5119688"/>
            <a:ext cx="160337" cy="160337"/>
          </a:xfrm>
          <a:prstGeom prst="rect">
            <a:avLst/>
          </a:prstGeom>
          <a:noFill/>
          <a:extLst>
            <a:ext uri="{909E8E84-426E-40DD-AFC4-6F175D3DCCD1}">
              <a14:hiddenFill xmlns:a14="http://schemas.microsoft.com/office/drawing/2010/main">
                <a:solidFill>
                  <a:srgbClr val="FFFFFF"/>
                </a:solidFill>
              </a14:hiddenFill>
            </a:ext>
          </a:extLst>
        </p:spPr>
      </p:pic>
      <p:pic>
        <p:nvPicPr>
          <p:cNvPr id="148487" name="Picture 7">
            <a:extLst>
              <a:ext uri="{FF2B5EF4-FFF2-40B4-BE49-F238E27FC236}">
                <a16:creationId xmlns:a16="http://schemas.microsoft.com/office/drawing/2014/main" id="{F1768597-4A07-4990-BFC9-D17CD74FE2D6}"/>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24138" y="5805488"/>
            <a:ext cx="160337" cy="160337"/>
          </a:xfrm>
          <a:prstGeom prst="rect">
            <a:avLst/>
          </a:prstGeom>
          <a:noFill/>
          <a:extLst>
            <a:ext uri="{909E8E84-426E-40DD-AFC4-6F175D3DCCD1}">
              <a14:hiddenFill xmlns:a14="http://schemas.microsoft.com/office/drawing/2010/main">
                <a:solidFill>
                  <a:srgbClr val="FFFFFF"/>
                </a:solidFill>
              </a14:hiddenFill>
            </a:ext>
          </a:extLst>
        </p:spPr>
      </p:pic>
      <p:sp>
        <p:nvSpPr>
          <p:cNvPr id="148488" name="Rectangle 8">
            <a:hlinkClick r:id="" action="ppaction://hlinkshowjump?jump=previousslide"/>
            <a:extLst>
              <a:ext uri="{FF2B5EF4-FFF2-40B4-BE49-F238E27FC236}">
                <a16:creationId xmlns:a16="http://schemas.microsoft.com/office/drawing/2014/main" id="{DFBFB5F0-22EF-4A3A-91DC-AE83A41C9364}"/>
              </a:ext>
            </a:extLst>
          </p:cNvPr>
          <p:cNvSpPr>
            <a:spLocks noChangeArrowheads="1"/>
          </p:cNvSpPr>
          <p:nvPr/>
        </p:nvSpPr>
        <p:spPr bwMode="auto">
          <a:xfrm>
            <a:off x="652938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89" name="Rectangle 9">
            <a:hlinkClick r:id="" action="ppaction://hlinkshowjump?jump=nextslide"/>
            <a:extLst>
              <a:ext uri="{FF2B5EF4-FFF2-40B4-BE49-F238E27FC236}">
                <a16:creationId xmlns:a16="http://schemas.microsoft.com/office/drawing/2014/main" id="{1CED6213-078A-4497-B590-4B68A85423BB}"/>
              </a:ext>
            </a:extLst>
          </p:cNvPr>
          <p:cNvSpPr>
            <a:spLocks noChangeArrowheads="1"/>
          </p:cNvSpPr>
          <p:nvPr/>
        </p:nvSpPr>
        <p:spPr bwMode="auto">
          <a:xfrm>
            <a:off x="7119938"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8490" name="Oval 10">
            <a:hlinkClick r:id="rId4" action="ppaction://hlinksldjump"/>
            <a:extLst>
              <a:ext uri="{FF2B5EF4-FFF2-40B4-BE49-F238E27FC236}">
                <a16:creationId xmlns:a16="http://schemas.microsoft.com/office/drawing/2014/main" id="{7CFE9725-441B-4A97-9BC6-06A905B9AF77}"/>
              </a:ext>
            </a:extLst>
          </p:cNvPr>
          <p:cNvSpPr>
            <a:spLocks noChangeArrowheads="1"/>
          </p:cNvSpPr>
          <p:nvPr/>
        </p:nvSpPr>
        <p:spPr bwMode="auto">
          <a:xfrm>
            <a:off x="7816850" y="6289675"/>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spd="med">
    <p:cover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wipe(left)">
                                      <p:cBhvr>
                                        <p:cTn id="7" dur="500"/>
                                        <p:tgtEl>
                                          <p:spTgt spid="148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8483"/>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148485"/>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nodeType="afterEffect">
                                  <p:stCondLst>
                                    <p:cond delay="0"/>
                                  </p:stCondLst>
                                  <p:childTnLst>
                                    <p:set>
                                      <p:cBhvr>
                                        <p:cTn id="17" dur="1" fill="hold">
                                          <p:stCondLst>
                                            <p:cond delay="499"/>
                                          </p:stCondLst>
                                        </p:cTn>
                                        <p:tgtEl>
                                          <p:spTgt spid="148486"/>
                                        </p:tgtEl>
                                        <p:attrNameLst>
                                          <p:attrName>style.visibility</p:attrName>
                                        </p:attrNameLst>
                                      </p:cBhvr>
                                      <p:to>
                                        <p:strVal val="visible"/>
                                      </p:to>
                                    </p:set>
                                  </p:childTnLst>
                                </p:cTn>
                              </p:par>
                            </p:childTnLst>
                          </p:cTn>
                        </p:par>
                        <p:par>
                          <p:cTn id="18" fill="hold" nodeType="afterGroup">
                            <p:stCondLst>
                              <p:cond delay="1500"/>
                            </p:stCondLst>
                            <p:childTnLst>
                              <p:par>
                                <p:cTn id="19" presetID="1" presetClass="entr" presetSubtype="0" fill="hold" nodeType="afterEffect">
                                  <p:stCondLst>
                                    <p:cond delay="0"/>
                                  </p:stCondLst>
                                  <p:childTnLst>
                                    <p:set>
                                      <p:cBhvr>
                                        <p:cTn id="20" dur="1" fill="hold">
                                          <p:stCondLst>
                                            <p:cond delay="499"/>
                                          </p:stCondLst>
                                        </p:cTn>
                                        <p:tgtEl>
                                          <p:spTgt spid="148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autoUpdateAnimBg="0"/>
      <p:bldP spid="14848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Text Box 2">
            <a:extLst>
              <a:ext uri="{FF2B5EF4-FFF2-40B4-BE49-F238E27FC236}">
                <a16:creationId xmlns:a16="http://schemas.microsoft.com/office/drawing/2014/main" id="{C6D93BF2-B3D1-451A-BE1B-C1778E463137}"/>
              </a:ext>
            </a:extLst>
          </p:cNvPr>
          <p:cNvSpPr txBox="1">
            <a:spLocks noChangeArrowheads="1"/>
          </p:cNvSpPr>
          <p:nvPr/>
        </p:nvSpPr>
        <p:spPr bwMode="auto">
          <a:xfrm>
            <a:off x="0" y="977900"/>
            <a:ext cx="8734425" cy="22272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193675" indent="-3175">
              <a:spcBef>
                <a:spcPct val="0"/>
              </a:spcBef>
              <a:defRPr kumimoji="1" sz="2400">
                <a:solidFill>
                  <a:schemeClr val="tx1"/>
                </a:solidFill>
                <a:latin typeface="Times New Roman" panose="02020603050405020304" pitchFamily="18" charset="0"/>
                <a:ea typeface="宋体" panose="02010600030101010101" pitchFamily="2" charset="-122"/>
              </a:defRPr>
            </a:lvl2pPr>
            <a:lvl3pPr marL="384175">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2">
              <a:lnSpc>
                <a:spcPct val="100000"/>
              </a:lnSpc>
            </a:pPr>
            <a:r>
              <a:rPr lang="en-US" altLang="zh-CN">
                <a:solidFill>
                  <a:schemeClr val="bg1"/>
                </a:solidFill>
                <a:effectLst/>
                <a:latin typeface="楷体_GB2312" pitchFamily="49" charset="-122"/>
                <a:ea typeface="楷体_GB2312" pitchFamily="49" charset="-122"/>
              </a:rPr>
              <a:t>     </a:t>
            </a:r>
            <a:r>
              <a:rPr lang="zh-CN" altLang="en-US" sz="2800">
                <a:effectLst/>
                <a:latin typeface="楷体_GB2312" pitchFamily="49" charset="-122"/>
                <a:ea typeface="楷体_GB2312" pitchFamily="49" charset="-122"/>
              </a:rPr>
              <a:t>结构化语言是介于自然语言和形式语言之间的一种半形式语言</a:t>
            </a:r>
            <a:r>
              <a:rPr lang="en-US" altLang="zh-CN" sz="2800">
                <a:effectLst/>
                <a:latin typeface="楷体_GB2312" pitchFamily="49" charset="-122"/>
                <a:ea typeface="楷体_GB2312" pitchFamily="49" charset="-122"/>
              </a:rPr>
              <a:t>,</a:t>
            </a:r>
            <a:r>
              <a:rPr lang="zh-CN" altLang="en-US" sz="2800">
                <a:effectLst/>
                <a:latin typeface="楷体_GB2312" pitchFamily="49" charset="-122"/>
                <a:ea typeface="楷体_GB2312" pitchFamily="49" charset="-122"/>
              </a:rPr>
              <a:t>是自然语言的一个受限制的子集。</a:t>
            </a:r>
          </a:p>
          <a:p>
            <a:pPr lvl="2">
              <a:lnSpc>
                <a:spcPct val="100000"/>
              </a:lnSpc>
            </a:pPr>
            <a:r>
              <a:rPr lang="zh-CN" altLang="en-US" sz="2800">
                <a:effectLst/>
                <a:latin typeface="楷体_GB2312" pitchFamily="49" charset="-122"/>
                <a:ea typeface="楷体_GB2312" pitchFamily="49" charset="-122"/>
              </a:rPr>
              <a:t>    一般分为两层结构：外层语法较具体，为控制结构（顺序、选择、循环）</a:t>
            </a:r>
            <a:r>
              <a:rPr lang="en-US" altLang="zh-CN" sz="2800">
                <a:effectLst/>
                <a:latin typeface="楷体_GB2312" pitchFamily="49" charset="-122"/>
                <a:ea typeface="楷体_GB2312" pitchFamily="49" charset="-122"/>
              </a:rPr>
              <a:t>,</a:t>
            </a:r>
            <a:r>
              <a:rPr lang="zh-CN" altLang="en-US" sz="2800">
                <a:effectLst/>
                <a:latin typeface="楷体_GB2312" pitchFamily="49" charset="-122"/>
                <a:ea typeface="楷体_GB2312" pitchFamily="49" charset="-122"/>
              </a:rPr>
              <a:t>内层较灵活，表达“做什么”。</a:t>
            </a:r>
            <a:endParaRPr lang="zh-CN" altLang="en-US" sz="2800">
              <a:effectLst/>
              <a:ea typeface="楷体_GB2312" pitchFamily="49" charset="-122"/>
            </a:endParaRPr>
          </a:p>
        </p:txBody>
      </p:sp>
      <p:sp>
        <p:nvSpPr>
          <p:cNvPr id="149507" name="Rectangle 3">
            <a:extLst>
              <a:ext uri="{FF2B5EF4-FFF2-40B4-BE49-F238E27FC236}">
                <a16:creationId xmlns:a16="http://schemas.microsoft.com/office/drawing/2014/main" id="{B73D156B-4F58-4D57-877E-C0C7684B9E1B}"/>
              </a:ext>
            </a:extLst>
          </p:cNvPr>
          <p:cNvSpPr>
            <a:spLocks noGrp="1" noChangeArrowheads="1"/>
          </p:cNvSpPr>
          <p:nvPr>
            <p:ph type="title" idx="4294967295"/>
          </p:nvPr>
        </p:nvSpPr>
        <p:spPr>
          <a:xfrm>
            <a:off x="677863" y="371475"/>
            <a:ext cx="3902075" cy="674688"/>
          </a:xfrm>
        </p:spPr>
        <p:txBody>
          <a:bodyPr/>
          <a:lstStyle/>
          <a:p>
            <a:pPr algn="l"/>
            <a:r>
              <a:rPr lang="zh-CN" altLang="en-US" sz="2800">
                <a:solidFill>
                  <a:srgbClr val="FFFF99"/>
                </a:solidFill>
                <a:effectLst>
                  <a:outerShdw blurRad="38100" dist="38100" dir="2700000" algn="tl">
                    <a:srgbClr val="000000"/>
                  </a:outerShdw>
                </a:effectLst>
                <a:latin typeface="华文新魏" panose="02010800040101010101" pitchFamily="2" charset="-122"/>
                <a:ea typeface="华文新魏" panose="02010800040101010101" pitchFamily="2" charset="-122"/>
              </a:rPr>
              <a:t>（一） 结构化语言</a:t>
            </a:r>
          </a:p>
        </p:txBody>
      </p:sp>
      <p:sp>
        <p:nvSpPr>
          <p:cNvPr id="149508" name="Text Box 4">
            <a:extLst>
              <a:ext uri="{FF2B5EF4-FFF2-40B4-BE49-F238E27FC236}">
                <a16:creationId xmlns:a16="http://schemas.microsoft.com/office/drawing/2014/main" id="{1F7131A4-474A-43C8-A835-01DE15EC50C1}"/>
              </a:ext>
            </a:extLst>
          </p:cNvPr>
          <p:cNvSpPr txBox="1">
            <a:spLocks noChangeArrowheads="1"/>
          </p:cNvSpPr>
          <p:nvPr/>
        </p:nvSpPr>
        <p:spPr bwMode="auto">
          <a:xfrm>
            <a:off x="989013" y="3348038"/>
            <a:ext cx="7586662" cy="2779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10000"/>
              </a:lnSpc>
              <a:spcBef>
                <a:spcPct val="0"/>
              </a:spcBef>
            </a:pPr>
            <a:r>
              <a:rPr lang="zh-CN" altLang="en-US" sz="2400">
                <a:effectLst/>
              </a:rPr>
              <a:t>例如：外层可为以下结构：</a:t>
            </a:r>
          </a:p>
          <a:p>
            <a:pPr>
              <a:lnSpc>
                <a:spcPct val="105000"/>
              </a:lnSpc>
            </a:pPr>
            <a:r>
              <a:rPr lang="en-US" altLang="zh-CN" sz="2400">
                <a:effectLst/>
              </a:rPr>
              <a:t>1</a:t>
            </a:r>
            <a:r>
              <a:rPr lang="zh-CN" altLang="en-US" sz="2400">
                <a:effectLst/>
              </a:rPr>
              <a:t>、顺序结构</a:t>
            </a:r>
          </a:p>
          <a:p>
            <a:pPr>
              <a:lnSpc>
                <a:spcPct val="105000"/>
              </a:lnSpc>
            </a:pPr>
            <a:r>
              <a:rPr lang="en-US" altLang="zh-CN" sz="2400">
                <a:effectLst/>
              </a:rPr>
              <a:t>2</a:t>
            </a:r>
            <a:r>
              <a:rPr lang="zh-CN" altLang="en-US" sz="2400">
                <a:effectLst/>
              </a:rPr>
              <a:t>、选择结构</a:t>
            </a:r>
          </a:p>
          <a:p>
            <a:pPr>
              <a:lnSpc>
                <a:spcPct val="105000"/>
              </a:lnSpc>
            </a:pPr>
            <a:r>
              <a:rPr lang="zh-CN" altLang="en-US" sz="2400">
                <a:effectLst/>
              </a:rPr>
              <a:t>       </a:t>
            </a:r>
            <a:r>
              <a:rPr lang="en-US" altLang="zh-CN" sz="2400">
                <a:effectLst/>
              </a:rPr>
              <a:t>IF–THEN-ELSE;  CASE-OF-ENDCASE</a:t>
            </a:r>
            <a:r>
              <a:rPr lang="zh-CN" altLang="en-US" sz="2400">
                <a:effectLst/>
              </a:rPr>
              <a:t>；</a:t>
            </a:r>
          </a:p>
          <a:p>
            <a:pPr>
              <a:lnSpc>
                <a:spcPct val="105000"/>
              </a:lnSpc>
            </a:pPr>
            <a:r>
              <a:rPr lang="en-US" altLang="zh-CN" sz="2400">
                <a:effectLst/>
              </a:rPr>
              <a:t>3</a:t>
            </a:r>
            <a:r>
              <a:rPr lang="zh-CN" altLang="en-US" sz="2400">
                <a:effectLst/>
              </a:rPr>
              <a:t>、循环结构</a:t>
            </a:r>
          </a:p>
          <a:p>
            <a:pPr>
              <a:lnSpc>
                <a:spcPct val="105000"/>
              </a:lnSpc>
            </a:pPr>
            <a:r>
              <a:rPr lang="zh-CN" altLang="en-US" sz="2400">
                <a:effectLst/>
              </a:rPr>
              <a:t>       </a:t>
            </a:r>
            <a:r>
              <a:rPr lang="en-US" altLang="zh-CN" sz="2400">
                <a:effectLst/>
              </a:rPr>
              <a:t>WHILE-DO; REPEAT-UNTIL</a:t>
            </a:r>
          </a:p>
        </p:txBody>
      </p:sp>
      <p:sp>
        <p:nvSpPr>
          <p:cNvPr id="149509" name="Rectangle 5">
            <a:hlinkClick r:id="" action="ppaction://hlinkshowjump?jump=previousslide"/>
            <a:extLst>
              <a:ext uri="{FF2B5EF4-FFF2-40B4-BE49-F238E27FC236}">
                <a16:creationId xmlns:a16="http://schemas.microsoft.com/office/drawing/2014/main" id="{58BF9E9E-126A-45E2-9754-D2B8AF77F63F}"/>
              </a:ext>
            </a:extLst>
          </p:cNvPr>
          <p:cNvSpPr>
            <a:spLocks noChangeArrowheads="1"/>
          </p:cNvSpPr>
          <p:nvPr/>
        </p:nvSpPr>
        <p:spPr bwMode="auto">
          <a:xfrm>
            <a:off x="6529388" y="630713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0" name="Rectangle 6">
            <a:hlinkClick r:id="" action="ppaction://hlinkshowjump?jump=nextslide"/>
            <a:extLst>
              <a:ext uri="{FF2B5EF4-FFF2-40B4-BE49-F238E27FC236}">
                <a16:creationId xmlns:a16="http://schemas.microsoft.com/office/drawing/2014/main" id="{D23D2EDC-61D9-4F54-B5DF-1B0A71CD14B8}"/>
              </a:ext>
            </a:extLst>
          </p:cNvPr>
          <p:cNvSpPr>
            <a:spLocks noChangeArrowheads="1"/>
          </p:cNvSpPr>
          <p:nvPr/>
        </p:nvSpPr>
        <p:spPr bwMode="auto">
          <a:xfrm>
            <a:off x="7119938" y="6307138"/>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511" name="Oval 7">
            <a:hlinkClick r:id="rId2" action="ppaction://hlinksldjump"/>
            <a:extLst>
              <a:ext uri="{FF2B5EF4-FFF2-40B4-BE49-F238E27FC236}">
                <a16:creationId xmlns:a16="http://schemas.microsoft.com/office/drawing/2014/main" id="{98D2ECB7-0870-48F2-AAD6-A2032F85FDCF}"/>
              </a:ext>
            </a:extLst>
          </p:cNvPr>
          <p:cNvSpPr>
            <a:spLocks noChangeArrowheads="1"/>
          </p:cNvSpPr>
          <p:nvPr/>
        </p:nvSpPr>
        <p:spPr bwMode="auto">
          <a:xfrm>
            <a:off x="7816850" y="6303963"/>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box(out)">
                                      <p:cBhvr>
                                        <p:cTn id="7" dur="500"/>
                                        <p:tgtEl>
                                          <p:spTgt spid="149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8"/>
                                        </p:tgtEl>
                                        <p:attrNameLst>
                                          <p:attrName>style.visibility</p:attrName>
                                        </p:attrNameLst>
                                      </p:cBhvr>
                                      <p:to>
                                        <p:strVal val="visible"/>
                                      </p:to>
                                    </p:set>
                                    <p:animEffect transition="in" filter="wipe(left)">
                                      <p:cBhvr>
                                        <p:cTn id="12" dur="500"/>
                                        <p:tgtEl>
                                          <p:spTgt spid="149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autoUpdateAnimBg="0"/>
      <p:bldP spid="14950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 Box 2">
            <a:extLst>
              <a:ext uri="{FF2B5EF4-FFF2-40B4-BE49-F238E27FC236}">
                <a16:creationId xmlns:a16="http://schemas.microsoft.com/office/drawing/2014/main" id="{A4666FC2-18CF-4297-831D-F303C803A811}"/>
              </a:ext>
            </a:extLst>
          </p:cNvPr>
          <p:cNvSpPr txBox="1">
            <a:spLocks noChangeArrowheads="1"/>
          </p:cNvSpPr>
          <p:nvPr/>
        </p:nvSpPr>
        <p:spPr bwMode="auto">
          <a:xfrm>
            <a:off x="406400" y="708025"/>
            <a:ext cx="8475663" cy="946150"/>
          </a:xfrm>
          <a:prstGeom prst="rect">
            <a:avLst/>
          </a:prstGeom>
          <a:noFill/>
          <a:ln>
            <a:noFill/>
          </a:ln>
          <a:effectLst/>
          <a:extLst>
            <a:ext uri="{909E8E84-426E-40DD-AFC4-6F175D3DCCD1}">
              <a14:hiddenFill xmlns:a14="http://schemas.microsoft.com/office/drawing/2010/main">
                <a:solidFill>
                  <a:srgbClr val="0381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0000"/>
              </a:lnSpc>
              <a:spcBef>
                <a:spcPct val="0"/>
              </a:spcBef>
            </a:pPr>
            <a:r>
              <a:rPr lang="en-US" altLang="zh-CN" sz="2400">
                <a:effectLst/>
                <a:latin typeface="楷体_GB2312" pitchFamily="49" charset="-122"/>
              </a:rPr>
              <a:t>    </a:t>
            </a:r>
            <a:r>
              <a:rPr lang="zh-CN" altLang="en-US">
                <a:solidFill>
                  <a:schemeClr val="bg1"/>
                </a:solidFill>
                <a:effectLst/>
                <a:latin typeface="楷体_GB2312" pitchFamily="49" charset="-122"/>
              </a:rPr>
              <a:t>判定表是一种二维的表格，常用于较复杂的组合条件（与结构化语言比较）。</a:t>
            </a:r>
            <a:endParaRPr lang="zh-CN" altLang="en-US" b="0">
              <a:solidFill>
                <a:schemeClr val="accent2"/>
              </a:solidFill>
              <a:effectLst/>
              <a:latin typeface="Monotype Sorts" pitchFamily="2" charset="2"/>
              <a:ea typeface="宋体" panose="02010600030101010101" pitchFamily="2" charset="-122"/>
            </a:endParaRPr>
          </a:p>
        </p:txBody>
      </p:sp>
      <p:sp>
        <p:nvSpPr>
          <p:cNvPr id="152579" name="Line 3">
            <a:extLst>
              <a:ext uri="{FF2B5EF4-FFF2-40B4-BE49-F238E27FC236}">
                <a16:creationId xmlns:a16="http://schemas.microsoft.com/office/drawing/2014/main" id="{B8EAAC78-46B1-444C-A30E-A7F7BABCC4E5}"/>
              </a:ext>
            </a:extLst>
          </p:cNvPr>
          <p:cNvSpPr>
            <a:spLocks noChangeShapeType="1"/>
          </p:cNvSpPr>
          <p:nvPr/>
        </p:nvSpPr>
        <p:spPr bwMode="auto">
          <a:xfrm>
            <a:off x="6781800" y="23622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2580" name="Group 4">
            <a:extLst>
              <a:ext uri="{FF2B5EF4-FFF2-40B4-BE49-F238E27FC236}">
                <a16:creationId xmlns:a16="http://schemas.microsoft.com/office/drawing/2014/main" id="{1C9E4E4B-55C1-4CAC-BE4B-B34D0D89E823}"/>
              </a:ext>
            </a:extLst>
          </p:cNvPr>
          <p:cNvGrpSpPr>
            <a:grpSpLocks/>
          </p:cNvGrpSpPr>
          <p:nvPr/>
        </p:nvGrpSpPr>
        <p:grpSpPr bwMode="auto">
          <a:xfrm>
            <a:off x="5211763" y="1538288"/>
            <a:ext cx="3101975" cy="1016000"/>
            <a:chOff x="3295" y="1041"/>
            <a:chExt cx="1954" cy="640"/>
          </a:xfrm>
        </p:grpSpPr>
        <p:sp>
          <p:nvSpPr>
            <p:cNvPr id="152581" name="Line 5">
              <a:extLst>
                <a:ext uri="{FF2B5EF4-FFF2-40B4-BE49-F238E27FC236}">
                  <a16:creationId xmlns:a16="http://schemas.microsoft.com/office/drawing/2014/main" id="{B73A756E-2492-42C6-951A-02D3C08953DE}"/>
                </a:ext>
              </a:extLst>
            </p:cNvPr>
            <p:cNvSpPr>
              <a:spLocks noChangeShapeType="1"/>
            </p:cNvSpPr>
            <p:nvPr/>
          </p:nvSpPr>
          <p:spPr bwMode="auto">
            <a:xfrm>
              <a:off x="3296" y="1396"/>
              <a:ext cx="1953" cy="1"/>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2582" name="Line 6">
              <a:extLst>
                <a:ext uri="{FF2B5EF4-FFF2-40B4-BE49-F238E27FC236}">
                  <a16:creationId xmlns:a16="http://schemas.microsoft.com/office/drawing/2014/main" id="{47EC2E45-1E3F-4886-BBF5-6BB6EB945BC4}"/>
                </a:ext>
              </a:extLst>
            </p:cNvPr>
            <p:cNvSpPr>
              <a:spLocks noChangeShapeType="1"/>
            </p:cNvSpPr>
            <p:nvPr/>
          </p:nvSpPr>
          <p:spPr bwMode="auto">
            <a:xfrm>
              <a:off x="4288" y="1048"/>
              <a:ext cx="0" cy="633"/>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2583" name="Text Box 7">
              <a:extLst>
                <a:ext uri="{FF2B5EF4-FFF2-40B4-BE49-F238E27FC236}">
                  <a16:creationId xmlns:a16="http://schemas.microsoft.com/office/drawing/2014/main" id="{33C2CB4A-2ACC-46F7-A27A-EBB6154CC646}"/>
                </a:ext>
              </a:extLst>
            </p:cNvPr>
            <p:cNvSpPr txBox="1">
              <a:spLocks noChangeArrowheads="1"/>
            </p:cNvSpPr>
            <p:nvPr/>
          </p:nvSpPr>
          <p:spPr bwMode="auto">
            <a:xfrm>
              <a:off x="3295" y="1041"/>
              <a:ext cx="1943" cy="633"/>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0381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1800">
                  <a:solidFill>
                    <a:schemeClr val="bg1"/>
                  </a:solidFill>
                  <a:effectLst/>
                  <a:latin typeface="宋体" panose="02010600030101010101" pitchFamily="2" charset="-122"/>
                  <a:ea typeface="宋体" panose="02010600030101010101" pitchFamily="2" charset="-122"/>
                </a:rPr>
                <a:t>   </a:t>
              </a:r>
              <a:r>
                <a:rPr lang="zh-CN" altLang="en-US" sz="2000">
                  <a:solidFill>
                    <a:schemeClr val="bg1"/>
                  </a:solidFill>
                  <a:effectLst/>
                  <a:latin typeface="宋体" panose="02010600030101010101" pitchFamily="2" charset="-122"/>
                  <a:ea typeface="宋体" panose="02010600030101010101" pitchFamily="2" charset="-122"/>
                </a:rPr>
                <a:t>条件框    条件条目</a:t>
              </a:r>
            </a:p>
            <a:p>
              <a:pPr eaLnBrk="1" hangingPunct="1">
                <a:lnSpc>
                  <a:spcPct val="110000"/>
                </a:lnSpc>
                <a:spcBef>
                  <a:spcPct val="50000"/>
                </a:spcBef>
              </a:pPr>
              <a:r>
                <a:rPr lang="zh-CN" altLang="en-US" sz="2000">
                  <a:solidFill>
                    <a:schemeClr val="bg1"/>
                  </a:solidFill>
                  <a:effectLst/>
                  <a:latin typeface="宋体" panose="02010600030101010101" pitchFamily="2" charset="-122"/>
                  <a:ea typeface="宋体" panose="02010600030101010101" pitchFamily="2" charset="-122"/>
                </a:rPr>
                <a:t>   操作框    操作条目</a:t>
              </a:r>
              <a:endParaRPr lang="zh-CN" altLang="en-US" sz="2000">
                <a:solidFill>
                  <a:schemeClr val="bg1"/>
                </a:solidFill>
                <a:effectLst/>
                <a:latin typeface="Monotype Sorts" pitchFamily="2" charset="2"/>
                <a:ea typeface="宋体" panose="02010600030101010101" pitchFamily="2" charset="-122"/>
              </a:endParaRPr>
            </a:p>
          </p:txBody>
        </p:sp>
      </p:grpSp>
      <p:sp>
        <p:nvSpPr>
          <p:cNvPr id="152584" name="Rectangle 8">
            <a:extLst>
              <a:ext uri="{FF2B5EF4-FFF2-40B4-BE49-F238E27FC236}">
                <a16:creationId xmlns:a16="http://schemas.microsoft.com/office/drawing/2014/main" id="{AAFDA55E-352E-4C92-8B86-5A565A1C2F8B}"/>
              </a:ext>
            </a:extLst>
          </p:cNvPr>
          <p:cNvSpPr>
            <a:spLocks noGrp="1" noChangeArrowheads="1"/>
          </p:cNvSpPr>
          <p:nvPr>
            <p:ph type="title" idx="4294967295"/>
          </p:nvPr>
        </p:nvSpPr>
        <p:spPr>
          <a:xfrm>
            <a:off x="990600" y="250825"/>
            <a:ext cx="4400550" cy="658813"/>
          </a:xfrm>
          <a:noFill/>
          <a:extLst>
            <a:ext uri="{909E8E84-426E-40DD-AFC4-6F175D3DCCD1}">
              <a14:hiddenFill xmlns:a14="http://schemas.microsoft.com/office/drawing/2010/main">
                <a:solidFill>
                  <a:schemeClr val="accent2"/>
                </a:solidFill>
              </a14:hiddenFill>
            </a:ext>
          </a:extLst>
        </p:spPr>
        <p:txBody>
          <a:bodyPr/>
          <a:lstStyle/>
          <a:p>
            <a:pPr algn="l"/>
            <a:r>
              <a:rPr lang="zh-CN" altLang="en-US" sz="2400" b="1">
                <a:solidFill>
                  <a:srgbClr val="FFFF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（二）</a:t>
            </a:r>
            <a:r>
              <a:rPr lang="zh-CN" altLang="en-US" sz="2800">
                <a:solidFill>
                  <a:srgbClr val="FFFF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 判定表</a:t>
            </a:r>
          </a:p>
        </p:txBody>
      </p:sp>
      <p:sp>
        <p:nvSpPr>
          <p:cNvPr id="152585" name="Rectangle 9">
            <a:hlinkClick r:id="" action="ppaction://hlinkshowjump?jump=previousslide"/>
            <a:extLst>
              <a:ext uri="{FF2B5EF4-FFF2-40B4-BE49-F238E27FC236}">
                <a16:creationId xmlns:a16="http://schemas.microsoft.com/office/drawing/2014/main" id="{DACE9F57-CF28-4FA2-9220-3A271ED2F941}"/>
              </a:ext>
            </a:extLst>
          </p:cNvPr>
          <p:cNvSpPr>
            <a:spLocks noChangeArrowheads="1"/>
          </p:cNvSpPr>
          <p:nvPr/>
        </p:nvSpPr>
        <p:spPr bwMode="auto">
          <a:xfrm>
            <a:off x="652938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6" name="Rectangle 10">
            <a:hlinkClick r:id="" action="ppaction://hlinkshowjump?jump=nextslide"/>
            <a:extLst>
              <a:ext uri="{FF2B5EF4-FFF2-40B4-BE49-F238E27FC236}">
                <a16:creationId xmlns:a16="http://schemas.microsoft.com/office/drawing/2014/main" id="{570ADA3A-D6F2-4D8F-89F9-52E204CB8EDE}"/>
              </a:ext>
            </a:extLst>
          </p:cNvPr>
          <p:cNvSpPr>
            <a:spLocks noChangeArrowheads="1"/>
          </p:cNvSpPr>
          <p:nvPr/>
        </p:nvSpPr>
        <p:spPr bwMode="auto">
          <a:xfrm>
            <a:off x="7119938" y="6278563"/>
            <a:ext cx="4572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2587" name="Oval 11">
            <a:hlinkClick r:id="rId3" action="ppaction://hlinksldjump"/>
            <a:extLst>
              <a:ext uri="{FF2B5EF4-FFF2-40B4-BE49-F238E27FC236}">
                <a16:creationId xmlns:a16="http://schemas.microsoft.com/office/drawing/2014/main" id="{3870FA67-EEAD-4C66-BEE6-F7A9C449599B}"/>
              </a:ext>
            </a:extLst>
          </p:cNvPr>
          <p:cNvSpPr>
            <a:spLocks noChangeArrowheads="1"/>
          </p:cNvSpPr>
          <p:nvPr/>
        </p:nvSpPr>
        <p:spPr bwMode="auto">
          <a:xfrm>
            <a:off x="7816850" y="6275388"/>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2588" name="Rectangle 12">
            <a:extLst>
              <a:ext uri="{FF2B5EF4-FFF2-40B4-BE49-F238E27FC236}">
                <a16:creationId xmlns:a16="http://schemas.microsoft.com/office/drawing/2014/main" id="{959063FD-3C54-4A61-9CF2-F6DA8663E4E8}"/>
              </a:ext>
            </a:extLst>
          </p:cNvPr>
          <p:cNvSpPr>
            <a:spLocks noChangeArrowheads="1"/>
          </p:cNvSpPr>
          <p:nvPr/>
        </p:nvSpPr>
        <p:spPr bwMode="auto">
          <a:xfrm>
            <a:off x="647700" y="5592763"/>
            <a:ext cx="8134350" cy="1041400"/>
          </a:xfrm>
          <a:prstGeom prst="rect">
            <a:avLst/>
          </a:prstGeom>
          <a:noFill/>
          <a:ln>
            <a:noFill/>
          </a:ln>
          <a:effectLst/>
          <a:extLst>
            <a:ext uri="{909E8E84-426E-40DD-AFC4-6F175D3DCCD1}">
              <a14:hiddenFill xmlns:a14="http://schemas.microsoft.com/office/drawing/2010/main">
                <a:solidFill>
                  <a:srgbClr val="003A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2400">
                <a:solidFill>
                  <a:schemeClr val="bg1"/>
                </a:solidFill>
                <a:effectLst/>
                <a:latin typeface="楷体_GB2312" pitchFamily="49" charset="-122"/>
              </a:rPr>
              <a:t>特点：可处理较复杂的组合条件，但不易理解</a:t>
            </a:r>
            <a:r>
              <a:rPr lang="en-US" altLang="zh-CN" sz="2400">
                <a:solidFill>
                  <a:schemeClr val="bg1"/>
                </a:solidFill>
                <a:effectLst/>
                <a:latin typeface="楷体_GB2312" pitchFamily="49" charset="-122"/>
              </a:rPr>
              <a:t>.</a:t>
            </a:r>
            <a:r>
              <a:rPr lang="zh-CN" altLang="en-US" sz="2400">
                <a:solidFill>
                  <a:schemeClr val="bg1"/>
                </a:solidFill>
                <a:effectLst/>
                <a:latin typeface="楷体_GB2312" pitchFamily="49" charset="-122"/>
              </a:rPr>
              <a:t>不易输入计算机。</a:t>
            </a:r>
          </a:p>
        </p:txBody>
      </p:sp>
      <p:sp>
        <p:nvSpPr>
          <p:cNvPr id="152589" name="Text Box 13">
            <a:extLst>
              <a:ext uri="{FF2B5EF4-FFF2-40B4-BE49-F238E27FC236}">
                <a16:creationId xmlns:a16="http://schemas.microsoft.com/office/drawing/2014/main" id="{F28A96F3-BAA1-4917-BEB1-73E838192B65}"/>
              </a:ext>
            </a:extLst>
          </p:cNvPr>
          <p:cNvSpPr txBox="1">
            <a:spLocks noChangeArrowheads="1"/>
          </p:cNvSpPr>
          <p:nvPr/>
        </p:nvSpPr>
        <p:spPr bwMode="auto">
          <a:xfrm>
            <a:off x="768350" y="1735138"/>
            <a:ext cx="7783513" cy="2592387"/>
          </a:xfrm>
          <a:prstGeom prst="rect">
            <a:avLst/>
          </a:prstGeom>
          <a:noFill/>
          <a:ln>
            <a:noFill/>
          </a:ln>
          <a:effectLst/>
          <a:extLst>
            <a:ext uri="{909E8E84-426E-40DD-AFC4-6F175D3DCCD1}">
              <a14:hiddenFill xmlns:a14="http://schemas.microsoft.com/office/drawing/2010/main">
                <a:solidFill>
                  <a:srgbClr val="0381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00000"/>
              </a:lnSpc>
              <a:spcBef>
                <a:spcPct val="0"/>
              </a:spcBef>
            </a:pPr>
            <a:r>
              <a:rPr lang="zh-CN" altLang="en-US">
                <a:solidFill>
                  <a:schemeClr val="bg1"/>
                </a:solidFill>
                <a:effectLst/>
                <a:latin typeface="楷体_GB2312" pitchFamily="49" charset="-122"/>
              </a:rPr>
              <a:t>通常由四部分组成。</a:t>
            </a:r>
            <a:endParaRPr lang="zh-CN" altLang="en-US">
              <a:solidFill>
                <a:schemeClr val="bg1"/>
              </a:solidFill>
              <a:effectLst/>
            </a:endParaRPr>
          </a:p>
          <a:p>
            <a:pPr>
              <a:lnSpc>
                <a:spcPct val="100000"/>
              </a:lnSpc>
              <a:spcBef>
                <a:spcPct val="0"/>
              </a:spcBef>
            </a:pPr>
            <a:r>
              <a:rPr lang="zh-CN" altLang="en-US">
                <a:solidFill>
                  <a:schemeClr val="bg1"/>
                </a:solidFill>
                <a:effectLst/>
              </a:rPr>
              <a:t>条件框 </a:t>
            </a:r>
            <a:r>
              <a:rPr lang="en-US" altLang="zh-CN">
                <a:solidFill>
                  <a:schemeClr val="bg1"/>
                </a:solidFill>
                <a:effectLst/>
              </a:rPr>
              <a:t>—   </a:t>
            </a:r>
            <a:r>
              <a:rPr lang="zh-CN" altLang="en-US">
                <a:solidFill>
                  <a:schemeClr val="bg1"/>
                </a:solidFill>
                <a:effectLst/>
              </a:rPr>
              <a:t>条件定义。</a:t>
            </a:r>
          </a:p>
          <a:p>
            <a:pPr>
              <a:lnSpc>
                <a:spcPct val="100000"/>
              </a:lnSpc>
              <a:spcBef>
                <a:spcPct val="0"/>
              </a:spcBef>
            </a:pPr>
            <a:r>
              <a:rPr lang="zh-CN" altLang="en-US">
                <a:solidFill>
                  <a:schemeClr val="bg1"/>
                </a:solidFill>
                <a:effectLst/>
              </a:rPr>
              <a:t>操作框 </a:t>
            </a:r>
            <a:r>
              <a:rPr lang="en-US" altLang="zh-CN">
                <a:solidFill>
                  <a:schemeClr val="bg1"/>
                </a:solidFill>
                <a:effectLst/>
              </a:rPr>
              <a:t>—  </a:t>
            </a:r>
            <a:r>
              <a:rPr lang="zh-CN" altLang="en-US">
                <a:solidFill>
                  <a:schemeClr val="bg1"/>
                </a:solidFill>
                <a:effectLst/>
              </a:rPr>
              <a:t>操作的定义。</a:t>
            </a:r>
          </a:p>
          <a:p>
            <a:pPr>
              <a:lnSpc>
                <a:spcPct val="100000"/>
              </a:lnSpc>
              <a:spcBef>
                <a:spcPct val="0"/>
              </a:spcBef>
            </a:pPr>
            <a:r>
              <a:rPr lang="zh-CN" altLang="en-US">
                <a:solidFill>
                  <a:schemeClr val="bg1"/>
                </a:solidFill>
                <a:effectLst/>
                <a:latin typeface="楷体_GB2312" pitchFamily="49" charset="-122"/>
              </a:rPr>
              <a:t>条件条目 </a:t>
            </a:r>
            <a:r>
              <a:rPr lang="en-US" altLang="zh-CN">
                <a:solidFill>
                  <a:schemeClr val="bg1"/>
                </a:solidFill>
                <a:effectLst/>
              </a:rPr>
              <a:t>—</a:t>
            </a:r>
            <a:r>
              <a:rPr lang="en-US" altLang="zh-CN">
                <a:solidFill>
                  <a:schemeClr val="bg1"/>
                </a:solidFill>
                <a:effectLst/>
                <a:latin typeface="楷体_GB2312" pitchFamily="49" charset="-122"/>
              </a:rPr>
              <a:t> </a:t>
            </a:r>
            <a:r>
              <a:rPr lang="zh-CN" altLang="en-US">
                <a:solidFill>
                  <a:schemeClr val="bg1"/>
                </a:solidFill>
                <a:effectLst/>
                <a:latin typeface="楷体_GB2312" pitchFamily="49" charset="-122"/>
              </a:rPr>
              <a:t>各条件的取值及组合。</a:t>
            </a:r>
          </a:p>
          <a:p>
            <a:pPr>
              <a:lnSpc>
                <a:spcPct val="100000"/>
              </a:lnSpc>
              <a:spcBef>
                <a:spcPct val="0"/>
              </a:spcBef>
            </a:pPr>
            <a:r>
              <a:rPr lang="zh-CN" altLang="en-US">
                <a:solidFill>
                  <a:schemeClr val="bg1"/>
                </a:solidFill>
                <a:effectLst/>
                <a:latin typeface="楷体_GB2312" pitchFamily="49" charset="-122"/>
              </a:rPr>
              <a:t>操作条目 </a:t>
            </a:r>
            <a:r>
              <a:rPr lang="en-US" altLang="zh-CN">
                <a:solidFill>
                  <a:schemeClr val="bg1"/>
                </a:solidFill>
                <a:effectLst/>
              </a:rPr>
              <a:t>—</a:t>
            </a:r>
            <a:r>
              <a:rPr lang="en-US" altLang="zh-CN">
                <a:solidFill>
                  <a:schemeClr val="bg1"/>
                </a:solidFill>
                <a:effectLst/>
                <a:latin typeface="楷体_GB2312" pitchFamily="49" charset="-122"/>
              </a:rPr>
              <a:t> </a:t>
            </a:r>
            <a:r>
              <a:rPr lang="zh-CN" altLang="en-US">
                <a:solidFill>
                  <a:schemeClr val="bg1"/>
                </a:solidFill>
                <a:effectLst/>
                <a:latin typeface="楷体_GB2312" pitchFamily="49" charset="-122"/>
              </a:rPr>
              <a:t>在各条件取值组合下所执行的操作</a:t>
            </a:r>
            <a:r>
              <a:rPr lang="zh-CN" altLang="en-US" sz="2400">
                <a:solidFill>
                  <a:schemeClr val="bg1"/>
                </a:solidFill>
                <a:effectLst/>
                <a:latin typeface="楷体_GB2312" pitchFamily="49" charset="-122"/>
              </a:rPr>
              <a:t>。</a:t>
            </a:r>
          </a:p>
        </p:txBody>
      </p:sp>
      <p:sp>
        <p:nvSpPr>
          <p:cNvPr id="152590" name="Text Box 14">
            <a:extLst>
              <a:ext uri="{FF2B5EF4-FFF2-40B4-BE49-F238E27FC236}">
                <a16:creationId xmlns:a16="http://schemas.microsoft.com/office/drawing/2014/main" id="{7073AD3B-DBB3-42DD-9728-D6E261119DF6}"/>
              </a:ext>
            </a:extLst>
          </p:cNvPr>
          <p:cNvSpPr txBox="1">
            <a:spLocks noChangeArrowheads="1"/>
          </p:cNvSpPr>
          <p:nvPr/>
        </p:nvSpPr>
        <p:spPr bwMode="auto">
          <a:xfrm>
            <a:off x="647700" y="3905250"/>
            <a:ext cx="60960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just">
              <a:spcBef>
                <a:spcPct val="50000"/>
              </a:spcBef>
            </a:pPr>
            <a:r>
              <a:rPr lang="zh-CN" altLang="en-US" sz="2400">
                <a:solidFill>
                  <a:schemeClr val="bg1"/>
                </a:solidFill>
                <a:effectLst/>
                <a:latin typeface="楷体_GB2312" pitchFamily="49" charset="-122"/>
              </a:rPr>
              <a:t>例如</a:t>
            </a:r>
            <a:r>
              <a:rPr lang="en-US" altLang="zh-CN" sz="2400">
                <a:solidFill>
                  <a:schemeClr val="bg1"/>
                </a:solidFill>
                <a:effectLst/>
                <a:latin typeface="楷体_GB2312" pitchFamily="49" charset="-122"/>
              </a:rPr>
              <a:t>:  </a:t>
            </a:r>
            <a:r>
              <a:rPr lang="zh-CN" altLang="en-US" sz="2400">
                <a:solidFill>
                  <a:schemeClr val="bg1"/>
                </a:solidFill>
                <a:effectLst/>
                <a:latin typeface="楷体_GB2312" pitchFamily="49" charset="-122"/>
              </a:rPr>
              <a:t>对商店每天的营业额所收税率</a:t>
            </a:r>
          </a:p>
        </p:txBody>
      </p:sp>
      <p:graphicFrame>
        <p:nvGraphicFramePr>
          <p:cNvPr id="152591" name="Group 15">
            <a:extLst>
              <a:ext uri="{FF2B5EF4-FFF2-40B4-BE49-F238E27FC236}">
                <a16:creationId xmlns:a16="http://schemas.microsoft.com/office/drawing/2014/main" id="{8DDB9DB9-A205-41B3-BDDE-C6F2BBF59FF3}"/>
              </a:ext>
            </a:extLst>
          </p:cNvPr>
          <p:cNvGraphicFramePr>
            <a:graphicFrameLocks noGrp="1"/>
          </p:cNvGraphicFramePr>
          <p:nvPr/>
        </p:nvGraphicFramePr>
        <p:xfrm>
          <a:off x="723900" y="4533900"/>
          <a:ext cx="7772400" cy="880745"/>
        </p:xfrm>
        <a:graphic>
          <a:graphicData uri="http://schemas.openxmlformats.org/drawingml/2006/table">
            <a:tbl>
              <a:tblPr/>
              <a:tblGrid>
                <a:gridCol w="2016125">
                  <a:extLst>
                    <a:ext uri="{9D8B030D-6E8A-4147-A177-3AD203B41FA5}">
                      <a16:colId xmlns:a16="http://schemas.microsoft.com/office/drawing/2014/main" val="3337658561"/>
                    </a:ext>
                  </a:extLst>
                </a:gridCol>
                <a:gridCol w="1870075">
                  <a:extLst>
                    <a:ext uri="{9D8B030D-6E8A-4147-A177-3AD203B41FA5}">
                      <a16:colId xmlns:a16="http://schemas.microsoft.com/office/drawing/2014/main" val="3393115494"/>
                    </a:ext>
                  </a:extLst>
                </a:gridCol>
                <a:gridCol w="1943100">
                  <a:extLst>
                    <a:ext uri="{9D8B030D-6E8A-4147-A177-3AD203B41FA5}">
                      <a16:colId xmlns:a16="http://schemas.microsoft.com/office/drawing/2014/main" val="2049021597"/>
                    </a:ext>
                  </a:extLst>
                </a:gridCol>
                <a:gridCol w="1943100">
                  <a:extLst>
                    <a:ext uri="{9D8B030D-6E8A-4147-A177-3AD203B41FA5}">
                      <a16:colId xmlns:a16="http://schemas.microsoft.com/office/drawing/2014/main" val="1399052872"/>
                    </a:ext>
                  </a:extLst>
                </a:gridCol>
              </a:tblGrid>
              <a:tr h="354013">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营业额</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 </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1000≤X&lt;5000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5000 ≤X&lt;10000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X≥10000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840850963"/>
                  </a:ext>
                </a:extLst>
              </a:tr>
              <a:tr h="447675">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税   率</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lvl1pPr>
                        <a:defRPr kumimoji="1" sz="28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a:defRPr kumimoji="1">
                          <a:solidFill>
                            <a:schemeClr val="tx1"/>
                          </a:solidFill>
                          <a:latin typeface="Times New Roman" panose="02020603050405020304" pitchFamily="18" charset="0"/>
                          <a:ea typeface="宋体" panose="02010600030101010101" pitchFamily="2" charset="-122"/>
                        </a:defRPr>
                      </a:lvl4pPr>
                      <a:lvl5pPr>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40000"/>
                        </a:lnSpc>
                        <a:spcBef>
                          <a:spcPct val="20000"/>
                        </a:spcBef>
                        <a:spcAft>
                          <a:spcPct val="20000"/>
                        </a:spcAft>
                        <a:buClrTx/>
                        <a:buSzTx/>
                        <a:buFontTx/>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2487363030"/>
                  </a:ext>
                </a:extLst>
              </a:tr>
            </a:tbl>
          </a:graphicData>
        </a:graphic>
      </p:graphicFrame>
    </p:spTree>
  </p:cSld>
  <p:clrMapOvr>
    <a:overrideClrMapping bg1="lt1" tx1="dk1" bg2="lt2" tx2="dk2" accent1="accent1" accent2="accent2" accent3="accent3" accent4="accent4" accent5="accent5" accent6="accent6" hlink="hlink" folHlink="folHlink"/>
  </p:clrMapOvr>
  <p:transition>
    <p:cover di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2578"/>
                                        </p:tgtEl>
                                        <p:attrNameLst>
                                          <p:attrName>style.visibility</p:attrName>
                                        </p:attrNameLst>
                                      </p:cBhvr>
                                      <p:to>
                                        <p:strVal val="visible"/>
                                      </p:to>
                                    </p:set>
                                    <p:animEffect transition="in" filter="wipe(left)">
                                      <p:cBhvr>
                                        <p:cTn id="7" dur="500"/>
                                        <p:tgtEl>
                                          <p:spTgt spid="152578"/>
                                        </p:tgtEl>
                                      </p:cBhvr>
                                    </p:animEffect>
                                  </p:childTnLst>
                                </p:cTn>
                              </p:par>
                            </p:childTnLst>
                          </p:cTn>
                        </p:par>
                        <p:par>
                          <p:cTn id="8" fill="hold" nodeType="afterGroup">
                            <p:stCondLst>
                              <p:cond delay="500"/>
                            </p:stCondLst>
                            <p:childTnLst>
                              <p:par>
                                <p:cTn id="9" presetID="22" presetClass="entr" presetSubtype="8" fill="hold" grpId="0" nodeType="afterEffect">
                                  <p:stCondLst>
                                    <p:cond delay="2000"/>
                                  </p:stCondLst>
                                  <p:childTnLst>
                                    <p:set>
                                      <p:cBhvr>
                                        <p:cTn id="10" dur="1" fill="hold">
                                          <p:stCondLst>
                                            <p:cond delay="0"/>
                                          </p:stCondLst>
                                        </p:cTn>
                                        <p:tgtEl>
                                          <p:spTgt spid="152589"/>
                                        </p:tgtEl>
                                        <p:attrNameLst>
                                          <p:attrName>style.visibility</p:attrName>
                                        </p:attrNameLst>
                                      </p:cBhvr>
                                      <p:to>
                                        <p:strVal val="visible"/>
                                      </p:to>
                                    </p:set>
                                    <p:animEffect transition="in" filter="wipe(left)">
                                      <p:cBhvr>
                                        <p:cTn id="11" dur="500"/>
                                        <p:tgtEl>
                                          <p:spTgt spid="1525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2590"/>
                                        </p:tgtEl>
                                        <p:attrNameLst>
                                          <p:attrName>style.visibility</p:attrName>
                                        </p:attrNameLst>
                                      </p:cBhvr>
                                      <p:to>
                                        <p:strVal val="visible"/>
                                      </p:to>
                                    </p:set>
                                    <p:animEffect transition="in" filter="wipe(left)">
                                      <p:cBhvr>
                                        <p:cTn id="16" dur="500"/>
                                        <p:tgtEl>
                                          <p:spTgt spid="152590"/>
                                        </p:tgtEl>
                                      </p:cBhvr>
                                    </p:animEffect>
                                  </p:childTnLst>
                                </p:cTn>
                              </p:par>
                            </p:childTnLst>
                          </p:cTn>
                        </p:par>
                        <p:par>
                          <p:cTn id="17" fill="hold" nodeType="afterGroup">
                            <p:stCondLst>
                              <p:cond delay="500"/>
                            </p:stCondLst>
                            <p:childTnLst>
                              <p:par>
                                <p:cTn id="18" presetID="1" presetClass="entr" presetSubtype="0" fill="hold" nodeType="afterEffect">
                                  <p:stCondLst>
                                    <p:cond delay="0"/>
                                  </p:stCondLst>
                                  <p:childTnLst>
                                    <p:set>
                                      <p:cBhvr>
                                        <p:cTn id="19" dur="1" fill="hold">
                                          <p:stCondLst>
                                            <p:cond delay="499"/>
                                          </p:stCondLst>
                                        </p:cTn>
                                        <p:tgtEl>
                                          <p:spTgt spid="152591"/>
                                        </p:tgtEl>
                                        <p:attrNameLst>
                                          <p:attrName>style.visibility</p:attrName>
                                        </p:attrNameLst>
                                      </p:cBhvr>
                                      <p:to>
                                        <p:strVal val="visible"/>
                                      </p:to>
                                    </p:set>
                                  </p:childTnLst>
                                </p:cTn>
                              </p:par>
                            </p:childTnLst>
                          </p:cTn>
                        </p:par>
                        <p:par>
                          <p:cTn id="20" fill="hold" nodeType="afterGroup">
                            <p:stCondLst>
                              <p:cond delay="1000"/>
                            </p:stCondLst>
                            <p:childTnLst>
                              <p:par>
                                <p:cTn id="21" presetID="22" presetClass="entr" presetSubtype="8" fill="hold" grpId="0" nodeType="afterEffect">
                                  <p:stCondLst>
                                    <p:cond delay="4000"/>
                                  </p:stCondLst>
                                  <p:childTnLst>
                                    <p:set>
                                      <p:cBhvr>
                                        <p:cTn id="22" dur="1" fill="hold">
                                          <p:stCondLst>
                                            <p:cond delay="0"/>
                                          </p:stCondLst>
                                        </p:cTn>
                                        <p:tgtEl>
                                          <p:spTgt spid="152588"/>
                                        </p:tgtEl>
                                        <p:attrNameLst>
                                          <p:attrName>style.visibility</p:attrName>
                                        </p:attrNameLst>
                                      </p:cBhvr>
                                      <p:to>
                                        <p:strVal val="visible"/>
                                      </p:to>
                                    </p:set>
                                    <p:animEffect transition="in" filter="wipe(left)">
                                      <p:cBhvr>
                                        <p:cTn id="23" dur="500"/>
                                        <p:tgtEl>
                                          <p:spTgt spid="152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utoUpdateAnimBg="0"/>
      <p:bldP spid="152588" grpId="0" autoUpdateAnimBg="0"/>
      <p:bldP spid="152589" grpId="0" autoUpdateAnimBg="0"/>
      <p:bldP spid="152590"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Text Box 2">
            <a:extLst>
              <a:ext uri="{FF2B5EF4-FFF2-40B4-BE49-F238E27FC236}">
                <a16:creationId xmlns:a16="http://schemas.microsoft.com/office/drawing/2014/main" id="{B517B4DE-9AB1-43F7-AD83-98D7148BE3FB}"/>
              </a:ext>
            </a:extLst>
          </p:cNvPr>
          <p:cNvSpPr txBox="1">
            <a:spLocks noChangeArrowheads="1"/>
          </p:cNvSpPr>
          <p:nvPr/>
        </p:nvSpPr>
        <p:spPr bwMode="auto">
          <a:xfrm>
            <a:off x="412750" y="887413"/>
            <a:ext cx="873125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lnSpc>
                <a:spcPct val="100000"/>
              </a:lnSpc>
              <a:spcBef>
                <a:spcPct val="0"/>
              </a:spcBef>
            </a:pPr>
            <a:r>
              <a:rPr lang="zh-CN" altLang="en-US">
                <a:solidFill>
                  <a:schemeClr val="bg1"/>
                </a:solidFill>
                <a:effectLst/>
                <a:latin typeface="楷体_GB2312" pitchFamily="49" charset="-122"/>
              </a:rPr>
              <a:t>例：一图书销售系统，其中一加工为“优惠处理”，条件是：顾客的营业额大于</a:t>
            </a:r>
            <a:r>
              <a:rPr lang="en-US" altLang="zh-CN">
                <a:solidFill>
                  <a:schemeClr val="bg1"/>
                </a:solidFill>
                <a:effectLst/>
                <a:latin typeface="楷体_GB2312" pitchFamily="49" charset="-122"/>
              </a:rPr>
              <a:t>1000</a:t>
            </a:r>
            <a:r>
              <a:rPr lang="zh-CN" altLang="en-US">
                <a:solidFill>
                  <a:schemeClr val="bg1"/>
                </a:solidFill>
                <a:effectLst/>
                <a:latin typeface="楷体_GB2312" pitchFamily="49" charset="-122"/>
              </a:rPr>
              <a:t>元，同时必须信誉好，或者虽然信誉不好，但是</a:t>
            </a:r>
            <a:r>
              <a:rPr lang="en-US" altLang="zh-CN">
                <a:solidFill>
                  <a:schemeClr val="bg1"/>
                </a:solidFill>
                <a:effectLst/>
                <a:latin typeface="楷体_GB2312" pitchFamily="49" charset="-122"/>
              </a:rPr>
              <a:t>20</a:t>
            </a:r>
            <a:r>
              <a:rPr lang="zh-CN" altLang="en-US">
                <a:solidFill>
                  <a:schemeClr val="bg1"/>
                </a:solidFill>
                <a:effectLst/>
                <a:latin typeface="楷体_GB2312" pitchFamily="49" charset="-122"/>
              </a:rPr>
              <a:t>年以上的老主顾。</a:t>
            </a:r>
          </a:p>
        </p:txBody>
      </p:sp>
      <p:sp>
        <p:nvSpPr>
          <p:cNvPr id="153603" name="Line 3">
            <a:extLst>
              <a:ext uri="{FF2B5EF4-FFF2-40B4-BE49-F238E27FC236}">
                <a16:creationId xmlns:a16="http://schemas.microsoft.com/office/drawing/2014/main" id="{2B29F735-1156-4CCB-ABC7-92244CA8B60D}"/>
              </a:ext>
            </a:extLst>
          </p:cNvPr>
          <p:cNvSpPr>
            <a:spLocks noChangeShapeType="1"/>
          </p:cNvSpPr>
          <p:nvPr/>
        </p:nvSpPr>
        <p:spPr bwMode="auto">
          <a:xfrm>
            <a:off x="6781800" y="2362200"/>
            <a:ext cx="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153604" name="Group 4">
            <a:extLst>
              <a:ext uri="{FF2B5EF4-FFF2-40B4-BE49-F238E27FC236}">
                <a16:creationId xmlns:a16="http://schemas.microsoft.com/office/drawing/2014/main" id="{D5039125-28A2-4C61-AF7C-8878170AB9F2}"/>
              </a:ext>
            </a:extLst>
          </p:cNvPr>
          <p:cNvGrpSpPr>
            <a:grpSpLocks/>
          </p:cNvGrpSpPr>
          <p:nvPr/>
        </p:nvGrpSpPr>
        <p:grpSpPr bwMode="auto">
          <a:xfrm>
            <a:off x="5316538" y="2571750"/>
            <a:ext cx="3314700" cy="3132138"/>
            <a:chOff x="3349" y="1620"/>
            <a:chExt cx="2088" cy="1973"/>
          </a:xfrm>
        </p:grpSpPr>
        <p:sp>
          <p:nvSpPr>
            <p:cNvPr id="153605" name="Rectangle 5">
              <a:extLst>
                <a:ext uri="{FF2B5EF4-FFF2-40B4-BE49-F238E27FC236}">
                  <a16:creationId xmlns:a16="http://schemas.microsoft.com/office/drawing/2014/main" id="{49D6324C-4446-4374-9741-37645B26DCAF}"/>
                </a:ext>
              </a:extLst>
            </p:cNvPr>
            <p:cNvSpPr>
              <a:spLocks noChangeArrowheads="1"/>
            </p:cNvSpPr>
            <p:nvPr/>
          </p:nvSpPr>
          <p:spPr bwMode="auto">
            <a:xfrm>
              <a:off x="3349" y="1913"/>
              <a:ext cx="1825" cy="1680"/>
            </a:xfrm>
            <a:prstGeom prst="rect">
              <a:avLst/>
            </a:prstGeom>
            <a:solidFill>
              <a:srgbClr val="FFFFE1"/>
            </a:solidFill>
            <a:ln w="28575">
              <a:solidFill>
                <a:schemeClr val="tx1"/>
              </a:solidFill>
              <a:miter lim="800000"/>
              <a:headEnd/>
              <a:tailEnd/>
            </a:ln>
            <a:effectLst>
              <a:outerShdw dist="107763" dir="2700000" algn="ctr" rotWithShape="0">
                <a:srgbClr val="CC9900"/>
              </a:outerShdw>
            </a:effectLst>
          </p:spPr>
          <p:txBody>
            <a:bodyPr wrap="none" anchor="ctr"/>
            <a:lstStyle/>
            <a:p>
              <a:endParaRPr lang="zh-CN" altLang="en-US"/>
            </a:p>
          </p:txBody>
        </p:sp>
        <p:sp>
          <p:nvSpPr>
            <p:cNvPr id="153606" name="Line 6">
              <a:extLst>
                <a:ext uri="{FF2B5EF4-FFF2-40B4-BE49-F238E27FC236}">
                  <a16:creationId xmlns:a16="http://schemas.microsoft.com/office/drawing/2014/main" id="{989582C6-80DE-422A-A2AA-DEFB42148C26}"/>
                </a:ext>
              </a:extLst>
            </p:cNvPr>
            <p:cNvSpPr>
              <a:spLocks noChangeShapeType="1"/>
            </p:cNvSpPr>
            <p:nvPr/>
          </p:nvSpPr>
          <p:spPr bwMode="auto">
            <a:xfrm>
              <a:off x="3349" y="2729"/>
              <a:ext cx="18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07" name="Line 7">
              <a:extLst>
                <a:ext uri="{FF2B5EF4-FFF2-40B4-BE49-F238E27FC236}">
                  <a16:creationId xmlns:a16="http://schemas.microsoft.com/office/drawing/2014/main" id="{01DA6C35-2B2A-4861-BF65-62E96496E994}"/>
                </a:ext>
              </a:extLst>
            </p:cNvPr>
            <p:cNvSpPr>
              <a:spLocks noChangeShapeType="1"/>
            </p:cNvSpPr>
            <p:nvPr/>
          </p:nvSpPr>
          <p:spPr bwMode="auto">
            <a:xfrm>
              <a:off x="3349" y="2153"/>
              <a:ext cx="181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08" name="Line 8">
              <a:extLst>
                <a:ext uri="{FF2B5EF4-FFF2-40B4-BE49-F238E27FC236}">
                  <a16:creationId xmlns:a16="http://schemas.microsoft.com/office/drawing/2014/main" id="{8D02C464-A1DF-4E7A-B02E-55187FF312B4}"/>
                </a:ext>
              </a:extLst>
            </p:cNvPr>
            <p:cNvSpPr>
              <a:spLocks noChangeShapeType="1"/>
            </p:cNvSpPr>
            <p:nvPr/>
          </p:nvSpPr>
          <p:spPr bwMode="auto">
            <a:xfrm>
              <a:off x="3349" y="2441"/>
              <a:ext cx="182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09" name="Line 9">
              <a:extLst>
                <a:ext uri="{FF2B5EF4-FFF2-40B4-BE49-F238E27FC236}">
                  <a16:creationId xmlns:a16="http://schemas.microsoft.com/office/drawing/2014/main" id="{0FB9B91D-C9A6-4B94-BB80-A5B137674670}"/>
                </a:ext>
              </a:extLst>
            </p:cNvPr>
            <p:cNvSpPr>
              <a:spLocks noChangeShapeType="1"/>
            </p:cNvSpPr>
            <p:nvPr/>
          </p:nvSpPr>
          <p:spPr bwMode="auto">
            <a:xfrm>
              <a:off x="3349" y="3017"/>
              <a:ext cx="18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0" name="Line 10">
              <a:extLst>
                <a:ext uri="{FF2B5EF4-FFF2-40B4-BE49-F238E27FC236}">
                  <a16:creationId xmlns:a16="http://schemas.microsoft.com/office/drawing/2014/main" id="{FF2CD945-D3F5-40F0-9D3A-5A1CD78FC3D4}"/>
                </a:ext>
              </a:extLst>
            </p:cNvPr>
            <p:cNvSpPr>
              <a:spLocks noChangeShapeType="1"/>
            </p:cNvSpPr>
            <p:nvPr/>
          </p:nvSpPr>
          <p:spPr bwMode="auto">
            <a:xfrm>
              <a:off x="3349" y="3305"/>
              <a:ext cx="18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1" name="Line 11">
              <a:extLst>
                <a:ext uri="{FF2B5EF4-FFF2-40B4-BE49-F238E27FC236}">
                  <a16:creationId xmlns:a16="http://schemas.microsoft.com/office/drawing/2014/main" id="{860B010C-59B4-4AE7-B056-465EDB598169}"/>
                </a:ext>
              </a:extLst>
            </p:cNvPr>
            <p:cNvSpPr>
              <a:spLocks noChangeShapeType="1"/>
            </p:cNvSpPr>
            <p:nvPr/>
          </p:nvSpPr>
          <p:spPr bwMode="auto">
            <a:xfrm>
              <a:off x="4132" y="1913"/>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2" name="Line 12">
              <a:extLst>
                <a:ext uri="{FF2B5EF4-FFF2-40B4-BE49-F238E27FC236}">
                  <a16:creationId xmlns:a16="http://schemas.microsoft.com/office/drawing/2014/main" id="{E84F803B-1AE8-46ED-B5DE-8047319F1A64}"/>
                </a:ext>
              </a:extLst>
            </p:cNvPr>
            <p:cNvSpPr>
              <a:spLocks noChangeShapeType="1"/>
            </p:cNvSpPr>
            <p:nvPr/>
          </p:nvSpPr>
          <p:spPr bwMode="auto">
            <a:xfrm>
              <a:off x="4654" y="1913"/>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3" name="Line 13">
              <a:extLst>
                <a:ext uri="{FF2B5EF4-FFF2-40B4-BE49-F238E27FC236}">
                  <a16:creationId xmlns:a16="http://schemas.microsoft.com/office/drawing/2014/main" id="{50EC6A9A-FB60-49A0-98C3-0D71C35C9EC8}"/>
                </a:ext>
              </a:extLst>
            </p:cNvPr>
            <p:cNvSpPr>
              <a:spLocks noChangeShapeType="1"/>
            </p:cNvSpPr>
            <p:nvPr/>
          </p:nvSpPr>
          <p:spPr bwMode="auto">
            <a:xfrm>
              <a:off x="4393" y="1913"/>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4" name="Line 14">
              <a:extLst>
                <a:ext uri="{FF2B5EF4-FFF2-40B4-BE49-F238E27FC236}">
                  <a16:creationId xmlns:a16="http://schemas.microsoft.com/office/drawing/2014/main" id="{63B3AFEB-73AB-4346-95DA-8C9F385886DE}"/>
                </a:ext>
              </a:extLst>
            </p:cNvPr>
            <p:cNvSpPr>
              <a:spLocks noChangeShapeType="1"/>
            </p:cNvSpPr>
            <p:nvPr/>
          </p:nvSpPr>
          <p:spPr bwMode="auto">
            <a:xfrm>
              <a:off x="4915" y="1913"/>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15" name="Text Box 15">
              <a:extLst>
                <a:ext uri="{FF2B5EF4-FFF2-40B4-BE49-F238E27FC236}">
                  <a16:creationId xmlns:a16="http://schemas.microsoft.com/office/drawing/2014/main" id="{80843522-54D0-4EFB-9399-1AF6D522364B}"/>
                </a:ext>
              </a:extLst>
            </p:cNvPr>
            <p:cNvSpPr txBox="1">
              <a:spLocks noChangeArrowheads="1"/>
            </p:cNvSpPr>
            <p:nvPr/>
          </p:nvSpPr>
          <p:spPr bwMode="auto">
            <a:xfrm>
              <a:off x="4184" y="1865"/>
              <a:ext cx="1253"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en-US" altLang="zh-CN" sz="1800">
                  <a:effectLst/>
                  <a:latin typeface="宋体" panose="02010600030101010101" pitchFamily="2" charset="-122"/>
                  <a:ea typeface="宋体" panose="02010600030101010101" pitchFamily="2" charset="-122"/>
                </a:rPr>
                <a:t>1  2   3  4</a:t>
              </a:r>
              <a:endParaRPr lang="en-US" altLang="zh-CN" sz="1800" b="0">
                <a:effectLst/>
                <a:latin typeface="宋体" panose="02010600030101010101" pitchFamily="2" charset="-122"/>
                <a:ea typeface="宋体" panose="02010600030101010101" pitchFamily="2" charset="-122"/>
              </a:endParaRPr>
            </a:p>
          </p:txBody>
        </p:sp>
        <p:sp>
          <p:nvSpPr>
            <p:cNvPr id="153616" name="Text Box 16">
              <a:extLst>
                <a:ext uri="{FF2B5EF4-FFF2-40B4-BE49-F238E27FC236}">
                  <a16:creationId xmlns:a16="http://schemas.microsoft.com/office/drawing/2014/main" id="{2C44F17E-22D9-4750-BAE9-ED9D4496F879}"/>
                </a:ext>
              </a:extLst>
            </p:cNvPr>
            <p:cNvSpPr txBox="1">
              <a:spLocks noChangeArrowheads="1"/>
            </p:cNvSpPr>
            <p:nvPr/>
          </p:nvSpPr>
          <p:spPr bwMode="auto">
            <a:xfrm>
              <a:off x="3453" y="2057"/>
              <a:ext cx="1801" cy="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2400">
                  <a:effectLst/>
                  <a:latin typeface="楷体_GB2312" pitchFamily="49" charset="-122"/>
                </a:rPr>
                <a:t>&gt;</a:t>
              </a:r>
              <a:r>
                <a:rPr lang="en-US" altLang="zh-CN" sz="1800">
                  <a:effectLst/>
                  <a:latin typeface="楷体_GB2312" pitchFamily="49" charset="-122"/>
                </a:rPr>
                <a:t>1000</a:t>
              </a:r>
              <a:r>
                <a:rPr lang="zh-CN" altLang="en-US" sz="1800">
                  <a:effectLst/>
                  <a:latin typeface="楷体_GB2312" pitchFamily="49" charset="-122"/>
                </a:rPr>
                <a:t>元   </a:t>
              </a:r>
              <a:r>
                <a:rPr lang="en-US" altLang="zh-CN" sz="1800">
                  <a:effectLst/>
                  <a:latin typeface="宋体" panose="02010600030101010101" pitchFamily="2" charset="-122"/>
                  <a:ea typeface="宋体" panose="02010600030101010101" pitchFamily="2" charset="-122"/>
                </a:rPr>
                <a:t>Y </a:t>
              </a:r>
              <a:r>
                <a:rPr lang="en-US" altLang="zh-CN" sz="1800">
                  <a:effectLst/>
                  <a:latin typeface="楷体_GB2312" pitchFamily="49" charset="-122"/>
                </a:rPr>
                <a:t> </a:t>
              </a:r>
              <a:r>
                <a:rPr lang="en-US" altLang="zh-CN" sz="1800">
                  <a:effectLst/>
                  <a:latin typeface="宋体" panose="02010600030101010101" pitchFamily="2" charset="-122"/>
                  <a:ea typeface="宋体" panose="02010600030101010101" pitchFamily="2" charset="-122"/>
                </a:rPr>
                <a:t>Y   Y  N  </a:t>
              </a:r>
            </a:p>
            <a:p>
              <a:pPr eaLnBrk="1" hangingPunct="1">
                <a:lnSpc>
                  <a:spcPct val="100000"/>
                </a:lnSpc>
                <a:spcBef>
                  <a:spcPct val="50000"/>
                </a:spcBef>
              </a:pPr>
              <a:r>
                <a:rPr lang="zh-CN" altLang="en-US" sz="1800">
                  <a:effectLst/>
                  <a:latin typeface="宋体" panose="02010600030101010101" pitchFamily="2" charset="-122"/>
                  <a:ea typeface="宋体" panose="02010600030101010101" pitchFamily="2" charset="-122"/>
                </a:rPr>
                <a:t>信誉好    </a:t>
              </a:r>
              <a:r>
                <a:rPr lang="en-US" altLang="zh-CN" sz="1800">
                  <a:effectLst/>
                  <a:latin typeface="宋体" panose="02010600030101010101" pitchFamily="2" charset="-122"/>
                  <a:ea typeface="宋体" panose="02010600030101010101" pitchFamily="2" charset="-122"/>
                </a:rPr>
                <a:t>Y  N   N  -    </a:t>
              </a:r>
            </a:p>
            <a:p>
              <a:pPr eaLnBrk="1" hangingPunct="1">
                <a:lnSpc>
                  <a:spcPct val="100000"/>
                </a:lnSpc>
                <a:spcBef>
                  <a:spcPct val="50000"/>
                </a:spcBef>
              </a:pPr>
              <a:r>
                <a:rPr lang="en-US" altLang="zh-CN" sz="2400">
                  <a:effectLst/>
                  <a:latin typeface="楷体_GB2312" pitchFamily="49" charset="-122"/>
                </a:rPr>
                <a:t>&gt;</a:t>
              </a:r>
              <a:r>
                <a:rPr lang="en-US" altLang="zh-CN" sz="1800">
                  <a:effectLst/>
                  <a:latin typeface="楷体_GB2312" pitchFamily="49" charset="-122"/>
                </a:rPr>
                <a:t>20 </a:t>
              </a:r>
              <a:r>
                <a:rPr lang="zh-CN" altLang="en-US" sz="1800">
                  <a:effectLst/>
                  <a:latin typeface="楷体_GB2312" pitchFamily="49" charset="-122"/>
                </a:rPr>
                <a:t>年    </a:t>
              </a:r>
              <a:r>
                <a:rPr lang="en-US" altLang="zh-CN" sz="1800">
                  <a:effectLst/>
                  <a:latin typeface="宋体" panose="02010600030101010101" pitchFamily="2" charset="-122"/>
                  <a:ea typeface="宋体" panose="02010600030101010101" pitchFamily="2" charset="-122"/>
                </a:rPr>
                <a:t>-  Y   N  -    </a:t>
              </a:r>
            </a:p>
            <a:p>
              <a:pPr eaLnBrk="1" hangingPunct="1">
                <a:lnSpc>
                  <a:spcPct val="100000"/>
                </a:lnSpc>
                <a:spcBef>
                  <a:spcPct val="50000"/>
                </a:spcBef>
              </a:pPr>
              <a:r>
                <a:rPr lang="zh-CN" altLang="en-US" sz="1800">
                  <a:effectLst/>
                  <a:latin typeface="宋体" panose="02010600030101010101" pitchFamily="2" charset="-122"/>
                  <a:ea typeface="宋体" panose="02010600030101010101" pitchFamily="2" charset="-122"/>
                </a:rPr>
                <a:t>优 惠     </a:t>
              </a:r>
              <a:r>
                <a:rPr lang="en-US" altLang="zh-CN" sz="1800">
                  <a:solidFill>
                    <a:srgbClr val="0000FF"/>
                  </a:solidFill>
                  <a:effectLst/>
                  <a:latin typeface="宋体" panose="02010600030101010101" pitchFamily="2" charset="-122"/>
                  <a:ea typeface="宋体" panose="02010600030101010101" pitchFamily="2" charset="-122"/>
                </a:rPr>
                <a:t>X   X</a:t>
              </a:r>
              <a:r>
                <a:rPr lang="en-US" altLang="zh-CN" sz="1800">
                  <a:solidFill>
                    <a:srgbClr val="FF6600"/>
                  </a:solidFill>
                  <a:effectLst/>
                  <a:latin typeface="宋体" panose="02010600030101010101" pitchFamily="2" charset="-122"/>
                  <a:ea typeface="宋体" panose="02010600030101010101" pitchFamily="2" charset="-122"/>
                </a:rPr>
                <a:t>    </a:t>
              </a:r>
            </a:p>
            <a:p>
              <a:pPr eaLnBrk="1" hangingPunct="1">
                <a:lnSpc>
                  <a:spcPct val="125000"/>
                </a:lnSpc>
                <a:spcBef>
                  <a:spcPct val="50000"/>
                </a:spcBef>
              </a:pPr>
              <a:r>
                <a:rPr lang="zh-CN" altLang="en-US" sz="1800">
                  <a:effectLst/>
                  <a:latin typeface="宋体" panose="02010600030101010101" pitchFamily="2" charset="-122"/>
                  <a:ea typeface="宋体" panose="02010600030101010101" pitchFamily="2" charset="-122"/>
                </a:rPr>
                <a:t>正 常</a:t>
              </a:r>
              <a:r>
                <a:rPr lang="zh-CN" altLang="en-US" sz="1800">
                  <a:solidFill>
                    <a:srgbClr val="FF6600"/>
                  </a:solidFill>
                  <a:effectLst/>
                  <a:latin typeface="宋体" panose="02010600030101010101" pitchFamily="2" charset="-122"/>
                  <a:ea typeface="宋体" panose="02010600030101010101" pitchFamily="2" charset="-122"/>
                </a:rPr>
                <a:t>            </a:t>
              </a:r>
              <a:r>
                <a:rPr lang="en-US" altLang="zh-CN" sz="1800">
                  <a:solidFill>
                    <a:srgbClr val="0000FF"/>
                  </a:solidFill>
                  <a:effectLst/>
                  <a:latin typeface="宋体" panose="02010600030101010101" pitchFamily="2" charset="-122"/>
                  <a:ea typeface="宋体" panose="02010600030101010101" pitchFamily="2" charset="-122"/>
                </a:rPr>
                <a:t>X  X</a:t>
              </a:r>
              <a:r>
                <a:rPr lang="en-US" altLang="zh-CN" sz="1800">
                  <a:solidFill>
                    <a:srgbClr val="FF6600"/>
                  </a:solidFill>
                  <a:effectLst/>
                  <a:latin typeface="宋体" panose="02010600030101010101" pitchFamily="2" charset="-122"/>
                  <a:ea typeface="宋体" panose="02010600030101010101" pitchFamily="2" charset="-122"/>
                </a:rPr>
                <a:t>  </a:t>
              </a:r>
              <a:endParaRPr lang="en-US" altLang="zh-CN" sz="2400">
                <a:effectLst/>
                <a:latin typeface="Monotype Sorts" pitchFamily="2" charset="2"/>
                <a:ea typeface="宋体" panose="02010600030101010101" pitchFamily="2" charset="-122"/>
              </a:endParaRPr>
            </a:p>
          </p:txBody>
        </p:sp>
        <p:sp>
          <p:nvSpPr>
            <p:cNvPr id="153617" name="Text Box 17">
              <a:extLst>
                <a:ext uri="{FF2B5EF4-FFF2-40B4-BE49-F238E27FC236}">
                  <a16:creationId xmlns:a16="http://schemas.microsoft.com/office/drawing/2014/main" id="{033F79B4-7C41-4E68-ABA8-241AE11F1096}"/>
                </a:ext>
              </a:extLst>
            </p:cNvPr>
            <p:cNvSpPr txBox="1">
              <a:spLocks noChangeArrowheads="1"/>
            </p:cNvSpPr>
            <p:nvPr/>
          </p:nvSpPr>
          <p:spPr bwMode="auto">
            <a:xfrm>
              <a:off x="3829" y="1620"/>
              <a:ext cx="1057" cy="250"/>
            </a:xfrm>
            <a:prstGeom prst="rect">
              <a:avLst/>
            </a:prstGeom>
            <a:gradFill rotWithShape="0">
              <a:gsLst>
                <a:gs pos="0">
                  <a:srgbClr val="00CC66">
                    <a:gamma/>
                    <a:shade val="15294"/>
                    <a:invGamma/>
                  </a:srgbClr>
                </a:gs>
                <a:gs pos="50000">
                  <a:srgbClr val="00CC66"/>
                </a:gs>
                <a:gs pos="100000">
                  <a:srgbClr val="00CC66">
                    <a:gamma/>
                    <a:shade val="15294"/>
                    <a:invGamma/>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dist" eaLnBrk="1" hangingPunct="1">
                <a:lnSpc>
                  <a:spcPct val="100000"/>
                </a:lnSpc>
              </a:pPr>
              <a:r>
                <a:rPr lang="zh-CN" altLang="en-US" sz="2000">
                  <a:solidFill>
                    <a:schemeClr val="bg1"/>
                  </a:solidFill>
                  <a:effectLst/>
                  <a:latin typeface="Monotype Sorts" pitchFamily="2" charset="2"/>
                  <a:ea typeface="宋体" panose="02010600030101010101" pitchFamily="2" charset="-122"/>
                </a:rPr>
                <a:t>化简后</a:t>
              </a:r>
              <a:r>
                <a:rPr lang="zh-CN" altLang="en-US" sz="1800">
                  <a:solidFill>
                    <a:schemeClr val="bg1"/>
                  </a:solidFill>
                  <a:effectLst/>
                  <a:latin typeface="Monotype Sorts" pitchFamily="2" charset="2"/>
                  <a:ea typeface="宋体" panose="02010600030101010101" pitchFamily="2" charset="-122"/>
                </a:rPr>
                <a:t>    </a:t>
              </a:r>
            </a:p>
          </p:txBody>
        </p:sp>
      </p:grpSp>
      <p:grpSp>
        <p:nvGrpSpPr>
          <p:cNvPr id="153643" name="Group 43">
            <a:extLst>
              <a:ext uri="{FF2B5EF4-FFF2-40B4-BE49-F238E27FC236}">
                <a16:creationId xmlns:a16="http://schemas.microsoft.com/office/drawing/2014/main" id="{7632DE38-6A59-4392-8B9F-297E359B9233}"/>
              </a:ext>
            </a:extLst>
          </p:cNvPr>
          <p:cNvGrpSpPr>
            <a:grpSpLocks/>
          </p:cNvGrpSpPr>
          <p:nvPr/>
        </p:nvGrpSpPr>
        <p:grpSpPr bwMode="auto">
          <a:xfrm>
            <a:off x="679450" y="2787650"/>
            <a:ext cx="4283075" cy="3752850"/>
            <a:chOff x="428" y="1756"/>
            <a:chExt cx="2698" cy="2364"/>
          </a:xfrm>
        </p:grpSpPr>
        <p:sp>
          <p:nvSpPr>
            <p:cNvPr id="153619" name="Rectangle 19">
              <a:extLst>
                <a:ext uri="{FF2B5EF4-FFF2-40B4-BE49-F238E27FC236}">
                  <a16:creationId xmlns:a16="http://schemas.microsoft.com/office/drawing/2014/main" id="{B5E73BCE-6811-4167-84E6-6658BE6F44A6}"/>
                </a:ext>
              </a:extLst>
            </p:cNvPr>
            <p:cNvSpPr>
              <a:spLocks noChangeArrowheads="1"/>
            </p:cNvSpPr>
            <p:nvPr/>
          </p:nvSpPr>
          <p:spPr bwMode="auto">
            <a:xfrm>
              <a:off x="428" y="1878"/>
              <a:ext cx="2640" cy="1680"/>
            </a:xfrm>
            <a:prstGeom prst="rect">
              <a:avLst/>
            </a:prstGeom>
            <a:solidFill>
              <a:srgbClr val="FFFFE1"/>
            </a:solidFill>
            <a:ln w="28575">
              <a:solidFill>
                <a:schemeClr val="tx1"/>
              </a:solidFill>
              <a:miter lim="800000"/>
              <a:headEnd/>
              <a:tailEnd/>
            </a:ln>
            <a:effectLst>
              <a:outerShdw dist="99190" dir="3011666" algn="ctr" rotWithShape="0">
                <a:srgbClr val="CC9900"/>
              </a:outerShdw>
            </a:effectLst>
          </p:spPr>
          <p:txBody>
            <a:bodyPr wrap="none" anchor="ctr"/>
            <a:lstStyle/>
            <a:p>
              <a:endParaRPr lang="zh-CN" altLang="en-US"/>
            </a:p>
          </p:txBody>
        </p:sp>
        <p:sp>
          <p:nvSpPr>
            <p:cNvPr id="153620" name="Line 20">
              <a:extLst>
                <a:ext uri="{FF2B5EF4-FFF2-40B4-BE49-F238E27FC236}">
                  <a16:creationId xmlns:a16="http://schemas.microsoft.com/office/drawing/2014/main" id="{1241650E-8D14-4439-B352-D538605AC681}"/>
                </a:ext>
              </a:extLst>
            </p:cNvPr>
            <p:cNvSpPr>
              <a:spLocks noChangeShapeType="1"/>
            </p:cNvSpPr>
            <p:nvPr/>
          </p:nvSpPr>
          <p:spPr bwMode="auto">
            <a:xfrm>
              <a:off x="428" y="2694"/>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1" name="Line 21">
              <a:extLst>
                <a:ext uri="{FF2B5EF4-FFF2-40B4-BE49-F238E27FC236}">
                  <a16:creationId xmlns:a16="http://schemas.microsoft.com/office/drawing/2014/main" id="{E72E2D80-7EA7-47BE-B4C4-81AFB7473757}"/>
                </a:ext>
              </a:extLst>
            </p:cNvPr>
            <p:cNvSpPr>
              <a:spLocks noChangeShapeType="1"/>
            </p:cNvSpPr>
            <p:nvPr/>
          </p:nvSpPr>
          <p:spPr bwMode="auto">
            <a:xfrm>
              <a:off x="428" y="2118"/>
              <a:ext cx="26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2" name="Line 22">
              <a:extLst>
                <a:ext uri="{FF2B5EF4-FFF2-40B4-BE49-F238E27FC236}">
                  <a16:creationId xmlns:a16="http://schemas.microsoft.com/office/drawing/2014/main" id="{4FC140DD-B91F-4C42-88A6-3D280EBE63B1}"/>
                </a:ext>
              </a:extLst>
            </p:cNvPr>
            <p:cNvSpPr>
              <a:spLocks noChangeShapeType="1"/>
            </p:cNvSpPr>
            <p:nvPr/>
          </p:nvSpPr>
          <p:spPr bwMode="auto">
            <a:xfrm>
              <a:off x="428" y="2406"/>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3" name="Line 23">
              <a:extLst>
                <a:ext uri="{FF2B5EF4-FFF2-40B4-BE49-F238E27FC236}">
                  <a16:creationId xmlns:a16="http://schemas.microsoft.com/office/drawing/2014/main" id="{521E0BEC-D223-4394-A8EC-1E8E47DA9816}"/>
                </a:ext>
              </a:extLst>
            </p:cNvPr>
            <p:cNvSpPr>
              <a:spLocks noChangeShapeType="1"/>
            </p:cNvSpPr>
            <p:nvPr/>
          </p:nvSpPr>
          <p:spPr bwMode="auto">
            <a:xfrm>
              <a:off x="428" y="2982"/>
              <a:ext cx="26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4" name="Line 24">
              <a:extLst>
                <a:ext uri="{FF2B5EF4-FFF2-40B4-BE49-F238E27FC236}">
                  <a16:creationId xmlns:a16="http://schemas.microsoft.com/office/drawing/2014/main" id="{5B7B3922-6636-43F7-8245-80855A01BB6C}"/>
                </a:ext>
              </a:extLst>
            </p:cNvPr>
            <p:cNvSpPr>
              <a:spLocks noChangeShapeType="1"/>
            </p:cNvSpPr>
            <p:nvPr/>
          </p:nvSpPr>
          <p:spPr bwMode="auto">
            <a:xfrm>
              <a:off x="428" y="3270"/>
              <a:ext cx="26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5" name="Line 25">
              <a:extLst>
                <a:ext uri="{FF2B5EF4-FFF2-40B4-BE49-F238E27FC236}">
                  <a16:creationId xmlns:a16="http://schemas.microsoft.com/office/drawing/2014/main" id="{97AA5EC1-C1F6-4FA6-A94D-43DAFB3AC6AA}"/>
                </a:ext>
              </a:extLst>
            </p:cNvPr>
            <p:cNvSpPr>
              <a:spLocks noChangeShapeType="1"/>
            </p:cNvSpPr>
            <p:nvPr/>
          </p:nvSpPr>
          <p:spPr bwMode="auto">
            <a:xfrm>
              <a:off x="114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6" name="Line 26">
              <a:extLst>
                <a:ext uri="{FF2B5EF4-FFF2-40B4-BE49-F238E27FC236}">
                  <a16:creationId xmlns:a16="http://schemas.microsoft.com/office/drawing/2014/main" id="{7D9D7940-24A8-48EA-BDEC-94381387ACF7}"/>
                </a:ext>
              </a:extLst>
            </p:cNvPr>
            <p:cNvSpPr>
              <a:spLocks noChangeShapeType="1"/>
            </p:cNvSpPr>
            <p:nvPr/>
          </p:nvSpPr>
          <p:spPr bwMode="auto">
            <a:xfrm>
              <a:off x="210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7" name="Line 27">
              <a:extLst>
                <a:ext uri="{FF2B5EF4-FFF2-40B4-BE49-F238E27FC236}">
                  <a16:creationId xmlns:a16="http://schemas.microsoft.com/office/drawing/2014/main" id="{32CBBFC4-CF06-4814-84DF-6980B885BA2C}"/>
                </a:ext>
              </a:extLst>
            </p:cNvPr>
            <p:cNvSpPr>
              <a:spLocks noChangeShapeType="1"/>
            </p:cNvSpPr>
            <p:nvPr/>
          </p:nvSpPr>
          <p:spPr bwMode="auto">
            <a:xfrm>
              <a:off x="162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8" name="Line 28">
              <a:extLst>
                <a:ext uri="{FF2B5EF4-FFF2-40B4-BE49-F238E27FC236}">
                  <a16:creationId xmlns:a16="http://schemas.microsoft.com/office/drawing/2014/main" id="{CB46D5C1-1402-431A-9B7D-04A519F9326A}"/>
                </a:ext>
              </a:extLst>
            </p:cNvPr>
            <p:cNvSpPr>
              <a:spLocks noChangeShapeType="1"/>
            </p:cNvSpPr>
            <p:nvPr/>
          </p:nvSpPr>
          <p:spPr bwMode="auto">
            <a:xfrm>
              <a:off x="234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29" name="Line 29">
              <a:extLst>
                <a:ext uri="{FF2B5EF4-FFF2-40B4-BE49-F238E27FC236}">
                  <a16:creationId xmlns:a16="http://schemas.microsoft.com/office/drawing/2014/main" id="{FE4669C9-7ECC-4BA7-B948-E5FC598C8757}"/>
                </a:ext>
              </a:extLst>
            </p:cNvPr>
            <p:cNvSpPr>
              <a:spLocks noChangeShapeType="1"/>
            </p:cNvSpPr>
            <p:nvPr/>
          </p:nvSpPr>
          <p:spPr bwMode="auto">
            <a:xfrm>
              <a:off x="138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30" name="Line 30">
              <a:extLst>
                <a:ext uri="{FF2B5EF4-FFF2-40B4-BE49-F238E27FC236}">
                  <a16:creationId xmlns:a16="http://schemas.microsoft.com/office/drawing/2014/main" id="{827A2A79-6C0C-4D5F-B3A5-013BA31F0ADD}"/>
                </a:ext>
              </a:extLst>
            </p:cNvPr>
            <p:cNvSpPr>
              <a:spLocks noChangeShapeType="1"/>
            </p:cNvSpPr>
            <p:nvPr/>
          </p:nvSpPr>
          <p:spPr bwMode="auto">
            <a:xfrm>
              <a:off x="186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31" name="Line 31">
              <a:extLst>
                <a:ext uri="{FF2B5EF4-FFF2-40B4-BE49-F238E27FC236}">
                  <a16:creationId xmlns:a16="http://schemas.microsoft.com/office/drawing/2014/main" id="{A744F495-1480-4BEE-874A-DA8E4D54A81C}"/>
                </a:ext>
              </a:extLst>
            </p:cNvPr>
            <p:cNvSpPr>
              <a:spLocks noChangeShapeType="1"/>
            </p:cNvSpPr>
            <p:nvPr/>
          </p:nvSpPr>
          <p:spPr bwMode="auto">
            <a:xfrm>
              <a:off x="258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32" name="Line 32">
              <a:extLst>
                <a:ext uri="{FF2B5EF4-FFF2-40B4-BE49-F238E27FC236}">
                  <a16:creationId xmlns:a16="http://schemas.microsoft.com/office/drawing/2014/main" id="{77BE74EF-3E55-403D-A8CF-DE7570D1E7A1}"/>
                </a:ext>
              </a:extLst>
            </p:cNvPr>
            <p:cNvSpPr>
              <a:spLocks noChangeShapeType="1"/>
            </p:cNvSpPr>
            <p:nvPr/>
          </p:nvSpPr>
          <p:spPr bwMode="auto">
            <a:xfrm>
              <a:off x="2828" y="1878"/>
              <a:ext cx="0" cy="1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53633" name="Text Box 33">
              <a:extLst>
                <a:ext uri="{FF2B5EF4-FFF2-40B4-BE49-F238E27FC236}">
                  <a16:creationId xmlns:a16="http://schemas.microsoft.com/office/drawing/2014/main" id="{DD0CCADB-F80E-42F3-B7D2-B070E980C234}"/>
                </a:ext>
              </a:extLst>
            </p:cNvPr>
            <p:cNvSpPr txBox="1">
              <a:spLocks noChangeArrowheads="1"/>
            </p:cNvSpPr>
            <p:nvPr/>
          </p:nvSpPr>
          <p:spPr bwMode="auto">
            <a:xfrm>
              <a:off x="1196" y="1830"/>
              <a:ext cx="1930" cy="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en-US" altLang="zh-CN" sz="1800">
                  <a:effectLst/>
                  <a:latin typeface="宋体" panose="02010600030101010101" pitchFamily="2" charset="-122"/>
                  <a:ea typeface="宋体" panose="02010600030101010101" pitchFamily="2" charset="-122"/>
                </a:rPr>
                <a:t>1  2  3   4  5  6  7  8</a:t>
              </a:r>
              <a:r>
                <a:rPr lang="en-US" altLang="zh-CN" sz="1800" b="0">
                  <a:effectLst/>
                  <a:latin typeface="宋体" panose="02010600030101010101" pitchFamily="2" charset="-122"/>
                  <a:ea typeface="宋体" panose="02010600030101010101" pitchFamily="2" charset="-122"/>
                </a:rPr>
                <a:t>   </a:t>
              </a:r>
            </a:p>
          </p:txBody>
        </p:sp>
        <p:sp>
          <p:nvSpPr>
            <p:cNvPr id="153634" name="Text Box 34">
              <a:extLst>
                <a:ext uri="{FF2B5EF4-FFF2-40B4-BE49-F238E27FC236}">
                  <a16:creationId xmlns:a16="http://schemas.microsoft.com/office/drawing/2014/main" id="{118D868E-9505-48C4-B2E5-C2BAD441F8B0}"/>
                </a:ext>
              </a:extLst>
            </p:cNvPr>
            <p:cNvSpPr txBox="1">
              <a:spLocks noChangeArrowheads="1"/>
            </p:cNvSpPr>
            <p:nvPr/>
          </p:nvSpPr>
          <p:spPr bwMode="auto">
            <a:xfrm>
              <a:off x="524" y="2070"/>
              <a:ext cx="2592" cy="1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2400">
                  <a:effectLst/>
                  <a:latin typeface="楷体_GB2312" pitchFamily="49" charset="-122"/>
                </a:rPr>
                <a:t>&gt;</a:t>
              </a:r>
              <a:r>
                <a:rPr lang="en-US" altLang="zh-CN" sz="1800">
                  <a:effectLst/>
                  <a:latin typeface="宋体" panose="02010600030101010101" pitchFamily="2" charset="-122"/>
                  <a:ea typeface="宋体" panose="02010600030101010101" pitchFamily="2" charset="-122"/>
                </a:rPr>
                <a:t>1000</a:t>
              </a:r>
              <a:r>
                <a:rPr lang="zh-CN" altLang="en-US" sz="1800">
                  <a:effectLst/>
                  <a:latin typeface="宋体" panose="02010600030101010101" pitchFamily="2" charset="-122"/>
                  <a:ea typeface="宋体" panose="02010600030101010101" pitchFamily="2" charset="-122"/>
                </a:rPr>
                <a:t>元</a:t>
              </a:r>
              <a:r>
                <a:rPr lang="zh-CN" altLang="en-US" sz="1800">
                  <a:effectLst/>
                  <a:latin typeface="楷体_GB2312" pitchFamily="49" charset="-122"/>
                </a:rPr>
                <a:t>  </a:t>
              </a:r>
              <a:r>
                <a:rPr lang="en-US" altLang="zh-CN" sz="1800">
                  <a:effectLst/>
                  <a:latin typeface="宋体" panose="02010600030101010101" pitchFamily="2" charset="-122"/>
                  <a:ea typeface="宋体" panose="02010600030101010101" pitchFamily="2" charset="-122"/>
                </a:rPr>
                <a:t>Y </a:t>
              </a:r>
              <a:r>
                <a:rPr lang="en-US" altLang="zh-CN" sz="1800">
                  <a:effectLst/>
                  <a:latin typeface="楷体_GB2312" pitchFamily="49" charset="-122"/>
                </a:rPr>
                <a:t> </a:t>
              </a:r>
              <a:r>
                <a:rPr lang="en-US" altLang="zh-CN" sz="1800">
                  <a:effectLst/>
                  <a:latin typeface="宋体" panose="02010600030101010101" pitchFamily="2" charset="-122"/>
                  <a:ea typeface="宋体" panose="02010600030101010101" pitchFamily="2" charset="-122"/>
                </a:rPr>
                <a:t>Y  Y  Y   N  N  N  N </a:t>
              </a:r>
            </a:p>
            <a:p>
              <a:pPr eaLnBrk="1" hangingPunct="1">
                <a:lnSpc>
                  <a:spcPct val="100000"/>
                </a:lnSpc>
                <a:spcBef>
                  <a:spcPct val="50000"/>
                </a:spcBef>
              </a:pPr>
              <a:r>
                <a:rPr lang="zh-CN" altLang="en-US" sz="1800">
                  <a:effectLst/>
                  <a:latin typeface="宋体" panose="02010600030101010101" pitchFamily="2" charset="-122"/>
                  <a:ea typeface="宋体" panose="02010600030101010101" pitchFamily="2" charset="-122"/>
                </a:rPr>
                <a:t>信誉好   </a:t>
              </a:r>
              <a:r>
                <a:rPr lang="en-US" altLang="zh-CN" sz="1800">
                  <a:effectLst/>
                  <a:latin typeface="宋体" panose="02010600030101010101" pitchFamily="2" charset="-122"/>
                  <a:ea typeface="宋体" panose="02010600030101010101" pitchFamily="2" charset="-122"/>
                </a:rPr>
                <a:t>Y  Y  N   N  Y  Y  N  N</a:t>
              </a:r>
            </a:p>
            <a:p>
              <a:pPr eaLnBrk="1" hangingPunct="1">
                <a:lnSpc>
                  <a:spcPct val="80000"/>
                </a:lnSpc>
                <a:spcBef>
                  <a:spcPct val="50000"/>
                </a:spcBef>
              </a:pPr>
              <a:r>
                <a:rPr lang="en-US" altLang="zh-CN" sz="2400">
                  <a:effectLst/>
                  <a:latin typeface="宋体" panose="02010600030101010101" pitchFamily="2" charset="-122"/>
                  <a:ea typeface="宋体" panose="02010600030101010101" pitchFamily="2" charset="-122"/>
                </a:rPr>
                <a:t>&gt;</a:t>
              </a:r>
              <a:r>
                <a:rPr lang="en-US" altLang="zh-CN" sz="1800">
                  <a:effectLst/>
                  <a:latin typeface="宋体" panose="02010600030101010101" pitchFamily="2" charset="-122"/>
                  <a:ea typeface="宋体" panose="02010600030101010101" pitchFamily="2" charset="-122"/>
                </a:rPr>
                <a:t>20 </a:t>
              </a:r>
              <a:r>
                <a:rPr lang="zh-CN" altLang="en-US" sz="1800">
                  <a:effectLst/>
                  <a:latin typeface="宋体" panose="02010600030101010101" pitchFamily="2" charset="-122"/>
                  <a:ea typeface="宋体" panose="02010600030101010101" pitchFamily="2" charset="-122"/>
                </a:rPr>
                <a:t>年</a:t>
              </a:r>
              <a:r>
                <a:rPr lang="zh-CN" altLang="en-US" sz="1800">
                  <a:effectLst/>
                  <a:latin typeface="楷体_GB2312" pitchFamily="49" charset="-122"/>
                </a:rPr>
                <a:t>   </a:t>
              </a:r>
              <a:r>
                <a:rPr lang="en-US" altLang="zh-CN" sz="1800">
                  <a:effectLst/>
                  <a:latin typeface="宋体" panose="02010600030101010101" pitchFamily="2" charset="-122"/>
                  <a:ea typeface="宋体" panose="02010600030101010101" pitchFamily="2" charset="-122"/>
                </a:rPr>
                <a:t>Y  N  Y  N   Y  N  Y  N</a:t>
              </a:r>
            </a:p>
            <a:p>
              <a:pPr eaLnBrk="1" hangingPunct="1">
                <a:lnSpc>
                  <a:spcPct val="80000"/>
                </a:lnSpc>
                <a:spcBef>
                  <a:spcPct val="50000"/>
                </a:spcBef>
              </a:pPr>
              <a:r>
                <a:rPr lang="zh-CN" altLang="en-US" sz="1800">
                  <a:effectLst/>
                  <a:latin typeface="宋体" panose="02010600030101010101" pitchFamily="2" charset="-122"/>
                  <a:ea typeface="宋体" panose="02010600030101010101" pitchFamily="2" charset="-122"/>
                </a:rPr>
                <a:t>优 惠    </a:t>
              </a:r>
              <a:r>
                <a:rPr lang="en-US" altLang="zh-CN" sz="1800">
                  <a:solidFill>
                    <a:srgbClr val="0000FF"/>
                  </a:solidFill>
                  <a:effectLst/>
                  <a:latin typeface="宋体" panose="02010600030101010101" pitchFamily="2" charset="-122"/>
                  <a:ea typeface="宋体" panose="02010600030101010101" pitchFamily="2" charset="-122"/>
                </a:rPr>
                <a:t>X  X  X</a:t>
              </a:r>
            </a:p>
            <a:p>
              <a:pPr eaLnBrk="1" hangingPunct="1">
                <a:lnSpc>
                  <a:spcPct val="125000"/>
                </a:lnSpc>
                <a:spcBef>
                  <a:spcPct val="50000"/>
                </a:spcBef>
              </a:pPr>
              <a:r>
                <a:rPr lang="zh-CN" altLang="en-US" sz="1800">
                  <a:effectLst/>
                  <a:latin typeface="宋体" panose="02010600030101010101" pitchFamily="2" charset="-122"/>
                  <a:ea typeface="宋体" panose="02010600030101010101" pitchFamily="2" charset="-122"/>
                </a:rPr>
                <a:t>正 常</a:t>
              </a:r>
              <a:r>
                <a:rPr lang="zh-CN" altLang="en-US" sz="1800">
                  <a:solidFill>
                    <a:srgbClr val="FF6600"/>
                  </a:solidFill>
                  <a:effectLst/>
                  <a:latin typeface="宋体" panose="02010600030101010101" pitchFamily="2" charset="-122"/>
                  <a:ea typeface="宋体" panose="02010600030101010101" pitchFamily="2" charset="-122"/>
                </a:rPr>
                <a:t>              </a:t>
              </a:r>
              <a:r>
                <a:rPr lang="en-US" altLang="zh-CN" sz="1800">
                  <a:solidFill>
                    <a:srgbClr val="0000FF"/>
                  </a:solidFill>
                  <a:effectLst/>
                  <a:latin typeface="宋体" panose="02010600030101010101" pitchFamily="2" charset="-122"/>
                  <a:ea typeface="宋体" panose="02010600030101010101" pitchFamily="2" charset="-122"/>
                </a:rPr>
                <a:t>X  X   X  X  X</a:t>
              </a:r>
            </a:p>
          </p:txBody>
        </p:sp>
        <p:sp>
          <p:nvSpPr>
            <p:cNvPr id="153635" name="Text Box 35">
              <a:extLst>
                <a:ext uri="{FF2B5EF4-FFF2-40B4-BE49-F238E27FC236}">
                  <a16:creationId xmlns:a16="http://schemas.microsoft.com/office/drawing/2014/main" id="{57DA2379-9D0D-454B-9562-24259A588D45}"/>
                </a:ext>
              </a:extLst>
            </p:cNvPr>
            <p:cNvSpPr txBox="1">
              <a:spLocks noChangeArrowheads="1"/>
            </p:cNvSpPr>
            <p:nvPr/>
          </p:nvSpPr>
          <p:spPr bwMode="auto">
            <a:xfrm>
              <a:off x="581" y="3620"/>
              <a:ext cx="2499" cy="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spcBef>
                  <a:spcPct val="50000"/>
                </a:spcBef>
              </a:pPr>
              <a:r>
                <a:rPr lang="en-US" altLang="zh-CN" sz="2000">
                  <a:solidFill>
                    <a:schemeClr val="bg1"/>
                  </a:solidFill>
                  <a:effectLst/>
                  <a:latin typeface="宋体" panose="02010600030101010101" pitchFamily="2" charset="-122"/>
                  <a:ea typeface="宋体" panose="02010600030101010101" pitchFamily="2" charset="-122"/>
                </a:rPr>
                <a:t>Y-</a:t>
              </a:r>
              <a:r>
                <a:rPr lang="zh-CN" altLang="en-US" sz="2000">
                  <a:solidFill>
                    <a:schemeClr val="bg1"/>
                  </a:solidFill>
                  <a:effectLst/>
                  <a:latin typeface="宋体" panose="02010600030101010101" pitchFamily="2" charset="-122"/>
                  <a:ea typeface="宋体" panose="02010600030101010101" pitchFamily="2" charset="-122"/>
                </a:rPr>
                <a:t>满足条件  </a:t>
              </a:r>
              <a:r>
                <a:rPr lang="en-US" altLang="zh-CN" sz="2000">
                  <a:solidFill>
                    <a:schemeClr val="bg1"/>
                  </a:solidFill>
                  <a:effectLst/>
                  <a:latin typeface="宋体" panose="02010600030101010101" pitchFamily="2" charset="-122"/>
                  <a:ea typeface="宋体" panose="02010600030101010101" pitchFamily="2" charset="-122"/>
                </a:rPr>
                <a:t>N-</a:t>
              </a:r>
              <a:r>
                <a:rPr lang="zh-CN" altLang="en-US" sz="2000">
                  <a:solidFill>
                    <a:schemeClr val="bg1"/>
                  </a:solidFill>
                  <a:effectLst/>
                  <a:latin typeface="宋体" panose="02010600030101010101" pitchFamily="2" charset="-122"/>
                  <a:ea typeface="宋体" panose="02010600030101010101" pitchFamily="2" charset="-122"/>
                </a:rPr>
                <a:t>不满足条件  </a:t>
              </a:r>
            </a:p>
            <a:p>
              <a:pPr eaLnBrk="1" hangingPunct="1">
                <a:lnSpc>
                  <a:spcPct val="100000"/>
                </a:lnSpc>
                <a:spcBef>
                  <a:spcPct val="0"/>
                </a:spcBef>
              </a:pPr>
              <a:r>
                <a:rPr lang="en-US" altLang="zh-CN" sz="2000">
                  <a:solidFill>
                    <a:schemeClr val="bg1"/>
                  </a:solidFill>
                  <a:effectLst/>
                  <a:latin typeface="宋体" panose="02010600030101010101" pitchFamily="2" charset="-122"/>
                  <a:ea typeface="宋体" panose="02010600030101010101" pitchFamily="2" charset="-122"/>
                </a:rPr>
                <a:t>X-</a:t>
              </a:r>
              <a:r>
                <a:rPr lang="zh-CN" altLang="en-US" sz="2000">
                  <a:solidFill>
                    <a:schemeClr val="bg1"/>
                  </a:solidFill>
                  <a:effectLst/>
                  <a:latin typeface="宋体" panose="02010600030101010101" pitchFamily="2" charset="-122"/>
                  <a:ea typeface="宋体" panose="02010600030101010101" pitchFamily="2" charset="-122"/>
                </a:rPr>
                <a:t>选中判定的结论</a:t>
              </a:r>
              <a:endParaRPr lang="zh-CN" altLang="en-US" sz="2000">
                <a:solidFill>
                  <a:schemeClr val="bg1"/>
                </a:solidFill>
                <a:effectLst/>
                <a:latin typeface="Monotype Sorts" pitchFamily="2" charset="2"/>
                <a:ea typeface="宋体" panose="02010600030101010101" pitchFamily="2" charset="-122"/>
              </a:endParaRPr>
            </a:p>
          </p:txBody>
        </p:sp>
        <p:sp>
          <p:nvSpPr>
            <p:cNvPr id="153636" name="AutoShape 36">
              <a:extLst>
                <a:ext uri="{FF2B5EF4-FFF2-40B4-BE49-F238E27FC236}">
                  <a16:creationId xmlns:a16="http://schemas.microsoft.com/office/drawing/2014/main" id="{015AC411-9DDD-4BD6-846C-13852AA3589E}"/>
                </a:ext>
              </a:extLst>
            </p:cNvPr>
            <p:cNvSpPr>
              <a:spLocks/>
            </p:cNvSpPr>
            <p:nvPr/>
          </p:nvSpPr>
          <p:spPr bwMode="auto">
            <a:xfrm rot="5400000">
              <a:off x="1340" y="1660"/>
              <a:ext cx="96" cy="288"/>
            </a:xfrm>
            <a:prstGeom prst="leftBrace">
              <a:avLst>
                <a:gd name="adj1" fmla="val 2500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vert="eaVert" wrap="none" anchor="ctr"/>
            <a:lstStyle/>
            <a:p>
              <a:pPr algn="ctr"/>
              <a:endParaRPr lang="zh-CN" altLang="zh-CN" sz="2400">
                <a:solidFill>
                  <a:schemeClr val="bg1"/>
                </a:solidFill>
                <a:effectLst/>
                <a:latin typeface="Monotype Sorts" pitchFamily="2" charset="2"/>
              </a:endParaRPr>
            </a:p>
          </p:txBody>
        </p:sp>
        <p:sp>
          <p:nvSpPr>
            <p:cNvPr id="153638" name="AutoShape 38">
              <a:extLst>
                <a:ext uri="{FF2B5EF4-FFF2-40B4-BE49-F238E27FC236}">
                  <a16:creationId xmlns:a16="http://schemas.microsoft.com/office/drawing/2014/main" id="{718FB3F4-2B5C-492C-8B9F-F2EE0D5DE6D3}"/>
                </a:ext>
              </a:extLst>
            </p:cNvPr>
            <p:cNvSpPr>
              <a:spLocks/>
            </p:cNvSpPr>
            <p:nvPr/>
          </p:nvSpPr>
          <p:spPr bwMode="auto">
            <a:xfrm rot="5400000">
              <a:off x="2529" y="1418"/>
              <a:ext cx="105" cy="781"/>
            </a:xfrm>
            <a:prstGeom prst="leftBrace">
              <a:avLst>
                <a:gd name="adj1" fmla="val 61984"/>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53639" name="Rectangle 39">
            <a:extLst>
              <a:ext uri="{FF2B5EF4-FFF2-40B4-BE49-F238E27FC236}">
                <a16:creationId xmlns:a16="http://schemas.microsoft.com/office/drawing/2014/main" id="{49FB430D-9B12-4B0F-B8CF-BD48D5DB3415}"/>
              </a:ext>
            </a:extLst>
          </p:cNvPr>
          <p:cNvSpPr>
            <a:spLocks noGrp="1" noChangeArrowheads="1"/>
          </p:cNvSpPr>
          <p:nvPr>
            <p:ph type="title" idx="4294967295"/>
          </p:nvPr>
        </p:nvSpPr>
        <p:spPr>
          <a:xfrm>
            <a:off x="2671763" y="307975"/>
            <a:ext cx="3867150" cy="508000"/>
          </a:xfrm>
        </p:spPr>
        <p:txBody>
          <a:bodyPr/>
          <a:lstStyle/>
          <a:p>
            <a:r>
              <a:rPr lang="zh-CN" altLang="en-US" sz="2800" b="1">
                <a:solidFill>
                  <a:schemeClr val="bg1"/>
                </a:solidFill>
                <a:effectLst>
                  <a:outerShdw blurRad="38100" dist="38100" dir="2700000" algn="tl">
                    <a:srgbClr val="C0C0C0"/>
                  </a:outerShdw>
                </a:effectLst>
                <a:latin typeface="宋体" panose="02010600030101010101" pitchFamily="2" charset="-122"/>
              </a:rPr>
              <a:t>判定表</a:t>
            </a:r>
            <a:r>
              <a:rPr lang="zh-CN" altLang="en-US" sz="2800" b="1">
                <a:solidFill>
                  <a:schemeClr val="bg1"/>
                </a:solidFill>
                <a:effectLst>
                  <a:outerShdw blurRad="38100" dist="38100" dir="2700000" algn="tl">
                    <a:srgbClr val="C0C0C0"/>
                  </a:outerShdw>
                </a:effectLst>
              </a:rPr>
              <a:t>应用举例</a:t>
            </a:r>
          </a:p>
        </p:txBody>
      </p:sp>
      <p:sp>
        <p:nvSpPr>
          <p:cNvPr id="153640" name="Rectangle 40">
            <a:hlinkClick r:id="" action="ppaction://hlinkshowjump?jump=previousslide"/>
            <a:extLst>
              <a:ext uri="{FF2B5EF4-FFF2-40B4-BE49-F238E27FC236}">
                <a16:creationId xmlns:a16="http://schemas.microsoft.com/office/drawing/2014/main" id="{E10D8EA0-6D84-4DF8-9E42-E94C92AACD4F}"/>
              </a:ext>
            </a:extLst>
          </p:cNvPr>
          <p:cNvSpPr>
            <a:spLocks noChangeArrowheads="1"/>
          </p:cNvSpPr>
          <p:nvPr/>
        </p:nvSpPr>
        <p:spPr bwMode="auto">
          <a:xfrm>
            <a:off x="6515100"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41" name="Rectangle 41">
            <a:hlinkClick r:id="" action="ppaction://hlinkshowjump?jump=nextslide"/>
            <a:extLst>
              <a:ext uri="{FF2B5EF4-FFF2-40B4-BE49-F238E27FC236}">
                <a16:creationId xmlns:a16="http://schemas.microsoft.com/office/drawing/2014/main" id="{6062FC47-8F3A-4DE4-A0D2-689E71B5EA20}"/>
              </a:ext>
            </a:extLst>
          </p:cNvPr>
          <p:cNvSpPr>
            <a:spLocks noChangeArrowheads="1"/>
          </p:cNvSpPr>
          <p:nvPr/>
        </p:nvSpPr>
        <p:spPr bwMode="auto">
          <a:xfrm>
            <a:off x="7105650"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42" name="Oval 42">
            <a:hlinkClick r:id="rId3" action="ppaction://hlinksldjump"/>
            <a:extLst>
              <a:ext uri="{FF2B5EF4-FFF2-40B4-BE49-F238E27FC236}">
                <a16:creationId xmlns:a16="http://schemas.microsoft.com/office/drawing/2014/main" id="{86B7B5FF-361C-4711-8804-E9BDC6D86973}"/>
              </a:ext>
            </a:extLst>
          </p:cNvPr>
          <p:cNvSpPr>
            <a:spLocks noChangeArrowheads="1"/>
          </p:cNvSpPr>
          <p:nvPr/>
        </p:nvSpPr>
        <p:spPr bwMode="auto">
          <a:xfrm>
            <a:off x="7802563" y="6289675"/>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3602"/>
                                        </p:tgtEl>
                                        <p:attrNameLst>
                                          <p:attrName>style.visibility</p:attrName>
                                        </p:attrNameLst>
                                      </p:cBhvr>
                                      <p:to>
                                        <p:strVal val="visible"/>
                                      </p:to>
                                    </p:set>
                                    <p:animEffect transition="in" filter="wipe(left)">
                                      <p:cBhvr>
                                        <p:cTn id="7" dur="500"/>
                                        <p:tgtEl>
                                          <p:spTgt spid="153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53643"/>
                                        </p:tgtEl>
                                        <p:attrNameLst>
                                          <p:attrName>style.visibility</p:attrName>
                                        </p:attrNameLst>
                                      </p:cBhvr>
                                      <p:to>
                                        <p:strVal val="visible"/>
                                      </p:to>
                                    </p:set>
                                    <p:animEffect transition="in" filter="wipe(up)">
                                      <p:cBhvr>
                                        <p:cTn id="12" dur="1000"/>
                                        <p:tgtEl>
                                          <p:spTgt spid="153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53604"/>
                                        </p:tgtEl>
                                        <p:attrNameLst>
                                          <p:attrName>style.visibility</p:attrName>
                                        </p:attrNameLst>
                                      </p:cBhvr>
                                      <p:to>
                                        <p:strVal val="visible"/>
                                      </p:to>
                                    </p:set>
                                    <p:animEffect transition="in" filter="wipe(up)">
                                      <p:cBhvr>
                                        <p:cTn id="17" dur="500"/>
                                        <p:tgtEl>
                                          <p:spTgt spid="15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2">
            <a:extLst>
              <a:ext uri="{FF2B5EF4-FFF2-40B4-BE49-F238E27FC236}">
                <a16:creationId xmlns:a16="http://schemas.microsoft.com/office/drawing/2014/main" id="{8F4AFCB2-F20D-48A3-8A9D-E8DDDB001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230563"/>
            <a:ext cx="6400800" cy="2362200"/>
          </a:xfrm>
          <a:prstGeom prst="rect">
            <a:avLst/>
          </a:prstGeom>
          <a:noFill/>
          <a:effectLst>
            <a:outerShdw dist="208295" dir="19345884" algn="ctr" rotWithShape="0">
              <a:srgbClr val="008000"/>
            </a:outerShdw>
          </a:effectLst>
          <a:extLst>
            <a:ext uri="{909E8E84-426E-40DD-AFC4-6F175D3DCCD1}">
              <a14:hiddenFill xmlns:a14="http://schemas.microsoft.com/office/drawing/2010/main">
                <a:solidFill>
                  <a:srgbClr val="FFFFFF"/>
                </a:solidFill>
              </a14:hiddenFill>
            </a:ext>
          </a:extLst>
        </p:spPr>
      </p:pic>
      <p:sp>
        <p:nvSpPr>
          <p:cNvPr id="154627" name="Text Box 3">
            <a:extLst>
              <a:ext uri="{FF2B5EF4-FFF2-40B4-BE49-F238E27FC236}">
                <a16:creationId xmlns:a16="http://schemas.microsoft.com/office/drawing/2014/main" id="{1F973B29-DB92-4304-98EA-04EEE8ADD0CA}"/>
              </a:ext>
            </a:extLst>
          </p:cNvPr>
          <p:cNvSpPr txBox="1">
            <a:spLocks noChangeArrowheads="1"/>
          </p:cNvSpPr>
          <p:nvPr/>
        </p:nvSpPr>
        <p:spPr bwMode="auto">
          <a:xfrm>
            <a:off x="914400" y="5576888"/>
            <a:ext cx="7086600" cy="1041400"/>
          </a:xfrm>
          <a:prstGeom prst="rect">
            <a:avLst/>
          </a:prstGeom>
          <a:noFill/>
          <a:ln>
            <a:noFill/>
          </a:ln>
          <a:effectLst/>
          <a:extLst>
            <a:ext uri="{909E8E84-426E-40DD-AFC4-6F175D3DCCD1}">
              <a14:hiddenFill xmlns:a14="http://schemas.microsoft.com/office/drawing/2010/main">
                <a:solidFill>
                  <a:srgbClr val="003A74"/>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r>
              <a:rPr lang="zh-CN" altLang="en-US" sz="2400">
                <a:solidFill>
                  <a:schemeClr val="bg1"/>
                </a:solidFill>
                <a:effectLst/>
                <a:latin typeface="楷体_GB2312" pitchFamily="49" charset="-122"/>
              </a:rPr>
              <a:t>特点</a:t>
            </a:r>
            <a:r>
              <a:rPr lang="en-US" altLang="zh-CN" sz="2400">
                <a:solidFill>
                  <a:schemeClr val="bg1"/>
                </a:solidFill>
                <a:effectLst/>
                <a:latin typeface="楷体_GB2312" pitchFamily="49" charset="-122"/>
              </a:rPr>
              <a:t>:</a:t>
            </a:r>
            <a:r>
              <a:rPr lang="zh-CN" altLang="en-US" sz="2400">
                <a:solidFill>
                  <a:schemeClr val="bg1"/>
                </a:solidFill>
                <a:effectLst/>
                <a:latin typeface="楷体_GB2312" pitchFamily="49" charset="-122"/>
              </a:rPr>
              <a:t>描述一般组合条件较清晰，易理解。不易输入计算机。</a:t>
            </a:r>
          </a:p>
        </p:txBody>
      </p:sp>
      <p:grpSp>
        <p:nvGrpSpPr>
          <p:cNvPr id="154628" name="Group 4">
            <a:extLst>
              <a:ext uri="{FF2B5EF4-FFF2-40B4-BE49-F238E27FC236}">
                <a16:creationId xmlns:a16="http://schemas.microsoft.com/office/drawing/2014/main" id="{571B256B-E591-4CB2-9F17-EB353259CEE1}"/>
              </a:ext>
            </a:extLst>
          </p:cNvPr>
          <p:cNvGrpSpPr>
            <a:grpSpLocks/>
          </p:cNvGrpSpPr>
          <p:nvPr/>
        </p:nvGrpSpPr>
        <p:grpSpPr bwMode="auto">
          <a:xfrm>
            <a:off x="558800" y="1143000"/>
            <a:ext cx="8372475" cy="1709738"/>
            <a:chOff x="1056" y="720"/>
            <a:chExt cx="4186" cy="1077"/>
          </a:xfrm>
        </p:grpSpPr>
        <p:sp>
          <p:nvSpPr>
            <p:cNvPr id="154629" name="Text Box 5">
              <a:extLst>
                <a:ext uri="{FF2B5EF4-FFF2-40B4-BE49-F238E27FC236}">
                  <a16:creationId xmlns:a16="http://schemas.microsoft.com/office/drawing/2014/main" id="{C60A0332-3EBA-4069-B988-A0B5E7704985}"/>
                </a:ext>
              </a:extLst>
            </p:cNvPr>
            <p:cNvSpPr txBox="1">
              <a:spLocks noChangeArrowheads="1"/>
            </p:cNvSpPr>
            <p:nvPr/>
          </p:nvSpPr>
          <p:spPr bwMode="auto">
            <a:xfrm>
              <a:off x="1056" y="1152"/>
              <a:ext cx="576" cy="2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381FF"/>
                  </a:solidFill>
                  <a:miter lim="800000"/>
                  <a:headEnd/>
                  <a:tailEnd/>
                </a14:hiddenLine>
              </a:ext>
              <a:ext uri="{AF507438-7753-43E0-B8FC-AC1667EBCBE1}">
                <a14:hiddenEffects xmlns:a14="http://schemas.microsoft.com/office/drawing/2010/main">
                  <a:effectLst>
                    <a:outerShdw dist="35921" dir="2700000" algn="ctr" rotWithShape="0">
                      <a:srgbClr val="FF3300"/>
                    </a:outerShdw>
                  </a:effectLst>
                </a14:hiddenEffects>
              </a:ext>
            </a:extLst>
          </p:spPr>
          <p:txBody>
            <a:bodyPr>
              <a:spAutoFit/>
            </a:bodyPr>
            <a:lstStyle/>
            <a:p>
              <a:pPr eaLnBrk="1" hangingPunct="1">
                <a:spcBef>
                  <a:spcPct val="50000"/>
                </a:spcBef>
              </a:pPr>
              <a:r>
                <a:rPr lang="zh-CN" altLang="en-US" sz="1800">
                  <a:solidFill>
                    <a:schemeClr val="bg1"/>
                  </a:solidFill>
                  <a:effectLst/>
                  <a:latin typeface="Monotype Sorts" pitchFamily="2" charset="2"/>
                  <a:ea typeface="宋体" panose="02010600030101010101" pitchFamily="2" charset="-122"/>
                </a:rPr>
                <a:t>营业额</a:t>
              </a:r>
            </a:p>
          </p:txBody>
        </p:sp>
        <p:sp>
          <p:nvSpPr>
            <p:cNvPr id="154630" name="AutoShape 6">
              <a:extLst>
                <a:ext uri="{FF2B5EF4-FFF2-40B4-BE49-F238E27FC236}">
                  <a16:creationId xmlns:a16="http://schemas.microsoft.com/office/drawing/2014/main" id="{0EABE83A-6354-4935-812F-A9C274A4861D}"/>
                </a:ext>
              </a:extLst>
            </p:cNvPr>
            <p:cNvSpPr>
              <a:spLocks/>
            </p:cNvSpPr>
            <p:nvPr/>
          </p:nvSpPr>
          <p:spPr bwMode="auto">
            <a:xfrm>
              <a:off x="1584" y="1008"/>
              <a:ext cx="144" cy="624"/>
            </a:xfrm>
            <a:prstGeom prst="leftBrace">
              <a:avLst>
                <a:gd name="adj1" fmla="val 36111"/>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3300"/>
                    </a:outerShdw>
                  </a:effectLst>
                </a14:hiddenEffects>
              </a:ext>
            </a:extLst>
          </p:spPr>
          <p:txBody>
            <a:bodyPr wrap="none" anchor="ctr"/>
            <a:lstStyle/>
            <a:p>
              <a:endParaRPr lang="zh-CN" altLang="en-US"/>
            </a:p>
          </p:txBody>
        </p:sp>
        <p:sp>
          <p:nvSpPr>
            <p:cNvPr id="154631" name="Text Box 7">
              <a:extLst>
                <a:ext uri="{FF2B5EF4-FFF2-40B4-BE49-F238E27FC236}">
                  <a16:creationId xmlns:a16="http://schemas.microsoft.com/office/drawing/2014/main" id="{0E5CCA00-4913-43D9-95B8-DC387E02BC2A}"/>
                </a:ext>
              </a:extLst>
            </p:cNvPr>
            <p:cNvSpPr txBox="1">
              <a:spLocks noChangeArrowheads="1"/>
            </p:cNvSpPr>
            <p:nvPr/>
          </p:nvSpPr>
          <p:spPr bwMode="auto">
            <a:xfrm>
              <a:off x="1824" y="816"/>
              <a:ext cx="2208" cy="98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381FF"/>
                  </a:solidFill>
                  <a:miter lim="800000"/>
                  <a:headEnd/>
                  <a:tailEnd/>
                </a14:hiddenLine>
              </a:ext>
              <a:ext uri="{AF507438-7753-43E0-B8FC-AC1667EBCBE1}">
                <a14:hiddenEffects xmlns:a14="http://schemas.microsoft.com/office/drawing/2010/main">
                  <a:effectLst>
                    <a:outerShdw dist="35921" dir="2700000" algn="ctr" rotWithShape="0">
                      <a:srgbClr val="FF3300"/>
                    </a:outerShdw>
                  </a:effectLst>
                </a14:hiddenEffects>
              </a:ext>
            </a:extLst>
          </p:spPr>
          <p:txBody>
            <a:bodyPr>
              <a:spAutoFit/>
            </a:bodyPr>
            <a:lstStyle/>
            <a:p>
              <a:pPr eaLnBrk="1" hangingPunct="1">
                <a:spcBef>
                  <a:spcPct val="50000"/>
                </a:spcBef>
              </a:pPr>
              <a:r>
                <a:rPr lang="en-US" altLang="zh-CN" sz="2400">
                  <a:solidFill>
                    <a:schemeClr val="bg1"/>
                  </a:solidFill>
                  <a:effectLst/>
                  <a:latin typeface="宋体" panose="02010600030101010101" pitchFamily="2" charset="-122"/>
                  <a:ea typeface="宋体" panose="02010600030101010101" pitchFamily="2" charset="-122"/>
                </a:rPr>
                <a:t>&gt; </a:t>
              </a:r>
              <a:r>
                <a:rPr lang="en-US" altLang="zh-CN" sz="1800">
                  <a:solidFill>
                    <a:schemeClr val="bg1"/>
                  </a:solidFill>
                  <a:effectLst/>
                  <a:latin typeface="宋体" panose="02010600030101010101" pitchFamily="2" charset="-122"/>
                  <a:ea typeface="宋体" panose="02010600030101010101" pitchFamily="2" charset="-122"/>
                </a:rPr>
                <a:t>1000</a:t>
              </a:r>
              <a:r>
                <a:rPr lang="zh-CN" altLang="en-US" sz="1800">
                  <a:solidFill>
                    <a:schemeClr val="bg1"/>
                  </a:solidFill>
                  <a:effectLst/>
                  <a:latin typeface="宋体" panose="02010600030101010101" pitchFamily="2" charset="-122"/>
                  <a:ea typeface="宋体" panose="02010600030101010101" pitchFamily="2" charset="-122"/>
                </a:rPr>
                <a:t>元</a:t>
              </a:r>
            </a:p>
            <a:p>
              <a:pPr eaLnBrk="1" hangingPunct="1">
                <a:lnSpc>
                  <a:spcPct val="55000"/>
                </a:lnSpc>
                <a:spcBef>
                  <a:spcPct val="50000"/>
                </a:spcBef>
              </a:pPr>
              <a:endParaRPr lang="zh-CN" altLang="en-US" sz="1800">
                <a:solidFill>
                  <a:schemeClr val="bg1"/>
                </a:solidFill>
                <a:effectLst/>
                <a:latin typeface="宋体" panose="02010600030101010101" pitchFamily="2" charset="-122"/>
                <a:ea typeface="宋体" panose="02010600030101010101" pitchFamily="2" charset="-122"/>
              </a:endParaRPr>
            </a:p>
            <a:p>
              <a:pPr eaLnBrk="1" hangingPunct="1">
                <a:lnSpc>
                  <a:spcPct val="205000"/>
                </a:lnSpc>
                <a:spcBef>
                  <a:spcPct val="50000"/>
                </a:spcBef>
              </a:pPr>
              <a:r>
                <a:rPr lang="zh-CN" altLang="en-US" sz="1800">
                  <a:solidFill>
                    <a:schemeClr val="bg1"/>
                  </a:solidFill>
                  <a:effectLst/>
                  <a:latin typeface="宋体" panose="02010600030101010101" pitchFamily="2" charset="-122"/>
                  <a:ea typeface="宋体" panose="02010600030101010101" pitchFamily="2" charset="-122"/>
                </a:rPr>
                <a:t>≤ </a:t>
              </a:r>
              <a:r>
                <a:rPr lang="en-US" altLang="zh-CN" sz="1800">
                  <a:solidFill>
                    <a:schemeClr val="bg1"/>
                  </a:solidFill>
                  <a:effectLst/>
                  <a:latin typeface="宋体" panose="02010600030101010101" pitchFamily="2" charset="-122"/>
                  <a:ea typeface="宋体" panose="02010600030101010101" pitchFamily="2" charset="-122"/>
                </a:rPr>
                <a:t>1000</a:t>
              </a:r>
              <a:r>
                <a:rPr lang="zh-CN" altLang="en-US" sz="1800">
                  <a:solidFill>
                    <a:schemeClr val="bg1"/>
                  </a:solidFill>
                  <a:effectLst/>
                  <a:latin typeface="宋体" panose="02010600030101010101" pitchFamily="2" charset="-122"/>
                  <a:ea typeface="宋体" panose="02010600030101010101" pitchFamily="2" charset="-122"/>
                </a:rPr>
                <a:t>元      正常处理</a:t>
              </a:r>
            </a:p>
          </p:txBody>
        </p:sp>
        <p:sp>
          <p:nvSpPr>
            <p:cNvPr id="154632" name="AutoShape 8">
              <a:extLst>
                <a:ext uri="{FF2B5EF4-FFF2-40B4-BE49-F238E27FC236}">
                  <a16:creationId xmlns:a16="http://schemas.microsoft.com/office/drawing/2014/main" id="{C41023E7-279A-47F7-8774-0D0A835B7941}"/>
                </a:ext>
              </a:extLst>
            </p:cNvPr>
            <p:cNvSpPr>
              <a:spLocks/>
            </p:cNvSpPr>
            <p:nvPr/>
          </p:nvSpPr>
          <p:spPr bwMode="auto">
            <a:xfrm>
              <a:off x="2544" y="816"/>
              <a:ext cx="96" cy="432"/>
            </a:xfrm>
            <a:prstGeom prst="leftBrace">
              <a:avLst>
                <a:gd name="adj1" fmla="val 37500"/>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3300"/>
                    </a:outerShdw>
                  </a:effectLst>
                </a14:hiddenEffects>
              </a:ext>
            </a:extLst>
          </p:spPr>
          <p:txBody>
            <a:bodyPr wrap="none" anchor="ctr"/>
            <a:lstStyle/>
            <a:p>
              <a:endParaRPr lang="zh-CN" altLang="en-US"/>
            </a:p>
          </p:txBody>
        </p:sp>
        <p:sp>
          <p:nvSpPr>
            <p:cNvPr id="154633" name="Text Box 9">
              <a:extLst>
                <a:ext uri="{FF2B5EF4-FFF2-40B4-BE49-F238E27FC236}">
                  <a16:creationId xmlns:a16="http://schemas.microsoft.com/office/drawing/2014/main" id="{218D69E6-7861-4AA7-B181-E1B0BD65BE5E}"/>
                </a:ext>
              </a:extLst>
            </p:cNvPr>
            <p:cNvSpPr txBox="1">
              <a:spLocks noChangeArrowheads="1"/>
            </p:cNvSpPr>
            <p:nvPr/>
          </p:nvSpPr>
          <p:spPr bwMode="auto">
            <a:xfrm>
              <a:off x="2688" y="720"/>
              <a:ext cx="2110" cy="6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381FF"/>
                  </a:solidFill>
                  <a:miter lim="800000"/>
                  <a:headEnd/>
                  <a:tailEnd/>
                </a14:hiddenLine>
              </a:ext>
              <a:ext uri="{AF507438-7753-43E0-B8FC-AC1667EBCBE1}">
                <a14:hiddenEffects xmlns:a14="http://schemas.microsoft.com/office/drawing/2010/main">
                  <a:effectLst>
                    <a:outerShdw dist="35921" dir="2700000" algn="ctr" rotWithShape="0">
                      <a:srgbClr val="FF3300"/>
                    </a:outerShdw>
                  </a:effectLst>
                </a14:hiddenEffects>
              </a:ext>
            </a:extLst>
          </p:spPr>
          <p:txBody>
            <a:bodyPr>
              <a:spAutoFit/>
            </a:bodyPr>
            <a:lstStyle/>
            <a:p>
              <a:pPr eaLnBrk="1" hangingPunct="1">
                <a:spcBef>
                  <a:spcPct val="50000"/>
                </a:spcBef>
              </a:pPr>
              <a:r>
                <a:rPr lang="zh-CN" altLang="en-US" sz="1800">
                  <a:solidFill>
                    <a:schemeClr val="bg1"/>
                  </a:solidFill>
                  <a:effectLst/>
                  <a:latin typeface="Monotype Sorts" pitchFamily="2" charset="2"/>
                  <a:ea typeface="宋体" panose="02010600030101010101" pitchFamily="2" charset="-122"/>
                </a:rPr>
                <a:t>好的支付信誉     </a:t>
              </a:r>
              <a:r>
                <a:rPr lang="zh-CN" altLang="en-US" sz="1800">
                  <a:solidFill>
                    <a:srgbClr val="FFFF00"/>
                  </a:solidFill>
                  <a:effectLst/>
                  <a:latin typeface="Monotype Sorts" pitchFamily="2" charset="2"/>
                  <a:ea typeface="宋体" panose="02010600030101010101" pitchFamily="2" charset="-122"/>
                </a:rPr>
                <a:t>优惠处理</a:t>
              </a:r>
            </a:p>
            <a:p>
              <a:pPr eaLnBrk="1" hangingPunct="1">
                <a:lnSpc>
                  <a:spcPct val="170000"/>
                </a:lnSpc>
                <a:spcBef>
                  <a:spcPct val="50000"/>
                </a:spcBef>
              </a:pPr>
              <a:r>
                <a:rPr lang="zh-CN" altLang="en-US" sz="1800">
                  <a:solidFill>
                    <a:schemeClr val="bg1"/>
                  </a:solidFill>
                  <a:effectLst/>
                  <a:latin typeface="Monotype Sorts" pitchFamily="2" charset="2"/>
                  <a:ea typeface="宋体" panose="02010600030101010101" pitchFamily="2" charset="-122"/>
                </a:rPr>
                <a:t>坏的支付信誉     </a:t>
              </a:r>
            </a:p>
          </p:txBody>
        </p:sp>
        <p:sp>
          <p:nvSpPr>
            <p:cNvPr id="154634" name="AutoShape 10">
              <a:extLst>
                <a:ext uri="{FF2B5EF4-FFF2-40B4-BE49-F238E27FC236}">
                  <a16:creationId xmlns:a16="http://schemas.microsoft.com/office/drawing/2014/main" id="{D37D8EED-E41D-4D4A-9645-7A695079FD46}"/>
                </a:ext>
              </a:extLst>
            </p:cNvPr>
            <p:cNvSpPr>
              <a:spLocks/>
            </p:cNvSpPr>
            <p:nvPr/>
          </p:nvSpPr>
          <p:spPr bwMode="auto">
            <a:xfrm>
              <a:off x="3696" y="1104"/>
              <a:ext cx="96" cy="336"/>
            </a:xfrm>
            <a:prstGeom prst="leftBrace">
              <a:avLst>
                <a:gd name="adj1" fmla="val 29167"/>
                <a:gd name="adj2" fmla="val 50000"/>
              </a:avLst>
            </a:prstGeom>
            <a:noFill/>
            <a:ln w="28575">
              <a:solidFill>
                <a:schemeClr val="bg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FF3300"/>
                    </a:outerShdw>
                  </a:effectLst>
                </a14:hiddenEffects>
              </a:ext>
            </a:extLst>
          </p:spPr>
          <p:txBody>
            <a:bodyPr wrap="none" anchor="ctr"/>
            <a:lstStyle/>
            <a:p>
              <a:endParaRPr lang="zh-CN" altLang="en-US"/>
            </a:p>
          </p:txBody>
        </p:sp>
        <p:sp>
          <p:nvSpPr>
            <p:cNvPr id="154635" name="Text Box 11">
              <a:extLst>
                <a:ext uri="{FF2B5EF4-FFF2-40B4-BE49-F238E27FC236}">
                  <a16:creationId xmlns:a16="http://schemas.microsoft.com/office/drawing/2014/main" id="{CC71593E-3BAA-4503-872E-E90B8D2F27B1}"/>
                </a:ext>
              </a:extLst>
            </p:cNvPr>
            <p:cNvSpPr txBox="1">
              <a:spLocks noChangeArrowheads="1"/>
            </p:cNvSpPr>
            <p:nvPr/>
          </p:nvSpPr>
          <p:spPr bwMode="auto">
            <a:xfrm>
              <a:off x="3744" y="960"/>
              <a:ext cx="1498" cy="5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381FF"/>
                  </a:solidFill>
                  <a:miter lim="800000"/>
                  <a:headEnd/>
                  <a:tailEnd/>
                </a14:hiddenLine>
              </a:ext>
              <a:ext uri="{AF507438-7753-43E0-B8FC-AC1667EBCBE1}">
                <a14:hiddenEffects xmlns:a14="http://schemas.microsoft.com/office/drawing/2010/main">
                  <a:effectLst>
                    <a:outerShdw dist="35921" dir="2700000" algn="ctr" rotWithShape="0">
                      <a:srgbClr val="FF3300"/>
                    </a:outerShdw>
                  </a:effectLst>
                </a14:hiddenEffects>
              </a:ext>
            </a:extLst>
          </p:spPr>
          <p:txBody>
            <a:bodyPr>
              <a:spAutoFit/>
            </a:bodyPr>
            <a:lstStyle/>
            <a:p>
              <a:pPr eaLnBrk="1" hangingPunct="1"/>
              <a:r>
                <a:rPr lang="en-US" altLang="zh-CN" sz="2000">
                  <a:solidFill>
                    <a:schemeClr val="bg1"/>
                  </a:solidFill>
                  <a:effectLst/>
                  <a:latin typeface="宋体" panose="02010600030101010101" pitchFamily="2" charset="-122"/>
                  <a:ea typeface="宋体" panose="02010600030101010101" pitchFamily="2" charset="-122"/>
                </a:rPr>
                <a:t> &gt; 20</a:t>
              </a:r>
              <a:r>
                <a:rPr lang="zh-CN" altLang="en-US" sz="1800">
                  <a:solidFill>
                    <a:schemeClr val="bg1"/>
                  </a:solidFill>
                  <a:effectLst/>
                  <a:latin typeface="宋体" panose="02010600030101010101" pitchFamily="2" charset="-122"/>
                  <a:ea typeface="宋体" panose="02010600030101010101" pitchFamily="2" charset="-122"/>
                </a:rPr>
                <a:t>年  </a:t>
              </a:r>
              <a:r>
                <a:rPr lang="zh-CN" altLang="en-US" sz="1800">
                  <a:solidFill>
                    <a:srgbClr val="FFFF00"/>
                  </a:solidFill>
                  <a:effectLst/>
                  <a:latin typeface="Monotype Sorts" pitchFamily="2" charset="2"/>
                  <a:ea typeface="宋体" panose="02010600030101010101" pitchFamily="2" charset="-122"/>
                </a:rPr>
                <a:t>优惠处理</a:t>
              </a:r>
            </a:p>
            <a:p>
              <a:pPr eaLnBrk="1" hangingPunct="1"/>
              <a:r>
                <a:rPr lang="zh-CN" altLang="en-US" sz="2000">
                  <a:solidFill>
                    <a:schemeClr val="bg1"/>
                  </a:solidFill>
                  <a:effectLst/>
                  <a:latin typeface="宋体" panose="02010600030101010101" pitchFamily="2" charset="-122"/>
                  <a:ea typeface="宋体" panose="02010600030101010101" pitchFamily="2" charset="-122"/>
                </a:rPr>
                <a:t> </a:t>
              </a:r>
              <a:r>
                <a:rPr lang="en-US" altLang="zh-CN" sz="2000">
                  <a:solidFill>
                    <a:schemeClr val="bg1"/>
                  </a:solidFill>
                  <a:effectLst/>
                  <a:latin typeface="宋体" panose="02010600030101010101" pitchFamily="2" charset="-122"/>
                  <a:ea typeface="宋体" panose="02010600030101010101" pitchFamily="2" charset="-122"/>
                </a:rPr>
                <a:t>&lt; 20</a:t>
              </a:r>
              <a:r>
                <a:rPr lang="zh-CN" altLang="en-US" sz="1800">
                  <a:solidFill>
                    <a:schemeClr val="bg1"/>
                  </a:solidFill>
                  <a:effectLst/>
                  <a:latin typeface="宋体" panose="02010600030101010101" pitchFamily="2" charset="-122"/>
                  <a:ea typeface="宋体" panose="02010600030101010101" pitchFamily="2" charset="-122"/>
                </a:rPr>
                <a:t>年  正常处理</a:t>
              </a:r>
            </a:p>
          </p:txBody>
        </p:sp>
      </p:grpSp>
      <p:sp>
        <p:nvSpPr>
          <p:cNvPr id="154636" name="Text Box 12">
            <a:extLst>
              <a:ext uri="{FF2B5EF4-FFF2-40B4-BE49-F238E27FC236}">
                <a16:creationId xmlns:a16="http://schemas.microsoft.com/office/drawing/2014/main" id="{4B993115-3C4F-4313-A0FD-F25617C19DCF}"/>
              </a:ext>
            </a:extLst>
          </p:cNvPr>
          <p:cNvSpPr txBox="1">
            <a:spLocks noChangeArrowheads="1"/>
          </p:cNvSpPr>
          <p:nvPr/>
        </p:nvSpPr>
        <p:spPr bwMode="auto">
          <a:xfrm>
            <a:off x="315913" y="1092200"/>
            <a:ext cx="1516062" cy="5667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381FF"/>
                </a:solidFill>
                <a:miter lim="800000"/>
                <a:headEnd/>
                <a:tailEnd/>
              </a14:hiddenLine>
            </a:ext>
            <a:ext uri="{AF507438-7753-43E0-B8FC-AC1667EBCBE1}">
              <a14:hiddenEffects xmlns:a14="http://schemas.microsoft.com/office/drawing/2010/main">
                <a:effectLst>
                  <a:outerShdw dist="35921" dir="2700000" algn="ctr" rotWithShape="0">
                    <a:srgbClr val="FF3300"/>
                  </a:outerShdw>
                </a:effectLst>
              </a14:hiddenEffects>
            </a:ext>
          </a:extLst>
        </p:spPr>
        <p:txBody>
          <a:bodyPr>
            <a:spAutoFit/>
          </a:bodyPr>
          <a:lstStyle/>
          <a:p>
            <a:pPr eaLnBrk="1" hangingPunct="1"/>
            <a:r>
              <a:rPr lang="zh-CN" altLang="en-US" sz="2400">
                <a:solidFill>
                  <a:schemeClr val="bg1"/>
                </a:solidFill>
                <a:effectLst/>
                <a:latin typeface="Monotype Sorts" pitchFamily="2" charset="2"/>
                <a:ea typeface="宋体" panose="02010600030101010101" pitchFamily="2" charset="-122"/>
              </a:rPr>
              <a:t>如上例</a:t>
            </a:r>
            <a:endParaRPr lang="zh-CN" altLang="en-US" sz="2400" b="0">
              <a:solidFill>
                <a:schemeClr val="bg1"/>
              </a:solidFill>
              <a:effectLst/>
              <a:latin typeface="Monotype Sorts" pitchFamily="2" charset="2"/>
              <a:ea typeface="宋体" panose="02010600030101010101" pitchFamily="2" charset="-122"/>
            </a:endParaRPr>
          </a:p>
        </p:txBody>
      </p:sp>
      <p:sp>
        <p:nvSpPr>
          <p:cNvPr id="154637" name="Rectangle 13">
            <a:extLst>
              <a:ext uri="{FF2B5EF4-FFF2-40B4-BE49-F238E27FC236}">
                <a16:creationId xmlns:a16="http://schemas.microsoft.com/office/drawing/2014/main" id="{23BD4379-2C41-40E5-8348-1C7CF027AE39}"/>
              </a:ext>
            </a:extLst>
          </p:cNvPr>
          <p:cNvSpPr>
            <a:spLocks noGrp="1" noChangeArrowheads="1"/>
          </p:cNvSpPr>
          <p:nvPr>
            <p:ph type="title" idx="4294967295"/>
          </p:nvPr>
        </p:nvSpPr>
        <p:spPr>
          <a:xfrm>
            <a:off x="628650" y="508000"/>
            <a:ext cx="4552950" cy="614363"/>
          </a:xfrm>
          <a:noFill/>
          <a:extLst>
            <a:ext uri="{909E8E84-426E-40DD-AFC4-6F175D3DCCD1}">
              <a14:hiddenFill xmlns:a14="http://schemas.microsoft.com/office/drawing/2010/main">
                <a:solidFill>
                  <a:schemeClr val="tx1"/>
                </a:solidFill>
              </a14:hiddenFill>
            </a:ext>
          </a:extLst>
        </p:spPr>
        <p:txBody>
          <a:bodyPr/>
          <a:lstStyle/>
          <a:p>
            <a:pPr algn="l"/>
            <a:r>
              <a:rPr lang="zh-CN" altLang="en-US" sz="2800">
                <a:solidFill>
                  <a:srgbClr val="FFFF99"/>
                </a:solidFill>
                <a:effectLst>
                  <a:outerShdw blurRad="38100" dist="38100" dir="2700000" algn="tl">
                    <a:srgbClr val="C0C0C0"/>
                  </a:outerShdw>
                </a:effectLst>
                <a:latin typeface="华文新魏" panose="02010800040101010101" pitchFamily="2" charset="-122"/>
                <a:ea typeface="华文新魏" panose="02010800040101010101" pitchFamily="2" charset="-122"/>
              </a:rPr>
              <a:t>（三） 判定树</a:t>
            </a:r>
          </a:p>
        </p:txBody>
      </p:sp>
      <p:sp>
        <p:nvSpPr>
          <p:cNvPr id="154638" name="Rectangle 14">
            <a:hlinkClick r:id="" action="ppaction://hlinkshowjump?jump=previousslide"/>
            <a:extLst>
              <a:ext uri="{FF2B5EF4-FFF2-40B4-BE49-F238E27FC236}">
                <a16:creationId xmlns:a16="http://schemas.microsoft.com/office/drawing/2014/main" id="{A71DAD9C-0CD6-4BF4-9D01-67EA3582A25D}"/>
              </a:ext>
            </a:extLst>
          </p:cNvPr>
          <p:cNvSpPr>
            <a:spLocks noChangeArrowheads="1"/>
          </p:cNvSpPr>
          <p:nvPr/>
        </p:nvSpPr>
        <p:spPr bwMode="auto">
          <a:xfrm>
            <a:off x="6529388" y="6264275"/>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9" name="Rectangle 15">
            <a:hlinkClick r:id="" action="ppaction://hlinkshowjump?jump=nextslide"/>
            <a:extLst>
              <a:ext uri="{FF2B5EF4-FFF2-40B4-BE49-F238E27FC236}">
                <a16:creationId xmlns:a16="http://schemas.microsoft.com/office/drawing/2014/main" id="{C4EC4278-885B-4983-9112-7137A7E50A2F}"/>
              </a:ext>
            </a:extLst>
          </p:cNvPr>
          <p:cNvSpPr>
            <a:spLocks noChangeArrowheads="1"/>
          </p:cNvSpPr>
          <p:nvPr/>
        </p:nvSpPr>
        <p:spPr bwMode="auto">
          <a:xfrm>
            <a:off x="7119938" y="6264275"/>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40" name="Oval 16">
            <a:hlinkClick r:id="rId4" action="ppaction://hlinksldjump"/>
            <a:extLst>
              <a:ext uri="{FF2B5EF4-FFF2-40B4-BE49-F238E27FC236}">
                <a16:creationId xmlns:a16="http://schemas.microsoft.com/office/drawing/2014/main" id="{85D582EA-8EC5-4C07-9068-BE5B139EA936}"/>
              </a:ext>
            </a:extLst>
          </p:cNvPr>
          <p:cNvSpPr>
            <a:spLocks noChangeArrowheads="1"/>
          </p:cNvSpPr>
          <p:nvPr/>
        </p:nvSpPr>
        <p:spPr bwMode="auto">
          <a:xfrm>
            <a:off x="7816850" y="6261100"/>
            <a:ext cx="1011238"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overrideClrMapping bg1="lt1" tx1="dk1" bg2="lt2" tx2="dk2" accent1="accent1" accent2="accent2" accent3="accent3" accent4="accent4" accent5="accent5" accent6="accent6" hlink="hlink" folHlink="folHlink"/>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4626"/>
                                        </p:tgtEl>
                                        <p:attrNameLst>
                                          <p:attrName>style.visibility</p:attrName>
                                        </p:attrNameLst>
                                      </p:cBhvr>
                                      <p:to>
                                        <p:strVal val="visible"/>
                                      </p:to>
                                    </p:set>
                                    <p:animEffect transition="in" filter="dissolve">
                                      <p:cBhvr>
                                        <p:cTn id="7" dur="500"/>
                                        <p:tgtEl>
                                          <p:spTgt spid="154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4627"/>
                                        </p:tgtEl>
                                        <p:attrNameLst>
                                          <p:attrName>style.visibility</p:attrName>
                                        </p:attrNameLst>
                                      </p:cBhvr>
                                      <p:to>
                                        <p:strVal val="visible"/>
                                      </p:to>
                                    </p:set>
                                    <p:animEffect transition="in" filter="wipe(left)">
                                      <p:cBhvr>
                                        <p:cTn id="12" dur="500"/>
                                        <p:tgtEl>
                                          <p:spTgt spid="154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a:extLst>
              <a:ext uri="{FF2B5EF4-FFF2-40B4-BE49-F238E27FC236}">
                <a16:creationId xmlns:a16="http://schemas.microsoft.com/office/drawing/2014/main" id="{C638EBD8-AB27-4928-BB8E-62BBF8507527}"/>
              </a:ext>
            </a:extLst>
          </p:cNvPr>
          <p:cNvSpPr>
            <a:spLocks noGrp="1" noChangeArrowheads="1"/>
          </p:cNvSpPr>
          <p:nvPr>
            <p:ph type="title" idx="4294967295"/>
          </p:nvPr>
        </p:nvSpPr>
        <p:spPr>
          <a:xfrm>
            <a:off x="717550" y="538163"/>
            <a:ext cx="7772400" cy="579437"/>
          </a:xfrm>
        </p:spPr>
        <p:txBody>
          <a:bodyPr/>
          <a:lstStyle/>
          <a:p>
            <a:r>
              <a:rPr lang="zh-CN" altLang="en-US" sz="3200">
                <a:effectLst>
                  <a:outerShdw blurRad="38100" dist="38100" dir="2700000" algn="tl">
                    <a:srgbClr val="000000"/>
                  </a:outerShdw>
                </a:effectLst>
                <a:ea typeface="华文行楷" panose="02010800040101010101" pitchFamily="2" charset="-122"/>
              </a:rPr>
              <a:t>需求分析小结</a:t>
            </a:r>
          </a:p>
        </p:txBody>
      </p:sp>
      <p:sp>
        <p:nvSpPr>
          <p:cNvPr id="157703" name="Text Box 7">
            <a:extLst>
              <a:ext uri="{FF2B5EF4-FFF2-40B4-BE49-F238E27FC236}">
                <a16:creationId xmlns:a16="http://schemas.microsoft.com/office/drawing/2014/main" id="{93E8AA9C-AC30-486B-911E-E28425C51B54}"/>
              </a:ext>
            </a:extLst>
          </p:cNvPr>
          <p:cNvSpPr txBox="1">
            <a:spLocks noChangeArrowheads="1"/>
          </p:cNvSpPr>
          <p:nvPr/>
        </p:nvSpPr>
        <p:spPr bwMode="auto">
          <a:xfrm>
            <a:off x="442913" y="1257300"/>
            <a:ext cx="8431212"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76250">
              <a:spcBef>
                <a:spcPct val="0"/>
              </a:spcBef>
              <a:defRPr kumimoji="1" sz="2400">
                <a:solidFill>
                  <a:schemeClr val="tx1"/>
                </a:solidFill>
                <a:latin typeface="Times New Roman" panose="02020603050405020304" pitchFamily="18" charset="0"/>
                <a:ea typeface="宋体" panose="02010600030101010101" pitchFamily="2" charset="-122"/>
              </a:defRPr>
            </a:lvl1pPr>
            <a:lvl2pPr marL="666750">
              <a:spcBef>
                <a:spcPct val="0"/>
              </a:spcBef>
              <a:defRPr kumimoji="1" sz="2400">
                <a:solidFill>
                  <a:schemeClr val="tx1"/>
                </a:solidFill>
                <a:latin typeface="Times New Roman" panose="02020603050405020304" pitchFamily="18" charset="0"/>
                <a:ea typeface="宋体" panose="02010600030101010101" pitchFamily="2" charset="-122"/>
              </a:defRPr>
            </a:lvl2pPr>
            <a:lvl3pPr>
              <a:spcBef>
                <a:spcPct val="0"/>
              </a:spcBef>
              <a:defRPr kumimoji="1" sz="2400">
                <a:solidFill>
                  <a:schemeClr val="tx1"/>
                </a:solidFill>
                <a:latin typeface="Times New Roman" panose="02020603050405020304" pitchFamily="18" charset="0"/>
                <a:ea typeface="宋体" panose="02010600030101010101" pitchFamily="2" charset="-122"/>
              </a:defRPr>
            </a:lvl3pPr>
            <a:lvl4pPr>
              <a:spcBef>
                <a:spcPct val="0"/>
              </a:spcBef>
              <a:defRPr kumimoji="1" sz="2400">
                <a:solidFill>
                  <a:schemeClr val="tx1"/>
                </a:solidFill>
                <a:latin typeface="Times New Roman" panose="02020603050405020304" pitchFamily="18" charset="0"/>
                <a:ea typeface="宋体" panose="02010600030101010101" pitchFamily="2" charset="-122"/>
              </a:defRPr>
            </a:lvl4pPr>
            <a:lvl5pPr>
              <a:spcBef>
                <a:spcPct val="0"/>
              </a:spcBef>
              <a:defRPr kumimoji="1" sz="2400">
                <a:solidFill>
                  <a:schemeClr val="tx1"/>
                </a:solidFill>
                <a:latin typeface="Times New Roman" panose="02020603050405020304" pitchFamily="18" charset="0"/>
                <a:ea typeface="宋体" panose="02010600030101010101" pitchFamily="2" charset="-122"/>
              </a:defRPr>
            </a:lvl5pPr>
            <a:lvl6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hangingPunct="1">
              <a:lnSpc>
                <a:spcPct val="100000"/>
              </a:lnSpc>
              <a:spcBef>
                <a:spcPct val="40000"/>
              </a:spcBef>
            </a:pPr>
            <a:r>
              <a:rPr lang="zh-CN" altLang="en-US" sz="2800">
                <a:effectLst>
                  <a:outerShdw blurRad="38100" dist="38100" dir="2700000" algn="tl">
                    <a:srgbClr val="000000"/>
                  </a:outerShdw>
                </a:effectLst>
                <a:latin typeface="楷体_GB2312" pitchFamily="49" charset="-122"/>
                <a:ea typeface="楷体_GB2312" pitchFamily="49" charset="-122"/>
              </a:rPr>
              <a:t>软件需求工程</a:t>
            </a:r>
            <a:r>
              <a:rPr lang="en-US" altLang="zh-CN" sz="2800">
                <a:effectLst>
                  <a:outerShdw blurRad="38100" dist="38100" dir="2700000" algn="tl">
                    <a:srgbClr val="000000"/>
                  </a:outerShdw>
                </a:effectLst>
                <a:latin typeface="楷体_GB2312" pitchFamily="49" charset="-122"/>
                <a:ea typeface="楷体_GB2312" pitchFamily="49" charset="-122"/>
              </a:rPr>
              <a:t>,</a:t>
            </a:r>
            <a:r>
              <a:rPr lang="zh-CN" altLang="en-US" sz="2800">
                <a:effectLst>
                  <a:outerShdw blurRad="38100" dist="38100" dir="2700000" algn="tl">
                    <a:srgbClr val="000000"/>
                  </a:outerShdw>
                </a:effectLst>
                <a:latin typeface="楷体_GB2312" pitchFamily="49" charset="-122"/>
                <a:ea typeface="楷体_GB2312" pitchFamily="49" charset="-122"/>
              </a:rPr>
              <a:t>是软件开发人员与用户密切配合，充分交换意见，获得对需求一致意见的过程。</a:t>
            </a:r>
          </a:p>
          <a:p>
            <a:pPr algn="just" hangingPunct="1">
              <a:lnSpc>
                <a:spcPct val="100000"/>
              </a:lnSpc>
              <a:spcBef>
                <a:spcPct val="40000"/>
              </a:spcBef>
            </a:pPr>
            <a:r>
              <a:rPr lang="zh-CN" altLang="en-US" sz="2800">
                <a:effectLst>
                  <a:outerShdw blurRad="38100" dist="38100" dir="2700000" algn="tl">
                    <a:srgbClr val="000000"/>
                  </a:outerShdw>
                </a:effectLst>
                <a:latin typeface="楷体_GB2312" pitchFamily="49" charset="-122"/>
                <a:ea typeface="楷体_GB2312" pitchFamily="49" charset="-122"/>
              </a:rPr>
              <a:t>在开发者一方，参与工作的主要</a:t>
            </a:r>
            <a:r>
              <a:rPr lang="zh-CN" altLang="en-US" sz="2800">
                <a:effectLst>
                  <a:outerShdw blurRad="38100" dist="38100" dir="2700000" algn="tl">
                    <a:srgbClr val="000000"/>
                  </a:outerShdw>
                </a:effectLst>
                <a:ea typeface="楷体_GB2312" pitchFamily="49" charset="-122"/>
              </a:rPr>
              <a:t>角色</a:t>
            </a:r>
            <a:r>
              <a:rPr lang="zh-CN" altLang="en-US" sz="2800">
                <a:effectLst>
                  <a:outerShdw blurRad="38100" dist="38100" dir="2700000" algn="tl">
                    <a:srgbClr val="000000"/>
                  </a:outerShdw>
                </a:effectLst>
                <a:latin typeface="楷体_GB2312" pitchFamily="49" charset="-122"/>
                <a:ea typeface="楷体_GB2312" pitchFamily="49" charset="-122"/>
              </a:rPr>
              <a:t>是系统分析员和系统工程师等，负责沟通用户和开发人员的认识和见解，起着桥梁作用。</a:t>
            </a:r>
          </a:p>
          <a:p>
            <a:pPr algn="just" hangingPunct="1">
              <a:lnSpc>
                <a:spcPct val="100000"/>
              </a:lnSpc>
              <a:spcBef>
                <a:spcPct val="40000"/>
              </a:spcBef>
            </a:pPr>
            <a:r>
              <a:rPr lang="zh-CN" altLang="en-US" sz="2800">
                <a:effectLst>
                  <a:outerShdw blurRad="38100" dist="38100" dir="2700000" algn="tl">
                    <a:srgbClr val="000000"/>
                  </a:outerShdw>
                </a:effectLst>
                <a:latin typeface="楷体_GB2312" pitchFamily="49" charset="-122"/>
                <a:ea typeface="楷体_GB2312" pitchFamily="49" charset="-122"/>
              </a:rPr>
              <a:t>需求工程阶段的最终任务是要完成目标系统的需求规格说明，确定系统的功能、非功能需求和性能，为后阶段的开发打下基础。</a:t>
            </a:r>
          </a:p>
          <a:p>
            <a:pPr algn="just" hangingPunct="1">
              <a:lnSpc>
                <a:spcPct val="100000"/>
              </a:lnSpc>
              <a:spcBef>
                <a:spcPct val="40000"/>
              </a:spcBef>
            </a:pPr>
            <a:r>
              <a:rPr lang="zh-CN" altLang="en-US" sz="2800">
                <a:effectLst>
                  <a:outerShdw blurRad="38100" dist="38100" dir="2700000" algn="tl">
                    <a:srgbClr val="000000"/>
                  </a:outerShdw>
                </a:effectLst>
                <a:latin typeface="楷体_GB2312" pitchFamily="49" charset="-122"/>
                <a:ea typeface="楷体_GB2312" pitchFamily="49" charset="-122"/>
              </a:rPr>
              <a:t>本阶段常用的有</a:t>
            </a:r>
            <a:r>
              <a:rPr lang="en-US" altLang="zh-CN" sz="2800">
                <a:solidFill>
                  <a:schemeClr val="tx2"/>
                </a:solidFill>
                <a:effectLst>
                  <a:outerShdw blurRad="38100" dist="38100" dir="2700000" algn="tl">
                    <a:srgbClr val="000000"/>
                  </a:outerShdw>
                </a:effectLst>
                <a:ea typeface="楷体_GB2312" pitchFamily="49" charset="-122"/>
              </a:rPr>
              <a:t>SA</a:t>
            </a:r>
            <a:r>
              <a:rPr lang="zh-CN" altLang="en-US" sz="2800">
                <a:solidFill>
                  <a:schemeClr val="tx2"/>
                </a:solidFill>
                <a:effectLst>
                  <a:outerShdw blurRad="38100" dist="38100" dir="2700000" algn="tl">
                    <a:srgbClr val="000000"/>
                  </a:outerShdw>
                </a:effectLst>
                <a:ea typeface="楷体_GB2312" pitchFamily="49" charset="-122"/>
              </a:rPr>
              <a:t>法</a:t>
            </a:r>
            <a:r>
              <a:rPr lang="zh-CN" altLang="en-US" sz="2800">
                <a:effectLst>
                  <a:outerShdw blurRad="38100" dist="38100" dir="2700000" algn="tl">
                    <a:srgbClr val="000000"/>
                  </a:outerShdw>
                </a:effectLst>
                <a:ea typeface="楷体_GB2312" pitchFamily="49" charset="-122"/>
              </a:rPr>
              <a:t>，原型法，</a:t>
            </a:r>
            <a:r>
              <a:rPr lang="en-US" altLang="zh-CN" sz="2800">
                <a:solidFill>
                  <a:schemeClr val="tx2"/>
                </a:solidFill>
                <a:effectLst>
                  <a:outerShdw blurRad="38100" dist="38100" dir="2700000" algn="tl">
                    <a:srgbClr val="000000"/>
                  </a:outerShdw>
                </a:effectLst>
                <a:ea typeface="楷体_GB2312" pitchFamily="49" charset="-122"/>
              </a:rPr>
              <a:t>OOA</a:t>
            </a:r>
            <a:r>
              <a:rPr lang="zh-CN" altLang="en-US" sz="2800">
                <a:solidFill>
                  <a:schemeClr val="tx2"/>
                </a:solidFill>
                <a:effectLst>
                  <a:outerShdw blurRad="38100" dist="38100" dir="2700000" algn="tl">
                    <a:srgbClr val="000000"/>
                  </a:outerShdw>
                </a:effectLst>
                <a:latin typeface="楷体_GB2312" pitchFamily="49" charset="-122"/>
                <a:ea typeface="楷体_GB2312" pitchFamily="49" charset="-122"/>
              </a:rPr>
              <a:t>法</a:t>
            </a:r>
            <a:r>
              <a:rPr lang="zh-CN" altLang="en-US" sz="2800">
                <a:effectLst>
                  <a:outerShdw blurRad="38100" dist="38100" dir="2700000" algn="tl">
                    <a:srgbClr val="000000"/>
                  </a:outerShdw>
                </a:effectLst>
                <a:latin typeface="楷体_GB2312" pitchFamily="49" charset="-122"/>
                <a:ea typeface="楷体_GB2312" pitchFamily="49" charset="-122"/>
              </a:rPr>
              <a:t>等。</a:t>
            </a:r>
          </a:p>
        </p:txBody>
      </p:sp>
      <p:sp>
        <p:nvSpPr>
          <p:cNvPr id="157704" name="Rectangle 8">
            <a:hlinkClick r:id="" action="ppaction://hlinkshowjump?jump=previousslide"/>
            <a:extLst>
              <a:ext uri="{FF2B5EF4-FFF2-40B4-BE49-F238E27FC236}">
                <a16:creationId xmlns:a16="http://schemas.microsoft.com/office/drawing/2014/main" id="{0AB25826-0425-46CC-9972-A1766322FFFC}"/>
              </a:ext>
            </a:extLst>
          </p:cNvPr>
          <p:cNvSpPr>
            <a:spLocks noChangeArrowheads="1"/>
          </p:cNvSpPr>
          <p:nvPr/>
        </p:nvSpPr>
        <p:spPr bwMode="auto">
          <a:xfrm>
            <a:off x="6515100"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5" name="Rectangle 9">
            <a:hlinkClick r:id="" action="ppaction://hlinkshowjump?jump=nextslide"/>
            <a:extLst>
              <a:ext uri="{FF2B5EF4-FFF2-40B4-BE49-F238E27FC236}">
                <a16:creationId xmlns:a16="http://schemas.microsoft.com/office/drawing/2014/main" id="{4DB73BC9-E1D9-443D-A532-6DE7C198BB0A}"/>
              </a:ext>
            </a:extLst>
          </p:cNvPr>
          <p:cNvSpPr>
            <a:spLocks noChangeArrowheads="1"/>
          </p:cNvSpPr>
          <p:nvPr/>
        </p:nvSpPr>
        <p:spPr bwMode="auto">
          <a:xfrm>
            <a:off x="7105650" y="6292850"/>
            <a:ext cx="4572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7706" name="Oval 10">
            <a:hlinkClick r:id="" action="ppaction://hlinkshowjump?jump=firstslide"/>
            <a:extLst>
              <a:ext uri="{FF2B5EF4-FFF2-40B4-BE49-F238E27FC236}">
                <a16:creationId xmlns:a16="http://schemas.microsoft.com/office/drawing/2014/main" id="{2F5D4568-4854-4DFE-B287-282F89A015A0}"/>
              </a:ext>
            </a:extLst>
          </p:cNvPr>
          <p:cNvSpPr>
            <a:spLocks noChangeArrowheads="1"/>
          </p:cNvSpPr>
          <p:nvPr/>
        </p:nvSpPr>
        <p:spPr bwMode="auto">
          <a:xfrm>
            <a:off x="7802563" y="6289675"/>
            <a:ext cx="1011237" cy="3778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57703">
                                            <p:txEl>
                                              <p:pRg st="0" end="0"/>
                                            </p:txEl>
                                          </p:spTgt>
                                        </p:tgtEl>
                                        <p:attrNameLst>
                                          <p:attrName>style.visibility</p:attrName>
                                        </p:attrNameLst>
                                      </p:cBhvr>
                                      <p:to>
                                        <p:strVal val="visible"/>
                                      </p:to>
                                    </p:set>
                                    <p:animEffect transition="in" filter="wipe(up)">
                                      <p:cBhvr>
                                        <p:cTn id="7" dur="1000"/>
                                        <p:tgtEl>
                                          <p:spTgt spid="157703">
                                            <p:txEl>
                                              <p:pRg st="0" end="0"/>
                                            </p:txEl>
                                          </p:spTgt>
                                        </p:tgtEl>
                                      </p:cBhvr>
                                    </p:animEffect>
                                  </p:childTnLst>
                                </p:cTn>
                              </p:par>
                            </p:childTnLst>
                          </p:cTn>
                        </p:par>
                        <p:par>
                          <p:cTn id="8" fill="hold" nodeType="afterGroup">
                            <p:stCondLst>
                              <p:cond delay="1500"/>
                            </p:stCondLst>
                            <p:childTnLst>
                              <p:par>
                                <p:cTn id="9" presetID="22" presetClass="entr" presetSubtype="1" fill="hold" grpId="0" nodeType="afterEffect">
                                  <p:stCondLst>
                                    <p:cond delay="500"/>
                                  </p:stCondLst>
                                  <p:childTnLst>
                                    <p:set>
                                      <p:cBhvr>
                                        <p:cTn id="10" dur="1" fill="hold">
                                          <p:stCondLst>
                                            <p:cond delay="0"/>
                                          </p:stCondLst>
                                        </p:cTn>
                                        <p:tgtEl>
                                          <p:spTgt spid="157703">
                                            <p:txEl>
                                              <p:pRg st="1" end="1"/>
                                            </p:txEl>
                                          </p:spTgt>
                                        </p:tgtEl>
                                        <p:attrNameLst>
                                          <p:attrName>style.visibility</p:attrName>
                                        </p:attrNameLst>
                                      </p:cBhvr>
                                      <p:to>
                                        <p:strVal val="visible"/>
                                      </p:to>
                                    </p:set>
                                    <p:animEffect transition="in" filter="wipe(up)">
                                      <p:cBhvr>
                                        <p:cTn id="11" dur="1000"/>
                                        <p:tgtEl>
                                          <p:spTgt spid="157703">
                                            <p:txEl>
                                              <p:pRg st="1" end="1"/>
                                            </p:txEl>
                                          </p:spTgt>
                                        </p:tgtEl>
                                      </p:cBhvr>
                                    </p:animEffect>
                                  </p:childTnLst>
                                </p:cTn>
                              </p:par>
                            </p:childTnLst>
                          </p:cTn>
                        </p:par>
                        <p:par>
                          <p:cTn id="12" fill="hold" nodeType="afterGroup">
                            <p:stCondLst>
                              <p:cond delay="3000"/>
                            </p:stCondLst>
                            <p:childTnLst>
                              <p:par>
                                <p:cTn id="13" presetID="22" presetClass="entr" presetSubtype="1" fill="hold" grpId="0" nodeType="afterEffect">
                                  <p:stCondLst>
                                    <p:cond delay="500"/>
                                  </p:stCondLst>
                                  <p:childTnLst>
                                    <p:set>
                                      <p:cBhvr>
                                        <p:cTn id="14" dur="1" fill="hold">
                                          <p:stCondLst>
                                            <p:cond delay="0"/>
                                          </p:stCondLst>
                                        </p:cTn>
                                        <p:tgtEl>
                                          <p:spTgt spid="157703">
                                            <p:txEl>
                                              <p:pRg st="2" end="2"/>
                                            </p:txEl>
                                          </p:spTgt>
                                        </p:tgtEl>
                                        <p:attrNameLst>
                                          <p:attrName>style.visibility</p:attrName>
                                        </p:attrNameLst>
                                      </p:cBhvr>
                                      <p:to>
                                        <p:strVal val="visible"/>
                                      </p:to>
                                    </p:set>
                                    <p:animEffect transition="in" filter="wipe(up)">
                                      <p:cBhvr>
                                        <p:cTn id="15" dur="1000"/>
                                        <p:tgtEl>
                                          <p:spTgt spid="157703">
                                            <p:txEl>
                                              <p:pRg st="2" end="2"/>
                                            </p:txEl>
                                          </p:spTgt>
                                        </p:tgtEl>
                                      </p:cBhvr>
                                    </p:animEffect>
                                  </p:childTnLst>
                                </p:cTn>
                              </p:par>
                            </p:childTnLst>
                          </p:cTn>
                        </p:par>
                        <p:par>
                          <p:cTn id="16" fill="hold" nodeType="afterGroup">
                            <p:stCondLst>
                              <p:cond delay="4500"/>
                            </p:stCondLst>
                            <p:childTnLst>
                              <p:par>
                                <p:cTn id="17" presetID="22" presetClass="entr" presetSubtype="1" fill="hold" grpId="0" nodeType="afterEffect">
                                  <p:stCondLst>
                                    <p:cond delay="500"/>
                                  </p:stCondLst>
                                  <p:childTnLst>
                                    <p:set>
                                      <p:cBhvr>
                                        <p:cTn id="18" dur="1" fill="hold">
                                          <p:stCondLst>
                                            <p:cond delay="0"/>
                                          </p:stCondLst>
                                        </p:cTn>
                                        <p:tgtEl>
                                          <p:spTgt spid="157703">
                                            <p:txEl>
                                              <p:pRg st="3" end="3"/>
                                            </p:txEl>
                                          </p:spTgt>
                                        </p:tgtEl>
                                        <p:attrNameLst>
                                          <p:attrName>style.visibility</p:attrName>
                                        </p:attrNameLst>
                                      </p:cBhvr>
                                      <p:to>
                                        <p:strVal val="visible"/>
                                      </p:to>
                                    </p:set>
                                    <p:animEffect transition="in" filter="wipe(up)">
                                      <p:cBhvr>
                                        <p:cTn id="19" dur="1000"/>
                                        <p:tgtEl>
                                          <p:spTgt spid="1577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0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8ACB11CD-5C88-474B-A9EB-6A65773D2B67}"/>
              </a:ext>
            </a:extLst>
          </p:cNvPr>
          <p:cNvSpPr>
            <a:spLocks noGrp="1" noChangeArrowheads="1"/>
          </p:cNvSpPr>
          <p:nvPr>
            <p:ph type="title"/>
          </p:nvPr>
        </p:nvSpPr>
        <p:spPr>
          <a:xfrm>
            <a:off x="685800" y="349250"/>
            <a:ext cx="7772400" cy="809625"/>
          </a:xfrm>
        </p:spPr>
        <p:txBody>
          <a:bodyPr/>
          <a:lstStyle/>
          <a:p>
            <a:r>
              <a:rPr lang="zh-CN" altLang="en-US" sz="3600" b="1">
                <a:ea typeface="华文新魏" panose="02010800040101010101" pitchFamily="2" charset="-122"/>
              </a:rPr>
              <a:t>软件需求的困难</a:t>
            </a:r>
          </a:p>
        </p:txBody>
      </p:sp>
      <p:sp>
        <p:nvSpPr>
          <p:cNvPr id="182276" name="Text Box 4">
            <a:extLst>
              <a:ext uri="{FF2B5EF4-FFF2-40B4-BE49-F238E27FC236}">
                <a16:creationId xmlns:a16="http://schemas.microsoft.com/office/drawing/2014/main" id="{759A6952-B337-461F-BFF0-4FE9481ABD9A}"/>
              </a:ext>
            </a:extLst>
          </p:cNvPr>
          <p:cNvSpPr txBox="1">
            <a:spLocks noChangeArrowheads="1"/>
          </p:cNvSpPr>
          <p:nvPr/>
        </p:nvSpPr>
        <p:spPr bwMode="auto">
          <a:xfrm>
            <a:off x="682625" y="2105025"/>
            <a:ext cx="7793038"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a:effectLst/>
              <a:ea typeface="宋体" panose="02010600030101010101" pitchFamily="2" charset="-122"/>
            </a:endParaRPr>
          </a:p>
        </p:txBody>
      </p:sp>
      <p:sp>
        <p:nvSpPr>
          <p:cNvPr id="182278" name="Text Box 6">
            <a:extLst>
              <a:ext uri="{FF2B5EF4-FFF2-40B4-BE49-F238E27FC236}">
                <a16:creationId xmlns:a16="http://schemas.microsoft.com/office/drawing/2014/main" id="{30DFA447-371A-40D3-897B-18BD3E777535}"/>
              </a:ext>
            </a:extLst>
          </p:cNvPr>
          <p:cNvSpPr txBox="1">
            <a:spLocks noChangeArrowheads="1"/>
          </p:cNvSpPr>
          <p:nvPr/>
        </p:nvSpPr>
        <p:spPr bwMode="auto">
          <a:xfrm>
            <a:off x="463550" y="1292225"/>
            <a:ext cx="8142288"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10000"/>
              </a:lnSpc>
              <a:spcBef>
                <a:spcPct val="25000"/>
              </a:spcBef>
            </a:pPr>
            <a:r>
              <a:rPr lang="zh-CN" altLang="en-US" sz="2800">
                <a:effectLst/>
                <a:ea typeface="楷体_GB2312" pitchFamily="49" charset="-122"/>
              </a:rPr>
              <a:t>软件需求是软件工程中最复杂的过程之一：</a:t>
            </a:r>
          </a:p>
          <a:p>
            <a:pPr>
              <a:lnSpc>
                <a:spcPct val="110000"/>
              </a:lnSpc>
              <a:spcBef>
                <a:spcPct val="25000"/>
              </a:spcBef>
              <a:buFontTx/>
              <a:buAutoNum type="arabicPeriod"/>
            </a:pPr>
            <a:r>
              <a:rPr lang="zh-CN" altLang="en-US" sz="2800">
                <a:solidFill>
                  <a:schemeClr val="tx2"/>
                </a:solidFill>
                <a:effectLst/>
                <a:ea typeface="楷体_GB2312" pitchFamily="49" charset="-122"/>
              </a:rPr>
              <a:t>应用领域的广泛性</a:t>
            </a:r>
            <a:r>
              <a:rPr lang="zh-CN" altLang="en-US" sz="2800">
                <a:effectLst/>
                <a:ea typeface="楷体_GB2312" pitchFamily="49" charset="-122"/>
              </a:rPr>
              <a:t>，它的实施无疑与各个应用行业的特征密切相关。</a:t>
            </a:r>
          </a:p>
          <a:p>
            <a:pPr>
              <a:lnSpc>
                <a:spcPct val="110000"/>
              </a:lnSpc>
              <a:spcBef>
                <a:spcPct val="25000"/>
              </a:spcBef>
              <a:buFontTx/>
              <a:buAutoNum type="arabicPeriod" startAt="2"/>
            </a:pPr>
            <a:r>
              <a:rPr lang="zh-CN" altLang="en-US" sz="2800">
                <a:solidFill>
                  <a:schemeClr val="tx2"/>
                </a:solidFill>
                <a:effectLst/>
                <a:ea typeface="楷体_GB2312" pitchFamily="49" charset="-122"/>
              </a:rPr>
              <a:t>非功能性需求建模技术的缺乏，</a:t>
            </a:r>
            <a:r>
              <a:rPr lang="zh-CN" altLang="en-US" sz="2800">
                <a:effectLst/>
                <a:ea typeface="楷体_GB2312" pitchFamily="49" charset="-122"/>
              </a:rPr>
              <a:t>及其与功能性需求有着错综复杂的联系，大大增加了需求工程的复杂性。</a:t>
            </a:r>
          </a:p>
          <a:p>
            <a:pPr>
              <a:lnSpc>
                <a:spcPct val="110000"/>
              </a:lnSpc>
              <a:spcBef>
                <a:spcPct val="25000"/>
              </a:spcBef>
              <a:buFontTx/>
              <a:buAutoNum type="arabicPeriod" startAt="2"/>
            </a:pPr>
            <a:r>
              <a:rPr lang="zh-CN" altLang="en-US" sz="2800">
                <a:solidFill>
                  <a:schemeClr val="tx2"/>
                </a:solidFill>
                <a:effectLst/>
                <a:ea typeface="楷体_GB2312" pitchFamily="49" charset="-122"/>
              </a:rPr>
              <a:t>沟通上的困难，</a:t>
            </a:r>
            <a:r>
              <a:rPr lang="zh-CN" altLang="en-US" sz="2800">
                <a:effectLst/>
                <a:ea typeface="楷体_GB2312" pitchFamily="49" charset="-122"/>
              </a:rPr>
              <a:t>由于系统分析员、需求分析员等各方面人员有不同的着眼点和不同的知识背景，给需求工程的实施增加了人为的难度。</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82278">
                                            <p:txEl>
                                              <p:pRg st="0" end="0"/>
                                            </p:txEl>
                                          </p:spTgt>
                                        </p:tgtEl>
                                        <p:attrNameLst>
                                          <p:attrName>style.visibility</p:attrName>
                                        </p:attrNameLst>
                                      </p:cBhvr>
                                      <p:to>
                                        <p:strVal val="visible"/>
                                      </p:to>
                                    </p:set>
                                    <p:animEffect transition="in" filter="wipe(up)">
                                      <p:cBhvr>
                                        <p:cTn id="7" dur="1000"/>
                                        <p:tgtEl>
                                          <p:spTgt spid="1822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2278">
                                            <p:txEl>
                                              <p:pRg st="1" end="1"/>
                                            </p:txEl>
                                          </p:spTgt>
                                        </p:tgtEl>
                                        <p:attrNameLst>
                                          <p:attrName>style.visibility</p:attrName>
                                        </p:attrNameLst>
                                      </p:cBhvr>
                                      <p:to>
                                        <p:strVal val="visible"/>
                                      </p:to>
                                    </p:set>
                                    <p:animEffect transition="in" filter="wipe(up)">
                                      <p:cBhvr>
                                        <p:cTn id="12" dur="1000"/>
                                        <p:tgtEl>
                                          <p:spTgt spid="1822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82278">
                                            <p:txEl>
                                              <p:pRg st="2" end="2"/>
                                            </p:txEl>
                                          </p:spTgt>
                                        </p:tgtEl>
                                        <p:attrNameLst>
                                          <p:attrName>style.visibility</p:attrName>
                                        </p:attrNameLst>
                                      </p:cBhvr>
                                      <p:to>
                                        <p:strVal val="visible"/>
                                      </p:to>
                                    </p:set>
                                    <p:animEffect transition="in" filter="wipe(up)">
                                      <p:cBhvr>
                                        <p:cTn id="17" dur="1000"/>
                                        <p:tgtEl>
                                          <p:spTgt spid="1822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278">
                                            <p:txEl>
                                              <p:pRg st="3" end="3"/>
                                            </p:txEl>
                                          </p:spTgt>
                                        </p:tgtEl>
                                        <p:attrNameLst>
                                          <p:attrName>style.visibility</p:attrName>
                                        </p:attrNameLst>
                                      </p:cBhvr>
                                      <p:to>
                                        <p:strVal val="visible"/>
                                      </p:to>
                                    </p:set>
                                    <p:animEffect transition="in" filter="wipe(up)">
                                      <p:cBhvr>
                                        <p:cTn id="22" dur="1000"/>
                                        <p:tgtEl>
                                          <p:spTgt spid="18227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a:extLst>
              <a:ext uri="{FF2B5EF4-FFF2-40B4-BE49-F238E27FC236}">
                <a16:creationId xmlns:a16="http://schemas.microsoft.com/office/drawing/2014/main" id="{484369C3-DD62-4592-94C5-1F010A251CB2}"/>
              </a:ext>
            </a:extLst>
          </p:cNvPr>
          <p:cNvSpPr txBox="1">
            <a:spLocks noChangeArrowheads="1"/>
          </p:cNvSpPr>
          <p:nvPr/>
        </p:nvSpPr>
        <p:spPr bwMode="auto">
          <a:xfrm>
            <a:off x="3319463" y="1751013"/>
            <a:ext cx="2057400" cy="704850"/>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effectLst/>
                <a:latin typeface="华文新魏" panose="02010800040101010101" pitchFamily="2" charset="-122"/>
                <a:ea typeface="华文新魏" panose="02010800040101010101" pitchFamily="2" charset="-122"/>
              </a:rPr>
              <a:t>软 件需 求</a:t>
            </a:r>
          </a:p>
        </p:txBody>
      </p:sp>
      <p:grpSp>
        <p:nvGrpSpPr>
          <p:cNvPr id="163843" name="Group 3">
            <a:extLst>
              <a:ext uri="{FF2B5EF4-FFF2-40B4-BE49-F238E27FC236}">
                <a16:creationId xmlns:a16="http://schemas.microsoft.com/office/drawing/2014/main" id="{0F7D2C9C-C777-48E3-955B-3C83B14BFEB3}"/>
              </a:ext>
            </a:extLst>
          </p:cNvPr>
          <p:cNvGrpSpPr>
            <a:grpSpLocks/>
          </p:cNvGrpSpPr>
          <p:nvPr/>
        </p:nvGrpSpPr>
        <p:grpSpPr bwMode="auto">
          <a:xfrm>
            <a:off x="1528763" y="2489200"/>
            <a:ext cx="5715000" cy="1492250"/>
            <a:chOff x="1152" y="992"/>
            <a:chExt cx="3600" cy="940"/>
          </a:xfrm>
        </p:grpSpPr>
        <p:grpSp>
          <p:nvGrpSpPr>
            <p:cNvPr id="163844" name="Group 4">
              <a:extLst>
                <a:ext uri="{FF2B5EF4-FFF2-40B4-BE49-F238E27FC236}">
                  <a16:creationId xmlns:a16="http://schemas.microsoft.com/office/drawing/2014/main" id="{451CD09F-89D9-4D71-84A8-61AA4D623DD0}"/>
                </a:ext>
              </a:extLst>
            </p:cNvPr>
            <p:cNvGrpSpPr>
              <a:grpSpLocks/>
            </p:cNvGrpSpPr>
            <p:nvPr/>
          </p:nvGrpSpPr>
          <p:grpSpPr bwMode="auto">
            <a:xfrm>
              <a:off x="1152" y="1488"/>
              <a:ext cx="3600" cy="444"/>
              <a:chOff x="1152" y="1488"/>
              <a:chExt cx="3600" cy="444"/>
            </a:xfrm>
          </p:grpSpPr>
          <p:sp>
            <p:nvSpPr>
              <p:cNvPr id="163845" name="Text Box 5">
                <a:extLst>
                  <a:ext uri="{FF2B5EF4-FFF2-40B4-BE49-F238E27FC236}">
                    <a16:creationId xmlns:a16="http://schemas.microsoft.com/office/drawing/2014/main" id="{1160AD6D-06E6-4D7B-8CB5-196208E5A5B8}"/>
                  </a:ext>
                </a:extLst>
              </p:cNvPr>
              <p:cNvSpPr txBox="1">
                <a:spLocks noChangeArrowheads="1"/>
              </p:cNvSpPr>
              <p:nvPr/>
            </p:nvSpPr>
            <p:spPr bwMode="auto">
              <a:xfrm>
                <a:off x="1152" y="1488"/>
                <a:ext cx="1296" cy="444"/>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effectLst/>
                    <a:latin typeface="华文新魏" panose="02010800040101010101" pitchFamily="2" charset="-122"/>
                    <a:ea typeface="华文新魏" panose="02010800040101010101" pitchFamily="2" charset="-122"/>
                  </a:rPr>
                  <a:t>用 户需 求</a:t>
                </a:r>
              </a:p>
            </p:txBody>
          </p:sp>
          <p:sp>
            <p:nvSpPr>
              <p:cNvPr id="163846" name="Text Box 6">
                <a:extLst>
                  <a:ext uri="{FF2B5EF4-FFF2-40B4-BE49-F238E27FC236}">
                    <a16:creationId xmlns:a16="http://schemas.microsoft.com/office/drawing/2014/main" id="{0B1509D5-03D7-4224-8F1B-ECCD499DD329}"/>
                  </a:ext>
                </a:extLst>
              </p:cNvPr>
              <p:cNvSpPr txBox="1">
                <a:spLocks noChangeArrowheads="1"/>
              </p:cNvSpPr>
              <p:nvPr/>
            </p:nvSpPr>
            <p:spPr bwMode="auto">
              <a:xfrm>
                <a:off x="3456" y="1488"/>
                <a:ext cx="1296" cy="444"/>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a:effectLst/>
                    <a:latin typeface="华文新魏" panose="02010800040101010101" pitchFamily="2" charset="-122"/>
                    <a:ea typeface="华文新魏" panose="02010800040101010101" pitchFamily="2" charset="-122"/>
                  </a:rPr>
                  <a:t>系 统需 求</a:t>
                </a:r>
              </a:p>
            </p:txBody>
          </p:sp>
        </p:grpSp>
        <p:grpSp>
          <p:nvGrpSpPr>
            <p:cNvPr id="163847" name="Group 7">
              <a:extLst>
                <a:ext uri="{FF2B5EF4-FFF2-40B4-BE49-F238E27FC236}">
                  <a16:creationId xmlns:a16="http://schemas.microsoft.com/office/drawing/2014/main" id="{226D5EED-DE3C-4845-B9B6-6159EDA468B7}"/>
                </a:ext>
              </a:extLst>
            </p:cNvPr>
            <p:cNvGrpSpPr>
              <a:grpSpLocks/>
            </p:cNvGrpSpPr>
            <p:nvPr/>
          </p:nvGrpSpPr>
          <p:grpSpPr bwMode="auto">
            <a:xfrm>
              <a:off x="1744" y="992"/>
              <a:ext cx="2400" cy="504"/>
              <a:chOff x="1744" y="992"/>
              <a:chExt cx="2400" cy="504"/>
            </a:xfrm>
          </p:grpSpPr>
          <p:sp>
            <p:nvSpPr>
              <p:cNvPr id="163848" name="Line 8">
                <a:extLst>
                  <a:ext uri="{FF2B5EF4-FFF2-40B4-BE49-F238E27FC236}">
                    <a16:creationId xmlns:a16="http://schemas.microsoft.com/office/drawing/2014/main" id="{0D3BFEC7-814B-451F-B3F7-33D0D053AFF4}"/>
                  </a:ext>
                </a:extLst>
              </p:cNvPr>
              <p:cNvSpPr>
                <a:spLocks noChangeShapeType="1"/>
              </p:cNvSpPr>
              <p:nvPr/>
            </p:nvSpPr>
            <p:spPr bwMode="auto">
              <a:xfrm>
                <a:off x="2936" y="992"/>
                <a:ext cx="0" cy="24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49" name="Line 9">
                <a:extLst>
                  <a:ext uri="{FF2B5EF4-FFF2-40B4-BE49-F238E27FC236}">
                    <a16:creationId xmlns:a16="http://schemas.microsoft.com/office/drawing/2014/main" id="{D935D9EF-AC00-4DA2-848B-01ACE5CC2B83}"/>
                  </a:ext>
                </a:extLst>
              </p:cNvPr>
              <p:cNvSpPr>
                <a:spLocks noChangeShapeType="1"/>
              </p:cNvSpPr>
              <p:nvPr/>
            </p:nvSpPr>
            <p:spPr bwMode="auto">
              <a:xfrm>
                <a:off x="1760" y="1248"/>
                <a:ext cx="0" cy="24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0" name="Line 10">
                <a:extLst>
                  <a:ext uri="{FF2B5EF4-FFF2-40B4-BE49-F238E27FC236}">
                    <a16:creationId xmlns:a16="http://schemas.microsoft.com/office/drawing/2014/main" id="{96B62F8D-47BC-44BE-85D3-E0D702281CFB}"/>
                  </a:ext>
                </a:extLst>
              </p:cNvPr>
              <p:cNvSpPr>
                <a:spLocks noChangeShapeType="1"/>
              </p:cNvSpPr>
              <p:nvPr/>
            </p:nvSpPr>
            <p:spPr bwMode="auto">
              <a:xfrm>
                <a:off x="4128" y="1256"/>
                <a:ext cx="0" cy="24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1" name="Line 11">
                <a:extLst>
                  <a:ext uri="{FF2B5EF4-FFF2-40B4-BE49-F238E27FC236}">
                    <a16:creationId xmlns:a16="http://schemas.microsoft.com/office/drawing/2014/main" id="{C46AD116-9953-46F6-BA0A-B1CFF229513D}"/>
                  </a:ext>
                </a:extLst>
              </p:cNvPr>
              <p:cNvSpPr>
                <a:spLocks noChangeShapeType="1"/>
              </p:cNvSpPr>
              <p:nvPr/>
            </p:nvSpPr>
            <p:spPr bwMode="auto">
              <a:xfrm>
                <a:off x="1744" y="1248"/>
                <a:ext cx="2400"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3870" name="Group 30">
            <a:extLst>
              <a:ext uri="{FF2B5EF4-FFF2-40B4-BE49-F238E27FC236}">
                <a16:creationId xmlns:a16="http://schemas.microsoft.com/office/drawing/2014/main" id="{4D96F28E-39B9-4F3A-BA67-042EC7AA12A6}"/>
              </a:ext>
            </a:extLst>
          </p:cNvPr>
          <p:cNvGrpSpPr>
            <a:grpSpLocks/>
          </p:cNvGrpSpPr>
          <p:nvPr/>
        </p:nvGrpSpPr>
        <p:grpSpPr bwMode="auto">
          <a:xfrm>
            <a:off x="4213225" y="3973513"/>
            <a:ext cx="3962400" cy="1660525"/>
            <a:chOff x="2654" y="2503"/>
            <a:chExt cx="2496" cy="1046"/>
          </a:xfrm>
        </p:grpSpPr>
        <p:sp>
          <p:nvSpPr>
            <p:cNvPr id="163853" name="Text Box 13">
              <a:extLst>
                <a:ext uri="{FF2B5EF4-FFF2-40B4-BE49-F238E27FC236}">
                  <a16:creationId xmlns:a16="http://schemas.microsoft.com/office/drawing/2014/main" id="{9D59C325-5D67-4F8C-B9B8-ACADFF724D5B}"/>
                </a:ext>
              </a:extLst>
            </p:cNvPr>
            <p:cNvSpPr txBox="1">
              <a:spLocks noChangeArrowheads="1"/>
            </p:cNvSpPr>
            <p:nvPr/>
          </p:nvSpPr>
          <p:spPr bwMode="auto">
            <a:xfrm>
              <a:off x="2654" y="2916"/>
              <a:ext cx="672" cy="633"/>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lang="zh-CN" altLang="en-US">
                  <a:effectLst/>
                  <a:latin typeface="华文新魏" panose="02010800040101010101" pitchFamily="2" charset="-122"/>
                  <a:ea typeface="华文新魏" panose="02010800040101010101" pitchFamily="2" charset="-122"/>
                </a:rPr>
                <a:t>功能需求</a:t>
              </a:r>
            </a:p>
          </p:txBody>
        </p:sp>
        <p:sp>
          <p:nvSpPr>
            <p:cNvPr id="163854" name="Text Box 14">
              <a:extLst>
                <a:ext uri="{FF2B5EF4-FFF2-40B4-BE49-F238E27FC236}">
                  <a16:creationId xmlns:a16="http://schemas.microsoft.com/office/drawing/2014/main" id="{A3FF340B-709E-4352-A68A-72ABE9F1EF82}"/>
                </a:ext>
              </a:extLst>
            </p:cNvPr>
            <p:cNvSpPr txBox="1">
              <a:spLocks noChangeArrowheads="1"/>
            </p:cNvSpPr>
            <p:nvPr/>
          </p:nvSpPr>
          <p:spPr bwMode="auto">
            <a:xfrm>
              <a:off x="3435" y="2907"/>
              <a:ext cx="923" cy="632"/>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
                </a:spcBef>
              </a:pPr>
              <a:r>
                <a:rPr lang="zh-CN" altLang="en-US">
                  <a:effectLst/>
                  <a:latin typeface="华文新魏" panose="02010800040101010101" pitchFamily="2" charset="-122"/>
                  <a:ea typeface="华文新魏" panose="02010800040101010101" pitchFamily="2" charset="-122"/>
                </a:rPr>
                <a:t>非功能需求</a:t>
              </a:r>
            </a:p>
          </p:txBody>
        </p:sp>
        <p:sp>
          <p:nvSpPr>
            <p:cNvPr id="163855" name="Text Box 15">
              <a:extLst>
                <a:ext uri="{FF2B5EF4-FFF2-40B4-BE49-F238E27FC236}">
                  <a16:creationId xmlns:a16="http://schemas.microsoft.com/office/drawing/2014/main" id="{E48BB5F0-B444-4ACD-A2A2-172D03EB35ED}"/>
                </a:ext>
              </a:extLst>
            </p:cNvPr>
            <p:cNvSpPr txBox="1">
              <a:spLocks noChangeArrowheads="1"/>
            </p:cNvSpPr>
            <p:nvPr/>
          </p:nvSpPr>
          <p:spPr bwMode="auto">
            <a:xfrm>
              <a:off x="4478" y="2917"/>
              <a:ext cx="672" cy="632"/>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0000"/>
                </a:lnSpc>
                <a:spcBef>
                  <a:spcPct val="50000"/>
                </a:spcBef>
              </a:pPr>
              <a:r>
                <a:rPr lang="zh-CN" altLang="en-US">
                  <a:effectLst/>
                  <a:latin typeface="华文新魏" panose="02010800040101010101" pitchFamily="2" charset="-122"/>
                  <a:ea typeface="华文新魏" panose="02010800040101010101" pitchFamily="2" charset="-122"/>
                </a:rPr>
                <a:t>领域需求</a:t>
              </a:r>
            </a:p>
          </p:txBody>
        </p:sp>
        <p:sp>
          <p:nvSpPr>
            <p:cNvPr id="163856" name="Line 16">
              <a:extLst>
                <a:ext uri="{FF2B5EF4-FFF2-40B4-BE49-F238E27FC236}">
                  <a16:creationId xmlns:a16="http://schemas.microsoft.com/office/drawing/2014/main" id="{6E0185D1-AE07-48CD-B515-962F290C133E}"/>
                </a:ext>
              </a:extLst>
            </p:cNvPr>
            <p:cNvSpPr>
              <a:spLocks noChangeShapeType="1"/>
            </p:cNvSpPr>
            <p:nvPr/>
          </p:nvSpPr>
          <p:spPr bwMode="auto">
            <a:xfrm>
              <a:off x="2974" y="2687"/>
              <a:ext cx="1864" cy="0"/>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7" name="Line 17">
              <a:extLst>
                <a:ext uri="{FF2B5EF4-FFF2-40B4-BE49-F238E27FC236}">
                  <a16:creationId xmlns:a16="http://schemas.microsoft.com/office/drawing/2014/main" id="{E6528B15-ACA4-433D-A2FC-CDCCD299F41D}"/>
                </a:ext>
              </a:extLst>
            </p:cNvPr>
            <p:cNvSpPr>
              <a:spLocks noChangeShapeType="1"/>
            </p:cNvSpPr>
            <p:nvPr/>
          </p:nvSpPr>
          <p:spPr bwMode="auto">
            <a:xfrm>
              <a:off x="4822" y="2687"/>
              <a:ext cx="0" cy="229"/>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8" name="Line 18">
              <a:extLst>
                <a:ext uri="{FF2B5EF4-FFF2-40B4-BE49-F238E27FC236}">
                  <a16:creationId xmlns:a16="http://schemas.microsoft.com/office/drawing/2014/main" id="{7E88CB6E-E1D0-4B0B-A215-B645002BCCD5}"/>
                </a:ext>
              </a:extLst>
            </p:cNvPr>
            <p:cNvSpPr>
              <a:spLocks noChangeShapeType="1"/>
            </p:cNvSpPr>
            <p:nvPr/>
          </p:nvSpPr>
          <p:spPr bwMode="auto">
            <a:xfrm>
              <a:off x="2990" y="2687"/>
              <a:ext cx="0" cy="229"/>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59" name="Line 19">
              <a:extLst>
                <a:ext uri="{FF2B5EF4-FFF2-40B4-BE49-F238E27FC236}">
                  <a16:creationId xmlns:a16="http://schemas.microsoft.com/office/drawing/2014/main" id="{5AEA201B-EAA4-4718-85A7-4D46FC9EF93B}"/>
                </a:ext>
              </a:extLst>
            </p:cNvPr>
            <p:cNvSpPr>
              <a:spLocks noChangeShapeType="1"/>
            </p:cNvSpPr>
            <p:nvPr/>
          </p:nvSpPr>
          <p:spPr bwMode="auto">
            <a:xfrm>
              <a:off x="3902" y="2503"/>
              <a:ext cx="0" cy="406"/>
            </a:xfrm>
            <a:prstGeom prst="line">
              <a:avLst/>
            </a:prstGeom>
            <a:noFill/>
            <a:ln w="571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3860" name="Group 20">
            <a:extLst>
              <a:ext uri="{FF2B5EF4-FFF2-40B4-BE49-F238E27FC236}">
                <a16:creationId xmlns:a16="http://schemas.microsoft.com/office/drawing/2014/main" id="{0C37FA77-E2E1-4892-AB10-8E2C1D8F535F}"/>
              </a:ext>
            </a:extLst>
          </p:cNvPr>
          <p:cNvGrpSpPr>
            <a:grpSpLocks/>
          </p:cNvGrpSpPr>
          <p:nvPr/>
        </p:nvGrpSpPr>
        <p:grpSpPr bwMode="auto">
          <a:xfrm>
            <a:off x="1206500" y="3970338"/>
            <a:ext cx="2579688" cy="1566862"/>
            <a:chOff x="1040" y="1888"/>
            <a:chExt cx="1424" cy="1024"/>
          </a:xfrm>
        </p:grpSpPr>
        <p:sp>
          <p:nvSpPr>
            <p:cNvPr id="163861" name="Line 21">
              <a:extLst>
                <a:ext uri="{FF2B5EF4-FFF2-40B4-BE49-F238E27FC236}">
                  <a16:creationId xmlns:a16="http://schemas.microsoft.com/office/drawing/2014/main" id="{A4F11516-0FDE-4C2C-952D-5C96F53E0809}"/>
                </a:ext>
              </a:extLst>
            </p:cNvPr>
            <p:cNvSpPr>
              <a:spLocks noChangeShapeType="1"/>
            </p:cNvSpPr>
            <p:nvPr/>
          </p:nvSpPr>
          <p:spPr bwMode="auto">
            <a:xfrm>
              <a:off x="1760" y="1888"/>
              <a:ext cx="0" cy="440"/>
            </a:xfrm>
            <a:prstGeom prst="line">
              <a:avLst/>
            </a:prstGeom>
            <a:noFill/>
            <a:ln w="5715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3862" name="Rectangle 22">
              <a:extLst>
                <a:ext uri="{FF2B5EF4-FFF2-40B4-BE49-F238E27FC236}">
                  <a16:creationId xmlns:a16="http://schemas.microsoft.com/office/drawing/2014/main" id="{7D0E6FC2-F5FE-4A25-8EBC-C97A03FF835F}"/>
                </a:ext>
              </a:extLst>
            </p:cNvPr>
            <p:cNvSpPr>
              <a:spLocks noChangeArrowheads="1"/>
            </p:cNvSpPr>
            <p:nvPr/>
          </p:nvSpPr>
          <p:spPr bwMode="auto">
            <a:xfrm>
              <a:off x="1040" y="2312"/>
              <a:ext cx="1424" cy="600"/>
            </a:xfrm>
            <a:prstGeom prst="rect">
              <a:avLst/>
            </a:prstGeom>
            <a:noFill/>
            <a:ln w="57150">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lnSpc>
                  <a:spcPct val="100000"/>
                </a:lnSpc>
                <a:spcBef>
                  <a:spcPct val="0"/>
                </a:spcBef>
              </a:pPr>
              <a:r>
                <a:rPr lang="zh-CN" altLang="en-US">
                  <a:effectLst/>
                  <a:ea typeface="华文新魏" panose="02010800040101010101" pitchFamily="2" charset="-122"/>
                </a:rPr>
                <a:t>由客户管理员、</a:t>
              </a:r>
            </a:p>
            <a:p>
              <a:pPr algn="ctr" eaLnBrk="1" hangingPunct="1">
                <a:lnSpc>
                  <a:spcPct val="100000"/>
                </a:lnSpc>
                <a:spcBef>
                  <a:spcPct val="0"/>
                </a:spcBef>
              </a:pPr>
              <a:r>
                <a:rPr lang="zh-CN" altLang="en-US">
                  <a:effectLst/>
                  <a:ea typeface="华文新魏" panose="02010800040101010101" pitchFamily="2" charset="-122"/>
                </a:rPr>
                <a:t>用户等提出</a:t>
              </a:r>
            </a:p>
          </p:txBody>
        </p:sp>
      </p:grpSp>
      <p:sp>
        <p:nvSpPr>
          <p:cNvPr id="163863" name="Text Box 23">
            <a:extLst>
              <a:ext uri="{FF2B5EF4-FFF2-40B4-BE49-F238E27FC236}">
                <a16:creationId xmlns:a16="http://schemas.microsoft.com/office/drawing/2014/main" id="{13C2EA38-E766-44CF-BFA9-2FDF09248561}"/>
              </a:ext>
            </a:extLst>
          </p:cNvPr>
          <p:cNvSpPr txBox="1">
            <a:spLocks noChangeArrowheads="1"/>
          </p:cNvSpPr>
          <p:nvPr/>
        </p:nvSpPr>
        <p:spPr bwMode="auto">
          <a:xfrm>
            <a:off x="2614613" y="5983288"/>
            <a:ext cx="37338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pPr>
            <a:r>
              <a:rPr lang="zh-CN" altLang="en-US" sz="1600">
                <a:effectLst/>
                <a:ea typeface="宋体" panose="02010600030101010101" pitchFamily="2" charset="-122"/>
              </a:rPr>
              <a:t>软件需求的内容</a:t>
            </a:r>
          </a:p>
        </p:txBody>
      </p:sp>
      <p:sp>
        <p:nvSpPr>
          <p:cNvPr id="163864" name="Oval 24">
            <a:hlinkClick r:id="" action="ppaction://hlinkshowjump?jump=previousslide"/>
            <a:extLst>
              <a:ext uri="{FF2B5EF4-FFF2-40B4-BE49-F238E27FC236}">
                <a16:creationId xmlns:a16="http://schemas.microsoft.com/office/drawing/2014/main" id="{914143E9-41A6-42A3-AF18-8132BF7A6C4E}"/>
              </a:ext>
            </a:extLst>
          </p:cNvPr>
          <p:cNvSpPr>
            <a:spLocks noChangeArrowheads="1"/>
          </p:cNvSpPr>
          <p:nvPr/>
        </p:nvSpPr>
        <p:spPr bwMode="auto">
          <a:xfrm>
            <a:off x="6353175" y="6386513"/>
            <a:ext cx="747713" cy="32385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5" name="Oval 25">
            <a:hlinkClick r:id="" action="ppaction://hlinkshowjump?jump=nextslide"/>
            <a:extLst>
              <a:ext uri="{FF2B5EF4-FFF2-40B4-BE49-F238E27FC236}">
                <a16:creationId xmlns:a16="http://schemas.microsoft.com/office/drawing/2014/main" id="{42716021-E0F6-4043-B9D5-C8B0BE02FA84}"/>
              </a:ext>
            </a:extLst>
          </p:cNvPr>
          <p:cNvSpPr>
            <a:spLocks noChangeArrowheads="1"/>
          </p:cNvSpPr>
          <p:nvPr/>
        </p:nvSpPr>
        <p:spPr bwMode="auto">
          <a:xfrm>
            <a:off x="7219950" y="6391275"/>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6" name="Oval 26">
            <a:hlinkClick r:id="" action="ppaction://hlinkshowjump?jump=firstslide"/>
            <a:extLst>
              <a:ext uri="{FF2B5EF4-FFF2-40B4-BE49-F238E27FC236}">
                <a16:creationId xmlns:a16="http://schemas.microsoft.com/office/drawing/2014/main" id="{76E2851D-9D0A-4725-81C3-5783FBC915A8}"/>
              </a:ext>
            </a:extLst>
          </p:cNvPr>
          <p:cNvSpPr>
            <a:spLocks noChangeArrowheads="1"/>
          </p:cNvSpPr>
          <p:nvPr/>
        </p:nvSpPr>
        <p:spPr bwMode="auto">
          <a:xfrm>
            <a:off x="8148638" y="6364288"/>
            <a:ext cx="781050" cy="314325"/>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867" name="Text Box 27">
            <a:extLst>
              <a:ext uri="{FF2B5EF4-FFF2-40B4-BE49-F238E27FC236}">
                <a16:creationId xmlns:a16="http://schemas.microsoft.com/office/drawing/2014/main" id="{4DD49A31-25B4-40A3-8D2A-48F31A78CA7F}"/>
              </a:ext>
            </a:extLst>
          </p:cNvPr>
          <p:cNvSpPr txBox="1">
            <a:spLocks noChangeArrowheads="1"/>
          </p:cNvSpPr>
          <p:nvPr/>
        </p:nvSpPr>
        <p:spPr bwMode="auto">
          <a:xfrm>
            <a:off x="595313" y="581025"/>
            <a:ext cx="8374062" cy="56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endParaRPr lang="zh-CN" altLang="zh-CN" sz="2400">
              <a:effectLst/>
              <a:ea typeface="宋体" panose="02010600030101010101" pitchFamily="2" charset="-122"/>
            </a:endParaRPr>
          </a:p>
        </p:txBody>
      </p:sp>
      <p:sp>
        <p:nvSpPr>
          <p:cNvPr id="163869" name="Text Box 29">
            <a:extLst>
              <a:ext uri="{FF2B5EF4-FFF2-40B4-BE49-F238E27FC236}">
                <a16:creationId xmlns:a16="http://schemas.microsoft.com/office/drawing/2014/main" id="{92D31AB7-F487-467E-A482-F7465B7530FE}"/>
              </a:ext>
            </a:extLst>
          </p:cNvPr>
          <p:cNvSpPr txBox="1">
            <a:spLocks noChangeArrowheads="1"/>
          </p:cNvSpPr>
          <p:nvPr/>
        </p:nvSpPr>
        <p:spPr bwMode="auto">
          <a:xfrm>
            <a:off x="973138" y="581025"/>
            <a:ext cx="7518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00000"/>
              </a:lnSpc>
              <a:spcBef>
                <a:spcPct val="50000"/>
              </a:spcBef>
            </a:pPr>
            <a:r>
              <a:rPr lang="zh-CN" altLang="en-US" sz="3200">
                <a:solidFill>
                  <a:schemeClr val="tx2"/>
                </a:solidFill>
                <a:effectLst/>
                <a:ea typeface="华文新魏" panose="02010800040101010101" pitchFamily="2" charset="-122"/>
              </a:rPr>
              <a:t>一、软件需求内容</a:t>
            </a:r>
          </a:p>
        </p:txBody>
      </p:sp>
      <p:sp>
        <p:nvSpPr>
          <p:cNvPr id="163871" name="AutoShape 31">
            <a:extLst>
              <a:ext uri="{FF2B5EF4-FFF2-40B4-BE49-F238E27FC236}">
                <a16:creationId xmlns:a16="http://schemas.microsoft.com/office/drawing/2014/main" id="{BBB6CF82-FA3F-41C2-AB77-E0EF77567EB1}"/>
              </a:ext>
            </a:extLst>
          </p:cNvPr>
          <p:cNvSpPr>
            <a:spLocks noChangeArrowheads="1"/>
          </p:cNvSpPr>
          <p:nvPr/>
        </p:nvSpPr>
        <p:spPr bwMode="auto">
          <a:xfrm>
            <a:off x="3917950" y="3352800"/>
            <a:ext cx="1082675" cy="414338"/>
          </a:xfrm>
          <a:prstGeom prst="rightArrow">
            <a:avLst>
              <a:gd name="adj1" fmla="val 50000"/>
              <a:gd name="adj2" fmla="val 65326"/>
            </a:avLst>
          </a:prstGeom>
          <a:solidFill>
            <a:schemeClr val="accent1"/>
          </a:solidFill>
          <a:ln w="28575">
            <a:solidFill>
              <a:schemeClr val="tx1"/>
            </a:solidFill>
            <a:miter lim="800000"/>
            <a:headEnd/>
            <a:tailEnd type="non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wipe(up)">
                                      <p:cBhvr>
                                        <p:cTn id="7" dur="500"/>
                                        <p:tgtEl>
                                          <p:spTgt spid="163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3843"/>
                                        </p:tgtEl>
                                        <p:attrNameLst>
                                          <p:attrName>style.visibility</p:attrName>
                                        </p:attrNameLst>
                                      </p:cBhvr>
                                      <p:to>
                                        <p:strVal val="visible"/>
                                      </p:to>
                                    </p:set>
                                    <p:animEffect transition="in" filter="wipe(up)">
                                      <p:cBhvr>
                                        <p:cTn id="12" dur="500"/>
                                        <p:tgtEl>
                                          <p:spTgt spid="1638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3860"/>
                                        </p:tgtEl>
                                        <p:attrNameLst>
                                          <p:attrName>style.visibility</p:attrName>
                                        </p:attrNameLst>
                                      </p:cBhvr>
                                      <p:to>
                                        <p:strVal val="visible"/>
                                      </p:to>
                                    </p:set>
                                    <p:animEffect transition="in" filter="wipe(up)">
                                      <p:cBhvr>
                                        <p:cTn id="17" dur="500"/>
                                        <p:tgtEl>
                                          <p:spTgt spid="1638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3870"/>
                                        </p:tgtEl>
                                        <p:attrNameLst>
                                          <p:attrName>style.visibility</p:attrName>
                                        </p:attrNameLst>
                                      </p:cBhvr>
                                      <p:to>
                                        <p:strVal val="visible"/>
                                      </p:to>
                                    </p:set>
                                    <p:animEffect transition="in" filter="wipe(up)">
                                      <p:cBhvr>
                                        <p:cTn id="22" dur="1000"/>
                                        <p:tgtEl>
                                          <p:spTgt spid="1638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63871"/>
                                        </p:tgtEl>
                                        <p:attrNameLst>
                                          <p:attrName>style.visibility</p:attrName>
                                        </p:attrNameLst>
                                      </p:cBhvr>
                                      <p:to>
                                        <p:strVal val="visible"/>
                                      </p:to>
                                    </p:set>
                                    <p:animEffect transition="in" filter="wipe(left)">
                                      <p:cBhvr>
                                        <p:cTn id="27" dur="2000"/>
                                        <p:tgtEl>
                                          <p:spTgt spid="163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Text Box 4">
            <a:extLst>
              <a:ext uri="{FF2B5EF4-FFF2-40B4-BE49-F238E27FC236}">
                <a16:creationId xmlns:a16="http://schemas.microsoft.com/office/drawing/2014/main" id="{C58184B4-8ED1-47AC-BCE4-D9155EC071CA}"/>
              </a:ext>
            </a:extLst>
          </p:cNvPr>
          <p:cNvSpPr txBox="1">
            <a:spLocks noChangeArrowheads="1"/>
          </p:cNvSpPr>
          <p:nvPr/>
        </p:nvSpPr>
        <p:spPr bwMode="auto">
          <a:xfrm>
            <a:off x="784225" y="420688"/>
            <a:ext cx="7793038" cy="393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solidFill>
                  <a:schemeClr val="tx2"/>
                </a:solidFill>
                <a:effectLst>
                  <a:outerShdw blurRad="38100" dist="38100" dir="2700000" algn="tl">
                    <a:srgbClr val="000000"/>
                  </a:outerShdw>
                </a:effectLst>
                <a:ea typeface="华文新魏" panose="02010800040101010101" pitchFamily="2" charset="-122"/>
              </a:rPr>
              <a:t>功能需求</a:t>
            </a:r>
          </a:p>
          <a:p>
            <a:r>
              <a:rPr lang="zh-CN" altLang="en-US">
                <a:effectLst>
                  <a:outerShdw blurRad="38100" dist="38100" dir="2700000" algn="tl">
                    <a:srgbClr val="000000"/>
                  </a:outerShdw>
                </a:effectLst>
              </a:rPr>
              <a:t>        它是对系统应该提供的服务、功能以及系统</a:t>
            </a:r>
          </a:p>
          <a:p>
            <a:r>
              <a:rPr lang="zh-CN" altLang="en-US">
                <a:effectLst>
                  <a:outerShdw blurRad="38100" dist="38100" dir="2700000" algn="tl">
                    <a:srgbClr val="000000"/>
                  </a:outerShdw>
                </a:effectLst>
              </a:rPr>
              <a:t>在特定条件下的行为的描述。它与软件系统的类</a:t>
            </a:r>
          </a:p>
          <a:p>
            <a:r>
              <a:rPr lang="zh-CN" altLang="en-US">
                <a:effectLst>
                  <a:outerShdw blurRad="38100" dist="38100" dir="2700000" algn="tl">
                    <a:srgbClr val="000000"/>
                  </a:outerShdw>
                </a:effectLst>
              </a:rPr>
              <a:t>型、使用系统的用户等相关，有时需要详细描述</a:t>
            </a:r>
          </a:p>
          <a:p>
            <a:r>
              <a:rPr lang="zh-CN" altLang="en-US">
                <a:effectLst>
                  <a:outerShdw blurRad="38100" dist="38100" dir="2700000" algn="tl">
                    <a:srgbClr val="000000"/>
                  </a:outerShdw>
                </a:effectLst>
              </a:rPr>
              <a:t>系统的功能、输入</a:t>
            </a:r>
            <a:r>
              <a:rPr lang="en-US" altLang="zh-CN">
                <a:effectLst>
                  <a:outerShdw blurRad="38100" dist="38100" dir="2700000" algn="tl">
                    <a:srgbClr val="000000"/>
                  </a:outerShdw>
                </a:effectLst>
              </a:rPr>
              <a:t>/</a:t>
            </a:r>
            <a:r>
              <a:rPr lang="zh-CN" altLang="en-US">
                <a:effectLst>
                  <a:outerShdw blurRad="38100" dist="38100" dir="2700000" algn="tl">
                    <a:srgbClr val="000000"/>
                  </a:outerShdw>
                </a:effectLst>
              </a:rPr>
              <a:t>输出、异常等，有时还需要申</a:t>
            </a:r>
          </a:p>
          <a:p>
            <a:r>
              <a:rPr lang="zh-CN" altLang="en-US">
                <a:effectLst>
                  <a:outerShdw blurRad="38100" dist="38100" dir="2700000" algn="tl">
                    <a:srgbClr val="000000"/>
                  </a:outerShdw>
                </a:effectLst>
              </a:rPr>
              <a:t>明系统不应该做什么。 </a:t>
            </a:r>
          </a:p>
        </p:txBody>
      </p:sp>
      <p:sp>
        <p:nvSpPr>
          <p:cNvPr id="210949" name="Text Box 5">
            <a:extLst>
              <a:ext uri="{FF2B5EF4-FFF2-40B4-BE49-F238E27FC236}">
                <a16:creationId xmlns:a16="http://schemas.microsoft.com/office/drawing/2014/main" id="{D07E95F7-E1A6-414F-BE0C-362564434587}"/>
              </a:ext>
            </a:extLst>
          </p:cNvPr>
          <p:cNvSpPr txBox="1">
            <a:spLocks noChangeArrowheads="1"/>
          </p:cNvSpPr>
          <p:nvPr/>
        </p:nvSpPr>
        <p:spPr bwMode="auto">
          <a:xfrm>
            <a:off x="3275013" y="4891088"/>
            <a:ext cx="1841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endParaRPr lang="zh-CN" altLang="zh-CN">
              <a:effectLst>
                <a:outerShdw blurRad="38100" dist="38100" dir="2700000" algn="tl">
                  <a:srgbClr val="000000"/>
                </a:outerShdw>
              </a:effectLst>
            </a:endParaRPr>
          </a:p>
        </p:txBody>
      </p:sp>
      <p:sp>
        <p:nvSpPr>
          <p:cNvPr id="210950" name="Text Box 6">
            <a:extLst>
              <a:ext uri="{FF2B5EF4-FFF2-40B4-BE49-F238E27FC236}">
                <a16:creationId xmlns:a16="http://schemas.microsoft.com/office/drawing/2014/main" id="{4925377E-651D-4698-9E94-BDA73C191EA8}"/>
              </a:ext>
            </a:extLst>
          </p:cNvPr>
          <p:cNvSpPr txBox="1">
            <a:spLocks noChangeArrowheads="1"/>
          </p:cNvSpPr>
          <p:nvPr/>
        </p:nvSpPr>
        <p:spPr bwMode="auto">
          <a:xfrm>
            <a:off x="855663" y="4456113"/>
            <a:ext cx="7735887" cy="160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105000"/>
              </a:lnSpc>
            </a:pPr>
            <a:r>
              <a:rPr lang="zh-CN" altLang="en-US">
                <a:solidFill>
                  <a:schemeClr val="tx2"/>
                </a:solidFill>
                <a:effectLst>
                  <a:outerShdw blurRad="38100" dist="38100" dir="2700000" algn="tl">
                    <a:srgbClr val="000000"/>
                  </a:outerShdw>
                </a:effectLst>
              </a:rPr>
              <a:t>领域需求</a:t>
            </a:r>
          </a:p>
          <a:p>
            <a:pPr>
              <a:lnSpc>
                <a:spcPct val="105000"/>
              </a:lnSpc>
            </a:pPr>
            <a:r>
              <a:rPr lang="zh-CN" altLang="en-US">
                <a:effectLst>
                  <a:outerShdw blurRad="38100" dist="38100" dir="2700000" algn="tl">
                    <a:srgbClr val="000000"/>
                  </a:outerShdw>
                </a:effectLst>
              </a:rPr>
              <a:t>        是由软件系统的应用领域所决定的特有的功</a:t>
            </a:r>
          </a:p>
          <a:p>
            <a:pPr>
              <a:lnSpc>
                <a:spcPct val="105000"/>
              </a:lnSpc>
            </a:pPr>
            <a:r>
              <a:rPr lang="zh-CN" altLang="en-US">
                <a:effectLst>
                  <a:outerShdw blurRad="38100" dist="38100" dir="2700000" algn="tl">
                    <a:srgbClr val="000000"/>
                  </a:outerShdw>
                </a:effectLst>
              </a:rPr>
              <a:t>能需求，或是对功能的约束。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0948">
                                            <p:txEl>
                                              <p:pRg st="0" end="0"/>
                                            </p:txEl>
                                          </p:spTgt>
                                        </p:tgtEl>
                                        <p:attrNameLst>
                                          <p:attrName>style.visibility</p:attrName>
                                        </p:attrNameLst>
                                      </p:cBhvr>
                                      <p:to>
                                        <p:strVal val="visible"/>
                                      </p:to>
                                    </p:set>
                                    <p:animEffect transition="in" filter="wipe(left)">
                                      <p:cBhvr>
                                        <p:cTn id="7" dur="1000"/>
                                        <p:tgtEl>
                                          <p:spTgt spid="210948">
                                            <p:txEl>
                                              <p:pRg st="0" end="0"/>
                                            </p:txEl>
                                          </p:spTgt>
                                        </p:tgtEl>
                                      </p:cBhvr>
                                    </p:animEffect>
                                  </p:childTnLst>
                                </p:cTn>
                              </p:par>
                            </p:childTnLst>
                          </p:cTn>
                        </p:par>
                        <p:par>
                          <p:cTn id="8" fill="hold" nodeType="afterGroup">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210948">
                                            <p:txEl>
                                              <p:pRg st="1" end="1"/>
                                            </p:txEl>
                                          </p:spTgt>
                                        </p:tgtEl>
                                        <p:attrNameLst>
                                          <p:attrName>style.visibility</p:attrName>
                                        </p:attrNameLst>
                                      </p:cBhvr>
                                      <p:to>
                                        <p:strVal val="visible"/>
                                      </p:to>
                                    </p:set>
                                    <p:animEffect transition="in" filter="wipe(left)">
                                      <p:cBhvr>
                                        <p:cTn id="11" dur="1000"/>
                                        <p:tgtEl>
                                          <p:spTgt spid="210948">
                                            <p:txEl>
                                              <p:pRg st="1" end="1"/>
                                            </p:txEl>
                                          </p:spTgt>
                                        </p:tgtEl>
                                      </p:cBhvr>
                                    </p:animEffect>
                                  </p:childTnLst>
                                </p:cTn>
                              </p:par>
                            </p:childTnLst>
                          </p:cTn>
                        </p:par>
                        <p:par>
                          <p:cTn id="12" fill="hold" nodeType="afterGroup">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10948">
                                            <p:txEl>
                                              <p:pRg st="2" end="2"/>
                                            </p:txEl>
                                          </p:spTgt>
                                        </p:tgtEl>
                                        <p:attrNameLst>
                                          <p:attrName>style.visibility</p:attrName>
                                        </p:attrNameLst>
                                      </p:cBhvr>
                                      <p:to>
                                        <p:strVal val="visible"/>
                                      </p:to>
                                    </p:set>
                                    <p:animEffect transition="in" filter="wipe(left)">
                                      <p:cBhvr>
                                        <p:cTn id="15" dur="1000"/>
                                        <p:tgtEl>
                                          <p:spTgt spid="210948">
                                            <p:txEl>
                                              <p:pRg st="2" end="2"/>
                                            </p:txEl>
                                          </p:spTgt>
                                        </p:tgtEl>
                                      </p:cBhvr>
                                    </p:animEffect>
                                  </p:childTnLst>
                                </p:cTn>
                              </p:par>
                            </p:childTnLst>
                          </p:cTn>
                        </p:par>
                        <p:par>
                          <p:cTn id="16" fill="hold" nodeType="afterGroup">
                            <p:stCondLst>
                              <p:cond delay="3500"/>
                            </p:stCondLst>
                            <p:childTnLst>
                              <p:par>
                                <p:cTn id="17" presetID="22" presetClass="entr" presetSubtype="8" fill="hold" grpId="0" nodeType="afterEffect">
                                  <p:stCondLst>
                                    <p:cond delay="0"/>
                                  </p:stCondLst>
                                  <p:childTnLst>
                                    <p:set>
                                      <p:cBhvr>
                                        <p:cTn id="18" dur="1" fill="hold">
                                          <p:stCondLst>
                                            <p:cond delay="0"/>
                                          </p:stCondLst>
                                        </p:cTn>
                                        <p:tgtEl>
                                          <p:spTgt spid="210948">
                                            <p:txEl>
                                              <p:pRg st="3" end="3"/>
                                            </p:txEl>
                                          </p:spTgt>
                                        </p:tgtEl>
                                        <p:attrNameLst>
                                          <p:attrName>style.visibility</p:attrName>
                                        </p:attrNameLst>
                                      </p:cBhvr>
                                      <p:to>
                                        <p:strVal val="visible"/>
                                      </p:to>
                                    </p:set>
                                    <p:animEffect transition="in" filter="wipe(left)">
                                      <p:cBhvr>
                                        <p:cTn id="19" dur="1000"/>
                                        <p:tgtEl>
                                          <p:spTgt spid="210948">
                                            <p:txEl>
                                              <p:pRg st="3" end="3"/>
                                            </p:txEl>
                                          </p:spTgt>
                                        </p:tgtEl>
                                      </p:cBhvr>
                                    </p:animEffect>
                                  </p:childTnLst>
                                </p:cTn>
                              </p:par>
                            </p:childTnLst>
                          </p:cTn>
                        </p:par>
                        <p:par>
                          <p:cTn id="20" fill="hold" nodeType="afterGroup">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210948">
                                            <p:txEl>
                                              <p:pRg st="4" end="4"/>
                                            </p:txEl>
                                          </p:spTgt>
                                        </p:tgtEl>
                                        <p:attrNameLst>
                                          <p:attrName>style.visibility</p:attrName>
                                        </p:attrNameLst>
                                      </p:cBhvr>
                                      <p:to>
                                        <p:strVal val="visible"/>
                                      </p:to>
                                    </p:set>
                                    <p:animEffect transition="in" filter="wipe(left)">
                                      <p:cBhvr>
                                        <p:cTn id="23" dur="1000"/>
                                        <p:tgtEl>
                                          <p:spTgt spid="210948">
                                            <p:txEl>
                                              <p:pRg st="4" end="4"/>
                                            </p:txEl>
                                          </p:spTgt>
                                        </p:tgtEl>
                                      </p:cBhvr>
                                    </p:animEffect>
                                  </p:childTnLst>
                                </p:cTn>
                              </p:par>
                            </p:childTnLst>
                          </p:cTn>
                        </p:par>
                        <p:par>
                          <p:cTn id="24" fill="hold" nodeType="afterGroup">
                            <p:stCondLst>
                              <p:cond delay="5500"/>
                            </p:stCondLst>
                            <p:childTnLst>
                              <p:par>
                                <p:cTn id="25" presetID="22" presetClass="entr" presetSubtype="8" fill="hold" grpId="0" nodeType="afterEffect">
                                  <p:stCondLst>
                                    <p:cond delay="0"/>
                                  </p:stCondLst>
                                  <p:childTnLst>
                                    <p:set>
                                      <p:cBhvr>
                                        <p:cTn id="26" dur="1" fill="hold">
                                          <p:stCondLst>
                                            <p:cond delay="0"/>
                                          </p:stCondLst>
                                        </p:cTn>
                                        <p:tgtEl>
                                          <p:spTgt spid="210948">
                                            <p:txEl>
                                              <p:pRg st="5" end="5"/>
                                            </p:txEl>
                                          </p:spTgt>
                                        </p:tgtEl>
                                        <p:attrNameLst>
                                          <p:attrName>style.visibility</p:attrName>
                                        </p:attrNameLst>
                                      </p:cBhvr>
                                      <p:to>
                                        <p:strVal val="visible"/>
                                      </p:to>
                                    </p:set>
                                    <p:animEffect transition="in" filter="wipe(left)">
                                      <p:cBhvr>
                                        <p:cTn id="27" dur="1000"/>
                                        <p:tgtEl>
                                          <p:spTgt spid="210948">
                                            <p:txEl>
                                              <p:pRg st="5" end="5"/>
                                            </p:txEl>
                                          </p:spTgt>
                                        </p:tgtEl>
                                      </p:cBhvr>
                                    </p:animEffect>
                                  </p:childTnLst>
                                </p:cTn>
                              </p:par>
                            </p:childTnLst>
                          </p:cTn>
                        </p:par>
                        <p:par>
                          <p:cTn id="28" fill="hold" nodeType="afterGroup">
                            <p:stCondLst>
                              <p:cond delay="6500"/>
                            </p:stCondLst>
                            <p:childTnLst>
                              <p:par>
                                <p:cTn id="29" presetID="22" presetClass="entr" presetSubtype="8" fill="hold" grpId="0" nodeType="afterEffect">
                                  <p:stCondLst>
                                    <p:cond delay="4000"/>
                                  </p:stCondLst>
                                  <p:childTnLst>
                                    <p:set>
                                      <p:cBhvr>
                                        <p:cTn id="30" dur="1" fill="hold">
                                          <p:stCondLst>
                                            <p:cond delay="0"/>
                                          </p:stCondLst>
                                        </p:cTn>
                                        <p:tgtEl>
                                          <p:spTgt spid="210950">
                                            <p:txEl>
                                              <p:pRg st="0" end="0"/>
                                            </p:txEl>
                                          </p:spTgt>
                                        </p:tgtEl>
                                        <p:attrNameLst>
                                          <p:attrName>style.visibility</p:attrName>
                                        </p:attrNameLst>
                                      </p:cBhvr>
                                      <p:to>
                                        <p:strVal val="visible"/>
                                      </p:to>
                                    </p:set>
                                    <p:animEffect transition="in" filter="wipe(left)">
                                      <p:cBhvr>
                                        <p:cTn id="31" dur="2000"/>
                                        <p:tgtEl>
                                          <p:spTgt spid="210950">
                                            <p:txEl>
                                              <p:pRg st="0" end="0"/>
                                            </p:txEl>
                                          </p:spTgt>
                                        </p:tgtEl>
                                      </p:cBhvr>
                                    </p:animEffect>
                                  </p:childTnLst>
                                </p:cTn>
                              </p:par>
                            </p:childTnLst>
                          </p:cTn>
                        </p:par>
                        <p:par>
                          <p:cTn id="32" fill="hold" nodeType="afterGroup">
                            <p:stCondLst>
                              <p:cond delay="12500"/>
                            </p:stCondLst>
                            <p:childTnLst>
                              <p:par>
                                <p:cTn id="33" presetID="22" presetClass="entr" presetSubtype="8" fill="hold" grpId="0" nodeType="afterEffect">
                                  <p:stCondLst>
                                    <p:cond delay="0"/>
                                  </p:stCondLst>
                                  <p:childTnLst>
                                    <p:set>
                                      <p:cBhvr>
                                        <p:cTn id="34" dur="1" fill="hold">
                                          <p:stCondLst>
                                            <p:cond delay="0"/>
                                          </p:stCondLst>
                                        </p:cTn>
                                        <p:tgtEl>
                                          <p:spTgt spid="210950">
                                            <p:txEl>
                                              <p:pRg st="1" end="1"/>
                                            </p:txEl>
                                          </p:spTgt>
                                        </p:tgtEl>
                                        <p:attrNameLst>
                                          <p:attrName>style.visibility</p:attrName>
                                        </p:attrNameLst>
                                      </p:cBhvr>
                                      <p:to>
                                        <p:strVal val="visible"/>
                                      </p:to>
                                    </p:set>
                                    <p:animEffect transition="in" filter="wipe(left)">
                                      <p:cBhvr>
                                        <p:cTn id="35" dur="1000"/>
                                        <p:tgtEl>
                                          <p:spTgt spid="210950">
                                            <p:txEl>
                                              <p:pRg st="1" end="1"/>
                                            </p:txEl>
                                          </p:spTgt>
                                        </p:tgtEl>
                                      </p:cBhvr>
                                    </p:animEffect>
                                  </p:childTnLst>
                                </p:cTn>
                              </p:par>
                            </p:childTnLst>
                          </p:cTn>
                        </p:par>
                        <p:par>
                          <p:cTn id="36" fill="hold" nodeType="afterGroup">
                            <p:stCondLst>
                              <p:cond delay="13500"/>
                            </p:stCondLst>
                            <p:childTnLst>
                              <p:par>
                                <p:cTn id="37" presetID="22" presetClass="entr" presetSubtype="8" fill="hold" grpId="0" nodeType="afterEffect">
                                  <p:stCondLst>
                                    <p:cond delay="0"/>
                                  </p:stCondLst>
                                  <p:childTnLst>
                                    <p:set>
                                      <p:cBhvr>
                                        <p:cTn id="38" dur="1" fill="hold">
                                          <p:stCondLst>
                                            <p:cond delay="0"/>
                                          </p:stCondLst>
                                        </p:cTn>
                                        <p:tgtEl>
                                          <p:spTgt spid="210950">
                                            <p:txEl>
                                              <p:pRg st="2" end="2"/>
                                            </p:txEl>
                                          </p:spTgt>
                                        </p:tgtEl>
                                        <p:attrNameLst>
                                          <p:attrName>style.visibility</p:attrName>
                                        </p:attrNameLst>
                                      </p:cBhvr>
                                      <p:to>
                                        <p:strVal val="visible"/>
                                      </p:to>
                                    </p:set>
                                    <p:animEffect transition="in" filter="wipe(left)">
                                      <p:cBhvr>
                                        <p:cTn id="39" dur="1000"/>
                                        <p:tgtEl>
                                          <p:spTgt spid="2109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uiExpand="1" build="p"/>
      <p:bldP spid="21095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949" name="Group 61">
            <a:extLst>
              <a:ext uri="{FF2B5EF4-FFF2-40B4-BE49-F238E27FC236}">
                <a16:creationId xmlns:a16="http://schemas.microsoft.com/office/drawing/2014/main" id="{2FDF77AC-0FF4-46F6-A763-F3DA3502B665}"/>
              </a:ext>
            </a:extLst>
          </p:cNvPr>
          <p:cNvGrpSpPr>
            <a:grpSpLocks/>
          </p:cNvGrpSpPr>
          <p:nvPr/>
        </p:nvGrpSpPr>
        <p:grpSpPr bwMode="auto">
          <a:xfrm>
            <a:off x="1622425" y="696913"/>
            <a:ext cx="6659563" cy="1576387"/>
            <a:chOff x="1022" y="439"/>
            <a:chExt cx="4195" cy="993"/>
          </a:xfrm>
        </p:grpSpPr>
        <p:sp>
          <p:nvSpPr>
            <p:cNvPr id="165892" name="Text Box 4">
              <a:extLst>
                <a:ext uri="{FF2B5EF4-FFF2-40B4-BE49-F238E27FC236}">
                  <a16:creationId xmlns:a16="http://schemas.microsoft.com/office/drawing/2014/main" id="{9CCE1891-D6D9-4F99-A34D-3C5096A4B868}"/>
                </a:ext>
              </a:extLst>
            </p:cNvPr>
            <p:cNvSpPr txBox="1">
              <a:spLocks noChangeArrowheads="1"/>
            </p:cNvSpPr>
            <p:nvPr/>
          </p:nvSpPr>
          <p:spPr bwMode="auto">
            <a:xfrm>
              <a:off x="2502" y="439"/>
              <a:ext cx="1244"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10000"/>
                </a:lnSpc>
                <a:spcBef>
                  <a:spcPct val="30000"/>
                </a:spcBef>
                <a:spcAft>
                  <a:spcPct val="30000"/>
                </a:spcAft>
              </a:pPr>
              <a:r>
                <a:rPr lang="zh-CN" altLang="en-US" sz="2400">
                  <a:solidFill>
                    <a:schemeClr val="bg1"/>
                  </a:solidFill>
                  <a:effectLst/>
                  <a:ea typeface="华文新魏" panose="02010800040101010101" pitchFamily="2" charset="-122"/>
                </a:rPr>
                <a:t>非功能需求</a:t>
              </a:r>
            </a:p>
          </p:txBody>
        </p:sp>
        <p:sp>
          <p:nvSpPr>
            <p:cNvPr id="165893" name="Text Box 5">
              <a:extLst>
                <a:ext uri="{FF2B5EF4-FFF2-40B4-BE49-F238E27FC236}">
                  <a16:creationId xmlns:a16="http://schemas.microsoft.com/office/drawing/2014/main" id="{362CFCA0-8905-41FB-B62F-A6D69014B95A}"/>
                </a:ext>
              </a:extLst>
            </p:cNvPr>
            <p:cNvSpPr txBox="1">
              <a:spLocks noChangeArrowheads="1"/>
            </p:cNvSpPr>
            <p:nvPr/>
          </p:nvSpPr>
          <p:spPr bwMode="auto">
            <a:xfrm>
              <a:off x="1022" y="1103"/>
              <a:ext cx="942"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10000"/>
                </a:lnSpc>
                <a:spcBef>
                  <a:spcPct val="30000"/>
                </a:spcBef>
                <a:spcAft>
                  <a:spcPct val="30000"/>
                </a:spcAft>
              </a:pPr>
              <a:r>
                <a:rPr lang="zh-CN" altLang="en-US" sz="2400">
                  <a:solidFill>
                    <a:schemeClr val="bg2"/>
                  </a:solidFill>
                  <a:effectLst/>
                  <a:ea typeface="宋体" panose="02010600030101010101" pitchFamily="2" charset="-122"/>
                </a:rPr>
                <a:t>产品需求</a:t>
              </a:r>
            </a:p>
          </p:txBody>
        </p:sp>
        <p:sp>
          <p:nvSpPr>
            <p:cNvPr id="165894" name="Text Box 6">
              <a:extLst>
                <a:ext uri="{FF2B5EF4-FFF2-40B4-BE49-F238E27FC236}">
                  <a16:creationId xmlns:a16="http://schemas.microsoft.com/office/drawing/2014/main" id="{495CBE50-2B45-44CA-A7D8-A43ADCC59F24}"/>
                </a:ext>
              </a:extLst>
            </p:cNvPr>
            <p:cNvSpPr txBox="1">
              <a:spLocks noChangeArrowheads="1"/>
            </p:cNvSpPr>
            <p:nvPr/>
          </p:nvSpPr>
          <p:spPr bwMode="auto">
            <a:xfrm>
              <a:off x="2633" y="1094"/>
              <a:ext cx="979"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10000"/>
                </a:lnSpc>
                <a:spcBef>
                  <a:spcPct val="30000"/>
                </a:spcBef>
                <a:spcAft>
                  <a:spcPct val="30000"/>
                </a:spcAft>
              </a:pPr>
              <a:r>
                <a:rPr lang="zh-CN" altLang="en-US" sz="2400">
                  <a:solidFill>
                    <a:schemeClr val="bg2"/>
                  </a:solidFill>
                  <a:effectLst/>
                  <a:ea typeface="宋体" panose="02010600030101010101" pitchFamily="2" charset="-122"/>
                </a:rPr>
                <a:t>机构需求</a:t>
              </a:r>
            </a:p>
          </p:txBody>
        </p:sp>
        <p:sp>
          <p:nvSpPr>
            <p:cNvPr id="165895" name="Text Box 7">
              <a:extLst>
                <a:ext uri="{FF2B5EF4-FFF2-40B4-BE49-F238E27FC236}">
                  <a16:creationId xmlns:a16="http://schemas.microsoft.com/office/drawing/2014/main" id="{E7048C46-0191-4FC5-9CB0-5FBB63BFC9E0}"/>
                </a:ext>
              </a:extLst>
            </p:cNvPr>
            <p:cNvSpPr txBox="1">
              <a:spLocks noChangeArrowheads="1"/>
            </p:cNvSpPr>
            <p:nvPr/>
          </p:nvSpPr>
          <p:spPr bwMode="auto">
            <a:xfrm>
              <a:off x="4256" y="1094"/>
              <a:ext cx="961" cy="329"/>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10000"/>
                </a:lnSpc>
                <a:spcBef>
                  <a:spcPct val="30000"/>
                </a:spcBef>
                <a:spcAft>
                  <a:spcPct val="30000"/>
                </a:spcAft>
              </a:pPr>
              <a:r>
                <a:rPr lang="zh-CN" altLang="en-US" sz="2400">
                  <a:solidFill>
                    <a:schemeClr val="bg2"/>
                  </a:solidFill>
                  <a:effectLst/>
                  <a:ea typeface="宋体" panose="02010600030101010101" pitchFamily="2" charset="-122"/>
                </a:rPr>
                <a:t>外部需求</a:t>
              </a:r>
            </a:p>
          </p:txBody>
        </p:sp>
        <p:grpSp>
          <p:nvGrpSpPr>
            <p:cNvPr id="165906" name="Group 18">
              <a:extLst>
                <a:ext uri="{FF2B5EF4-FFF2-40B4-BE49-F238E27FC236}">
                  <a16:creationId xmlns:a16="http://schemas.microsoft.com/office/drawing/2014/main" id="{18406DD6-A231-471C-86B2-65FE49BF6411}"/>
                </a:ext>
              </a:extLst>
            </p:cNvPr>
            <p:cNvGrpSpPr>
              <a:grpSpLocks/>
            </p:cNvGrpSpPr>
            <p:nvPr/>
          </p:nvGrpSpPr>
          <p:grpSpPr bwMode="auto">
            <a:xfrm>
              <a:off x="1437" y="731"/>
              <a:ext cx="3346" cy="384"/>
              <a:chOff x="1509" y="731"/>
              <a:chExt cx="3008" cy="384"/>
            </a:xfrm>
          </p:grpSpPr>
          <p:sp>
            <p:nvSpPr>
              <p:cNvPr id="165896" name="Line 8">
                <a:extLst>
                  <a:ext uri="{FF2B5EF4-FFF2-40B4-BE49-F238E27FC236}">
                    <a16:creationId xmlns:a16="http://schemas.microsoft.com/office/drawing/2014/main" id="{4C604F6A-F894-40D7-8058-F27D2F7F8A84}"/>
                  </a:ext>
                </a:extLst>
              </p:cNvPr>
              <p:cNvSpPr>
                <a:spLocks noChangeShapeType="1"/>
              </p:cNvSpPr>
              <p:nvPr/>
            </p:nvSpPr>
            <p:spPr bwMode="auto">
              <a:xfrm>
                <a:off x="3036" y="731"/>
                <a:ext cx="0" cy="34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7" name="Line 9">
                <a:extLst>
                  <a:ext uri="{FF2B5EF4-FFF2-40B4-BE49-F238E27FC236}">
                    <a16:creationId xmlns:a16="http://schemas.microsoft.com/office/drawing/2014/main" id="{39D23DEF-9C9E-48FF-AECC-1CAE9474246C}"/>
                  </a:ext>
                </a:extLst>
              </p:cNvPr>
              <p:cNvSpPr>
                <a:spLocks noChangeShapeType="1"/>
              </p:cNvSpPr>
              <p:nvPr/>
            </p:nvSpPr>
            <p:spPr bwMode="auto">
              <a:xfrm flipV="1">
                <a:off x="1509" y="878"/>
                <a:ext cx="3008" cy="9"/>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8" name="Line 10">
                <a:extLst>
                  <a:ext uri="{FF2B5EF4-FFF2-40B4-BE49-F238E27FC236}">
                    <a16:creationId xmlns:a16="http://schemas.microsoft.com/office/drawing/2014/main" id="{EFD9D763-F5E1-40A3-8C37-FC4B546359E7}"/>
                  </a:ext>
                </a:extLst>
              </p:cNvPr>
              <p:cNvSpPr>
                <a:spLocks noChangeShapeType="1"/>
              </p:cNvSpPr>
              <p:nvPr/>
            </p:nvSpPr>
            <p:spPr bwMode="auto">
              <a:xfrm>
                <a:off x="1509" y="878"/>
                <a:ext cx="0" cy="22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899" name="Line 11">
                <a:extLst>
                  <a:ext uri="{FF2B5EF4-FFF2-40B4-BE49-F238E27FC236}">
                    <a16:creationId xmlns:a16="http://schemas.microsoft.com/office/drawing/2014/main" id="{0FF799F0-B325-435C-83B5-3AE63A8A474E}"/>
                  </a:ext>
                </a:extLst>
              </p:cNvPr>
              <p:cNvSpPr>
                <a:spLocks noChangeShapeType="1"/>
              </p:cNvSpPr>
              <p:nvPr/>
            </p:nvSpPr>
            <p:spPr bwMode="auto">
              <a:xfrm>
                <a:off x="4507" y="878"/>
                <a:ext cx="0" cy="237"/>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5952" name="Group 64">
            <a:extLst>
              <a:ext uri="{FF2B5EF4-FFF2-40B4-BE49-F238E27FC236}">
                <a16:creationId xmlns:a16="http://schemas.microsoft.com/office/drawing/2014/main" id="{C2680737-2F85-45EC-90EF-293AA654864D}"/>
              </a:ext>
            </a:extLst>
          </p:cNvPr>
          <p:cNvGrpSpPr>
            <a:grpSpLocks/>
          </p:cNvGrpSpPr>
          <p:nvPr/>
        </p:nvGrpSpPr>
        <p:grpSpPr bwMode="auto">
          <a:xfrm>
            <a:off x="5461000" y="2206625"/>
            <a:ext cx="3397250" cy="1368425"/>
            <a:chOff x="3440" y="1390"/>
            <a:chExt cx="2140" cy="862"/>
          </a:xfrm>
        </p:grpSpPr>
        <p:sp>
          <p:nvSpPr>
            <p:cNvPr id="165917" name="Text Box 29">
              <a:extLst>
                <a:ext uri="{FF2B5EF4-FFF2-40B4-BE49-F238E27FC236}">
                  <a16:creationId xmlns:a16="http://schemas.microsoft.com/office/drawing/2014/main" id="{03A80D59-CED9-4C6D-BE91-A358CE5A6903}"/>
                </a:ext>
              </a:extLst>
            </p:cNvPr>
            <p:cNvSpPr txBox="1">
              <a:spLocks noChangeArrowheads="1"/>
            </p:cNvSpPr>
            <p:nvPr/>
          </p:nvSpPr>
          <p:spPr bwMode="auto">
            <a:xfrm>
              <a:off x="344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互操作</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18" name="Text Box 30">
              <a:extLst>
                <a:ext uri="{FF2B5EF4-FFF2-40B4-BE49-F238E27FC236}">
                  <a16:creationId xmlns:a16="http://schemas.microsoft.com/office/drawing/2014/main" id="{665F7F98-18DF-473B-949B-CA8B5307B897}"/>
                </a:ext>
              </a:extLst>
            </p:cNvPr>
            <p:cNvSpPr txBox="1">
              <a:spLocks noChangeArrowheads="1"/>
            </p:cNvSpPr>
            <p:nvPr/>
          </p:nvSpPr>
          <p:spPr bwMode="auto">
            <a:xfrm>
              <a:off x="4189"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道德</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19" name="Text Box 31">
              <a:extLst>
                <a:ext uri="{FF2B5EF4-FFF2-40B4-BE49-F238E27FC236}">
                  <a16:creationId xmlns:a16="http://schemas.microsoft.com/office/drawing/2014/main" id="{3C32DA06-1787-4941-97FB-89403DBEB5F2}"/>
                </a:ext>
              </a:extLst>
            </p:cNvPr>
            <p:cNvSpPr txBox="1">
              <a:spLocks noChangeArrowheads="1"/>
            </p:cNvSpPr>
            <p:nvPr/>
          </p:nvSpPr>
          <p:spPr bwMode="auto">
            <a:xfrm>
              <a:off x="4929"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立法</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24" name="Line 36">
              <a:extLst>
                <a:ext uri="{FF2B5EF4-FFF2-40B4-BE49-F238E27FC236}">
                  <a16:creationId xmlns:a16="http://schemas.microsoft.com/office/drawing/2014/main" id="{E98CF99A-4FBC-4BBF-A225-EDE318D884BB}"/>
                </a:ext>
              </a:extLst>
            </p:cNvPr>
            <p:cNvSpPr>
              <a:spLocks noChangeShapeType="1"/>
            </p:cNvSpPr>
            <p:nvPr/>
          </p:nvSpPr>
          <p:spPr bwMode="auto">
            <a:xfrm>
              <a:off x="4773" y="1390"/>
              <a:ext cx="0" cy="12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5" name="Line 37">
              <a:extLst>
                <a:ext uri="{FF2B5EF4-FFF2-40B4-BE49-F238E27FC236}">
                  <a16:creationId xmlns:a16="http://schemas.microsoft.com/office/drawing/2014/main" id="{3F7992E9-0A0D-4534-94AE-92E88C737BFB}"/>
                </a:ext>
              </a:extLst>
            </p:cNvPr>
            <p:cNvSpPr>
              <a:spLocks noChangeShapeType="1"/>
            </p:cNvSpPr>
            <p:nvPr/>
          </p:nvSpPr>
          <p:spPr bwMode="auto">
            <a:xfrm>
              <a:off x="3785" y="1509"/>
              <a:ext cx="1481" cy="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6" name="Line 38">
              <a:extLst>
                <a:ext uri="{FF2B5EF4-FFF2-40B4-BE49-F238E27FC236}">
                  <a16:creationId xmlns:a16="http://schemas.microsoft.com/office/drawing/2014/main" id="{F8C5B084-55BC-4966-93EA-52687BF6EE54}"/>
                </a:ext>
              </a:extLst>
            </p:cNvPr>
            <p:cNvSpPr>
              <a:spLocks noChangeShapeType="1"/>
            </p:cNvSpPr>
            <p:nvPr/>
          </p:nvSpPr>
          <p:spPr bwMode="auto">
            <a:xfrm>
              <a:off x="3785" y="1509"/>
              <a:ext cx="0" cy="292"/>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7" name="Line 39">
              <a:extLst>
                <a:ext uri="{FF2B5EF4-FFF2-40B4-BE49-F238E27FC236}">
                  <a16:creationId xmlns:a16="http://schemas.microsoft.com/office/drawing/2014/main" id="{13972800-694C-4906-BFEF-248F5FD2C253}"/>
                </a:ext>
              </a:extLst>
            </p:cNvPr>
            <p:cNvSpPr>
              <a:spLocks noChangeShapeType="1"/>
            </p:cNvSpPr>
            <p:nvPr/>
          </p:nvSpPr>
          <p:spPr bwMode="auto">
            <a:xfrm>
              <a:off x="4526" y="1499"/>
              <a:ext cx="0" cy="293"/>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8" name="Line 40">
              <a:extLst>
                <a:ext uri="{FF2B5EF4-FFF2-40B4-BE49-F238E27FC236}">
                  <a16:creationId xmlns:a16="http://schemas.microsoft.com/office/drawing/2014/main" id="{CA69DA38-D608-42D0-945B-5DB8CCB7D3B9}"/>
                </a:ext>
              </a:extLst>
            </p:cNvPr>
            <p:cNvSpPr>
              <a:spLocks noChangeShapeType="1"/>
            </p:cNvSpPr>
            <p:nvPr/>
          </p:nvSpPr>
          <p:spPr bwMode="auto">
            <a:xfrm>
              <a:off x="5266" y="1509"/>
              <a:ext cx="0" cy="283"/>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951" name="Group 63">
            <a:extLst>
              <a:ext uri="{FF2B5EF4-FFF2-40B4-BE49-F238E27FC236}">
                <a16:creationId xmlns:a16="http://schemas.microsoft.com/office/drawing/2014/main" id="{BE7E31D3-AAFC-48B9-A1D3-05A3AFE21387}"/>
              </a:ext>
            </a:extLst>
          </p:cNvPr>
          <p:cNvGrpSpPr>
            <a:grpSpLocks/>
          </p:cNvGrpSpPr>
          <p:nvPr/>
        </p:nvGrpSpPr>
        <p:grpSpPr bwMode="auto">
          <a:xfrm>
            <a:off x="688975" y="3584575"/>
            <a:ext cx="2233613" cy="2274888"/>
            <a:chOff x="434" y="2258"/>
            <a:chExt cx="1407" cy="1433"/>
          </a:xfrm>
        </p:grpSpPr>
        <p:sp>
          <p:nvSpPr>
            <p:cNvPr id="165911" name="Text Box 23">
              <a:extLst>
                <a:ext uri="{FF2B5EF4-FFF2-40B4-BE49-F238E27FC236}">
                  <a16:creationId xmlns:a16="http://schemas.microsoft.com/office/drawing/2014/main" id="{A2D4338B-DB09-4B9A-B5A2-29C1B0509E23}"/>
                </a:ext>
              </a:extLst>
            </p:cNvPr>
            <p:cNvSpPr txBox="1">
              <a:spLocks noChangeArrowheads="1"/>
            </p:cNvSpPr>
            <p:nvPr/>
          </p:nvSpPr>
          <p:spPr bwMode="auto">
            <a:xfrm>
              <a:off x="434" y="3231"/>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性能</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12" name="Text Box 24">
              <a:extLst>
                <a:ext uri="{FF2B5EF4-FFF2-40B4-BE49-F238E27FC236}">
                  <a16:creationId xmlns:a16="http://schemas.microsoft.com/office/drawing/2014/main" id="{AE2BD32D-334F-4101-8D4E-AE2EEFC28B88}"/>
                </a:ext>
              </a:extLst>
            </p:cNvPr>
            <p:cNvSpPr txBox="1">
              <a:spLocks noChangeArrowheads="1"/>
            </p:cNvSpPr>
            <p:nvPr/>
          </p:nvSpPr>
          <p:spPr bwMode="auto">
            <a:xfrm>
              <a:off x="1190" y="3231"/>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空间</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grpSp>
          <p:nvGrpSpPr>
            <p:cNvPr id="165935" name="Group 47">
              <a:extLst>
                <a:ext uri="{FF2B5EF4-FFF2-40B4-BE49-F238E27FC236}">
                  <a16:creationId xmlns:a16="http://schemas.microsoft.com/office/drawing/2014/main" id="{8966C078-6ADA-4415-B700-99C48C24294F}"/>
                </a:ext>
              </a:extLst>
            </p:cNvPr>
            <p:cNvGrpSpPr>
              <a:grpSpLocks/>
            </p:cNvGrpSpPr>
            <p:nvPr/>
          </p:nvGrpSpPr>
          <p:grpSpPr bwMode="auto">
            <a:xfrm>
              <a:off x="850" y="2258"/>
              <a:ext cx="759" cy="969"/>
              <a:chOff x="850" y="2258"/>
              <a:chExt cx="759" cy="969"/>
            </a:xfrm>
          </p:grpSpPr>
          <p:sp>
            <p:nvSpPr>
              <p:cNvPr id="165907" name="Line 19">
                <a:extLst>
                  <a:ext uri="{FF2B5EF4-FFF2-40B4-BE49-F238E27FC236}">
                    <a16:creationId xmlns:a16="http://schemas.microsoft.com/office/drawing/2014/main" id="{7E2B4BED-B7EE-41DC-A15F-E632E1FCB862}"/>
                  </a:ext>
                </a:extLst>
              </p:cNvPr>
              <p:cNvSpPr>
                <a:spLocks noChangeShapeType="1"/>
              </p:cNvSpPr>
              <p:nvPr/>
            </p:nvSpPr>
            <p:spPr bwMode="auto">
              <a:xfrm>
                <a:off x="1243" y="2258"/>
                <a:ext cx="0" cy="302"/>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08" name="Line 20">
                <a:extLst>
                  <a:ext uri="{FF2B5EF4-FFF2-40B4-BE49-F238E27FC236}">
                    <a16:creationId xmlns:a16="http://schemas.microsoft.com/office/drawing/2014/main" id="{287EB9C7-FD8D-40BA-955B-B0F1BEBA7CB6}"/>
                  </a:ext>
                </a:extLst>
              </p:cNvPr>
              <p:cNvSpPr>
                <a:spLocks noChangeShapeType="1"/>
              </p:cNvSpPr>
              <p:nvPr/>
            </p:nvSpPr>
            <p:spPr bwMode="auto">
              <a:xfrm flipV="1">
                <a:off x="850" y="2569"/>
                <a:ext cx="759" cy="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29" name="Line 41">
                <a:extLst>
                  <a:ext uri="{FF2B5EF4-FFF2-40B4-BE49-F238E27FC236}">
                    <a16:creationId xmlns:a16="http://schemas.microsoft.com/office/drawing/2014/main" id="{81C72AEF-2A86-4260-BA95-EA12186496A6}"/>
                  </a:ext>
                </a:extLst>
              </p:cNvPr>
              <p:cNvSpPr>
                <a:spLocks noChangeShapeType="1"/>
              </p:cNvSpPr>
              <p:nvPr/>
            </p:nvSpPr>
            <p:spPr bwMode="auto">
              <a:xfrm>
                <a:off x="850" y="2569"/>
                <a:ext cx="0" cy="65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0" name="Line 42">
                <a:extLst>
                  <a:ext uri="{FF2B5EF4-FFF2-40B4-BE49-F238E27FC236}">
                    <a16:creationId xmlns:a16="http://schemas.microsoft.com/office/drawing/2014/main" id="{2A31D238-4C48-4915-A085-1CB00B9B3893}"/>
                  </a:ext>
                </a:extLst>
              </p:cNvPr>
              <p:cNvSpPr>
                <a:spLocks noChangeShapeType="1"/>
              </p:cNvSpPr>
              <p:nvPr/>
            </p:nvSpPr>
            <p:spPr bwMode="auto">
              <a:xfrm>
                <a:off x="1600" y="2569"/>
                <a:ext cx="0" cy="65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5953" name="Group 65">
            <a:extLst>
              <a:ext uri="{FF2B5EF4-FFF2-40B4-BE49-F238E27FC236}">
                <a16:creationId xmlns:a16="http://schemas.microsoft.com/office/drawing/2014/main" id="{BAE64236-D88E-4BE6-820F-769521DDE70F}"/>
              </a:ext>
            </a:extLst>
          </p:cNvPr>
          <p:cNvGrpSpPr>
            <a:grpSpLocks/>
          </p:cNvGrpSpPr>
          <p:nvPr/>
        </p:nvGrpSpPr>
        <p:grpSpPr bwMode="auto">
          <a:xfrm>
            <a:off x="3390900" y="2206625"/>
            <a:ext cx="3354388" cy="2560638"/>
            <a:chOff x="2136" y="1390"/>
            <a:chExt cx="2113" cy="1613"/>
          </a:xfrm>
        </p:grpSpPr>
        <p:sp>
          <p:nvSpPr>
            <p:cNvPr id="165913" name="Text Box 25">
              <a:extLst>
                <a:ext uri="{FF2B5EF4-FFF2-40B4-BE49-F238E27FC236}">
                  <a16:creationId xmlns:a16="http://schemas.microsoft.com/office/drawing/2014/main" id="{D588A634-01CC-4863-BD85-49F0CDAE9633}"/>
                </a:ext>
              </a:extLst>
            </p:cNvPr>
            <p:cNvSpPr txBox="1">
              <a:spLocks noChangeArrowheads="1"/>
            </p:cNvSpPr>
            <p:nvPr/>
          </p:nvSpPr>
          <p:spPr bwMode="auto">
            <a:xfrm>
              <a:off x="2136" y="2527"/>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交付</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14" name="Text Box 26">
              <a:extLst>
                <a:ext uri="{FF2B5EF4-FFF2-40B4-BE49-F238E27FC236}">
                  <a16:creationId xmlns:a16="http://schemas.microsoft.com/office/drawing/2014/main" id="{CD3680E1-720A-4B9D-92A8-B6CC903D0DB0}"/>
                </a:ext>
              </a:extLst>
            </p:cNvPr>
            <p:cNvSpPr txBox="1">
              <a:spLocks noChangeArrowheads="1"/>
            </p:cNvSpPr>
            <p:nvPr/>
          </p:nvSpPr>
          <p:spPr bwMode="auto">
            <a:xfrm>
              <a:off x="2857" y="2535"/>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实现</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15" name="Text Box 27">
              <a:extLst>
                <a:ext uri="{FF2B5EF4-FFF2-40B4-BE49-F238E27FC236}">
                  <a16:creationId xmlns:a16="http://schemas.microsoft.com/office/drawing/2014/main" id="{BBE496AF-1B5B-4F56-A106-9C9FCDD5C845}"/>
                </a:ext>
              </a:extLst>
            </p:cNvPr>
            <p:cNvSpPr txBox="1">
              <a:spLocks noChangeArrowheads="1"/>
            </p:cNvSpPr>
            <p:nvPr/>
          </p:nvSpPr>
          <p:spPr bwMode="auto">
            <a:xfrm>
              <a:off x="3598" y="2543"/>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标准</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20" name="Line 32">
              <a:extLst>
                <a:ext uri="{FF2B5EF4-FFF2-40B4-BE49-F238E27FC236}">
                  <a16:creationId xmlns:a16="http://schemas.microsoft.com/office/drawing/2014/main" id="{DCBF1D45-BFC9-432B-8D66-036A755CCC0C}"/>
                </a:ext>
              </a:extLst>
            </p:cNvPr>
            <p:cNvSpPr>
              <a:spLocks noChangeShapeType="1"/>
            </p:cNvSpPr>
            <p:nvPr/>
          </p:nvSpPr>
          <p:spPr bwMode="auto">
            <a:xfrm>
              <a:off x="3154" y="1390"/>
              <a:ext cx="0" cy="1134"/>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65934" name="Group 46">
              <a:extLst>
                <a:ext uri="{FF2B5EF4-FFF2-40B4-BE49-F238E27FC236}">
                  <a16:creationId xmlns:a16="http://schemas.microsoft.com/office/drawing/2014/main" id="{6E1EF234-18EB-4C5C-A1AE-EF854E116E8E}"/>
                </a:ext>
              </a:extLst>
            </p:cNvPr>
            <p:cNvGrpSpPr>
              <a:grpSpLocks/>
            </p:cNvGrpSpPr>
            <p:nvPr/>
          </p:nvGrpSpPr>
          <p:grpSpPr bwMode="auto">
            <a:xfrm>
              <a:off x="2432" y="2395"/>
              <a:ext cx="1472" cy="156"/>
              <a:chOff x="2432" y="2395"/>
              <a:chExt cx="1472" cy="156"/>
            </a:xfrm>
          </p:grpSpPr>
          <p:sp>
            <p:nvSpPr>
              <p:cNvPr id="165931" name="Line 43">
                <a:extLst>
                  <a:ext uri="{FF2B5EF4-FFF2-40B4-BE49-F238E27FC236}">
                    <a16:creationId xmlns:a16="http://schemas.microsoft.com/office/drawing/2014/main" id="{BF85DD2D-05D6-4D89-9709-6F53589BFA42}"/>
                  </a:ext>
                </a:extLst>
              </p:cNvPr>
              <p:cNvSpPr>
                <a:spLocks noChangeShapeType="1"/>
              </p:cNvSpPr>
              <p:nvPr/>
            </p:nvSpPr>
            <p:spPr bwMode="auto">
              <a:xfrm>
                <a:off x="2432" y="2395"/>
                <a:ext cx="1472" cy="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2" name="Line 44">
                <a:extLst>
                  <a:ext uri="{FF2B5EF4-FFF2-40B4-BE49-F238E27FC236}">
                    <a16:creationId xmlns:a16="http://schemas.microsoft.com/office/drawing/2014/main" id="{A5AAA8AE-68E7-4114-9773-BCD65E23BEE5}"/>
                  </a:ext>
                </a:extLst>
              </p:cNvPr>
              <p:cNvSpPr>
                <a:spLocks noChangeShapeType="1"/>
              </p:cNvSpPr>
              <p:nvPr/>
            </p:nvSpPr>
            <p:spPr bwMode="auto">
              <a:xfrm>
                <a:off x="2441" y="2395"/>
                <a:ext cx="0" cy="13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3" name="Line 45">
                <a:extLst>
                  <a:ext uri="{FF2B5EF4-FFF2-40B4-BE49-F238E27FC236}">
                    <a16:creationId xmlns:a16="http://schemas.microsoft.com/office/drawing/2014/main" id="{BD3B8AEE-79A9-464E-9D26-3AABE29C434C}"/>
                  </a:ext>
                </a:extLst>
              </p:cNvPr>
              <p:cNvSpPr>
                <a:spLocks noChangeShapeType="1"/>
              </p:cNvSpPr>
              <p:nvPr/>
            </p:nvSpPr>
            <p:spPr bwMode="auto">
              <a:xfrm>
                <a:off x="3895" y="2395"/>
                <a:ext cx="0" cy="156"/>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65954" name="Group 66">
            <a:extLst>
              <a:ext uri="{FF2B5EF4-FFF2-40B4-BE49-F238E27FC236}">
                <a16:creationId xmlns:a16="http://schemas.microsoft.com/office/drawing/2014/main" id="{CD015977-90E8-40C3-89DD-D7FA0D4DF518}"/>
              </a:ext>
            </a:extLst>
          </p:cNvPr>
          <p:cNvGrpSpPr>
            <a:grpSpLocks/>
          </p:cNvGrpSpPr>
          <p:nvPr/>
        </p:nvGrpSpPr>
        <p:grpSpPr bwMode="auto">
          <a:xfrm>
            <a:off x="6773863" y="3611563"/>
            <a:ext cx="2185987" cy="2268537"/>
            <a:chOff x="4267" y="2275"/>
            <a:chExt cx="1377" cy="1429"/>
          </a:xfrm>
        </p:grpSpPr>
        <p:sp>
          <p:nvSpPr>
            <p:cNvPr id="165916" name="Text Box 28">
              <a:extLst>
                <a:ext uri="{FF2B5EF4-FFF2-40B4-BE49-F238E27FC236}">
                  <a16:creationId xmlns:a16="http://schemas.microsoft.com/office/drawing/2014/main" id="{009EAB99-5DE1-4A52-AE44-C668DB9E7470}"/>
                </a:ext>
              </a:extLst>
            </p:cNvPr>
            <p:cNvSpPr txBox="1">
              <a:spLocks noChangeArrowheads="1"/>
            </p:cNvSpPr>
            <p:nvPr/>
          </p:nvSpPr>
          <p:spPr bwMode="auto">
            <a:xfrm>
              <a:off x="4267" y="3244"/>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隐私</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22" name="Text Box 34">
              <a:extLst>
                <a:ext uri="{FF2B5EF4-FFF2-40B4-BE49-F238E27FC236}">
                  <a16:creationId xmlns:a16="http://schemas.microsoft.com/office/drawing/2014/main" id="{5274ABB5-B96D-4E70-AB9A-D37B3A9381D5}"/>
                </a:ext>
              </a:extLst>
            </p:cNvPr>
            <p:cNvSpPr txBox="1">
              <a:spLocks noChangeArrowheads="1"/>
            </p:cNvSpPr>
            <p:nvPr/>
          </p:nvSpPr>
          <p:spPr bwMode="auto">
            <a:xfrm>
              <a:off x="4993" y="3244"/>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安全</a:t>
              </a:r>
            </a:p>
            <a:p>
              <a:pPr algn="ctr">
                <a:lnSpc>
                  <a:spcPct val="100000"/>
                </a:lnSpc>
                <a:spcBef>
                  <a:spcPct val="0"/>
                </a:spcBef>
              </a:pPr>
              <a:r>
                <a:rPr lang="zh-CN" altLang="en-US" sz="2000">
                  <a:solidFill>
                    <a:schemeClr val="bg2"/>
                  </a:solidFill>
                  <a:effectLst/>
                  <a:ea typeface="宋体" panose="02010600030101010101" pitchFamily="2" charset="-122"/>
                </a:rPr>
                <a:t>性需求</a:t>
              </a:r>
            </a:p>
          </p:txBody>
        </p:sp>
        <p:sp>
          <p:nvSpPr>
            <p:cNvPr id="165937" name="Line 49">
              <a:extLst>
                <a:ext uri="{FF2B5EF4-FFF2-40B4-BE49-F238E27FC236}">
                  <a16:creationId xmlns:a16="http://schemas.microsoft.com/office/drawing/2014/main" id="{88F0001D-B647-4363-83CC-A7AF6BB40E4B}"/>
                </a:ext>
              </a:extLst>
            </p:cNvPr>
            <p:cNvSpPr>
              <a:spLocks noChangeShapeType="1"/>
            </p:cNvSpPr>
            <p:nvPr/>
          </p:nvSpPr>
          <p:spPr bwMode="auto">
            <a:xfrm>
              <a:off x="5219" y="2275"/>
              <a:ext cx="0" cy="302"/>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8" name="Line 50">
              <a:extLst>
                <a:ext uri="{FF2B5EF4-FFF2-40B4-BE49-F238E27FC236}">
                  <a16:creationId xmlns:a16="http://schemas.microsoft.com/office/drawing/2014/main" id="{3626C51A-7E62-4CC3-A3EB-D0391E8F1E52}"/>
                </a:ext>
              </a:extLst>
            </p:cNvPr>
            <p:cNvSpPr>
              <a:spLocks noChangeShapeType="1"/>
            </p:cNvSpPr>
            <p:nvPr/>
          </p:nvSpPr>
          <p:spPr bwMode="auto">
            <a:xfrm flipV="1">
              <a:off x="4616" y="2595"/>
              <a:ext cx="759" cy="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39" name="Line 51">
              <a:extLst>
                <a:ext uri="{FF2B5EF4-FFF2-40B4-BE49-F238E27FC236}">
                  <a16:creationId xmlns:a16="http://schemas.microsoft.com/office/drawing/2014/main" id="{D350445B-3DF1-4CC2-8806-6D6422B01DA3}"/>
                </a:ext>
              </a:extLst>
            </p:cNvPr>
            <p:cNvSpPr>
              <a:spLocks noChangeShapeType="1"/>
            </p:cNvSpPr>
            <p:nvPr/>
          </p:nvSpPr>
          <p:spPr bwMode="auto">
            <a:xfrm>
              <a:off x="4616" y="2595"/>
              <a:ext cx="0" cy="65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0" name="Line 52">
              <a:extLst>
                <a:ext uri="{FF2B5EF4-FFF2-40B4-BE49-F238E27FC236}">
                  <a16:creationId xmlns:a16="http://schemas.microsoft.com/office/drawing/2014/main" id="{C65F20AE-527F-4892-B470-038E38F62554}"/>
                </a:ext>
              </a:extLst>
            </p:cNvPr>
            <p:cNvSpPr>
              <a:spLocks noChangeShapeType="1"/>
            </p:cNvSpPr>
            <p:nvPr/>
          </p:nvSpPr>
          <p:spPr bwMode="auto">
            <a:xfrm>
              <a:off x="5366" y="2595"/>
              <a:ext cx="0" cy="658"/>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5950" name="Group 62">
            <a:extLst>
              <a:ext uri="{FF2B5EF4-FFF2-40B4-BE49-F238E27FC236}">
                <a16:creationId xmlns:a16="http://schemas.microsoft.com/office/drawing/2014/main" id="{D0B87BB4-739D-402D-88B7-91653F6BB8B2}"/>
              </a:ext>
            </a:extLst>
          </p:cNvPr>
          <p:cNvGrpSpPr>
            <a:grpSpLocks/>
          </p:cNvGrpSpPr>
          <p:nvPr/>
        </p:nvGrpSpPr>
        <p:grpSpPr bwMode="auto">
          <a:xfrm>
            <a:off x="285750" y="2235200"/>
            <a:ext cx="4487863" cy="1339850"/>
            <a:chOff x="180" y="1408"/>
            <a:chExt cx="2827" cy="844"/>
          </a:xfrm>
        </p:grpSpPr>
        <p:sp>
          <p:nvSpPr>
            <p:cNvPr id="165900" name="Text Box 12">
              <a:extLst>
                <a:ext uri="{FF2B5EF4-FFF2-40B4-BE49-F238E27FC236}">
                  <a16:creationId xmlns:a16="http://schemas.microsoft.com/office/drawing/2014/main" id="{7F3958E5-7DEB-4E25-A561-1096FBEE20AE}"/>
                </a:ext>
              </a:extLst>
            </p:cNvPr>
            <p:cNvSpPr txBox="1">
              <a:spLocks noChangeArrowheads="1"/>
            </p:cNvSpPr>
            <p:nvPr/>
          </p:nvSpPr>
          <p:spPr bwMode="auto">
            <a:xfrm>
              <a:off x="18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可用性</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03" name="Text Box 15">
              <a:extLst>
                <a:ext uri="{FF2B5EF4-FFF2-40B4-BE49-F238E27FC236}">
                  <a16:creationId xmlns:a16="http://schemas.microsoft.com/office/drawing/2014/main" id="{803D4E57-66B9-4085-99D5-455A52E8B196}"/>
                </a:ext>
              </a:extLst>
            </p:cNvPr>
            <p:cNvSpPr txBox="1">
              <a:spLocks noChangeArrowheads="1"/>
            </p:cNvSpPr>
            <p:nvPr/>
          </p:nvSpPr>
          <p:spPr bwMode="auto">
            <a:xfrm>
              <a:off x="910"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效率</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04" name="Text Box 16">
              <a:extLst>
                <a:ext uri="{FF2B5EF4-FFF2-40B4-BE49-F238E27FC236}">
                  <a16:creationId xmlns:a16="http://schemas.microsoft.com/office/drawing/2014/main" id="{43AEFB79-F7F3-4F81-974C-AF480FF4C7E0}"/>
                </a:ext>
              </a:extLst>
            </p:cNvPr>
            <p:cNvSpPr txBox="1">
              <a:spLocks noChangeArrowheads="1"/>
            </p:cNvSpPr>
            <p:nvPr/>
          </p:nvSpPr>
          <p:spPr bwMode="auto">
            <a:xfrm>
              <a:off x="1632"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可靠性</a:t>
              </a:r>
            </a:p>
            <a:p>
              <a:pPr algn="ctr">
                <a:lnSpc>
                  <a:spcPct val="100000"/>
                </a:lnSpc>
                <a:spcBef>
                  <a:spcPct val="0"/>
                </a:spcBef>
              </a:pPr>
              <a:r>
                <a:rPr lang="zh-CN" altLang="en-US" sz="2000">
                  <a:solidFill>
                    <a:schemeClr val="bg2"/>
                  </a:solidFill>
                  <a:effectLst/>
                  <a:ea typeface="宋体" panose="02010600030101010101" pitchFamily="2" charset="-122"/>
                </a:rPr>
                <a:t>需求</a:t>
              </a:r>
            </a:p>
          </p:txBody>
        </p:sp>
        <p:sp>
          <p:nvSpPr>
            <p:cNvPr id="165905" name="Text Box 17">
              <a:extLst>
                <a:ext uri="{FF2B5EF4-FFF2-40B4-BE49-F238E27FC236}">
                  <a16:creationId xmlns:a16="http://schemas.microsoft.com/office/drawing/2014/main" id="{9B97F936-5ADD-4C2C-B5DA-96047FBC15C8}"/>
                </a:ext>
              </a:extLst>
            </p:cNvPr>
            <p:cNvSpPr txBox="1">
              <a:spLocks noChangeArrowheads="1"/>
            </p:cNvSpPr>
            <p:nvPr/>
          </p:nvSpPr>
          <p:spPr bwMode="auto">
            <a:xfrm>
              <a:off x="2356" y="1792"/>
              <a:ext cx="651" cy="460"/>
            </a:xfrm>
            <a:prstGeom prst="rect">
              <a:avLst/>
            </a:prstGeom>
            <a:solidFill>
              <a:schemeClr val="tx1"/>
            </a:solidFill>
            <a:ln w="28575">
              <a:solidFill>
                <a:schemeClr val="accent1"/>
              </a:solidFill>
              <a:miter lim="800000"/>
              <a:headEnd/>
              <a:tailEnd type="none" w="sm" len="med"/>
            </a:ln>
            <a:effectLst>
              <a:outerShdw dist="35921" dir="2700000" algn="ctr" rotWithShape="0">
                <a:schemeClr val="folHlink"/>
              </a:outerShdw>
            </a:effectLst>
          </p:spPr>
          <p:txBody>
            <a:bodyPr>
              <a:spAutoFit/>
            </a:bodyPr>
            <a:lstStyle/>
            <a:p>
              <a:pPr algn="ctr">
                <a:lnSpc>
                  <a:spcPct val="100000"/>
                </a:lnSpc>
                <a:spcBef>
                  <a:spcPct val="0"/>
                </a:spcBef>
              </a:pPr>
              <a:r>
                <a:rPr lang="zh-CN" altLang="en-US" sz="2000">
                  <a:solidFill>
                    <a:schemeClr val="bg2"/>
                  </a:solidFill>
                  <a:effectLst/>
                  <a:ea typeface="宋体" panose="02010600030101010101" pitchFamily="2" charset="-122"/>
                </a:rPr>
                <a:t>可移植</a:t>
              </a:r>
            </a:p>
            <a:p>
              <a:pPr algn="ctr">
                <a:lnSpc>
                  <a:spcPct val="100000"/>
                </a:lnSpc>
                <a:spcBef>
                  <a:spcPct val="0"/>
                </a:spcBef>
              </a:pPr>
              <a:r>
                <a:rPr lang="zh-CN" altLang="en-US" sz="2000">
                  <a:solidFill>
                    <a:schemeClr val="bg2"/>
                  </a:solidFill>
                  <a:effectLst/>
                  <a:ea typeface="宋体" panose="02010600030101010101" pitchFamily="2" charset="-122"/>
                </a:rPr>
                <a:t>性需求</a:t>
              </a:r>
            </a:p>
          </p:txBody>
        </p:sp>
        <p:grpSp>
          <p:nvGrpSpPr>
            <p:cNvPr id="165947" name="Group 59">
              <a:extLst>
                <a:ext uri="{FF2B5EF4-FFF2-40B4-BE49-F238E27FC236}">
                  <a16:creationId xmlns:a16="http://schemas.microsoft.com/office/drawing/2014/main" id="{C7ADCCD3-D839-4AC3-976E-D84AC47B3DDC}"/>
                </a:ext>
              </a:extLst>
            </p:cNvPr>
            <p:cNvGrpSpPr>
              <a:grpSpLocks/>
            </p:cNvGrpSpPr>
            <p:nvPr/>
          </p:nvGrpSpPr>
          <p:grpSpPr bwMode="auto">
            <a:xfrm>
              <a:off x="502" y="1408"/>
              <a:ext cx="2159" cy="393"/>
              <a:chOff x="502" y="1408"/>
              <a:chExt cx="2159" cy="393"/>
            </a:xfrm>
          </p:grpSpPr>
          <p:sp>
            <p:nvSpPr>
              <p:cNvPr id="165941" name="Line 53">
                <a:extLst>
                  <a:ext uri="{FF2B5EF4-FFF2-40B4-BE49-F238E27FC236}">
                    <a16:creationId xmlns:a16="http://schemas.microsoft.com/office/drawing/2014/main" id="{D39FA368-ED6B-4C62-AD1E-1A142537F7F6}"/>
                  </a:ext>
                </a:extLst>
              </p:cNvPr>
              <p:cNvSpPr>
                <a:spLocks noChangeShapeType="1"/>
              </p:cNvSpPr>
              <p:nvPr/>
            </p:nvSpPr>
            <p:spPr bwMode="auto">
              <a:xfrm>
                <a:off x="1435" y="1408"/>
                <a:ext cx="0" cy="183"/>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2" name="Line 54">
                <a:extLst>
                  <a:ext uri="{FF2B5EF4-FFF2-40B4-BE49-F238E27FC236}">
                    <a16:creationId xmlns:a16="http://schemas.microsoft.com/office/drawing/2014/main" id="{9D7AD804-4CB6-48DC-9681-684F7EF3322A}"/>
                  </a:ext>
                </a:extLst>
              </p:cNvPr>
              <p:cNvSpPr>
                <a:spLocks noChangeShapeType="1"/>
              </p:cNvSpPr>
              <p:nvPr/>
            </p:nvSpPr>
            <p:spPr bwMode="auto">
              <a:xfrm>
                <a:off x="503" y="1591"/>
                <a:ext cx="2158" cy="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3" name="Line 55">
                <a:extLst>
                  <a:ext uri="{FF2B5EF4-FFF2-40B4-BE49-F238E27FC236}">
                    <a16:creationId xmlns:a16="http://schemas.microsoft.com/office/drawing/2014/main" id="{642D76C3-8BD1-433C-BB40-11621E3F95E3}"/>
                  </a:ext>
                </a:extLst>
              </p:cNvPr>
              <p:cNvSpPr>
                <a:spLocks noChangeShapeType="1"/>
              </p:cNvSpPr>
              <p:nvPr/>
            </p:nvSpPr>
            <p:spPr bwMode="auto">
              <a:xfrm>
                <a:off x="502" y="1591"/>
                <a:ext cx="0" cy="192"/>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4" name="Line 56">
                <a:extLst>
                  <a:ext uri="{FF2B5EF4-FFF2-40B4-BE49-F238E27FC236}">
                    <a16:creationId xmlns:a16="http://schemas.microsoft.com/office/drawing/2014/main" id="{37F91EC3-DBD5-4F1B-BD76-EECBFCBED1C7}"/>
                  </a:ext>
                </a:extLst>
              </p:cNvPr>
              <p:cNvSpPr>
                <a:spLocks noChangeShapeType="1"/>
              </p:cNvSpPr>
              <p:nvPr/>
            </p:nvSpPr>
            <p:spPr bwMode="auto">
              <a:xfrm>
                <a:off x="1225" y="1591"/>
                <a:ext cx="0" cy="21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5" name="Line 57">
                <a:extLst>
                  <a:ext uri="{FF2B5EF4-FFF2-40B4-BE49-F238E27FC236}">
                    <a16:creationId xmlns:a16="http://schemas.microsoft.com/office/drawing/2014/main" id="{ABB1759A-6272-497F-8865-D33801160FE3}"/>
                  </a:ext>
                </a:extLst>
              </p:cNvPr>
              <p:cNvSpPr>
                <a:spLocks noChangeShapeType="1"/>
              </p:cNvSpPr>
              <p:nvPr/>
            </p:nvSpPr>
            <p:spPr bwMode="auto">
              <a:xfrm>
                <a:off x="1947" y="1582"/>
                <a:ext cx="0" cy="201"/>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5946" name="Line 58">
                <a:extLst>
                  <a:ext uri="{FF2B5EF4-FFF2-40B4-BE49-F238E27FC236}">
                    <a16:creationId xmlns:a16="http://schemas.microsoft.com/office/drawing/2014/main" id="{F06A8C7B-D0B6-4633-9C2A-4AEF8650426C}"/>
                  </a:ext>
                </a:extLst>
              </p:cNvPr>
              <p:cNvSpPr>
                <a:spLocks noChangeShapeType="1"/>
              </p:cNvSpPr>
              <p:nvPr/>
            </p:nvSpPr>
            <p:spPr bwMode="auto">
              <a:xfrm>
                <a:off x="2651" y="1591"/>
                <a:ext cx="0" cy="210"/>
              </a:xfrm>
              <a:prstGeom prst="line">
                <a:avLst/>
              </a:prstGeom>
              <a:noFill/>
              <a:ln w="28575">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65949"/>
                                        </p:tgtEl>
                                        <p:attrNameLst>
                                          <p:attrName>style.visibility</p:attrName>
                                        </p:attrNameLst>
                                      </p:cBhvr>
                                      <p:to>
                                        <p:strVal val="visible"/>
                                      </p:to>
                                    </p:set>
                                    <p:animEffect transition="in" filter="wipe(up)">
                                      <p:cBhvr>
                                        <p:cTn id="7" dur="1000"/>
                                        <p:tgtEl>
                                          <p:spTgt spid="165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65950"/>
                                        </p:tgtEl>
                                        <p:attrNameLst>
                                          <p:attrName>style.visibility</p:attrName>
                                        </p:attrNameLst>
                                      </p:cBhvr>
                                      <p:to>
                                        <p:strVal val="visible"/>
                                      </p:to>
                                    </p:set>
                                    <p:animEffect transition="in" filter="wipe(up)">
                                      <p:cBhvr>
                                        <p:cTn id="12" dur="1000"/>
                                        <p:tgtEl>
                                          <p:spTgt spid="1659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65951"/>
                                        </p:tgtEl>
                                        <p:attrNameLst>
                                          <p:attrName>style.visibility</p:attrName>
                                        </p:attrNameLst>
                                      </p:cBhvr>
                                      <p:to>
                                        <p:strVal val="visible"/>
                                      </p:to>
                                    </p:set>
                                    <p:animEffect transition="in" filter="wipe(up)">
                                      <p:cBhvr>
                                        <p:cTn id="17" dur="1000"/>
                                        <p:tgtEl>
                                          <p:spTgt spid="16595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65953"/>
                                        </p:tgtEl>
                                        <p:attrNameLst>
                                          <p:attrName>style.visibility</p:attrName>
                                        </p:attrNameLst>
                                      </p:cBhvr>
                                      <p:to>
                                        <p:strVal val="visible"/>
                                      </p:to>
                                    </p:set>
                                    <p:animEffect transition="in" filter="wipe(up)">
                                      <p:cBhvr>
                                        <p:cTn id="22" dur="1000"/>
                                        <p:tgtEl>
                                          <p:spTgt spid="1659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65952"/>
                                        </p:tgtEl>
                                        <p:attrNameLst>
                                          <p:attrName>style.visibility</p:attrName>
                                        </p:attrNameLst>
                                      </p:cBhvr>
                                      <p:to>
                                        <p:strVal val="visible"/>
                                      </p:to>
                                    </p:set>
                                    <p:animEffect transition="in" filter="wipe(up)">
                                      <p:cBhvr>
                                        <p:cTn id="27" dur="1000"/>
                                        <p:tgtEl>
                                          <p:spTgt spid="1659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5954"/>
                                        </p:tgtEl>
                                        <p:attrNameLst>
                                          <p:attrName>style.visibility</p:attrName>
                                        </p:attrNameLst>
                                      </p:cBhvr>
                                      <p:to>
                                        <p:strVal val="visible"/>
                                      </p:to>
                                    </p:set>
                                    <p:animEffect transition="in" filter="wipe(up)">
                                      <p:cBhvr>
                                        <p:cTn id="32" dur="1000"/>
                                        <p:tgtEl>
                                          <p:spTgt spid="165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空演示文稿">
  <a:themeElements>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3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28575" cap="flat" cmpd="sng" algn="ctr">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30000"/>
          </a:lnSpc>
          <a:spcBef>
            <a:spcPct val="20000"/>
          </a:spcBef>
          <a:spcAft>
            <a:spcPct val="0"/>
          </a:spcAft>
          <a:buClrTx/>
          <a:buSzTx/>
          <a:buFontTx/>
          <a:buNone/>
          <a:tabLst/>
          <a:defRPr kumimoji="1" lang="zh-CN" altLang="en-US" sz="28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anose="02020603050405020304" pitchFamily="18" charset="0"/>
            <a:ea typeface="楷体_GB2312" pitchFamily="49"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6893</TotalTime>
  <Words>5068</Words>
  <Application>Microsoft Office PowerPoint</Application>
  <PresentationFormat>全屏显示(4:3)</PresentationFormat>
  <Paragraphs>743</Paragraphs>
  <Slides>58</Slides>
  <Notes>1</Notes>
  <HiddenSlides>1</HiddenSlides>
  <MMClips>1</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58</vt:i4>
      </vt:variant>
    </vt:vector>
  </HeadingPairs>
  <TitlesOfParts>
    <vt:vector size="72" baseType="lpstr">
      <vt:lpstr>Monotype Sorts</vt:lpstr>
      <vt:lpstr>黑体</vt:lpstr>
      <vt:lpstr>华文新魏</vt:lpstr>
      <vt:lpstr>华文行楷</vt:lpstr>
      <vt:lpstr>楷体_GB2312</vt:lpstr>
      <vt:lpstr>隶书</vt:lpstr>
      <vt:lpstr>宋体</vt:lpstr>
      <vt:lpstr>幼圆</vt:lpstr>
      <vt:lpstr>Arial</vt:lpstr>
      <vt:lpstr>Times New Roman</vt:lpstr>
      <vt:lpstr>空演示文稿</vt:lpstr>
      <vt:lpstr>图表</vt:lpstr>
      <vt:lpstr>Clip</vt:lpstr>
      <vt:lpstr>Equation</vt:lpstr>
      <vt:lpstr>PowerPoint 演示文稿</vt:lpstr>
      <vt:lpstr>需求分析基础</vt:lpstr>
      <vt:lpstr>PowerPoint 演示文稿</vt:lpstr>
      <vt:lpstr>2.1 软件需求工程的基本概念</vt:lpstr>
      <vt:lpstr>软件需求的重要性</vt:lpstr>
      <vt:lpstr>软件需求的困难</vt:lpstr>
      <vt:lpstr>PowerPoint 演示文稿</vt:lpstr>
      <vt:lpstr>PowerPoint 演示文稿</vt:lpstr>
      <vt:lpstr>PowerPoint 演示文稿</vt:lpstr>
      <vt:lpstr>传统需求分析</vt:lpstr>
      <vt:lpstr>PowerPoint 演示文稿</vt:lpstr>
      <vt:lpstr>需求工程的基本活动包括：</vt:lpstr>
      <vt:lpstr>PowerPoint 演示文稿</vt:lpstr>
      <vt:lpstr>需求获取技术</vt:lpstr>
      <vt:lpstr>需求获取技术</vt:lpstr>
      <vt:lpstr>需求获取技术</vt:lpstr>
      <vt:lpstr>PowerPoint 演示文稿</vt:lpstr>
      <vt:lpstr>PowerPoint 演示文稿</vt:lpstr>
      <vt:lpstr>PowerPoint 演示文稿</vt:lpstr>
      <vt:lpstr>PowerPoint 演示文稿</vt:lpstr>
      <vt:lpstr>PowerPoint 演示文稿</vt:lpstr>
      <vt:lpstr>PowerPoint 演示文稿</vt:lpstr>
      <vt:lpstr>需求分析常用技术</vt:lpstr>
      <vt:lpstr>三、需求的有效性验证</vt:lpstr>
      <vt:lpstr>三、需求的有效性验证</vt:lpstr>
      <vt:lpstr>   四、需求管理</vt:lpstr>
      <vt:lpstr>四、需求管理</vt:lpstr>
      <vt:lpstr>PowerPoint 演示文稿</vt:lpstr>
      <vt:lpstr>  2.2 需求分析方法</vt:lpstr>
      <vt:lpstr>PowerPoint 演示文稿</vt:lpstr>
      <vt:lpstr>PowerPoint 演示文稿</vt:lpstr>
      <vt:lpstr>  2.2 需求分析方法</vt:lpstr>
      <vt:lpstr>2.2 需求分析方法</vt:lpstr>
      <vt:lpstr>2.2.1 结构化分析方法</vt:lpstr>
      <vt:lpstr>    基本思想与步骤</vt:lpstr>
      <vt:lpstr>例一 图书预定系统（顶层DFD图）</vt:lpstr>
      <vt:lpstr>三、 数据流图</vt:lpstr>
      <vt:lpstr>分层DFD 图</vt:lpstr>
      <vt:lpstr>需求案例分析</vt:lpstr>
      <vt:lpstr>PowerPoint 演示文稿</vt:lpstr>
      <vt:lpstr>例2：医院病房监护系统</vt:lpstr>
      <vt:lpstr>PowerPoint 演示文稿</vt:lpstr>
      <vt:lpstr>非功能需求</vt:lpstr>
      <vt:lpstr>PowerPoint 演示文稿</vt:lpstr>
      <vt:lpstr>医院病房监护系统顶层DFD图</vt:lpstr>
      <vt:lpstr>医院病房监护系统二层DFD图</vt:lpstr>
      <vt:lpstr>PowerPoint 演示文稿</vt:lpstr>
      <vt:lpstr>四、 画分层DFD图的基本原则</vt:lpstr>
      <vt:lpstr>四、 画分层DFD图的基本原则</vt:lpstr>
      <vt:lpstr>五、 分层DFD图的改进</vt:lpstr>
      <vt:lpstr>六、 数据词典(DD)</vt:lpstr>
      <vt:lpstr>PowerPoint 演示文稿</vt:lpstr>
      <vt:lpstr>七、 加工说明</vt:lpstr>
      <vt:lpstr>（一） 结构化语言</vt:lpstr>
      <vt:lpstr>（二） 判定表</vt:lpstr>
      <vt:lpstr>判定表应用举例</vt:lpstr>
      <vt:lpstr>（三） 判定树</vt:lpstr>
      <vt:lpstr>需求分析小结</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软件需求分析</dc:title>
  <dc:creator>XUJY</dc:creator>
  <cp:lastModifiedBy>李 润泽</cp:lastModifiedBy>
  <cp:revision>387</cp:revision>
  <dcterms:modified xsi:type="dcterms:W3CDTF">2021-10-26T11:07:36Z</dcterms:modified>
</cp:coreProperties>
</file>