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89" r:id="rId2"/>
    <p:sldId id="257" r:id="rId3"/>
    <p:sldId id="258" r:id="rId4"/>
    <p:sldId id="357" r:id="rId5"/>
    <p:sldId id="358" r:id="rId6"/>
    <p:sldId id="337" r:id="rId7"/>
    <p:sldId id="359" r:id="rId8"/>
    <p:sldId id="339" r:id="rId9"/>
    <p:sldId id="360" r:id="rId10"/>
    <p:sldId id="345" r:id="rId11"/>
    <p:sldId id="362" r:id="rId12"/>
    <p:sldId id="361" r:id="rId13"/>
    <p:sldId id="363" r:id="rId14"/>
    <p:sldId id="364" r:id="rId15"/>
    <p:sldId id="365" r:id="rId16"/>
    <p:sldId id="366" r:id="rId17"/>
    <p:sldId id="367" r:id="rId18"/>
    <p:sldId id="374" r:id="rId19"/>
    <p:sldId id="341" r:id="rId20"/>
    <p:sldId id="342" r:id="rId21"/>
    <p:sldId id="308" r:id="rId22"/>
    <p:sldId id="260" r:id="rId23"/>
    <p:sldId id="261" r:id="rId24"/>
    <p:sldId id="262" r:id="rId25"/>
    <p:sldId id="263" r:id="rId26"/>
    <p:sldId id="264" r:id="rId27"/>
    <p:sldId id="378" r:id="rId28"/>
    <p:sldId id="387" r:id="rId29"/>
    <p:sldId id="388" r:id="rId30"/>
    <p:sldId id="259" r:id="rId31"/>
    <p:sldId id="271" r:id="rId32"/>
    <p:sldId id="272" r:id="rId33"/>
    <p:sldId id="273" r:id="rId34"/>
    <p:sldId id="369" r:id="rId35"/>
    <p:sldId id="370" r:id="rId36"/>
    <p:sldId id="371" r:id="rId37"/>
    <p:sldId id="372" r:id="rId38"/>
    <p:sldId id="377" r:id="rId39"/>
    <p:sldId id="376" r:id="rId40"/>
    <p:sldId id="284" r:id="rId41"/>
    <p:sldId id="285" r:id="rId42"/>
    <p:sldId id="286" r:id="rId43"/>
    <p:sldId id="288" r:id="rId44"/>
    <p:sldId id="289" r:id="rId45"/>
    <p:sldId id="314" r:id="rId46"/>
    <p:sldId id="309" r:id="rId47"/>
    <p:sldId id="291" r:id="rId48"/>
    <p:sldId id="292" r:id="rId49"/>
    <p:sldId id="329" r:id="rId50"/>
    <p:sldId id="350" r:id="rId51"/>
    <p:sldId id="368" r:id="rId52"/>
    <p:sldId id="351" r:id="rId53"/>
    <p:sldId id="352" r:id="rId54"/>
    <p:sldId id="353" r:id="rId55"/>
    <p:sldId id="354" r:id="rId56"/>
    <p:sldId id="355" r:id="rId57"/>
    <p:sldId id="356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D88"/>
    <a:srgbClr val="003399"/>
    <a:srgbClr val="333333"/>
    <a:srgbClr val="FFFF00"/>
    <a:srgbClr val="CC0000"/>
    <a:srgbClr val="CC6600"/>
    <a:srgbClr val="FFFF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61" autoAdjust="0"/>
    <p:restoredTop sz="94033" autoAdjust="0"/>
  </p:normalViewPr>
  <p:slideViewPr>
    <p:cSldViewPr>
      <p:cViewPr varScale="1">
        <p:scale>
          <a:sx n="72" d="100"/>
          <a:sy n="72" d="100"/>
        </p:scale>
        <p:origin x="43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1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0967D3C-0D91-4B81-8DC8-73617BBE43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46349A-DDF6-4107-9E65-308224607E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B8C07ED-7831-4A4F-9EC1-A449AB8A5D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381A475-4F3D-4813-A472-52271B2A72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FB1F9FC-CA4C-441B-96DF-82ADB36935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B0E4C5B5-5C1C-4933-B189-3DA685C26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DE8B93-2B7E-4CB6-8259-12C17AAF3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FD59D9F-D3B8-48DA-A93A-AC462C913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A17833-43E4-4482-A843-5E8447086A5D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45FF76A-650B-4643-9EF7-B0C336313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39FF902-4C9C-4C96-BAF9-2605327F9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389075-1C5B-428E-9FFD-0546ABCEC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DC927-E7A3-4DE6-9FA3-27E4A1667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4DBC99-8990-49C9-A008-3E045B83D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C8C9E-8FB7-4A36-98D3-90083EF31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47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BCBBB5-4640-402B-988E-72E1D87AB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5901CD-499A-4798-9904-69CD9217C7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1E0CC2-9066-4F81-88EE-D7951E8CD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887AD-78B0-4222-AD91-E00B5EA52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1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C32729-BB12-4E79-9D93-FA86B9B83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D63944-941A-4E0E-AD80-FB06CA94C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CB26E9-2909-46A0-9216-88F49D6DA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856C-3C0B-441C-9BC5-A9B27FCFA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20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6B2B-8EE9-43F0-8299-9C3B0B050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8832-CC70-45BA-8AE9-A29F6B314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7954D-98BD-4D3B-9E7A-44CE27AEF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3E32F-2460-418B-BCDF-176F2FC29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62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ED74B3-122A-4F16-B328-65CD60AC3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6B9AF4-D843-4828-AD74-4FE23BF29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96AC49-E451-46AD-87FE-BF9C49DC4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5DA2-4584-4A5E-8508-97020924C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94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CE4991-8527-43FB-B4A7-40195BB22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30F64C-5BB6-4A10-8CC6-2E73CCD35B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96179F-0C25-4FC8-BE64-64A2860F1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1AE19-4F9B-4783-A6AC-58631DBB0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41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F4B09-7418-4D98-B0D2-6B42A40A4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4003C-795C-453B-A139-271D26F3F7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64474-2932-494E-AFC8-45B4D839A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C68E-EAF2-42B7-A46A-1350428465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CD556A-2217-41C6-8CEE-9AF721D23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1C21B3-F07B-4633-838D-02766677BA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DB3E6C-17A3-4184-9096-45AEC0496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8EFB3-DBFA-44B1-AAF2-BA7EC99D4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5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207043-EA9C-423D-86F0-5E9ED2A1D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14495E-7FC3-45B5-A20E-F631B058F4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E9953D-5F08-4A52-96C0-1B4DD9F66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16EC9-6D84-4A25-BC4D-BA9A87F86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CF9C50-D508-451B-9703-71BCC6B4D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724A16-D4BB-4B7D-ABAB-D20D37569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BE1BBD-11E4-4EEE-93A2-7F1EF6FAE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B4CF6-E86A-4083-B602-69800C3E9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0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E917D-7A46-45EB-89E0-BFD287250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0B755-42EF-4731-BE61-8C73A3FB2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23DB7-FF35-47F0-A76E-05D08026D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FD5B8-23B4-4091-A14F-7F930459F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6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3D211-E251-487C-932A-5F28B2A0E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1FEEA-A3D2-4286-820F-F4DC4DE7D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0A381-80B6-437A-8AF2-789BD01A6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7CC1-CDBA-4B7C-B7B7-EF4FA7C87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5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6DDEE5-99D1-4C18-BB36-73703CCA2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7418A8-8997-4D68-9392-D4D3996FE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376DF7C-9661-40C8-AFA1-07FA90E403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BA3DF05-5FA9-4CED-87CC-AE6F31C725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1D95D4-80DA-46B7-BAD2-D10E9113A3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27052A-9B30-4FC5-9295-B80D098E3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slide" Target="slide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066F874-64FA-4C53-BF40-224D0F5B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78926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3F21856-6981-4E7B-A959-824EFCE7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270000"/>
            <a:ext cx="60483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软 件 工程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B731EC-AC2E-43FE-81DD-49DBA38C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276475"/>
            <a:ext cx="558165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饶国政</a:t>
            </a:r>
          </a:p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http://cic.tju.edu.cn/faculty/rgz/</a:t>
            </a:r>
          </a:p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rgz@tju.edu.cn</a:t>
            </a:r>
          </a:p>
        </p:txBody>
      </p:sp>
    </p:spTree>
  </p:cSld>
  <p:clrMapOvr>
    <a:masterClrMapping/>
  </p:clrMapOvr>
  <p:transition spd="slow" advTm="120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55494BFD-79CA-4FD5-9991-27D653DC1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414338"/>
            <a:ext cx="8802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二、 客户机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/</a:t>
            </a: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服务器模型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Client/Server Architectural Model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ED04D334-E3FA-41B3-97ED-4E6CE63F5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998538"/>
            <a:ext cx="84153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        C/S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结构是一种</a:t>
            </a:r>
            <a:r>
              <a:rPr lang="zh-CN" altLang="en-US" sz="2800" dirty="0">
                <a:solidFill>
                  <a:srgbClr val="FFFF66"/>
                </a:solidFill>
                <a:ea typeface="楷体_GB2312" pitchFamily="49" charset="-122"/>
              </a:rPr>
              <a:t>分布式模型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，采用发请求、得结果的模式：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ea typeface="幼圆" panose="02010509060101010101" pitchFamily="49" charset="-122"/>
              </a:rPr>
              <a:t>客户机    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向服务器发出请求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数据请求、网页请求、文件传输请求等等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ea typeface="幼圆" panose="02010509060101010101" pitchFamily="49" charset="-122"/>
              </a:rPr>
              <a:t>服务器   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响应请求，进行相应的操作，将结果回传给客户机，客户机再将格式化后的结果呈现给用户。</a:t>
            </a:r>
          </a:p>
        </p:txBody>
      </p:sp>
      <p:pic>
        <p:nvPicPr>
          <p:cNvPr id="110596" name="Picture 4" descr="变色小球">
            <a:extLst>
              <a:ext uri="{FF2B5EF4-FFF2-40B4-BE49-F238E27FC236}">
                <a16:creationId xmlns:a16="http://schemas.microsoft.com/office/drawing/2014/main" id="{3060D40C-C051-483D-AB93-32636F10EE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1685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5" descr="变色小球">
            <a:extLst>
              <a:ext uri="{FF2B5EF4-FFF2-40B4-BE49-F238E27FC236}">
                <a16:creationId xmlns:a16="http://schemas.microsoft.com/office/drawing/2014/main" id="{41971744-0827-4980-98E4-2D62BE710B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0257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D58636-C7C3-4C53-912C-2F7B3138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271" name="Rectangle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E1C002-E0ED-452A-A369-25744EF0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272" name="Oval 43">
            <a:hlinkClick r:id="rId3" action="ppaction://hlinksldjump"/>
            <a:extLst>
              <a:ext uri="{FF2B5EF4-FFF2-40B4-BE49-F238E27FC236}">
                <a16:creationId xmlns:a16="http://schemas.microsoft.com/office/drawing/2014/main" id="{0B8CEA7A-C564-49D5-B2B3-0F4BB4183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2368220F-7167-4243-A3ED-67CCFCE2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789363"/>
            <a:ext cx="8551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C/S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结构的应用都由三个相对独立的逻辑部分组成：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D4C15712-C570-4F3F-9A83-95C681D49FB0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4419600"/>
            <a:ext cx="2790825" cy="2438400"/>
            <a:chOff x="4928" y="12281"/>
            <a:chExt cx="2520" cy="2651"/>
          </a:xfrm>
        </p:grpSpPr>
        <p:sp>
          <p:nvSpPr>
            <p:cNvPr id="11275" name="Text Box 63">
              <a:extLst>
                <a:ext uri="{FF2B5EF4-FFF2-40B4-BE49-F238E27FC236}">
                  <a16:creationId xmlns:a16="http://schemas.microsoft.com/office/drawing/2014/main" id="{00048CF4-54D2-40A2-BE0C-AC2B7062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" y="12281"/>
              <a:ext cx="1980" cy="4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用户界面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276" name="Text Box 64">
              <a:extLst>
                <a:ext uri="{FF2B5EF4-FFF2-40B4-BE49-F238E27FC236}">
                  <a16:creationId xmlns:a16="http://schemas.microsoft.com/office/drawing/2014/main" id="{FF8D8EF7-61AF-4049-8CED-F71484ED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" y="13061"/>
              <a:ext cx="1980" cy="4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应用逻辑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277" name="Text Box 65">
              <a:extLst>
                <a:ext uri="{FF2B5EF4-FFF2-40B4-BE49-F238E27FC236}">
                  <a16:creationId xmlns:a16="http://schemas.microsoft.com/office/drawing/2014/main" id="{C6BB5A67-1661-4ABF-8D24-B13A53AEE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" y="13841"/>
              <a:ext cx="1980" cy="4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数据访问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278" name="Text Box 66">
              <a:extLst>
                <a:ext uri="{FF2B5EF4-FFF2-40B4-BE49-F238E27FC236}">
                  <a16:creationId xmlns:a16="http://schemas.microsoft.com/office/drawing/2014/main" id="{5A05C92B-4AC7-4944-91AA-67C337A3E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" y="14465"/>
              <a:ext cx="252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三种逻辑之间的关系</a:t>
              </a:r>
              <a:endParaRPr lang="zh-CN" altLang="en-US" sz="1800" dirty="0">
                <a:ea typeface="楷体_GB2312" pitchFamily="49" charset="-122"/>
              </a:endParaRPr>
            </a:p>
          </p:txBody>
        </p:sp>
        <p:sp>
          <p:nvSpPr>
            <p:cNvPr id="11279" name="Line 67">
              <a:extLst>
                <a:ext uri="{FF2B5EF4-FFF2-40B4-BE49-F238E27FC236}">
                  <a16:creationId xmlns:a16="http://schemas.microsoft.com/office/drawing/2014/main" id="{9FA63482-ED2F-49D7-80B5-5F5CD66DC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7" y="12749"/>
              <a:ext cx="2" cy="3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68">
              <a:extLst>
                <a:ext uri="{FF2B5EF4-FFF2-40B4-BE49-F238E27FC236}">
                  <a16:creationId xmlns:a16="http://schemas.microsoft.com/office/drawing/2014/main" id="{3DA4DC7E-FFBE-4358-A671-609F5058D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8" y="13529"/>
              <a:ext cx="2" cy="3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6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>
            <a:extLst>
              <a:ext uri="{FF2B5EF4-FFF2-40B4-BE49-F238E27FC236}">
                <a16:creationId xmlns:a16="http://schemas.microsoft.com/office/drawing/2014/main" id="{CB34B91E-A555-4524-9C83-2D81F06A4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03238"/>
            <a:ext cx="84613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zh-CN" altLang="en-US" sz="2800">
                <a:solidFill>
                  <a:srgbClr val="FFFF66"/>
                </a:solidFill>
                <a:ea typeface="楷体_GB2312" pitchFamily="49" charset="-122"/>
              </a:rPr>
              <a:t>两层客户机</a:t>
            </a:r>
            <a:r>
              <a:rPr lang="en-US" altLang="zh-CN" sz="2800">
                <a:solidFill>
                  <a:srgbClr val="FFFF66"/>
                </a:solidFill>
                <a:ea typeface="楷体_GB2312" pitchFamily="49" charset="-122"/>
              </a:rPr>
              <a:t>/</a:t>
            </a:r>
            <a:r>
              <a:rPr lang="zh-CN" altLang="en-US" sz="2800">
                <a:solidFill>
                  <a:srgbClr val="FFFF66"/>
                </a:solidFill>
                <a:ea typeface="楷体_GB2312" pitchFamily="49" charset="-122"/>
              </a:rPr>
              <a:t>服务器模型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     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Two Tier Client/Server Architectural Model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64DAE53-50C2-496D-A2D1-9032541A0363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1763713"/>
            <a:ext cx="7200900" cy="3375025"/>
            <a:chOff x="2520" y="10254"/>
            <a:chExt cx="7200" cy="3510"/>
          </a:xfrm>
        </p:grpSpPr>
        <p:sp>
          <p:nvSpPr>
            <p:cNvPr id="12293" name="Text Box 7">
              <a:extLst>
                <a:ext uri="{FF2B5EF4-FFF2-40B4-BE49-F238E27FC236}">
                  <a16:creationId xmlns:a16="http://schemas.microsoft.com/office/drawing/2014/main" id="{F600FD4F-A2B0-41C5-AA8B-72A4FD758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12438"/>
              <a:ext cx="1440" cy="6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服务器</a:t>
              </a: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2294" name="Text Box 8">
              <a:extLst>
                <a:ext uri="{FF2B5EF4-FFF2-40B4-BE49-F238E27FC236}">
                  <a16:creationId xmlns:a16="http://schemas.microsoft.com/office/drawing/2014/main" id="{A9F423FD-C3AA-4473-B141-4ED49900A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1502"/>
              <a:ext cx="720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网络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295" name="Text Box 9">
              <a:extLst>
                <a:ext uri="{FF2B5EF4-FFF2-40B4-BE49-F238E27FC236}">
                  <a16:creationId xmlns:a16="http://schemas.microsoft.com/office/drawing/2014/main" id="{E95F418D-4C9C-4D70-B5CE-826D64529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9" y="12438"/>
              <a:ext cx="1441" cy="6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服务器</a:t>
              </a: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2296" name="Text Box 10">
              <a:extLst>
                <a:ext uri="{FF2B5EF4-FFF2-40B4-BE49-F238E27FC236}">
                  <a16:creationId xmlns:a16="http://schemas.microsoft.com/office/drawing/2014/main" id="{A590D1F6-B021-439F-A7CE-CB59BEB07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12438"/>
              <a:ext cx="1440" cy="6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服务器</a:t>
              </a: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grpSp>
          <p:nvGrpSpPr>
            <p:cNvPr id="12297" name="Group 11">
              <a:extLst>
                <a:ext uri="{FF2B5EF4-FFF2-40B4-BE49-F238E27FC236}">
                  <a16:creationId xmlns:a16="http://schemas.microsoft.com/office/drawing/2014/main" id="{3C79F219-8641-4711-AD06-1A4EB51A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10254"/>
              <a:ext cx="1440" cy="780"/>
              <a:chOff x="3060" y="10254"/>
              <a:chExt cx="1440" cy="780"/>
            </a:xfrm>
          </p:grpSpPr>
          <p:sp>
            <p:nvSpPr>
              <p:cNvPr id="12323" name="Oval 12">
                <a:extLst>
                  <a:ext uri="{FF2B5EF4-FFF2-40B4-BE49-F238E27FC236}">
                    <a16:creationId xmlns:a16="http://schemas.microsoft.com/office/drawing/2014/main" id="{D396AA58-A66A-495B-9B63-E35206522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10254"/>
                <a:ext cx="1440" cy="77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4" name="Text Box 13">
                <a:extLst>
                  <a:ext uri="{FF2B5EF4-FFF2-40B4-BE49-F238E27FC236}">
                    <a16:creationId xmlns:a16="http://schemas.microsoft.com/office/drawing/2014/main" id="{0A93CFFB-4B70-4ADF-A9D7-7B303B49E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10410"/>
                <a:ext cx="14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/>
                  <a:t>客户</a:t>
                </a:r>
                <a:r>
                  <a:rPr lang="en-US" altLang="zh-CN" sz="2000"/>
                  <a:t>1</a:t>
                </a:r>
                <a:endParaRPr lang="en-US" altLang="zh-CN" sz="2000">
                  <a:ea typeface="楷体_GB2312" pitchFamily="49" charset="-122"/>
                </a:endParaRPr>
              </a:p>
            </p:txBody>
          </p:sp>
        </p:grpSp>
        <p:grpSp>
          <p:nvGrpSpPr>
            <p:cNvPr id="12298" name="Group 14">
              <a:extLst>
                <a:ext uri="{FF2B5EF4-FFF2-40B4-BE49-F238E27FC236}">
                  <a16:creationId xmlns:a16="http://schemas.microsoft.com/office/drawing/2014/main" id="{C3B29C8F-6A7A-4F20-869E-8DC31D3D6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10254"/>
              <a:ext cx="1440" cy="780"/>
              <a:chOff x="3060" y="10254"/>
              <a:chExt cx="1440" cy="780"/>
            </a:xfrm>
          </p:grpSpPr>
          <p:sp>
            <p:nvSpPr>
              <p:cNvPr id="12321" name="Oval 15">
                <a:extLst>
                  <a:ext uri="{FF2B5EF4-FFF2-40B4-BE49-F238E27FC236}">
                    <a16:creationId xmlns:a16="http://schemas.microsoft.com/office/drawing/2014/main" id="{0CDF0A2B-C7ED-4338-BC78-DD54661BF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10254"/>
                <a:ext cx="1443" cy="77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2" name="Text Box 16">
                <a:extLst>
                  <a:ext uri="{FF2B5EF4-FFF2-40B4-BE49-F238E27FC236}">
                    <a16:creationId xmlns:a16="http://schemas.microsoft.com/office/drawing/2014/main" id="{538F588A-4686-4835-A1B4-51EEE33B8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10410"/>
                <a:ext cx="14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/>
                  <a:t>客户</a:t>
                </a:r>
                <a:r>
                  <a:rPr lang="en-US" altLang="zh-CN" sz="2000"/>
                  <a:t>2</a:t>
                </a:r>
                <a:endParaRPr lang="en-US" altLang="zh-CN" sz="2000">
                  <a:ea typeface="楷体_GB2312" pitchFamily="49" charset="-122"/>
                </a:endParaRPr>
              </a:p>
            </p:txBody>
          </p:sp>
        </p:grpSp>
        <p:grpSp>
          <p:nvGrpSpPr>
            <p:cNvPr id="12299" name="Group 17">
              <a:extLst>
                <a:ext uri="{FF2B5EF4-FFF2-40B4-BE49-F238E27FC236}">
                  <a16:creationId xmlns:a16="http://schemas.microsoft.com/office/drawing/2014/main" id="{0838AC8A-031C-4265-88FF-0592C8745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0" y="10254"/>
              <a:ext cx="1440" cy="780"/>
              <a:chOff x="3060" y="10254"/>
              <a:chExt cx="1440" cy="780"/>
            </a:xfrm>
          </p:grpSpPr>
          <p:sp>
            <p:nvSpPr>
              <p:cNvPr id="12319" name="Oval 18">
                <a:extLst>
                  <a:ext uri="{FF2B5EF4-FFF2-40B4-BE49-F238E27FC236}">
                    <a16:creationId xmlns:a16="http://schemas.microsoft.com/office/drawing/2014/main" id="{85ADF05A-518E-4BEF-AE26-1B179B40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10254"/>
                <a:ext cx="1440" cy="77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0" name="Text Box 19">
                <a:extLst>
                  <a:ext uri="{FF2B5EF4-FFF2-40B4-BE49-F238E27FC236}">
                    <a16:creationId xmlns:a16="http://schemas.microsoft.com/office/drawing/2014/main" id="{8DD1830C-2BB6-4CEE-A5DE-D77029E87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10410"/>
                <a:ext cx="14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/>
                  <a:t>客户</a:t>
                </a:r>
                <a:r>
                  <a:rPr lang="en-US" altLang="zh-CN" sz="2000"/>
                  <a:t>N</a:t>
                </a:r>
                <a:endParaRPr lang="en-US" altLang="zh-CN" sz="2000">
                  <a:ea typeface="楷体_GB2312" pitchFamily="49" charset="-122"/>
                </a:endParaRPr>
              </a:p>
            </p:txBody>
          </p:sp>
        </p:grpSp>
        <p:sp>
          <p:nvSpPr>
            <p:cNvPr id="12300" name="Line 20">
              <a:extLst>
                <a:ext uri="{FF2B5EF4-FFF2-40B4-BE49-F238E27FC236}">
                  <a16:creationId xmlns:a16="http://schemas.microsoft.com/office/drawing/2014/main" id="{B95EDB4F-E283-44D0-B568-6DC93877C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1034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21">
              <a:extLst>
                <a:ext uri="{FF2B5EF4-FFF2-40B4-BE49-F238E27FC236}">
                  <a16:creationId xmlns:a16="http://schemas.microsoft.com/office/drawing/2014/main" id="{640359E9-D869-4A2E-B9FF-D7BB4344D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" y="11034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22">
              <a:extLst>
                <a:ext uri="{FF2B5EF4-FFF2-40B4-BE49-F238E27FC236}">
                  <a16:creationId xmlns:a16="http://schemas.microsoft.com/office/drawing/2014/main" id="{04CA38B2-C2FC-48F9-A18B-3B02959FD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11034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23">
              <a:extLst>
                <a:ext uri="{FF2B5EF4-FFF2-40B4-BE49-F238E27FC236}">
                  <a16:creationId xmlns:a16="http://schemas.microsoft.com/office/drawing/2014/main" id="{B4317DAE-3A39-45F2-8C73-40AD31C78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1970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24">
              <a:extLst>
                <a:ext uri="{FF2B5EF4-FFF2-40B4-BE49-F238E27FC236}">
                  <a16:creationId xmlns:a16="http://schemas.microsoft.com/office/drawing/2014/main" id="{D24A977B-1A3C-4CAF-B3B6-54691886F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" y="11970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25">
              <a:extLst>
                <a:ext uri="{FF2B5EF4-FFF2-40B4-BE49-F238E27FC236}">
                  <a16:creationId xmlns:a16="http://schemas.microsoft.com/office/drawing/2014/main" id="{BC929B90-1A01-4E5C-B997-716225980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" y="11970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Text Box 26">
              <a:extLst>
                <a:ext uri="{FF2B5EF4-FFF2-40B4-BE49-F238E27FC236}">
                  <a16:creationId xmlns:a16="http://schemas.microsoft.com/office/drawing/2014/main" id="{0A6B433B-31EF-4EC1-BFA8-8E1118A60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7" y="13296"/>
              <a:ext cx="36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两层</a:t>
              </a:r>
              <a:r>
                <a:rPr lang="en-US" altLang="zh-CN" sz="2000">
                  <a:solidFill>
                    <a:schemeClr val="bg1"/>
                  </a:solidFill>
                </a:rPr>
                <a:t>Client/Server</a:t>
              </a:r>
              <a:r>
                <a:rPr lang="zh-CN" altLang="en-US" sz="2000">
                  <a:solidFill>
                    <a:schemeClr val="bg1"/>
                  </a:solidFill>
                </a:rPr>
                <a:t>结构</a:t>
              </a:r>
              <a:endParaRPr lang="zh-CN" altLang="en-US" sz="2000">
                <a:ea typeface="楷体_GB2312" pitchFamily="49" charset="-122"/>
              </a:endParaRPr>
            </a:p>
          </p:txBody>
        </p:sp>
        <p:grpSp>
          <p:nvGrpSpPr>
            <p:cNvPr id="12307" name="Group 27">
              <a:extLst>
                <a:ext uri="{FF2B5EF4-FFF2-40B4-BE49-F238E27FC236}">
                  <a16:creationId xmlns:a16="http://schemas.microsoft.com/office/drawing/2014/main" id="{6EAFA92F-184F-410B-840C-F37739073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" y="11034"/>
              <a:ext cx="1621" cy="1404"/>
              <a:chOff x="3960" y="11034"/>
              <a:chExt cx="1621" cy="1404"/>
            </a:xfrm>
          </p:grpSpPr>
          <p:sp>
            <p:nvSpPr>
              <p:cNvPr id="12316" name="Line 28">
                <a:extLst>
                  <a:ext uri="{FF2B5EF4-FFF2-40B4-BE49-F238E27FC236}">
                    <a16:creationId xmlns:a16="http://schemas.microsoft.com/office/drawing/2014/main" id="{C3038CAD-274A-4A5B-84D6-DF158A67E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1032"/>
                <a:ext cx="2" cy="783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9">
                <a:extLst>
                  <a:ext uri="{FF2B5EF4-FFF2-40B4-BE49-F238E27FC236}">
                    <a16:creationId xmlns:a16="http://schemas.microsoft.com/office/drawing/2014/main" id="{49C00D0F-E43C-41D5-BC39-179F4BDB4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1814"/>
                <a:ext cx="162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30">
                <a:extLst>
                  <a:ext uri="{FF2B5EF4-FFF2-40B4-BE49-F238E27FC236}">
                    <a16:creationId xmlns:a16="http://schemas.microsoft.com/office/drawing/2014/main" id="{0BB275EB-AA47-4072-A17E-FC3C8340E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9" y="11814"/>
                <a:ext cx="2" cy="62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08" name="Group 31">
              <a:extLst>
                <a:ext uri="{FF2B5EF4-FFF2-40B4-BE49-F238E27FC236}">
                  <a16:creationId xmlns:a16="http://schemas.microsoft.com/office/drawing/2014/main" id="{A5D4FCAD-5F03-4396-BE2A-5CB0D7B45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11034"/>
              <a:ext cx="1621" cy="1404"/>
              <a:chOff x="4140" y="11034"/>
              <a:chExt cx="1621" cy="1404"/>
            </a:xfrm>
          </p:grpSpPr>
          <p:sp>
            <p:nvSpPr>
              <p:cNvPr id="12313" name="Line 32">
                <a:extLst>
                  <a:ext uri="{FF2B5EF4-FFF2-40B4-BE49-F238E27FC236}">
                    <a16:creationId xmlns:a16="http://schemas.microsoft.com/office/drawing/2014/main" id="{4CBC16F6-4BC1-4BB6-A205-5B27FBF8E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11032"/>
                <a:ext cx="2" cy="62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33">
                <a:extLst>
                  <a:ext uri="{FF2B5EF4-FFF2-40B4-BE49-F238E27FC236}">
                    <a16:creationId xmlns:a16="http://schemas.microsoft.com/office/drawing/2014/main" id="{3B0F2BB6-9D55-43EE-9CDD-09C8E425E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11658"/>
                <a:ext cx="162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34">
                <a:extLst>
                  <a:ext uri="{FF2B5EF4-FFF2-40B4-BE49-F238E27FC236}">
                    <a16:creationId xmlns:a16="http://schemas.microsoft.com/office/drawing/2014/main" id="{FDC9E449-A2B6-4B38-93D1-7EC3E19A3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" y="11657"/>
                <a:ext cx="3" cy="78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9" name="Text Box 35">
              <a:extLst>
                <a:ext uri="{FF2B5EF4-FFF2-40B4-BE49-F238E27FC236}">
                  <a16:creationId xmlns:a16="http://schemas.microsoft.com/office/drawing/2014/main" id="{CF2D5286-A83F-4CFE-A585-360A468B5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1880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请求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2310" name="Text Box 36">
              <a:extLst>
                <a:ext uri="{FF2B5EF4-FFF2-40B4-BE49-F238E27FC236}">
                  <a16:creationId xmlns:a16="http://schemas.microsoft.com/office/drawing/2014/main" id="{78B0896D-45D0-462A-B393-0A1E6A5B9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" y="11139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结果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2311" name="Line 37">
              <a:extLst>
                <a:ext uri="{FF2B5EF4-FFF2-40B4-BE49-F238E27FC236}">
                  <a16:creationId xmlns:a16="http://schemas.microsoft.com/office/drawing/2014/main" id="{63D33D70-4B87-4891-88BD-0CA3478D1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" y="11033"/>
              <a:ext cx="0" cy="14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Text Box 38">
              <a:extLst>
                <a:ext uri="{FF2B5EF4-FFF2-40B4-BE49-F238E27FC236}">
                  <a16:creationId xmlns:a16="http://schemas.microsoft.com/office/drawing/2014/main" id="{EE6F5E4C-1622-45C7-AD92-B118580E6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5" y="11034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请求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29063" name="Text Box 39">
            <a:extLst>
              <a:ext uri="{FF2B5EF4-FFF2-40B4-BE49-F238E27FC236}">
                <a16:creationId xmlns:a16="http://schemas.microsoft.com/office/drawing/2014/main" id="{E6EBEEC4-DCDB-4426-8205-567CCEB6E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5138738"/>
            <a:ext cx="84169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C/S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的工作模式是一种远程过程调用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(RPC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Remote Procedure Call)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模式，允许客户端和服务器端有不同的软硬平台。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Text Box 6">
            <a:extLst>
              <a:ext uri="{FF2B5EF4-FFF2-40B4-BE49-F238E27FC236}">
                <a16:creationId xmlns:a16="http://schemas.microsoft.com/office/drawing/2014/main" id="{05874A8F-25DB-4310-B988-902136B0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454650"/>
            <a:ext cx="369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chemeClr val="bg1"/>
                </a:solidFill>
              </a:rPr>
              <a:t>电影图片库系统的体系结构</a:t>
            </a:r>
          </a:p>
        </p:txBody>
      </p:sp>
      <p:sp>
        <p:nvSpPr>
          <p:cNvPr id="13315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B0A757-5161-4DDB-AD13-C0F32359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3316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7F6C10-97E9-43D0-8516-D5A31CD6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3317" name="Oval 9">
            <a:hlinkClick r:id="rId2" action="ppaction://hlinksldjump"/>
            <a:extLst>
              <a:ext uri="{FF2B5EF4-FFF2-40B4-BE49-F238E27FC236}">
                <a16:creationId xmlns:a16="http://schemas.microsoft.com/office/drawing/2014/main" id="{3AAC2A52-10D1-4B59-9E89-270EB151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3C6483BD-6F0D-4ABE-949E-7920856421BE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1854200"/>
            <a:ext cx="7426325" cy="3219450"/>
            <a:chOff x="754" y="2358"/>
            <a:chExt cx="4251" cy="1520"/>
          </a:xfrm>
        </p:grpSpPr>
        <p:sp>
          <p:nvSpPr>
            <p:cNvPr id="13320" name="AutoShape 11">
              <a:extLst>
                <a:ext uri="{FF2B5EF4-FFF2-40B4-BE49-F238E27FC236}">
                  <a16:creationId xmlns:a16="http://schemas.microsoft.com/office/drawing/2014/main" id="{7E77710F-390E-4FBC-B598-912CA367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358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client</a:t>
              </a:r>
              <a:r>
                <a:rPr lang="en-US" altLang="zh-CN" sz="180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3321" name="AutoShape 12">
              <a:extLst>
                <a:ext uri="{FF2B5EF4-FFF2-40B4-BE49-F238E27FC236}">
                  <a16:creationId xmlns:a16="http://schemas.microsoft.com/office/drawing/2014/main" id="{52251B9D-848E-48FB-9DFD-F291888DF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358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client</a:t>
              </a:r>
              <a:r>
                <a:rPr lang="en-US" altLang="zh-CN" sz="180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3322" name="AutoShape 13">
              <a:extLst>
                <a:ext uri="{FF2B5EF4-FFF2-40B4-BE49-F238E27FC236}">
                  <a16:creationId xmlns:a16="http://schemas.microsoft.com/office/drawing/2014/main" id="{0A638565-11FB-41F3-9DA5-90E60C27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358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client</a:t>
              </a:r>
              <a:r>
                <a:rPr lang="en-US" altLang="zh-CN" sz="1800">
                  <a:latin typeface="宋体" panose="02010600030101010101" pitchFamily="2" charset="-122"/>
                </a:rPr>
                <a:t>4</a:t>
              </a:r>
            </a:p>
          </p:txBody>
        </p:sp>
        <p:sp>
          <p:nvSpPr>
            <p:cNvPr id="13323" name="AutoShape 14">
              <a:extLst>
                <a:ext uri="{FF2B5EF4-FFF2-40B4-BE49-F238E27FC236}">
                  <a16:creationId xmlns:a16="http://schemas.microsoft.com/office/drawing/2014/main" id="{E1936426-075B-4C5B-842E-68EEF7FC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358"/>
              <a:ext cx="635" cy="317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client</a:t>
              </a:r>
              <a:r>
                <a:rPr lang="en-US" altLang="zh-CN" sz="180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3324" name="Rectangle 15">
              <a:extLst>
                <a:ext uri="{FF2B5EF4-FFF2-40B4-BE49-F238E27FC236}">
                  <a16:creationId xmlns:a16="http://schemas.microsoft.com/office/drawing/2014/main" id="{7A56CF3B-7129-4E42-AF9C-9F11D4B1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876"/>
              <a:ext cx="3657" cy="18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Wide-bandwidth netwok</a:t>
              </a:r>
            </a:p>
          </p:txBody>
        </p:sp>
        <p:grpSp>
          <p:nvGrpSpPr>
            <p:cNvPr id="13325" name="Group 16">
              <a:extLst>
                <a:ext uri="{FF2B5EF4-FFF2-40B4-BE49-F238E27FC236}">
                  <a16:creationId xmlns:a16="http://schemas.microsoft.com/office/drawing/2014/main" id="{55E5B56A-C99F-4913-AA11-8378F7431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" y="3265"/>
              <a:ext cx="992" cy="596"/>
              <a:chOff x="782" y="3322"/>
              <a:chExt cx="992" cy="596"/>
            </a:xfrm>
          </p:grpSpPr>
          <p:sp>
            <p:nvSpPr>
              <p:cNvPr id="13346" name="AutoShape 17">
                <a:extLst>
                  <a:ext uri="{FF2B5EF4-FFF2-40B4-BE49-F238E27FC236}">
                    <a16:creationId xmlns:a16="http://schemas.microsoft.com/office/drawing/2014/main" id="{6F1EDE6A-FB6C-4A6D-BADA-CE83C2A3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" y="3322"/>
                <a:ext cx="992" cy="596"/>
              </a:xfrm>
              <a:prstGeom prst="flowChartAlternateProcess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7" name="Line 18">
                <a:extLst>
                  <a:ext uri="{FF2B5EF4-FFF2-40B4-BE49-F238E27FC236}">
                    <a16:creationId xmlns:a16="http://schemas.microsoft.com/office/drawing/2014/main" id="{AE1CC34B-8A4C-46E8-854C-189039043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651"/>
                <a:ext cx="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Text Box 19">
                <a:extLst>
                  <a:ext uri="{FF2B5EF4-FFF2-40B4-BE49-F238E27FC236}">
                    <a16:creationId xmlns:a16="http://schemas.microsoft.com/office/drawing/2014/main" id="{FF3DF8E8-1B3D-4381-8123-D93122C4D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" y="3322"/>
                <a:ext cx="862" cy="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Catalogue</a:t>
                </a:r>
              </a:p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server</a:t>
                </a:r>
              </a:p>
              <a:p>
                <a:pPr algn="ctr" eaLnBrk="1" hangingPunct="1"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catalogue</a:t>
                </a:r>
              </a:p>
            </p:txBody>
          </p:sp>
        </p:grpSp>
        <p:sp>
          <p:nvSpPr>
            <p:cNvPr id="13326" name="AutoShape 20">
              <a:extLst>
                <a:ext uri="{FF2B5EF4-FFF2-40B4-BE49-F238E27FC236}">
                  <a16:creationId xmlns:a16="http://schemas.microsoft.com/office/drawing/2014/main" id="{895D85D8-8F42-4881-A8BF-8F84AAD93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669"/>
              <a:ext cx="153" cy="206"/>
            </a:xfrm>
            <a:prstGeom prst="upDownArrow">
              <a:avLst>
                <a:gd name="adj1" fmla="val 50000"/>
                <a:gd name="adj2" fmla="val 26928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27" name="AutoShape 21">
              <a:extLst>
                <a:ext uri="{FF2B5EF4-FFF2-40B4-BE49-F238E27FC236}">
                  <a16:creationId xmlns:a16="http://schemas.microsoft.com/office/drawing/2014/main" id="{21220522-5A9A-4C92-AD96-3B6654B2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669"/>
              <a:ext cx="153" cy="206"/>
            </a:xfrm>
            <a:prstGeom prst="upDownArrow">
              <a:avLst>
                <a:gd name="adj1" fmla="val 50000"/>
                <a:gd name="adj2" fmla="val 26928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28" name="AutoShape 22">
              <a:extLst>
                <a:ext uri="{FF2B5EF4-FFF2-40B4-BE49-F238E27FC236}">
                  <a16:creationId xmlns:a16="http://schemas.microsoft.com/office/drawing/2014/main" id="{5000ED2A-235B-4FAA-AA6D-7D48C8F4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669"/>
              <a:ext cx="153" cy="206"/>
            </a:xfrm>
            <a:prstGeom prst="upDownArrow">
              <a:avLst>
                <a:gd name="adj1" fmla="val 50000"/>
                <a:gd name="adj2" fmla="val 26928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29" name="AutoShape 23">
              <a:extLst>
                <a:ext uri="{FF2B5EF4-FFF2-40B4-BE49-F238E27FC236}">
                  <a16:creationId xmlns:a16="http://schemas.microsoft.com/office/drawing/2014/main" id="{38F9B120-AA90-46FD-875D-816698EA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669"/>
              <a:ext cx="153" cy="206"/>
            </a:xfrm>
            <a:prstGeom prst="upDownArrow">
              <a:avLst>
                <a:gd name="adj1" fmla="val 50000"/>
                <a:gd name="adj2" fmla="val 26928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30" name="AutoShape 24">
              <a:extLst>
                <a:ext uri="{FF2B5EF4-FFF2-40B4-BE49-F238E27FC236}">
                  <a16:creationId xmlns:a16="http://schemas.microsoft.com/office/drawing/2014/main" id="{2368225F-C524-4BC0-ACB5-52A2D722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3065"/>
              <a:ext cx="170" cy="199"/>
            </a:xfrm>
            <a:prstGeom prst="upDownArrow">
              <a:avLst>
                <a:gd name="adj1" fmla="val 50000"/>
                <a:gd name="adj2" fmla="val 23412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31" name="AutoShape 25">
              <a:extLst>
                <a:ext uri="{FF2B5EF4-FFF2-40B4-BE49-F238E27FC236}">
                  <a16:creationId xmlns:a16="http://schemas.microsoft.com/office/drawing/2014/main" id="{5179327E-FE97-4DDC-920D-FF34F85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65"/>
              <a:ext cx="170" cy="199"/>
            </a:xfrm>
            <a:prstGeom prst="upDownArrow">
              <a:avLst>
                <a:gd name="adj1" fmla="val 50000"/>
                <a:gd name="adj2" fmla="val 23412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32" name="AutoShape 26">
              <a:extLst>
                <a:ext uri="{FF2B5EF4-FFF2-40B4-BE49-F238E27FC236}">
                  <a16:creationId xmlns:a16="http://schemas.microsoft.com/office/drawing/2014/main" id="{B9C45513-1BD0-44A4-B237-0FF6E03AC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3067"/>
              <a:ext cx="170" cy="199"/>
            </a:xfrm>
            <a:prstGeom prst="upDownArrow">
              <a:avLst>
                <a:gd name="adj1" fmla="val 50000"/>
                <a:gd name="adj2" fmla="val 23412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3333" name="AutoShape 27">
              <a:extLst>
                <a:ext uri="{FF2B5EF4-FFF2-40B4-BE49-F238E27FC236}">
                  <a16:creationId xmlns:a16="http://schemas.microsoft.com/office/drawing/2014/main" id="{B9341469-64C7-4C88-8B6E-441E01E5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3058"/>
              <a:ext cx="170" cy="199"/>
            </a:xfrm>
            <a:prstGeom prst="upDownArrow">
              <a:avLst>
                <a:gd name="adj1" fmla="val 50000"/>
                <a:gd name="adj2" fmla="val 23412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grpSp>
          <p:nvGrpSpPr>
            <p:cNvPr id="13334" name="Group 28">
              <a:extLst>
                <a:ext uri="{FF2B5EF4-FFF2-40B4-BE49-F238E27FC236}">
                  <a16:creationId xmlns:a16="http://schemas.microsoft.com/office/drawing/2014/main" id="{4E172675-23A3-426C-83E5-526CFB9E1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1" y="3265"/>
              <a:ext cx="992" cy="613"/>
              <a:chOff x="782" y="3322"/>
              <a:chExt cx="992" cy="606"/>
            </a:xfrm>
          </p:grpSpPr>
          <p:sp>
            <p:nvSpPr>
              <p:cNvPr id="13343" name="AutoShape 29">
                <a:extLst>
                  <a:ext uri="{FF2B5EF4-FFF2-40B4-BE49-F238E27FC236}">
                    <a16:creationId xmlns:a16="http://schemas.microsoft.com/office/drawing/2014/main" id="{876FDE50-0D6E-4E68-B5E9-0621E7427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" y="3322"/>
                <a:ext cx="992" cy="596"/>
              </a:xfrm>
              <a:prstGeom prst="flowChartAlternateProcess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4" name="Line 30">
                <a:extLst>
                  <a:ext uri="{FF2B5EF4-FFF2-40B4-BE49-F238E27FC236}">
                    <a16:creationId xmlns:a16="http://schemas.microsoft.com/office/drawing/2014/main" id="{BEC222C6-D637-4FB5-B6D2-6183BFB0E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651"/>
                <a:ext cx="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Text Box 31">
                <a:extLst>
                  <a:ext uri="{FF2B5EF4-FFF2-40B4-BE49-F238E27FC236}">
                    <a16:creationId xmlns:a16="http://schemas.microsoft.com/office/drawing/2014/main" id="{B5EA7DD6-AC8C-4F91-A29D-EA07E9E80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" y="3322"/>
                <a:ext cx="862" cy="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video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server</a:t>
                </a:r>
              </a:p>
              <a:p>
                <a:pPr algn="ctr" eaLnBrk="1" hangingPunct="1">
                  <a:lnSpc>
                    <a:spcPct val="105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Film clip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files</a:t>
                </a:r>
              </a:p>
            </p:txBody>
          </p:sp>
        </p:grpSp>
        <p:grpSp>
          <p:nvGrpSpPr>
            <p:cNvPr id="13335" name="Group 32">
              <a:extLst>
                <a:ext uri="{FF2B5EF4-FFF2-40B4-BE49-F238E27FC236}">
                  <a16:creationId xmlns:a16="http://schemas.microsoft.com/office/drawing/2014/main" id="{4E808A35-7D82-49E4-AFA8-ED5FCDB89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3" y="3274"/>
              <a:ext cx="1048" cy="603"/>
              <a:chOff x="782" y="3322"/>
              <a:chExt cx="992" cy="596"/>
            </a:xfrm>
          </p:grpSpPr>
          <p:sp>
            <p:nvSpPr>
              <p:cNvPr id="13340" name="AutoShape 33">
                <a:extLst>
                  <a:ext uri="{FF2B5EF4-FFF2-40B4-BE49-F238E27FC236}">
                    <a16:creationId xmlns:a16="http://schemas.microsoft.com/office/drawing/2014/main" id="{981E0BEA-02D7-4925-9847-EDE90CB9B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" y="3322"/>
                <a:ext cx="992" cy="596"/>
              </a:xfrm>
              <a:prstGeom prst="flowChartAlternateProcess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1" name="Line 34">
                <a:extLst>
                  <a:ext uri="{FF2B5EF4-FFF2-40B4-BE49-F238E27FC236}">
                    <a16:creationId xmlns:a16="http://schemas.microsoft.com/office/drawing/2014/main" id="{A559D471-D5DE-40C9-BC4C-0FA9572C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651"/>
                <a:ext cx="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Text Box 35">
                <a:extLst>
                  <a:ext uri="{FF2B5EF4-FFF2-40B4-BE49-F238E27FC236}">
                    <a16:creationId xmlns:a16="http://schemas.microsoft.com/office/drawing/2014/main" id="{8EE5313C-F2E6-4AF0-BFB9-112EB0C8F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" y="3322"/>
                <a:ext cx="862" cy="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picture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server</a:t>
                </a:r>
              </a:p>
              <a:p>
                <a:pPr algn="ctr" eaLnBrk="1" hangingPunct="1">
                  <a:lnSpc>
                    <a:spcPct val="95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digitised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photographs</a:t>
                </a:r>
              </a:p>
            </p:txBody>
          </p:sp>
        </p:grpSp>
        <p:grpSp>
          <p:nvGrpSpPr>
            <p:cNvPr id="13336" name="Group 36">
              <a:extLst>
                <a:ext uri="{FF2B5EF4-FFF2-40B4-BE49-F238E27FC236}">
                  <a16:creationId xmlns:a16="http://schemas.microsoft.com/office/drawing/2014/main" id="{736BD577-5ACC-49A4-A1F9-FD64B482D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3265"/>
              <a:ext cx="1048" cy="613"/>
              <a:chOff x="782" y="3322"/>
              <a:chExt cx="992" cy="606"/>
            </a:xfrm>
          </p:grpSpPr>
          <p:sp>
            <p:nvSpPr>
              <p:cNvPr id="13337" name="AutoShape 37">
                <a:extLst>
                  <a:ext uri="{FF2B5EF4-FFF2-40B4-BE49-F238E27FC236}">
                    <a16:creationId xmlns:a16="http://schemas.microsoft.com/office/drawing/2014/main" id="{65A288F0-D3B0-4710-8BF5-8EDDF89AC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" y="3322"/>
                <a:ext cx="992" cy="596"/>
              </a:xfrm>
              <a:prstGeom prst="flowChartAlternateProcess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8" name="Line 38">
                <a:extLst>
                  <a:ext uri="{FF2B5EF4-FFF2-40B4-BE49-F238E27FC236}">
                    <a16:creationId xmlns:a16="http://schemas.microsoft.com/office/drawing/2014/main" id="{BB188F98-41A6-4B7D-928E-3052355B8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651"/>
                <a:ext cx="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Text Box 39">
                <a:extLst>
                  <a:ext uri="{FF2B5EF4-FFF2-40B4-BE49-F238E27FC236}">
                    <a16:creationId xmlns:a16="http://schemas.microsoft.com/office/drawing/2014/main" id="{1C6F1529-02EA-475E-A31D-40BD609C8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" y="3322"/>
                <a:ext cx="862" cy="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hypertext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server</a:t>
                </a:r>
              </a:p>
              <a:p>
                <a:pPr algn="ctr" eaLnBrk="1" hangingPunct="1">
                  <a:lnSpc>
                    <a:spcPct val="105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hypertext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web</a:t>
                </a:r>
              </a:p>
            </p:txBody>
          </p:sp>
        </p:grpSp>
      </p:grpSp>
      <p:sp>
        <p:nvSpPr>
          <p:cNvPr id="13319" name="Text Box 40">
            <a:extLst>
              <a:ext uri="{FF2B5EF4-FFF2-40B4-BE49-F238E27FC236}">
                <a16:creationId xmlns:a16="http://schemas.microsoft.com/office/drawing/2014/main" id="{64C25459-06B0-40EE-94CC-612EDF81D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819150"/>
            <a:ext cx="782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例：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Two Tier Client/Server Architectural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>
            <a:extLst>
              <a:ext uri="{FF2B5EF4-FFF2-40B4-BE49-F238E27FC236}">
                <a16:creationId xmlns:a16="http://schemas.microsoft.com/office/drawing/2014/main" id="{D2ACB745-A018-40FF-BAD9-700E18F87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3850"/>
            <a:ext cx="8461375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     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完整的应用包含三个相对独立的逻辑部分，而两层的</a:t>
            </a:r>
            <a:r>
              <a:rPr lang="en-US" altLang="zh-CN" sz="2600">
                <a:solidFill>
                  <a:schemeClr val="bg1"/>
                </a:solidFill>
                <a:ea typeface="楷体_GB2312" pitchFamily="49" charset="-122"/>
              </a:rPr>
              <a:t>C/S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结构只有两个端应用。应用逻辑应该映射到哪一端上呢？  三种情况：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329A3AA-1B30-4DA2-80EA-7B3B89A74EB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19263"/>
            <a:ext cx="7110413" cy="3644900"/>
            <a:chOff x="585" y="1196"/>
            <a:chExt cx="4393" cy="2637"/>
          </a:xfrm>
        </p:grpSpPr>
        <p:sp>
          <p:nvSpPr>
            <p:cNvPr id="14344" name="Text Box 7">
              <a:extLst>
                <a:ext uri="{FF2B5EF4-FFF2-40B4-BE49-F238E27FC236}">
                  <a16:creationId xmlns:a16="http://schemas.microsoft.com/office/drawing/2014/main" id="{BC6C2720-B80C-4FBA-AA2E-527448D22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2253"/>
              <a:ext cx="4060" cy="3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a typeface="宋体" panose="02010600030101010101" pitchFamily="2" charset="-122"/>
                </a:rPr>
                <a:t>网    络</a:t>
              </a:r>
            </a:p>
          </p:txBody>
        </p:sp>
        <p:sp>
          <p:nvSpPr>
            <p:cNvPr id="14345" name="Text Box 8">
              <a:extLst>
                <a:ext uri="{FF2B5EF4-FFF2-40B4-BE49-F238E27FC236}">
                  <a16:creationId xmlns:a16="http://schemas.microsoft.com/office/drawing/2014/main" id="{C93CC97B-8749-40A4-92DB-A30B32B8B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514"/>
              <a:ext cx="885" cy="31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用户界面</a:t>
              </a:r>
            </a:p>
            <a:p>
              <a:pPr eaLnBrk="1" hangingPunct="1"/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346" name="Text Box 9">
              <a:extLst>
                <a:ext uri="{FF2B5EF4-FFF2-40B4-BE49-F238E27FC236}">
                  <a16:creationId xmlns:a16="http://schemas.microsoft.com/office/drawing/2014/main" id="{B330349C-928E-47D7-9519-3B4579796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791"/>
              <a:ext cx="879" cy="39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客户端逻辑应用</a:t>
              </a:r>
              <a:endParaRPr lang="zh-CN" altLang="en-US" sz="2000"/>
            </a:p>
          </p:txBody>
        </p:sp>
        <p:sp>
          <p:nvSpPr>
            <p:cNvPr id="14347" name="Text Box 10">
              <a:extLst>
                <a:ext uri="{FF2B5EF4-FFF2-40B4-BE49-F238E27FC236}">
                  <a16:creationId xmlns:a16="http://schemas.microsoft.com/office/drawing/2014/main" id="{BB0A4EC2-8565-414B-A8BE-8A2486691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75"/>
              <a:ext cx="855" cy="36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zh-CN" altLang="en-US" sz="1800">
                  <a:solidFill>
                    <a:schemeClr val="tx1"/>
                  </a:solidFill>
                  <a:ea typeface="宋体" panose="02010600030101010101" pitchFamily="2" charset="-122"/>
                </a:rPr>
                <a:t>服务端逻辑应用</a:t>
              </a:r>
            </a:p>
            <a:p>
              <a:pPr eaLnBrk="1" hangingPunct="1"/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348" name="Text Box 11">
              <a:extLst>
                <a:ext uri="{FF2B5EF4-FFF2-40B4-BE49-F238E27FC236}">
                  <a16:creationId xmlns:a16="http://schemas.microsoft.com/office/drawing/2014/main" id="{00FCF97B-F000-4FE8-9543-D28DA499A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508"/>
              <a:ext cx="676" cy="3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客户端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4349" name="Text Box 12">
              <a:extLst>
                <a:ext uri="{FF2B5EF4-FFF2-40B4-BE49-F238E27FC236}">
                  <a16:creationId xmlns:a16="http://schemas.microsoft.com/office/drawing/2014/main" id="{A926160F-9E89-4E17-BA87-7118BA485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1514"/>
              <a:ext cx="870" cy="31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用户界面</a:t>
              </a:r>
            </a:p>
            <a:p>
              <a:pPr eaLnBrk="1" hangingPunct="1"/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350" name="Text Box 13">
              <a:extLst>
                <a:ext uri="{FF2B5EF4-FFF2-40B4-BE49-F238E27FC236}">
                  <a16:creationId xmlns:a16="http://schemas.microsoft.com/office/drawing/2014/main" id="{E60C8807-2535-4411-8B33-31A654F11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1831"/>
              <a:ext cx="870" cy="3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逻辑应用</a:t>
              </a:r>
              <a:endParaRPr lang="zh-CN" altLang="en-US" sz="2000"/>
            </a:p>
          </p:txBody>
        </p:sp>
        <p:sp>
          <p:nvSpPr>
            <p:cNvPr id="14351" name="Text Box 14">
              <a:extLst>
                <a:ext uri="{FF2B5EF4-FFF2-40B4-BE49-F238E27FC236}">
                  <a16:creationId xmlns:a16="http://schemas.microsoft.com/office/drawing/2014/main" id="{A1625FF2-5F95-4533-BA48-814924562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2673"/>
              <a:ext cx="870" cy="31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数据访问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352" name="Text Box 15">
              <a:extLst>
                <a:ext uri="{FF2B5EF4-FFF2-40B4-BE49-F238E27FC236}">
                  <a16:creationId xmlns:a16="http://schemas.microsoft.com/office/drawing/2014/main" id="{8BC043FC-2C7D-4C5C-9796-CD5DC8107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1512"/>
              <a:ext cx="870" cy="31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用户界面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353" name="Text Box 16">
              <a:extLst>
                <a:ext uri="{FF2B5EF4-FFF2-40B4-BE49-F238E27FC236}">
                  <a16:creationId xmlns:a16="http://schemas.microsoft.com/office/drawing/2014/main" id="{653F7205-B17F-4D1F-8356-6633914C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2673"/>
              <a:ext cx="870" cy="31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逻辑应用</a:t>
              </a:r>
            </a:p>
            <a:p>
              <a:pPr eaLnBrk="1" hangingPunct="1"/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354" name="Text Box 17">
              <a:extLst>
                <a:ext uri="{FF2B5EF4-FFF2-40B4-BE49-F238E27FC236}">
                  <a16:creationId xmlns:a16="http://schemas.microsoft.com/office/drawing/2014/main" id="{B8951CA5-A3AA-43AA-A1C8-B2CD3EBC8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2989"/>
              <a:ext cx="870" cy="31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数据访问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355" name="Text Box 18">
              <a:extLst>
                <a:ext uri="{FF2B5EF4-FFF2-40B4-BE49-F238E27FC236}">
                  <a16:creationId xmlns:a16="http://schemas.microsoft.com/office/drawing/2014/main" id="{EA1335C5-C7F9-437D-AF15-4B2DD4F4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780"/>
              <a:ext cx="676" cy="31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服务器</a:t>
              </a:r>
            </a:p>
          </p:txBody>
        </p:sp>
        <p:sp>
          <p:nvSpPr>
            <p:cNvPr id="14356" name="Text Box 19">
              <a:extLst>
                <a:ext uri="{FF2B5EF4-FFF2-40B4-BE49-F238E27FC236}">
                  <a16:creationId xmlns:a16="http://schemas.microsoft.com/office/drawing/2014/main" id="{6FC96152-E34D-43F0-8C60-14B994280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" y="3517"/>
              <a:ext cx="183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</a:rPr>
                <a:t>应用逻辑层的映射情况</a:t>
              </a:r>
              <a:endParaRPr lang="zh-CN" altLang="en-US" sz="18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4357" name="Text Box 20">
              <a:extLst>
                <a:ext uri="{FF2B5EF4-FFF2-40B4-BE49-F238E27FC236}">
                  <a16:creationId xmlns:a16="http://schemas.microsoft.com/office/drawing/2014/main" id="{AF24969A-EF4F-4F70-A6CF-7FAABDA4B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051"/>
              <a:ext cx="869" cy="31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数据访问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358" name="Text Box 21">
              <a:extLst>
                <a:ext uri="{FF2B5EF4-FFF2-40B4-BE49-F238E27FC236}">
                  <a16:creationId xmlns:a16="http://schemas.microsoft.com/office/drawing/2014/main" id="{8CB7B232-31FF-4FB0-9354-4A25DED69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1196"/>
              <a:ext cx="1063" cy="221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C/S</a:t>
              </a:r>
              <a:r>
                <a:rPr lang="zh-CN" altLang="en-US" sz="2000">
                  <a:solidFill>
                    <a:schemeClr val="bg1"/>
                  </a:solidFill>
                </a:rPr>
                <a:t>应用</a:t>
              </a:r>
              <a:r>
                <a:rPr lang="en-US" altLang="zh-CN" sz="2000">
                  <a:solidFill>
                    <a:schemeClr val="bg1"/>
                  </a:solidFill>
                </a:rPr>
                <a:t>3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4359" name="Text Box 22">
              <a:extLst>
                <a:ext uri="{FF2B5EF4-FFF2-40B4-BE49-F238E27FC236}">
                  <a16:creationId xmlns:a16="http://schemas.microsoft.com/office/drawing/2014/main" id="{63D2ADD5-67ED-43AC-89B6-0FD339454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198"/>
              <a:ext cx="1063" cy="221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C/S</a:t>
              </a:r>
              <a:r>
                <a:rPr lang="zh-CN" altLang="en-US" sz="2000">
                  <a:solidFill>
                    <a:schemeClr val="bg1"/>
                  </a:solidFill>
                </a:rPr>
                <a:t>应用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4360" name="Text Box 23">
              <a:extLst>
                <a:ext uri="{FF2B5EF4-FFF2-40B4-BE49-F238E27FC236}">
                  <a16:creationId xmlns:a16="http://schemas.microsoft.com/office/drawing/2014/main" id="{D76EA65E-C6CD-459B-ACE6-6BAB813C1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1198"/>
              <a:ext cx="1063" cy="221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C/S</a:t>
              </a:r>
              <a:r>
                <a:rPr lang="zh-CN" altLang="en-US" sz="2000">
                  <a:solidFill>
                    <a:schemeClr val="bg1"/>
                  </a:solidFill>
                </a:rPr>
                <a:t>应用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19FD7B7D-0297-49CB-BD9E-8203CAEC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253038"/>
            <a:ext cx="85058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两层</a:t>
            </a:r>
            <a:r>
              <a:rPr lang="en-US" altLang="zh-CN" sz="2600">
                <a:solidFill>
                  <a:schemeClr val="bg1"/>
                </a:solidFill>
                <a:ea typeface="楷体_GB2312" pitchFamily="49" charset="-122"/>
              </a:rPr>
              <a:t>C/S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架构将数据表示和处理逻辑分开 ，但应用逻辑和两端之一是紧耦合的 ，不适宜多用户、多数据库，是非安全的网络环境。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4341" name="Rectangle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6B87C6-826E-484F-8B8F-6C245975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342" name="Rectangl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F3FD56-8617-4344-B037-FD5593C5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343" name="Oval 28">
            <a:hlinkClick r:id="rId2" action="ppaction://hlinksldjump"/>
            <a:extLst>
              <a:ext uri="{FF2B5EF4-FFF2-40B4-BE49-F238E27FC236}">
                <a16:creationId xmlns:a16="http://schemas.microsoft.com/office/drawing/2014/main" id="{3B07F57C-5E46-478E-BB19-7F3DA3A4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7B827D4F-5082-40A8-90E2-36D898A4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3850"/>
            <a:ext cx="850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2.</a:t>
            </a: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三级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/</a:t>
            </a: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多级应用模型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(Three/Multi Tier Model) </a:t>
            </a:r>
          </a:p>
        </p:txBody>
      </p:sp>
      <p:sp>
        <p:nvSpPr>
          <p:cNvPr id="15363" name="Text Box 28">
            <a:extLst>
              <a:ext uri="{FF2B5EF4-FFF2-40B4-BE49-F238E27FC236}">
                <a16:creationId xmlns:a16="http://schemas.microsoft.com/office/drawing/2014/main" id="{48D3E46A-694F-448B-95C2-0DB98F1D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08050"/>
            <a:ext cx="893762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第一级是数据库管理结点</a:t>
            </a:r>
            <a:r>
              <a:rPr lang="en-US" altLang="zh-CN" sz="2600">
                <a:solidFill>
                  <a:schemeClr val="bg1"/>
                </a:solidFill>
                <a:ea typeface="楷体_GB2312" pitchFamily="49" charset="-122"/>
              </a:rPr>
              <a:t>(database management node)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第二级或中间级是“商业逻辑结点” </a:t>
            </a:r>
            <a:r>
              <a:rPr lang="en-US" altLang="zh-CN" sz="2600">
                <a:solidFill>
                  <a:schemeClr val="bg1"/>
                </a:solidFill>
                <a:ea typeface="楷体_GB2312" pitchFamily="49" charset="-122"/>
              </a:rPr>
              <a:t>(business logic node),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是指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            具体应用中实施的程序逻辑和法则。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第三级是用户界面级，强调高效、方便易用的用户界面。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98C22402-8967-46D7-8367-35ED209715CA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3024188"/>
            <a:ext cx="5761037" cy="3343275"/>
            <a:chOff x="1413" y="1719"/>
            <a:chExt cx="3501" cy="2106"/>
          </a:xfrm>
        </p:grpSpPr>
        <p:sp>
          <p:nvSpPr>
            <p:cNvPr id="15383" name="AutoShape 30">
              <a:extLst>
                <a:ext uri="{FF2B5EF4-FFF2-40B4-BE49-F238E27FC236}">
                  <a16:creationId xmlns:a16="http://schemas.microsoft.com/office/drawing/2014/main" id="{4A622C27-6124-4698-8F83-D6A3B774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3240"/>
              <a:ext cx="3501" cy="585"/>
            </a:xfrm>
            <a:prstGeom prst="cube">
              <a:avLst>
                <a:gd name="adj" fmla="val 1111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84" name="AutoShape 31">
              <a:extLst>
                <a:ext uri="{FF2B5EF4-FFF2-40B4-BE49-F238E27FC236}">
                  <a16:creationId xmlns:a16="http://schemas.microsoft.com/office/drawing/2014/main" id="{95E840B7-297F-40A6-A76F-8DC6E6CA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3438"/>
              <a:ext cx="396" cy="23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85" name="Text Box 32">
              <a:extLst>
                <a:ext uri="{FF2B5EF4-FFF2-40B4-BE49-F238E27FC236}">
                  <a16:creationId xmlns:a16="http://schemas.microsoft.com/office/drawing/2014/main" id="{0D2CC37F-3F87-4648-9F44-DB4B58D15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3348"/>
              <a:ext cx="247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u="sng">
                  <a:ea typeface="楷体_GB2312" pitchFamily="49" charset="-122"/>
                </a:rPr>
                <a:t>Database management node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u="sng"/>
                <a:t>（数据库管理结点）</a:t>
              </a:r>
            </a:p>
          </p:txBody>
        </p:sp>
        <p:sp>
          <p:nvSpPr>
            <p:cNvPr id="15386" name="AutoShape 33">
              <a:extLst>
                <a:ext uri="{FF2B5EF4-FFF2-40B4-BE49-F238E27FC236}">
                  <a16:creationId xmlns:a16="http://schemas.microsoft.com/office/drawing/2014/main" id="{301008AE-ECF9-4E27-A662-2EAE8DB29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205"/>
              <a:ext cx="3492" cy="936"/>
            </a:xfrm>
            <a:prstGeom prst="cube">
              <a:avLst>
                <a:gd name="adj" fmla="val 662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87" name="Text Box 34">
              <a:extLst>
                <a:ext uri="{FF2B5EF4-FFF2-40B4-BE49-F238E27FC236}">
                  <a16:creationId xmlns:a16="http://schemas.microsoft.com/office/drawing/2014/main" id="{9B09F208-4AC2-43D1-A44F-2B7C08190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2250"/>
              <a:ext cx="3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u="sng">
                  <a:ea typeface="楷体_GB2312" pitchFamily="49" charset="-122"/>
                </a:rPr>
                <a:t>business logic node</a:t>
              </a:r>
              <a:r>
                <a:rPr lang="zh-CN" altLang="en-US" sz="2000" u="sng">
                  <a:ea typeface="楷体_GB2312" pitchFamily="49" charset="-122"/>
                </a:rPr>
                <a:t>（</a:t>
              </a:r>
              <a:r>
                <a:rPr lang="zh-CN" altLang="en-US" sz="1600" u="sng"/>
                <a:t>商业逻辑结点）</a:t>
              </a:r>
            </a:p>
          </p:txBody>
        </p:sp>
        <p:grpSp>
          <p:nvGrpSpPr>
            <p:cNvPr id="15388" name="Group 35">
              <a:extLst>
                <a:ext uri="{FF2B5EF4-FFF2-40B4-BE49-F238E27FC236}">
                  <a16:creationId xmlns:a16="http://schemas.microsoft.com/office/drawing/2014/main" id="{20A9B3E1-996D-442A-A270-7638DB381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6" y="2547"/>
              <a:ext cx="1074" cy="572"/>
              <a:chOff x="1500" y="2547"/>
              <a:chExt cx="1074" cy="572"/>
            </a:xfrm>
          </p:grpSpPr>
          <p:sp>
            <p:nvSpPr>
              <p:cNvPr id="15422" name="Rectangle 36">
                <a:extLst>
                  <a:ext uri="{FF2B5EF4-FFF2-40B4-BE49-F238E27FC236}">
                    <a16:creationId xmlns:a16="http://schemas.microsoft.com/office/drawing/2014/main" id="{CCCB3822-0302-4322-98EC-864BDB1B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47"/>
                <a:ext cx="756" cy="486"/>
              </a:xfrm>
              <a:prstGeom prst="rect">
                <a:avLst/>
              </a:prstGeom>
              <a:solidFill>
                <a:srgbClr val="FFD88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u="sng"/>
                  <a:t>Security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u="sng"/>
                  <a:t>（安全）</a:t>
                </a:r>
              </a:p>
            </p:txBody>
          </p:sp>
          <p:sp>
            <p:nvSpPr>
              <p:cNvPr id="15423" name="Rectangle 37">
                <a:extLst>
                  <a:ext uri="{FF2B5EF4-FFF2-40B4-BE49-F238E27FC236}">
                    <a16:creationId xmlns:a16="http://schemas.microsoft.com/office/drawing/2014/main" id="{859D62B7-55B7-4F54-8E46-3B5CE1900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30" y="2628"/>
                <a:ext cx="144" cy="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424" name="Rectangle 38">
                <a:extLst>
                  <a:ext uri="{FF2B5EF4-FFF2-40B4-BE49-F238E27FC236}">
                    <a16:creationId xmlns:a16="http://schemas.microsoft.com/office/drawing/2014/main" id="{49422287-7879-4A77-A9C4-5DDDDACF1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27" y="2733"/>
                <a:ext cx="144" cy="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5425" name="Group 39">
                <a:extLst>
                  <a:ext uri="{FF2B5EF4-FFF2-40B4-BE49-F238E27FC236}">
                    <a16:creationId xmlns:a16="http://schemas.microsoft.com/office/drawing/2014/main" id="{25046224-5ABA-4667-B633-63BB451FD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" y="2574"/>
                <a:ext cx="261" cy="404"/>
                <a:chOff x="1494" y="2502"/>
                <a:chExt cx="261" cy="404"/>
              </a:xfrm>
            </p:grpSpPr>
            <p:sp>
              <p:nvSpPr>
                <p:cNvPr id="15429" name="Line 40">
                  <a:extLst>
                    <a:ext uri="{FF2B5EF4-FFF2-40B4-BE49-F238E27FC236}">
                      <a16:creationId xmlns:a16="http://schemas.microsoft.com/office/drawing/2014/main" id="{51BEDABD-ADD3-43FE-B380-84DE18DE7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664"/>
                  <a:ext cx="1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30" name="Text Box 41">
                  <a:extLst>
                    <a:ext uri="{FF2B5EF4-FFF2-40B4-BE49-F238E27FC236}">
                      <a16:creationId xmlns:a16="http://schemas.microsoft.com/office/drawing/2014/main" id="{27EA5033-9284-49C0-9136-E8D51671BE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2502"/>
                  <a:ext cx="18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b="0">
                      <a:solidFill>
                        <a:schemeClr val="bg2"/>
                      </a:solidFill>
                      <a:sym typeface="Symbol" panose="05050102010706020507" pitchFamily="18" charset="2"/>
                    </a:rPr>
                    <a:t></a:t>
                  </a:r>
                  <a:endParaRPr lang="en-US" altLang="zh-CN" sz="3600" b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15426" name="Group 42">
                <a:extLst>
                  <a:ext uri="{FF2B5EF4-FFF2-40B4-BE49-F238E27FC236}">
                    <a16:creationId xmlns:a16="http://schemas.microsoft.com/office/drawing/2014/main" id="{72272D97-24D7-435E-B831-F0CD51687C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2715"/>
                <a:ext cx="261" cy="404"/>
                <a:chOff x="1494" y="2502"/>
                <a:chExt cx="261" cy="404"/>
              </a:xfrm>
            </p:grpSpPr>
            <p:sp>
              <p:nvSpPr>
                <p:cNvPr id="15427" name="Line 43">
                  <a:extLst>
                    <a:ext uri="{FF2B5EF4-FFF2-40B4-BE49-F238E27FC236}">
                      <a16:creationId xmlns:a16="http://schemas.microsoft.com/office/drawing/2014/main" id="{005776C2-A090-4144-9BD0-2D276A2BE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664"/>
                  <a:ext cx="1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8" name="Text Box 44">
                  <a:extLst>
                    <a:ext uri="{FF2B5EF4-FFF2-40B4-BE49-F238E27FC236}">
                      <a16:creationId xmlns:a16="http://schemas.microsoft.com/office/drawing/2014/main" id="{7C5B7F20-8520-456E-BE2B-E08161B98B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2502"/>
                  <a:ext cx="18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b="0">
                      <a:solidFill>
                        <a:schemeClr val="bg2"/>
                      </a:solidFill>
                      <a:sym typeface="Symbol" panose="05050102010706020507" pitchFamily="18" charset="2"/>
                    </a:rPr>
                    <a:t></a:t>
                  </a:r>
                  <a:endParaRPr lang="en-US" altLang="zh-CN" sz="3600" b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15389" name="Group 45">
              <a:extLst>
                <a:ext uri="{FF2B5EF4-FFF2-40B4-BE49-F238E27FC236}">
                  <a16:creationId xmlns:a16="http://schemas.microsoft.com/office/drawing/2014/main" id="{38612D9F-45FB-4AA1-997B-43B69AC9E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9" y="2544"/>
              <a:ext cx="1074" cy="572"/>
              <a:chOff x="1500" y="2547"/>
              <a:chExt cx="1074" cy="572"/>
            </a:xfrm>
          </p:grpSpPr>
          <p:sp>
            <p:nvSpPr>
              <p:cNvPr id="15413" name="Rectangle 46">
                <a:extLst>
                  <a:ext uri="{FF2B5EF4-FFF2-40B4-BE49-F238E27FC236}">
                    <a16:creationId xmlns:a16="http://schemas.microsoft.com/office/drawing/2014/main" id="{DE507BA4-6B98-43A3-8BC9-73D2C1F2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47"/>
                <a:ext cx="756" cy="486"/>
              </a:xfrm>
              <a:prstGeom prst="rect">
                <a:avLst/>
              </a:prstGeom>
              <a:solidFill>
                <a:srgbClr val="FFD88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u="sng"/>
                  <a:t>Event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u="sng"/>
                  <a:t>（事件）</a:t>
                </a:r>
              </a:p>
            </p:txBody>
          </p:sp>
          <p:sp>
            <p:nvSpPr>
              <p:cNvPr id="15414" name="Rectangle 47">
                <a:extLst>
                  <a:ext uri="{FF2B5EF4-FFF2-40B4-BE49-F238E27FC236}">
                    <a16:creationId xmlns:a16="http://schemas.microsoft.com/office/drawing/2014/main" id="{D15BA3DF-7AED-405F-B866-7AF9E27E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30" y="2628"/>
                <a:ext cx="144" cy="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415" name="Rectangle 48">
                <a:extLst>
                  <a:ext uri="{FF2B5EF4-FFF2-40B4-BE49-F238E27FC236}">
                    <a16:creationId xmlns:a16="http://schemas.microsoft.com/office/drawing/2014/main" id="{91287A5F-4957-43E9-9DCB-DA8FEC639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27" y="2733"/>
                <a:ext cx="144" cy="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5416" name="Group 49">
                <a:extLst>
                  <a:ext uri="{FF2B5EF4-FFF2-40B4-BE49-F238E27FC236}">
                    <a16:creationId xmlns:a16="http://schemas.microsoft.com/office/drawing/2014/main" id="{A48B12BA-2F8C-45E0-85C7-0C3D69FAF2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" y="2574"/>
                <a:ext cx="261" cy="404"/>
                <a:chOff x="1494" y="2502"/>
                <a:chExt cx="261" cy="404"/>
              </a:xfrm>
            </p:grpSpPr>
            <p:sp>
              <p:nvSpPr>
                <p:cNvPr id="15420" name="Line 50">
                  <a:extLst>
                    <a:ext uri="{FF2B5EF4-FFF2-40B4-BE49-F238E27FC236}">
                      <a16:creationId xmlns:a16="http://schemas.microsoft.com/office/drawing/2014/main" id="{098329D2-E3D7-4341-B216-D315F5833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664"/>
                  <a:ext cx="1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1" name="Text Box 51">
                  <a:extLst>
                    <a:ext uri="{FF2B5EF4-FFF2-40B4-BE49-F238E27FC236}">
                      <a16:creationId xmlns:a16="http://schemas.microsoft.com/office/drawing/2014/main" id="{77FB2C2B-C1A0-446D-B32A-787565CEB5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2502"/>
                  <a:ext cx="18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b="0">
                      <a:solidFill>
                        <a:schemeClr val="bg2"/>
                      </a:solidFill>
                      <a:sym typeface="Symbol" panose="05050102010706020507" pitchFamily="18" charset="2"/>
                    </a:rPr>
                    <a:t></a:t>
                  </a:r>
                  <a:endParaRPr lang="en-US" altLang="zh-CN" sz="3600" b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15417" name="Group 52">
                <a:extLst>
                  <a:ext uri="{FF2B5EF4-FFF2-40B4-BE49-F238E27FC236}">
                    <a16:creationId xmlns:a16="http://schemas.microsoft.com/office/drawing/2014/main" id="{3A62CF2C-F21A-40CF-BA52-9F1883F2D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2715"/>
                <a:ext cx="261" cy="404"/>
                <a:chOff x="1494" y="2502"/>
                <a:chExt cx="261" cy="404"/>
              </a:xfrm>
            </p:grpSpPr>
            <p:sp>
              <p:nvSpPr>
                <p:cNvPr id="15418" name="Line 53">
                  <a:extLst>
                    <a:ext uri="{FF2B5EF4-FFF2-40B4-BE49-F238E27FC236}">
                      <a16:creationId xmlns:a16="http://schemas.microsoft.com/office/drawing/2014/main" id="{8493F95D-AFA4-487C-90E6-09518EA1F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664"/>
                  <a:ext cx="1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9" name="Text Box 54">
                  <a:extLst>
                    <a:ext uri="{FF2B5EF4-FFF2-40B4-BE49-F238E27FC236}">
                      <a16:creationId xmlns:a16="http://schemas.microsoft.com/office/drawing/2014/main" id="{5C460623-D507-410A-8039-33A671EFE4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2502"/>
                  <a:ext cx="18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b="0">
                      <a:solidFill>
                        <a:schemeClr val="bg2"/>
                      </a:solidFill>
                      <a:sym typeface="Symbol" panose="05050102010706020507" pitchFamily="18" charset="2"/>
                    </a:rPr>
                    <a:t></a:t>
                  </a:r>
                  <a:endParaRPr lang="en-US" altLang="zh-CN" sz="3600" b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15390" name="Group 55">
              <a:extLst>
                <a:ext uri="{FF2B5EF4-FFF2-40B4-BE49-F238E27FC236}">
                  <a16:creationId xmlns:a16="http://schemas.microsoft.com/office/drawing/2014/main" id="{9816A826-7720-4085-8654-4EB6AF799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1" y="2550"/>
              <a:ext cx="1074" cy="572"/>
              <a:chOff x="1500" y="2547"/>
              <a:chExt cx="1074" cy="572"/>
            </a:xfrm>
          </p:grpSpPr>
          <p:sp>
            <p:nvSpPr>
              <p:cNvPr id="15404" name="Rectangle 56">
                <a:extLst>
                  <a:ext uri="{FF2B5EF4-FFF2-40B4-BE49-F238E27FC236}">
                    <a16:creationId xmlns:a16="http://schemas.microsoft.com/office/drawing/2014/main" id="{8BF003C6-1812-4178-A4B8-A3C5CFA19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47"/>
                <a:ext cx="756" cy="486"/>
              </a:xfrm>
              <a:prstGeom prst="rect">
                <a:avLst/>
              </a:prstGeom>
              <a:solidFill>
                <a:srgbClr val="FFD88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u="sng"/>
                  <a:t>Search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u="sng"/>
                  <a:t>（搜索）</a:t>
                </a:r>
              </a:p>
            </p:txBody>
          </p:sp>
          <p:sp>
            <p:nvSpPr>
              <p:cNvPr id="15405" name="Rectangle 57">
                <a:extLst>
                  <a:ext uri="{FF2B5EF4-FFF2-40B4-BE49-F238E27FC236}">
                    <a16:creationId xmlns:a16="http://schemas.microsoft.com/office/drawing/2014/main" id="{F7931FD7-6D26-4E14-859F-27D6A68D4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30" y="2628"/>
                <a:ext cx="144" cy="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406" name="Rectangle 58">
                <a:extLst>
                  <a:ext uri="{FF2B5EF4-FFF2-40B4-BE49-F238E27FC236}">
                    <a16:creationId xmlns:a16="http://schemas.microsoft.com/office/drawing/2014/main" id="{1C230307-6601-4FDA-B395-F26C09C4D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27" y="2733"/>
                <a:ext cx="144" cy="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5407" name="Group 59">
                <a:extLst>
                  <a:ext uri="{FF2B5EF4-FFF2-40B4-BE49-F238E27FC236}">
                    <a16:creationId xmlns:a16="http://schemas.microsoft.com/office/drawing/2014/main" id="{39E808B9-C6E5-41FB-9B51-E68075CAE1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" y="2574"/>
                <a:ext cx="261" cy="404"/>
                <a:chOff x="1494" y="2502"/>
                <a:chExt cx="261" cy="404"/>
              </a:xfrm>
            </p:grpSpPr>
            <p:sp>
              <p:nvSpPr>
                <p:cNvPr id="15411" name="Line 60">
                  <a:extLst>
                    <a:ext uri="{FF2B5EF4-FFF2-40B4-BE49-F238E27FC236}">
                      <a16:creationId xmlns:a16="http://schemas.microsoft.com/office/drawing/2014/main" id="{283537DC-0C87-48EC-ADF5-51BC1C428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664"/>
                  <a:ext cx="1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2" name="Text Box 61">
                  <a:extLst>
                    <a:ext uri="{FF2B5EF4-FFF2-40B4-BE49-F238E27FC236}">
                      <a16:creationId xmlns:a16="http://schemas.microsoft.com/office/drawing/2014/main" id="{61ADFE86-854B-4666-8850-3D6D4BE977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2502"/>
                  <a:ext cx="18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b="0">
                      <a:solidFill>
                        <a:schemeClr val="bg2"/>
                      </a:solidFill>
                      <a:sym typeface="Symbol" panose="05050102010706020507" pitchFamily="18" charset="2"/>
                    </a:rPr>
                    <a:t></a:t>
                  </a:r>
                  <a:endParaRPr lang="en-US" altLang="zh-CN" sz="3600" b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15408" name="Group 62">
                <a:extLst>
                  <a:ext uri="{FF2B5EF4-FFF2-40B4-BE49-F238E27FC236}">
                    <a16:creationId xmlns:a16="http://schemas.microsoft.com/office/drawing/2014/main" id="{631B7A51-F43E-4798-939B-C221AFF412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2715"/>
                <a:ext cx="261" cy="404"/>
                <a:chOff x="1494" y="2502"/>
                <a:chExt cx="261" cy="404"/>
              </a:xfrm>
            </p:grpSpPr>
            <p:sp>
              <p:nvSpPr>
                <p:cNvPr id="15409" name="Line 63">
                  <a:extLst>
                    <a:ext uri="{FF2B5EF4-FFF2-40B4-BE49-F238E27FC236}">
                      <a16:creationId xmlns:a16="http://schemas.microsoft.com/office/drawing/2014/main" id="{A7D774F2-C3DF-48A6-A494-2DE63EACB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" y="2664"/>
                  <a:ext cx="1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0" name="Text Box 64">
                  <a:extLst>
                    <a:ext uri="{FF2B5EF4-FFF2-40B4-BE49-F238E27FC236}">
                      <a16:creationId xmlns:a16="http://schemas.microsoft.com/office/drawing/2014/main" id="{96089768-B69A-45F6-9F38-E9453D52D9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2502"/>
                  <a:ext cx="189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3600" b="0">
                      <a:solidFill>
                        <a:schemeClr val="bg2"/>
                      </a:solidFill>
                      <a:sym typeface="Symbol" panose="05050102010706020507" pitchFamily="18" charset="2"/>
                    </a:rPr>
                    <a:t></a:t>
                  </a:r>
                  <a:endParaRPr lang="en-US" altLang="zh-CN" sz="3600" b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15391" name="Group 65">
              <a:extLst>
                <a:ext uri="{FF2B5EF4-FFF2-40B4-BE49-F238E27FC236}">
                  <a16:creationId xmlns:a16="http://schemas.microsoft.com/office/drawing/2014/main" id="{9564CC80-DFC8-4BCF-A8E5-141A41CC7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" y="1719"/>
              <a:ext cx="594" cy="477"/>
              <a:chOff x="468" y="1800"/>
              <a:chExt cx="594" cy="432"/>
            </a:xfrm>
          </p:grpSpPr>
          <p:sp>
            <p:nvSpPr>
              <p:cNvPr id="15402" name="AutoShape 66">
                <a:extLst>
                  <a:ext uri="{FF2B5EF4-FFF2-40B4-BE49-F238E27FC236}">
                    <a16:creationId xmlns:a16="http://schemas.microsoft.com/office/drawing/2014/main" id="{98A59D6C-8A4B-4DEA-96D9-001886A26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800"/>
                <a:ext cx="594" cy="225"/>
              </a:xfrm>
              <a:prstGeom prst="cube">
                <a:avLst>
                  <a:gd name="adj" fmla="val 25000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u="sng"/>
                  <a:t>ClientA</a:t>
                </a:r>
              </a:p>
            </p:txBody>
          </p:sp>
          <p:sp>
            <p:nvSpPr>
              <p:cNvPr id="15403" name="Line 67">
                <a:extLst>
                  <a:ext uri="{FF2B5EF4-FFF2-40B4-BE49-F238E27FC236}">
                    <a16:creationId xmlns:a16="http://schemas.microsoft.com/office/drawing/2014/main" id="{B921A6EB-62B7-4170-9F60-A806AF8E1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" y="2016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2" name="Group 68">
              <a:extLst>
                <a:ext uri="{FF2B5EF4-FFF2-40B4-BE49-F238E27FC236}">
                  <a16:creationId xmlns:a16="http://schemas.microsoft.com/office/drawing/2014/main" id="{108C8BB0-4AD8-4112-92E5-E5BFD0DA3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7" y="1743"/>
              <a:ext cx="594" cy="477"/>
              <a:chOff x="468" y="1800"/>
              <a:chExt cx="594" cy="432"/>
            </a:xfrm>
          </p:grpSpPr>
          <p:sp>
            <p:nvSpPr>
              <p:cNvPr id="15400" name="AutoShape 69">
                <a:extLst>
                  <a:ext uri="{FF2B5EF4-FFF2-40B4-BE49-F238E27FC236}">
                    <a16:creationId xmlns:a16="http://schemas.microsoft.com/office/drawing/2014/main" id="{3E7122A5-B436-4095-9F5A-26E27686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800"/>
                <a:ext cx="594" cy="225"/>
              </a:xfrm>
              <a:prstGeom prst="cube">
                <a:avLst>
                  <a:gd name="adj" fmla="val 25000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u="sng"/>
                  <a:t>ClientD</a:t>
                </a:r>
              </a:p>
            </p:txBody>
          </p:sp>
          <p:sp>
            <p:nvSpPr>
              <p:cNvPr id="15401" name="Line 70">
                <a:extLst>
                  <a:ext uri="{FF2B5EF4-FFF2-40B4-BE49-F238E27FC236}">
                    <a16:creationId xmlns:a16="http://schemas.microsoft.com/office/drawing/2014/main" id="{1EF6012E-386C-4874-895F-0C5684A8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" y="2016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3" name="Group 71">
              <a:extLst>
                <a:ext uri="{FF2B5EF4-FFF2-40B4-BE49-F238E27FC236}">
                  <a16:creationId xmlns:a16="http://schemas.microsoft.com/office/drawing/2014/main" id="{D025E45F-E383-4F8F-B5D8-7EB46E051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" y="1752"/>
              <a:ext cx="594" cy="477"/>
              <a:chOff x="468" y="1800"/>
              <a:chExt cx="594" cy="432"/>
            </a:xfrm>
          </p:grpSpPr>
          <p:sp>
            <p:nvSpPr>
              <p:cNvPr id="15398" name="AutoShape 72">
                <a:extLst>
                  <a:ext uri="{FF2B5EF4-FFF2-40B4-BE49-F238E27FC236}">
                    <a16:creationId xmlns:a16="http://schemas.microsoft.com/office/drawing/2014/main" id="{B4D58134-2BD8-46B3-B56B-D635A186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800"/>
                <a:ext cx="594" cy="225"/>
              </a:xfrm>
              <a:prstGeom prst="cube">
                <a:avLst>
                  <a:gd name="adj" fmla="val 25000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u="sng"/>
                  <a:t>ClientB</a:t>
                </a:r>
              </a:p>
            </p:txBody>
          </p:sp>
          <p:sp>
            <p:nvSpPr>
              <p:cNvPr id="15399" name="Line 73">
                <a:extLst>
                  <a:ext uri="{FF2B5EF4-FFF2-40B4-BE49-F238E27FC236}">
                    <a16:creationId xmlns:a16="http://schemas.microsoft.com/office/drawing/2014/main" id="{F1085207-2D8B-447B-9F39-41695FE9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" y="2016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4" name="Group 74">
              <a:extLst>
                <a:ext uri="{FF2B5EF4-FFF2-40B4-BE49-F238E27FC236}">
                  <a16:creationId xmlns:a16="http://schemas.microsoft.com/office/drawing/2014/main" id="{6013FFD3-E0DA-49EE-86AD-EF0ED5879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3" y="1722"/>
              <a:ext cx="594" cy="477"/>
              <a:chOff x="468" y="1800"/>
              <a:chExt cx="594" cy="432"/>
            </a:xfrm>
          </p:grpSpPr>
          <p:sp>
            <p:nvSpPr>
              <p:cNvPr id="15396" name="AutoShape 75">
                <a:extLst>
                  <a:ext uri="{FF2B5EF4-FFF2-40B4-BE49-F238E27FC236}">
                    <a16:creationId xmlns:a16="http://schemas.microsoft.com/office/drawing/2014/main" id="{66489ECF-7DE6-4F70-80B1-D275D70E0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800"/>
                <a:ext cx="594" cy="225"/>
              </a:xfrm>
              <a:prstGeom prst="cube">
                <a:avLst>
                  <a:gd name="adj" fmla="val 25000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u="sng"/>
                  <a:t>ClientC</a:t>
                </a:r>
              </a:p>
            </p:txBody>
          </p:sp>
          <p:sp>
            <p:nvSpPr>
              <p:cNvPr id="15397" name="Line 76">
                <a:extLst>
                  <a:ext uri="{FF2B5EF4-FFF2-40B4-BE49-F238E27FC236}">
                    <a16:creationId xmlns:a16="http://schemas.microsoft.com/office/drawing/2014/main" id="{83100423-E981-4268-B000-3294C664E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9" y="2016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73" name="Line 77">
              <a:extLst>
                <a:ext uri="{FF2B5EF4-FFF2-40B4-BE49-F238E27FC236}">
                  <a16:creationId xmlns:a16="http://schemas.microsoft.com/office/drawing/2014/main" id="{91E4DB3D-DA67-4AC5-971D-20745900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3132"/>
              <a:ext cx="0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32174" name="Text Box 78">
            <a:extLst>
              <a:ext uri="{FF2B5EF4-FFF2-40B4-BE49-F238E27FC236}">
                <a16:creationId xmlns:a16="http://schemas.microsoft.com/office/drawing/2014/main" id="{F8FF9F75-97DF-4280-AE54-703DAD0ED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367088"/>
            <a:ext cx="4429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32175" name="Text Box 79">
            <a:extLst>
              <a:ext uri="{FF2B5EF4-FFF2-40B4-BE49-F238E27FC236}">
                <a16:creationId xmlns:a16="http://schemas.microsoft.com/office/drawing/2014/main" id="{88C617F3-06F4-47D0-A8DC-C4A9D88D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991100"/>
            <a:ext cx="4429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客户机</a:t>
            </a:r>
          </a:p>
        </p:txBody>
      </p:sp>
      <p:sp>
        <p:nvSpPr>
          <p:cNvPr id="132176" name="AutoShape 80">
            <a:extLst>
              <a:ext uri="{FF2B5EF4-FFF2-40B4-BE49-F238E27FC236}">
                <a16:creationId xmlns:a16="http://schemas.microsoft.com/office/drawing/2014/main" id="{04439F97-1EB4-40C6-B845-13925CEED5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71588" y="3001963"/>
            <a:ext cx="690562" cy="1214437"/>
          </a:xfrm>
          <a:prstGeom prst="curvedRightArrow">
            <a:avLst>
              <a:gd name="adj1" fmla="val 20810"/>
              <a:gd name="adj2" fmla="val 54941"/>
              <a:gd name="adj3" fmla="val 33333"/>
            </a:avLst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32177" name="AutoShape 81">
            <a:extLst>
              <a:ext uri="{FF2B5EF4-FFF2-40B4-BE49-F238E27FC236}">
                <a16:creationId xmlns:a16="http://schemas.microsoft.com/office/drawing/2014/main" id="{A5F71A44-5067-4782-A6EA-2D3BE8B4A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611688"/>
            <a:ext cx="690563" cy="1214437"/>
          </a:xfrm>
          <a:prstGeom prst="curvedRightArrow">
            <a:avLst>
              <a:gd name="adj1" fmla="val 20810"/>
              <a:gd name="adj2" fmla="val 54941"/>
              <a:gd name="adj3" fmla="val 33333"/>
            </a:avLst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32178" name="AutoShape 82">
            <a:extLst>
              <a:ext uri="{FF2B5EF4-FFF2-40B4-BE49-F238E27FC236}">
                <a16:creationId xmlns:a16="http://schemas.microsoft.com/office/drawing/2014/main" id="{6091F460-4A29-48CE-AAAB-F7AACB3170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85875" y="3024188"/>
            <a:ext cx="690563" cy="1214437"/>
          </a:xfrm>
          <a:prstGeom prst="curvedRightArrow">
            <a:avLst>
              <a:gd name="adj1" fmla="val 20810"/>
              <a:gd name="adj2" fmla="val 54941"/>
              <a:gd name="adj3" fmla="val 33333"/>
            </a:avLst>
          </a:prstGeom>
          <a:solidFill>
            <a:srgbClr val="FFFF00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32179" name="AutoShape 83">
            <a:extLst>
              <a:ext uri="{FF2B5EF4-FFF2-40B4-BE49-F238E27FC236}">
                <a16:creationId xmlns:a16="http://schemas.microsoft.com/office/drawing/2014/main" id="{78C5EC26-B7AC-4292-AE44-0F48269DA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611688"/>
            <a:ext cx="690563" cy="1214437"/>
          </a:xfrm>
          <a:prstGeom prst="curvedRightArrow">
            <a:avLst>
              <a:gd name="adj1" fmla="val 20810"/>
              <a:gd name="adj2" fmla="val 54941"/>
              <a:gd name="adj3" fmla="val 33333"/>
            </a:avLst>
          </a:prstGeom>
          <a:solidFill>
            <a:srgbClr val="FFFF00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16" name="Group 84">
            <a:extLst>
              <a:ext uri="{FF2B5EF4-FFF2-40B4-BE49-F238E27FC236}">
                <a16:creationId xmlns:a16="http://schemas.microsoft.com/office/drawing/2014/main" id="{486EC467-9559-4CB2-AF8F-1923507C3DD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454650"/>
            <a:ext cx="1524000" cy="366713"/>
            <a:chOff x="4656" y="3360"/>
            <a:chExt cx="960" cy="231"/>
          </a:xfrm>
        </p:grpSpPr>
        <p:sp>
          <p:nvSpPr>
            <p:cNvPr id="15381" name="AutoShape 85">
              <a:extLst>
                <a:ext uri="{FF2B5EF4-FFF2-40B4-BE49-F238E27FC236}">
                  <a16:creationId xmlns:a16="http://schemas.microsoft.com/office/drawing/2014/main" id="{54714F66-B6C8-4FA5-A505-54F706D5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408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82" name="Text Box 86">
              <a:extLst>
                <a:ext uri="{FF2B5EF4-FFF2-40B4-BE49-F238E27FC236}">
                  <a16:creationId xmlns:a16="http://schemas.microsoft.com/office/drawing/2014/main" id="{D5F80F07-6829-47CE-A53A-7C89B4636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36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第一级</a:t>
              </a:r>
            </a:p>
          </p:txBody>
        </p:sp>
      </p:grpSp>
      <p:grpSp>
        <p:nvGrpSpPr>
          <p:cNvPr id="17" name="Group 87">
            <a:extLst>
              <a:ext uri="{FF2B5EF4-FFF2-40B4-BE49-F238E27FC236}">
                <a16:creationId xmlns:a16="http://schemas.microsoft.com/office/drawing/2014/main" id="{B5E6AC91-5D51-4FE5-9736-152CA45329E2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103688"/>
            <a:ext cx="1524000" cy="366712"/>
            <a:chOff x="4656" y="3360"/>
            <a:chExt cx="960" cy="231"/>
          </a:xfrm>
        </p:grpSpPr>
        <p:sp>
          <p:nvSpPr>
            <p:cNvPr id="15379" name="AutoShape 88">
              <a:extLst>
                <a:ext uri="{FF2B5EF4-FFF2-40B4-BE49-F238E27FC236}">
                  <a16:creationId xmlns:a16="http://schemas.microsoft.com/office/drawing/2014/main" id="{25442B85-A172-44C2-AC4B-F0E8C14BB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408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80" name="Text Box 89">
              <a:extLst>
                <a:ext uri="{FF2B5EF4-FFF2-40B4-BE49-F238E27FC236}">
                  <a16:creationId xmlns:a16="http://schemas.microsoft.com/office/drawing/2014/main" id="{1B665530-9E6A-4852-AE13-BCC2A924C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36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第二级</a:t>
              </a:r>
            </a:p>
          </p:txBody>
        </p:sp>
      </p:grpSp>
      <p:grpSp>
        <p:nvGrpSpPr>
          <p:cNvPr id="18" name="Group 90">
            <a:extLst>
              <a:ext uri="{FF2B5EF4-FFF2-40B4-BE49-F238E27FC236}">
                <a16:creationId xmlns:a16="http://schemas.microsoft.com/office/drawing/2014/main" id="{58385472-2302-49AD-BD1F-8C0037479174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933700"/>
            <a:ext cx="1524000" cy="366713"/>
            <a:chOff x="4656" y="3360"/>
            <a:chExt cx="960" cy="231"/>
          </a:xfrm>
        </p:grpSpPr>
        <p:sp>
          <p:nvSpPr>
            <p:cNvPr id="15377" name="AutoShape 91">
              <a:extLst>
                <a:ext uri="{FF2B5EF4-FFF2-40B4-BE49-F238E27FC236}">
                  <a16:creationId xmlns:a16="http://schemas.microsoft.com/office/drawing/2014/main" id="{311A4FC6-D206-4871-B5FC-05D76722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408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5378" name="Text Box 92">
              <a:extLst>
                <a:ext uri="{FF2B5EF4-FFF2-40B4-BE49-F238E27FC236}">
                  <a16:creationId xmlns:a16="http://schemas.microsoft.com/office/drawing/2014/main" id="{E9286557-D4A0-420C-BD65-0C850CC1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36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第三级</a:t>
              </a:r>
            </a:p>
          </p:txBody>
        </p:sp>
      </p:grpSp>
      <p:sp>
        <p:nvSpPr>
          <p:cNvPr id="15374" name="Rectangle 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1BE80B-9F13-4DB4-928D-C4A22DCB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5375" name="Rectangle 9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2749E4-EC2B-43D8-A61C-E658AFB4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5376" name="Oval 95">
            <a:hlinkClick r:id="rId2" action="ppaction://hlinksldjump"/>
            <a:extLst>
              <a:ext uri="{FF2B5EF4-FFF2-40B4-BE49-F238E27FC236}">
                <a16:creationId xmlns:a16="http://schemas.microsoft.com/office/drawing/2014/main" id="{7EFB6ED9-CF62-4A81-A3E0-0C4D34CA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74" grpId="0" autoUpdateAnimBg="0"/>
      <p:bldP spid="132175" grpId="0" autoUpdateAnimBg="0"/>
      <p:bldP spid="132176" grpId="0" animBg="1"/>
      <p:bldP spid="132177" grpId="0" animBg="1"/>
      <p:bldP spid="132178" grpId="0" animBg="1"/>
      <p:bldP spid="1321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71C1109-53CE-44E6-9FDF-62DBF566C84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94063"/>
            <a:ext cx="7515225" cy="2179637"/>
            <a:chOff x="2160" y="192"/>
            <a:chExt cx="7560" cy="2651"/>
          </a:xfrm>
        </p:grpSpPr>
        <p:sp>
          <p:nvSpPr>
            <p:cNvPr id="16391" name="Rectangle 5">
              <a:extLst>
                <a:ext uri="{FF2B5EF4-FFF2-40B4-BE49-F238E27FC236}">
                  <a16:creationId xmlns:a16="http://schemas.microsoft.com/office/drawing/2014/main" id="{2E00DC99-F356-46A6-8594-0EC41A8A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0" y="192"/>
              <a:ext cx="1440" cy="109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2" name="Oval 6">
              <a:extLst>
                <a:ext uri="{FF2B5EF4-FFF2-40B4-BE49-F238E27FC236}">
                  <a16:creationId xmlns:a16="http://schemas.microsoft.com/office/drawing/2014/main" id="{2B5EA773-A0C1-4DCF-9DEF-4976D988C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8"/>
              <a:ext cx="1800" cy="103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3" name="Text Box 7">
              <a:extLst>
                <a:ext uri="{FF2B5EF4-FFF2-40B4-BE49-F238E27FC236}">
                  <a16:creationId xmlns:a16="http://schemas.microsoft.com/office/drawing/2014/main" id="{59BF4A85-CF66-4CA4-AD23-0F6C3D058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312"/>
              <a:ext cx="143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客户端</a:t>
              </a: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6394" name="Text Box 8">
              <a:extLst>
                <a:ext uri="{FF2B5EF4-FFF2-40B4-BE49-F238E27FC236}">
                  <a16:creationId xmlns:a16="http://schemas.microsoft.com/office/drawing/2014/main" id="{6BC16038-630E-4D58-B788-C9EF7DA5E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780"/>
              <a:ext cx="1438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用户界面</a:t>
              </a: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6395" name="Text Box 9">
              <a:extLst>
                <a:ext uri="{FF2B5EF4-FFF2-40B4-BE49-F238E27FC236}">
                  <a16:creationId xmlns:a16="http://schemas.microsoft.com/office/drawing/2014/main" id="{8CB427D5-502C-4BB5-B12D-165D4E584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348"/>
              <a:ext cx="1438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服务器</a:t>
              </a: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6396" name="Text Box 10">
              <a:extLst>
                <a:ext uri="{FF2B5EF4-FFF2-40B4-BE49-F238E27FC236}">
                  <a16:creationId xmlns:a16="http://schemas.microsoft.com/office/drawing/2014/main" id="{0A578381-EC85-45EF-A43C-9D6625EBA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815"/>
              <a:ext cx="1438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数据访问</a:t>
              </a:r>
              <a:endParaRPr lang="zh-CN" altLang="en-US" sz="1800">
                <a:ea typeface="楷体_GB2312" pitchFamily="49" charset="-122"/>
              </a:endParaRPr>
            </a:p>
          </p:txBody>
        </p:sp>
        <p:sp>
          <p:nvSpPr>
            <p:cNvPr id="16397" name="Line 11">
              <a:extLst>
                <a:ext uri="{FF2B5EF4-FFF2-40B4-BE49-F238E27FC236}">
                  <a16:creationId xmlns:a16="http://schemas.microsoft.com/office/drawing/2014/main" id="{149B8339-FB78-4A16-AA24-7C43EDD1A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1284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Text Box 12">
              <a:extLst>
                <a:ext uri="{FF2B5EF4-FFF2-40B4-BE49-F238E27FC236}">
                  <a16:creationId xmlns:a16="http://schemas.microsoft.com/office/drawing/2014/main" id="{DE062A89-2627-47D0-9E36-6BA32D505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2376"/>
              <a:ext cx="216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</a:rPr>
                <a:t> </a:t>
              </a:r>
              <a:r>
                <a:rPr lang="zh-CN" altLang="en-US" sz="2000">
                  <a:solidFill>
                    <a:schemeClr val="bg1"/>
                  </a:solidFill>
                </a:rPr>
                <a:t>多层应用模型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6399" name="Text Box 13">
              <a:extLst>
                <a:ext uri="{FF2B5EF4-FFF2-40B4-BE49-F238E27FC236}">
                  <a16:creationId xmlns:a16="http://schemas.microsoft.com/office/drawing/2014/main" id="{6D1E4264-8AE3-4944-9D9A-65E53E57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52"/>
              <a:ext cx="756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chemeClr val="tx1"/>
                  </a:solidFill>
                  <a:ea typeface="宋体" panose="02010600030101010101" pitchFamily="2" charset="-122"/>
                </a:rPr>
                <a:t>网   络</a:t>
              </a:r>
            </a:p>
          </p:txBody>
        </p:sp>
        <p:grpSp>
          <p:nvGrpSpPr>
            <p:cNvPr id="16400" name="Group 14">
              <a:extLst>
                <a:ext uri="{FF2B5EF4-FFF2-40B4-BE49-F238E27FC236}">
                  <a16:creationId xmlns:a16="http://schemas.microsoft.com/office/drawing/2014/main" id="{9ABCB41B-DAD1-443D-8852-C95DC9242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92"/>
              <a:ext cx="1442" cy="1560"/>
              <a:chOff x="5038" y="192"/>
              <a:chExt cx="1442" cy="1560"/>
            </a:xfrm>
          </p:grpSpPr>
          <p:sp>
            <p:nvSpPr>
              <p:cNvPr id="16408" name="AutoShape 15">
                <a:extLst>
                  <a:ext uri="{FF2B5EF4-FFF2-40B4-BE49-F238E27FC236}">
                    <a16:creationId xmlns:a16="http://schemas.microsoft.com/office/drawing/2014/main" id="{AA7C0841-EEEE-40AE-9E62-29EEBF98B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92"/>
                <a:ext cx="1440" cy="109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9" name="Text Box 16">
                <a:extLst>
                  <a:ext uri="{FF2B5EF4-FFF2-40B4-BE49-F238E27FC236}">
                    <a16:creationId xmlns:a16="http://schemas.microsoft.com/office/drawing/2014/main" id="{9C82D4A1-BA07-40BB-B0C8-8126EE74E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12"/>
                <a:ext cx="1442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700"/>
                  <a:t>应用服务器</a:t>
                </a:r>
                <a:r>
                  <a:rPr lang="en-US" altLang="zh-CN" sz="1700"/>
                  <a:t>1</a:t>
                </a:r>
                <a:endParaRPr lang="en-US" altLang="zh-CN" sz="1700">
                  <a:ea typeface="楷体_GB2312" pitchFamily="49" charset="-122"/>
                </a:endParaRPr>
              </a:p>
            </p:txBody>
          </p:sp>
          <p:sp>
            <p:nvSpPr>
              <p:cNvPr id="16410" name="Text Box 17">
                <a:extLst>
                  <a:ext uri="{FF2B5EF4-FFF2-40B4-BE49-F238E27FC236}">
                    <a16:creationId xmlns:a16="http://schemas.microsoft.com/office/drawing/2014/main" id="{A9E93A4E-E107-4622-8A8C-BC8F3DF10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779"/>
                <a:ext cx="14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应用逻辑</a:t>
                </a:r>
                <a:endParaRPr lang="zh-CN" altLang="en-US" sz="1800">
                  <a:ea typeface="楷体_GB2312" pitchFamily="49" charset="-122"/>
                </a:endParaRPr>
              </a:p>
            </p:txBody>
          </p:sp>
          <p:sp>
            <p:nvSpPr>
              <p:cNvPr id="16411" name="Line 18">
                <a:extLst>
                  <a:ext uri="{FF2B5EF4-FFF2-40B4-BE49-F238E27FC236}">
                    <a16:creationId xmlns:a16="http://schemas.microsoft.com/office/drawing/2014/main" id="{9EAD324C-456F-4AA6-9A8D-1D191F4D1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" y="1284"/>
                <a:ext cx="1" cy="46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1" name="Line 19">
              <a:extLst>
                <a:ext uri="{FF2B5EF4-FFF2-40B4-BE49-F238E27FC236}">
                  <a16:creationId xmlns:a16="http://schemas.microsoft.com/office/drawing/2014/main" id="{C44DD856-8B44-4FA0-B4D8-92CCCD244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" y="1284"/>
              <a:ext cx="1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2" name="Group 20">
              <a:extLst>
                <a:ext uri="{FF2B5EF4-FFF2-40B4-BE49-F238E27FC236}">
                  <a16:creationId xmlns:a16="http://schemas.microsoft.com/office/drawing/2014/main" id="{90863F57-59AB-48BD-AB7A-6EC7887CC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" y="192"/>
              <a:ext cx="1442" cy="1560"/>
              <a:chOff x="5038" y="192"/>
              <a:chExt cx="1442" cy="1560"/>
            </a:xfrm>
          </p:grpSpPr>
          <p:sp>
            <p:nvSpPr>
              <p:cNvPr id="16404" name="AutoShape 21">
                <a:extLst>
                  <a:ext uri="{FF2B5EF4-FFF2-40B4-BE49-F238E27FC236}">
                    <a16:creationId xmlns:a16="http://schemas.microsoft.com/office/drawing/2014/main" id="{635F0264-669E-4B4D-AE67-777504557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" y="192"/>
                <a:ext cx="1439" cy="109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5" name="Text Box 22">
                <a:extLst>
                  <a:ext uri="{FF2B5EF4-FFF2-40B4-BE49-F238E27FC236}">
                    <a16:creationId xmlns:a16="http://schemas.microsoft.com/office/drawing/2014/main" id="{C2E4C1CF-38BA-453F-BAD0-131AF62CD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12"/>
                <a:ext cx="1442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700"/>
                  <a:t>应用服务器</a:t>
                </a:r>
                <a:r>
                  <a:rPr lang="en-US" altLang="zh-CN" sz="1700"/>
                  <a:t>n</a:t>
                </a:r>
                <a:endParaRPr lang="en-US" altLang="zh-CN" sz="1700">
                  <a:ea typeface="楷体_GB2312" pitchFamily="49" charset="-122"/>
                </a:endParaRPr>
              </a:p>
            </p:txBody>
          </p:sp>
          <p:sp>
            <p:nvSpPr>
              <p:cNvPr id="16406" name="Text Box 23">
                <a:extLst>
                  <a:ext uri="{FF2B5EF4-FFF2-40B4-BE49-F238E27FC236}">
                    <a16:creationId xmlns:a16="http://schemas.microsoft.com/office/drawing/2014/main" id="{57599CF4-FB92-4BBE-8B4D-5503452C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779"/>
                <a:ext cx="14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应用逻辑</a:t>
                </a:r>
                <a:endParaRPr lang="zh-CN" altLang="en-US" sz="1800">
                  <a:ea typeface="楷体_GB2312" pitchFamily="49" charset="-122"/>
                </a:endParaRPr>
              </a:p>
            </p:txBody>
          </p:sp>
          <p:sp>
            <p:nvSpPr>
              <p:cNvPr id="16407" name="Line 24">
                <a:extLst>
                  <a:ext uri="{FF2B5EF4-FFF2-40B4-BE49-F238E27FC236}">
                    <a16:creationId xmlns:a16="http://schemas.microsoft.com/office/drawing/2014/main" id="{17AA8570-E8C5-4A47-A58E-B0DD57DFC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" y="1284"/>
                <a:ext cx="1" cy="46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3" name="Text Box 25">
              <a:extLst>
                <a:ext uri="{FF2B5EF4-FFF2-40B4-BE49-F238E27FC236}">
                  <a16:creationId xmlns:a16="http://schemas.microsoft.com/office/drawing/2014/main" id="{468CCF36-CFF2-444F-B5C5-FD64E2F74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50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bg1"/>
                  </a:solidFill>
                </a:rPr>
                <a:t>…</a:t>
              </a:r>
              <a:endParaRPr lang="en-US" altLang="zh-CN" sz="28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33146" name="Text Box 26">
            <a:extLst>
              <a:ext uri="{FF2B5EF4-FFF2-40B4-BE49-F238E27FC236}">
                <a16:creationId xmlns:a16="http://schemas.microsoft.com/office/drawing/2014/main" id="{40E38846-8617-4100-8C0A-015BC8C2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93725"/>
            <a:ext cx="78295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在多层模型中，中间层会用到应用服务，包括事务服务、消息服务等等。常见的事务服务器有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Microsoft Transaction Server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，消息服务器有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Microsoft Message Queue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6388" name="Rectangle 2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1C0074-C98E-465A-96BB-2AF1BA18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6389" name="Rectangl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CCEDEF-F40E-4361-A75C-6198DF42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6390" name="Oval 29">
            <a:hlinkClick r:id="rId2" action="ppaction://hlinksldjump"/>
            <a:extLst>
              <a:ext uri="{FF2B5EF4-FFF2-40B4-BE49-F238E27FC236}">
                <a16:creationId xmlns:a16="http://schemas.microsoft.com/office/drawing/2014/main" id="{42D90642-BCCF-404D-8CDD-8A17EDA0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3DC2E238-0F72-4817-93E4-80B18F41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549275"/>
            <a:ext cx="893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三、分布式对象结构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(Distributed Objects Architecture)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A90E8B31-4490-4F36-B903-685E11797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9513"/>
            <a:ext cx="868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 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在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C/S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模型中，客户和服务器在服务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/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请求上的差别，在一定程度上限制了系统的灵活性和可扩展性。 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A1FDFD16-09A2-4931-A71E-4F53DC52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93950"/>
            <a:ext cx="86423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采用分布式对象结构 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      “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对象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(Object)”——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提供服务的系统组件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(System Component)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      每个对象在逻辑上是平等的，它们可以互相为对方提供所需的服务。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          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提供服务的对象就是服务器，而提出服务请求的对象就是客户。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134170" name="Picture 26" descr="变色小球">
            <a:extLst>
              <a:ext uri="{FF2B5EF4-FFF2-40B4-BE49-F238E27FC236}">
                <a16:creationId xmlns:a16="http://schemas.microsoft.com/office/drawing/2014/main" id="{AF33DEF7-7DE6-41D2-9900-17E428156E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159125"/>
            <a:ext cx="1571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73" name="Picture 29" descr="变色小球">
            <a:extLst>
              <a:ext uri="{FF2B5EF4-FFF2-40B4-BE49-F238E27FC236}">
                <a16:creationId xmlns:a16="http://schemas.microsoft.com/office/drawing/2014/main" id="{E0A1DEF2-1B4B-4B7C-8982-5FA41CAA0F5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194175"/>
            <a:ext cx="1571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74" name="Picture 30" descr="变色小球">
            <a:extLst>
              <a:ext uri="{FF2B5EF4-FFF2-40B4-BE49-F238E27FC236}">
                <a16:creationId xmlns:a16="http://schemas.microsoft.com/office/drawing/2014/main" id="{12C4B0C0-21E0-4E03-B3C9-14E92FBCA4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232400"/>
            <a:ext cx="1571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498D6D-FA79-4542-B3E4-05FC5D74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17" name="Rectangle 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3C1E69-1AA1-4D2F-B857-98E9AC04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18" name="Oval 33">
            <a:hlinkClick r:id="rId3" action="ppaction://hlinksldjump"/>
            <a:extLst>
              <a:ext uri="{FF2B5EF4-FFF2-40B4-BE49-F238E27FC236}">
                <a16:creationId xmlns:a16="http://schemas.microsoft.com/office/drawing/2014/main" id="{E519B538-0E1B-4643-AFFC-8A0AA08A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34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build="p"/>
      <p:bldP spid="1341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>
            <a:extLst>
              <a:ext uri="{FF2B5EF4-FFF2-40B4-BE49-F238E27FC236}">
                <a16:creationId xmlns:a16="http://schemas.microsoft.com/office/drawing/2014/main" id="{69E365BC-00B4-412C-86CA-D4593562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519488"/>
            <a:ext cx="8301038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     “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软件总线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(Software Bus)”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的中间件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(Middleware) 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即</a:t>
            </a: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对象请求代理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(Object Request Broker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，简称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ORB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分布式对象结构具有很好的开放性和透明性，用户可以非常方便地在总线上添加、更新或删除组件对象。</a:t>
            </a:r>
            <a:endParaRPr lang="zh-CN" altLang="en-US" sz="26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93D092-8A46-4598-8B4C-8E11B043BA9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638175"/>
            <a:ext cx="6750050" cy="2565400"/>
            <a:chOff x="2341" y="3468"/>
            <a:chExt cx="7199" cy="2965"/>
          </a:xfrm>
        </p:grpSpPr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94F8E367-F2AB-419E-BC79-90932DE84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5341"/>
              <a:ext cx="7199" cy="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chemeClr val="tx1"/>
                  </a:solidFill>
                  <a:ea typeface="宋体" panose="02010600030101010101" pitchFamily="2" charset="-122"/>
                </a:rPr>
                <a:t>软件总线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(ORB)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grpSp>
          <p:nvGrpSpPr>
            <p:cNvPr id="18440" name="Group 8">
              <a:extLst>
                <a:ext uri="{FF2B5EF4-FFF2-40B4-BE49-F238E27FC236}">
                  <a16:creationId xmlns:a16="http://schemas.microsoft.com/office/drawing/2014/main" id="{CF100A49-EC01-4B63-8B38-1B11D1275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3468"/>
              <a:ext cx="1260" cy="1404"/>
              <a:chOff x="3693" y="994"/>
              <a:chExt cx="1096" cy="1222"/>
            </a:xfrm>
          </p:grpSpPr>
          <p:sp>
            <p:nvSpPr>
              <p:cNvPr id="18454" name="Text Box 9">
                <a:extLst>
                  <a:ext uri="{FF2B5EF4-FFF2-40B4-BE49-F238E27FC236}">
                    <a16:creationId xmlns:a16="http://schemas.microsoft.com/office/drawing/2014/main" id="{8469D0F9-920C-49BB-911C-8AA5579D9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" y="994"/>
                <a:ext cx="1096" cy="40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5" name="Text Box 10">
                <a:extLst>
                  <a:ext uri="{FF2B5EF4-FFF2-40B4-BE49-F238E27FC236}">
                    <a16:creationId xmlns:a16="http://schemas.microsoft.com/office/drawing/2014/main" id="{6E11C8F2-25B8-4716-95CD-4A055087D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" y="1401"/>
                <a:ext cx="1096" cy="4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8456" name="Text Box 11">
                <a:extLst>
                  <a:ext uri="{FF2B5EF4-FFF2-40B4-BE49-F238E27FC236}">
                    <a16:creationId xmlns:a16="http://schemas.microsoft.com/office/drawing/2014/main" id="{5B12E1D6-107C-4DD6-BEC4-228EE7E66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" y="1808"/>
                <a:ext cx="1096" cy="40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S(O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41" name="Group 12">
              <a:extLst>
                <a:ext uri="{FF2B5EF4-FFF2-40B4-BE49-F238E27FC236}">
                  <a16:creationId xmlns:a16="http://schemas.microsoft.com/office/drawing/2014/main" id="{8FAAB461-7463-4379-A61B-57BBED185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0" y="3468"/>
              <a:ext cx="1260" cy="1404"/>
              <a:chOff x="3693" y="994"/>
              <a:chExt cx="1096" cy="1222"/>
            </a:xfrm>
          </p:grpSpPr>
          <p:sp>
            <p:nvSpPr>
              <p:cNvPr id="18451" name="Text Box 13">
                <a:extLst>
                  <a:ext uri="{FF2B5EF4-FFF2-40B4-BE49-F238E27FC236}">
                    <a16:creationId xmlns:a16="http://schemas.microsoft.com/office/drawing/2014/main" id="{176A9616-6C4B-43F3-A051-A5A0B06FD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5" y="994"/>
                <a:ext cx="1096" cy="40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52" name="Text Box 14">
                <a:extLst>
                  <a:ext uri="{FF2B5EF4-FFF2-40B4-BE49-F238E27FC236}">
                    <a16:creationId xmlns:a16="http://schemas.microsoft.com/office/drawing/2014/main" id="{B7138846-0629-4FBB-BAF7-1626E74C4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5" y="1401"/>
                <a:ext cx="1096" cy="4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8453" name="Text Box 15">
                <a:extLst>
                  <a:ext uri="{FF2B5EF4-FFF2-40B4-BE49-F238E27FC236}">
                    <a16:creationId xmlns:a16="http://schemas.microsoft.com/office/drawing/2014/main" id="{EF0DA0BB-1DA7-4486-BDE4-70E9275F6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5" y="1808"/>
                <a:ext cx="1096" cy="40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S(O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42" name="Group 16">
              <a:extLst>
                <a:ext uri="{FF2B5EF4-FFF2-40B4-BE49-F238E27FC236}">
                  <a16:creationId xmlns:a16="http://schemas.microsoft.com/office/drawing/2014/main" id="{FBCA239F-9F41-494D-A92F-C756B6B2A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" y="3468"/>
              <a:ext cx="1260" cy="1404"/>
              <a:chOff x="3693" y="994"/>
              <a:chExt cx="1096" cy="1222"/>
            </a:xfrm>
          </p:grpSpPr>
          <p:sp>
            <p:nvSpPr>
              <p:cNvPr id="18448" name="Text Box 17">
                <a:extLst>
                  <a:ext uri="{FF2B5EF4-FFF2-40B4-BE49-F238E27FC236}">
                    <a16:creationId xmlns:a16="http://schemas.microsoft.com/office/drawing/2014/main" id="{E7639519-F227-4DBE-B036-738A7177B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" y="994"/>
                <a:ext cx="1096" cy="40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n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9" name="Text Box 18">
                <a:extLst>
                  <a:ext uri="{FF2B5EF4-FFF2-40B4-BE49-F238E27FC236}">
                    <a16:creationId xmlns:a16="http://schemas.microsoft.com/office/drawing/2014/main" id="{3A8D87EF-4780-4BC5-A71B-ECFC7137F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" y="1401"/>
                <a:ext cx="1096" cy="4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8450" name="Text Box 19">
                <a:extLst>
                  <a:ext uri="{FF2B5EF4-FFF2-40B4-BE49-F238E27FC236}">
                    <a16:creationId xmlns:a16="http://schemas.microsoft.com/office/drawing/2014/main" id="{7593957C-17E8-498B-8C47-5915CAFCA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" y="1808"/>
                <a:ext cx="1096" cy="40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S(O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443" name="Text Box 20">
              <a:extLst>
                <a:ext uri="{FF2B5EF4-FFF2-40B4-BE49-F238E27FC236}">
                  <a16:creationId xmlns:a16="http://schemas.microsoft.com/office/drawing/2014/main" id="{C1598F3D-4E13-40F2-971F-03575BB04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" y="3936"/>
              <a:ext cx="89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/>
                <a:t>…</a:t>
              </a:r>
              <a:endParaRPr lang="en-US" altLang="zh-CN" sz="2400" b="0" dirty="0">
                <a:ea typeface="楷体_GB2312" pitchFamily="49" charset="-122"/>
              </a:endParaRPr>
            </a:p>
          </p:txBody>
        </p:sp>
        <p:sp>
          <p:nvSpPr>
            <p:cNvPr id="18444" name="Text Box 21">
              <a:extLst>
                <a:ext uri="{FF2B5EF4-FFF2-40B4-BE49-F238E27FC236}">
                  <a16:creationId xmlns:a16="http://schemas.microsoft.com/office/drawing/2014/main" id="{602595D7-DD5D-43B9-9009-8D8474FC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5964"/>
              <a:ext cx="252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/>
                <a:t>分布式对象结构</a:t>
              </a:r>
              <a:endParaRPr lang="zh-CN" altLang="en-US" sz="2000" dirty="0">
                <a:ea typeface="楷体_GB2312" pitchFamily="49" charset="-122"/>
              </a:endParaRPr>
            </a:p>
          </p:txBody>
        </p:sp>
        <p:sp>
          <p:nvSpPr>
            <p:cNvPr id="18445" name="Line 22">
              <a:extLst>
                <a:ext uri="{FF2B5EF4-FFF2-40B4-BE49-F238E27FC236}">
                  <a16:creationId xmlns:a16="http://schemas.microsoft.com/office/drawing/2014/main" id="{5FC0DE5F-B15A-43E7-A80D-4B2CCE2AE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4872"/>
              <a:ext cx="1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3">
              <a:extLst>
                <a:ext uri="{FF2B5EF4-FFF2-40B4-BE49-F238E27FC236}">
                  <a16:creationId xmlns:a16="http://schemas.microsoft.com/office/drawing/2014/main" id="{3EC892A1-65CE-4D59-9112-1E76D7C75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" y="4872"/>
              <a:ext cx="1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24">
              <a:extLst>
                <a:ext uri="{FF2B5EF4-FFF2-40B4-BE49-F238E27FC236}">
                  <a16:creationId xmlns:a16="http://schemas.microsoft.com/office/drawing/2014/main" id="{4648A1E6-548B-4673-8BBC-54D83BC8A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5" y="4872"/>
              <a:ext cx="1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Rectangle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F701E3-92B6-4D78-BB8D-9673B360D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8437" name="Rectangle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DFB70-2961-40A8-BA44-ACD4029C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8438" name="Oval 27">
            <a:hlinkClick r:id="rId2" action="ppaction://hlinksldjump"/>
            <a:extLst>
              <a:ext uri="{FF2B5EF4-FFF2-40B4-BE49-F238E27FC236}">
                <a16:creationId xmlns:a16="http://schemas.microsoft.com/office/drawing/2014/main" id="{9D3DCE52-B973-4DCE-8A75-6F12BA81F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872B1F-B5E4-45BD-8514-748703E1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9459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C1C0B9-8D67-459E-8899-A6745D78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9460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803B14AD-E8D3-4653-999E-925B89D6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3367" name="Text Box 7">
            <a:extLst>
              <a:ext uri="{FF2B5EF4-FFF2-40B4-BE49-F238E27FC236}">
                <a16:creationId xmlns:a16="http://schemas.microsoft.com/office/drawing/2014/main" id="{718BA3C7-4D28-4698-BCED-5C3F3BCDD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528888"/>
            <a:ext cx="8505825" cy="329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800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分布式对象结构具有优良特性：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可在系统布署完成后，再具体考虑服务的分布和如何提供服务的问题。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具有开放式结构，提供了极好的灵活性和可伸缩性。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系统可进行动态分配。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545D325A-6A40-4E07-8974-A07A7E98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684213"/>
            <a:ext cx="89376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流行的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ORB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技术标准有两种：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FFFF66"/>
                </a:solidFill>
                <a:ea typeface="楷体_GB2312" pitchFamily="49" charset="-122"/>
              </a:rPr>
              <a:t>CORBA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(Common Object Request Broker Architecture)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FFFF66"/>
                </a:solidFill>
                <a:ea typeface="楷体_GB2312" pitchFamily="49" charset="-122"/>
              </a:rPr>
              <a:t>DCOM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(Distributed Component Object Model)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3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86CD7389-3A73-4FD7-B9AD-F553174D2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638175"/>
            <a:ext cx="777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四、 抽象机模型</a:t>
            </a:r>
            <a:endParaRPr lang="zh-CN" altLang="en-US" sz="28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BB4BF81B-954E-4D11-B9E0-2D9253BE7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223963"/>
            <a:ext cx="8847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又称为</a:t>
            </a:r>
            <a:r>
              <a:rPr lang="zh-CN" altLang="en-US" sz="2800" dirty="0">
                <a:solidFill>
                  <a:srgbClr val="FFFF66"/>
                </a:solidFill>
                <a:ea typeface="楷体_GB2312" pitchFamily="49" charset="-122"/>
              </a:rPr>
              <a:t>分层模型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，通常用于建立子系统的接口模型。每层提供一组服务，每层定义一个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抽象机。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典型的例子：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D072E38-9D36-4BF4-81F4-713A29126C5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843213"/>
            <a:ext cx="6210300" cy="2952750"/>
            <a:chOff x="852" y="746"/>
            <a:chExt cx="4200" cy="2086"/>
          </a:xfrm>
        </p:grpSpPr>
        <p:sp>
          <p:nvSpPr>
            <p:cNvPr id="20490" name="Text Box 7">
              <a:extLst>
                <a:ext uri="{FF2B5EF4-FFF2-40B4-BE49-F238E27FC236}">
                  <a16:creationId xmlns:a16="http://schemas.microsoft.com/office/drawing/2014/main" id="{667E5E80-9BAA-446D-9F78-8550B38FB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841"/>
              <a:ext cx="1080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应用层协议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表示层协议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会话层协议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传输层协议</a:t>
              </a:r>
              <a:r>
                <a:rPr lang="zh-CN" altLang="en-US" sz="1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400">
                  <a:solidFill>
                    <a:schemeClr val="bg1"/>
                  </a:solidFill>
                </a:rPr>
                <a:t>    </a:t>
              </a:r>
            </a:p>
          </p:txBody>
        </p:sp>
        <p:sp>
          <p:nvSpPr>
            <p:cNvPr id="20491" name="Rectangle 8">
              <a:extLst>
                <a:ext uri="{FF2B5EF4-FFF2-40B4-BE49-F238E27FC236}">
                  <a16:creationId xmlns:a16="http://schemas.microsoft.com/office/drawing/2014/main" id="{1F638426-6600-45FE-A254-0754E495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664"/>
              <a:ext cx="4200" cy="1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696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物    理   介   质</a:t>
              </a:r>
            </a:p>
          </p:txBody>
        </p:sp>
        <p:sp>
          <p:nvSpPr>
            <p:cNvPr id="20492" name="Rectangle 9">
              <a:extLst>
                <a:ext uri="{FF2B5EF4-FFF2-40B4-BE49-F238E27FC236}">
                  <a16:creationId xmlns:a16="http://schemas.microsoft.com/office/drawing/2014/main" id="{6E315B06-94AD-4652-B336-D808D453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72"/>
              <a:ext cx="744" cy="16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应用层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表示层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会话层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传输层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网络层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数据链路层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物理层</a:t>
              </a:r>
            </a:p>
          </p:txBody>
        </p:sp>
        <p:sp>
          <p:nvSpPr>
            <p:cNvPr id="20493" name="Line 10">
              <a:extLst>
                <a:ext uri="{FF2B5EF4-FFF2-40B4-BE49-F238E27FC236}">
                  <a16:creationId xmlns:a16="http://schemas.microsoft.com/office/drawing/2014/main" id="{3482E579-3E6E-473E-8329-9B7D7D675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1248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1">
              <a:extLst>
                <a:ext uri="{FF2B5EF4-FFF2-40B4-BE49-F238E27FC236}">
                  <a16:creationId xmlns:a16="http://schemas.microsoft.com/office/drawing/2014/main" id="{07723170-04FA-4C81-BE8B-F13AC4B0B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14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2">
              <a:extLst>
                <a:ext uri="{FF2B5EF4-FFF2-40B4-BE49-F238E27FC236}">
                  <a16:creationId xmlns:a16="http://schemas.microsoft.com/office/drawing/2014/main" id="{E48BA59D-114C-495C-844C-9FF2DAFD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8" y="1704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3">
              <a:extLst>
                <a:ext uri="{FF2B5EF4-FFF2-40B4-BE49-F238E27FC236}">
                  <a16:creationId xmlns:a16="http://schemas.microsoft.com/office/drawing/2014/main" id="{F74CE080-B969-473F-9FC4-A5275A66B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932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4">
              <a:extLst>
                <a:ext uri="{FF2B5EF4-FFF2-40B4-BE49-F238E27FC236}">
                  <a16:creationId xmlns:a16="http://schemas.microsoft.com/office/drawing/2014/main" id="{3DEC2BB6-22F0-444D-904D-DF9AB40D4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21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15">
              <a:extLst>
                <a:ext uri="{FF2B5EF4-FFF2-40B4-BE49-F238E27FC236}">
                  <a16:creationId xmlns:a16="http://schemas.microsoft.com/office/drawing/2014/main" id="{BD688762-FC5E-4402-B7FF-334D588F8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8" y="2424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Rectangle 16">
              <a:extLst>
                <a:ext uri="{FF2B5EF4-FFF2-40B4-BE49-F238E27FC236}">
                  <a16:creationId xmlns:a16="http://schemas.microsoft.com/office/drawing/2014/main" id="{D26F2EA6-A6E8-4F09-A71E-9D1E98BB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972"/>
              <a:ext cx="744" cy="16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应用层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表示层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会话层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传输层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网络层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数据链路层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物理层</a:t>
              </a:r>
            </a:p>
          </p:txBody>
        </p:sp>
        <p:sp>
          <p:nvSpPr>
            <p:cNvPr id="20500" name="Line 17">
              <a:extLst>
                <a:ext uri="{FF2B5EF4-FFF2-40B4-BE49-F238E27FC236}">
                  <a16:creationId xmlns:a16="http://schemas.microsoft.com/office/drawing/2014/main" id="{66828100-0B1B-4249-872B-ABEB7F852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224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8">
              <a:extLst>
                <a:ext uri="{FF2B5EF4-FFF2-40B4-BE49-F238E27FC236}">
                  <a16:creationId xmlns:a16="http://schemas.microsoft.com/office/drawing/2014/main" id="{DFA1EC45-24D9-44F6-87B9-D813E7AF9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4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19">
              <a:extLst>
                <a:ext uri="{FF2B5EF4-FFF2-40B4-BE49-F238E27FC236}">
                  <a16:creationId xmlns:a16="http://schemas.microsoft.com/office/drawing/2014/main" id="{1678188B-81CC-463A-ADF7-590AD581B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17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0">
              <a:extLst>
                <a:ext uri="{FF2B5EF4-FFF2-40B4-BE49-F238E27FC236}">
                  <a16:creationId xmlns:a16="http://schemas.microsoft.com/office/drawing/2014/main" id="{39FF8AA6-0E8B-4B37-BF55-585F50241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944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1">
              <a:extLst>
                <a:ext uri="{FF2B5EF4-FFF2-40B4-BE49-F238E27FC236}">
                  <a16:creationId xmlns:a16="http://schemas.microsoft.com/office/drawing/2014/main" id="{75064589-8516-4C5E-81B4-3B0A082D4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22">
              <a:extLst>
                <a:ext uri="{FF2B5EF4-FFF2-40B4-BE49-F238E27FC236}">
                  <a16:creationId xmlns:a16="http://schemas.microsoft.com/office/drawing/2014/main" id="{F94C5589-1906-46A0-B776-2BCF95A85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2412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3">
              <a:extLst>
                <a:ext uri="{FF2B5EF4-FFF2-40B4-BE49-F238E27FC236}">
                  <a16:creationId xmlns:a16="http://schemas.microsoft.com/office/drawing/2014/main" id="{7C0160B8-4243-4D14-BF7E-85C4E06BA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1128"/>
              <a:ext cx="24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4">
              <a:extLst>
                <a:ext uri="{FF2B5EF4-FFF2-40B4-BE49-F238E27FC236}">
                  <a16:creationId xmlns:a16="http://schemas.microsoft.com/office/drawing/2014/main" id="{4AD0E537-5B1D-4E0E-B77D-C3597980C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344"/>
              <a:ext cx="246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5">
              <a:extLst>
                <a:ext uri="{FF2B5EF4-FFF2-40B4-BE49-F238E27FC236}">
                  <a16:creationId xmlns:a16="http://schemas.microsoft.com/office/drawing/2014/main" id="{B0A0FCD5-D575-4E94-B37D-99D949FF1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08"/>
              <a:ext cx="244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26">
              <a:extLst>
                <a:ext uri="{FF2B5EF4-FFF2-40B4-BE49-F238E27FC236}">
                  <a16:creationId xmlns:a16="http://schemas.microsoft.com/office/drawing/2014/main" id="{2C65E3C5-16B2-4381-9495-DB0AA9399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848"/>
              <a:ext cx="247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Rectangle 27">
              <a:extLst>
                <a:ext uri="{FF2B5EF4-FFF2-40B4-BE49-F238E27FC236}">
                  <a16:creationId xmlns:a16="http://schemas.microsoft.com/office/drawing/2014/main" id="{E3B9C672-B6D4-4500-8FFF-AFC63DECE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028"/>
              <a:ext cx="780" cy="6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网络层</a:t>
              </a:r>
            </a:p>
            <a:p>
              <a:pPr algn="ctr" eaLnBrk="1" fontAlgn="ctr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数据链路层</a:t>
              </a:r>
            </a:p>
            <a:p>
              <a:pPr algn="ctr" eaLnBrk="1" fontAlgn="ctr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物理层</a:t>
              </a:r>
            </a:p>
          </p:txBody>
        </p:sp>
        <p:sp>
          <p:nvSpPr>
            <p:cNvPr id="20511" name="Line 28">
              <a:extLst>
                <a:ext uri="{FF2B5EF4-FFF2-40B4-BE49-F238E27FC236}">
                  <a16:creationId xmlns:a16="http://schemas.microsoft.com/office/drawing/2014/main" id="{F2371833-A31F-41EA-A4D2-05BF82ADB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29">
              <a:extLst>
                <a:ext uri="{FF2B5EF4-FFF2-40B4-BE49-F238E27FC236}">
                  <a16:creationId xmlns:a16="http://schemas.microsoft.com/office/drawing/2014/main" id="{0654925A-BC40-4491-868D-A4B844071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" y="24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Rectangle 30">
              <a:extLst>
                <a:ext uri="{FF2B5EF4-FFF2-40B4-BE49-F238E27FC236}">
                  <a16:creationId xmlns:a16="http://schemas.microsoft.com/office/drawing/2014/main" id="{9AEEDB3B-8348-417B-8B87-DC29EA7DB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28"/>
              <a:ext cx="780" cy="6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网络层</a:t>
              </a:r>
            </a:p>
            <a:p>
              <a:pPr algn="ctr" eaLnBrk="1" fontAlgn="ctr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数据链路层</a:t>
              </a:r>
            </a:p>
            <a:p>
              <a:pPr algn="ctr" eaLnBrk="1" fontAlgn="ctr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/>
                <a:t>物理层</a:t>
              </a:r>
            </a:p>
          </p:txBody>
        </p:sp>
        <p:sp>
          <p:nvSpPr>
            <p:cNvPr id="20514" name="Line 31">
              <a:extLst>
                <a:ext uri="{FF2B5EF4-FFF2-40B4-BE49-F238E27FC236}">
                  <a16:creationId xmlns:a16="http://schemas.microsoft.com/office/drawing/2014/main" id="{F9462A97-D915-4EA6-94F8-46947BE7B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22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2">
              <a:extLst>
                <a:ext uri="{FF2B5EF4-FFF2-40B4-BE49-F238E27FC236}">
                  <a16:creationId xmlns:a16="http://schemas.microsoft.com/office/drawing/2014/main" id="{C0924E40-4A32-4AFB-B47E-614329913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4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33">
              <a:extLst>
                <a:ext uri="{FF2B5EF4-FFF2-40B4-BE49-F238E27FC236}">
                  <a16:creationId xmlns:a16="http://schemas.microsoft.com/office/drawing/2014/main" id="{C8339C3A-D2D9-44D9-BDCC-0AA7CA17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1855"/>
              <a:ext cx="19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中继系统               中继系统</a:t>
              </a:r>
            </a:p>
          </p:txBody>
        </p:sp>
        <p:sp>
          <p:nvSpPr>
            <p:cNvPr id="20517" name="Text Box 34">
              <a:extLst>
                <a:ext uri="{FF2B5EF4-FFF2-40B4-BE49-F238E27FC236}">
                  <a16:creationId xmlns:a16="http://schemas.microsoft.com/office/drawing/2014/main" id="{CCDDCEF5-6FDF-4E23-9A6D-007B0682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758"/>
              <a:ext cx="67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主机系统</a:t>
              </a:r>
              <a:endParaRPr lang="zh-CN" altLang="en-US" sz="1600" b="0">
                <a:solidFill>
                  <a:schemeClr val="bg1"/>
                </a:solidFill>
              </a:endParaRPr>
            </a:p>
          </p:txBody>
        </p:sp>
        <p:sp>
          <p:nvSpPr>
            <p:cNvPr id="20518" name="Text Box 35">
              <a:extLst>
                <a:ext uri="{FF2B5EF4-FFF2-40B4-BE49-F238E27FC236}">
                  <a16:creationId xmlns:a16="http://schemas.microsoft.com/office/drawing/2014/main" id="{BE7B24E1-14ED-49E0-AB0E-4DB59C061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746"/>
              <a:ext cx="67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主机系统</a:t>
              </a:r>
              <a:endParaRPr lang="zh-CN" altLang="en-US" sz="1600" b="0">
                <a:solidFill>
                  <a:schemeClr val="bg1"/>
                </a:solidFill>
              </a:endParaRPr>
            </a:p>
          </p:txBody>
        </p:sp>
      </p:grpSp>
      <p:sp>
        <p:nvSpPr>
          <p:cNvPr id="101412" name="Text Box 36">
            <a:extLst>
              <a:ext uri="{FF2B5EF4-FFF2-40B4-BE49-F238E27FC236}">
                <a16:creationId xmlns:a16="http://schemas.microsoft.com/office/drawing/2014/main" id="{0E7ADD77-13F3-4467-978E-0632ABCE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438400"/>
            <a:ext cx="5670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ISO/OSI </a:t>
            </a:r>
            <a:r>
              <a: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开放系统互连参考模型</a:t>
            </a:r>
          </a:p>
        </p:txBody>
      </p:sp>
      <p:sp>
        <p:nvSpPr>
          <p:cNvPr id="101413" name="Text Box 37">
            <a:extLst>
              <a:ext uri="{FF2B5EF4-FFF2-40B4-BE49-F238E27FC236}">
                <a16:creationId xmlns:a16="http://schemas.microsoft.com/office/drawing/2014/main" id="{5A3D0A6D-11B1-4382-887D-36342F81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59463"/>
            <a:ext cx="58943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600" dirty="0">
                <a:solidFill>
                  <a:schemeClr val="bg1"/>
                </a:solidFill>
                <a:ea typeface="楷体_GB2312" pitchFamily="49" charset="-122"/>
              </a:rPr>
              <a:t>优点：支持增量式开发。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600" dirty="0">
                <a:solidFill>
                  <a:schemeClr val="bg1"/>
                </a:solidFill>
                <a:ea typeface="楷体_GB2312" pitchFamily="49" charset="-122"/>
              </a:rPr>
              <a:t>缺点：系统构成，性能保证较困难。</a:t>
            </a:r>
          </a:p>
        </p:txBody>
      </p:sp>
      <p:sp>
        <p:nvSpPr>
          <p:cNvPr id="20487" name="Rectangle 3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975E26-2056-407E-B317-AE2A11E0B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0488" name="Rectangle 3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0D2597-E09B-49E9-B7FA-6D293D92A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0489" name="Oval 40">
            <a:hlinkClick r:id="rId2" action="ppaction://hlinksldjump"/>
            <a:extLst>
              <a:ext uri="{FF2B5EF4-FFF2-40B4-BE49-F238E27FC236}">
                <a16:creationId xmlns:a16="http://schemas.microsoft.com/office/drawing/2014/main" id="{66B8627B-FC84-46A0-97AB-2A030DCC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01412" grpId="0"/>
      <p:bldP spid="1014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画布">
            <a:extLst>
              <a:ext uri="{FF2B5EF4-FFF2-40B4-BE49-F238E27FC236}">
                <a16:creationId xmlns:a16="http://schemas.microsoft.com/office/drawing/2014/main" id="{D9BC6516-AA07-40EA-93F5-4074FB7922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66963" y="1023938"/>
            <a:ext cx="4949825" cy="990600"/>
          </a:xfrm>
        </p:spPr>
        <p:txBody>
          <a:bodyPr>
            <a:flatTx/>
          </a:bodyPr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 三 章</a:t>
            </a:r>
            <a:endParaRPr lang="zh-CN" altLang="en-US" sz="60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57C09BD8-599D-4F53-B826-DEA2451474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97088" y="3473450"/>
            <a:ext cx="5416550" cy="12541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292404"/>
              </a:avLst>
            </a:prstTxWarp>
            <a:scene3d>
              <a:camera prst="legacyPerspectiveTop"/>
              <a:lightRig rig="legacyFlat3" dir="t"/>
            </a:scene3d>
            <a:sp3d extrusionH="1801800" prstMaterial="legacyMatte">
              <a:extrusionClr>
                <a:srgbClr val="9999FF"/>
              </a:extrusionClr>
              <a:contourClr>
                <a:srgbClr val="F8B049"/>
              </a:contourClr>
            </a:sp3d>
          </a:bodyPr>
          <a:lstStyle/>
          <a:p>
            <a:pPr algn="ctr"/>
            <a:r>
              <a:rPr lang="zh-CN" altLang="en-US" sz="6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8B049"/>
                    </a:gs>
                    <a:gs pos="50000">
                      <a:srgbClr val="FFFFCC"/>
                    </a:gs>
                    <a:gs pos="100000">
                      <a:srgbClr val="F8B049"/>
                    </a:gs>
                  </a:gsLst>
                  <a:lin ang="5400000" scaled="1"/>
                </a:gradFill>
                <a:latin typeface="方正舒体" panose="02010601030101010101" pitchFamily="2" charset="-122"/>
                <a:ea typeface="方正舒体" panose="02010601030101010101" pitchFamily="2" charset="-122"/>
              </a:rPr>
              <a:t>软件设计基础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AF8BA5-74EF-465B-88B9-DD6215C5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150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B3F632-AD64-40E3-9188-F5EF7CC6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1508" name="Oval 7">
            <a:hlinkClick r:id="rId2" action="ppaction://hlinksldjump"/>
            <a:extLst>
              <a:ext uri="{FF2B5EF4-FFF2-40B4-BE49-F238E27FC236}">
                <a16:creationId xmlns:a16="http://schemas.microsoft.com/office/drawing/2014/main" id="{FA19AEA9-4A61-4866-9399-C5705AE5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1509" name="Text Box 9">
            <a:extLst>
              <a:ext uri="{FF2B5EF4-FFF2-40B4-BE49-F238E27FC236}">
                <a16:creationId xmlns:a16="http://schemas.microsoft.com/office/drawing/2014/main" id="{7BD5A6C0-8899-489E-A189-7E302924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58788"/>
            <a:ext cx="79851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五、控制摸型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考虑子系统之间的控制流。控制方式分为：</a:t>
            </a:r>
          </a:p>
        </p:txBody>
      </p:sp>
      <p:sp>
        <p:nvSpPr>
          <p:cNvPr id="102410" name="Text Box 10">
            <a:extLst>
              <a:ext uri="{FF2B5EF4-FFF2-40B4-BE49-F238E27FC236}">
                <a16:creationId xmlns:a16="http://schemas.microsoft.com/office/drawing/2014/main" id="{B82ABBF9-987F-497E-B935-C5745FB0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628775"/>
            <a:ext cx="4049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集中式控制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2FAC8532-B3F9-4F4A-8F80-3061DA5290A1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2438400"/>
            <a:ext cx="4049713" cy="2422525"/>
            <a:chOff x="130" y="1536"/>
            <a:chExt cx="2551" cy="1526"/>
          </a:xfrm>
        </p:grpSpPr>
        <p:grpSp>
          <p:nvGrpSpPr>
            <p:cNvPr id="21531" name="Group 28">
              <a:extLst>
                <a:ext uri="{FF2B5EF4-FFF2-40B4-BE49-F238E27FC236}">
                  <a16:creationId xmlns:a16="http://schemas.microsoft.com/office/drawing/2014/main" id="{50E875DA-401D-4EFC-B2DC-0EB53658B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" y="1536"/>
              <a:ext cx="2551" cy="1125"/>
              <a:chOff x="130" y="1536"/>
              <a:chExt cx="2551" cy="1125"/>
            </a:xfrm>
          </p:grpSpPr>
          <p:sp>
            <p:nvSpPr>
              <p:cNvPr id="21533" name="Text Box 11">
                <a:extLst>
                  <a:ext uri="{FF2B5EF4-FFF2-40B4-BE49-F238E27FC236}">
                    <a16:creationId xmlns:a16="http://schemas.microsoft.com/office/drawing/2014/main" id="{E5D86CB4-82A6-4DBC-9F30-9B04F3CCD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" y="1536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主程序</a:t>
                </a:r>
              </a:p>
            </p:txBody>
          </p:sp>
          <p:sp>
            <p:nvSpPr>
              <p:cNvPr id="21534" name="Text Box 12">
                <a:extLst>
                  <a:ext uri="{FF2B5EF4-FFF2-40B4-BE49-F238E27FC236}">
                    <a16:creationId xmlns:a16="http://schemas.microsoft.com/office/drawing/2014/main" id="{9DFA6C4A-4F49-4894-A9B9-0D971B60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" y="1962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1</a:t>
                </a:r>
              </a:p>
            </p:txBody>
          </p:sp>
          <p:sp>
            <p:nvSpPr>
              <p:cNvPr id="21535" name="Text Box 13">
                <a:extLst>
                  <a:ext uri="{FF2B5EF4-FFF2-40B4-BE49-F238E27FC236}">
                    <a16:creationId xmlns:a16="http://schemas.microsoft.com/office/drawing/2014/main" id="{2C4DECBD-76E7-47FA-AF53-0C5A0D226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" y="1962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2</a:t>
                </a:r>
              </a:p>
            </p:txBody>
          </p:sp>
          <p:sp>
            <p:nvSpPr>
              <p:cNvPr id="21536" name="Text Box 14">
                <a:extLst>
                  <a:ext uri="{FF2B5EF4-FFF2-40B4-BE49-F238E27FC236}">
                    <a16:creationId xmlns:a16="http://schemas.microsoft.com/office/drawing/2014/main" id="{4D460791-0C2F-4A13-9FE2-C6C311E72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9" y="1962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3</a:t>
                </a:r>
              </a:p>
            </p:txBody>
          </p:sp>
          <p:sp>
            <p:nvSpPr>
              <p:cNvPr id="21537" name="Text Box 15">
                <a:extLst>
                  <a:ext uri="{FF2B5EF4-FFF2-40B4-BE49-F238E27FC236}">
                    <a16:creationId xmlns:a16="http://schemas.microsoft.com/office/drawing/2014/main" id="{6EB38E5F-9642-4573-83BA-86764C2BF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" y="2443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11</a:t>
                </a:r>
              </a:p>
            </p:txBody>
          </p:sp>
          <p:sp>
            <p:nvSpPr>
              <p:cNvPr id="21538" name="Text Box 16">
                <a:extLst>
                  <a:ext uri="{FF2B5EF4-FFF2-40B4-BE49-F238E27FC236}">
                    <a16:creationId xmlns:a16="http://schemas.microsoft.com/office/drawing/2014/main" id="{2F0522DF-8283-4315-A937-C2C0202EF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2443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12</a:t>
                </a:r>
              </a:p>
            </p:txBody>
          </p:sp>
          <p:sp>
            <p:nvSpPr>
              <p:cNvPr id="21539" name="Text Box 17">
                <a:extLst>
                  <a:ext uri="{FF2B5EF4-FFF2-40B4-BE49-F238E27FC236}">
                    <a16:creationId xmlns:a16="http://schemas.microsoft.com/office/drawing/2014/main" id="{9B285991-474C-47C5-A132-3F4CD4179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443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31</a:t>
                </a:r>
              </a:p>
            </p:txBody>
          </p:sp>
          <p:sp>
            <p:nvSpPr>
              <p:cNvPr id="21540" name="Text Box 18">
                <a:extLst>
                  <a:ext uri="{FF2B5EF4-FFF2-40B4-BE49-F238E27FC236}">
                    <a16:creationId xmlns:a16="http://schemas.microsoft.com/office/drawing/2014/main" id="{1E0539A2-C0C1-43E7-8F9A-25C1BA419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" y="2443"/>
                <a:ext cx="538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/>
                  <a:t>程序</a:t>
                </a:r>
                <a:r>
                  <a:rPr lang="en-US" altLang="zh-CN" sz="1600"/>
                  <a:t>32</a:t>
                </a:r>
              </a:p>
            </p:txBody>
          </p:sp>
          <p:sp>
            <p:nvSpPr>
              <p:cNvPr id="21541" name="Line 19">
                <a:extLst>
                  <a:ext uri="{FF2B5EF4-FFF2-40B4-BE49-F238E27FC236}">
                    <a16:creationId xmlns:a16="http://schemas.microsoft.com/office/drawing/2014/main" id="{5E5FB29A-170C-43AC-BC17-DFF737AC8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7" y="1735"/>
                <a:ext cx="0" cy="19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Line 20">
                <a:extLst>
                  <a:ext uri="{FF2B5EF4-FFF2-40B4-BE49-F238E27FC236}">
                    <a16:creationId xmlns:a16="http://schemas.microsoft.com/office/drawing/2014/main" id="{96E5BF4A-AACE-4645-A648-439C10936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0" y="1735"/>
                <a:ext cx="539" cy="22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Line 21">
                <a:extLst>
                  <a:ext uri="{FF2B5EF4-FFF2-40B4-BE49-F238E27FC236}">
                    <a16:creationId xmlns:a16="http://schemas.microsoft.com/office/drawing/2014/main" id="{EBABA3DD-1BAD-43B3-945D-1C2FA8A4B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735"/>
                <a:ext cx="567" cy="22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Line 22">
                <a:extLst>
                  <a:ext uri="{FF2B5EF4-FFF2-40B4-BE49-F238E27FC236}">
                    <a16:creationId xmlns:a16="http://schemas.microsoft.com/office/drawing/2014/main" id="{F3634816-5485-44C5-9B1F-005897674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6" y="2160"/>
                <a:ext cx="141" cy="14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Line 23">
                <a:extLst>
                  <a:ext uri="{FF2B5EF4-FFF2-40B4-BE49-F238E27FC236}">
                    <a16:creationId xmlns:a16="http://schemas.microsoft.com/office/drawing/2014/main" id="{DB0B3E9A-A399-4CBD-9597-091C67CAA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3" y="2188"/>
                <a:ext cx="113" cy="14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Line 24">
                <a:extLst>
                  <a:ext uri="{FF2B5EF4-FFF2-40B4-BE49-F238E27FC236}">
                    <a16:creationId xmlns:a16="http://schemas.microsoft.com/office/drawing/2014/main" id="{474B7D11-93EF-4BD8-B05B-676530AC8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" y="2160"/>
                <a:ext cx="170" cy="28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7" name="Line 25">
                <a:extLst>
                  <a:ext uri="{FF2B5EF4-FFF2-40B4-BE49-F238E27FC236}">
                    <a16:creationId xmlns:a16="http://schemas.microsoft.com/office/drawing/2014/main" id="{300E82FF-B414-4D5F-9A8C-799F81894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2188"/>
                <a:ext cx="198" cy="25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8" name="Line 26">
                <a:extLst>
                  <a:ext uri="{FF2B5EF4-FFF2-40B4-BE49-F238E27FC236}">
                    <a16:creationId xmlns:a16="http://schemas.microsoft.com/office/drawing/2014/main" id="{A395A6AE-DDBE-49DD-8C87-5AFA6271F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1" y="2188"/>
                <a:ext cx="255" cy="25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9" name="Line 27">
                <a:extLst>
                  <a:ext uri="{FF2B5EF4-FFF2-40B4-BE49-F238E27FC236}">
                    <a16:creationId xmlns:a16="http://schemas.microsoft.com/office/drawing/2014/main" id="{8973476A-CE44-47A0-A3B5-F667960B5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1" y="2188"/>
                <a:ext cx="284" cy="25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2" name="Text Box 29">
              <a:extLst>
                <a:ext uri="{FF2B5EF4-FFF2-40B4-BE49-F238E27FC236}">
                  <a16:creationId xmlns:a16="http://schemas.microsoft.com/office/drawing/2014/main" id="{208BDEBC-45C9-4971-9445-54EE2E34D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812"/>
              <a:ext cx="20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控制的调用</a:t>
              </a:r>
              <a:r>
                <a:rPr lang="en-US" altLang="zh-CN" sz="2000" b="0">
                  <a:solidFill>
                    <a:schemeClr val="bg1"/>
                  </a:solidFill>
                  <a:latin typeface="宋体" panose="02010600030101010101" pitchFamily="2" charset="-122"/>
                </a:rPr>
                <a:t>—</a:t>
              </a:r>
              <a:r>
                <a:rPr lang="zh-CN" altLang="en-US" sz="2000" b="0">
                  <a:solidFill>
                    <a:schemeClr val="bg1"/>
                  </a:solidFill>
                </a:rPr>
                <a:t>返回模型</a:t>
              </a:r>
            </a:p>
          </p:txBody>
        </p:sp>
      </p:grpSp>
      <p:sp>
        <p:nvSpPr>
          <p:cNvPr id="102431" name="Text Box 31">
            <a:extLst>
              <a:ext uri="{FF2B5EF4-FFF2-40B4-BE49-F238E27FC236}">
                <a16:creationId xmlns:a16="http://schemas.microsoft.com/office/drawing/2014/main" id="{FF16FA3D-DA04-4223-B51D-D953BACF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094288"/>
            <a:ext cx="810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2.</a:t>
            </a: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事件驱动系统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由外部产生的事件来驱动系统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4D52C145-D22C-423E-91EA-17BBCB790C3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678488"/>
            <a:ext cx="7785100" cy="519112"/>
            <a:chOff x="385" y="3577"/>
            <a:chExt cx="4904" cy="327"/>
          </a:xfrm>
        </p:grpSpPr>
        <p:sp>
          <p:nvSpPr>
            <p:cNvPr id="21528" name="Text Box 32">
              <a:extLst>
                <a:ext uri="{FF2B5EF4-FFF2-40B4-BE49-F238E27FC236}">
                  <a16:creationId xmlns:a16="http://schemas.microsoft.com/office/drawing/2014/main" id="{82ADA5EF-2B99-4382-916F-EADB3FDD4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577"/>
              <a:ext cx="4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分为：     广播模型          中断驱动的模型</a:t>
              </a:r>
            </a:p>
          </p:txBody>
        </p:sp>
        <p:pic>
          <p:nvPicPr>
            <p:cNvPr id="21529" name="Picture 33" descr="变色小球">
              <a:extLst>
                <a:ext uri="{FF2B5EF4-FFF2-40B4-BE49-F238E27FC236}">
                  <a16:creationId xmlns:a16="http://schemas.microsoft.com/office/drawing/2014/main" id="{F1491A18-A82E-433B-BF15-F296319394C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3719"/>
              <a:ext cx="8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0" name="Picture 34" descr="变色小球">
              <a:extLst>
                <a:ext uri="{FF2B5EF4-FFF2-40B4-BE49-F238E27FC236}">
                  <a16:creationId xmlns:a16="http://schemas.microsoft.com/office/drawing/2014/main" id="{DDC074ED-7F53-4A1D-BCF9-8E4ED5047E5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3719"/>
              <a:ext cx="8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EB539B18-D6B3-43D9-9476-9313F537C3BD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1854200"/>
            <a:ext cx="3983038" cy="2990850"/>
            <a:chOff x="2922" y="1168"/>
            <a:chExt cx="2509" cy="1884"/>
          </a:xfrm>
        </p:grpSpPr>
        <p:grpSp>
          <p:nvGrpSpPr>
            <p:cNvPr id="21515" name="Group 46">
              <a:extLst>
                <a:ext uri="{FF2B5EF4-FFF2-40B4-BE49-F238E27FC236}">
                  <a16:creationId xmlns:a16="http://schemas.microsoft.com/office/drawing/2014/main" id="{0ED6F976-DC1E-4732-B90C-D839E3946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2" y="1168"/>
              <a:ext cx="2481" cy="1446"/>
              <a:chOff x="2922" y="1168"/>
              <a:chExt cx="2481" cy="1446"/>
            </a:xfrm>
          </p:grpSpPr>
          <p:sp>
            <p:nvSpPr>
              <p:cNvPr id="21517" name="AutoShape 35">
                <a:extLst>
                  <a:ext uri="{FF2B5EF4-FFF2-40B4-BE49-F238E27FC236}">
                    <a16:creationId xmlns:a16="http://schemas.microsoft.com/office/drawing/2014/main" id="{D3001EE6-8746-4784-AA36-99C8FCE8C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1735"/>
                <a:ext cx="766" cy="312"/>
              </a:xfrm>
              <a:prstGeom prst="flowChartAlternateProcess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楷体_GB2312" pitchFamily="49" charset="-122"/>
                  </a:rPr>
                  <a:t>系统控制器</a:t>
                </a:r>
              </a:p>
            </p:txBody>
          </p:sp>
          <p:sp>
            <p:nvSpPr>
              <p:cNvPr id="21518" name="AutoShape 36">
                <a:extLst>
                  <a:ext uri="{FF2B5EF4-FFF2-40B4-BE49-F238E27FC236}">
                    <a16:creationId xmlns:a16="http://schemas.microsoft.com/office/drawing/2014/main" id="{ED489141-4A5F-4703-A977-85C40439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2302"/>
                <a:ext cx="680" cy="312"/>
              </a:xfrm>
              <a:prstGeom prst="flowChartAlternateProcess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楷体_GB2312" pitchFamily="49" charset="-122"/>
                  </a:rPr>
                  <a:t>计算进程</a:t>
                </a:r>
              </a:p>
            </p:txBody>
          </p:sp>
          <p:sp>
            <p:nvSpPr>
              <p:cNvPr id="21519" name="AutoShape 37">
                <a:extLst>
                  <a:ext uri="{FF2B5EF4-FFF2-40B4-BE49-F238E27FC236}">
                    <a16:creationId xmlns:a16="http://schemas.microsoft.com/office/drawing/2014/main" id="{3A5CB03F-1B47-41C1-A692-C0FBA73FD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302"/>
                <a:ext cx="680" cy="312"/>
              </a:xfrm>
              <a:prstGeom prst="flowChartAlternateProcess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楷体_GB2312" pitchFamily="49" charset="-122"/>
                  </a:rPr>
                  <a:t>用户界面</a:t>
                </a:r>
              </a:p>
            </p:txBody>
          </p:sp>
          <p:sp>
            <p:nvSpPr>
              <p:cNvPr id="21520" name="AutoShape 38">
                <a:extLst>
                  <a:ext uri="{FF2B5EF4-FFF2-40B4-BE49-F238E27FC236}">
                    <a16:creationId xmlns:a16="http://schemas.microsoft.com/office/drawing/2014/main" id="{02437FCA-9051-400F-B3D6-A792DE1B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02"/>
                <a:ext cx="737" cy="312"/>
              </a:xfrm>
              <a:prstGeom prst="flowChartAlternateProcess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楷体_GB2312" pitchFamily="49" charset="-122"/>
                  </a:rPr>
                  <a:t>故障处理器</a:t>
                </a:r>
              </a:p>
            </p:txBody>
          </p:sp>
          <p:sp>
            <p:nvSpPr>
              <p:cNvPr id="21521" name="AutoShape 39">
                <a:extLst>
                  <a:ext uri="{FF2B5EF4-FFF2-40B4-BE49-F238E27FC236}">
                    <a16:creationId xmlns:a16="http://schemas.microsoft.com/office/drawing/2014/main" id="{C54983AB-020C-44B2-A4FD-61849A4A7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1168"/>
                <a:ext cx="851" cy="312"/>
              </a:xfrm>
              <a:prstGeom prst="flowChartAlternateProcess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楷体_GB2312" pitchFamily="49" charset="-122"/>
                  </a:rPr>
                  <a:t>传感器进程</a:t>
                </a:r>
              </a:p>
            </p:txBody>
          </p:sp>
          <p:sp>
            <p:nvSpPr>
              <p:cNvPr id="21522" name="AutoShape 40">
                <a:extLst>
                  <a:ext uri="{FF2B5EF4-FFF2-40B4-BE49-F238E27FC236}">
                    <a16:creationId xmlns:a16="http://schemas.microsoft.com/office/drawing/2014/main" id="{C0468755-89DF-4736-86F6-0AFF755F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168"/>
                <a:ext cx="936" cy="312"/>
              </a:xfrm>
              <a:prstGeom prst="flowChartAlternateProcess">
                <a:avLst/>
              </a:prstGeom>
              <a:solidFill>
                <a:srgbClr val="FFFF6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楷体_GB2312" pitchFamily="49" charset="-122"/>
                  </a:rPr>
                  <a:t>传动装置进程</a:t>
                </a:r>
              </a:p>
            </p:txBody>
          </p:sp>
          <p:sp>
            <p:nvSpPr>
              <p:cNvPr id="21523" name="Line 41">
                <a:extLst>
                  <a:ext uri="{FF2B5EF4-FFF2-40B4-BE49-F238E27FC236}">
                    <a16:creationId xmlns:a16="http://schemas.microsoft.com/office/drawing/2014/main" id="{F28A5D6A-1AD5-480E-91B8-78EFD2901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" y="1480"/>
                <a:ext cx="453" cy="2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" name="Line 42">
                <a:extLst>
                  <a:ext uri="{FF2B5EF4-FFF2-40B4-BE49-F238E27FC236}">
                    <a16:creationId xmlns:a16="http://schemas.microsoft.com/office/drawing/2014/main" id="{A24C9424-9A26-4E07-8B96-0FD6DCE69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508"/>
                <a:ext cx="426" cy="19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43">
                <a:extLst>
                  <a:ext uri="{FF2B5EF4-FFF2-40B4-BE49-F238E27FC236}">
                    <a16:creationId xmlns:a16="http://schemas.microsoft.com/office/drawing/2014/main" id="{7F73BA04-65B3-44B1-92F7-1E2933023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" y="2047"/>
                <a:ext cx="567" cy="2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44">
                <a:extLst>
                  <a:ext uri="{FF2B5EF4-FFF2-40B4-BE49-F238E27FC236}">
                    <a16:creationId xmlns:a16="http://schemas.microsoft.com/office/drawing/2014/main" id="{EC3F3C3D-6068-4E9F-94C0-72CCD3FF9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204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Line 45">
                <a:extLst>
                  <a:ext uri="{FF2B5EF4-FFF2-40B4-BE49-F238E27FC236}">
                    <a16:creationId xmlns:a16="http://schemas.microsoft.com/office/drawing/2014/main" id="{7CD8EBD3-11BE-4824-B7C7-D94C04AC7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6" y="2047"/>
                <a:ext cx="737" cy="2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6" name="Text Box 47">
              <a:extLst>
                <a:ext uri="{FF2B5EF4-FFF2-40B4-BE49-F238E27FC236}">
                  <a16:creationId xmlns:a16="http://schemas.microsoft.com/office/drawing/2014/main" id="{111AAA40-F401-4D95-B75B-E97FFBC97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2802"/>
              <a:ext cx="24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实时系统的集中式模型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/>
      <p:bldP spid="1024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76A87BB7-7AB5-4B26-B563-0A4FAC89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08050"/>
            <a:ext cx="83058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软件设计分为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总体设计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详细设计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两个阶段。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其工作流程可用下图表示：   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42312FA-6058-4E08-A142-755F443DA997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1979613"/>
            <a:ext cx="8174038" cy="1782762"/>
            <a:chOff x="328" y="1247"/>
            <a:chExt cx="5149" cy="1123"/>
          </a:xfrm>
        </p:grpSpPr>
        <p:sp>
          <p:nvSpPr>
            <p:cNvPr id="22538" name="Line 4">
              <a:extLst>
                <a:ext uri="{FF2B5EF4-FFF2-40B4-BE49-F238E27FC236}">
                  <a16:creationId xmlns:a16="http://schemas.microsoft.com/office/drawing/2014/main" id="{3990BD07-D2AD-4A51-B764-991310C06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" y="2058"/>
              <a:ext cx="55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5">
              <a:extLst>
                <a:ext uri="{FF2B5EF4-FFF2-40B4-BE49-F238E27FC236}">
                  <a16:creationId xmlns:a16="http://schemas.microsoft.com/office/drawing/2014/main" id="{EF2AA4D9-356E-4C92-8E9D-13B9596A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1791"/>
              <a:ext cx="514" cy="57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总体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22540" name="Text Box 6">
              <a:extLst>
                <a:ext uri="{FF2B5EF4-FFF2-40B4-BE49-F238E27FC236}">
                  <a16:creationId xmlns:a16="http://schemas.microsoft.com/office/drawing/2014/main" id="{FEA54F2B-F0A9-43CF-9F48-47D7AFCFA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1565"/>
              <a:ext cx="6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需求  说明书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22541" name="Line 7">
              <a:extLst>
                <a:ext uri="{FF2B5EF4-FFF2-40B4-BE49-F238E27FC236}">
                  <a16:creationId xmlns:a16="http://schemas.microsoft.com/office/drawing/2014/main" id="{78525130-6794-41E1-8763-BE278F941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2058"/>
              <a:ext cx="42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AutoShape 8">
              <a:extLst>
                <a:ext uri="{FF2B5EF4-FFF2-40B4-BE49-F238E27FC236}">
                  <a16:creationId xmlns:a16="http://schemas.microsoft.com/office/drawing/2014/main" id="{7757CE6D-00D1-4794-AADB-858795A2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835"/>
              <a:ext cx="771" cy="446"/>
            </a:xfrm>
            <a:prstGeom prst="diamond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复审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22543" name="Text Box 9">
              <a:extLst>
                <a:ext uri="{FF2B5EF4-FFF2-40B4-BE49-F238E27FC236}">
                  <a16:creationId xmlns:a16="http://schemas.microsoft.com/office/drawing/2014/main" id="{B987C161-4421-42E8-9EB2-F34222125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598"/>
              <a:ext cx="55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软件  结构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22544" name="Line 10">
              <a:extLst>
                <a:ext uri="{FF2B5EF4-FFF2-40B4-BE49-F238E27FC236}">
                  <a16:creationId xmlns:a16="http://schemas.microsoft.com/office/drawing/2014/main" id="{B274A597-A9EF-408E-98C8-7AF2C0C03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3" y="1301"/>
              <a:ext cx="0" cy="53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1">
              <a:extLst>
                <a:ext uri="{FF2B5EF4-FFF2-40B4-BE49-F238E27FC236}">
                  <a16:creationId xmlns:a16="http://schemas.microsoft.com/office/drawing/2014/main" id="{1C91669C-D158-4BB0-93B3-DA5B78163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2" y="1301"/>
              <a:ext cx="107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2">
              <a:extLst>
                <a:ext uri="{FF2B5EF4-FFF2-40B4-BE49-F238E27FC236}">
                  <a16:creationId xmlns:a16="http://schemas.microsoft.com/office/drawing/2014/main" id="{40244FA6-CA8F-48E8-8A20-3D8855E4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1301"/>
              <a:ext cx="0" cy="49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13">
              <a:extLst>
                <a:ext uri="{FF2B5EF4-FFF2-40B4-BE49-F238E27FC236}">
                  <a16:creationId xmlns:a16="http://schemas.microsoft.com/office/drawing/2014/main" id="{A7F893A9-0242-41B0-AB7A-1AF63B022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1292"/>
              <a:ext cx="7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修  改</a:t>
              </a:r>
            </a:p>
          </p:txBody>
        </p:sp>
        <p:sp>
          <p:nvSpPr>
            <p:cNvPr id="22548" name="Line 14">
              <a:extLst>
                <a:ext uri="{FF2B5EF4-FFF2-40B4-BE49-F238E27FC236}">
                  <a16:creationId xmlns:a16="http://schemas.microsoft.com/office/drawing/2014/main" id="{3A9F25BD-0657-4C05-BB71-266966F40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058"/>
              <a:ext cx="51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Oval 15">
              <a:extLst>
                <a:ext uri="{FF2B5EF4-FFF2-40B4-BE49-F238E27FC236}">
                  <a16:creationId xmlns:a16="http://schemas.microsoft.com/office/drawing/2014/main" id="{2BA9EE20-7A47-48E2-86F8-2BE0A279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746"/>
              <a:ext cx="515" cy="5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详细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22550" name="Text Box 16">
              <a:extLst>
                <a:ext uri="{FF2B5EF4-FFF2-40B4-BE49-F238E27FC236}">
                  <a16:creationId xmlns:a16="http://schemas.microsoft.com/office/drawing/2014/main" id="{6D79530C-B607-4E03-A5F1-853BE8E0C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2034"/>
              <a:ext cx="6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可接受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551" name="Line 17">
              <a:extLst>
                <a:ext uri="{FF2B5EF4-FFF2-40B4-BE49-F238E27FC236}">
                  <a16:creationId xmlns:a16="http://schemas.microsoft.com/office/drawing/2014/main" id="{87762928-9A25-44CC-A54D-D282A95B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2058"/>
              <a:ext cx="59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Text Box 18">
              <a:extLst>
                <a:ext uri="{FF2B5EF4-FFF2-40B4-BE49-F238E27FC236}">
                  <a16:creationId xmlns:a16="http://schemas.microsoft.com/office/drawing/2014/main" id="{01CAB04C-A39A-4417-AF07-3F337D305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2058"/>
              <a:ext cx="9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模块描述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22553" name="AutoShape 19">
              <a:extLst>
                <a:ext uri="{FF2B5EF4-FFF2-40B4-BE49-F238E27FC236}">
                  <a16:creationId xmlns:a16="http://schemas.microsoft.com/office/drawing/2014/main" id="{2C8F9489-A6DB-44AF-A964-4CF6DF31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835"/>
              <a:ext cx="772" cy="446"/>
            </a:xfrm>
            <a:prstGeom prst="diamond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复审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554" name="Line 20">
              <a:extLst>
                <a:ext uri="{FF2B5EF4-FFF2-40B4-BE49-F238E27FC236}">
                  <a16:creationId xmlns:a16="http://schemas.microsoft.com/office/drawing/2014/main" id="{38C1BBC1-8DD0-4DCF-B064-2BD5BD2CF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3" y="1266"/>
              <a:ext cx="0" cy="5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1">
              <a:extLst>
                <a:ext uri="{FF2B5EF4-FFF2-40B4-BE49-F238E27FC236}">
                  <a16:creationId xmlns:a16="http://schemas.microsoft.com/office/drawing/2014/main" id="{5AE332C7-549F-44E5-BF3F-7846E2954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0" y="1256"/>
              <a:ext cx="1243" cy="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2">
              <a:extLst>
                <a:ext uri="{FF2B5EF4-FFF2-40B4-BE49-F238E27FC236}">
                  <a16:creationId xmlns:a16="http://schemas.microsoft.com/office/drawing/2014/main" id="{B9C47CC7-C142-4E54-BB9E-627A2739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1256"/>
              <a:ext cx="0" cy="5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23">
              <a:extLst>
                <a:ext uri="{FF2B5EF4-FFF2-40B4-BE49-F238E27FC236}">
                  <a16:creationId xmlns:a16="http://schemas.microsoft.com/office/drawing/2014/main" id="{F9ED7A6B-68D3-4A2B-9BB3-0CF2FC519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1247"/>
              <a:ext cx="7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修  改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558" name="Line 24">
              <a:extLst>
                <a:ext uri="{FF2B5EF4-FFF2-40B4-BE49-F238E27FC236}">
                  <a16:creationId xmlns:a16="http://schemas.microsoft.com/office/drawing/2014/main" id="{042BD1C1-30B9-49B1-9564-39371113A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" y="2058"/>
              <a:ext cx="47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Text Box 25">
              <a:extLst>
                <a:ext uri="{FF2B5EF4-FFF2-40B4-BE49-F238E27FC236}">
                  <a16:creationId xmlns:a16="http://schemas.microsoft.com/office/drawing/2014/main" id="{D7E05711-D9B4-41F4-B73C-E7F086CF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1578"/>
              <a:ext cx="6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设计说  明书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59418" name="Text Box 26">
            <a:extLst>
              <a:ext uri="{FF2B5EF4-FFF2-40B4-BE49-F238E27FC236}">
                <a16:creationId xmlns:a16="http://schemas.microsoft.com/office/drawing/2014/main" id="{9A43569E-3744-4658-883D-05CAA061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3933825"/>
            <a:ext cx="87312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、设计阶段结束要交付的文档是设计说明书，根据设计方法的不同，有不同的设计文档。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、每个设计步骤完成后，都应进行复审。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    常用的设计方法有：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SD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法、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Jackson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法、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OOD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法、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HIPO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法、  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Parnas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法、 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Warnier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法等。</a:t>
            </a:r>
          </a:p>
        </p:txBody>
      </p:sp>
      <p:sp>
        <p:nvSpPr>
          <p:cNvPr id="22533" name="Rectangle 27">
            <a:extLst>
              <a:ext uri="{FF2B5EF4-FFF2-40B4-BE49-F238E27FC236}">
                <a16:creationId xmlns:a16="http://schemas.microsoft.com/office/drawing/2014/main" id="{279D2844-7AFD-4FEE-946E-32E18F419D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7213" y="233363"/>
            <a:ext cx="5670550" cy="7874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3.1.2 </a:t>
            </a:r>
            <a:r>
              <a:rPr lang="zh-CN" altLang="en-US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软件设计阶段</a:t>
            </a:r>
            <a:endParaRPr lang="zh-CN" altLang="en-US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4" name="Rectangle 2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0F12CC-F0C1-49E0-8686-872A36B7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2535" name="Rectangl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FC5BE0-69E6-4714-8DFD-069B551C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2536" name="Oval 30">
            <a:hlinkClick r:id="rId2" action="ppaction://hlinksldjump"/>
            <a:extLst>
              <a:ext uri="{FF2B5EF4-FFF2-40B4-BE49-F238E27FC236}">
                <a16:creationId xmlns:a16="http://schemas.microsoft.com/office/drawing/2014/main" id="{2F2D089A-5933-47F9-9971-B452D8DC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22537" name="Picture 31" descr="WB00969_">
            <a:extLst>
              <a:ext uri="{FF2B5EF4-FFF2-40B4-BE49-F238E27FC236}">
                <a16:creationId xmlns:a16="http://schemas.microsoft.com/office/drawing/2014/main" id="{C0CDCE99-EC50-48A4-AA65-14D673FD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66865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4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B6017920-B041-4D04-92E5-BF9E6636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3041650"/>
            <a:ext cx="4808538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软件结构的准则</a:t>
            </a:r>
          </a:p>
          <a:p>
            <a:pPr lvl="1" algn="just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模块化准则</a:t>
            </a:r>
          </a:p>
          <a:p>
            <a:pPr lvl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软件独立性准则</a:t>
            </a:r>
          </a:p>
          <a:p>
            <a:pPr lvl="1" algn="just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193F6D0-EC76-4858-A046-D64A156E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endParaRPr lang="zh-CN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E27A6AD-B06E-45C7-B720-972137BCB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50838"/>
            <a:ext cx="7772400" cy="566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3.2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软件设计准则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99838576-D3CB-46A9-BD29-56B1658B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089025"/>
            <a:ext cx="81010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软件设计是软件开发过程的重要阶段，对保证软件系统的质量起着关键作用。但是如何保证软件设计的质量呢？有以下经过长期考验的设计准则：</a:t>
            </a:r>
          </a:p>
        </p:txBody>
      </p:sp>
      <p:sp>
        <p:nvSpPr>
          <p:cNvPr id="23558" name="Rectangl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EA2753-B252-42DB-896F-780E45C4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3559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3E7223-F41B-46C8-84B2-54B186EF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3560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927CAAB9-9380-4C70-802F-DB47E0707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ECC115E5-0E0A-4886-8A10-A2A9C316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908050"/>
            <a:ext cx="875823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软件结构表示软件的系统结构，它是软件模块间关系的表示，均表示为层次关系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1D8088C-32D9-4A39-8FEA-3CF353AC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endParaRPr lang="zh-CN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42C1C66-BBAC-477B-871D-68D575D0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1914525"/>
            <a:ext cx="6111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软 件 结 构 示 意 图</a:t>
            </a:r>
            <a:endParaRPr lang="zh-CN" altLang="en-US" sz="2400" b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540AE29C-D36F-4295-8C51-10B183F0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248602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幼圆" panose="02010509060101010101" pitchFamily="49" charset="-122"/>
              </a:rPr>
              <a:t>顶层</a:t>
            </a:r>
            <a:endParaRPr lang="zh-CN" altLang="en-US" sz="1800" b="0">
              <a:solidFill>
                <a:schemeClr val="bg1"/>
              </a:solidFill>
            </a:endParaRP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72051C44-DC7B-4A26-8726-36AD4E58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3240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ea typeface="幼圆" panose="02010509060101010101" pitchFamily="49" charset="-122"/>
              </a:rPr>
              <a:t>1</a:t>
            </a:r>
            <a:r>
              <a:rPr lang="zh-CN" altLang="en-US" sz="1800">
                <a:solidFill>
                  <a:schemeClr val="bg1"/>
                </a:solidFill>
                <a:ea typeface="幼圆" panose="02010509060101010101" pitchFamily="49" charset="-122"/>
              </a:rPr>
              <a:t>层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B5067C1B-A8A5-4EC2-B42B-F1DF363B8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91636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ea typeface="幼圆" panose="02010509060101010101" pitchFamily="49" charset="-122"/>
              </a:rPr>
              <a:t>2</a:t>
            </a:r>
            <a:r>
              <a:rPr lang="zh-CN" altLang="en-US" sz="1800">
                <a:solidFill>
                  <a:schemeClr val="bg1"/>
                </a:solidFill>
                <a:ea typeface="幼圆" panose="02010509060101010101" pitchFamily="49" charset="-122"/>
              </a:rPr>
              <a:t>层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36C5522-9D75-4781-9D5D-E07256EB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551113"/>
            <a:ext cx="7620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4AB7A483-CA93-4104-BBAE-3BA5FDAB0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6525" y="2859088"/>
            <a:ext cx="101441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7323D8B3-8DFA-4335-9DA6-BB18A98A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3230563"/>
            <a:ext cx="7620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B56808E8-2DCA-4341-AD6C-B374B083E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2859088"/>
            <a:ext cx="0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A81F49D-FA75-4AA4-8B4E-E6098428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30563"/>
            <a:ext cx="6985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16A06CCC-03C3-4142-ADFD-E31CFD176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2859088"/>
            <a:ext cx="1014412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F72E426F-A8F1-49C1-B02A-9A2071EC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230563"/>
            <a:ext cx="698500" cy="309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D</a:t>
            </a:r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55DF6E9F-6A5A-4E19-A5F9-5D83209C7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540125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87436681-190C-4EA1-B00D-CDB785E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3971925"/>
            <a:ext cx="698500" cy="309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E</a:t>
            </a:r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A844144-1D2A-4CB0-9D9E-957AFAC6A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3540125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C159EB0C-6145-402E-9618-B1358078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971925"/>
            <a:ext cx="698500" cy="309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F</a:t>
            </a:r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B900D80F-CE61-40E8-BC27-A8C6A6AED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350" y="3540125"/>
            <a:ext cx="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A4FEAC78-288C-4C8B-B8FF-59D2C9B2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971925"/>
            <a:ext cx="698500" cy="309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G</a:t>
            </a:r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2C0E2F84-00BD-4C7F-9455-AD9868D74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3540125"/>
            <a:ext cx="88900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13CAA60B-6069-4DB9-A303-4F0E9A82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971925"/>
            <a:ext cx="696913" cy="309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H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F3B5EB9B-97F8-48A5-A497-F78F210D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281488"/>
            <a:ext cx="0" cy="433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6DDD42A4-D62B-4487-958F-ED1354F84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7525" y="4281488"/>
            <a:ext cx="698500" cy="433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F5F2E700-21CB-426C-A49E-5AEDFE158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025" y="4281488"/>
            <a:ext cx="442913" cy="433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14E92383-4136-4E1F-B434-1E0D9759E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6938" y="4281488"/>
            <a:ext cx="444500" cy="433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FE27FC3D-9D0E-4405-9488-79EAE56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4714875"/>
            <a:ext cx="633412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I</a:t>
            </a: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B5D6161A-C135-43B2-BC36-48CA9166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4714875"/>
            <a:ext cx="6350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J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035347DE-FE4C-459A-A1A8-A27B422D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4714875"/>
            <a:ext cx="633413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K</a:t>
            </a:r>
          </a:p>
        </p:txBody>
      </p:sp>
      <p:sp>
        <p:nvSpPr>
          <p:cNvPr id="9246" name="Line 30">
            <a:extLst>
              <a:ext uri="{FF2B5EF4-FFF2-40B4-BE49-F238E27FC236}">
                <a16:creationId xmlns:a16="http://schemas.microsoft.com/office/drawing/2014/main" id="{E201BA2E-3526-4305-A9D3-228F5B79E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6938" y="4281488"/>
            <a:ext cx="506412" cy="433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DB31184D-B237-4506-8E25-72A82E3B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4714875"/>
            <a:ext cx="760412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L</a:t>
            </a:r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6E9A95AD-05BC-4839-AF70-3DFC2972D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4281488"/>
            <a:ext cx="381000" cy="433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2F8C518B-E4E3-419F-9258-A8A38C79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714875"/>
            <a:ext cx="7620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M</a:t>
            </a:r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FF3FD022-28C6-4B71-9C91-F8E7D9FB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5456238"/>
            <a:ext cx="762000" cy="307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9251" name="Line 35">
            <a:extLst>
              <a:ext uri="{FF2B5EF4-FFF2-40B4-BE49-F238E27FC236}">
                <a16:creationId xmlns:a16="http://schemas.microsoft.com/office/drawing/2014/main" id="{778BE83C-2299-46C1-AF72-A6F2C1581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25" y="5022850"/>
            <a:ext cx="889000" cy="4333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7DFA340F-FA12-40C1-A768-912106B1A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022850"/>
            <a:ext cx="0" cy="4333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020A1118-2F79-41C8-9BB3-08D1D16F7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5" y="5022850"/>
            <a:ext cx="569913" cy="4333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1B6E2CEA-5CDF-4BD7-8F98-02C7E9DA3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551113"/>
            <a:ext cx="762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6BEC1015-03A3-4741-87E7-4497AC43A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5764213"/>
            <a:ext cx="698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6" name="Text Box 40">
            <a:extLst>
              <a:ext uri="{FF2B5EF4-FFF2-40B4-BE49-F238E27FC236}">
                <a16:creationId xmlns:a16="http://schemas.microsoft.com/office/drawing/2014/main" id="{40265EF0-847D-4646-BE5A-32C9D1E6F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38481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rgbClr val="FFFF00"/>
                </a:solidFill>
              </a:rPr>
              <a:t>深度</a:t>
            </a:r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AAF25607-E98C-49E8-9A8E-2898CC105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613" y="2551113"/>
            <a:ext cx="0" cy="1235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8" name="Line 42">
            <a:extLst>
              <a:ext uri="{FF2B5EF4-FFF2-40B4-BE49-F238E27FC236}">
                <a16:creationId xmlns:a16="http://schemas.microsoft.com/office/drawing/2014/main" id="{6E4D38F0-639A-4204-B980-3EC81F925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613" y="4316413"/>
            <a:ext cx="0" cy="1447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7CB7A07D-6BA6-49A9-A229-B8087999F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4613" y="5764213"/>
            <a:ext cx="0" cy="4953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1587D45B-C72F-4320-B63B-782091025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63" y="5764213"/>
            <a:ext cx="0" cy="4953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1" name="Text Box 45">
            <a:extLst>
              <a:ext uri="{FF2B5EF4-FFF2-40B4-BE49-F238E27FC236}">
                <a16:creationId xmlns:a16="http://schemas.microsoft.com/office/drawing/2014/main" id="{AFFADF37-4C66-4428-9B93-E33C7654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5888038"/>
            <a:ext cx="78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0"/>
              <a:t>宽度</a:t>
            </a:r>
            <a:endParaRPr lang="zh-CN" altLang="en-US" sz="2400" b="0"/>
          </a:p>
        </p:txBody>
      </p:sp>
      <p:sp>
        <p:nvSpPr>
          <p:cNvPr id="9262" name="Line 46">
            <a:extLst>
              <a:ext uri="{FF2B5EF4-FFF2-40B4-BE49-F238E27FC236}">
                <a16:creationId xmlns:a16="http://schemas.microsoft.com/office/drawing/2014/main" id="{372320DA-A253-4FD7-8519-53D10E421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6094413"/>
            <a:ext cx="26638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3" name="Line 47">
            <a:extLst>
              <a:ext uri="{FF2B5EF4-FFF2-40B4-BE49-F238E27FC236}">
                <a16:creationId xmlns:a16="http://schemas.microsoft.com/office/drawing/2014/main" id="{1FE00231-D84E-41E6-829A-06E247115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4613" y="6094413"/>
            <a:ext cx="20288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64" name="AutoShape 48">
            <a:extLst>
              <a:ext uri="{FF2B5EF4-FFF2-40B4-BE49-F238E27FC236}">
                <a16:creationId xmlns:a16="http://schemas.microsoft.com/office/drawing/2014/main" id="{5E94E059-6B13-4337-944C-DE8FE45E97F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817938" y="5127625"/>
            <a:ext cx="944562" cy="328613"/>
          </a:xfrm>
          <a:prstGeom prst="wedgeRoundRectCallout">
            <a:avLst>
              <a:gd name="adj1" fmla="val -52690"/>
              <a:gd name="adj2" fmla="val 112315"/>
              <a:gd name="adj3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8080"/>
                </a:solidFill>
              </a:rPr>
              <a:t>扇入为</a:t>
            </a:r>
            <a:r>
              <a:rPr lang="en-US" altLang="zh-CN" sz="1800">
                <a:solidFill>
                  <a:srgbClr val="008080"/>
                </a:solidFill>
              </a:rPr>
              <a:t>2</a:t>
            </a:r>
            <a:endParaRPr lang="en-US" altLang="zh-CN" sz="2400" b="0"/>
          </a:p>
        </p:txBody>
      </p:sp>
      <p:sp>
        <p:nvSpPr>
          <p:cNvPr id="9265" name="AutoShape 49">
            <a:extLst>
              <a:ext uri="{FF2B5EF4-FFF2-40B4-BE49-F238E27FC236}">
                <a16:creationId xmlns:a16="http://schemas.microsoft.com/office/drawing/2014/main" id="{4E83B965-2A89-4788-A272-323DDA62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2141538"/>
            <a:ext cx="1169987" cy="469900"/>
          </a:xfrm>
          <a:prstGeom prst="cloudCallout">
            <a:avLst>
              <a:gd name="adj1" fmla="val -47963"/>
              <a:gd name="adj2" fmla="val 77704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8080"/>
                </a:solidFill>
              </a:rPr>
              <a:t>扇出为</a:t>
            </a:r>
            <a:r>
              <a:rPr lang="en-US" altLang="zh-CN" sz="1800">
                <a:solidFill>
                  <a:srgbClr val="008080"/>
                </a:solidFill>
              </a:rPr>
              <a:t>3</a:t>
            </a:r>
          </a:p>
        </p:txBody>
      </p:sp>
      <p:sp>
        <p:nvSpPr>
          <p:cNvPr id="9266" name="AutoShape 50">
            <a:extLst>
              <a:ext uri="{FF2B5EF4-FFF2-40B4-BE49-F238E27FC236}">
                <a16:creationId xmlns:a16="http://schemas.microsoft.com/office/drawing/2014/main" id="{A8FA6B85-5AAA-4256-AE98-37B846CAE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21025" y="5440363"/>
            <a:ext cx="1074738" cy="425450"/>
          </a:xfrm>
          <a:prstGeom prst="wedgeRectCallout">
            <a:avLst>
              <a:gd name="adj1" fmla="val -60046"/>
              <a:gd name="adj2" fmla="val 38056"/>
            </a:avLst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8080"/>
                </a:solidFill>
              </a:rPr>
              <a:t>扇入为</a:t>
            </a:r>
            <a:r>
              <a:rPr lang="en-US" altLang="zh-CN" sz="1800">
                <a:solidFill>
                  <a:srgbClr val="008080"/>
                </a:solidFill>
              </a:rPr>
              <a:t>3</a:t>
            </a:r>
            <a:endParaRPr lang="en-US" altLang="zh-CN" sz="2400" b="0"/>
          </a:p>
        </p:txBody>
      </p:sp>
      <p:sp>
        <p:nvSpPr>
          <p:cNvPr id="9267" name="Text Box 51">
            <a:extLst>
              <a:ext uri="{FF2B5EF4-FFF2-40B4-BE49-F238E27FC236}">
                <a16:creationId xmlns:a16="http://schemas.microsoft.com/office/drawing/2014/main" id="{4EC9F5FC-2773-496B-874E-6309ECEF7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5888038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rgbClr val="FFFF00"/>
                </a:solidFill>
              </a:rPr>
              <a:t>宽度</a:t>
            </a:r>
            <a:endParaRPr lang="zh-CN" altLang="en-US" sz="2400" b="0">
              <a:solidFill>
                <a:srgbClr val="FFFF00"/>
              </a:solidFill>
            </a:endParaRPr>
          </a:p>
        </p:txBody>
      </p:sp>
      <p:sp>
        <p:nvSpPr>
          <p:cNvPr id="9268" name="Text Box 52">
            <a:extLst>
              <a:ext uri="{FF2B5EF4-FFF2-40B4-BE49-F238E27FC236}">
                <a16:creationId xmlns:a16="http://schemas.microsoft.com/office/drawing/2014/main" id="{11DCED0B-1ED9-4A7C-B28C-2D1A3602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384810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chemeClr val="bg1"/>
                </a:solidFill>
              </a:rPr>
              <a:t>深度</a:t>
            </a:r>
          </a:p>
        </p:txBody>
      </p:sp>
      <p:sp>
        <p:nvSpPr>
          <p:cNvPr id="9269" name="Text Box 53">
            <a:extLst>
              <a:ext uri="{FF2B5EF4-FFF2-40B4-BE49-F238E27FC236}">
                <a16:creationId xmlns:a16="http://schemas.microsoft.com/office/drawing/2014/main" id="{AB0B99C6-79FB-4F8D-A06E-55FB5443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884863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chemeClr val="bg1"/>
                </a:solidFill>
              </a:rPr>
              <a:t>宽度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9270" name="Line 54">
            <a:extLst>
              <a:ext uri="{FF2B5EF4-FFF2-40B4-BE49-F238E27FC236}">
                <a16:creationId xmlns:a16="http://schemas.microsoft.com/office/drawing/2014/main" id="{2B4EB88B-C0F8-4065-919E-46A0D7985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2736850"/>
            <a:ext cx="1395413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1" name="Line 55">
            <a:extLst>
              <a:ext uri="{FF2B5EF4-FFF2-40B4-BE49-F238E27FC236}">
                <a16:creationId xmlns:a16="http://schemas.microsoft.com/office/drawing/2014/main" id="{45DDC096-FBFF-4C68-AFD9-1B6AE207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3416300"/>
            <a:ext cx="887413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2" name="Line 56">
            <a:extLst>
              <a:ext uri="{FF2B5EF4-FFF2-40B4-BE49-F238E27FC236}">
                <a16:creationId xmlns:a16="http://schemas.microsoft.com/office/drawing/2014/main" id="{5B9260B2-1BDF-4EF1-A022-8C298DCCB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4095750"/>
            <a:ext cx="254000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3" name="Line 57">
            <a:extLst>
              <a:ext uri="{FF2B5EF4-FFF2-40B4-BE49-F238E27FC236}">
                <a16:creationId xmlns:a16="http://schemas.microsoft.com/office/drawing/2014/main" id="{68211A1F-88C5-4DA1-A967-ADB0EB3C7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4899025"/>
            <a:ext cx="569913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4" name="Text Box 58">
            <a:extLst>
              <a:ext uri="{FF2B5EF4-FFF2-40B4-BE49-F238E27FC236}">
                <a16:creationId xmlns:a16="http://schemas.microsoft.com/office/drawing/2014/main" id="{6C783B31-20CA-4D16-B87A-459F5803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465455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ea typeface="幼圆" panose="02010509060101010101" pitchFamily="49" charset="-122"/>
              </a:rPr>
              <a:t>3</a:t>
            </a:r>
            <a:r>
              <a:rPr lang="zh-CN" altLang="en-US" sz="1800">
                <a:solidFill>
                  <a:schemeClr val="bg1"/>
                </a:solidFill>
                <a:ea typeface="幼圆" panose="02010509060101010101" pitchFamily="49" charset="-122"/>
              </a:rPr>
              <a:t>层</a:t>
            </a:r>
          </a:p>
        </p:txBody>
      </p:sp>
      <p:sp>
        <p:nvSpPr>
          <p:cNvPr id="9275" name="Line 59">
            <a:extLst>
              <a:ext uri="{FF2B5EF4-FFF2-40B4-BE49-F238E27FC236}">
                <a16:creationId xmlns:a16="http://schemas.microsoft.com/office/drawing/2014/main" id="{F14484E1-579C-4060-8C05-13663CD4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5703888"/>
            <a:ext cx="2219325" cy="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6" name="Text Box 60">
            <a:extLst>
              <a:ext uri="{FF2B5EF4-FFF2-40B4-BE49-F238E27FC236}">
                <a16:creationId xmlns:a16="http://schemas.microsoft.com/office/drawing/2014/main" id="{FE57C3F2-BA4A-4C33-8E8B-CAC7E436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5507038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ea typeface="幼圆" panose="02010509060101010101" pitchFamily="49" charset="-122"/>
              </a:rPr>
              <a:t>4</a:t>
            </a:r>
            <a:r>
              <a:rPr lang="zh-CN" altLang="en-US" sz="1800">
                <a:solidFill>
                  <a:schemeClr val="bg1"/>
                </a:solidFill>
                <a:ea typeface="幼圆" panose="02010509060101010101" pitchFamily="49" charset="-122"/>
              </a:rPr>
              <a:t>层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24637" name="Rectangle 61">
            <a:extLst>
              <a:ext uri="{FF2B5EF4-FFF2-40B4-BE49-F238E27FC236}">
                <a16:creationId xmlns:a16="http://schemas.microsoft.com/office/drawing/2014/main" id="{D302C922-6F55-473F-9B82-49DFB3701B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25" y="323850"/>
            <a:ext cx="6057900" cy="566738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</a:rPr>
              <a:t>一、软件结构的准则</a:t>
            </a:r>
            <a:endParaRPr lang="zh-CN" altLang="en-US" sz="2800" b="1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638" name="Rectangle 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93513F-E417-4EC9-B6F9-C64AD3D1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4639" name="Rectangle 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B0E196-6AE2-4E87-9363-B7F125FE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4640" name="Oval 65">
            <a:hlinkClick r:id="rId2" action="ppaction://hlinksldjump"/>
            <a:extLst>
              <a:ext uri="{FF2B5EF4-FFF2-40B4-BE49-F238E27FC236}">
                <a16:creationId xmlns:a16="http://schemas.microsoft.com/office/drawing/2014/main" id="{2E5FDA7A-0130-4959-A4DA-C822C26E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6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21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36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41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1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6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66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71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76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81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86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91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96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1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6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11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16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2100"/>
                            </p:stCondLst>
                            <p:childTnLst>
                              <p:par>
                                <p:cTn id="1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2175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26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3175"/>
                            </p:stCondLst>
                            <p:childTnLst>
                              <p:par>
                                <p:cTn id="16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3675"/>
                            </p:stCondLst>
                            <p:childTnLst>
                              <p:par>
                                <p:cTn id="1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4175"/>
                            </p:stCondLst>
                            <p:childTnLst>
                              <p:par>
                                <p:cTn id="1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24675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5175"/>
                            </p:stCondLst>
                            <p:childTnLst>
                              <p:par>
                                <p:cTn id="1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5675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6175"/>
                            </p:stCondLst>
                            <p:childTnLst>
                              <p:par>
                                <p:cTn id="2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26675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27175"/>
                            </p:stCondLst>
                            <p:childTnLst>
                              <p:par>
                                <p:cTn id="2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27675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28175"/>
                            </p:stCondLst>
                            <p:childTnLst>
                              <p:par>
                                <p:cTn id="2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8675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29175"/>
                            </p:stCondLst>
                            <p:childTnLst>
                              <p:par>
                                <p:cTn id="2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build="p" autoUpdateAnimBg="0"/>
      <p:bldP spid="9221" grpId="0" autoUpdateAnimBg="0"/>
      <p:bldP spid="9222" grpId="0" autoUpdateAnimBg="0"/>
      <p:bldP spid="9223" grpId="0" autoUpdateAnimBg="0"/>
      <p:bldP spid="9224" grpId="0" animBg="1" autoUpdateAnimBg="0"/>
      <p:bldP spid="9226" grpId="0" animBg="1" autoUpdateAnimBg="0"/>
      <p:bldP spid="9228" grpId="0" animBg="1" autoUpdateAnimBg="0"/>
      <p:bldP spid="9230" grpId="0" animBg="1" autoUpdateAnimBg="0"/>
      <p:bldP spid="9232" grpId="0" animBg="1" autoUpdateAnimBg="0"/>
      <p:bldP spid="9234" grpId="0" animBg="1" autoUpdateAnimBg="0"/>
      <p:bldP spid="9236" grpId="0" animBg="1" autoUpdateAnimBg="0"/>
      <p:bldP spid="9238" grpId="0" animBg="1" autoUpdateAnimBg="0"/>
      <p:bldP spid="9243" grpId="0" animBg="1" autoUpdateAnimBg="0"/>
      <p:bldP spid="9244" grpId="0" animBg="1" autoUpdateAnimBg="0"/>
      <p:bldP spid="9245" grpId="0" animBg="1" autoUpdateAnimBg="0"/>
      <p:bldP spid="9247" grpId="0" animBg="1" autoUpdateAnimBg="0"/>
      <p:bldP spid="9249" grpId="0" animBg="1" autoUpdateAnimBg="0"/>
      <p:bldP spid="9250" grpId="0" animBg="1" autoUpdateAnimBg="0"/>
      <p:bldP spid="9256" grpId="0" autoUpdateAnimBg="0"/>
      <p:bldP spid="9261" grpId="0" autoUpdateAnimBg="0"/>
      <p:bldP spid="9264" grpId="0" animBg="1" autoUpdateAnimBg="0"/>
      <p:bldP spid="9265" grpId="0" animBg="1" autoUpdateAnimBg="0"/>
      <p:bldP spid="9266" grpId="0" animBg="1" autoUpdateAnimBg="0"/>
      <p:bldP spid="9267" grpId="0" autoUpdateAnimBg="0"/>
      <p:bldP spid="9268" grpId="0" autoUpdateAnimBg="0"/>
      <p:bldP spid="9269" grpId="0" build="p" autoUpdateAnimBg="0" advAuto="0"/>
      <p:bldP spid="9274" grpId="0" autoUpdateAnimBg="0"/>
      <p:bldP spid="927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F9654D3D-216D-4AA7-9D36-153251F51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9513"/>
            <a:ext cx="859631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>
                <a:solidFill>
                  <a:srgbClr val="FFFF66"/>
                </a:solidFill>
                <a:latin typeface="宋体" panose="02010600030101010101" pitchFamily="2" charset="-122"/>
              </a:rPr>
              <a:t>深度</a:t>
            </a:r>
            <a:r>
              <a:rPr lang="zh-CN" altLang="en-US" b="0">
                <a:solidFill>
                  <a:srgbClr val="FFFF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表示软件结构中从顶层模块到最底层模块的层数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>
                <a:solidFill>
                  <a:srgbClr val="FFFF66"/>
                </a:solidFill>
                <a:latin typeface="宋体" panose="02010600030101010101" pitchFamily="2" charset="-122"/>
              </a:rPr>
              <a:t>宽度</a:t>
            </a:r>
            <a:r>
              <a:rPr lang="zh-CN" altLang="en-US" b="0">
                <a:solidFill>
                  <a:srgbClr val="FFFF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表示控制的总分布；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>
                <a:solidFill>
                  <a:srgbClr val="FFFF66"/>
                </a:solidFill>
                <a:latin typeface="宋体" panose="02010600030101010101" pitchFamily="2" charset="-122"/>
              </a:rPr>
              <a:t>扇出数</a:t>
            </a:r>
            <a:r>
              <a:rPr lang="zh-CN" altLang="en-US" b="0">
                <a:solidFill>
                  <a:srgbClr val="FFFF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指一个模块直接控制下属的模块个数；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>
                <a:solidFill>
                  <a:srgbClr val="FFFF66"/>
                </a:solidFill>
                <a:latin typeface="宋体" panose="02010600030101010101" pitchFamily="2" charset="-122"/>
              </a:rPr>
              <a:t>扇入数</a:t>
            </a:r>
            <a:r>
              <a:rPr lang="zh-CN" altLang="en-US" b="0">
                <a:solidFill>
                  <a:srgbClr val="FFFF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指一个模块的直接上属模块个数。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一个好的软件结构的形态准则是：顶部宽度小，中部宽度最大，底部宽度次之；在结构顶部有较高的扇出数，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在底部有较高的扇入数。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07AC4D2-64DB-4C98-BF66-674D5DA112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69888"/>
            <a:ext cx="7772400" cy="665162"/>
          </a:xfrm>
          <a:noFill/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 关 指 标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25604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8DB656-A697-4643-A149-4F1F874EB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5605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5DB7C3-3A8A-48BF-BD2B-AB44E496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5606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CA7DF93F-4306-47F7-83BE-30746E8B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6E717282-DAAD-4002-A3E8-0E96DC7B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98538"/>
            <a:ext cx="8683625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所谓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模块化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就是将系统划分成若干模块，每个模块完成一个子功能，把这些模块集中起来组成一个整体，以满足所要求的整个系统的功能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我们利用模块化来降低软件复杂度。注意选择分解的最佳模块数。</a:t>
            </a:r>
          </a:p>
        </p:txBody>
      </p:sp>
      <p:sp>
        <p:nvSpPr>
          <p:cNvPr id="27651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B9E5E8-A828-42D3-AF20-0B4813BA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7652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A5F604-A89E-4D93-854D-1BCE6AF5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7653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173FF1F-3A20-46CA-B66D-CC1F0E99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D1F0FDC8-A96A-4E02-9D73-284A69D266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323850"/>
            <a:ext cx="5940425" cy="70485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FF66"/>
                </a:solidFill>
              </a:rPr>
              <a:t>二、</a:t>
            </a:r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</a:rPr>
              <a:t>模块化准则</a:t>
            </a:r>
            <a:endParaRPr lang="zh-CN" altLang="en-US" sz="2800">
              <a:solidFill>
                <a:srgbClr val="FFFF66"/>
              </a:solidFill>
            </a:endParaRP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E0293356-F77C-461D-9B19-4CD0AEE0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159125"/>
            <a:ext cx="5356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66"/>
                </a:solidFill>
                <a:latin typeface="宋体" panose="02010600030101010101" pitchFamily="2" charset="-122"/>
              </a:rPr>
              <a:t>三、软件独立性准则</a:t>
            </a:r>
            <a:endParaRPr lang="zh-CN" altLang="en-US" sz="2800" b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F7DDBF8B-5B0B-4253-B0BC-815EC3B0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3833813"/>
            <a:ext cx="8542337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软件独立性的含义是指开发具有功能专一，模块之间无过多相互作用的模块。又称为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模块独立性准则。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这种类型的模块可以并行开发，开发容易，能减少错误的影响，使模块容易组合、修改及测试。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20" grpId="0"/>
      <p:bldP spid="133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1662A-5CD2-4736-B317-5F59E25A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8675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82C820-DB6F-412D-8D24-93E6D318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8676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CCF1879-44E2-4AB0-B1D4-5CF675FF3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9E40B0F5-0229-45E9-B999-DD541DF4781E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519488"/>
            <a:ext cx="8056563" cy="561975"/>
            <a:chOff x="617" y="1515"/>
            <a:chExt cx="4506" cy="354"/>
          </a:xfrm>
        </p:grpSpPr>
        <p:sp>
          <p:nvSpPr>
            <p:cNvPr id="28682" name="Rectangle 8">
              <a:extLst>
                <a:ext uri="{FF2B5EF4-FFF2-40B4-BE49-F238E27FC236}">
                  <a16:creationId xmlns:a16="http://schemas.microsoft.com/office/drawing/2014/main" id="{281DC958-A58D-4028-B3E8-ABA6D451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15"/>
              <a:ext cx="450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内聚性</a:t>
              </a:r>
              <a:r>
                <a:rPr lang="zh-CN" altLang="en-US">
                  <a:latin typeface="幼圆" panose="02010509060101010101" pitchFamily="49" charset="-122"/>
                  <a:ea typeface="幼圆" panose="02010509060101010101" pitchFamily="49" charset="-122"/>
                </a:rPr>
                <a:t>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用于描述模块内部联系的紧密程度。</a:t>
              </a:r>
              <a:endParaRPr lang="zh-CN" alt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28683" name="Picture 10" descr="变色小球">
              <a:extLst>
                <a:ext uri="{FF2B5EF4-FFF2-40B4-BE49-F238E27FC236}">
                  <a16:creationId xmlns:a16="http://schemas.microsoft.com/office/drawing/2014/main" id="{67E146E2-AD45-4E5C-ACAC-EAAC272E6362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" y="1655"/>
              <a:ext cx="1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8" name="Text Box 12">
            <a:extLst>
              <a:ext uri="{FF2B5EF4-FFF2-40B4-BE49-F238E27FC236}">
                <a16:creationId xmlns:a16="http://schemas.microsoft.com/office/drawing/2014/main" id="{A3306C06-E08B-4035-8B95-F26A4DB7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68300"/>
            <a:ext cx="792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软件独立性的度量标准是两个定性指标：</a:t>
            </a:r>
          </a:p>
        </p:txBody>
      </p:sp>
      <p:grpSp>
        <p:nvGrpSpPr>
          <p:cNvPr id="28679" name="Group 14">
            <a:extLst>
              <a:ext uri="{FF2B5EF4-FFF2-40B4-BE49-F238E27FC236}">
                <a16:creationId xmlns:a16="http://schemas.microsoft.com/office/drawing/2014/main" id="{69708FB5-FC37-4481-B55C-9800615CC690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954088"/>
            <a:ext cx="8370888" cy="561975"/>
            <a:chOff x="521" y="1071"/>
            <a:chExt cx="4770" cy="354"/>
          </a:xfrm>
        </p:grpSpPr>
        <p:sp>
          <p:nvSpPr>
            <p:cNvPr id="28680" name="Rectangle 7">
              <a:extLst>
                <a:ext uri="{FF2B5EF4-FFF2-40B4-BE49-F238E27FC236}">
                  <a16:creationId xmlns:a16="http://schemas.microsoft.com/office/drawing/2014/main" id="{52CA0BAE-8E1C-44AA-9AF1-30B70AEB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71"/>
              <a:ext cx="477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耦合性</a:t>
              </a:r>
              <a:r>
                <a:rPr lang="zh-CN" altLang="en-US">
                  <a:latin typeface="幼圆" panose="02010509060101010101" pitchFamily="49" charset="-122"/>
                  <a:ea typeface="幼圆" panose="02010509060101010101" pitchFamily="49" charset="-122"/>
                </a:rPr>
                <a:t>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用于描述模块之间联系的紧密程度。</a:t>
              </a:r>
            </a:p>
          </p:txBody>
        </p:sp>
        <p:pic>
          <p:nvPicPr>
            <p:cNvPr id="28681" name="Picture 9" descr="变色小球">
              <a:extLst>
                <a:ext uri="{FF2B5EF4-FFF2-40B4-BE49-F238E27FC236}">
                  <a16:creationId xmlns:a16="http://schemas.microsoft.com/office/drawing/2014/main" id="{8F6B8ED3-935C-4F06-9A64-54AE130BF57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" y="1211"/>
              <a:ext cx="12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F59D98A-5971-4E9A-B473-CF73D0737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85813"/>
            <a:ext cx="7772400" cy="790575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System" charset="-122"/>
              </a:rPr>
              <a:t>3 </a:t>
            </a:r>
            <a:r>
              <a:rPr lang="zh-CN" altLang="en-US" sz="4000">
                <a:solidFill>
                  <a:schemeClr val="bg1"/>
                </a:solidFill>
                <a:latin typeface="System" charset="-122"/>
              </a:rPr>
              <a:t>耦合与内聚度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73C3451-2A59-4D07-8442-CC87F5CF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14398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内聚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System" charset="-122"/>
              </a:rPr>
              <a:t>内聚度：模块内部各成分彼此结合的紧密程度。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System" charset="-122"/>
              </a:rPr>
              <a:t>内聚度按其高低程度可分为七级</a:t>
            </a:r>
            <a:r>
              <a:rPr lang="en-US" altLang="zh-CN" sz="2800" dirty="0">
                <a:solidFill>
                  <a:schemeClr val="bg1"/>
                </a:solidFill>
                <a:latin typeface="System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System" charset="-122"/>
              </a:rPr>
              <a:t>内聚度越高越好。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7BA7444D-3CD7-4367-8312-66D3B9F8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8820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E4C5F48-F32C-4A55-807A-64BD8F2A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2875"/>
            <a:ext cx="7734300" cy="6477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FF00"/>
                </a:solidFill>
                <a:latin typeface="System" charset="-122"/>
              </a:rPr>
              <a:t>耦合度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5A59EEA-856C-4BED-9D30-0419DEBB6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54088"/>
            <a:ext cx="9144000" cy="54895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System" charset="-122"/>
              </a:rPr>
              <a:t>软件结构中模块间关联程度的一种度量。</a:t>
            </a:r>
          </a:p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耦合的强弱取决于模块间接口的复杂性、进入或调用模块的位置以及通过界面传送数据的多少等。</a:t>
            </a:r>
          </a:p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设计软件应追求尽可能松散耦合的系统。</a:t>
            </a:r>
          </a:p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松散耦合系统中，任一模块的设计、测试和维护都相对独立。</a:t>
            </a:r>
          </a:p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松散耦合系统模块间联系较少</a:t>
            </a:r>
            <a:r>
              <a:rPr lang="en-US" altLang="zh-CN" dirty="0">
                <a:solidFill>
                  <a:schemeClr val="bg1"/>
                </a:solidFill>
                <a:latin typeface="System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错误在模块间传播的可能性随之变小。</a:t>
            </a:r>
          </a:p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System" charset="-122"/>
              </a:rPr>
              <a:t>模块间的耦合程度直接影响系统的可理解性、可测试性、可靠性和可维护性。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4F6D513-D700-4752-9B8F-D5EBB00BC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455025" cy="746125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FFFF00"/>
                </a:solidFill>
                <a:latin typeface="System" charset="-122"/>
              </a:rPr>
              <a:t>耦合度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68BDD055-2BD6-4CD2-8BAF-08D7294BF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>
            <a:extLst>
              <a:ext uri="{FF2B5EF4-FFF2-40B4-BE49-F238E27FC236}">
                <a16:creationId xmlns:a16="http://schemas.microsoft.com/office/drawing/2014/main" id="{7B71C259-F799-43C5-9F1C-8BABB5C8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82738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耦合度也分为七级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9314155F-57EE-4578-BFFD-67AE1674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954088"/>
            <a:ext cx="8802687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lvl="2">
              <a:lnSpc>
                <a:spcPct val="105000"/>
              </a:lnSpc>
              <a:defRPr/>
            </a:pPr>
            <a:r>
              <a:rPr lang="en-US" altLang="zh-CN" sz="2800">
                <a:latin typeface="楷体_GB2312" pitchFamily="49" charset="-122"/>
              </a:rPr>
              <a:t>    </a:t>
            </a:r>
            <a:r>
              <a:rPr lang="zh-CN" altLang="en-US" sz="2800">
                <a:latin typeface="楷体_GB2312" pitchFamily="49" charset="-122"/>
              </a:rPr>
              <a:t>软件设计是软件开发的关键步骤，直接影响软件质量</a:t>
            </a:r>
            <a:r>
              <a:rPr lang="zh-CN" altLang="en-US" sz="2800" b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800">
                <a:latin typeface="楷体_GB2312" pitchFamily="49" charset="-122"/>
              </a:rPr>
              <a:t>软件设计阶段要解决“如何做”的问题。</a:t>
            </a:r>
          </a:p>
          <a:p>
            <a:pPr marL="381000" lvl="2"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一、</a:t>
            </a:r>
            <a:r>
              <a:rPr lang="zh-CN" altLang="en-US" sz="28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软件设计阶段的任务与目标</a:t>
            </a:r>
            <a:endParaRPr lang="zh-CN" altLang="en-US" sz="280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190500" lvl="1" algn="just">
              <a:lnSpc>
                <a:spcPct val="105000"/>
              </a:lnSpc>
              <a:defRPr/>
            </a:pPr>
            <a:r>
              <a:rPr lang="zh-CN" altLang="en-US" sz="2800" b="0">
                <a:latin typeface="宋体" pitchFamily="2" charset="-122"/>
                <a:ea typeface="宋体" pitchFamily="2" charset="-122"/>
              </a:rPr>
              <a:t>　</a:t>
            </a:r>
            <a:r>
              <a:rPr lang="zh-CN" altLang="en-US" sz="2800">
                <a:latin typeface="楷体_GB2312" pitchFamily="49" charset="-122"/>
              </a:rPr>
              <a:t>  </a:t>
            </a:r>
            <a:r>
              <a:rPr lang="zh-CN" altLang="en-US" sz="28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设计任务</a:t>
            </a:r>
            <a:r>
              <a:rPr lang="zh-CN" altLang="en-US" sz="28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：</a:t>
            </a:r>
            <a:r>
              <a:rPr lang="zh-CN" altLang="en-US" sz="2800">
                <a:latin typeface="楷体_GB2312" pitchFamily="49" charset="-122"/>
              </a:rPr>
              <a:t>将需求阶段获得的需求说明（模型）转换为计算机中可实现的系统。  </a:t>
            </a:r>
          </a:p>
          <a:p>
            <a:pPr marL="190500" lvl="1" algn="just">
              <a:lnSpc>
                <a:spcPct val="105000"/>
              </a:lnSpc>
              <a:defRPr/>
            </a:pPr>
            <a:r>
              <a:rPr lang="zh-CN" altLang="en-US" sz="2800">
                <a:latin typeface="楷体_GB2312" pitchFamily="49" charset="-122"/>
              </a:rPr>
              <a:t>    设计阶段主要任务是</a:t>
            </a:r>
            <a:r>
              <a:rPr lang="en-US" altLang="zh-CN" sz="2800">
                <a:latin typeface="楷体_GB2312" pitchFamily="49" charset="-122"/>
              </a:rPr>
              <a:t>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A76C786-8470-48C3-A0F9-47E262AABC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33350"/>
            <a:ext cx="7772400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3.1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软件设计概述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Rectangl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B685F7-C832-403D-9C93-8C1C1D62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10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CBEF86-686F-48F6-B39C-3488C9630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102" name="Oval 11">
            <a:hlinkClick r:id="rId2" action="ppaction://hlinksldjump"/>
            <a:extLst>
              <a:ext uri="{FF2B5EF4-FFF2-40B4-BE49-F238E27FC236}">
                <a16:creationId xmlns:a16="http://schemas.microsoft.com/office/drawing/2014/main" id="{E1753525-A35B-445B-9117-D50460E4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126D6AFF-47A3-4BB9-ABFB-0CC7187DC7FB}"/>
              </a:ext>
            </a:extLst>
          </p:cNvPr>
          <p:cNvGrpSpPr>
            <a:grpSpLocks/>
          </p:cNvGrpSpPr>
          <p:nvPr/>
        </p:nvGrpSpPr>
        <p:grpSpPr bwMode="auto">
          <a:xfrm>
            <a:off x="2322513" y="4059238"/>
            <a:ext cx="3906837" cy="2119312"/>
            <a:chOff x="1689" y="2529"/>
            <a:chExt cx="2461" cy="1335"/>
          </a:xfrm>
        </p:grpSpPr>
        <p:pic>
          <p:nvPicPr>
            <p:cNvPr id="4104" name="Picture 5" descr="变色小球">
              <a:extLst>
                <a:ext uri="{FF2B5EF4-FFF2-40B4-BE49-F238E27FC236}">
                  <a16:creationId xmlns:a16="http://schemas.microsoft.com/office/drawing/2014/main" id="{487867A9-19AA-49A6-B345-6F74662B3B4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" y="2632"/>
              <a:ext cx="1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6" descr="变色小球">
              <a:extLst>
                <a:ext uri="{FF2B5EF4-FFF2-40B4-BE49-F238E27FC236}">
                  <a16:creationId xmlns:a16="http://schemas.microsoft.com/office/drawing/2014/main" id="{DFCF2875-17E8-4F1E-BB39-006071D196B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" y="2966"/>
              <a:ext cx="1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Text Box 12">
              <a:extLst>
                <a:ext uri="{FF2B5EF4-FFF2-40B4-BE49-F238E27FC236}">
                  <a16:creationId xmlns:a16="http://schemas.microsoft.com/office/drawing/2014/main" id="{FA0724FA-FBC1-4113-9DCE-45561FF16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529"/>
              <a:ext cx="2268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软件体系结构的设计</a:t>
              </a: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数据结构的设计</a:t>
              </a: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用户界面的设计</a:t>
              </a: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算法的设计</a:t>
              </a:r>
            </a:p>
          </p:txBody>
        </p:sp>
        <p:pic>
          <p:nvPicPr>
            <p:cNvPr id="4107" name="Picture 15" descr="变色小球">
              <a:extLst>
                <a:ext uri="{FF2B5EF4-FFF2-40B4-BE49-F238E27FC236}">
                  <a16:creationId xmlns:a16="http://schemas.microsoft.com/office/drawing/2014/main" id="{6A6508F2-8B64-4856-8FE1-4F40F562BE5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" y="3300"/>
              <a:ext cx="1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6" descr="变色小球">
              <a:extLst>
                <a:ext uri="{FF2B5EF4-FFF2-40B4-BE49-F238E27FC236}">
                  <a16:creationId xmlns:a16="http://schemas.microsoft.com/office/drawing/2014/main" id="{E85F52EB-D037-4FC7-BA35-136F056C1727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" y="3634"/>
              <a:ext cx="16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B8821B-1674-45AB-A35B-4F06E995E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271463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结构化设计方法</a:t>
            </a:r>
            <a:endParaRPr lang="zh-CN" altLang="en-US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A4B07C-0619-4FE1-AA47-7878CEBF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2772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321886-3FB2-4529-9EEC-1316BCE8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2773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50AAB149-32EE-4990-B8CA-06BF034F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7175" name="Picture 7" descr="变色小球">
            <a:extLst>
              <a:ext uri="{FF2B5EF4-FFF2-40B4-BE49-F238E27FC236}">
                <a16:creationId xmlns:a16="http://schemas.microsoft.com/office/drawing/2014/main" id="{77D1F811-C927-4F86-BEAB-4775AE7157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986088"/>
            <a:ext cx="2365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变色小球">
            <a:extLst>
              <a:ext uri="{FF2B5EF4-FFF2-40B4-BE49-F238E27FC236}">
                <a16:creationId xmlns:a16="http://schemas.microsoft.com/office/drawing/2014/main" id="{26B2B668-645B-48B6-AEFD-C3C9148A2A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719638"/>
            <a:ext cx="23653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9">
            <a:extLst>
              <a:ext uri="{FF2B5EF4-FFF2-40B4-BE49-F238E27FC236}">
                <a16:creationId xmlns:a16="http://schemas.microsoft.com/office/drawing/2014/main" id="{82563289-F77D-4384-A140-382509E10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876300"/>
            <a:ext cx="846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800" dirty="0">
                <a:solidFill>
                  <a:schemeClr val="bg1"/>
                </a:solidFill>
              </a:rPr>
              <a:t>SD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Structured Design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法与</a:t>
            </a:r>
            <a:r>
              <a:rPr lang="en-US" altLang="zh-CN" sz="2800" dirty="0">
                <a:solidFill>
                  <a:schemeClr val="bg1"/>
                </a:solidFill>
              </a:rPr>
              <a:t>SA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SP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法前后衔接，是结构化开发方法的核心。</a:t>
            </a:r>
            <a:endParaRPr lang="zh-CN" altLang="en-US" sz="2800" b="0" dirty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D0326D6B-8B6B-48E8-961F-3E4481C52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50117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一、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SD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法的基本概念</a:t>
            </a:r>
            <a:endParaRPr lang="zh-CN" altLang="en-US" sz="2800" b="0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A9A194D3-D5CB-4DF1-9B5D-81C6E699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43150"/>
            <a:ext cx="823753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None/>
            </a:pPr>
            <a:r>
              <a:rPr lang="en-US" altLang="zh-CN" sz="2800">
                <a:solidFill>
                  <a:srgbClr val="FFFF66"/>
                </a:solidFill>
              </a:rPr>
              <a:t>1. </a:t>
            </a:r>
            <a:r>
              <a:rPr lang="en-US" altLang="zh-CN" sz="2800">
                <a:solidFill>
                  <a:srgbClr val="FFFF66"/>
                </a:solidFill>
                <a:latin typeface="宋体" panose="02010600030101010101" pitchFamily="2" charset="-122"/>
              </a:rPr>
              <a:t>SD </a:t>
            </a:r>
            <a:r>
              <a:rPr lang="zh-CN" altLang="en-US" sz="2800">
                <a:solidFill>
                  <a:srgbClr val="FFFF66"/>
                </a:solidFill>
                <a:latin typeface="宋体" panose="02010600030101010101" pitchFamily="2" charset="-122"/>
              </a:rPr>
              <a:t>法的两个阶段</a:t>
            </a:r>
            <a:endParaRPr lang="zh-CN" altLang="en-US" sz="2800">
              <a:solidFill>
                <a:srgbClr val="FFFF66"/>
              </a:solidFill>
            </a:endParaRP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     总体设计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</a:rPr>
              <a:t>     任务：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解决系统的模块结构，即分解模块，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确定模块功能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及系统模块的层次结构。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</a:rPr>
              <a:t>     文档：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模块结构图及其模块功能说明。</a:t>
            </a:r>
            <a:endParaRPr lang="zh-CN" altLang="en-US" sz="2800">
              <a:solidFill>
                <a:schemeClr val="bg1"/>
              </a:solidFill>
            </a:endParaRP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     详细设计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 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对模块图中每个模块的过程进行描述，常用的描述的方式有：伪代码，流程图，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N-S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图，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PAD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图等。</a:t>
            </a:r>
            <a:endParaRPr lang="zh-CN" altLang="en-US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78" grpId="0" autoUpdateAnimBg="0"/>
      <p:bldP spid="717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9BAF5B2-188F-48FF-8370-463A4779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998538"/>
            <a:ext cx="524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FFFF66"/>
                </a:solidFill>
                <a:latin typeface="宋体" panose="02010600030101010101" pitchFamily="2" charset="-122"/>
              </a:rPr>
              <a:t>二、</a:t>
            </a:r>
            <a:r>
              <a:rPr lang="en-US" altLang="zh-CN" sz="2800" dirty="0">
                <a:solidFill>
                  <a:srgbClr val="FFFF66"/>
                </a:solidFill>
                <a:latin typeface="宋体" panose="02010600030101010101" pitchFamily="2" charset="-122"/>
              </a:rPr>
              <a:t>SD </a:t>
            </a:r>
            <a:r>
              <a:rPr lang="zh-CN" altLang="en-US" sz="2800" dirty="0">
                <a:solidFill>
                  <a:srgbClr val="FFFF66"/>
                </a:solidFill>
                <a:latin typeface="宋体" panose="02010600030101010101" pitchFamily="2" charset="-122"/>
              </a:rPr>
              <a:t>法的设计步骤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40E00A53-79A5-42F2-8160-34F5E82C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584325"/>
            <a:ext cx="7881937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Monotype Sorts" pitchFamily="2" charset="2"/>
                <a:ea typeface="楷体_GB2312" pitchFamily="49" charset="-122"/>
              </a:rPr>
              <a:t>⑴</a:t>
            </a:r>
            <a:r>
              <a:rPr lang="zh-CN" altLang="en-US" sz="2800" dirty="0">
                <a:solidFill>
                  <a:schemeClr val="bg1"/>
                </a:solidFill>
                <a:latin typeface="Monotype Sorts" pitchFamily="2" charset="2"/>
                <a:ea typeface="楷体_GB2312" pitchFamily="49" charset="-122"/>
              </a:rPr>
              <a:t>从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图导出初始的模块结构图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(SC)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  <a:sym typeface="Marlett" pitchFamily="2" charset="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  <a:sym typeface="Marlett" pitchFamily="2" charset="2"/>
              </a:rPr>
              <a:t>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中心变换型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(transform center) _  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变换分析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  <a:sym typeface="Marlett" pitchFamily="2" charset="2"/>
              </a:rPr>
              <a:t>    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事务处理型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(transaction) _ 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事务分析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Monotype Sorts" pitchFamily="2" charset="2"/>
                <a:ea typeface="仿宋_GB2312" pitchFamily="49" charset="-122"/>
              </a:rPr>
              <a:t>⑵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按照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SD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法设计总则，改进模块结构图。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7488E10-47F8-459B-8EB2-A270A0FA6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014788"/>
            <a:ext cx="7921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Monotype Sorts" pitchFamily="2" charset="2"/>
                <a:ea typeface="楷体_GB2312" pitchFamily="49" charset="-122"/>
              </a:rPr>
              <a:t>注意：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模块结构图不同于“框图”。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0E26F12D-BD79-4383-8A2E-CD3C2C695DF7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4868863"/>
            <a:ext cx="8280400" cy="989012"/>
            <a:chOff x="540" y="1908"/>
            <a:chExt cx="4512" cy="623"/>
          </a:xfrm>
        </p:grpSpPr>
        <p:sp>
          <p:nvSpPr>
            <p:cNvPr id="33802" name="Text Box 5">
              <a:extLst>
                <a:ext uri="{FF2B5EF4-FFF2-40B4-BE49-F238E27FC236}">
                  <a16:creationId xmlns:a16="http://schemas.microsoft.com/office/drawing/2014/main" id="{D03F38EC-E280-4D45-9052-F50B03A81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1944"/>
              <a:ext cx="76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软件</a:t>
              </a:r>
              <a:r>
                <a:rPr lang="en-US" altLang="zh-CN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〈</a:t>
              </a:r>
            </a:p>
          </p:txBody>
        </p:sp>
        <p:sp>
          <p:nvSpPr>
            <p:cNvPr id="33803" name="Text Box 6">
              <a:extLst>
                <a:ext uri="{FF2B5EF4-FFF2-40B4-BE49-F238E27FC236}">
                  <a16:creationId xmlns:a16="http://schemas.microsoft.com/office/drawing/2014/main" id="{187E2451-6088-40F6-A9B9-71B38D2CC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908"/>
              <a:ext cx="3792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Monotype Sorts" pitchFamily="2" charset="2"/>
                  <a:ea typeface="楷体_GB2312" pitchFamily="49" charset="-122"/>
                </a:rPr>
                <a:t>层次性：</a:t>
              </a:r>
              <a:r>
                <a:rPr lang="zh-CN" altLang="en-US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反映软件整体的性质 </a:t>
              </a:r>
              <a:r>
                <a:rPr lang="en-US" altLang="zh-CN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结构图</a:t>
              </a:r>
              <a:r>
                <a:rPr lang="en-US" altLang="zh-CN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</a:p>
            <a:p>
              <a:pPr eaLnBrk="1" hangingPunct="1">
                <a:spcBef>
                  <a:spcPct val="1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过程性：反映局部的性质 </a:t>
              </a:r>
              <a:r>
                <a:rPr lang="en-US" altLang="zh-CN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框图</a:t>
              </a:r>
              <a:r>
                <a:rPr lang="en-US" altLang="zh-CN" sz="28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en-US" altLang="zh-CN" sz="2800" b="0">
                <a:solidFill>
                  <a:schemeClr val="bg1"/>
                </a:solidFill>
                <a:latin typeface="Monotype Sorts" pitchFamily="2" charset="2"/>
                <a:ea typeface="楷体_GB2312" pitchFamily="49" charset="-122"/>
              </a:endParaRPr>
            </a:p>
          </p:txBody>
        </p:sp>
      </p:grpSp>
      <p:sp>
        <p:nvSpPr>
          <p:cNvPr id="33798" name="Rectangle 8">
            <a:extLst>
              <a:ext uri="{FF2B5EF4-FFF2-40B4-BE49-F238E27FC236}">
                <a16:creationId xmlns:a16="http://schemas.microsoft.com/office/drawing/2014/main" id="{6D9D7593-0991-4925-83D9-B693A5916A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1350" y="120650"/>
            <a:ext cx="7772400" cy="78422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结构化设计方法</a:t>
            </a:r>
            <a:r>
              <a:rPr lang="en-US" altLang="zh-CN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续）</a:t>
            </a:r>
          </a:p>
        </p:txBody>
      </p:sp>
      <p:sp>
        <p:nvSpPr>
          <p:cNvPr id="33799" name="Rectangl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13F94B-2D2C-49C4-BD53-6A33FAC30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3800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9CF74D-A6DB-42D6-B51B-18B66AFA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3801" name="Oval 11">
            <a:hlinkClick r:id="rId2" action="ppaction://hlinksldjump"/>
            <a:extLst>
              <a:ext uri="{FF2B5EF4-FFF2-40B4-BE49-F238E27FC236}">
                <a16:creationId xmlns:a16="http://schemas.microsoft.com/office/drawing/2014/main" id="{9D6D6F9C-8B97-461B-B5BB-AF58FE25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build="p" autoUpdateAnimBg="0"/>
      <p:bldP spid="2150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E44DBF16-1A14-44D0-83C8-5DD9814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773113"/>
            <a:ext cx="8731250" cy="15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这类数据流图可看成是对输入数据进行转换而得到输出数据的处理。</a:t>
            </a:r>
          </a:p>
          <a:p>
            <a:pPr lvl="1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图可以明显分为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三部分。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0872746D-4087-4A8F-B9E2-7374AA0BD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" y="3357563"/>
            <a:ext cx="492443" cy="1905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/>
              <a:t>（物理输入）</a:t>
            </a:r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B039A936-70BD-4FDE-8B8B-07E5847D4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7051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49" name="Line 21">
            <a:extLst>
              <a:ext uri="{FF2B5EF4-FFF2-40B4-BE49-F238E27FC236}">
                <a16:creationId xmlns:a16="http://schemas.microsoft.com/office/drawing/2014/main" id="{A817F2FD-7EBB-4FA4-B9EC-6521F47FD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27432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EA9858A9-71AD-4617-9043-C50ABC249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23" y="4724400"/>
            <a:ext cx="461665" cy="1524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（逻辑输入）</a:t>
            </a:r>
            <a:endParaRPr lang="zh-CN" altLang="en-US" sz="2000"/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3BE9FE87-84B0-4EDA-AC31-BBF4CB15A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885" y="4762500"/>
            <a:ext cx="461665" cy="1524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（逻辑输出）</a:t>
            </a:r>
            <a:endParaRPr lang="zh-CN" altLang="en-US" sz="2000"/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F29C901F-27BC-4C33-B8C8-DDD7B623E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476500"/>
            <a:ext cx="9906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幼圆" panose="02010509060101010101" pitchFamily="49" charset="-122"/>
              </a:rPr>
              <a:t>输 入</a:t>
            </a:r>
            <a:endParaRPr lang="zh-CN" altLang="en-US" sz="2000"/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66491102-9CAB-47C8-8E00-DA4B5083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457450"/>
            <a:ext cx="12954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幼圆" panose="02010509060101010101" pitchFamily="49" charset="-122"/>
              </a:rPr>
              <a:t>主加工</a:t>
            </a:r>
            <a:endParaRPr lang="zh-CN" altLang="en-US" sz="2000" b="0"/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D8DBAB58-1935-4002-A3F6-8AEF2A05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76500"/>
            <a:ext cx="15240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ea typeface="幼圆" panose="02010509060101010101" pitchFamily="49" charset="-122"/>
              </a:rPr>
              <a:t>输  出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1D4323F8-2917-4264-96E2-A4FB597A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81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/>
              <a:t>（物理输出）</a:t>
            </a:r>
            <a:endParaRPr lang="zh-CN" altLang="en-US" sz="2000" b="0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AD41773A-62E9-4827-8D81-74F6D78E7E52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800350"/>
            <a:ext cx="7067550" cy="2882900"/>
            <a:chOff x="576" y="1728"/>
            <a:chExt cx="4656" cy="1925"/>
          </a:xfrm>
        </p:grpSpPr>
        <p:sp>
          <p:nvSpPr>
            <p:cNvPr id="34837" name="Oval 3">
              <a:extLst>
                <a:ext uri="{FF2B5EF4-FFF2-40B4-BE49-F238E27FC236}">
                  <a16:creationId xmlns:a16="http://schemas.microsoft.com/office/drawing/2014/main" id="{4C714C1C-A8B3-48BD-8E92-CEFD254B2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检查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顺序</a:t>
              </a:r>
              <a:endParaRPr lang="zh-CN" altLang="en-US" sz="2400"/>
            </a:p>
          </p:txBody>
        </p:sp>
        <p:sp>
          <p:nvSpPr>
            <p:cNvPr id="34838" name="Line 4">
              <a:extLst>
                <a:ext uri="{FF2B5EF4-FFF2-40B4-BE49-F238E27FC236}">
                  <a16:creationId xmlns:a16="http://schemas.microsoft.com/office/drawing/2014/main" id="{FB469E63-C01A-439A-A962-89DAE7D76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39" name="Line 6">
              <a:extLst>
                <a:ext uri="{FF2B5EF4-FFF2-40B4-BE49-F238E27FC236}">
                  <a16:creationId xmlns:a16="http://schemas.microsoft.com/office/drawing/2014/main" id="{B6F00AEC-5331-47A9-8C0E-89B423D4D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112"/>
              <a:ext cx="24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40" name="Oval 7">
              <a:extLst>
                <a:ext uri="{FF2B5EF4-FFF2-40B4-BE49-F238E27FC236}">
                  <a16:creationId xmlns:a16="http://schemas.microsoft.com/office/drawing/2014/main" id="{9DD6220A-32A3-445E-A8F7-2D0AAD98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检查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合理性</a:t>
              </a:r>
              <a:endParaRPr lang="zh-CN" altLang="en-US" sz="2400"/>
            </a:p>
          </p:txBody>
        </p:sp>
        <p:sp>
          <p:nvSpPr>
            <p:cNvPr id="34841" name="Oval 8">
              <a:extLst>
                <a:ext uri="{FF2B5EF4-FFF2-40B4-BE49-F238E27FC236}">
                  <a16:creationId xmlns:a16="http://schemas.microsoft.com/office/drawing/2014/main" id="{BE404C91-7BD1-433D-94B2-621DAB30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扩充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代码</a:t>
              </a:r>
              <a:endParaRPr lang="zh-CN" altLang="en-US" sz="2400"/>
            </a:p>
          </p:txBody>
        </p:sp>
        <p:sp>
          <p:nvSpPr>
            <p:cNvPr id="34842" name="Oval 9">
              <a:extLst>
                <a:ext uri="{FF2B5EF4-FFF2-40B4-BE49-F238E27FC236}">
                  <a16:creationId xmlns:a16="http://schemas.microsoft.com/office/drawing/2014/main" id="{326488CB-6C7E-4CA3-8F8E-32681422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28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核对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 记录</a:t>
              </a:r>
            </a:p>
          </p:txBody>
        </p:sp>
        <p:sp>
          <p:nvSpPr>
            <p:cNvPr id="34843" name="Line 10">
              <a:extLst>
                <a:ext uri="{FF2B5EF4-FFF2-40B4-BE49-F238E27FC236}">
                  <a16:creationId xmlns:a16="http://schemas.microsoft.com/office/drawing/2014/main" id="{3775CD8D-157A-42E3-9D8F-58AC42BBD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3312"/>
              <a:ext cx="43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44" name="Line 11">
              <a:extLst>
                <a:ext uri="{FF2B5EF4-FFF2-40B4-BE49-F238E27FC236}">
                  <a16:creationId xmlns:a16="http://schemas.microsoft.com/office/drawing/2014/main" id="{CDDC9B1E-35C9-422A-AB24-5FB527EF1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120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45" name="Oval 12">
              <a:extLst>
                <a:ext uri="{FF2B5EF4-FFF2-40B4-BE49-F238E27FC236}">
                  <a16:creationId xmlns:a16="http://schemas.microsoft.com/office/drawing/2014/main" id="{0E975AE6-3D0E-4743-A466-B90777B8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修改</a:t>
              </a:r>
              <a:endParaRPr lang="zh-CN" altLang="en-US" sz="2400"/>
            </a:p>
          </p:txBody>
        </p:sp>
        <p:sp>
          <p:nvSpPr>
            <p:cNvPr id="34846" name="Line 13">
              <a:extLst>
                <a:ext uri="{FF2B5EF4-FFF2-40B4-BE49-F238E27FC236}">
                  <a16:creationId xmlns:a16="http://schemas.microsoft.com/office/drawing/2014/main" id="{EC13008C-C33C-41B6-8138-02A69538F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47" name="Line 14">
              <a:extLst>
                <a:ext uri="{FF2B5EF4-FFF2-40B4-BE49-F238E27FC236}">
                  <a16:creationId xmlns:a16="http://schemas.microsoft.com/office/drawing/2014/main" id="{57A25B77-0030-402F-BC55-17BF28D58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832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48" name="Line 16">
              <a:extLst>
                <a:ext uri="{FF2B5EF4-FFF2-40B4-BE49-F238E27FC236}">
                  <a16:creationId xmlns:a16="http://schemas.microsoft.com/office/drawing/2014/main" id="{768F568B-420D-40A0-9D70-C8C65D22B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49" name="Oval 17">
              <a:extLst>
                <a:ext uri="{FF2B5EF4-FFF2-40B4-BE49-F238E27FC236}">
                  <a16:creationId xmlns:a16="http://schemas.microsoft.com/office/drawing/2014/main" id="{8F831BB8-215F-44B5-BD61-69F68204A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48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压缩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代码</a:t>
              </a:r>
            </a:p>
          </p:txBody>
        </p:sp>
        <p:sp>
          <p:nvSpPr>
            <p:cNvPr id="34850" name="Line 18">
              <a:extLst>
                <a:ext uri="{FF2B5EF4-FFF2-40B4-BE49-F238E27FC236}">
                  <a16:creationId xmlns:a16="http://schemas.microsoft.com/office/drawing/2014/main" id="{70276815-350A-4709-B3B9-B225FEAD1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2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51" name="Oval 19">
              <a:extLst>
                <a:ext uri="{FF2B5EF4-FFF2-40B4-BE49-F238E27FC236}">
                  <a16:creationId xmlns:a16="http://schemas.microsoft.com/office/drawing/2014/main" id="{C23157D6-0F77-453D-81E6-801302159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24"/>
              <a:ext cx="528" cy="57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格式化</a:t>
              </a:r>
              <a:endParaRPr lang="zh-CN" altLang="en-US" sz="2400"/>
            </a:p>
          </p:txBody>
        </p:sp>
        <p:sp>
          <p:nvSpPr>
            <p:cNvPr id="34852" name="Line 20">
              <a:extLst>
                <a:ext uri="{FF2B5EF4-FFF2-40B4-BE49-F238E27FC236}">
                  <a16:creationId xmlns:a16="http://schemas.microsoft.com/office/drawing/2014/main" id="{01A43275-3111-4B3A-9B99-0A5469AEE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3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53" name="Text Box 27">
              <a:extLst>
                <a:ext uri="{FF2B5EF4-FFF2-40B4-BE49-F238E27FC236}">
                  <a16:creationId xmlns:a16="http://schemas.microsoft.com/office/drawing/2014/main" id="{418BDB95-EAE7-4D8B-B6F8-D8E161FA8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20"/>
              <a:ext cx="624" cy="4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修改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数据  </a:t>
              </a:r>
            </a:p>
          </p:txBody>
        </p:sp>
        <p:sp>
          <p:nvSpPr>
            <p:cNvPr id="34854" name="Text Box 28">
              <a:extLst>
                <a:ext uri="{FF2B5EF4-FFF2-40B4-BE49-F238E27FC236}">
                  <a16:creationId xmlns:a16="http://schemas.microsoft.com/office/drawing/2014/main" id="{5EA4C0BB-5A3B-45F3-9B53-7D63A26C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360"/>
              <a:ext cx="624" cy="2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旧文件</a:t>
              </a:r>
            </a:p>
          </p:txBody>
        </p:sp>
        <p:sp>
          <p:nvSpPr>
            <p:cNvPr id="34855" name="Text Box 30">
              <a:extLst>
                <a:ext uri="{FF2B5EF4-FFF2-40B4-BE49-F238E27FC236}">
                  <a16:creationId xmlns:a16="http://schemas.microsoft.com/office/drawing/2014/main" id="{FD11DD4D-6FCF-44F1-A0FD-3EE32DE23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576" cy="2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/>
                <a:t>新文件</a:t>
              </a:r>
            </a:p>
          </p:txBody>
        </p:sp>
      </p:grpSp>
      <p:sp>
        <p:nvSpPr>
          <p:cNvPr id="22559" name="Line 31">
            <a:extLst>
              <a:ext uri="{FF2B5EF4-FFF2-40B4-BE49-F238E27FC236}">
                <a16:creationId xmlns:a16="http://schemas.microsoft.com/office/drawing/2014/main" id="{3961D504-2838-469A-AA34-39D34C400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68605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60" name="Line 32">
            <a:extLst>
              <a:ext uri="{FF2B5EF4-FFF2-40B4-BE49-F238E27FC236}">
                <a16:creationId xmlns:a16="http://schemas.microsoft.com/office/drawing/2014/main" id="{C705D78F-6F4B-495C-86AB-C1CA963F7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6670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61" name="Line 33">
            <a:extLst>
              <a:ext uri="{FF2B5EF4-FFF2-40B4-BE49-F238E27FC236}">
                <a16:creationId xmlns:a16="http://schemas.microsoft.com/office/drawing/2014/main" id="{5C74EB5D-3CE0-4C84-881A-33007FF2B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27051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D05D29F1-3F76-439E-92C5-00FF9F8DB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27051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63" name="Rectangle 35">
            <a:extLst>
              <a:ext uri="{FF2B5EF4-FFF2-40B4-BE49-F238E27FC236}">
                <a16:creationId xmlns:a16="http://schemas.microsoft.com/office/drawing/2014/main" id="{E334DFE0-A632-495F-BDEB-495F037C77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228600"/>
            <a:ext cx="7772400" cy="646113"/>
          </a:xfrm>
          <a:noFill/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中心变换型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 的 </a:t>
            </a:r>
            <a:r>
              <a:rPr lang="en-US" altLang="zh-CN" sz="2800" b="1" i="1">
                <a:solidFill>
                  <a:srgbClr val="FFFF00"/>
                </a:solidFill>
                <a:latin typeface="宋体" panose="02010600030101010101" pitchFamily="2" charset="-122"/>
              </a:rPr>
              <a:t>DFD 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图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34834" name="Rectangle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1DB4C8-3B19-4D19-AE21-A4FF808B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34835" name="Rectangle 3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3777BB-596F-4C43-B374-B17838E1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34836" name="Oval 38">
            <a:hlinkClick r:id="rId2" action="ppaction://hlinksldjump"/>
            <a:extLst>
              <a:ext uri="{FF2B5EF4-FFF2-40B4-BE49-F238E27FC236}">
                <a16:creationId xmlns:a16="http://schemas.microsoft.com/office/drawing/2014/main" id="{E0BC2E68-1789-47A1-A6E7-835E5A9C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2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25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2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25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 advAuto="1000"/>
      <p:bldP spid="22533" grpId="0" animBg="1"/>
      <p:bldP spid="22550" grpId="0" animBg="1"/>
      <p:bldP spid="22551" grpId="0" animBg="1"/>
      <p:bldP spid="22552" grpId="0" autoUpdateAnimBg="0"/>
      <p:bldP spid="22553" grpId="0" autoUpdateAnimBg="0"/>
      <p:bldP spid="22554" grpId="0" autoUpdateAnimBg="0"/>
      <p:bldP spid="22557" grpId="0"/>
      <p:bldP spid="225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F6312E2C-DE78-44E7-B65A-C460C5B3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817563"/>
            <a:ext cx="880268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宋体" panose="02010600030101010101" pitchFamily="2" charset="-122"/>
              </a:rPr>
              <a:t>　 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这类数据流图有一个数据处理中心，按加工的结果选择一个输出数据流继续执行的处理。</a:t>
            </a:r>
          </a:p>
          <a:p>
            <a:pPr lvl="1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  如下图所示：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8E3E99B9-7CDB-49DA-AD6F-867FA9081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0329B286-D239-4CA9-81F1-F85D9DD6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762000" cy="7620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分类</a:t>
            </a:r>
            <a:endParaRPr lang="zh-CN" altLang="en-US" sz="2400" b="0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888D512B-3782-40E1-A87D-722A07D84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438400"/>
            <a:ext cx="990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89BAEE38-4407-4B6F-BFD5-F9B589894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762000" cy="7620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报名</a:t>
            </a:r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5C774528-B567-4596-9A0B-4FF0E7CA8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2766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4E9ADD4E-8FCC-4354-B4BA-598D1FF5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762000" cy="7620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付款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91973207-7EC5-484D-94AF-E9285DC02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0"/>
            <a:ext cx="990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53E8C59C-A968-451B-AC7B-6545B9FA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762000" cy="7620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注销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5DCA4EEF-CB6A-4CE7-A329-A9D7E2BCF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4041775"/>
            <a:ext cx="1104900" cy="982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2E278110-3ED7-4924-91B2-C2193FAB0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00600"/>
            <a:ext cx="762000" cy="7620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查询</a:t>
            </a: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BA95E7B7-BB29-40D2-A636-9584084E5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62200"/>
            <a:ext cx="1295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A61C034D-136E-4F60-B242-1AEE6140B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50CD0424-3D90-4C0C-8A81-7BB8936B1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886200"/>
            <a:ext cx="1219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97761041-7D66-45DA-819D-C335181A6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038600"/>
            <a:ext cx="1295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C547D466-D8EC-4DCF-9F70-0EB0B1BAD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352800"/>
            <a:ext cx="762000" cy="7620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复审</a:t>
            </a:r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7AF314D2-3F0E-4182-AE7C-A2B5ADC80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733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2B3DC342-A3E3-4271-8C86-ACCC24F4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58807" y="5791200"/>
            <a:ext cx="794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zh-CN" altLang="en-US" sz="2800" b="0">
                <a:solidFill>
                  <a:srgbClr val="FFFF66"/>
                </a:solidFill>
              </a:rPr>
              <a:t>“</a:t>
            </a:r>
            <a:r>
              <a:rPr lang="zh-CN" altLang="en-US" sz="2800">
                <a:solidFill>
                  <a:srgbClr val="FFFF66"/>
                </a:solidFill>
                <a:latin typeface="宋体" panose="02010600030101010101" pitchFamily="2" charset="-122"/>
              </a:rPr>
              <a:t>事务分析</a:t>
            </a:r>
            <a:r>
              <a:rPr lang="zh-CN" altLang="en-US" sz="2800" i="1">
                <a:solidFill>
                  <a:srgbClr val="FFFF66"/>
                </a:solidFill>
              </a:rPr>
              <a:t>”</a:t>
            </a:r>
            <a:r>
              <a:rPr lang="zh-CN" altLang="en-US" sz="2800" i="1" u="sng">
                <a:solidFill>
                  <a:srgbClr val="FFFF66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 i="1" u="sng">
                <a:solidFill>
                  <a:schemeClr val="bg1"/>
                </a:solidFill>
                <a:latin typeface="Arial" panose="020B0604020202020204" pitchFamily="34" charset="0"/>
              </a:rPr>
              <a:t>transaction Analysis</a:t>
            </a:r>
            <a:r>
              <a:rPr lang="zh-CN" altLang="en-US" sz="2800" i="1" u="sng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技术</a:t>
            </a:r>
            <a:endParaRPr lang="zh-CN" altLang="en-US" sz="28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C127E9E6-795C-46F0-A7A8-5096C8916B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5163" y="311150"/>
            <a:ext cx="7772400" cy="604838"/>
          </a:xfrm>
          <a:noFill/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FF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事务处理型 的 </a:t>
            </a:r>
            <a:r>
              <a:rPr lang="en-US" altLang="zh-CN" sz="2800" b="1" i="1">
                <a:solidFill>
                  <a:srgbClr val="FFFF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DFD </a:t>
            </a:r>
            <a:r>
              <a:rPr lang="zh-CN" altLang="en-US" sz="2800" b="1">
                <a:solidFill>
                  <a:srgbClr val="FFFF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图</a:t>
            </a:r>
            <a:endParaRPr lang="zh-CN" altLang="en-US" sz="2800">
              <a:solidFill>
                <a:srgbClr val="FFFF66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5861" name="Rectangle 2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411C76-064E-4722-8AC0-B304DA47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862" name="Rectangle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5AE2A6-6BB0-4C2E-82A1-669EDBB8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863" name="Oval 23">
            <a:hlinkClick r:id="rId2" action="ppaction://hlinksldjump"/>
            <a:extLst>
              <a:ext uri="{FF2B5EF4-FFF2-40B4-BE49-F238E27FC236}">
                <a16:creationId xmlns:a16="http://schemas.microsoft.com/office/drawing/2014/main" id="{DB2E27EC-DAD5-46E8-892A-B1D88118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nimBg="1" autoUpdateAnimBg="0"/>
      <p:bldP spid="23558" grpId="0" animBg="1" autoUpdateAnimBg="0"/>
      <p:bldP spid="23560" grpId="0" animBg="1" autoUpdateAnimBg="0"/>
      <p:bldP spid="23562" grpId="0" animBg="1" autoUpdateAnimBg="0"/>
      <p:bldP spid="23564" grpId="0" animBg="1" autoUpdateAnimBg="0"/>
      <p:bldP spid="23569" grpId="0" animBg="1" autoUpdateAnimBg="0"/>
      <p:bldP spid="23571" grpId="0" autoUpdateAnimBg="0"/>
      <p:bldP spid="2357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69BFA67D-C3C8-4F45-B760-C5AA9C8D4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188913"/>
            <a:ext cx="7772400" cy="6889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实例：银行贷款文件管理  （</a:t>
            </a:r>
            <a:r>
              <a:rPr lang="en-US" altLang="zh-CN" sz="2800" b="1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MFUP</a:t>
            </a:r>
            <a:r>
              <a:rPr lang="zh-CN" altLang="en-US" sz="2800" b="1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9C7D7C-673A-42D1-BB50-863F9D2B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6868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2E4919-E27F-4176-97AD-C84679EEA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6869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8FEE91EB-BAED-4C3F-8C14-FB648C05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38246" name="Group 6">
            <a:extLst>
              <a:ext uri="{FF2B5EF4-FFF2-40B4-BE49-F238E27FC236}">
                <a16:creationId xmlns:a16="http://schemas.microsoft.com/office/drawing/2014/main" id="{94A57FE8-C8BB-4B56-9832-30FFB8C6C0DF}"/>
              </a:ext>
            </a:extLst>
          </p:cNvPr>
          <p:cNvGraphicFramePr>
            <a:graphicFrameLocks noGrp="1"/>
          </p:cNvGraphicFramePr>
          <p:nvPr/>
        </p:nvGraphicFramePr>
        <p:xfrm>
          <a:off x="746125" y="908050"/>
          <a:ext cx="7620000" cy="5486400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     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长度（字节）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可否修改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帐号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邮政编码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信贷员号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最近一次业务日期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最近一次付息日期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业务总量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限额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0DFC1EC1-2E28-42A1-83E7-89718BBFC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2038" y="638175"/>
            <a:ext cx="7772400" cy="68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实例：银行贷款文件管理  （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MFUP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  <a:endParaRPr lang="zh-CN" altLang="en-US" sz="28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62BCE1-F7F4-453B-95A5-93C54781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7892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4AA16A-3877-444F-A206-5A4FD64E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7893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D8021A0F-989B-4C72-B3B8-E85174B2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42BA3CB2-77FC-4D7D-8EE7-0AD8351B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719263"/>
            <a:ext cx="791686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  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要求对贷款文件进行修改，修改信息由卡片输入，卡片上的修改信息格式如下：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1BAB6EB2-CFDB-4DCA-9938-8929A0179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3338513"/>
            <a:ext cx="8248650" cy="145573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   1~5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位</a:t>
            </a:r>
            <a:r>
              <a:rPr lang="zh-CN" altLang="en-US" sz="2400">
                <a:solidFill>
                  <a:schemeClr val="bg1"/>
                </a:solidFill>
              </a:rPr>
              <a:t>  </a:t>
            </a:r>
            <a:r>
              <a:rPr lang="en-US" altLang="zh-CN" sz="2400">
                <a:solidFill>
                  <a:schemeClr val="bg1"/>
                </a:solidFill>
              </a:rPr>
              <a:t>6~9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400">
                <a:solidFill>
                  <a:schemeClr val="bg1"/>
                </a:solidFill>
              </a:rPr>
              <a:t>  </a:t>
            </a:r>
            <a:r>
              <a:rPr lang="en-US" altLang="zh-CN" sz="2400">
                <a:solidFill>
                  <a:schemeClr val="bg1"/>
                </a:solidFill>
              </a:rPr>
              <a:t>10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位起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帐号   空</a:t>
            </a:r>
            <a:r>
              <a:rPr lang="zh-CN" altLang="en-US" sz="24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××</a:t>
            </a:r>
            <a:r>
              <a:rPr lang="en-US" altLang="zh-CN" sz="240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修改值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chemeClr val="bg1"/>
                </a:solidFill>
              </a:rPr>
              <a:t>*    ××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修改值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*   …..**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                          </a:t>
            </a:r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chemeClr val="bg1"/>
                </a:solidFill>
              </a:rPr>
              <a:t>序号）</a:t>
            </a:r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3DF9C6A5-E9A5-4844-B09C-1B3FBC0CA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3757613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A02C0D8B-9166-439A-A210-2EA96E618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3738563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4" name="Line 10">
            <a:extLst>
              <a:ext uri="{FF2B5EF4-FFF2-40B4-BE49-F238E27FC236}">
                <a16:creationId xmlns:a16="http://schemas.microsoft.com/office/drawing/2014/main" id="{C7C76EE8-710A-4122-BB2F-70D903FE2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3757613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53FB490F-4E3D-473F-B74E-5103C0F1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73675"/>
            <a:ext cx="842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需求分析结果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DFD 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是一种混合的 </a:t>
            </a: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DFD 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nimBg="1" autoUpdateAnimBg="0"/>
      <p:bldP spid="13927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>
            <a:extLst>
              <a:ext uri="{FF2B5EF4-FFF2-40B4-BE49-F238E27FC236}">
                <a16:creationId xmlns:a16="http://schemas.microsoft.com/office/drawing/2014/main" id="{83CF328B-32FE-477C-8B8F-3A300C7C0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381000"/>
            <a:ext cx="7065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实例：银行贷款文件管理  （</a:t>
            </a:r>
            <a:r>
              <a:rPr lang="en-US" altLang="zh-CN" sz="2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MFUP</a:t>
            </a:r>
            <a:r>
              <a:rPr lang="zh-CN" altLang="en-US" sz="2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DD7326C-EE71-4ED3-88A7-964D0AC64CAB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538288"/>
            <a:ext cx="4689475" cy="4910137"/>
            <a:chOff x="0" y="1023"/>
            <a:chExt cx="2954" cy="3093"/>
          </a:xfrm>
        </p:grpSpPr>
        <p:sp>
          <p:nvSpPr>
            <p:cNvPr id="38960" name="Oval 4">
              <a:extLst>
                <a:ext uri="{FF2B5EF4-FFF2-40B4-BE49-F238E27FC236}">
                  <a16:creationId xmlns:a16="http://schemas.microsoft.com/office/drawing/2014/main" id="{34222CC5-B4DC-4691-AB74-62360E31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506"/>
              <a:ext cx="549" cy="51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修改记录</a:t>
              </a:r>
            </a:p>
          </p:txBody>
        </p:sp>
        <p:sp>
          <p:nvSpPr>
            <p:cNvPr id="38961" name="Oval 5">
              <a:extLst>
                <a:ext uri="{FF2B5EF4-FFF2-40B4-BE49-F238E27FC236}">
                  <a16:creationId xmlns:a16="http://schemas.microsoft.com/office/drawing/2014/main" id="{03C852CC-F131-4916-993B-EDAA180A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3368"/>
              <a:ext cx="590" cy="51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写记录</a:t>
              </a:r>
            </a:p>
          </p:txBody>
        </p:sp>
        <p:sp>
          <p:nvSpPr>
            <p:cNvPr id="38962" name="Line 6">
              <a:extLst>
                <a:ext uri="{FF2B5EF4-FFF2-40B4-BE49-F238E27FC236}">
                  <a16:creationId xmlns:a16="http://schemas.microsoft.com/office/drawing/2014/main" id="{7CC66CD4-E616-4763-9CB1-5FD6EE433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" y="1332"/>
              <a:ext cx="37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3" name="Text Box 7">
              <a:extLst>
                <a:ext uri="{FF2B5EF4-FFF2-40B4-BE49-F238E27FC236}">
                  <a16:creationId xmlns:a16="http://schemas.microsoft.com/office/drawing/2014/main" id="{048E40BB-45B9-45A2-AB84-9585F48F8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" y="1023"/>
              <a:ext cx="3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卡片</a:t>
              </a:r>
            </a:p>
          </p:txBody>
        </p:sp>
        <p:sp>
          <p:nvSpPr>
            <p:cNvPr id="38964" name="Oval 8">
              <a:extLst>
                <a:ext uri="{FF2B5EF4-FFF2-40B4-BE49-F238E27FC236}">
                  <a16:creationId xmlns:a16="http://schemas.microsoft.com/office/drawing/2014/main" id="{30DC46DA-33C8-4CA7-A0A4-7235FD1FB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525"/>
              <a:ext cx="606" cy="51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编辑卡片</a:t>
              </a:r>
            </a:p>
          </p:txBody>
        </p:sp>
        <p:sp>
          <p:nvSpPr>
            <p:cNvPr id="38965" name="Oval 9">
              <a:extLst>
                <a:ext uri="{FF2B5EF4-FFF2-40B4-BE49-F238E27FC236}">
                  <a16:creationId xmlns:a16="http://schemas.microsoft.com/office/drawing/2014/main" id="{8C217ACA-CE62-49D3-B19B-5CA72BF1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1146"/>
              <a:ext cx="552" cy="535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检查顺序</a:t>
              </a:r>
            </a:p>
          </p:txBody>
        </p:sp>
        <p:sp>
          <p:nvSpPr>
            <p:cNvPr id="38966" name="Oval 10">
              <a:extLst>
                <a:ext uri="{FF2B5EF4-FFF2-40B4-BE49-F238E27FC236}">
                  <a16:creationId xmlns:a16="http://schemas.microsoft.com/office/drawing/2014/main" id="{7B092C9D-1426-4758-963F-E80837CF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512"/>
              <a:ext cx="557" cy="51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检查次序</a:t>
              </a:r>
            </a:p>
          </p:txBody>
        </p:sp>
        <p:sp>
          <p:nvSpPr>
            <p:cNvPr id="38967" name="Oval 11">
              <a:extLst>
                <a:ext uri="{FF2B5EF4-FFF2-40B4-BE49-F238E27FC236}">
                  <a16:creationId xmlns:a16="http://schemas.microsoft.com/office/drawing/2014/main" id="{ABD2DC77-6641-4513-BE88-52FCD234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506"/>
              <a:ext cx="552" cy="51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比较帐号</a:t>
              </a:r>
            </a:p>
          </p:txBody>
        </p:sp>
        <p:sp>
          <p:nvSpPr>
            <p:cNvPr id="38968" name="Line 14">
              <a:extLst>
                <a:ext uri="{FF2B5EF4-FFF2-40B4-BE49-F238E27FC236}">
                  <a16:creationId xmlns:a16="http://schemas.microsoft.com/office/drawing/2014/main" id="{29E09E78-6F53-4F89-94AC-5E8C8248A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541"/>
              <a:ext cx="394" cy="2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9" name="Text Box 15">
              <a:extLst>
                <a:ext uri="{FF2B5EF4-FFF2-40B4-BE49-F238E27FC236}">
                  <a16:creationId xmlns:a16="http://schemas.microsoft.com/office/drawing/2014/main" id="{6A33C9C1-526C-45C8-8DC4-A06C26EC6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1340"/>
              <a:ext cx="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顺序卡片</a:t>
              </a:r>
            </a:p>
          </p:txBody>
        </p:sp>
        <p:sp>
          <p:nvSpPr>
            <p:cNvPr id="38970" name="Line 16">
              <a:extLst>
                <a:ext uri="{FF2B5EF4-FFF2-40B4-BE49-F238E27FC236}">
                  <a16:creationId xmlns:a16="http://schemas.microsoft.com/office/drawing/2014/main" id="{6A1BAD70-9A01-4082-836E-8091D419C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054"/>
              <a:ext cx="0" cy="4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1" name="Text Box 17">
              <a:extLst>
                <a:ext uri="{FF2B5EF4-FFF2-40B4-BE49-F238E27FC236}">
                  <a16:creationId xmlns:a16="http://schemas.microsoft.com/office/drawing/2014/main" id="{D9994F55-B7B4-4FC3-9248-803D1824F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2054"/>
              <a:ext cx="6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修改信息</a:t>
              </a:r>
            </a:p>
          </p:txBody>
        </p:sp>
        <p:sp>
          <p:nvSpPr>
            <p:cNvPr id="38972" name="Line 18">
              <a:extLst>
                <a:ext uri="{FF2B5EF4-FFF2-40B4-BE49-F238E27FC236}">
                  <a16:creationId xmlns:a16="http://schemas.microsoft.com/office/drawing/2014/main" id="{79BE8A54-170A-4A7E-B8FC-35B1B1310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" y="2770"/>
              <a:ext cx="31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3" name="Line 19">
              <a:extLst>
                <a:ext uri="{FF2B5EF4-FFF2-40B4-BE49-F238E27FC236}">
                  <a16:creationId xmlns:a16="http://schemas.microsoft.com/office/drawing/2014/main" id="{0B67319B-0F3E-49F1-9FCB-45E4501C9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770"/>
              <a:ext cx="37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4" name="Line 20">
              <a:extLst>
                <a:ext uri="{FF2B5EF4-FFF2-40B4-BE49-F238E27FC236}">
                  <a16:creationId xmlns:a16="http://schemas.microsoft.com/office/drawing/2014/main" id="{D0F1F07D-209A-4DEF-B11C-14D7C0AD2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2770"/>
              <a:ext cx="43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5" name="Line 21">
              <a:extLst>
                <a:ext uri="{FF2B5EF4-FFF2-40B4-BE49-F238E27FC236}">
                  <a16:creationId xmlns:a16="http://schemas.microsoft.com/office/drawing/2014/main" id="{BD66AE22-6763-40C9-A1D7-895259197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2920"/>
              <a:ext cx="289" cy="46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6" name="Line 22">
              <a:extLst>
                <a:ext uri="{FF2B5EF4-FFF2-40B4-BE49-F238E27FC236}">
                  <a16:creationId xmlns:a16="http://schemas.microsoft.com/office/drawing/2014/main" id="{AC181362-BFBA-4AFD-B02F-365E1BA99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8" y="3016"/>
              <a:ext cx="292" cy="36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77" name="Text Box 23">
              <a:extLst>
                <a:ext uri="{FF2B5EF4-FFF2-40B4-BE49-F238E27FC236}">
                  <a16:creationId xmlns:a16="http://schemas.microsoft.com/office/drawing/2014/main" id="{218C6B82-656A-4866-8DFF-C0C64EC88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07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旧记录</a:t>
              </a:r>
            </a:p>
          </p:txBody>
        </p:sp>
        <p:sp>
          <p:nvSpPr>
            <p:cNvPr id="38978" name="Text Box 24">
              <a:extLst>
                <a:ext uri="{FF2B5EF4-FFF2-40B4-BE49-F238E27FC236}">
                  <a16:creationId xmlns:a16="http://schemas.microsoft.com/office/drawing/2014/main" id="{F7D191CE-09E3-44B9-82A4-4836C6632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408"/>
              <a:ext cx="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顺序记录</a:t>
              </a:r>
            </a:p>
          </p:txBody>
        </p:sp>
        <p:sp>
          <p:nvSpPr>
            <p:cNvPr id="38979" name="Text Box 25">
              <a:extLst>
                <a:ext uri="{FF2B5EF4-FFF2-40B4-BE49-F238E27FC236}">
                  <a16:creationId xmlns:a16="http://schemas.microsoft.com/office/drawing/2014/main" id="{1D6C5451-CBCE-4FE4-BD17-F51ED9DA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2353"/>
              <a:ext cx="5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要修改的记录</a:t>
              </a:r>
            </a:p>
          </p:txBody>
        </p:sp>
        <p:sp>
          <p:nvSpPr>
            <p:cNvPr id="38980" name="Text Box 26">
              <a:extLst>
                <a:ext uri="{FF2B5EF4-FFF2-40B4-BE49-F238E27FC236}">
                  <a16:creationId xmlns:a16="http://schemas.microsoft.com/office/drawing/2014/main" id="{DCDD33C3-D2B1-4B65-A7F2-50C266996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3078"/>
              <a:ext cx="5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不修改的记录</a:t>
              </a:r>
            </a:p>
          </p:txBody>
        </p:sp>
        <p:sp>
          <p:nvSpPr>
            <p:cNvPr id="38981" name="Text Box 27">
              <a:extLst>
                <a:ext uri="{FF2B5EF4-FFF2-40B4-BE49-F238E27FC236}">
                  <a16:creationId xmlns:a16="http://schemas.microsoft.com/office/drawing/2014/main" id="{D68323D9-0D41-4DB0-A313-D423512D4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2" y="3078"/>
              <a:ext cx="5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已修改的记录</a:t>
              </a:r>
            </a:p>
          </p:txBody>
        </p:sp>
        <p:sp>
          <p:nvSpPr>
            <p:cNvPr id="38982" name="Line 28">
              <a:extLst>
                <a:ext uri="{FF2B5EF4-FFF2-40B4-BE49-F238E27FC236}">
                  <a16:creationId xmlns:a16="http://schemas.microsoft.com/office/drawing/2014/main" id="{D39DE355-0B92-4194-9F94-EB89D5D2A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3882"/>
              <a:ext cx="0" cy="23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3" name="Text Box 29">
              <a:extLst>
                <a:ext uri="{FF2B5EF4-FFF2-40B4-BE49-F238E27FC236}">
                  <a16:creationId xmlns:a16="http://schemas.microsoft.com/office/drawing/2014/main" id="{7FF1FC4C-37CC-4DFB-86C5-7FEEF200D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6" y="3763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新记录</a:t>
              </a:r>
            </a:p>
          </p:txBody>
        </p:sp>
        <p:sp>
          <p:nvSpPr>
            <p:cNvPr id="38984" name="Line 30">
              <a:extLst>
                <a:ext uri="{FF2B5EF4-FFF2-40B4-BE49-F238E27FC236}">
                  <a16:creationId xmlns:a16="http://schemas.microsoft.com/office/drawing/2014/main" id="{619F90ED-CA97-4723-9DE4-719EF8D70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770"/>
              <a:ext cx="21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C629B96B-351F-4DF9-86F7-447732B4E0B8}"/>
              </a:ext>
            </a:extLst>
          </p:cNvPr>
          <p:cNvGrpSpPr>
            <a:grpSpLocks/>
          </p:cNvGrpSpPr>
          <p:nvPr/>
        </p:nvGrpSpPr>
        <p:grpSpPr bwMode="auto">
          <a:xfrm>
            <a:off x="4706938" y="1449388"/>
            <a:ext cx="4076700" cy="3951287"/>
            <a:chOff x="2712" y="743"/>
            <a:chExt cx="2568" cy="2489"/>
          </a:xfrm>
        </p:grpSpPr>
        <p:sp>
          <p:nvSpPr>
            <p:cNvPr id="38933" name="Oval 32">
              <a:extLst>
                <a:ext uri="{FF2B5EF4-FFF2-40B4-BE49-F238E27FC236}">
                  <a16:creationId xmlns:a16="http://schemas.microsoft.com/office/drawing/2014/main" id="{57C569FB-CB7D-49BA-8D93-C23214806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73"/>
              <a:ext cx="498" cy="50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修改分类</a:t>
              </a:r>
            </a:p>
          </p:txBody>
        </p:sp>
        <p:sp>
          <p:nvSpPr>
            <p:cNvPr id="38934" name="Line 33">
              <a:extLst>
                <a:ext uri="{FF2B5EF4-FFF2-40B4-BE49-F238E27FC236}">
                  <a16:creationId xmlns:a16="http://schemas.microsoft.com/office/drawing/2014/main" id="{B6A7346C-7A7A-47C8-B30B-EA8B08503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1869"/>
              <a:ext cx="2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5" name="Oval 34">
              <a:extLst>
                <a:ext uri="{FF2B5EF4-FFF2-40B4-BE49-F238E27FC236}">
                  <a16:creationId xmlns:a16="http://schemas.microsoft.com/office/drawing/2014/main" id="{87824D07-D20D-4652-8E3C-77763D1F3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62"/>
              <a:ext cx="498" cy="50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抽出修改</a:t>
              </a:r>
            </a:p>
          </p:txBody>
        </p:sp>
        <p:sp>
          <p:nvSpPr>
            <p:cNvPr id="38936" name="Line 35">
              <a:extLst>
                <a:ext uri="{FF2B5EF4-FFF2-40B4-BE49-F238E27FC236}">
                  <a16:creationId xmlns:a16="http://schemas.microsoft.com/office/drawing/2014/main" id="{5645A455-1DA3-46B1-B1B1-48CE8D65E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6" y="1813"/>
              <a:ext cx="4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7" name="Text Box 36">
              <a:extLst>
                <a:ext uri="{FF2B5EF4-FFF2-40B4-BE49-F238E27FC236}">
                  <a16:creationId xmlns:a16="http://schemas.microsoft.com/office/drawing/2014/main" id="{26B9CD6F-3948-4647-B79A-D604E8F0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491"/>
              <a:ext cx="38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顺序卡片</a:t>
              </a:r>
            </a:p>
          </p:txBody>
        </p:sp>
        <p:sp>
          <p:nvSpPr>
            <p:cNvPr id="38938" name="Text Box 37">
              <a:extLst>
                <a:ext uri="{FF2B5EF4-FFF2-40B4-BE49-F238E27FC236}">
                  <a16:creationId xmlns:a16="http://schemas.microsoft.com/office/drawing/2014/main" id="{1DC32347-9A96-47D5-9913-CB57425D4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466"/>
              <a:ext cx="4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修改信息</a:t>
              </a:r>
            </a:p>
          </p:txBody>
        </p:sp>
        <p:sp>
          <p:nvSpPr>
            <p:cNvPr id="38939" name="Oval 38">
              <a:extLst>
                <a:ext uri="{FF2B5EF4-FFF2-40B4-BE49-F238E27FC236}">
                  <a16:creationId xmlns:a16="http://schemas.microsoft.com/office/drawing/2014/main" id="{DEFD4F6A-9D70-45E9-A44F-01276331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743"/>
              <a:ext cx="216" cy="28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38940" name="Oval 39">
              <a:extLst>
                <a:ext uri="{FF2B5EF4-FFF2-40B4-BE49-F238E27FC236}">
                  <a16:creationId xmlns:a16="http://schemas.microsoft.com/office/drawing/2014/main" id="{272AC1F4-2CA1-418A-A2D7-99AAEEBA19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76" y="1178"/>
              <a:ext cx="216" cy="28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38941" name="Oval 40">
              <a:extLst>
                <a:ext uri="{FF2B5EF4-FFF2-40B4-BE49-F238E27FC236}">
                  <a16:creationId xmlns:a16="http://schemas.microsoft.com/office/drawing/2014/main" id="{FF176FB3-E6A6-4988-AF19-C6E8A96471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" y="1622"/>
              <a:ext cx="216" cy="25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4</a:t>
              </a:r>
            </a:p>
          </p:txBody>
        </p:sp>
        <p:sp>
          <p:nvSpPr>
            <p:cNvPr id="38942" name="Oval 41">
              <a:extLst>
                <a:ext uri="{FF2B5EF4-FFF2-40B4-BE49-F238E27FC236}">
                  <a16:creationId xmlns:a16="http://schemas.microsoft.com/office/drawing/2014/main" id="{3F5485C1-95AC-442B-BAC5-A8542BD27C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" y="1933"/>
              <a:ext cx="216" cy="28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5</a:t>
              </a:r>
            </a:p>
          </p:txBody>
        </p:sp>
        <p:sp>
          <p:nvSpPr>
            <p:cNvPr id="38943" name="Oval 42">
              <a:extLst>
                <a:ext uri="{FF2B5EF4-FFF2-40B4-BE49-F238E27FC236}">
                  <a16:creationId xmlns:a16="http://schemas.microsoft.com/office/drawing/2014/main" id="{84AF58B6-4878-4D43-9A5F-878499A1F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249"/>
              <a:ext cx="216" cy="28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38944" name="Oval 43">
              <a:extLst>
                <a:ext uri="{FF2B5EF4-FFF2-40B4-BE49-F238E27FC236}">
                  <a16:creationId xmlns:a16="http://schemas.microsoft.com/office/drawing/2014/main" id="{2F03017A-E6AE-4AAC-9108-8E9E36068A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" y="2618"/>
              <a:ext cx="216" cy="28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38945" name="Oval 44">
              <a:extLst>
                <a:ext uri="{FF2B5EF4-FFF2-40B4-BE49-F238E27FC236}">
                  <a16:creationId xmlns:a16="http://schemas.microsoft.com/office/drawing/2014/main" id="{A6C2523B-F0A2-40F9-9C54-153A6349FB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76" y="2948"/>
              <a:ext cx="216" cy="28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9</a:t>
              </a:r>
            </a:p>
          </p:txBody>
        </p:sp>
        <p:sp>
          <p:nvSpPr>
            <p:cNvPr id="38946" name="Line 45">
              <a:extLst>
                <a:ext uri="{FF2B5EF4-FFF2-40B4-BE49-F238E27FC236}">
                  <a16:creationId xmlns:a16="http://schemas.microsoft.com/office/drawing/2014/main" id="{C465F0DF-B7DD-4BE1-B769-3C5345656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960"/>
              <a:ext cx="432" cy="67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7" name="Line 46">
              <a:extLst>
                <a:ext uri="{FF2B5EF4-FFF2-40B4-BE49-F238E27FC236}">
                  <a16:creationId xmlns:a16="http://schemas.microsoft.com/office/drawing/2014/main" id="{3449718A-2E04-45B8-9397-816C6C520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1947"/>
              <a:ext cx="294" cy="11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Line 47">
              <a:extLst>
                <a:ext uri="{FF2B5EF4-FFF2-40B4-BE49-F238E27FC236}">
                  <a16:creationId xmlns:a16="http://schemas.microsoft.com/office/drawing/2014/main" id="{BD0BE1D6-9A8E-431E-89E7-6ABAF7CBF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16"/>
              <a:ext cx="409" cy="3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Line 48">
              <a:extLst>
                <a:ext uri="{FF2B5EF4-FFF2-40B4-BE49-F238E27FC236}">
                  <a16:creationId xmlns:a16="http://schemas.microsoft.com/office/drawing/2014/main" id="{623F9147-2903-4F00-9A28-98EFB1119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392"/>
              <a:ext cx="336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0" name="Line 49">
              <a:extLst>
                <a:ext uri="{FF2B5EF4-FFF2-40B4-BE49-F238E27FC236}">
                  <a16:creationId xmlns:a16="http://schemas.microsoft.com/office/drawing/2014/main" id="{5022333D-CA27-4C25-83B0-013DAB2AC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064"/>
              <a:ext cx="480" cy="67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50">
              <a:extLst>
                <a:ext uri="{FF2B5EF4-FFF2-40B4-BE49-F238E27FC236}">
                  <a16:creationId xmlns:a16="http://schemas.microsoft.com/office/drawing/2014/main" id="{7ADEA8CD-8EFA-4655-9C1C-29D5861F6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64"/>
              <a:ext cx="576" cy="9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Line 51">
              <a:extLst>
                <a:ext uri="{FF2B5EF4-FFF2-40B4-BE49-F238E27FC236}">
                  <a16:creationId xmlns:a16="http://schemas.microsoft.com/office/drawing/2014/main" id="{A88A165B-993B-4BDB-9A95-FE0C77841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60"/>
              <a:ext cx="480" cy="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Line 52">
              <a:extLst>
                <a:ext uri="{FF2B5EF4-FFF2-40B4-BE49-F238E27FC236}">
                  <a16:creationId xmlns:a16="http://schemas.microsoft.com/office/drawing/2014/main" id="{9C835E16-01E4-4CB7-B0E4-8EFF52648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360" cy="31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4" name="Line 53">
              <a:extLst>
                <a:ext uri="{FF2B5EF4-FFF2-40B4-BE49-F238E27FC236}">
                  <a16:creationId xmlns:a16="http://schemas.microsoft.com/office/drawing/2014/main" id="{48B1DDC2-DDED-4956-AF2E-D9DC5EFF9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776"/>
              <a:ext cx="28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Line 54">
              <a:extLst>
                <a:ext uri="{FF2B5EF4-FFF2-40B4-BE49-F238E27FC236}">
                  <a16:creationId xmlns:a16="http://schemas.microsoft.com/office/drawing/2014/main" id="{65A0736B-3AB5-4755-AC52-8B0576CAB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920"/>
              <a:ext cx="336" cy="1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6" name="Line 55">
              <a:extLst>
                <a:ext uri="{FF2B5EF4-FFF2-40B4-BE49-F238E27FC236}">
                  <a16:creationId xmlns:a16="http://schemas.microsoft.com/office/drawing/2014/main" id="{381B2DEF-B4C9-4FEE-ADF4-14EF6F532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016"/>
              <a:ext cx="384" cy="38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Line 56">
              <a:extLst>
                <a:ext uri="{FF2B5EF4-FFF2-40B4-BE49-F238E27FC236}">
                  <a16:creationId xmlns:a16="http://schemas.microsoft.com/office/drawing/2014/main" id="{E8FA3757-FF57-47E4-A17B-7C285B468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064"/>
              <a:ext cx="432" cy="67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8" name="Line 57">
              <a:extLst>
                <a:ext uri="{FF2B5EF4-FFF2-40B4-BE49-F238E27FC236}">
                  <a16:creationId xmlns:a16="http://schemas.microsoft.com/office/drawing/2014/main" id="{1B32256C-A7A3-4721-9289-18852418E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064"/>
              <a:ext cx="528" cy="9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Line 58">
              <a:extLst>
                <a:ext uri="{FF2B5EF4-FFF2-40B4-BE49-F238E27FC236}">
                  <a16:creationId xmlns:a16="http://schemas.microsoft.com/office/drawing/2014/main" id="{9B3078F2-56A3-4D0F-9F72-B3E48253A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76"/>
              <a:ext cx="3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17" name="Rectangle 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2010CF-B552-4D7C-A740-5B891C86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8918" name="Rectangle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397C0B-3146-4950-86EE-8206C1E3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8919" name="Oval 61">
            <a:hlinkClick r:id="rId2" action="ppaction://hlinksldjump"/>
            <a:extLst>
              <a:ext uri="{FF2B5EF4-FFF2-40B4-BE49-F238E27FC236}">
                <a16:creationId xmlns:a16="http://schemas.microsoft.com/office/drawing/2014/main" id="{3B6F9690-20B4-4B2C-ACB6-80E22EA8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0350" name="Rectangle 62">
            <a:extLst>
              <a:ext uri="{FF2B5EF4-FFF2-40B4-BE49-F238E27FC236}">
                <a16:creationId xmlns:a16="http://schemas.microsoft.com/office/drawing/2014/main" id="{9349267F-B6DF-4C1D-AC8B-8CC262053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954088"/>
            <a:ext cx="5513388" cy="4572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需求分析结果 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— DFD 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图</a:t>
            </a:r>
          </a:p>
        </p:txBody>
      </p:sp>
      <p:sp>
        <p:nvSpPr>
          <p:cNvPr id="140351" name="Text Box 63">
            <a:extLst>
              <a:ext uri="{FF2B5EF4-FFF2-40B4-BE49-F238E27FC236}">
                <a16:creationId xmlns:a16="http://schemas.microsoft.com/office/drawing/2014/main" id="{C45B4A06-6F64-4D83-81E1-9F54D444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5619750"/>
            <a:ext cx="299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编辑卡片加工分解</a:t>
            </a:r>
            <a:endParaRPr lang="zh-CN" altLang="en-US" sz="2000" b="0">
              <a:solidFill>
                <a:schemeClr val="bg1"/>
              </a:solidFill>
            </a:endParaRPr>
          </a:p>
        </p:txBody>
      </p:sp>
      <p:sp>
        <p:nvSpPr>
          <p:cNvPr id="140352" name="Oval 64">
            <a:extLst>
              <a:ext uri="{FF2B5EF4-FFF2-40B4-BE49-F238E27FC236}">
                <a16:creationId xmlns:a16="http://schemas.microsoft.com/office/drawing/2014/main" id="{BCE99C4C-68FC-467C-B91A-CD62732E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429000"/>
            <a:ext cx="2971800" cy="26289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0353" name="Text Box 65">
            <a:extLst>
              <a:ext uri="{FF2B5EF4-FFF2-40B4-BE49-F238E27FC236}">
                <a16:creationId xmlns:a16="http://schemas.microsoft.com/office/drawing/2014/main" id="{84A01382-DEEC-4FE0-AEA7-F27638A9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2438400" cy="457200"/>
          </a:xfrm>
          <a:prstGeom prst="rect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主加工是？？</a:t>
            </a:r>
          </a:p>
        </p:txBody>
      </p:sp>
      <p:sp>
        <p:nvSpPr>
          <p:cNvPr id="140354" name="Text Box 66">
            <a:extLst>
              <a:ext uri="{FF2B5EF4-FFF2-40B4-BE49-F238E27FC236}">
                <a16:creationId xmlns:a16="http://schemas.microsoft.com/office/drawing/2014/main" id="{209CC138-62D7-4838-8D2A-8AF0A2A65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38671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报告</a:t>
            </a:r>
          </a:p>
        </p:txBody>
      </p:sp>
      <p:sp>
        <p:nvSpPr>
          <p:cNvPr id="140355" name="Line 67">
            <a:extLst>
              <a:ext uri="{FF2B5EF4-FFF2-40B4-BE49-F238E27FC236}">
                <a16:creationId xmlns:a16="http://schemas.microsoft.com/office/drawing/2014/main" id="{0E69E2BC-6079-4FB5-B699-C79BAEBF6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0" y="3181350"/>
            <a:ext cx="0" cy="7239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56" name="Line 68">
            <a:extLst>
              <a:ext uri="{FF2B5EF4-FFF2-40B4-BE49-F238E27FC236}">
                <a16:creationId xmlns:a16="http://schemas.microsoft.com/office/drawing/2014/main" id="{670500C5-47F4-4756-B59C-05AE18E33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6076950"/>
            <a:ext cx="19050" cy="3810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57" name="Line 69">
            <a:extLst>
              <a:ext uri="{FF2B5EF4-FFF2-40B4-BE49-F238E27FC236}">
                <a16:creationId xmlns:a16="http://schemas.microsoft.com/office/drawing/2014/main" id="{E95F1F73-FE7D-46D9-968B-2A6CD6531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291013"/>
            <a:ext cx="609600" cy="381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58" name="Line 70">
            <a:extLst>
              <a:ext uri="{FF2B5EF4-FFF2-40B4-BE49-F238E27FC236}">
                <a16:creationId xmlns:a16="http://schemas.microsoft.com/office/drawing/2014/main" id="{B4BC2CDF-618E-480C-ACD0-63F1E97BF0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4286250"/>
            <a:ext cx="361950" cy="1905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359" name="Text Box 71">
            <a:extLst>
              <a:ext uri="{FF2B5EF4-FFF2-40B4-BE49-F238E27FC236}">
                <a16:creationId xmlns:a16="http://schemas.microsoft.com/office/drawing/2014/main" id="{BA11D1F5-E157-449B-9573-269723A20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38671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</a:rPr>
              <a:t>报告</a:t>
            </a:r>
          </a:p>
        </p:txBody>
      </p:sp>
      <p:sp>
        <p:nvSpPr>
          <p:cNvPr id="140360" name="Rectangle 72">
            <a:extLst>
              <a:ext uri="{FF2B5EF4-FFF2-40B4-BE49-F238E27FC236}">
                <a16:creationId xmlns:a16="http://schemas.microsoft.com/office/drawing/2014/main" id="{3322E1F7-7386-48EB-BC7A-608E519D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159125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</a:rPr>
              <a:t>修改信息</a:t>
            </a:r>
          </a:p>
        </p:txBody>
      </p:sp>
      <p:sp>
        <p:nvSpPr>
          <p:cNvPr id="140361" name="Rectangle 73">
            <a:extLst>
              <a:ext uri="{FF2B5EF4-FFF2-40B4-BE49-F238E27FC236}">
                <a16:creationId xmlns:a16="http://schemas.microsoft.com/office/drawing/2014/main" id="{34A29C6F-B0CA-4B87-BC69-F008AD57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3736975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</a:rPr>
              <a:t>顺序记录</a:t>
            </a:r>
          </a:p>
        </p:txBody>
      </p:sp>
      <p:sp>
        <p:nvSpPr>
          <p:cNvPr id="140362" name="Rectangle 74">
            <a:extLst>
              <a:ext uri="{FF2B5EF4-FFF2-40B4-BE49-F238E27FC236}">
                <a16:creationId xmlns:a16="http://schemas.microsoft.com/office/drawing/2014/main" id="{BA207975-C4AB-446C-9CF8-50088149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5881688"/>
            <a:ext cx="798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</a:rPr>
              <a:t>新记录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275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 autoUpdateAnimBg="0" advAuto="0"/>
      <p:bldP spid="140350" grpId="0" autoUpdateAnimBg="0"/>
      <p:bldP spid="140351" grpId="0" autoUpdateAnimBg="0"/>
      <p:bldP spid="140352" grpId="0" animBg="1"/>
      <p:bldP spid="140353" grpId="0" animBg="1" autoUpdateAnimBg="0"/>
      <p:bldP spid="140354" grpId="0" autoUpdateAnimBg="0"/>
      <p:bldP spid="140359" grpId="0" autoUpdateAnimBg="0"/>
      <p:bldP spid="140360" grpId="0" autoUpdateAnimBg="0"/>
      <p:bldP spid="140361" grpId="0" autoUpdateAnimBg="0"/>
      <p:bldP spid="14036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6833C2A-F8D0-4AA7-8301-0241B745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85750"/>
            <a:ext cx="4667250" cy="688975"/>
          </a:xfrm>
          <a:noFill/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DFD</a:t>
            </a:r>
            <a:r>
              <a:rPr lang="zh-CN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图转换为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模块结构图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CC9901BC-76CA-4C3A-A740-64F09B42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2006600"/>
            <a:ext cx="1016000" cy="6556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贷款文件</a:t>
            </a:r>
          </a:p>
          <a:p>
            <a:pPr algn="ctr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管理系统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41316" name="Line 4">
            <a:extLst>
              <a:ext uri="{FF2B5EF4-FFF2-40B4-BE49-F238E27FC236}">
                <a16:creationId xmlns:a16="http://schemas.microsoft.com/office/drawing/2014/main" id="{A6016148-126B-4C38-88CA-4581CA5AB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6238" y="2676525"/>
            <a:ext cx="2638425" cy="6318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17" name="Line 5">
            <a:extLst>
              <a:ext uri="{FF2B5EF4-FFF2-40B4-BE49-F238E27FC236}">
                <a16:creationId xmlns:a16="http://schemas.microsoft.com/office/drawing/2014/main" id="{4F19C4E7-5A83-4025-B0C8-7D97A2F330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2100" y="2693988"/>
            <a:ext cx="1617663" cy="6492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B11C8FED-0329-4C67-ABD4-FC9240DA4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1925" y="2693988"/>
            <a:ext cx="658813" cy="6985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5F185235-9446-4A12-8425-F853027D1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2693988"/>
            <a:ext cx="833437" cy="7397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BF962FF9-193C-4AA3-93A6-503D0FB50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600" y="2676525"/>
            <a:ext cx="1722438" cy="7223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2D36A2DE-CAFE-4778-BFDC-71625BE37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2678113"/>
            <a:ext cx="2873375" cy="7064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22" name="Rectangle 10">
            <a:extLst>
              <a:ext uri="{FF2B5EF4-FFF2-40B4-BE49-F238E27FC236}">
                <a16:creationId xmlns:a16="http://schemas.microsoft.com/office/drawing/2014/main" id="{3B4AC994-DD36-4DC8-BBDD-44683438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360738"/>
            <a:ext cx="904875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取顺序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记录</a:t>
            </a:r>
          </a:p>
        </p:txBody>
      </p:sp>
      <p:sp>
        <p:nvSpPr>
          <p:cNvPr id="141323" name="Rectangle 11">
            <a:extLst>
              <a:ext uri="{FF2B5EF4-FFF2-40B4-BE49-F238E27FC236}">
                <a16:creationId xmlns:a16="http://schemas.microsoft.com/office/drawing/2014/main" id="{AC583293-1D3C-4A0D-B9BB-1970453F4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427413"/>
            <a:ext cx="920750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修改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记录</a:t>
            </a:r>
          </a:p>
        </p:txBody>
      </p:sp>
      <p:sp>
        <p:nvSpPr>
          <p:cNvPr id="141324" name="Rectangle 12">
            <a:extLst>
              <a:ext uri="{FF2B5EF4-FFF2-40B4-BE49-F238E27FC236}">
                <a16:creationId xmlns:a16="http://schemas.microsoft.com/office/drawing/2014/main" id="{2ACEF75D-2123-49BA-8064-FD6DB68A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416300"/>
            <a:ext cx="871538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打印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报告</a:t>
            </a:r>
          </a:p>
        </p:txBody>
      </p:sp>
      <p:sp>
        <p:nvSpPr>
          <p:cNvPr id="141325" name="Rectangle 13">
            <a:extLst>
              <a:ext uri="{FF2B5EF4-FFF2-40B4-BE49-F238E27FC236}">
                <a16:creationId xmlns:a16="http://schemas.microsoft.com/office/drawing/2014/main" id="{B8DE3F37-4F3F-4722-AD24-0EE1EB6D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3440113"/>
            <a:ext cx="871537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打印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记录</a:t>
            </a:r>
          </a:p>
        </p:txBody>
      </p:sp>
      <p:sp>
        <p:nvSpPr>
          <p:cNvPr id="141326" name="Rectangle 14">
            <a:extLst>
              <a:ext uri="{FF2B5EF4-FFF2-40B4-BE49-F238E27FC236}">
                <a16:creationId xmlns:a16="http://schemas.microsoft.com/office/drawing/2014/main" id="{14E11493-FA81-4B1F-A6B0-695E5F7D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3394075"/>
            <a:ext cx="871538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比较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帐号</a:t>
            </a:r>
          </a:p>
        </p:txBody>
      </p:sp>
      <p:sp>
        <p:nvSpPr>
          <p:cNvPr id="141327" name="Rectangle 15">
            <a:extLst>
              <a:ext uri="{FF2B5EF4-FFF2-40B4-BE49-F238E27FC236}">
                <a16:creationId xmlns:a16="http://schemas.microsoft.com/office/drawing/2014/main" id="{FCB3D547-ECBC-443B-A294-E1022E0E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3387725"/>
            <a:ext cx="1052513" cy="5540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取修改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141328" name="Rectangle 16">
            <a:extLst>
              <a:ext uri="{FF2B5EF4-FFF2-40B4-BE49-F238E27FC236}">
                <a16:creationId xmlns:a16="http://schemas.microsoft.com/office/drawing/2014/main" id="{DB6420AE-F680-4994-AABF-0BD16E17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4799013"/>
            <a:ext cx="906463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读旧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记录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1329" name="Rectangle 17">
            <a:extLst>
              <a:ext uri="{FF2B5EF4-FFF2-40B4-BE49-F238E27FC236}">
                <a16:creationId xmlns:a16="http://schemas.microsoft.com/office/drawing/2014/main" id="{B85FDEB5-AE18-4632-8B26-8F161748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4819650"/>
            <a:ext cx="958850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检查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顺序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1330" name="Rectangle 18">
            <a:extLst>
              <a:ext uri="{FF2B5EF4-FFF2-40B4-BE49-F238E27FC236}">
                <a16:creationId xmlns:a16="http://schemas.microsoft.com/office/drawing/2014/main" id="{7C91866C-2031-47BC-A203-9CE874C29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818063"/>
            <a:ext cx="898525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取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卡片</a:t>
            </a:r>
          </a:p>
        </p:txBody>
      </p:sp>
      <p:sp>
        <p:nvSpPr>
          <p:cNvPr id="141331" name="Rectangle 19">
            <a:extLst>
              <a:ext uri="{FF2B5EF4-FFF2-40B4-BE49-F238E27FC236}">
                <a16:creationId xmlns:a16="http://schemas.microsoft.com/office/drawing/2014/main" id="{E13382D5-18EE-4503-9BF5-E8373C65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818063"/>
            <a:ext cx="803275" cy="603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编辑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卡片</a:t>
            </a:r>
          </a:p>
        </p:txBody>
      </p:sp>
      <p:sp>
        <p:nvSpPr>
          <p:cNvPr id="141332" name="Line 20">
            <a:extLst>
              <a:ext uri="{FF2B5EF4-FFF2-40B4-BE49-F238E27FC236}">
                <a16:creationId xmlns:a16="http://schemas.microsoft.com/office/drawing/2014/main" id="{E7829C08-35FC-48D7-955F-290EBCB67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375" y="3941763"/>
            <a:ext cx="639763" cy="8540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33" name="Line 21">
            <a:extLst>
              <a:ext uri="{FF2B5EF4-FFF2-40B4-BE49-F238E27FC236}">
                <a16:creationId xmlns:a16="http://schemas.microsoft.com/office/drawing/2014/main" id="{7F8335AE-E863-42FB-B3C4-B48855B36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13" y="3957638"/>
            <a:ext cx="508000" cy="8207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BA230901-65AE-4891-B3F2-ED1E1A425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941763"/>
            <a:ext cx="306388" cy="8572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92F86EE1-07B9-4A7B-B086-C8E8FD29D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375" y="3924300"/>
            <a:ext cx="1657350" cy="9191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36" name="Rectangle 24">
            <a:extLst>
              <a:ext uri="{FF2B5EF4-FFF2-40B4-BE49-F238E27FC236}">
                <a16:creationId xmlns:a16="http://schemas.microsoft.com/office/drawing/2014/main" id="{569F43A0-ED6D-4393-8EC7-21D06B5E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6162675"/>
            <a:ext cx="811212" cy="349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读卡片</a:t>
            </a:r>
          </a:p>
        </p:txBody>
      </p:sp>
      <p:sp>
        <p:nvSpPr>
          <p:cNvPr id="141337" name="Rectangle 25">
            <a:extLst>
              <a:ext uri="{FF2B5EF4-FFF2-40B4-BE49-F238E27FC236}">
                <a16:creationId xmlns:a16="http://schemas.microsoft.com/office/drawing/2014/main" id="{2AC4DDA2-ADF9-4176-A6EF-A2B9140D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6149975"/>
            <a:ext cx="1016000" cy="349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检查顺序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1338" name="Line 26">
            <a:extLst>
              <a:ext uri="{FF2B5EF4-FFF2-40B4-BE49-F238E27FC236}">
                <a16:creationId xmlns:a16="http://schemas.microsoft.com/office/drawing/2014/main" id="{BA69B726-EE29-42B6-AB55-121CA26A74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8275" y="5386388"/>
            <a:ext cx="608013" cy="804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39" name="Line 27">
            <a:extLst>
              <a:ext uri="{FF2B5EF4-FFF2-40B4-BE49-F238E27FC236}">
                <a16:creationId xmlns:a16="http://schemas.microsoft.com/office/drawing/2014/main" id="{07395490-D527-4B42-AECC-694085745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288" y="5386388"/>
            <a:ext cx="952500" cy="787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40" name="Line 28">
            <a:extLst>
              <a:ext uri="{FF2B5EF4-FFF2-40B4-BE49-F238E27FC236}">
                <a16:creationId xmlns:a16="http://schemas.microsoft.com/office/drawing/2014/main" id="{E785C9C5-9E9B-4669-B0C7-304DACEF2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5543550"/>
            <a:ext cx="279400" cy="3286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41" name="Text Box 29">
            <a:extLst>
              <a:ext uri="{FF2B5EF4-FFF2-40B4-BE49-F238E27FC236}">
                <a16:creationId xmlns:a16="http://schemas.microsoft.com/office/drawing/2014/main" id="{D96D0995-E1A5-47A4-8A43-F0C01562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54991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卡片</a:t>
            </a:r>
          </a:p>
        </p:txBody>
      </p:sp>
      <p:sp>
        <p:nvSpPr>
          <p:cNvPr id="141342" name="Line 30">
            <a:extLst>
              <a:ext uri="{FF2B5EF4-FFF2-40B4-BE49-F238E27FC236}">
                <a16:creationId xmlns:a16="http://schemas.microsoft.com/office/drawing/2014/main" id="{8FB22FD6-E528-414B-8B92-202E5E2CD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263" y="5648325"/>
            <a:ext cx="279400" cy="23018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43" name="Text Box 31">
            <a:extLst>
              <a:ext uri="{FF2B5EF4-FFF2-40B4-BE49-F238E27FC236}">
                <a16:creationId xmlns:a16="http://schemas.microsoft.com/office/drawing/2014/main" id="{FF4752DC-ED34-4344-823D-AE65DD65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3403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卡片</a:t>
            </a:r>
          </a:p>
        </p:txBody>
      </p:sp>
      <p:sp>
        <p:nvSpPr>
          <p:cNvPr id="141344" name="Text Box 32">
            <a:extLst>
              <a:ext uri="{FF2B5EF4-FFF2-40B4-BE49-F238E27FC236}">
                <a16:creationId xmlns:a16="http://schemas.microsoft.com/office/drawing/2014/main" id="{B1610F4B-9C06-4615-9E74-CD85E6D46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5508625"/>
            <a:ext cx="5397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顺序</a:t>
            </a:r>
          </a:p>
          <a:p>
            <a:pPr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卡片</a:t>
            </a:r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305DD558-1DAF-45AD-971F-9CB5BD0524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9988" y="5616575"/>
            <a:ext cx="263525" cy="2127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46" name="Line 34">
            <a:extLst>
              <a:ext uri="{FF2B5EF4-FFF2-40B4-BE49-F238E27FC236}">
                <a16:creationId xmlns:a16="http://schemas.microsoft.com/office/drawing/2014/main" id="{7BA020A0-BF3F-4FC3-9EAE-51B676D172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0138" y="4122738"/>
            <a:ext cx="244475" cy="32861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47" name="Text Box 35">
            <a:extLst>
              <a:ext uri="{FF2B5EF4-FFF2-40B4-BE49-F238E27FC236}">
                <a16:creationId xmlns:a16="http://schemas.microsoft.com/office/drawing/2014/main" id="{F74BF3E7-FA91-4142-AC61-8D781D4F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4103688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旧记录</a:t>
            </a:r>
          </a:p>
        </p:txBody>
      </p:sp>
      <p:sp>
        <p:nvSpPr>
          <p:cNvPr id="141348" name="Line 36">
            <a:extLst>
              <a:ext uri="{FF2B5EF4-FFF2-40B4-BE49-F238E27FC236}">
                <a16:creationId xmlns:a16="http://schemas.microsoft.com/office/drawing/2014/main" id="{E2A2A33D-BFFA-4B00-8839-961959A7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4171950"/>
            <a:ext cx="196850" cy="2952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49" name="Text Box 37">
            <a:extLst>
              <a:ext uri="{FF2B5EF4-FFF2-40B4-BE49-F238E27FC236}">
                <a16:creationId xmlns:a16="http://schemas.microsoft.com/office/drawing/2014/main" id="{616A3653-8833-4929-B3E9-CD9A0075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4013200"/>
            <a:ext cx="4127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旧记录</a:t>
            </a:r>
          </a:p>
        </p:txBody>
      </p:sp>
      <p:sp>
        <p:nvSpPr>
          <p:cNvPr id="141350" name="Line 38">
            <a:extLst>
              <a:ext uri="{FF2B5EF4-FFF2-40B4-BE49-F238E27FC236}">
                <a16:creationId xmlns:a16="http://schemas.microsoft.com/office/drawing/2014/main" id="{6F406FAA-9360-4ECB-89D5-31D625DB8C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20875" y="4187825"/>
            <a:ext cx="212725" cy="3111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51" name="Text Box 39">
            <a:extLst>
              <a:ext uri="{FF2B5EF4-FFF2-40B4-BE49-F238E27FC236}">
                <a16:creationId xmlns:a16="http://schemas.microsoft.com/office/drawing/2014/main" id="{47073F7E-024F-41C1-8F60-AAA1BC19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3983038"/>
            <a:ext cx="615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顺序记录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141352" name="Line 40">
            <a:extLst>
              <a:ext uri="{FF2B5EF4-FFF2-40B4-BE49-F238E27FC236}">
                <a16:creationId xmlns:a16="http://schemas.microsoft.com/office/drawing/2014/main" id="{EF1C3248-B6A0-4E0F-B941-053E0C3B8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4625" y="2754313"/>
            <a:ext cx="690563" cy="1968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53" name="Text Box 41">
            <a:extLst>
              <a:ext uri="{FF2B5EF4-FFF2-40B4-BE49-F238E27FC236}">
                <a16:creationId xmlns:a16="http://schemas.microsoft.com/office/drawing/2014/main" id="{3D5D35D5-7F1C-41EB-B41B-D289A526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6289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顺序记录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141354" name="Line 42">
            <a:extLst>
              <a:ext uri="{FF2B5EF4-FFF2-40B4-BE49-F238E27FC236}">
                <a16:creationId xmlns:a16="http://schemas.microsoft.com/office/drawing/2014/main" id="{E5067565-960C-4164-9D8F-6BCC4B7BF3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4163" y="4089400"/>
            <a:ext cx="131762" cy="3937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55" name="Text Box 43">
            <a:extLst>
              <a:ext uri="{FF2B5EF4-FFF2-40B4-BE49-F238E27FC236}">
                <a16:creationId xmlns:a16="http://schemas.microsoft.com/office/drawing/2014/main" id="{F84F2E27-17BD-4647-9A2A-85E50C3A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59238"/>
            <a:ext cx="5921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顺序卡片</a:t>
            </a:r>
          </a:p>
        </p:txBody>
      </p:sp>
      <p:sp>
        <p:nvSpPr>
          <p:cNvPr id="141356" name="Line 44">
            <a:extLst>
              <a:ext uri="{FF2B5EF4-FFF2-40B4-BE49-F238E27FC236}">
                <a16:creationId xmlns:a16="http://schemas.microsoft.com/office/drawing/2014/main" id="{2F174300-822D-48FD-B6D8-37EEC7C95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688" y="4424363"/>
            <a:ext cx="508000" cy="29686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57" name="Text Box 45">
            <a:extLst>
              <a:ext uri="{FF2B5EF4-FFF2-40B4-BE49-F238E27FC236}">
                <a16:creationId xmlns:a16="http://schemas.microsoft.com/office/drawing/2014/main" id="{82F0B81E-DB86-4386-82E6-893D3FC5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4264025"/>
            <a:ext cx="5921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顺序卡片</a:t>
            </a:r>
          </a:p>
        </p:txBody>
      </p:sp>
      <p:sp>
        <p:nvSpPr>
          <p:cNvPr id="141358" name="Line 46">
            <a:extLst>
              <a:ext uri="{FF2B5EF4-FFF2-40B4-BE49-F238E27FC236}">
                <a16:creationId xmlns:a16="http://schemas.microsoft.com/office/drawing/2014/main" id="{F3C8536C-3F29-481B-97A0-BD7F1BE7A9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7450" y="4260850"/>
            <a:ext cx="409575" cy="2143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59" name="Line 47">
            <a:extLst>
              <a:ext uri="{FF2B5EF4-FFF2-40B4-BE49-F238E27FC236}">
                <a16:creationId xmlns:a16="http://schemas.microsoft.com/office/drawing/2014/main" id="{AE099198-AD5F-4C89-AE47-070033160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013" y="2832100"/>
            <a:ext cx="427037" cy="1317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60" name="Text Box 48">
            <a:extLst>
              <a:ext uri="{FF2B5EF4-FFF2-40B4-BE49-F238E27FC236}">
                <a16:creationId xmlns:a16="http://schemas.microsoft.com/office/drawing/2014/main" id="{EB78F1D2-3FE5-476E-A1A5-BB5B9697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2465388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已修改</a:t>
            </a:r>
          </a:p>
        </p:txBody>
      </p:sp>
      <p:sp>
        <p:nvSpPr>
          <p:cNvPr id="141361" name="Line 49">
            <a:extLst>
              <a:ext uri="{FF2B5EF4-FFF2-40B4-BE49-F238E27FC236}">
                <a16:creationId xmlns:a16="http://schemas.microsoft.com/office/drawing/2014/main" id="{81BCC6D8-C5D4-4D49-8AC2-4C8624D8B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8650" y="2882900"/>
            <a:ext cx="442913" cy="1635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62" name="Line 50">
            <a:extLst>
              <a:ext uri="{FF2B5EF4-FFF2-40B4-BE49-F238E27FC236}">
                <a16:creationId xmlns:a16="http://schemas.microsoft.com/office/drawing/2014/main" id="{22B6DB8F-F8AF-4C41-884D-A55C1FF40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860675"/>
            <a:ext cx="257175" cy="263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63" name="Line 51">
            <a:extLst>
              <a:ext uri="{FF2B5EF4-FFF2-40B4-BE49-F238E27FC236}">
                <a16:creationId xmlns:a16="http://schemas.microsoft.com/office/drawing/2014/main" id="{154E358B-CB20-400F-8D3A-8034BFB6E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1338" y="2890838"/>
            <a:ext cx="246062" cy="3111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64" name="Line 52">
            <a:extLst>
              <a:ext uri="{FF2B5EF4-FFF2-40B4-BE49-F238E27FC236}">
                <a16:creationId xmlns:a16="http://schemas.microsoft.com/office/drawing/2014/main" id="{A48CF9C3-46A4-4694-A07F-893CB6B0A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2922588"/>
            <a:ext cx="230188" cy="230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65" name="Line 53">
            <a:extLst>
              <a:ext uri="{FF2B5EF4-FFF2-40B4-BE49-F238E27FC236}">
                <a16:creationId xmlns:a16="http://schemas.microsoft.com/office/drawing/2014/main" id="{6E696CB3-9A04-4560-999C-07A8F9DBB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049588"/>
            <a:ext cx="415925" cy="1476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366" name="Line 54">
            <a:extLst>
              <a:ext uri="{FF2B5EF4-FFF2-40B4-BE49-F238E27FC236}">
                <a16:creationId xmlns:a16="http://schemas.microsoft.com/office/drawing/2014/main" id="{D3DB613C-C3A6-4DF1-9578-5E8722655F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6613" y="5402263"/>
            <a:ext cx="230187" cy="230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67" name="Line 55">
            <a:extLst>
              <a:ext uri="{FF2B5EF4-FFF2-40B4-BE49-F238E27FC236}">
                <a16:creationId xmlns:a16="http://schemas.microsoft.com/office/drawing/2014/main" id="{A7F6665C-DA71-4CC4-99B7-F84648A0E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19725"/>
            <a:ext cx="279400" cy="212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68" name="Text Box 56">
            <a:extLst>
              <a:ext uri="{FF2B5EF4-FFF2-40B4-BE49-F238E27FC236}">
                <a16:creationId xmlns:a16="http://schemas.microsoft.com/office/drawing/2014/main" id="{88646E60-468D-4117-843D-68D3156D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4433888"/>
            <a:ext cx="2332037" cy="1320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“</a:t>
            </a:r>
            <a:r>
              <a:rPr lang="zh-CN" altLang="en-US" sz="2000">
                <a:ea typeface="楷体_GB2312" pitchFamily="49" charset="-122"/>
              </a:rPr>
              <a:t>编辑卡片”应继续向下分解，是典型的“事务处理”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型的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图。</a:t>
            </a:r>
            <a:endParaRPr lang="zh-CN" altLang="en-US" sz="2000" b="0"/>
          </a:p>
        </p:txBody>
      </p:sp>
      <p:sp>
        <p:nvSpPr>
          <p:cNvPr id="141369" name="AutoShape 57">
            <a:extLst>
              <a:ext uri="{FF2B5EF4-FFF2-40B4-BE49-F238E27FC236}">
                <a16:creationId xmlns:a16="http://schemas.microsoft.com/office/drawing/2014/main" id="{6E6910D2-7862-42A6-87BE-3BF0536F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818063"/>
            <a:ext cx="815975" cy="468312"/>
          </a:xfrm>
          <a:prstGeom prst="leftArrow">
            <a:avLst>
              <a:gd name="adj1" fmla="val 50000"/>
              <a:gd name="adj2" fmla="val 4355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1370" name="Rectangle 58">
            <a:extLst>
              <a:ext uri="{FF2B5EF4-FFF2-40B4-BE49-F238E27FC236}">
                <a16:creationId xmlns:a16="http://schemas.microsoft.com/office/drawing/2014/main" id="{5F11D07E-0CD9-4B69-A8CB-0A0757CC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387725"/>
            <a:ext cx="663575" cy="6397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写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</a:rPr>
              <a:t>记录</a:t>
            </a:r>
          </a:p>
        </p:txBody>
      </p:sp>
      <p:sp>
        <p:nvSpPr>
          <p:cNvPr id="141371" name="Line 59">
            <a:extLst>
              <a:ext uri="{FF2B5EF4-FFF2-40B4-BE49-F238E27FC236}">
                <a16:creationId xmlns:a16="http://schemas.microsoft.com/office/drawing/2014/main" id="{F229890C-D1F6-48E7-BD50-406F86216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686050"/>
            <a:ext cx="3175" cy="7207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96" name="Rectangle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52756E-9EE2-4B99-AF6C-8CE3DD92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9997" name="Rectangle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3CFDF8-BA7F-4B1B-BB81-90DE9C26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9998" name="Oval 62">
            <a:hlinkClick r:id="rId2" action="ppaction://hlinksldjump"/>
            <a:extLst>
              <a:ext uri="{FF2B5EF4-FFF2-40B4-BE49-F238E27FC236}">
                <a16:creationId xmlns:a16="http://schemas.microsoft.com/office/drawing/2014/main" id="{3C00BB82-7526-4C0B-8671-691DDACB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39999" name="Group 63">
            <a:extLst>
              <a:ext uri="{FF2B5EF4-FFF2-40B4-BE49-F238E27FC236}">
                <a16:creationId xmlns:a16="http://schemas.microsoft.com/office/drawing/2014/main" id="{EEB4BEBD-C72B-4366-9CE1-10C729B24A69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444500"/>
            <a:ext cx="3336925" cy="2432050"/>
            <a:chOff x="708" y="1132"/>
            <a:chExt cx="2102" cy="1532"/>
          </a:xfrm>
        </p:grpSpPr>
        <p:sp>
          <p:nvSpPr>
            <p:cNvPr id="40008" name="Oval 64">
              <a:extLst>
                <a:ext uri="{FF2B5EF4-FFF2-40B4-BE49-F238E27FC236}">
                  <a16:creationId xmlns:a16="http://schemas.microsoft.com/office/drawing/2014/main" id="{EE2E365C-F07D-45C6-969F-71AB0537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771"/>
              <a:ext cx="355" cy="3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00"/>
                <a:t>修改记录</a:t>
              </a:r>
            </a:p>
          </p:txBody>
        </p:sp>
        <p:sp>
          <p:nvSpPr>
            <p:cNvPr id="40009" name="Oval 65">
              <a:extLst>
                <a:ext uri="{FF2B5EF4-FFF2-40B4-BE49-F238E27FC236}">
                  <a16:creationId xmlns:a16="http://schemas.microsoft.com/office/drawing/2014/main" id="{B447B182-DCF2-4333-B525-6F8E68DFD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174"/>
              <a:ext cx="359" cy="3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00"/>
                <a:t>写记录</a:t>
              </a:r>
            </a:p>
          </p:txBody>
        </p:sp>
        <p:sp>
          <p:nvSpPr>
            <p:cNvPr id="40010" name="Line 66">
              <a:extLst>
                <a:ext uri="{FF2B5EF4-FFF2-40B4-BE49-F238E27FC236}">
                  <a16:creationId xmlns:a16="http://schemas.microsoft.com/office/drawing/2014/main" id="{F9BC71E1-0482-4E3E-BE03-37E9C4761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1345"/>
              <a:ext cx="26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1" name="Text Box 67">
              <a:extLst>
                <a:ext uri="{FF2B5EF4-FFF2-40B4-BE49-F238E27FC236}">
                  <a16:creationId xmlns:a16="http://schemas.microsoft.com/office/drawing/2014/main" id="{56EC62EB-136D-447A-8030-6B8D3F570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1132"/>
              <a:ext cx="2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卡片</a:t>
              </a:r>
            </a:p>
          </p:txBody>
        </p:sp>
        <p:sp>
          <p:nvSpPr>
            <p:cNvPr id="40012" name="Oval 68">
              <a:extLst>
                <a:ext uri="{FF2B5EF4-FFF2-40B4-BE49-F238E27FC236}">
                  <a16:creationId xmlns:a16="http://schemas.microsoft.com/office/drawing/2014/main" id="{4027D98E-C830-4AFB-B3DA-118E3B28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245"/>
              <a:ext cx="354" cy="3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00"/>
                <a:t>编辑卡片</a:t>
              </a:r>
            </a:p>
          </p:txBody>
        </p:sp>
        <p:sp>
          <p:nvSpPr>
            <p:cNvPr id="40013" name="Oval 69">
              <a:extLst>
                <a:ext uri="{FF2B5EF4-FFF2-40B4-BE49-F238E27FC236}">
                  <a16:creationId xmlns:a16="http://schemas.microsoft.com/office/drawing/2014/main" id="{7FD5C6CE-1AB9-4BBA-84AE-EBFC53EC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1237"/>
              <a:ext cx="354" cy="3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00"/>
                <a:t>检查顺序</a:t>
              </a:r>
            </a:p>
          </p:txBody>
        </p:sp>
        <p:sp>
          <p:nvSpPr>
            <p:cNvPr id="40014" name="Oval 70">
              <a:extLst>
                <a:ext uri="{FF2B5EF4-FFF2-40B4-BE49-F238E27FC236}">
                  <a16:creationId xmlns:a16="http://schemas.microsoft.com/office/drawing/2014/main" id="{89B60874-70B1-4032-8208-FE23C1CDC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771"/>
              <a:ext cx="354" cy="3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00"/>
                <a:t>检查次序</a:t>
              </a:r>
            </a:p>
          </p:txBody>
        </p:sp>
        <p:sp>
          <p:nvSpPr>
            <p:cNvPr id="40015" name="Oval 71">
              <a:extLst>
                <a:ext uri="{FF2B5EF4-FFF2-40B4-BE49-F238E27FC236}">
                  <a16:creationId xmlns:a16="http://schemas.microsoft.com/office/drawing/2014/main" id="{2A4A954E-8635-4418-AE36-8BC7EEE2D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771"/>
              <a:ext cx="355" cy="3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000"/>
                <a:t>帐号相等</a:t>
              </a:r>
            </a:p>
          </p:txBody>
        </p:sp>
        <p:sp>
          <p:nvSpPr>
            <p:cNvPr id="40016" name="Line 74">
              <a:extLst>
                <a:ext uri="{FF2B5EF4-FFF2-40B4-BE49-F238E27FC236}">
                  <a16:creationId xmlns:a16="http://schemas.microsoft.com/office/drawing/2014/main" id="{3F3A679A-8065-44C2-B202-7F5596178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1399"/>
              <a:ext cx="258" cy="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7" name="Text Box 75">
              <a:extLst>
                <a:ext uri="{FF2B5EF4-FFF2-40B4-BE49-F238E27FC236}">
                  <a16:creationId xmlns:a16="http://schemas.microsoft.com/office/drawing/2014/main" id="{81D1936D-54BB-40F8-9DE5-61555D3AE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151"/>
              <a:ext cx="4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顺序卡片</a:t>
              </a:r>
            </a:p>
          </p:txBody>
        </p:sp>
        <p:sp>
          <p:nvSpPr>
            <p:cNvPr id="40018" name="Line 76">
              <a:extLst>
                <a:ext uri="{FF2B5EF4-FFF2-40B4-BE49-F238E27FC236}">
                  <a16:creationId xmlns:a16="http://schemas.microsoft.com/office/drawing/2014/main" id="{5773A73F-406A-43D7-AD85-B0790DED0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1548"/>
              <a:ext cx="0" cy="25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9" name="Text Box 77">
              <a:extLst>
                <a:ext uri="{FF2B5EF4-FFF2-40B4-BE49-F238E27FC236}">
                  <a16:creationId xmlns:a16="http://schemas.microsoft.com/office/drawing/2014/main" id="{D31B2CB2-B491-498D-8055-D5DE2389C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1549"/>
              <a:ext cx="4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修改信息</a:t>
              </a:r>
            </a:p>
          </p:txBody>
        </p:sp>
        <p:sp>
          <p:nvSpPr>
            <p:cNvPr id="40020" name="Line 78">
              <a:extLst>
                <a:ext uri="{FF2B5EF4-FFF2-40B4-BE49-F238E27FC236}">
                  <a16:creationId xmlns:a16="http://schemas.microsoft.com/office/drawing/2014/main" id="{EFD9DEA5-8710-4834-A8E1-1F0EF6783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939"/>
              <a:ext cx="22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1" name="Line 79">
              <a:extLst>
                <a:ext uri="{FF2B5EF4-FFF2-40B4-BE49-F238E27FC236}">
                  <a16:creationId xmlns:a16="http://schemas.microsoft.com/office/drawing/2014/main" id="{1357F2C6-7DB7-4762-A489-23BFD0F63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1939"/>
              <a:ext cx="27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2" name="Line 80">
              <a:extLst>
                <a:ext uri="{FF2B5EF4-FFF2-40B4-BE49-F238E27FC236}">
                  <a16:creationId xmlns:a16="http://schemas.microsoft.com/office/drawing/2014/main" id="{A90D26CA-78AF-41C7-92C8-C1AFF72D1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6" y="1939"/>
              <a:ext cx="3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3" name="Line 81">
              <a:extLst>
                <a:ext uri="{FF2B5EF4-FFF2-40B4-BE49-F238E27FC236}">
                  <a16:creationId xmlns:a16="http://schemas.microsoft.com/office/drawing/2014/main" id="{C4990AE1-ED36-47CE-8B1B-79FDA586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5" y="2022"/>
              <a:ext cx="183" cy="15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4" name="Line 82">
              <a:extLst>
                <a:ext uri="{FF2B5EF4-FFF2-40B4-BE49-F238E27FC236}">
                  <a16:creationId xmlns:a16="http://schemas.microsoft.com/office/drawing/2014/main" id="{6CA380B9-4B92-4118-B810-3DAA782E2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8" y="2074"/>
              <a:ext cx="173" cy="13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5" name="Text Box 83">
              <a:extLst>
                <a:ext uri="{FF2B5EF4-FFF2-40B4-BE49-F238E27FC236}">
                  <a16:creationId xmlns:a16="http://schemas.microsoft.com/office/drawing/2014/main" id="{FFE65CB6-CBA2-4789-A450-855A9F4A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1785"/>
              <a:ext cx="35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旧记录</a:t>
              </a:r>
            </a:p>
          </p:txBody>
        </p:sp>
        <p:sp>
          <p:nvSpPr>
            <p:cNvPr id="40026" name="Text Box 84">
              <a:extLst>
                <a:ext uri="{FF2B5EF4-FFF2-40B4-BE49-F238E27FC236}">
                  <a16:creationId xmlns:a16="http://schemas.microsoft.com/office/drawing/2014/main" id="{1D8C32DC-9598-40B8-B472-A3E7359C3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721"/>
              <a:ext cx="4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顺序记录</a:t>
              </a:r>
            </a:p>
          </p:txBody>
        </p:sp>
        <p:sp>
          <p:nvSpPr>
            <p:cNvPr id="40027" name="Text Box 85">
              <a:extLst>
                <a:ext uri="{FF2B5EF4-FFF2-40B4-BE49-F238E27FC236}">
                  <a16:creationId xmlns:a16="http://schemas.microsoft.com/office/drawing/2014/main" id="{237FC9D3-9C25-4155-BE02-8BA493E9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713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要修改的记录</a:t>
              </a:r>
            </a:p>
          </p:txBody>
        </p:sp>
        <p:sp>
          <p:nvSpPr>
            <p:cNvPr id="40028" name="Text Box 86">
              <a:extLst>
                <a:ext uri="{FF2B5EF4-FFF2-40B4-BE49-F238E27FC236}">
                  <a16:creationId xmlns:a16="http://schemas.microsoft.com/office/drawing/2014/main" id="{441D1B5F-E777-4821-97AB-6D3982481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210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不修改的记录</a:t>
              </a:r>
            </a:p>
          </p:txBody>
        </p:sp>
        <p:sp>
          <p:nvSpPr>
            <p:cNvPr id="40029" name="Text Box 87">
              <a:extLst>
                <a:ext uri="{FF2B5EF4-FFF2-40B4-BE49-F238E27FC236}">
                  <a16:creationId xmlns:a16="http://schemas.microsoft.com/office/drawing/2014/main" id="{5AFBCA11-F167-477E-87FC-B8D251AF0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2109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已修改的记录</a:t>
              </a:r>
            </a:p>
          </p:txBody>
        </p:sp>
        <p:sp>
          <p:nvSpPr>
            <p:cNvPr id="40030" name="Line 88">
              <a:extLst>
                <a:ext uri="{FF2B5EF4-FFF2-40B4-BE49-F238E27FC236}">
                  <a16:creationId xmlns:a16="http://schemas.microsoft.com/office/drawing/2014/main" id="{395DB0AE-9782-4F00-B136-58BD1099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536"/>
              <a:ext cx="0" cy="12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1" name="Text Box 89">
              <a:extLst>
                <a:ext uri="{FF2B5EF4-FFF2-40B4-BE49-F238E27FC236}">
                  <a16:creationId xmlns:a16="http://schemas.microsoft.com/office/drawing/2014/main" id="{3D25AE18-D871-4315-8528-AB42486E7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476"/>
              <a:ext cx="35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</a:rPr>
                <a:t>新记录</a:t>
              </a:r>
            </a:p>
          </p:txBody>
        </p:sp>
        <p:sp>
          <p:nvSpPr>
            <p:cNvPr id="40032" name="Line 90">
              <a:extLst>
                <a:ext uri="{FF2B5EF4-FFF2-40B4-BE49-F238E27FC236}">
                  <a16:creationId xmlns:a16="http://schemas.microsoft.com/office/drawing/2014/main" id="{C86F1D51-7C61-47C6-AFFE-6640AF35F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1939"/>
              <a:ext cx="15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000" name="Oval 91">
            <a:extLst>
              <a:ext uri="{FF2B5EF4-FFF2-40B4-BE49-F238E27FC236}">
                <a16:creationId xmlns:a16="http://schemas.microsoft.com/office/drawing/2014/main" id="{22AA4247-F01D-4BF1-8F2C-B4B9AE59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1162050"/>
            <a:ext cx="2019300" cy="1524000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1404" name="Line 92">
            <a:extLst>
              <a:ext uri="{FF2B5EF4-FFF2-40B4-BE49-F238E27FC236}">
                <a16:creationId xmlns:a16="http://schemas.microsoft.com/office/drawing/2014/main" id="{ADA0C2CD-53DB-4572-A297-8DD176AD5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1143000"/>
            <a:ext cx="0" cy="342900"/>
          </a:xfrm>
          <a:prstGeom prst="line">
            <a:avLst/>
          </a:prstGeom>
          <a:noFill/>
          <a:ln w="19050">
            <a:solidFill>
              <a:srgbClr val="FD683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405" name="Line 93">
            <a:extLst>
              <a:ext uri="{FF2B5EF4-FFF2-40B4-BE49-F238E27FC236}">
                <a16:creationId xmlns:a16="http://schemas.microsoft.com/office/drawing/2014/main" id="{6EEB09EC-CEDC-4320-8904-85719B929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1733550"/>
            <a:ext cx="361950" cy="0"/>
          </a:xfrm>
          <a:prstGeom prst="line">
            <a:avLst/>
          </a:prstGeom>
          <a:noFill/>
          <a:ln w="19050">
            <a:solidFill>
              <a:srgbClr val="FD683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406" name="Line 94">
            <a:extLst>
              <a:ext uri="{FF2B5EF4-FFF2-40B4-BE49-F238E27FC236}">
                <a16:creationId xmlns:a16="http://schemas.microsoft.com/office/drawing/2014/main" id="{2D1CAFC4-0D93-4D3E-8F13-F7EE3EF6E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733550"/>
            <a:ext cx="247650" cy="0"/>
          </a:xfrm>
          <a:prstGeom prst="line">
            <a:avLst/>
          </a:prstGeom>
          <a:noFill/>
          <a:ln w="19050">
            <a:solidFill>
              <a:srgbClr val="FD683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407" name="Line 95">
            <a:extLst>
              <a:ext uri="{FF2B5EF4-FFF2-40B4-BE49-F238E27FC236}">
                <a16:creationId xmlns:a16="http://schemas.microsoft.com/office/drawing/2014/main" id="{6949AB14-C8C6-4D66-AC3D-381D097A3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2628900"/>
            <a:ext cx="0" cy="266700"/>
          </a:xfrm>
          <a:prstGeom prst="line">
            <a:avLst/>
          </a:prstGeom>
          <a:noFill/>
          <a:ln w="19050">
            <a:solidFill>
              <a:srgbClr val="FD683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408" name="Line 96">
            <a:extLst>
              <a:ext uri="{FF2B5EF4-FFF2-40B4-BE49-F238E27FC236}">
                <a16:creationId xmlns:a16="http://schemas.microsoft.com/office/drawing/2014/main" id="{DED45C8B-1F17-4B3F-A4F5-C669952B63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64150" y="2890838"/>
            <a:ext cx="382588" cy="3492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006" name="Text Box 97">
            <a:extLst>
              <a:ext uri="{FF2B5EF4-FFF2-40B4-BE49-F238E27FC236}">
                <a16:creationId xmlns:a16="http://schemas.microsoft.com/office/drawing/2014/main" id="{3367B4CC-CC48-473F-A9DC-E205DA3D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100" y="14478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000">
                <a:solidFill>
                  <a:schemeClr val="bg1"/>
                </a:solidFill>
              </a:rPr>
              <a:t>报告</a:t>
            </a:r>
          </a:p>
        </p:txBody>
      </p:sp>
      <p:sp>
        <p:nvSpPr>
          <p:cNvPr id="141410" name="Text Box 98">
            <a:extLst>
              <a:ext uri="{FF2B5EF4-FFF2-40B4-BE49-F238E27FC236}">
                <a16:creationId xmlns:a16="http://schemas.microsoft.com/office/drawing/2014/main" id="{73A8FE98-67B8-4A42-88FE-F96A45C3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4014788"/>
            <a:ext cx="7207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400" b="0">
                <a:solidFill>
                  <a:schemeClr val="bg1"/>
                </a:solidFill>
              </a:rPr>
              <a:t>已编辑卡片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4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 autoUpdateAnimBg="0"/>
      <p:bldP spid="141322" grpId="0" animBg="1" autoUpdateAnimBg="0"/>
      <p:bldP spid="141323" grpId="0" animBg="1" autoUpdateAnimBg="0"/>
      <p:bldP spid="141324" grpId="0" animBg="1" autoUpdateAnimBg="0"/>
      <p:bldP spid="141325" grpId="0" animBg="1" autoUpdateAnimBg="0"/>
      <p:bldP spid="141326" grpId="0" animBg="1" autoUpdateAnimBg="0"/>
      <p:bldP spid="141327" grpId="0" animBg="1" autoUpdateAnimBg="0"/>
      <p:bldP spid="141328" grpId="0" animBg="1" autoUpdateAnimBg="0"/>
      <p:bldP spid="141329" grpId="0" animBg="1" autoUpdateAnimBg="0"/>
      <p:bldP spid="141330" grpId="0" animBg="1" autoUpdateAnimBg="0"/>
      <p:bldP spid="141331" grpId="0" animBg="1" autoUpdateAnimBg="0"/>
      <p:bldP spid="141336" grpId="0" animBg="1" autoUpdateAnimBg="0"/>
      <p:bldP spid="141337" grpId="0" animBg="1" autoUpdateAnimBg="0"/>
      <p:bldP spid="141341" grpId="0" autoUpdateAnimBg="0"/>
      <p:bldP spid="141343" grpId="0" autoUpdateAnimBg="0"/>
      <p:bldP spid="141344" grpId="0" autoUpdateAnimBg="0"/>
      <p:bldP spid="141347" grpId="0" autoUpdateAnimBg="0"/>
      <p:bldP spid="141349" grpId="0" autoUpdateAnimBg="0"/>
      <p:bldP spid="141351" grpId="0" autoUpdateAnimBg="0"/>
      <p:bldP spid="141353" grpId="0" autoUpdateAnimBg="0"/>
      <p:bldP spid="141355" grpId="0" autoUpdateAnimBg="0"/>
      <p:bldP spid="141357" grpId="0" autoUpdateAnimBg="0"/>
      <p:bldP spid="141360" grpId="0" autoUpdateAnimBg="0"/>
      <p:bldP spid="141368" grpId="0" animBg="1" autoUpdateAnimBg="0"/>
      <p:bldP spid="141369" grpId="0" animBg="1"/>
      <p:bldP spid="141370" grpId="0" animBg="1" autoUpdateAnimBg="0"/>
      <p:bldP spid="141410" grpId="0" autoUpdateAnimBg="0"/>
      <p:bldP spid="14141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561E30D-6C94-48C4-8360-E1D5FA386E38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2168525"/>
            <a:ext cx="3690937" cy="3481388"/>
            <a:chOff x="130" y="941"/>
            <a:chExt cx="2325" cy="2193"/>
          </a:xfrm>
        </p:grpSpPr>
        <p:sp>
          <p:nvSpPr>
            <p:cNvPr id="40993" name="Text Box 7">
              <a:extLst>
                <a:ext uri="{FF2B5EF4-FFF2-40B4-BE49-F238E27FC236}">
                  <a16:creationId xmlns:a16="http://schemas.microsoft.com/office/drawing/2014/main" id="{A4724AA7-71A4-4FB9-9FDF-52DA619D9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99"/>
              <a:ext cx="209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  <a:latin typeface="宋体" panose="02010600030101010101" pitchFamily="2" charset="-122"/>
                </a:rPr>
                <a:t>原始的数据流图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94" name="Oval 8">
              <a:extLst>
                <a:ext uri="{FF2B5EF4-FFF2-40B4-BE49-F238E27FC236}">
                  <a16:creationId xmlns:a16="http://schemas.microsoft.com/office/drawing/2014/main" id="{C12DA01F-AE1A-4A77-85ED-38846074E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482"/>
              <a:ext cx="390" cy="353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95" name="Line 9">
              <a:extLst>
                <a:ext uri="{FF2B5EF4-FFF2-40B4-BE49-F238E27FC236}">
                  <a16:creationId xmlns:a16="http://schemas.microsoft.com/office/drawing/2014/main" id="{F4645E6C-CA4E-4791-89D1-F4B28B3E9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5" y="1187"/>
              <a:ext cx="461" cy="4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96" name="Line 10">
              <a:extLst>
                <a:ext uri="{FF2B5EF4-FFF2-40B4-BE49-F238E27FC236}">
                  <a16:creationId xmlns:a16="http://schemas.microsoft.com/office/drawing/2014/main" id="{6860A3C1-56BC-4C06-A939-42C7C6EFE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1666"/>
              <a:ext cx="43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97" name="Line 11">
              <a:extLst>
                <a:ext uri="{FF2B5EF4-FFF2-40B4-BE49-F238E27FC236}">
                  <a16:creationId xmlns:a16="http://schemas.microsoft.com/office/drawing/2014/main" id="{CD456945-0A4B-4D9A-B508-B2C1FA70E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1745"/>
              <a:ext cx="458" cy="42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0998" name="Group 12">
              <a:extLst>
                <a:ext uri="{FF2B5EF4-FFF2-40B4-BE49-F238E27FC236}">
                  <a16:creationId xmlns:a16="http://schemas.microsoft.com/office/drawing/2014/main" id="{FF3B5F8F-743A-4950-BBF7-02ED59C1D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1" y="949"/>
              <a:ext cx="390" cy="1417"/>
              <a:chOff x="1756" y="2112"/>
              <a:chExt cx="384" cy="1536"/>
            </a:xfrm>
          </p:grpSpPr>
          <p:sp>
            <p:nvSpPr>
              <p:cNvPr id="41009" name="Oval 13">
                <a:extLst>
                  <a:ext uri="{FF2B5EF4-FFF2-40B4-BE49-F238E27FC236}">
                    <a16:creationId xmlns:a16="http://schemas.microsoft.com/office/drawing/2014/main" id="{40667E8F-7C71-4F46-9D83-A701D54D7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112"/>
                <a:ext cx="384" cy="38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</a:rPr>
                  <a:t>P</a:t>
                </a:r>
                <a:r>
                  <a:rPr lang="en-US" altLang="zh-CN" sz="1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lang="en-US" altLang="zh-CN" sz="18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1010" name="Oval 14">
                <a:extLst>
                  <a:ext uri="{FF2B5EF4-FFF2-40B4-BE49-F238E27FC236}">
                    <a16:creationId xmlns:a16="http://schemas.microsoft.com/office/drawing/2014/main" id="{957DF21E-260C-491D-87E4-18A2472AD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688"/>
                <a:ext cx="384" cy="38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</a:rPr>
                  <a:t>P</a:t>
                </a:r>
                <a:r>
                  <a:rPr lang="en-US" altLang="zh-CN" sz="1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en-US" altLang="zh-CN" sz="18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1011" name="Oval 15">
                <a:extLst>
                  <a:ext uri="{FF2B5EF4-FFF2-40B4-BE49-F238E27FC236}">
                    <a16:creationId xmlns:a16="http://schemas.microsoft.com/office/drawing/2014/main" id="{B7FC7615-5FA5-418D-A2EA-7F473A79C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3264"/>
                <a:ext cx="384" cy="38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楷体_GB2312" pitchFamily="49" charset="-122"/>
                  </a:rPr>
                  <a:t>P</a:t>
                </a:r>
                <a:r>
                  <a:rPr lang="en-US" altLang="zh-CN" sz="1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en-US" altLang="zh-CN" sz="18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40999" name="Group 16">
              <a:extLst>
                <a:ext uri="{FF2B5EF4-FFF2-40B4-BE49-F238E27FC236}">
                  <a16:creationId xmlns:a16="http://schemas.microsoft.com/office/drawing/2014/main" id="{2DE29B2C-958B-4876-84FF-06BA50852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" y="1126"/>
              <a:ext cx="341" cy="1063"/>
              <a:chOff x="2140" y="2304"/>
              <a:chExt cx="336" cy="1152"/>
            </a:xfrm>
          </p:grpSpPr>
          <p:sp>
            <p:nvSpPr>
              <p:cNvPr id="41006" name="Line 17">
                <a:extLst>
                  <a:ext uri="{FF2B5EF4-FFF2-40B4-BE49-F238E27FC236}">
                    <a16:creationId xmlns:a16="http://schemas.microsoft.com/office/drawing/2014/main" id="{4EFD3703-CC3E-4CCF-BD38-5D354025B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0" y="230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007" name="Line 18">
                <a:extLst>
                  <a:ext uri="{FF2B5EF4-FFF2-40B4-BE49-F238E27FC236}">
                    <a16:creationId xmlns:a16="http://schemas.microsoft.com/office/drawing/2014/main" id="{4DE29513-A572-4F8E-B2D9-6D7BD4FD2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008" name="Line 19">
                <a:extLst>
                  <a:ext uri="{FF2B5EF4-FFF2-40B4-BE49-F238E27FC236}">
                    <a16:creationId xmlns:a16="http://schemas.microsoft.com/office/drawing/2014/main" id="{7BC7AC08-3510-43B8-AF10-832BC00C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0" y="34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1000" name="Line 20">
              <a:extLst>
                <a:ext uri="{FF2B5EF4-FFF2-40B4-BE49-F238E27FC236}">
                  <a16:creationId xmlns:a16="http://schemas.microsoft.com/office/drawing/2014/main" id="{F96B0CDD-5E6D-433B-ADA2-9D3599862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" y="941"/>
              <a:ext cx="0" cy="17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1" name="Line 21">
              <a:extLst>
                <a:ext uri="{FF2B5EF4-FFF2-40B4-BE49-F238E27FC236}">
                  <a16:creationId xmlns:a16="http://schemas.microsoft.com/office/drawing/2014/main" id="{DDAD198F-5845-413D-83B0-1FC8C85CA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941"/>
              <a:ext cx="1" cy="178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2" name="Text Box 22">
              <a:extLst>
                <a:ext uri="{FF2B5EF4-FFF2-40B4-BE49-F238E27FC236}">
                  <a16:creationId xmlns:a16="http://schemas.microsoft.com/office/drawing/2014/main" id="{2AE88170-26BE-4879-ABC3-2DFD3F4EE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2403"/>
              <a:ext cx="73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输入流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1003" name="Text Box 23">
              <a:extLst>
                <a:ext uri="{FF2B5EF4-FFF2-40B4-BE49-F238E27FC236}">
                  <a16:creationId xmlns:a16="http://schemas.microsoft.com/office/drawing/2014/main" id="{0D12AB00-72C1-4C5B-BC7A-7A5AA7B9C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2416"/>
              <a:ext cx="77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事务中心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1004" name="Text Box 24">
              <a:extLst>
                <a:ext uri="{FF2B5EF4-FFF2-40B4-BE49-F238E27FC236}">
                  <a16:creationId xmlns:a16="http://schemas.microsoft.com/office/drawing/2014/main" id="{F80A5A20-28CA-47C8-9656-AB90E5230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415"/>
              <a:ext cx="82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加工路径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1005" name="Line 25">
              <a:extLst>
                <a:ext uri="{FF2B5EF4-FFF2-40B4-BE49-F238E27FC236}">
                  <a16:creationId xmlns:a16="http://schemas.microsoft.com/office/drawing/2014/main" id="{40D76CA0-C262-4E0F-8F76-32E224F0D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" y="1644"/>
              <a:ext cx="58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58" name="AutoShape 26">
            <a:extLst>
              <a:ext uri="{FF2B5EF4-FFF2-40B4-BE49-F238E27FC236}">
                <a16:creationId xmlns:a16="http://schemas.microsoft.com/office/drawing/2014/main" id="{85C72274-25FE-41A2-A3CD-5254AA14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376488"/>
            <a:ext cx="741362" cy="327025"/>
          </a:xfrm>
          <a:prstGeom prst="rightArrow">
            <a:avLst>
              <a:gd name="adj1" fmla="val 50000"/>
              <a:gd name="adj2" fmla="val 56675"/>
            </a:avLst>
          </a:prstGeom>
          <a:solidFill>
            <a:srgbClr val="FFFF66"/>
          </a:solidFill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EC5219A7-6ADE-46C5-BA63-CF119B47247B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2225675"/>
            <a:ext cx="4149725" cy="3373438"/>
            <a:chOff x="5479" y="9560"/>
            <a:chExt cx="3608" cy="3219"/>
          </a:xfrm>
        </p:grpSpPr>
        <p:sp>
          <p:nvSpPr>
            <p:cNvPr id="40969" name="Line 28">
              <a:extLst>
                <a:ext uri="{FF2B5EF4-FFF2-40B4-BE49-F238E27FC236}">
                  <a16:creationId xmlns:a16="http://schemas.microsoft.com/office/drawing/2014/main" id="{2E507D5B-A0E5-42C1-9CFA-F469447EB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6" y="9953"/>
              <a:ext cx="327" cy="3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70" name="Line 29">
              <a:extLst>
                <a:ext uri="{FF2B5EF4-FFF2-40B4-BE49-F238E27FC236}">
                  <a16:creationId xmlns:a16="http://schemas.microsoft.com/office/drawing/2014/main" id="{0AB203CD-89AF-4A31-8DBD-699F1895E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21" y="10670"/>
              <a:ext cx="435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71" name="Rectangle 30">
              <a:extLst>
                <a:ext uri="{FF2B5EF4-FFF2-40B4-BE49-F238E27FC236}">
                  <a16:creationId xmlns:a16="http://schemas.microsoft.com/office/drawing/2014/main" id="{ADA34922-56DB-4057-97FC-3301D3D76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" y="9560"/>
              <a:ext cx="1372" cy="39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事务控制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72" name="Rectangle 31">
              <a:extLst>
                <a:ext uri="{FF2B5EF4-FFF2-40B4-BE49-F238E27FC236}">
                  <a16:creationId xmlns:a16="http://schemas.microsoft.com/office/drawing/2014/main" id="{A9DC749F-662A-44F3-A364-A50A56BE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" y="10285"/>
              <a:ext cx="1295" cy="4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接受事务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73" name="Rectangle 32">
              <a:extLst>
                <a:ext uri="{FF2B5EF4-FFF2-40B4-BE49-F238E27FC236}">
                  <a16:creationId xmlns:a16="http://schemas.microsoft.com/office/drawing/2014/main" id="{750281EB-8A0C-4707-961B-FE8D7AFD4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" y="10286"/>
              <a:ext cx="1298" cy="4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发送事务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74" name="Line 33">
              <a:extLst>
                <a:ext uri="{FF2B5EF4-FFF2-40B4-BE49-F238E27FC236}">
                  <a16:creationId xmlns:a16="http://schemas.microsoft.com/office/drawing/2014/main" id="{D6D3DAC7-680B-444B-A134-0A6D59C9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2" y="9968"/>
              <a:ext cx="325" cy="3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75" name="Rectangle 34">
              <a:extLst>
                <a:ext uri="{FF2B5EF4-FFF2-40B4-BE49-F238E27FC236}">
                  <a16:creationId xmlns:a16="http://schemas.microsoft.com/office/drawing/2014/main" id="{5E2BCE1B-9A83-448A-B083-B020FE600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2" y="11153"/>
              <a:ext cx="518" cy="3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P1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76" name="Rectangle 35">
              <a:extLst>
                <a:ext uri="{FF2B5EF4-FFF2-40B4-BE49-F238E27FC236}">
                  <a16:creationId xmlns:a16="http://schemas.microsoft.com/office/drawing/2014/main" id="{A08D43C9-19BE-48A4-83CF-E7FAB65C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" y="11153"/>
              <a:ext cx="504" cy="3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P2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77" name="Rectangle 36">
              <a:extLst>
                <a:ext uri="{FF2B5EF4-FFF2-40B4-BE49-F238E27FC236}">
                  <a16:creationId xmlns:a16="http://schemas.microsoft.com/office/drawing/2014/main" id="{F75833C1-ED1A-4E26-8759-0138133D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" y="11153"/>
              <a:ext cx="569" cy="3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P3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grpSp>
          <p:nvGrpSpPr>
            <p:cNvPr id="40978" name="Group 37">
              <a:extLst>
                <a:ext uri="{FF2B5EF4-FFF2-40B4-BE49-F238E27FC236}">
                  <a16:creationId xmlns:a16="http://schemas.microsoft.com/office/drawing/2014/main" id="{3D358C16-55CB-456E-B252-0F149ADF6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4" y="10709"/>
              <a:ext cx="1754" cy="450"/>
              <a:chOff x="7728" y="2700"/>
              <a:chExt cx="1754" cy="577"/>
            </a:xfrm>
          </p:grpSpPr>
          <p:sp>
            <p:nvSpPr>
              <p:cNvPr id="40989" name="AutoShape 38">
                <a:extLst>
                  <a:ext uri="{FF2B5EF4-FFF2-40B4-BE49-F238E27FC236}">
                    <a16:creationId xmlns:a16="http://schemas.microsoft.com/office/drawing/2014/main" id="{32E0DE5B-1439-46A9-8C04-93845329B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" y="2700"/>
                <a:ext cx="153" cy="248"/>
              </a:xfrm>
              <a:prstGeom prst="diamond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0990" name="Line 39">
                <a:extLst>
                  <a:ext uri="{FF2B5EF4-FFF2-40B4-BE49-F238E27FC236}">
                    <a16:creationId xmlns:a16="http://schemas.microsoft.com/office/drawing/2014/main" id="{886A3D7B-AEC6-4E5E-8FF4-5A0F6016F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8" y="2864"/>
                <a:ext cx="762" cy="413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991" name="Line 40">
                <a:extLst>
                  <a:ext uri="{FF2B5EF4-FFF2-40B4-BE49-F238E27FC236}">
                    <a16:creationId xmlns:a16="http://schemas.microsoft.com/office/drawing/2014/main" id="{FD4DE872-00F4-4BDB-B474-0C83F6131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8" y="2946"/>
                <a:ext cx="0" cy="32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992" name="Line 41">
                <a:extLst>
                  <a:ext uri="{FF2B5EF4-FFF2-40B4-BE49-F238E27FC236}">
                    <a16:creationId xmlns:a16="http://schemas.microsoft.com/office/drawing/2014/main" id="{D3CF884D-26AD-495E-84C5-7AD88506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3" y="2864"/>
                <a:ext cx="839" cy="413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0979" name="Rectangle 42">
              <a:extLst>
                <a:ext uri="{FF2B5EF4-FFF2-40B4-BE49-F238E27FC236}">
                  <a16:creationId xmlns:a16="http://schemas.microsoft.com/office/drawing/2014/main" id="{12AC26EA-6426-4C65-B38A-DCD55646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" y="11981"/>
              <a:ext cx="468" cy="21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80" name="Rectangle 43">
              <a:extLst>
                <a:ext uri="{FF2B5EF4-FFF2-40B4-BE49-F238E27FC236}">
                  <a16:creationId xmlns:a16="http://schemas.microsoft.com/office/drawing/2014/main" id="{5B0B90DB-EB71-4486-B425-A97BC373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2" y="11994"/>
              <a:ext cx="469" cy="21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81" name="Rectangle 44">
              <a:extLst>
                <a:ext uri="{FF2B5EF4-FFF2-40B4-BE49-F238E27FC236}">
                  <a16:creationId xmlns:a16="http://schemas.microsoft.com/office/drawing/2014/main" id="{686DCECF-908A-4F02-94F6-B52D02EE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9" y="11992"/>
              <a:ext cx="468" cy="20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82" name="AutoShape 45">
              <a:extLst>
                <a:ext uri="{FF2B5EF4-FFF2-40B4-BE49-F238E27FC236}">
                  <a16:creationId xmlns:a16="http://schemas.microsoft.com/office/drawing/2014/main" id="{018F1FA2-2CA5-47E1-8AAF-0A7823C8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" y="11528"/>
              <a:ext cx="146" cy="186"/>
            </a:xfrm>
            <a:prstGeom prst="diamond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0983" name="Line 46">
              <a:extLst>
                <a:ext uri="{FF2B5EF4-FFF2-40B4-BE49-F238E27FC236}">
                  <a16:creationId xmlns:a16="http://schemas.microsoft.com/office/drawing/2014/main" id="{0FD5410C-9B10-41A9-AF6A-07D80E624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" y="11715"/>
              <a:ext cx="0" cy="27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84" name="Line 47">
              <a:extLst>
                <a:ext uri="{FF2B5EF4-FFF2-40B4-BE49-F238E27FC236}">
                  <a16:creationId xmlns:a16="http://schemas.microsoft.com/office/drawing/2014/main" id="{5371249C-330A-4642-A617-F8ABAA129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1554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85" name="Line 48">
              <a:extLst>
                <a:ext uri="{FF2B5EF4-FFF2-40B4-BE49-F238E27FC236}">
                  <a16:creationId xmlns:a16="http://schemas.microsoft.com/office/drawing/2014/main" id="{951F0758-4E1C-4E75-86A1-FCC32ADBD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4" y="11554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86" name="Line 49">
              <a:extLst>
                <a:ext uri="{FF2B5EF4-FFF2-40B4-BE49-F238E27FC236}">
                  <a16:creationId xmlns:a16="http://schemas.microsoft.com/office/drawing/2014/main" id="{355CA1B4-810D-46F8-9B44-8D4CB9360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03" y="11618"/>
              <a:ext cx="718" cy="35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87" name="Line 50">
              <a:extLst>
                <a:ext uri="{FF2B5EF4-FFF2-40B4-BE49-F238E27FC236}">
                  <a16:creationId xmlns:a16="http://schemas.microsoft.com/office/drawing/2014/main" id="{1EA71279-83F7-463D-BA3B-BA74A6D80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0" y="10697"/>
              <a:ext cx="381" cy="3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88" name="Text Box 51">
              <a:extLst>
                <a:ext uri="{FF2B5EF4-FFF2-40B4-BE49-F238E27FC236}">
                  <a16:creationId xmlns:a16="http://schemas.microsoft.com/office/drawing/2014/main" id="{4354DEDE-D000-45B0-BC0D-B2F97D00C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6" y="12377"/>
              <a:ext cx="229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  <a:latin typeface="宋体" panose="02010600030101010101" pitchFamily="2" charset="-122"/>
                </a:rPr>
                <a:t>对应模块图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46484" name="Text Box 52">
            <a:extLst>
              <a:ext uri="{FF2B5EF4-FFF2-40B4-BE49-F238E27FC236}">
                <a16:creationId xmlns:a16="http://schemas.microsoft.com/office/drawing/2014/main" id="{59C955CA-B941-43E5-A061-FEE3CE7A4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638175"/>
            <a:ext cx="4094162" cy="449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事务分析技术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6" name="Rectangle 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2AC7797-89EC-4173-92AC-71885F44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0967" name="Rectangle 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E0A66-672C-4627-94C8-87CA5A43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0968" name="Oval 56">
            <a:hlinkClick r:id="rId2" action="ppaction://hlinksldjump"/>
            <a:extLst>
              <a:ext uri="{FF2B5EF4-FFF2-40B4-BE49-F238E27FC236}">
                <a16:creationId xmlns:a16="http://schemas.microsoft.com/office/drawing/2014/main" id="{F8AEE977-30FB-48BB-9668-B7F741B5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4">
            <a:extLst>
              <a:ext uri="{FF2B5EF4-FFF2-40B4-BE49-F238E27FC236}">
                <a16:creationId xmlns:a16="http://schemas.microsoft.com/office/drawing/2014/main" id="{1889E388-02D4-4C7E-B592-881D2D51BF99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358900"/>
            <a:ext cx="8099425" cy="4305300"/>
            <a:chOff x="470" y="459"/>
            <a:chExt cx="5102" cy="2712"/>
          </a:xfrm>
        </p:grpSpPr>
        <p:sp>
          <p:nvSpPr>
            <p:cNvPr id="41990" name="Text Box 5">
              <a:extLst>
                <a:ext uri="{FF2B5EF4-FFF2-40B4-BE49-F238E27FC236}">
                  <a16:creationId xmlns:a16="http://schemas.microsoft.com/office/drawing/2014/main" id="{142B7FAF-7018-4F1B-AE39-1E2FE248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857"/>
              <a:ext cx="1233" cy="30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编辑卡片</a:t>
              </a: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41991" name="Line 6">
              <a:extLst>
                <a:ext uri="{FF2B5EF4-FFF2-40B4-BE49-F238E27FC236}">
                  <a16:creationId xmlns:a16="http://schemas.microsoft.com/office/drawing/2014/main" id="{5AD7258A-8AB8-484E-98E8-B12275526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459"/>
              <a:ext cx="0" cy="3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Line 7">
              <a:extLst>
                <a:ext uri="{FF2B5EF4-FFF2-40B4-BE49-F238E27FC236}">
                  <a16:creationId xmlns:a16="http://schemas.microsoft.com/office/drawing/2014/main" id="{BA6D274E-7188-4697-BBEF-6E3FBF3C2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532"/>
              <a:ext cx="0" cy="1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Text Box 8">
              <a:extLst>
                <a:ext uri="{FF2B5EF4-FFF2-40B4-BE49-F238E27FC236}">
                  <a16:creationId xmlns:a16="http://schemas.microsoft.com/office/drawing/2014/main" id="{A2267DCF-7BF8-4F7C-9316-95D8DEDA1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478"/>
              <a:ext cx="83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卡片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1994" name="Line 9">
              <a:extLst>
                <a:ext uri="{FF2B5EF4-FFF2-40B4-BE49-F238E27FC236}">
                  <a16:creationId xmlns:a16="http://schemas.microsoft.com/office/drawing/2014/main" id="{5630B117-2FA2-4320-9F75-B689E8912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5" y="539"/>
              <a:ext cx="2" cy="1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Text Box 10">
              <a:extLst>
                <a:ext uri="{FF2B5EF4-FFF2-40B4-BE49-F238E27FC236}">
                  <a16:creationId xmlns:a16="http://schemas.microsoft.com/office/drawing/2014/main" id="{43792EA5-641A-4F7C-A43D-89AD9E24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623"/>
              <a:ext cx="1569" cy="33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抽出修改项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1996" name="Text Box 11">
              <a:extLst>
                <a:ext uri="{FF2B5EF4-FFF2-40B4-BE49-F238E27FC236}">
                  <a16:creationId xmlns:a16="http://schemas.microsoft.com/office/drawing/2014/main" id="{63C9A674-C503-400F-A295-546A639F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624"/>
              <a:ext cx="1525" cy="30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编辑修改项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1997" name="Line 12">
              <a:extLst>
                <a:ext uri="{FF2B5EF4-FFF2-40B4-BE49-F238E27FC236}">
                  <a16:creationId xmlns:a16="http://schemas.microsoft.com/office/drawing/2014/main" id="{1A655911-4FAC-4E5B-A4D4-88E314763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1162"/>
              <a:ext cx="753" cy="46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13">
              <a:extLst>
                <a:ext uri="{FF2B5EF4-FFF2-40B4-BE49-F238E27FC236}">
                  <a16:creationId xmlns:a16="http://schemas.microsoft.com/office/drawing/2014/main" id="{4AF580F9-6F92-4937-97B3-2CC39185F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159"/>
              <a:ext cx="753" cy="46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14">
              <a:extLst>
                <a:ext uri="{FF2B5EF4-FFF2-40B4-BE49-F238E27FC236}">
                  <a16:creationId xmlns:a16="http://schemas.microsoft.com/office/drawing/2014/main" id="{0C88C0BA-3295-4E4E-8A46-9F1717642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1254"/>
              <a:ext cx="266" cy="1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5">
              <a:extLst>
                <a:ext uri="{FF2B5EF4-FFF2-40B4-BE49-F238E27FC236}">
                  <a16:creationId xmlns:a16="http://schemas.microsoft.com/office/drawing/2014/main" id="{68D178F0-DDEC-4751-BF80-7AD4702DB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2" y="1294"/>
              <a:ext cx="274" cy="1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Text Box 16">
              <a:extLst>
                <a:ext uri="{FF2B5EF4-FFF2-40B4-BE49-F238E27FC236}">
                  <a16:creationId xmlns:a16="http://schemas.microsoft.com/office/drawing/2014/main" id="{7DA1F82B-8E64-45D2-B41E-683B4D6E6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1164"/>
              <a:ext cx="7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卡片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02" name="Text Box 17">
              <a:extLst>
                <a:ext uri="{FF2B5EF4-FFF2-40B4-BE49-F238E27FC236}">
                  <a16:creationId xmlns:a16="http://schemas.microsoft.com/office/drawing/2014/main" id="{FDDC5519-9505-48E0-8A5D-AFA0AC535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392"/>
              <a:ext cx="56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项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03" name="Line 18">
              <a:extLst>
                <a:ext uri="{FF2B5EF4-FFF2-40B4-BE49-F238E27FC236}">
                  <a16:creationId xmlns:a16="http://schemas.microsoft.com/office/drawing/2014/main" id="{5FA793C5-0DC8-44E0-905F-71902FC8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" y="1308"/>
              <a:ext cx="274" cy="1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9">
              <a:extLst>
                <a:ext uri="{FF2B5EF4-FFF2-40B4-BE49-F238E27FC236}">
                  <a16:creationId xmlns:a16="http://schemas.microsoft.com/office/drawing/2014/main" id="{393EF76B-E892-4DB6-B3B2-659ED26E7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0" y="1287"/>
              <a:ext cx="274" cy="1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Text Box 20">
              <a:extLst>
                <a:ext uri="{FF2B5EF4-FFF2-40B4-BE49-F238E27FC236}">
                  <a16:creationId xmlns:a16="http://schemas.microsoft.com/office/drawing/2014/main" id="{5A350DE5-ED39-47C7-A602-6884AE7B7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1371"/>
              <a:ext cx="5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项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06" name="Text Box 21">
              <a:extLst>
                <a:ext uri="{FF2B5EF4-FFF2-40B4-BE49-F238E27FC236}">
                  <a16:creationId xmlns:a16="http://schemas.microsoft.com/office/drawing/2014/main" id="{558158FF-AC16-47E3-9809-C5F977602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1182"/>
              <a:ext cx="119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已编辑项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07" name="Text Box 22">
              <a:extLst>
                <a:ext uri="{FF2B5EF4-FFF2-40B4-BE49-F238E27FC236}">
                  <a16:creationId xmlns:a16="http://schemas.microsoft.com/office/drawing/2014/main" id="{776CCFEB-0913-4131-B46D-863543BB6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2472"/>
              <a:ext cx="1123" cy="2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编辑项</a:t>
              </a:r>
              <a:r>
                <a:rPr lang="en-US" altLang="zh-CN" sz="2000"/>
                <a:t>3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42008" name="Line 23">
              <a:extLst>
                <a:ext uri="{FF2B5EF4-FFF2-40B4-BE49-F238E27FC236}">
                  <a16:creationId xmlns:a16="http://schemas.microsoft.com/office/drawing/2014/main" id="{AAF71737-3CA6-4B03-8158-A3AD7E923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2021"/>
              <a:ext cx="0" cy="45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Text Box 24">
              <a:extLst>
                <a:ext uri="{FF2B5EF4-FFF2-40B4-BE49-F238E27FC236}">
                  <a16:creationId xmlns:a16="http://schemas.microsoft.com/office/drawing/2014/main" id="{6C89AB58-F5BC-4353-8413-246375F57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2468"/>
              <a:ext cx="1169" cy="29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编辑项</a:t>
              </a:r>
              <a:r>
                <a:rPr lang="en-US" altLang="zh-CN" sz="2000"/>
                <a:t>2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42010" name="Text Box 25">
              <a:extLst>
                <a:ext uri="{FF2B5EF4-FFF2-40B4-BE49-F238E27FC236}">
                  <a16:creationId xmlns:a16="http://schemas.microsoft.com/office/drawing/2014/main" id="{0026B022-6A28-427E-8E8C-CA671EFBB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" y="2489"/>
              <a:ext cx="1229" cy="28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编辑项</a:t>
              </a:r>
              <a:r>
                <a:rPr lang="en-US" altLang="zh-CN" sz="2000"/>
                <a:t>9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42011" name="Text Box 26">
              <a:extLst>
                <a:ext uri="{FF2B5EF4-FFF2-40B4-BE49-F238E27FC236}">
                  <a16:creationId xmlns:a16="http://schemas.microsoft.com/office/drawing/2014/main" id="{136EE762-91D7-45DD-AB16-350AB35D0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2447"/>
              <a:ext cx="62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…</a:t>
              </a:r>
              <a:endParaRPr lang="en-US" altLang="zh-CN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12" name="AutoShape 27">
              <a:extLst>
                <a:ext uri="{FF2B5EF4-FFF2-40B4-BE49-F238E27FC236}">
                  <a16:creationId xmlns:a16="http://schemas.microsoft.com/office/drawing/2014/main" id="{0E5C93DB-A5CE-4BB3-B3B3-92C0BD1BE6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05" y="1902"/>
              <a:ext cx="196" cy="12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13" name="Line 28">
              <a:extLst>
                <a:ext uri="{FF2B5EF4-FFF2-40B4-BE49-F238E27FC236}">
                  <a16:creationId xmlns:a16="http://schemas.microsoft.com/office/drawing/2014/main" id="{7BBFE054-83B3-469D-8C31-62BB37373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3" y="1979"/>
              <a:ext cx="1609" cy="4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29">
              <a:extLst>
                <a:ext uri="{FF2B5EF4-FFF2-40B4-BE49-F238E27FC236}">
                  <a16:creationId xmlns:a16="http://schemas.microsoft.com/office/drawing/2014/main" id="{15B80EC7-6E2F-4167-B948-FC5A8516E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973"/>
              <a:ext cx="1655" cy="5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30">
              <a:extLst>
                <a:ext uri="{FF2B5EF4-FFF2-40B4-BE49-F238E27FC236}">
                  <a16:creationId xmlns:a16="http://schemas.microsoft.com/office/drawing/2014/main" id="{592F84AF-5717-482F-9677-5D4D91FED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6" y="2132"/>
              <a:ext cx="308" cy="10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31">
              <a:extLst>
                <a:ext uri="{FF2B5EF4-FFF2-40B4-BE49-F238E27FC236}">
                  <a16:creationId xmlns:a16="http://schemas.microsoft.com/office/drawing/2014/main" id="{CD95EC8A-8CD0-4419-8D82-38867AC52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" y="2212"/>
              <a:ext cx="388" cy="11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32">
              <a:extLst>
                <a:ext uri="{FF2B5EF4-FFF2-40B4-BE49-F238E27FC236}">
                  <a16:creationId xmlns:a16="http://schemas.microsoft.com/office/drawing/2014/main" id="{BB325E73-A91A-46FD-BD9C-7F1CA78CE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2177"/>
              <a:ext cx="0" cy="1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33">
              <a:extLst>
                <a:ext uri="{FF2B5EF4-FFF2-40B4-BE49-F238E27FC236}">
                  <a16:creationId xmlns:a16="http://schemas.microsoft.com/office/drawing/2014/main" id="{F985E28F-846F-4D8F-A4E6-1D00EEE8F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3" y="2046"/>
              <a:ext cx="0" cy="17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34">
              <a:extLst>
                <a:ext uri="{FF2B5EF4-FFF2-40B4-BE49-F238E27FC236}">
                  <a16:creationId xmlns:a16="http://schemas.microsoft.com/office/drawing/2014/main" id="{6A2F4640-083B-4E3F-9803-C9F777A21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2223"/>
              <a:ext cx="354" cy="11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35">
              <a:extLst>
                <a:ext uri="{FF2B5EF4-FFF2-40B4-BE49-F238E27FC236}">
                  <a16:creationId xmlns:a16="http://schemas.microsoft.com/office/drawing/2014/main" id="{36177DFD-84A5-4DD3-8D4F-08D1E6013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6" y="2137"/>
              <a:ext cx="411" cy="13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Text Box 36">
              <a:extLst>
                <a:ext uri="{FF2B5EF4-FFF2-40B4-BE49-F238E27FC236}">
                  <a16:creationId xmlns:a16="http://schemas.microsoft.com/office/drawing/2014/main" id="{E39F3097-4D66-476C-9E7F-0D9AC973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1990"/>
              <a:ext cx="78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项</a:t>
              </a:r>
              <a:r>
                <a:rPr lang="en-US" altLang="zh-CN" sz="2000" b="0">
                  <a:solidFill>
                    <a:schemeClr val="bg1"/>
                  </a:solidFill>
                </a:rPr>
                <a:t>2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2" name="Text Box 37">
              <a:extLst>
                <a:ext uri="{FF2B5EF4-FFF2-40B4-BE49-F238E27FC236}">
                  <a16:creationId xmlns:a16="http://schemas.microsoft.com/office/drawing/2014/main" id="{B0E00E3C-BAF3-483B-8400-70B057210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147"/>
              <a:ext cx="70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项</a:t>
              </a:r>
              <a:r>
                <a:rPr lang="en-US" altLang="zh-CN" sz="2000" b="0">
                  <a:solidFill>
                    <a:schemeClr val="bg1"/>
                  </a:solidFill>
                </a:rPr>
                <a:t>3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3" name="Text Box 38">
              <a:extLst>
                <a:ext uri="{FF2B5EF4-FFF2-40B4-BE49-F238E27FC236}">
                  <a16:creationId xmlns:a16="http://schemas.microsoft.com/office/drawing/2014/main" id="{9AA49169-97F0-458C-A560-E36B3AA1C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2273"/>
              <a:ext cx="113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</a:rPr>
                <a:t>已编辑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</a:rPr>
                <a:t>项</a:t>
              </a:r>
              <a:r>
                <a:rPr lang="en-US" altLang="zh-CN" sz="1800" b="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4" name="Text Box 39">
              <a:extLst>
                <a:ext uri="{FF2B5EF4-FFF2-40B4-BE49-F238E27FC236}">
                  <a16:creationId xmlns:a16="http://schemas.microsoft.com/office/drawing/2014/main" id="{23B14020-4B0B-423B-B631-7C544E307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2139"/>
              <a:ext cx="87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已编辑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项</a:t>
              </a:r>
              <a:r>
                <a:rPr lang="en-US" altLang="zh-CN" sz="2000" b="0">
                  <a:solidFill>
                    <a:schemeClr val="bg1"/>
                  </a:solidFill>
                </a:rPr>
                <a:t>3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5" name="Text Box 40">
              <a:extLst>
                <a:ext uri="{FF2B5EF4-FFF2-40B4-BE49-F238E27FC236}">
                  <a16:creationId xmlns:a16="http://schemas.microsoft.com/office/drawing/2014/main" id="{C9366B05-83D8-4CA2-9241-2D0B1A7B6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302"/>
              <a:ext cx="7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项</a:t>
              </a:r>
              <a:r>
                <a:rPr lang="en-US" altLang="zh-CN" sz="2000" b="0">
                  <a:solidFill>
                    <a:schemeClr val="bg1"/>
                  </a:solidFill>
                </a:rPr>
                <a:t>14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6" name="Text Box 41">
              <a:extLst>
                <a:ext uri="{FF2B5EF4-FFF2-40B4-BE49-F238E27FC236}">
                  <a16:creationId xmlns:a16="http://schemas.microsoft.com/office/drawing/2014/main" id="{15DDE72F-C592-44CE-B90E-57268A557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1986"/>
              <a:ext cx="141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已编辑项</a:t>
              </a:r>
              <a:r>
                <a:rPr lang="en-US" altLang="zh-CN" sz="2000" b="0">
                  <a:solidFill>
                    <a:schemeClr val="bg1"/>
                  </a:solidFill>
                </a:rPr>
                <a:t>9</a:t>
              </a:r>
              <a:endParaRPr lang="en-US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7" name="Text Box 42">
              <a:extLst>
                <a:ext uri="{FF2B5EF4-FFF2-40B4-BE49-F238E27FC236}">
                  <a16:creationId xmlns:a16="http://schemas.microsoft.com/office/drawing/2014/main" id="{2D8484F4-91F4-4D02-9839-ED3FE60DD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869"/>
              <a:ext cx="315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编辑卡片的分解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2028" name="Text Box 43">
              <a:extLst>
                <a:ext uri="{FF2B5EF4-FFF2-40B4-BE49-F238E27FC236}">
                  <a16:creationId xmlns:a16="http://schemas.microsoft.com/office/drawing/2014/main" id="{2B6889E6-29EE-4902-A849-D97E2BAD2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461"/>
              <a:ext cx="99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已编辑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卡片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41987" name="Rectangle 4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3D7A9E-94C7-4A09-A7FF-924F49FD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1988" name="Rectangle 4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7E213E-A53A-474D-B35E-93164163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1989" name="Oval 47">
            <a:hlinkClick r:id="rId2" action="ppaction://hlinksldjump"/>
            <a:extLst>
              <a:ext uri="{FF2B5EF4-FFF2-40B4-BE49-F238E27FC236}">
                <a16:creationId xmlns:a16="http://schemas.microsoft.com/office/drawing/2014/main" id="{F7D7EBDC-3CD9-4BA8-BEAF-40F01CE3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>
            <a:extLst>
              <a:ext uri="{FF2B5EF4-FFF2-40B4-BE49-F238E27FC236}">
                <a16:creationId xmlns:a16="http://schemas.microsoft.com/office/drawing/2014/main" id="{5CCDA206-F235-4E2C-82EA-EF0592D3E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8175"/>
            <a:ext cx="81010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/>
              <a:t>        </a:t>
            </a:r>
            <a:r>
              <a:rPr lang="zh-CN" altLang="en-US" sz="2800"/>
              <a:t>软件</a:t>
            </a:r>
            <a:r>
              <a:rPr lang="zh-CN" altLang="en-US" sz="28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设计任务</a:t>
            </a:r>
            <a:r>
              <a:rPr lang="zh-CN" altLang="en-US" sz="2800"/>
              <a:t>涉及多方面，可分为总体设计和详细设计。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CC6323A7-BCAD-4945-9EAA-02F76BDE958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843213"/>
            <a:ext cx="7470775" cy="2435225"/>
            <a:chOff x="810" y="2018"/>
            <a:chExt cx="4423" cy="1307"/>
          </a:xfrm>
        </p:grpSpPr>
        <p:sp>
          <p:nvSpPr>
            <p:cNvPr id="5125" name="AutoShape 13">
              <a:extLst>
                <a:ext uri="{FF2B5EF4-FFF2-40B4-BE49-F238E27FC236}">
                  <a16:creationId xmlns:a16="http://schemas.microsoft.com/office/drawing/2014/main" id="{47A57120-CB3C-40CD-A3CF-40BB037EF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39043" flipH="1" flipV="1">
              <a:off x="1946" y="2849"/>
              <a:ext cx="622" cy="153"/>
            </a:xfrm>
            <a:prstGeom prst="rightArrow">
              <a:avLst>
                <a:gd name="adj1" fmla="val 50000"/>
                <a:gd name="adj2" fmla="val 101634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126" name="AutoShape 14">
              <a:extLst>
                <a:ext uri="{FF2B5EF4-FFF2-40B4-BE49-F238E27FC236}">
                  <a16:creationId xmlns:a16="http://schemas.microsoft.com/office/drawing/2014/main" id="{6F263157-B755-4E3A-866D-E447384DF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39043" flipV="1">
              <a:off x="3475" y="2829"/>
              <a:ext cx="622" cy="153"/>
            </a:xfrm>
            <a:prstGeom prst="rightArrow">
              <a:avLst>
                <a:gd name="adj1" fmla="val 50000"/>
                <a:gd name="adj2" fmla="val 101634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127" name="AutoShape 12">
              <a:extLst>
                <a:ext uri="{FF2B5EF4-FFF2-40B4-BE49-F238E27FC236}">
                  <a16:creationId xmlns:a16="http://schemas.microsoft.com/office/drawing/2014/main" id="{331FDA95-A383-4F9F-922D-C8F684AA92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39043" flipH="1">
              <a:off x="1946" y="2347"/>
              <a:ext cx="622" cy="153"/>
            </a:xfrm>
            <a:prstGeom prst="rightArrow">
              <a:avLst>
                <a:gd name="adj1" fmla="val 50000"/>
                <a:gd name="adj2" fmla="val 101634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128" name="AutoShape 11">
              <a:extLst>
                <a:ext uri="{FF2B5EF4-FFF2-40B4-BE49-F238E27FC236}">
                  <a16:creationId xmlns:a16="http://schemas.microsoft.com/office/drawing/2014/main" id="{F1C9EF6D-03B3-4C0E-A021-2B6A9557A4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39043">
              <a:off x="3473" y="2357"/>
              <a:ext cx="622" cy="153"/>
            </a:xfrm>
            <a:prstGeom prst="rightArrow">
              <a:avLst>
                <a:gd name="adj1" fmla="val 50000"/>
                <a:gd name="adj2" fmla="val 101634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129" name="Oval 7">
              <a:extLst>
                <a:ext uri="{FF2B5EF4-FFF2-40B4-BE49-F238E27FC236}">
                  <a16:creationId xmlns:a16="http://schemas.microsoft.com/office/drawing/2014/main" id="{D23529A9-FD3C-4308-B244-E19594182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900"/>
              <a:ext cx="1219" cy="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过程设计</a:t>
              </a:r>
            </a:p>
          </p:txBody>
        </p:sp>
        <p:sp>
          <p:nvSpPr>
            <p:cNvPr id="5130" name="Oval 8">
              <a:extLst>
                <a:ext uri="{FF2B5EF4-FFF2-40B4-BE49-F238E27FC236}">
                  <a16:creationId xmlns:a16="http://schemas.microsoft.com/office/drawing/2014/main" id="{EB66FE32-787C-467A-82A2-FC96DFB2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018"/>
              <a:ext cx="1219" cy="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系统结构设计</a:t>
              </a:r>
            </a:p>
          </p:txBody>
        </p:sp>
        <p:sp>
          <p:nvSpPr>
            <p:cNvPr id="5131" name="Oval 9">
              <a:extLst>
                <a:ext uri="{FF2B5EF4-FFF2-40B4-BE49-F238E27FC236}">
                  <a16:creationId xmlns:a16="http://schemas.microsoft.com/office/drawing/2014/main" id="{22E03437-667E-47CB-9FBE-55E24E7E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018"/>
              <a:ext cx="1219" cy="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数据设计</a:t>
              </a:r>
            </a:p>
          </p:txBody>
        </p:sp>
        <p:sp>
          <p:nvSpPr>
            <p:cNvPr id="5132" name="Oval 10">
              <a:extLst>
                <a:ext uri="{FF2B5EF4-FFF2-40B4-BE49-F238E27FC236}">
                  <a16:creationId xmlns:a16="http://schemas.microsoft.com/office/drawing/2014/main" id="{560AC636-132D-4C93-ABE7-9584E97E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900"/>
              <a:ext cx="1219" cy="4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界面设计</a:t>
              </a:r>
            </a:p>
          </p:txBody>
        </p:sp>
      </p:grpSp>
      <p:sp>
        <p:nvSpPr>
          <p:cNvPr id="123910" name="Oval 6">
            <a:extLst>
              <a:ext uri="{FF2B5EF4-FFF2-40B4-BE49-F238E27FC236}">
                <a16:creationId xmlns:a16="http://schemas.microsoft.com/office/drawing/2014/main" id="{B18ECA0D-6BE7-4124-9A62-2FC882BA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3517900"/>
            <a:ext cx="2025650" cy="11096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软件设计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任务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FF2DB910-EF7F-499E-A026-A6D82CBC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55675"/>
            <a:ext cx="8740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按照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降低块间联系，提高块内联系</a:t>
            </a:r>
            <a:r>
              <a:rPr lang="zh-CN" altLang="en-US" b="0">
                <a:solidFill>
                  <a:srgbClr val="FFFF00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的设计总则进行修改，完善系统的模块图，写出模块的功能说明。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9C7356-E384-4CEE-B190-488F3A237E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5750"/>
            <a:ext cx="7772400" cy="62865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FF99"/>
                </a:solidFill>
                <a:latin typeface="Monotype Sorts" pitchFamily="2" charset="2"/>
              </a:rPr>
              <a:t>三、模块结构图的改进</a:t>
            </a:r>
            <a:endParaRPr lang="zh-CN" altLang="en-US" sz="2800">
              <a:solidFill>
                <a:srgbClr val="FFFF99"/>
              </a:solidFill>
            </a:endParaRPr>
          </a:p>
        </p:txBody>
      </p:sp>
      <p:sp>
        <p:nvSpPr>
          <p:cNvPr id="43012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2C4B0F-9611-4CEF-81B4-3226D28A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3013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67F1EA-D954-4ACE-AF53-789A6A663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3014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76CFFC89-5E72-4E2F-9406-C04A3876C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34823" name="Picture 7" descr="变色小球">
            <a:extLst>
              <a:ext uri="{FF2B5EF4-FFF2-40B4-BE49-F238E27FC236}">
                <a16:creationId xmlns:a16="http://schemas.microsoft.com/office/drawing/2014/main" id="{B323B3D1-BB56-429B-8660-3DD4C4BB34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5172075"/>
            <a:ext cx="160337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>
            <a:extLst>
              <a:ext uri="{FF2B5EF4-FFF2-40B4-BE49-F238E27FC236}">
                <a16:creationId xmlns:a16="http://schemas.microsoft.com/office/drawing/2014/main" id="{6924A997-AD6B-49CC-A44D-74C1B6A1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29113"/>
            <a:ext cx="48006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功能模块的组成：</a:t>
            </a: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执行某项任务的部分 </a:t>
            </a: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出错处理部分</a:t>
            </a: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返回结束标志</a:t>
            </a:r>
            <a:endParaRPr lang="zh-CN" altLang="en-US" b="0"/>
          </a:p>
        </p:txBody>
      </p:sp>
      <p:pic>
        <p:nvPicPr>
          <p:cNvPr id="34825" name="Picture 9" descr="变色小球">
            <a:extLst>
              <a:ext uri="{FF2B5EF4-FFF2-40B4-BE49-F238E27FC236}">
                <a16:creationId xmlns:a16="http://schemas.microsoft.com/office/drawing/2014/main" id="{9B93786D-30EB-487C-B7E0-7B8F13D7B3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5667375"/>
            <a:ext cx="160337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 descr="变色小球">
            <a:extLst>
              <a:ext uri="{FF2B5EF4-FFF2-40B4-BE49-F238E27FC236}">
                <a16:creationId xmlns:a16="http://schemas.microsoft.com/office/drawing/2014/main" id="{12A25598-E339-42FC-AED7-6CE31A41B4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6156325"/>
            <a:ext cx="160337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Text Box 11">
            <a:extLst>
              <a:ext uri="{FF2B5EF4-FFF2-40B4-BE49-F238E27FC236}">
                <a16:creationId xmlns:a16="http://schemas.microsoft.com/office/drawing/2014/main" id="{147FEB97-DE88-48EF-AEFC-D11A47D3B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033588"/>
            <a:ext cx="847725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具体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从以下方面改进：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）尽可能建立功能模块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　 功能模块具有最强的内聚性，应满足信息屏蔽原则：一个模块内所包含的信息（过程和数据）对不需要这些信息的模块是不能访问的（黑盒）。</a:t>
            </a:r>
            <a:endParaRPr lang="zh-CN" altLang="en-US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4" grpId="0" autoUpdateAnimBg="0"/>
      <p:bldP spid="3482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9241D291-2D98-4F74-ABD8-7F7A7714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33475"/>
            <a:ext cx="873125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）消除重复功能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若两模块含有重复的部分，应设法将重复的功能消去。</a:t>
            </a:r>
            <a:endParaRPr lang="zh-CN" altLang="en-US" sz="24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559B1DB9-D20F-4DBC-8800-7FB32CF9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915E55ED-2759-4502-BA49-96F978C82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4722813"/>
            <a:ext cx="30480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DBEE3F62-8B68-4903-B22B-DC5007073D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4722813"/>
            <a:ext cx="1588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51A99CE-79A1-468C-AF5D-65B9A4FCE6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7228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FF92CE96-419E-492B-A6F8-FA04F51A34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722813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8DF909A-9109-4C63-A014-2F8FB6D670F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00400"/>
            <a:ext cx="1600200" cy="1752600"/>
            <a:chOff x="1632" y="2016"/>
            <a:chExt cx="1008" cy="1104"/>
          </a:xfrm>
        </p:grpSpPr>
        <p:sp>
          <p:nvSpPr>
            <p:cNvPr id="44135" name="Rectangle 9">
              <a:extLst>
                <a:ext uri="{FF2B5EF4-FFF2-40B4-BE49-F238E27FC236}">
                  <a16:creationId xmlns:a16="http://schemas.microsoft.com/office/drawing/2014/main" id="{028EC661-EC22-4B5E-A854-527AF1F1B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16"/>
              <a:ext cx="38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136" name="Rectangle 10">
              <a:extLst>
                <a:ext uri="{FF2B5EF4-FFF2-40B4-BE49-F238E27FC236}">
                  <a16:creationId xmlns:a16="http://schemas.microsoft.com/office/drawing/2014/main" id="{53FD5A8E-0DE3-4CD6-B3B4-61BFC4FA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16"/>
              <a:ext cx="38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Y</a:t>
              </a:r>
            </a:p>
          </p:txBody>
        </p:sp>
        <p:sp>
          <p:nvSpPr>
            <p:cNvPr id="44137" name="Line 11">
              <a:extLst>
                <a:ext uri="{FF2B5EF4-FFF2-40B4-BE49-F238E27FC236}">
                  <a16:creationId xmlns:a16="http://schemas.microsoft.com/office/drawing/2014/main" id="{FD97A7AC-C05E-4052-9A0A-6970CA985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784"/>
              <a:ext cx="384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8" name="Line 12">
              <a:extLst>
                <a:ext uri="{FF2B5EF4-FFF2-40B4-BE49-F238E27FC236}">
                  <a16:creationId xmlns:a16="http://schemas.microsoft.com/office/drawing/2014/main" id="{3310952A-9B98-4B16-B331-154FFE69B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784"/>
              <a:ext cx="1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9" name="Line 13">
              <a:extLst>
                <a:ext uri="{FF2B5EF4-FFF2-40B4-BE49-F238E27FC236}">
                  <a16:creationId xmlns:a16="http://schemas.microsoft.com/office/drawing/2014/main" id="{3B9F9F00-1D93-4749-93D6-360ECE58E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2784"/>
              <a:ext cx="1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0" name="Line 14">
              <a:extLst>
                <a:ext uri="{FF2B5EF4-FFF2-40B4-BE49-F238E27FC236}">
                  <a16:creationId xmlns:a16="http://schemas.microsoft.com/office/drawing/2014/main" id="{B4FDE6A0-C8B6-458F-942C-2C3AE52E8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3119"/>
              <a:ext cx="192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1" name="Text Box 15">
              <a:extLst>
                <a:ext uri="{FF2B5EF4-FFF2-40B4-BE49-F238E27FC236}">
                  <a16:creationId xmlns:a16="http://schemas.microsoft.com/office/drawing/2014/main" id="{1AC61C3A-2C53-4654-870C-B20954DE8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2771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</a:rPr>
                <a:t>Q’1</a:t>
              </a:r>
            </a:p>
          </p:txBody>
        </p:sp>
        <p:sp>
          <p:nvSpPr>
            <p:cNvPr id="44142" name="Line 16">
              <a:extLst>
                <a:ext uri="{FF2B5EF4-FFF2-40B4-BE49-F238E27FC236}">
                  <a16:creationId xmlns:a16="http://schemas.microsoft.com/office/drawing/2014/main" id="{0A61EC71-B286-49A4-9466-251452BA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52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3" name="Line 17">
              <a:extLst>
                <a:ext uri="{FF2B5EF4-FFF2-40B4-BE49-F238E27FC236}">
                  <a16:creationId xmlns:a16="http://schemas.microsoft.com/office/drawing/2014/main" id="{70C069E9-4540-49C5-B5CA-A3DAADF9C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784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4" name="Line 18">
              <a:extLst>
                <a:ext uri="{FF2B5EF4-FFF2-40B4-BE49-F238E27FC236}">
                  <a16:creationId xmlns:a16="http://schemas.microsoft.com/office/drawing/2014/main" id="{48B473A0-66A7-42BD-8167-2D0E2ED6C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2784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5" name="Line 19">
              <a:extLst>
                <a:ext uri="{FF2B5EF4-FFF2-40B4-BE49-F238E27FC236}">
                  <a16:creationId xmlns:a16="http://schemas.microsoft.com/office/drawing/2014/main" id="{2D40C728-C778-4F33-ACF7-0687DC79F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784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6" name="Line 20">
              <a:extLst>
                <a:ext uri="{FF2B5EF4-FFF2-40B4-BE49-F238E27FC236}">
                  <a16:creationId xmlns:a16="http://schemas.microsoft.com/office/drawing/2014/main" id="{08087B58-C364-4504-A8C8-305D7D3E9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3120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7" name="Text Box 21">
              <a:extLst>
                <a:ext uri="{FF2B5EF4-FFF2-40B4-BE49-F238E27FC236}">
                  <a16:creationId xmlns:a16="http://schemas.microsoft.com/office/drawing/2014/main" id="{46C64ADB-DE1A-431B-BC8B-DA732973A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</a:rPr>
                <a:t>Q’2</a:t>
              </a:r>
            </a:p>
          </p:txBody>
        </p:sp>
        <p:sp>
          <p:nvSpPr>
            <p:cNvPr id="44148" name="Line 22">
              <a:extLst>
                <a:ext uri="{FF2B5EF4-FFF2-40B4-BE49-F238E27FC236}">
                  <a16:creationId xmlns:a16="http://schemas.microsoft.com/office/drawing/2014/main" id="{E4C79A48-B0E1-434A-A251-C005A1D1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52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9ECEAB03-0872-45F6-A01F-A7280504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702175"/>
            <a:ext cx="304800" cy="2286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64" name="Line 24">
            <a:extLst>
              <a:ext uri="{FF2B5EF4-FFF2-40B4-BE49-F238E27FC236}">
                <a16:creationId xmlns:a16="http://schemas.microsoft.com/office/drawing/2014/main" id="{E01F5B58-0CDB-4701-BBBD-CBF1B38EE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4738688"/>
            <a:ext cx="131762" cy="4413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Line 25">
            <a:extLst>
              <a:ext uri="{FF2B5EF4-FFF2-40B4-BE49-F238E27FC236}">
                <a16:creationId xmlns:a16="http://schemas.microsoft.com/office/drawing/2014/main" id="{C48D8F72-5E41-41D1-9BEC-B65A104C30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722813"/>
            <a:ext cx="1524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CCDDD39A-9006-4175-82E0-BD46C9E7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6096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D6A99B9B-EE2D-4527-886C-5237523E77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41148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Line 28">
            <a:extLst>
              <a:ext uri="{FF2B5EF4-FFF2-40B4-BE49-F238E27FC236}">
                <a16:creationId xmlns:a16="http://schemas.microsoft.com/office/drawing/2014/main" id="{CE16A054-623E-4A30-B04C-ED7D73643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1148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29">
            <a:extLst>
              <a:ext uri="{FF2B5EF4-FFF2-40B4-BE49-F238E27FC236}">
                <a16:creationId xmlns:a16="http://schemas.microsoft.com/office/drawing/2014/main" id="{A2B23505-ADD7-4C47-929C-5EACE04EE7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4114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Line 30">
            <a:extLst>
              <a:ext uri="{FF2B5EF4-FFF2-40B4-BE49-F238E27FC236}">
                <a16:creationId xmlns:a16="http://schemas.microsoft.com/office/drawing/2014/main" id="{C9C3291E-47B7-4E1F-B9C0-BD4175896A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4419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1">
            <a:extLst>
              <a:ext uri="{FF2B5EF4-FFF2-40B4-BE49-F238E27FC236}">
                <a16:creationId xmlns:a16="http://schemas.microsoft.com/office/drawing/2014/main" id="{B53C0F54-1615-48EC-B1B2-0B660F1A08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44196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32">
            <a:extLst>
              <a:ext uri="{FF2B5EF4-FFF2-40B4-BE49-F238E27FC236}">
                <a16:creationId xmlns:a16="http://schemas.microsoft.com/office/drawing/2014/main" id="{D2963C92-F3E8-491F-8393-AC0FAC8388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4648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0A428B9B-07AA-4AFD-955E-39D027201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41132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0">
                <a:solidFill>
                  <a:schemeClr val="bg1"/>
                </a:solidFill>
              </a:rPr>
              <a:t>Q’2</a:t>
            </a:r>
          </a:p>
        </p:txBody>
      </p:sp>
      <p:sp>
        <p:nvSpPr>
          <p:cNvPr id="35874" name="Rectangle 34">
            <a:extLst>
              <a:ext uri="{FF2B5EF4-FFF2-40B4-BE49-F238E27FC236}">
                <a16:creationId xmlns:a16="http://schemas.microsoft.com/office/drawing/2014/main" id="{4D6BF55B-97F1-4101-8BB9-B4E08CF5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5029200"/>
            <a:ext cx="344487" cy="2682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/>
              <a:t>Q</a:t>
            </a:r>
          </a:p>
        </p:txBody>
      </p:sp>
      <p:sp>
        <p:nvSpPr>
          <p:cNvPr id="35875" name="Line 35">
            <a:extLst>
              <a:ext uri="{FF2B5EF4-FFF2-40B4-BE49-F238E27FC236}">
                <a16:creationId xmlns:a16="http://schemas.microsoft.com/office/drawing/2014/main" id="{79D9254C-F2DA-421D-8D90-E2AD35142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419600"/>
            <a:ext cx="2286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Line 36">
            <a:extLst>
              <a:ext uri="{FF2B5EF4-FFF2-40B4-BE49-F238E27FC236}">
                <a16:creationId xmlns:a16="http://schemas.microsoft.com/office/drawing/2014/main" id="{128F8B83-572F-4C59-AC72-9EC97218A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33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6093A8D0-4A3B-45A3-BFCB-0A7119F9E05F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00400"/>
            <a:ext cx="609600" cy="1066800"/>
            <a:chOff x="4656" y="2016"/>
            <a:chExt cx="384" cy="672"/>
          </a:xfrm>
        </p:grpSpPr>
        <p:sp>
          <p:nvSpPr>
            <p:cNvPr id="44128" name="Line 38">
              <a:extLst>
                <a:ext uri="{FF2B5EF4-FFF2-40B4-BE49-F238E27FC236}">
                  <a16:creationId xmlns:a16="http://schemas.microsoft.com/office/drawing/2014/main" id="{4DCD04D7-68AB-49B2-A441-9BE58563A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016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9" name="Line 39">
              <a:extLst>
                <a:ext uri="{FF2B5EF4-FFF2-40B4-BE49-F238E27FC236}">
                  <a16:creationId xmlns:a16="http://schemas.microsoft.com/office/drawing/2014/main" id="{6739BDEA-A89C-4273-A476-F5E96305B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2544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0" name="Line 40">
              <a:extLst>
                <a:ext uri="{FF2B5EF4-FFF2-40B4-BE49-F238E27FC236}">
                  <a16:creationId xmlns:a16="http://schemas.microsoft.com/office/drawing/2014/main" id="{A4B61B5A-EF1C-4A3E-BDE0-474ABBCC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254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1" name="Line 41">
              <a:extLst>
                <a:ext uri="{FF2B5EF4-FFF2-40B4-BE49-F238E27FC236}">
                  <a16:creationId xmlns:a16="http://schemas.microsoft.com/office/drawing/2014/main" id="{52DD5182-1548-4716-8D13-FC648A495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688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2" name="Line 42">
              <a:extLst>
                <a:ext uri="{FF2B5EF4-FFF2-40B4-BE49-F238E27FC236}">
                  <a16:creationId xmlns:a16="http://schemas.microsoft.com/office/drawing/2014/main" id="{05EBFDEF-3A71-42EA-844C-C3BCC4AD0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16"/>
              <a:ext cx="0" cy="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3" name="Line 43">
              <a:extLst>
                <a:ext uri="{FF2B5EF4-FFF2-40B4-BE49-F238E27FC236}">
                  <a16:creationId xmlns:a16="http://schemas.microsoft.com/office/drawing/2014/main" id="{9C785624-0FF7-407E-96A7-0AC7DDE3B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016"/>
              <a:ext cx="0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4" name="Text Box 44">
              <a:extLst>
                <a:ext uri="{FF2B5EF4-FFF2-40B4-BE49-F238E27FC236}">
                  <a16:creationId xmlns:a16="http://schemas.microsoft.com/office/drawing/2014/main" id="{AF252CF5-336A-4CF1-8063-91E67B36C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35885" name="Rectangle 45">
            <a:extLst>
              <a:ext uri="{FF2B5EF4-FFF2-40B4-BE49-F238E27FC236}">
                <a16:creationId xmlns:a16="http://schemas.microsoft.com/office/drawing/2014/main" id="{F652725D-45CE-4543-9C9B-E278947D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48200"/>
            <a:ext cx="304800" cy="2682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/>
              <a:t>Q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12F07752-9928-4998-BDC6-CC18FFF3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638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8A98E9EE-1D67-4C01-98F0-04406480D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63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(c)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1676A0CE-6EC5-45DA-8C37-0BC37B858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63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35889" name="AutoShape 49">
            <a:extLst>
              <a:ext uri="{FF2B5EF4-FFF2-40B4-BE49-F238E27FC236}">
                <a16:creationId xmlns:a16="http://schemas.microsoft.com/office/drawing/2014/main" id="{3B5CE3B1-ABD2-41D2-80CC-9736645F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890" name="AutoShape 50">
            <a:extLst>
              <a:ext uri="{FF2B5EF4-FFF2-40B4-BE49-F238E27FC236}">
                <a16:creationId xmlns:a16="http://schemas.microsoft.com/office/drawing/2014/main" id="{CFB51AFB-AD36-4748-878F-E9D880D6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86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891" name="AutoShape 51">
            <a:extLst>
              <a:ext uri="{FF2B5EF4-FFF2-40B4-BE49-F238E27FC236}">
                <a16:creationId xmlns:a16="http://schemas.microsoft.com/office/drawing/2014/main" id="{0C1F8AAF-2559-4C08-BE36-F89F07A1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86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892" name="Rectangle 52">
            <a:extLst>
              <a:ext uri="{FF2B5EF4-FFF2-40B4-BE49-F238E27FC236}">
                <a16:creationId xmlns:a16="http://schemas.microsoft.com/office/drawing/2014/main" id="{91CA8816-2822-4D8E-BD9B-D6B0EB94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1225"/>
            <a:ext cx="304800" cy="2286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B259F0C3-70D7-4034-BFF1-F4BF371C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180013"/>
            <a:ext cx="303212" cy="268287"/>
          </a:xfrm>
          <a:prstGeom prst="rect">
            <a:avLst/>
          </a:prstGeom>
          <a:solidFill>
            <a:srgbClr val="CC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/>
              <a:t>Q</a:t>
            </a:r>
          </a:p>
        </p:txBody>
      </p:sp>
      <p:sp>
        <p:nvSpPr>
          <p:cNvPr id="35894" name="Rectangle 54">
            <a:extLst>
              <a:ext uri="{FF2B5EF4-FFF2-40B4-BE49-F238E27FC236}">
                <a16:creationId xmlns:a16="http://schemas.microsoft.com/office/drawing/2014/main" id="{94360F83-0985-4565-BD1B-FEECBD798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2813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95" name="Rectangle 55">
            <a:extLst>
              <a:ext uri="{FF2B5EF4-FFF2-40B4-BE49-F238E27FC236}">
                <a16:creationId xmlns:a16="http://schemas.microsoft.com/office/drawing/2014/main" id="{73E2E86F-223D-4F9F-B1A6-CE57E90D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4703763"/>
            <a:ext cx="304800" cy="2286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96" name="Rectangle 56">
            <a:extLst>
              <a:ext uri="{FF2B5EF4-FFF2-40B4-BE49-F238E27FC236}">
                <a16:creationId xmlns:a16="http://schemas.microsoft.com/office/drawing/2014/main" id="{E6FB4305-598B-4FB5-9955-CB7F4101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1225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97" name="Rectangle 57">
            <a:extLst>
              <a:ext uri="{FF2B5EF4-FFF2-40B4-BE49-F238E27FC236}">
                <a16:creationId xmlns:a16="http://schemas.microsoft.com/office/drawing/2014/main" id="{A9CD31C8-5C1B-45AC-882D-FA4134EE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03763"/>
            <a:ext cx="304800" cy="2286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98" name="Rectangle 58">
            <a:extLst>
              <a:ext uri="{FF2B5EF4-FFF2-40B4-BE49-F238E27FC236}">
                <a16:creationId xmlns:a16="http://schemas.microsoft.com/office/drawing/2014/main" id="{269BA2FC-271A-446F-9195-D5A0D53F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2813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899" name="Rectangle 59">
            <a:extLst>
              <a:ext uri="{FF2B5EF4-FFF2-40B4-BE49-F238E27FC236}">
                <a16:creationId xmlns:a16="http://schemas.microsoft.com/office/drawing/2014/main" id="{B5F4475E-AA3C-4493-94FB-E2258ABD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721225"/>
            <a:ext cx="304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0"/>
          </a:p>
        </p:txBody>
      </p:sp>
      <p:sp>
        <p:nvSpPr>
          <p:cNvPr id="35900" name="Text Box 60">
            <a:extLst>
              <a:ext uri="{FF2B5EF4-FFF2-40B4-BE49-F238E27FC236}">
                <a16:creationId xmlns:a16="http://schemas.microsoft.com/office/drawing/2014/main" id="{C6BD8BF6-D3AB-4D9B-AB44-CF9767A8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重复部分</a:t>
            </a:r>
          </a:p>
        </p:txBody>
      </p:sp>
      <p:sp>
        <p:nvSpPr>
          <p:cNvPr id="35901" name="Rectangle 61">
            <a:extLst>
              <a:ext uri="{FF2B5EF4-FFF2-40B4-BE49-F238E27FC236}">
                <a16:creationId xmlns:a16="http://schemas.microsoft.com/office/drawing/2014/main" id="{CE2D9139-642D-485A-ACEC-42298248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00400"/>
            <a:ext cx="6096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35902" name="Picture 62" descr="图3">
            <a:extLst>
              <a:ext uri="{FF2B5EF4-FFF2-40B4-BE49-F238E27FC236}">
                <a16:creationId xmlns:a16="http://schemas.microsoft.com/office/drawing/2014/main" id="{8AB86C5A-3A91-40C3-95D3-E40C0D6C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0" y="3738563"/>
            <a:ext cx="64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03" name="Picture 63" descr="图3">
            <a:extLst>
              <a:ext uri="{FF2B5EF4-FFF2-40B4-BE49-F238E27FC236}">
                <a16:creationId xmlns:a16="http://schemas.microsoft.com/office/drawing/2014/main" id="{EE23AA58-7292-4565-BFC6-0049BF89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8" y="3740150"/>
            <a:ext cx="64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04" name="Picture 64" descr="图3">
            <a:extLst>
              <a:ext uri="{FF2B5EF4-FFF2-40B4-BE49-F238E27FC236}">
                <a16:creationId xmlns:a16="http://schemas.microsoft.com/office/drawing/2014/main" id="{F708A03E-F11F-4C36-A28F-2471F007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0" y="3741738"/>
            <a:ext cx="64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05" name="Line 65">
            <a:extLst>
              <a:ext uri="{FF2B5EF4-FFF2-40B4-BE49-F238E27FC236}">
                <a16:creationId xmlns:a16="http://schemas.microsoft.com/office/drawing/2014/main" id="{679F9BC7-009D-4389-8C1A-29168BB974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7388" y="3200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6" name="Line 66">
            <a:extLst>
              <a:ext uri="{FF2B5EF4-FFF2-40B4-BE49-F238E27FC236}">
                <a16:creationId xmlns:a16="http://schemas.microsoft.com/office/drawing/2014/main" id="{788D6A06-92FB-46FC-9E19-813AB991BF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2862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7" name="Line 67">
            <a:extLst>
              <a:ext uri="{FF2B5EF4-FFF2-40B4-BE49-F238E27FC236}">
                <a16:creationId xmlns:a16="http://schemas.microsoft.com/office/drawing/2014/main" id="{EA2FB094-8167-4E51-8EEB-C8C4240E60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10600" y="4267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8" name="Line 68">
            <a:extLst>
              <a:ext uri="{FF2B5EF4-FFF2-40B4-BE49-F238E27FC236}">
                <a16:creationId xmlns:a16="http://schemas.microsoft.com/office/drawing/2014/main" id="{580702ED-2546-484A-823D-62A9C95E6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2004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09" name="Line 69">
            <a:extLst>
              <a:ext uri="{FF2B5EF4-FFF2-40B4-BE49-F238E27FC236}">
                <a16:creationId xmlns:a16="http://schemas.microsoft.com/office/drawing/2014/main" id="{7FCC5CA4-E865-4EBE-A688-E1AB7E467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200400"/>
            <a:ext cx="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10" name="Text Box 70">
            <a:extLst>
              <a:ext uri="{FF2B5EF4-FFF2-40B4-BE49-F238E27FC236}">
                <a16:creationId xmlns:a16="http://schemas.microsoft.com/office/drawing/2014/main" id="{152EB45E-1BE9-4F10-89B8-03258659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323850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Y</a:t>
            </a:r>
          </a:p>
        </p:txBody>
      </p:sp>
      <p:grpSp>
        <p:nvGrpSpPr>
          <p:cNvPr id="4" name="Group 71">
            <a:extLst>
              <a:ext uri="{FF2B5EF4-FFF2-40B4-BE49-F238E27FC236}">
                <a16:creationId xmlns:a16="http://schemas.microsoft.com/office/drawing/2014/main" id="{8B06520C-521C-4C74-B80D-36FCAD69240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00400"/>
            <a:ext cx="1981200" cy="2057400"/>
            <a:chOff x="192" y="2016"/>
            <a:chExt cx="1248" cy="1296"/>
          </a:xfrm>
        </p:grpSpPr>
        <p:sp>
          <p:nvSpPr>
            <p:cNvPr id="44105" name="Rectangle 72">
              <a:extLst>
                <a:ext uri="{FF2B5EF4-FFF2-40B4-BE49-F238E27FC236}">
                  <a16:creationId xmlns:a16="http://schemas.microsoft.com/office/drawing/2014/main" id="{14B0F945-4726-4EA7-99EE-F4993EAA9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16"/>
              <a:ext cx="38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106" name="Line 73">
              <a:extLst>
                <a:ext uri="{FF2B5EF4-FFF2-40B4-BE49-F238E27FC236}">
                  <a16:creationId xmlns:a16="http://schemas.microsoft.com/office/drawing/2014/main" id="{B9F1D9CF-17B8-4EB2-A9F9-6A3E44168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7" name="Rectangle 74">
              <a:extLst>
                <a:ext uri="{FF2B5EF4-FFF2-40B4-BE49-F238E27FC236}">
                  <a16:creationId xmlns:a16="http://schemas.microsoft.com/office/drawing/2014/main" id="{607810D5-90E7-4B28-A030-501B31A6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32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44108" name="Line 75">
              <a:extLst>
                <a:ext uri="{FF2B5EF4-FFF2-40B4-BE49-F238E27FC236}">
                  <a16:creationId xmlns:a16="http://schemas.microsoft.com/office/drawing/2014/main" id="{C5405677-1769-428D-8ABA-6AAFEE448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7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9" name="Line 76">
              <a:extLst>
                <a:ext uri="{FF2B5EF4-FFF2-40B4-BE49-F238E27FC236}">
                  <a16:creationId xmlns:a16="http://schemas.microsoft.com/office/drawing/2014/main" id="{34FE94B4-B028-4E3F-8F65-8CFCE57CF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7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0" name="Text Box 77">
              <a:extLst>
                <a:ext uri="{FF2B5EF4-FFF2-40B4-BE49-F238E27FC236}">
                  <a16:creationId xmlns:a16="http://schemas.microsoft.com/office/drawing/2014/main" id="{DB5C7197-D294-4AAB-83AE-2930ED4C3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93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0"/>
                <a:t>Q1</a:t>
              </a:r>
            </a:p>
          </p:txBody>
        </p:sp>
        <p:sp>
          <p:nvSpPr>
            <p:cNvPr id="44111" name="Rectangle 78">
              <a:extLst>
                <a:ext uri="{FF2B5EF4-FFF2-40B4-BE49-F238E27FC236}">
                  <a16:creationId xmlns:a16="http://schemas.microsoft.com/office/drawing/2014/main" id="{BA9D8BCC-079C-46C5-8E25-87D1A538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384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Y</a:t>
              </a:r>
            </a:p>
          </p:txBody>
        </p:sp>
        <p:sp>
          <p:nvSpPr>
            <p:cNvPr id="44112" name="Line 79">
              <a:extLst>
                <a:ext uri="{FF2B5EF4-FFF2-40B4-BE49-F238E27FC236}">
                  <a16:creationId xmlns:a16="http://schemas.microsoft.com/office/drawing/2014/main" id="{E87C4409-A068-4A77-881C-93201A3B3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3" name="Rectangle 80">
              <a:extLst>
                <a:ext uri="{FF2B5EF4-FFF2-40B4-BE49-F238E27FC236}">
                  <a16:creationId xmlns:a16="http://schemas.microsoft.com/office/drawing/2014/main" id="{6D9E7E7D-5B84-42FE-A6E7-3D7B4963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32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0"/>
            </a:p>
          </p:txBody>
        </p:sp>
        <p:sp>
          <p:nvSpPr>
            <p:cNvPr id="44114" name="Line 81">
              <a:extLst>
                <a:ext uri="{FF2B5EF4-FFF2-40B4-BE49-F238E27FC236}">
                  <a16:creationId xmlns:a16="http://schemas.microsoft.com/office/drawing/2014/main" id="{3E7F5DAD-818E-47DB-991E-027D159CE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5" name="Line 82">
              <a:extLst>
                <a:ext uri="{FF2B5EF4-FFF2-40B4-BE49-F238E27FC236}">
                  <a16:creationId xmlns:a16="http://schemas.microsoft.com/office/drawing/2014/main" id="{B7E30C14-02D7-4274-801C-77FD5685E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6" name="Text Box 83">
              <a:extLst>
                <a:ext uri="{FF2B5EF4-FFF2-40B4-BE49-F238E27FC236}">
                  <a16:creationId xmlns:a16="http://schemas.microsoft.com/office/drawing/2014/main" id="{D67F6C81-6B2D-4849-9196-2DFFDFF43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793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0"/>
                <a:t>Q2</a:t>
              </a:r>
            </a:p>
          </p:txBody>
        </p:sp>
        <p:sp>
          <p:nvSpPr>
            <p:cNvPr id="44117" name="Line 84">
              <a:extLst>
                <a:ext uri="{FF2B5EF4-FFF2-40B4-BE49-F238E27FC236}">
                  <a16:creationId xmlns:a16="http://schemas.microsoft.com/office/drawing/2014/main" id="{B8B8AD6E-5DF5-4825-9325-F23502708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7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8" name="Line 85">
              <a:extLst>
                <a:ext uri="{FF2B5EF4-FFF2-40B4-BE49-F238E27FC236}">
                  <a16:creationId xmlns:a16="http://schemas.microsoft.com/office/drawing/2014/main" id="{4BF3A5FB-B1EC-4ACB-9022-2861FD9F8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7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9" name="Line 86">
              <a:extLst>
                <a:ext uri="{FF2B5EF4-FFF2-40B4-BE49-F238E27FC236}">
                  <a16:creationId xmlns:a16="http://schemas.microsoft.com/office/drawing/2014/main" id="{E2A6E240-88AE-4E85-ABB8-2B144596F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0" name="Line 87">
              <a:extLst>
                <a:ext uri="{FF2B5EF4-FFF2-40B4-BE49-F238E27FC236}">
                  <a16:creationId xmlns:a16="http://schemas.microsoft.com/office/drawing/2014/main" id="{571C7D37-360E-45F7-B2C2-EEBA4951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7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1" name="Line 88">
              <a:extLst>
                <a:ext uri="{FF2B5EF4-FFF2-40B4-BE49-F238E27FC236}">
                  <a16:creationId xmlns:a16="http://schemas.microsoft.com/office/drawing/2014/main" id="{F28B9841-4AAD-4300-8E09-B8AB0E365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7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2" name="Line 89">
              <a:extLst>
                <a:ext uri="{FF2B5EF4-FFF2-40B4-BE49-F238E27FC236}">
                  <a16:creationId xmlns:a16="http://schemas.microsoft.com/office/drawing/2014/main" id="{9A776BA0-1729-4EC1-8BDD-FCE9F3F27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97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3" name="Line 90">
              <a:extLst>
                <a:ext uri="{FF2B5EF4-FFF2-40B4-BE49-F238E27FC236}">
                  <a16:creationId xmlns:a16="http://schemas.microsoft.com/office/drawing/2014/main" id="{6DABD40A-5B2E-47BC-99F7-091291718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4" name="Line 91">
              <a:extLst>
                <a:ext uri="{FF2B5EF4-FFF2-40B4-BE49-F238E27FC236}">
                  <a16:creationId xmlns:a16="http://schemas.microsoft.com/office/drawing/2014/main" id="{E2E91CEC-53FA-4088-8A01-E4BFE2417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5" name="Line 92">
              <a:extLst>
                <a:ext uri="{FF2B5EF4-FFF2-40B4-BE49-F238E27FC236}">
                  <a16:creationId xmlns:a16="http://schemas.microsoft.com/office/drawing/2014/main" id="{4EF5D1EA-645F-4A2E-AFFF-3A7BB92E2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68"/>
              <a:ext cx="96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6" name="Line 93">
              <a:extLst>
                <a:ext uri="{FF2B5EF4-FFF2-40B4-BE49-F238E27FC236}">
                  <a16:creationId xmlns:a16="http://schemas.microsoft.com/office/drawing/2014/main" id="{C6FDD7EB-1A7D-43FD-B497-D364F5B39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1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7" name="Rectangle 94">
              <a:extLst>
                <a:ext uri="{FF2B5EF4-FFF2-40B4-BE49-F238E27FC236}">
                  <a16:creationId xmlns:a16="http://schemas.microsoft.com/office/drawing/2014/main" id="{B4DA00BA-53B0-4C74-876F-F9FEC7F4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44083" name="Rectangle 95">
            <a:extLst>
              <a:ext uri="{FF2B5EF4-FFF2-40B4-BE49-F238E27FC236}">
                <a16:creationId xmlns:a16="http://schemas.microsoft.com/office/drawing/2014/main" id="{C0490756-3317-4DF7-8EB9-F78C5EA46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368300"/>
            <a:ext cx="7772400" cy="784225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FF99"/>
                </a:solidFill>
                <a:latin typeface="Monotype Sorts" pitchFamily="2" charset="2"/>
              </a:rPr>
              <a:t>四、模块结构图的改进</a:t>
            </a:r>
          </a:p>
        </p:txBody>
      </p:sp>
      <p:pic>
        <p:nvPicPr>
          <p:cNvPr id="35936" name="Picture 96" descr="图3">
            <a:extLst>
              <a:ext uri="{FF2B5EF4-FFF2-40B4-BE49-F238E27FC236}">
                <a16:creationId xmlns:a16="http://schemas.microsoft.com/office/drawing/2014/main" id="{ABEA1733-B5EE-4D78-9F2C-565A8092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3743325"/>
            <a:ext cx="609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97">
            <a:extLst>
              <a:ext uri="{FF2B5EF4-FFF2-40B4-BE49-F238E27FC236}">
                <a16:creationId xmlns:a16="http://schemas.microsoft.com/office/drawing/2014/main" id="{E2C15C24-AF98-4A33-A850-0C5278EAD2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124200"/>
            <a:ext cx="762000" cy="1295400"/>
            <a:chOff x="3024" y="1968"/>
            <a:chExt cx="480" cy="816"/>
          </a:xfrm>
        </p:grpSpPr>
        <p:pic>
          <p:nvPicPr>
            <p:cNvPr id="44095" name="Picture 98" descr="图3">
              <a:extLst>
                <a:ext uri="{FF2B5EF4-FFF2-40B4-BE49-F238E27FC236}">
                  <a16:creationId xmlns:a16="http://schemas.microsoft.com/office/drawing/2014/main" id="{DEA41E34-A713-4039-9A6D-962FC3547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" y="2326"/>
              <a:ext cx="37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96" name="Rectangle 99">
              <a:extLst>
                <a:ext uri="{FF2B5EF4-FFF2-40B4-BE49-F238E27FC236}">
                  <a16:creationId xmlns:a16="http://schemas.microsoft.com/office/drawing/2014/main" id="{C7B7CFA9-65B4-4275-8B91-5AE06A5C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030"/>
              <a:ext cx="359" cy="31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4097" name="Rectangle 100">
              <a:extLst>
                <a:ext uri="{FF2B5EF4-FFF2-40B4-BE49-F238E27FC236}">
                  <a16:creationId xmlns:a16="http://schemas.microsoft.com/office/drawing/2014/main" id="{459523E3-9107-43EB-9927-41CFA0B0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68"/>
              <a:ext cx="48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4098" name="Text Box 101">
              <a:extLst>
                <a:ext uri="{FF2B5EF4-FFF2-40B4-BE49-F238E27FC236}">
                  <a16:creationId xmlns:a16="http://schemas.microsoft.com/office/drawing/2014/main" id="{384EF798-C6DF-4C35-B55C-2F664B6E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030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4099" name="Line 102">
              <a:extLst>
                <a:ext uri="{FF2B5EF4-FFF2-40B4-BE49-F238E27FC236}">
                  <a16:creationId xmlns:a16="http://schemas.microsoft.com/office/drawing/2014/main" id="{CC70A65B-B59A-4710-B568-7DC672DBF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0" name="Line 103">
              <a:extLst>
                <a:ext uri="{FF2B5EF4-FFF2-40B4-BE49-F238E27FC236}">
                  <a16:creationId xmlns:a16="http://schemas.microsoft.com/office/drawing/2014/main" id="{71B6B8DD-710A-4F2B-9B0B-F5A06AADE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1" name="Line 104">
              <a:extLst>
                <a:ext uri="{FF2B5EF4-FFF2-40B4-BE49-F238E27FC236}">
                  <a16:creationId xmlns:a16="http://schemas.microsoft.com/office/drawing/2014/main" id="{7D9B4332-651C-4446-BC6B-EF8BF7448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" y="2016"/>
              <a:ext cx="0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2" name="Line 105">
              <a:extLst>
                <a:ext uri="{FF2B5EF4-FFF2-40B4-BE49-F238E27FC236}">
                  <a16:creationId xmlns:a16="http://schemas.microsoft.com/office/drawing/2014/main" id="{96F0CE21-EDF5-4AFA-9DDE-B9B270C5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2016"/>
              <a:ext cx="0" cy="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3" name="Line 106">
              <a:extLst>
                <a:ext uri="{FF2B5EF4-FFF2-40B4-BE49-F238E27FC236}">
                  <a16:creationId xmlns:a16="http://schemas.microsoft.com/office/drawing/2014/main" id="{636DE03B-5FF6-43FE-8A32-F198DE8DA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5" y="2029"/>
              <a:ext cx="35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Rectangle 107">
              <a:extLst>
                <a:ext uri="{FF2B5EF4-FFF2-40B4-BE49-F238E27FC236}">
                  <a16:creationId xmlns:a16="http://schemas.microsoft.com/office/drawing/2014/main" id="{69D2DDE6-30E6-40EE-9CF9-7B262DC4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518"/>
              <a:ext cx="237" cy="225"/>
            </a:xfrm>
            <a:prstGeom prst="rect">
              <a:avLst/>
            </a:prstGeom>
            <a:solidFill>
              <a:srgbClr val="004284"/>
            </a:solidFill>
            <a:ln w="28575">
              <a:solidFill>
                <a:srgbClr val="003C78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35948" name="Line 108">
            <a:extLst>
              <a:ext uri="{FF2B5EF4-FFF2-40B4-BE49-F238E27FC236}">
                <a16:creationId xmlns:a16="http://schemas.microsoft.com/office/drawing/2014/main" id="{129F3723-DFFD-4E4F-9884-540B4B2A2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013200"/>
            <a:ext cx="268287" cy="10096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7" name="Rectangle 109">
            <a:extLst>
              <a:ext uri="{FF2B5EF4-FFF2-40B4-BE49-F238E27FC236}">
                <a16:creationId xmlns:a16="http://schemas.microsoft.com/office/drawing/2014/main" id="{07FF23A5-DAA0-4737-99D4-0A663554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4084638"/>
            <a:ext cx="358775" cy="258762"/>
          </a:xfrm>
          <a:prstGeom prst="rect">
            <a:avLst/>
          </a:prstGeom>
          <a:solidFill>
            <a:srgbClr val="003E7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35950" name="Picture 110" descr="图3">
            <a:extLst>
              <a:ext uri="{FF2B5EF4-FFF2-40B4-BE49-F238E27FC236}">
                <a16:creationId xmlns:a16="http://schemas.microsoft.com/office/drawing/2014/main" id="{6DD63CFC-0CB4-48CD-B535-63DC20E8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36975"/>
            <a:ext cx="5699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51" name="Line 111">
            <a:extLst>
              <a:ext uri="{FF2B5EF4-FFF2-40B4-BE49-F238E27FC236}">
                <a16:creationId xmlns:a16="http://schemas.microsoft.com/office/drawing/2014/main" id="{A5B0724A-543E-41A2-97CD-4D2DAE5E8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663" y="4054475"/>
            <a:ext cx="152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52" name="Rectangle 112">
            <a:extLst>
              <a:ext uri="{FF2B5EF4-FFF2-40B4-BE49-F238E27FC236}">
                <a16:creationId xmlns:a16="http://schemas.microsoft.com/office/drawing/2014/main" id="{5724B2F1-1C01-40DD-BCDC-1CE54AD7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4014788"/>
            <a:ext cx="317500" cy="279400"/>
          </a:xfrm>
          <a:prstGeom prst="rect">
            <a:avLst/>
          </a:prstGeom>
          <a:solidFill>
            <a:srgbClr val="004284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5953" name="Line 113">
            <a:extLst>
              <a:ext uri="{FF2B5EF4-FFF2-40B4-BE49-F238E27FC236}">
                <a16:creationId xmlns:a16="http://schemas.microsoft.com/office/drawing/2014/main" id="{CCF5F1DA-1358-4AFB-A279-5C24F8447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038600"/>
            <a:ext cx="152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2" name="Rectangle 1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E14809-75BB-4B37-8E13-BBF72B89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4093" name="Rectangle 1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7D35C7-3389-4D4B-A755-4F0599BC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4094" name="Oval 116">
            <a:hlinkClick r:id="rId4" action="ppaction://hlinksldjump"/>
            <a:extLst>
              <a:ext uri="{FF2B5EF4-FFF2-40B4-BE49-F238E27FC236}">
                <a16:creationId xmlns:a16="http://schemas.microsoft.com/office/drawing/2014/main" id="{F9AE149A-CB59-4FF8-8597-D32E8D54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63" grpId="0" animBg="1" autoUpdateAnimBg="0"/>
      <p:bldP spid="35866" grpId="0" animBg="1" autoUpdateAnimBg="0"/>
      <p:bldP spid="35873" grpId="0" autoUpdateAnimBg="0"/>
      <p:bldP spid="35874" grpId="0" animBg="1" autoUpdateAnimBg="0"/>
      <p:bldP spid="35885" grpId="0" animBg="1" autoUpdateAnimBg="0"/>
      <p:bldP spid="35886" grpId="0" autoUpdateAnimBg="0"/>
      <p:bldP spid="35887" grpId="0" autoUpdateAnimBg="0"/>
      <p:bldP spid="35888" grpId="0" autoUpdateAnimBg="0"/>
      <p:bldP spid="35889" grpId="0" animBg="1"/>
      <p:bldP spid="35890" grpId="0" animBg="1"/>
      <p:bldP spid="35891" grpId="0" animBg="1"/>
      <p:bldP spid="35892" grpId="0" animBg="1" autoUpdateAnimBg="0"/>
      <p:bldP spid="35893" grpId="0" animBg="1" autoUpdateAnimBg="0"/>
      <p:bldP spid="35894" grpId="0" animBg="1" autoUpdateAnimBg="0"/>
      <p:bldP spid="35895" grpId="0" animBg="1" autoUpdateAnimBg="0"/>
      <p:bldP spid="35896" grpId="0" animBg="1" autoUpdateAnimBg="0"/>
      <p:bldP spid="35897" grpId="0" animBg="1" autoUpdateAnimBg="0"/>
      <p:bldP spid="35898" grpId="0" animBg="1" autoUpdateAnimBg="0"/>
      <p:bldP spid="35899" grpId="0" animBg="1" autoUpdateAnimBg="0"/>
      <p:bldP spid="35900" grpId="0" autoUpdateAnimBg="0"/>
      <p:bldP spid="35901" grpId="0" animBg="1" autoUpdateAnimBg="0"/>
      <p:bldP spid="35910" grpId="0" autoUpdateAnimBg="0"/>
      <p:bldP spid="359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5B756CDB-3455-431E-BC12-38C564F51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584325"/>
            <a:ext cx="56261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5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控制范围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结构方面的特点，包括模块及其所有下属模块。</a:t>
            </a:r>
          </a:p>
          <a:p>
            <a:pPr lvl="1" algn="just">
              <a:lnSpc>
                <a:spcPct val="115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作用范围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0">
                <a:solidFill>
                  <a:schemeClr val="bg1"/>
                </a:solidFill>
              </a:rPr>
              <a:t>—</a:t>
            </a:r>
            <a:r>
              <a:rPr lang="en-US" altLang="zh-CN" b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判断所涉及到的模块，是从功能特点考虑的。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87C09D2-9EFE-4486-BD2A-9228AF926B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11163"/>
            <a:ext cx="7772400" cy="8636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）模块的作用范围应与控制范围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5060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F454F6-7146-4EBD-9F36-22B720F4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5061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47AA57-AD20-44FC-924F-C80FE590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5062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4A627B7-B6B3-4529-9DFC-E687921D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20D186C-C28E-4216-A2A7-C3D445A3D5BF}"/>
              </a:ext>
            </a:extLst>
          </p:cNvPr>
          <p:cNvGrpSpPr>
            <a:grpSpLocks/>
          </p:cNvGrpSpPr>
          <p:nvPr/>
        </p:nvGrpSpPr>
        <p:grpSpPr bwMode="auto">
          <a:xfrm>
            <a:off x="6507163" y="1538288"/>
            <a:ext cx="2403475" cy="2806700"/>
            <a:chOff x="3861" y="1074"/>
            <a:chExt cx="1586" cy="1746"/>
          </a:xfrm>
        </p:grpSpPr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BB44435F-BF1E-483A-8E8C-1C90A5673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074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TOP</a:t>
              </a: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36B0E215-7B18-4F01-850A-455A46F16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" y="1314"/>
              <a:ext cx="298" cy="1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5B960710-34E4-46C2-86AA-11C85ED0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1488"/>
              <a:ext cx="42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782ED482-DD3E-4648-AD1B-1A4F24C98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" y="1314"/>
              <a:ext cx="377" cy="1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Rectangle 13">
              <a:extLst>
                <a:ext uri="{FF2B5EF4-FFF2-40B4-BE49-F238E27FC236}">
                  <a16:creationId xmlns:a16="http://schemas.microsoft.com/office/drawing/2014/main" id="{ADFCA29F-672D-4217-AF7B-571A8FAEF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1488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T</a:t>
              </a:r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68880F78-3473-4E16-80B8-AC144422C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6" y="1718"/>
              <a:ext cx="329" cy="2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2EE0CBC4-CA85-4F76-B0FB-E8DACF498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1954"/>
              <a:ext cx="432" cy="24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45072" name="Rectangle 16">
              <a:extLst>
                <a:ext uri="{FF2B5EF4-FFF2-40B4-BE49-F238E27FC236}">
                  <a16:creationId xmlns:a16="http://schemas.microsoft.com/office/drawing/2014/main" id="{B214E147-0983-49F1-8EF0-053157AD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580"/>
              <a:ext cx="432" cy="24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45073" name="Rectangle 17">
              <a:extLst>
                <a:ext uri="{FF2B5EF4-FFF2-40B4-BE49-F238E27FC236}">
                  <a16:creationId xmlns:a16="http://schemas.microsoft.com/office/drawing/2014/main" id="{1B247484-D0A0-4269-B212-9071E44D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570"/>
              <a:ext cx="432" cy="24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B1</a:t>
              </a:r>
            </a:p>
          </p:txBody>
        </p:sp>
        <p:sp>
          <p:nvSpPr>
            <p:cNvPr id="45074" name="Rectangle 18">
              <a:extLst>
                <a:ext uri="{FF2B5EF4-FFF2-40B4-BE49-F238E27FC236}">
                  <a16:creationId xmlns:a16="http://schemas.microsoft.com/office/drawing/2014/main" id="{97ABB1D2-F93E-43BE-B676-E37523F0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2580"/>
              <a:ext cx="432" cy="24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B2</a:t>
              </a:r>
            </a:p>
          </p:txBody>
        </p:sp>
        <p:sp>
          <p:nvSpPr>
            <p:cNvPr id="45075" name="AutoShape 19">
              <a:extLst>
                <a:ext uri="{FF2B5EF4-FFF2-40B4-BE49-F238E27FC236}">
                  <a16:creationId xmlns:a16="http://schemas.microsoft.com/office/drawing/2014/main" id="{C591FFB3-BD54-423E-9D40-2BDEBC47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2194"/>
              <a:ext cx="96" cy="144"/>
            </a:xfrm>
            <a:prstGeom prst="diamond">
              <a:avLst/>
            </a:prstGeom>
            <a:solidFill>
              <a:srgbClr val="FF33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zh-CN" sz="1600" b="0">
                <a:solidFill>
                  <a:srgbClr val="FF3300"/>
                </a:solidFill>
              </a:endParaRPr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451D39E2-D9ED-4CE5-85FC-C029EE07F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0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A713CAFA-5365-4362-A74D-C8CB42F34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3" y="2262"/>
              <a:ext cx="583" cy="31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22">
              <a:extLst>
                <a:ext uri="{FF2B5EF4-FFF2-40B4-BE49-F238E27FC236}">
                  <a16:creationId xmlns:a16="http://schemas.microsoft.com/office/drawing/2014/main" id="{B4068740-2339-42CE-B647-64A32E571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1" y="2242"/>
              <a:ext cx="534" cy="33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87" name="Text Box 23">
            <a:extLst>
              <a:ext uri="{FF2B5EF4-FFF2-40B4-BE49-F238E27FC236}">
                <a16:creationId xmlns:a16="http://schemas.microsoft.com/office/drawing/2014/main" id="{2C1B4ED1-6869-4E2F-A974-3D2F8B5F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89475"/>
            <a:ext cx="832643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15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SD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方法认为：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当作用范围为控制范围的子集时，才能获得较低的块间联系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如图中的设计，判定的作用范围恰好在判定所在模块的下一层。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BAB2E72C-D3D7-47A7-8E90-3A97CFA4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08050"/>
            <a:ext cx="8370888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）模块的大小适当</a:t>
            </a:r>
            <a:endParaRPr lang="zh-CN" altLang="en-US" b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模块大小指其篇幅，一般模块大小约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50-100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行为宜。</a:t>
            </a:r>
          </a:p>
          <a:p>
            <a:pPr lvl="1" algn="just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5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）模块的扇入扇出数不宜太多</a:t>
            </a:r>
            <a:endParaRPr lang="zh-CN" altLang="en-US" b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rgbClr val="FFFF99"/>
                </a:solidFill>
              </a:rPr>
              <a:t>     扇出数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一个模块调用其他模块的个数。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rgbClr val="FFFF99"/>
                </a:solidFill>
              </a:rPr>
              <a:t>     扇入数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一个模块被其他模块调用的个数。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除服务性模块外，模块的扇入扇出数不宜太多。否则块间联系增加。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3" name="Rectangle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E59DCC-147F-4320-AE8C-40B9FB99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084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CA8641-C1E6-4FF3-8CBB-AF7C5A89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085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0CC1B041-45AD-4702-A354-507C4A75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46086" name="Picture 6" descr="WB00969_">
            <a:extLst>
              <a:ext uri="{FF2B5EF4-FFF2-40B4-BE49-F238E27FC236}">
                <a16:creationId xmlns:a16="http://schemas.microsoft.com/office/drawing/2014/main" id="{64BAFD67-1668-4FD8-86A5-B0D3FBBF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668655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A7A1FE58-8EB7-47FA-9DD4-C983F888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0763"/>
            <a:ext cx="81470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latin typeface="宋体" panose="02010600030101010101" pitchFamily="2" charset="-122"/>
              </a:rPr>
              <a:t>一、任务  </a:t>
            </a:r>
          </a:p>
          <a:p>
            <a:pPr algn="just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详细设计阶段的任务是开发一个可以直接转换为程序的软件表示，即对系统中每个模块的内部过程进行设计和描述。</a:t>
            </a:r>
          </a:p>
          <a:p>
            <a:pPr algn="just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latin typeface="楷体_GB2312" pitchFamily="49" charset="-122"/>
              </a:rPr>
              <a:t>二、常用的描述方法工具</a:t>
            </a:r>
          </a:p>
          <a:p>
            <a:pPr algn="just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、流程图</a:t>
            </a:r>
          </a:p>
          <a:p>
            <a:pPr algn="just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、结构化流程图（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N-S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图）</a:t>
            </a:r>
          </a:p>
          <a:p>
            <a:pPr algn="just"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PAD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问题分析图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PDL </a:t>
            </a: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8914A39-47F9-4490-BF39-86A3C354B3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58788"/>
            <a:ext cx="7772400" cy="566737"/>
          </a:xfrm>
          <a:noFill/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 </a:t>
            </a:r>
            <a:r>
              <a:rPr lang="zh-CN" altLang="en-US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详细设计</a:t>
            </a:r>
            <a:endParaRPr lang="zh-CN" altLang="en-US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7108" name="Rectangle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8AE7B6-8D68-423D-B32F-EF3B12B3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7109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6D6B30-0688-4CEA-B92A-1E24EE69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7110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259D888-3919-4B17-A3C3-B3A1E2CE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61E382A-DEA9-4B50-A199-1DC00190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414338"/>
            <a:ext cx="699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/>
              <a:t>结构化流程图（</a:t>
            </a:r>
            <a:r>
              <a:rPr lang="en-US" altLang="zh-CN" sz="2800"/>
              <a:t>N-S</a:t>
            </a:r>
            <a:r>
              <a:rPr lang="zh-CN" altLang="en-US" sz="2800"/>
              <a:t>图）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46FE023C-6F3A-461E-8BD6-2C4EAAF2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089025"/>
            <a:ext cx="798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由顺序、选择、循环三种基本结构组成。</a:t>
            </a:r>
          </a:p>
        </p:txBody>
      </p:sp>
      <p:grpSp>
        <p:nvGrpSpPr>
          <p:cNvPr id="2" name="Group 59">
            <a:extLst>
              <a:ext uri="{FF2B5EF4-FFF2-40B4-BE49-F238E27FC236}">
                <a16:creationId xmlns:a16="http://schemas.microsoft.com/office/drawing/2014/main" id="{60602451-5087-4F64-9DFD-42BE17A3BD7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81200"/>
            <a:ext cx="1600200" cy="2149475"/>
            <a:chOff x="816" y="1248"/>
            <a:chExt cx="1008" cy="1354"/>
          </a:xfrm>
        </p:grpSpPr>
        <p:sp>
          <p:nvSpPr>
            <p:cNvPr id="48174" name="Text Box 11">
              <a:extLst>
                <a:ext uri="{FF2B5EF4-FFF2-40B4-BE49-F238E27FC236}">
                  <a16:creationId xmlns:a16="http://schemas.microsoft.com/office/drawing/2014/main" id="{C90BAF6E-5754-4FF5-A54C-1CD1D68D7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5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顺序结构</a:t>
              </a:r>
            </a:p>
          </p:txBody>
        </p:sp>
        <p:grpSp>
          <p:nvGrpSpPr>
            <p:cNvPr id="48175" name="Group 16">
              <a:extLst>
                <a:ext uri="{FF2B5EF4-FFF2-40B4-BE49-F238E27FC236}">
                  <a16:creationId xmlns:a16="http://schemas.microsoft.com/office/drawing/2014/main" id="{75C14FCB-E1D4-42FB-B290-05836C44E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48"/>
              <a:ext cx="1008" cy="1135"/>
              <a:chOff x="384" y="1440"/>
              <a:chExt cx="1440" cy="1579"/>
            </a:xfrm>
          </p:grpSpPr>
          <p:sp>
            <p:nvSpPr>
              <p:cNvPr id="48176" name="Rectangle 5">
                <a:extLst>
                  <a:ext uri="{FF2B5EF4-FFF2-40B4-BE49-F238E27FC236}">
                    <a16:creationId xmlns:a16="http://schemas.microsoft.com/office/drawing/2014/main" id="{85B9E672-D64E-4252-B6DD-D7D77D737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1440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77" name="Rectangle 6">
                <a:extLst>
                  <a:ext uri="{FF2B5EF4-FFF2-40B4-BE49-F238E27FC236}">
                    <a16:creationId xmlns:a16="http://schemas.microsoft.com/office/drawing/2014/main" id="{4D1B546D-44F4-4A34-A222-2FE8B2DE1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1440" cy="38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78" name="Rectangle 7">
                <a:extLst>
                  <a:ext uri="{FF2B5EF4-FFF2-40B4-BE49-F238E27FC236}">
                    <a16:creationId xmlns:a16="http://schemas.microsoft.com/office/drawing/2014/main" id="{BA74DFE4-3ADF-49D6-A8C3-FFE10A584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38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79" name="Rectangle 8">
                <a:extLst>
                  <a:ext uri="{FF2B5EF4-FFF2-40B4-BE49-F238E27FC236}">
                    <a16:creationId xmlns:a16="http://schemas.microsoft.com/office/drawing/2014/main" id="{69628C56-88FD-4E83-99BE-AD3CEA3F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208"/>
                <a:ext cx="1440" cy="38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80" name="Rectangle 9">
                <a:extLst>
                  <a:ext uri="{FF2B5EF4-FFF2-40B4-BE49-F238E27FC236}">
                    <a16:creationId xmlns:a16="http://schemas.microsoft.com/office/drawing/2014/main" id="{45B9EE7A-A9B3-4120-9806-414DDFB77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592"/>
                <a:ext cx="1440" cy="38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81" name="Rectangle 12">
                <a:extLst>
                  <a:ext uri="{FF2B5EF4-FFF2-40B4-BE49-F238E27FC236}">
                    <a16:creationId xmlns:a16="http://schemas.microsoft.com/office/drawing/2014/main" id="{4DA371CA-38F4-451C-9B5E-A50B2182C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1567"/>
                <a:ext cx="512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8182" name="Rectangle 13">
                <a:extLst>
                  <a:ext uri="{FF2B5EF4-FFF2-40B4-BE49-F238E27FC236}">
                    <a16:creationId xmlns:a16="http://schemas.microsoft.com/office/drawing/2014/main" id="{CD1D0557-3BF7-48A4-967D-18EFEC853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1903"/>
                <a:ext cx="51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48183" name="Rectangle 14">
                <a:extLst>
                  <a:ext uri="{FF2B5EF4-FFF2-40B4-BE49-F238E27FC236}">
                    <a16:creationId xmlns:a16="http://schemas.microsoft.com/office/drawing/2014/main" id="{F250A74F-3991-49DC-9D22-775CFAC1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2287"/>
                <a:ext cx="51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48184" name="Rectangle 15">
                <a:extLst>
                  <a:ext uri="{FF2B5EF4-FFF2-40B4-BE49-F238E27FC236}">
                    <a16:creationId xmlns:a16="http://schemas.microsoft.com/office/drawing/2014/main" id="{961139F0-8294-4873-9582-3C2108ECF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2671"/>
                <a:ext cx="51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4</a:t>
                </a:r>
              </a:p>
            </p:txBody>
          </p:sp>
        </p:grp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A266E27F-87CF-4960-8084-FE404DF9E67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81200"/>
            <a:ext cx="1828800" cy="2149475"/>
            <a:chOff x="2160" y="1248"/>
            <a:chExt cx="1152" cy="1354"/>
          </a:xfrm>
        </p:grpSpPr>
        <p:grpSp>
          <p:nvGrpSpPr>
            <p:cNvPr id="48163" name="Group 28">
              <a:extLst>
                <a:ext uri="{FF2B5EF4-FFF2-40B4-BE49-F238E27FC236}">
                  <a16:creationId xmlns:a16="http://schemas.microsoft.com/office/drawing/2014/main" id="{C5A2FCA9-0F80-40B2-AF1C-393AD6D77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248"/>
              <a:ext cx="1152" cy="1104"/>
              <a:chOff x="1824" y="1440"/>
              <a:chExt cx="1152" cy="1104"/>
            </a:xfrm>
          </p:grpSpPr>
          <p:sp>
            <p:nvSpPr>
              <p:cNvPr id="48165" name="Rectangle 17">
                <a:extLst>
                  <a:ext uri="{FF2B5EF4-FFF2-40B4-BE49-F238E27FC236}">
                    <a16:creationId xmlns:a16="http://schemas.microsoft.com/office/drawing/2014/main" id="{79D7CF8C-307C-4379-B074-92CF50AFA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1104" cy="110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66" name="Line 19">
                <a:extLst>
                  <a:ext uri="{FF2B5EF4-FFF2-40B4-BE49-F238E27FC236}">
                    <a16:creationId xmlns:a16="http://schemas.microsoft.com/office/drawing/2014/main" id="{5AA604B6-0B75-45D5-A4C1-4A6D37C63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824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8167" name="Line 20">
                <a:extLst>
                  <a:ext uri="{FF2B5EF4-FFF2-40B4-BE49-F238E27FC236}">
                    <a16:creationId xmlns:a16="http://schemas.microsoft.com/office/drawing/2014/main" id="{6AE9436D-EE7E-4AA6-87C4-9B82FFB75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1440"/>
                <a:ext cx="528" cy="38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8168" name="Line 21">
                <a:extLst>
                  <a:ext uri="{FF2B5EF4-FFF2-40B4-BE49-F238E27FC236}">
                    <a16:creationId xmlns:a16="http://schemas.microsoft.com/office/drawing/2014/main" id="{D379C781-7967-4C32-8C44-8D830B585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1440"/>
                <a:ext cx="576" cy="38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8169" name="Line 22">
                <a:extLst>
                  <a:ext uri="{FF2B5EF4-FFF2-40B4-BE49-F238E27FC236}">
                    <a16:creationId xmlns:a16="http://schemas.microsoft.com/office/drawing/2014/main" id="{F02B7598-56D0-43DC-BBCE-87A3A435C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824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8170" name="Text Box 23">
                <a:extLst>
                  <a:ext uri="{FF2B5EF4-FFF2-40B4-BE49-F238E27FC236}">
                    <a16:creationId xmlns:a16="http://schemas.microsoft.com/office/drawing/2014/main" id="{024CC768-74E1-4D81-A39D-B77D34D2E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44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条件</a:t>
                </a:r>
              </a:p>
            </p:txBody>
          </p:sp>
          <p:sp>
            <p:nvSpPr>
              <p:cNvPr id="48171" name="Text Box 24">
                <a:extLst>
                  <a:ext uri="{FF2B5EF4-FFF2-40B4-BE49-F238E27FC236}">
                    <a16:creationId xmlns:a16="http://schemas.microsoft.com/office/drawing/2014/main" id="{ABB97920-15B9-4466-8983-3CE60FE25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584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T                 F</a:t>
                </a:r>
              </a:p>
            </p:txBody>
          </p:sp>
          <p:sp>
            <p:nvSpPr>
              <p:cNvPr id="48172" name="Rectangle 26">
                <a:extLst>
                  <a:ext uri="{FF2B5EF4-FFF2-40B4-BE49-F238E27FC236}">
                    <a16:creationId xmlns:a16="http://schemas.microsoft.com/office/drawing/2014/main" id="{947AA98E-16B7-46CF-90D4-54AA779E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3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8173" name="Rectangle 27">
                <a:extLst>
                  <a:ext uri="{FF2B5EF4-FFF2-40B4-BE49-F238E27FC236}">
                    <a16:creationId xmlns:a16="http://schemas.microsoft.com/office/drawing/2014/main" id="{D6BC5E29-9E4A-4EAC-B0F9-ADCE669B9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3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  <a:r>
                  <a:rPr lang="en-US" altLang="zh-CN" sz="2000">
                    <a:solidFill>
                      <a:schemeClr val="bg2"/>
                    </a:solidFill>
                    <a:ea typeface="楷体_GB2312" pitchFamily="49" charset="-122"/>
                  </a:rPr>
                  <a:t>2</a:t>
                </a:r>
              </a:p>
            </p:txBody>
          </p:sp>
        </p:grpSp>
        <p:sp>
          <p:nvSpPr>
            <p:cNvPr id="48164" name="Text Box 29">
              <a:extLst>
                <a:ext uri="{FF2B5EF4-FFF2-40B4-BE49-F238E27FC236}">
                  <a16:creationId xmlns:a16="http://schemas.microsoft.com/office/drawing/2014/main" id="{C7C49639-96A5-407E-B882-9AE5779DA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352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选择结构</a:t>
              </a:r>
            </a:p>
          </p:txBody>
        </p:sp>
      </p:grpSp>
      <p:grpSp>
        <p:nvGrpSpPr>
          <p:cNvPr id="6" name="Group 61">
            <a:extLst>
              <a:ext uri="{FF2B5EF4-FFF2-40B4-BE49-F238E27FC236}">
                <a16:creationId xmlns:a16="http://schemas.microsoft.com/office/drawing/2014/main" id="{EB7E6E19-9A16-4275-8026-004225432BD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981200"/>
            <a:ext cx="2514600" cy="2149475"/>
            <a:chOff x="3648" y="1248"/>
            <a:chExt cx="1584" cy="1354"/>
          </a:xfrm>
        </p:grpSpPr>
        <p:sp>
          <p:nvSpPr>
            <p:cNvPr id="48150" name="Rectangle 32">
              <a:extLst>
                <a:ext uri="{FF2B5EF4-FFF2-40B4-BE49-F238E27FC236}">
                  <a16:creationId xmlns:a16="http://schemas.microsoft.com/office/drawing/2014/main" id="{AF8A32E3-342D-43B0-86C2-37AF7849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48"/>
              <a:ext cx="1488" cy="1104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48151" name="Line 33">
              <a:extLst>
                <a:ext uri="{FF2B5EF4-FFF2-40B4-BE49-F238E27FC236}">
                  <a16:creationId xmlns:a16="http://schemas.microsoft.com/office/drawing/2014/main" id="{16D1F78E-2D6E-4134-85A2-6C778279A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2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52" name="Line 34">
              <a:extLst>
                <a:ext uri="{FF2B5EF4-FFF2-40B4-BE49-F238E27FC236}">
                  <a16:creationId xmlns:a16="http://schemas.microsoft.com/office/drawing/2014/main" id="{A8C60C57-6E25-4B6B-AD95-21F89F12E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" y="1248"/>
              <a:ext cx="336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53" name="Line 35">
              <a:extLst>
                <a:ext uri="{FF2B5EF4-FFF2-40B4-BE49-F238E27FC236}">
                  <a16:creationId xmlns:a16="http://schemas.microsoft.com/office/drawing/2014/main" id="{75247E35-B30E-472B-863B-98AA98410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248"/>
              <a:ext cx="288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54" name="Line 36">
              <a:extLst>
                <a:ext uri="{FF2B5EF4-FFF2-40B4-BE49-F238E27FC236}">
                  <a16:creationId xmlns:a16="http://schemas.microsoft.com/office/drawing/2014/main" id="{F72EE93C-1564-4B0E-9C45-45F379D87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32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55" name="Text Box 37">
              <a:extLst>
                <a:ext uri="{FF2B5EF4-FFF2-40B4-BE49-F238E27FC236}">
                  <a16:creationId xmlns:a16="http://schemas.microsoft.com/office/drawing/2014/main" id="{2D6F371F-0B87-4357-8691-6E06E0BA3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44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bg2"/>
                  </a:solidFill>
                  <a:ea typeface="楷体_GB2312" pitchFamily="49" charset="-122"/>
                </a:rPr>
                <a:t>Case I=1,2,3</a:t>
              </a:r>
            </a:p>
          </p:txBody>
        </p:sp>
        <p:sp>
          <p:nvSpPr>
            <p:cNvPr id="48156" name="Text Box 38">
              <a:extLst>
                <a:ext uri="{FF2B5EF4-FFF2-40B4-BE49-F238E27FC236}">
                  <a16:creationId xmlns:a16="http://schemas.microsoft.com/office/drawing/2014/main" id="{E0402E89-2B4F-4E22-BC60-6567C401F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8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48157" name="Rectangle 39">
              <a:extLst>
                <a:ext uri="{FF2B5EF4-FFF2-40B4-BE49-F238E27FC236}">
                  <a16:creationId xmlns:a16="http://schemas.microsoft.com/office/drawing/2014/main" id="{AC9782A5-2D86-4D5A-A985-37044B333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24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块</a:t>
              </a:r>
              <a:r>
                <a:rPr lang="en-US" altLang="zh-CN" sz="2000">
                  <a:solidFill>
                    <a:schemeClr val="bg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58" name="Rectangle 40">
              <a:extLst>
                <a:ext uri="{FF2B5EF4-FFF2-40B4-BE49-F238E27FC236}">
                  <a16:creationId xmlns:a16="http://schemas.microsoft.com/office/drawing/2014/main" id="{D4793701-5F4E-47FA-880C-91F42F8F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24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块</a:t>
              </a:r>
              <a:r>
                <a:rPr lang="en-US" altLang="zh-CN" sz="2000">
                  <a:solidFill>
                    <a:schemeClr val="bg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8159" name="Text Box 41">
              <a:extLst>
                <a:ext uri="{FF2B5EF4-FFF2-40B4-BE49-F238E27FC236}">
                  <a16:creationId xmlns:a16="http://schemas.microsoft.com/office/drawing/2014/main" id="{CAFCB08E-81FF-4D34-AB88-7B38155C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52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多分支选择结构</a:t>
              </a:r>
            </a:p>
          </p:txBody>
        </p:sp>
        <p:sp>
          <p:nvSpPr>
            <p:cNvPr id="48160" name="Text Box 42">
              <a:extLst>
                <a:ext uri="{FF2B5EF4-FFF2-40B4-BE49-F238E27FC236}">
                  <a16:creationId xmlns:a16="http://schemas.microsoft.com/office/drawing/2014/main" id="{B0FC8B2E-4FA7-43DA-A049-2D21BA410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39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48161" name="Line 43">
              <a:extLst>
                <a:ext uri="{FF2B5EF4-FFF2-40B4-BE49-F238E27FC236}">
                  <a16:creationId xmlns:a16="http://schemas.microsoft.com/office/drawing/2014/main" id="{AFB7C6D0-DC7D-44BD-9457-23DADFFFE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32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62" name="Rectangle 44">
              <a:extLst>
                <a:ext uri="{FF2B5EF4-FFF2-40B4-BE49-F238E27FC236}">
                  <a16:creationId xmlns:a16="http://schemas.microsoft.com/office/drawing/2014/main" id="{1C413ABC-A9C4-4A21-9AAB-7FECDCEDA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24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块</a:t>
              </a:r>
              <a:r>
                <a:rPr lang="en-US" altLang="zh-CN" sz="2000">
                  <a:solidFill>
                    <a:schemeClr val="bg2"/>
                  </a:solidFill>
                  <a:ea typeface="楷体_GB2312" pitchFamily="49" charset="-122"/>
                </a:rPr>
                <a:t>3</a:t>
              </a:r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DADA7D77-CCE3-48FB-8949-E7F40B95B2E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95800"/>
            <a:ext cx="1981200" cy="1997075"/>
            <a:chOff x="912" y="2832"/>
            <a:chExt cx="1248" cy="1258"/>
          </a:xfrm>
        </p:grpSpPr>
        <p:grpSp>
          <p:nvGrpSpPr>
            <p:cNvPr id="48143" name="Group 49">
              <a:extLst>
                <a:ext uri="{FF2B5EF4-FFF2-40B4-BE49-F238E27FC236}">
                  <a16:creationId xmlns:a16="http://schemas.microsoft.com/office/drawing/2014/main" id="{467258B9-C6F3-44E0-9E98-FFDF5B9C3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1200" cy="1008"/>
              <a:chOff x="816" y="2688"/>
              <a:chExt cx="1104" cy="1104"/>
            </a:xfrm>
          </p:grpSpPr>
          <p:sp>
            <p:nvSpPr>
              <p:cNvPr id="48145" name="Rectangle 30">
                <a:extLst>
                  <a:ext uri="{FF2B5EF4-FFF2-40B4-BE49-F238E27FC236}">
                    <a16:creationId xmlns:a16="http://schemas.microsoft.com/office/drawing/2014/main" id="{3D9AFEE7-833C-43A4-A7D2-158161574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1104" cy="1104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46" name="Line 45">
                <a:extLst>
                  <a:ext uri="{FF2B5EF4-FFF2-40B4-BE49-F238E27FC236}">
                    <a16:creationId xmlns:a16="http://schemas.microsoft.com/office/drawing/2014/main" id="{844A0940-8987-4262-A243-354CA3F8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8147" name="Line 46">
                <a:extLst>
                  <a:ext uri="{FF2B5EF4-FFF2-40B4-BE49-F238E27FC236}">
                    <a16:creationId xmlns:a16="http://schemas.microsoft.com/office/drawing/2014/main" id="{25A6DAAC-8425-4F31-A2E5-E08920B89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8148" name="Text Box 47">
                <a:extLst>
                  <a:ext uri="{FF2B5EF4-FFF2-40B4-BE49-F238E27FC236}">
                    <a16:creationId xmlns:a16="http://schemas.microsoft.com/office/drawing/2014/main" id="{2DA4B97D-C262-485B-A0D3-EB0DCB02B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38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块</a:t>
                </a:r>
              </a:p>
            </p:txBody>
          </p:sp>
          <p:sp>
            <p:nvSpPr>
              <p:cNvPr id="48149" name="Text Box 48">
                <a:extLst>
                  <a:ext uri="{FF2B5EF4-FFF2-40B4-BE49-F238E27FC236}">
                    <a16:creationId xmlns:a16="http://schemas.microsoft.com/office/drawing/2014/main" id="{F077E35D-7435-4DC5-BA40-7A165E779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688"/>
                <a:ext cx="11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ea typeface="楷体_GB2312" pitchFamily="49" charset="-122"/>
                  </a:rPr>
                  <a:t>当条件成立时</a:t>
                </a:r>
              </a:p>
            </p:txBody>
          </p:sp>
        </p:grpSp>
        <p:sp>
          <p:nvSpPr>
            <p:cNvPr id="48144" name="Text Box 56">
              <a:extLst>
                <a:ext uri="{FF2B5EF4-FFF2-40B4-BE49-F238E27FC236}">
                  <a16:creationId xmlns:a16="http://schemas.microsoft.com/office/drawing/2014/main" id="{6B6CAE9B-D4A2-4938-B5E5-52F07D99C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84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当型循环</a:t>
              </a:r>
            </a:p>
          </p:txBody>
        </p:sp>
      </p:grpSp>
      <p:grpSp>
        <p:nvGrpSpPr>
          <p:cNvPr id="9" name="Group 63">
            <a:extLst>
              <a:ext uri="{FF2B5EF4-FFF2-40B4-BE49-F238E27FC236}">
                <a16:creationId xmlns:a16="http://schemas.microsoft.com/office/drawing/2014/main" id="{7D27A25B-8F62-48E7-81E6-C17E30F715B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514850"/>
            <a:ext cx="2057400" cy="1997075"/>
            <a:chOff x="2448" y="2844"/>
            <a:chExt cx="1296" cy="1258"/>
          </a:xfrm>
        </p:grpSpPr>
        <p:sp>
          <p:nvSpPr>
            <p:cNvPr id="48137" name="Rectangle 51">
              <a:extLst>
                <a:ext uri="{FF2B5EF4-FFF2-40B4-BE49-F238E27FC236}">
                  <a16:creationId xmlns:a16="http://schemas.microsoft.com/office/drawing/2014/main" id="{5DDC8375-F148-40B1-90B3-298D5E49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844"/>
              <a:ext cx="1200" cy="100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ea typeface="楷体_GB2312" pitchFamily="49" charset="-122"/>
              </a:endParaRPr>
            </a:p>
          </p:txBody>
        </p:sp>
        <p:sp>
          <p:nvSpPr>
            <p:cNvPr id="48138" name="Line 52">
              <a:extLst>
                <a:ext uri="{FF2B5EF4-FFF2-40B4-BE49-F238E27FC236}">
                  <a16:creationId xmlns:a16="http://schemas.microsoft.com/office/drawing/2014/main" id="{D7099E66-5BCF-47F0-B6EB-050F3B277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64"/>
              <a:ext cx="9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39" name="Line 53">
              <a:extLst>
                <a:ext uri="{FF2B5EF4-FFF2-40B4-BE49-F238E27FC236}">
                  <a16:creationId xmlns:a16="http://schemas.microsoft.com/office/drawing/2014/main" id="{DA8D0DBE-F712-43F0-A7D8-23B238A3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844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8140" name="Text Box 54">
              <a:extLst>
                <a:ext uri="{FF2B5EF4-FFF2-40B4-BE49-F238E27FC236}">
                  <a16:creationId xmlns:a16="http://schemas.microsoft.com/office/drawing/2014/main" id="{3893178F-4500-4156-9D62-556068C83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8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块</a:t>
              </a:r>
            </a:p>
          </p:txBody>
        </p:sp>
        <p:sp>
          <p:nvSpPr>
            <p:cNvPr id="48141" name="Text Box 55">
              <a:extLst>
                <a:ext uri="{FF2B5EF4-FFF2-40B4-BE49-F238E27FC236}">
                  <a16:creationId xmlns:a16="http://schemas.microsoft.com/office/drawing/2014/main" id="{9E168E5C-1742-43B0-922D-E9261E868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64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直到条件成立时</a:t>
              </a:r>
            </a:p>
          </p:txBody>
        </p:sp>
        <p:sp>
          <p:nvSpPr>
            <p:cNvPr id="48142" name="Text Box 57">
              <a:extLst>
                <a:ext uri="{FF2B5EF4-FFF2-40B4-BE49-F238E27FC236}">
                  <a16:creationId xmlns:a16="http://schemas.microsoft.com/office/drawing/2014/main" id="{BBA3F956-983B-4F8A-865F-788C6B66C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5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32FFFF47-BB15-4CD7-B0F4-BD2BEB60B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58788"/>
            <a:ext cx="810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结构化流程图（</a:t>
            </a:r>
            <a:r>
              <a:rPr lang="en-US" altLang="zh-CN" sz="2800">
                <a:solidFill>
                  <a:schemeClr val="bg1"/>
                </a:solidFill>
              </a:rPr>
              <a:t>N-S</a:t>
            </a:r>
            <a:r>
              <a:rPr lang="zh-CN" altLang="en-US" sz="2800">
                <a:solidFill>
                  <a:schemeClr val="bg1"/>
                </a:solidFill>
              </a:rPr>
              <a:t>图）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9DE6875-E517-4243-A8E8-55334F45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66825"/>
            <a:ext cx="5638800" cy="48768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628EF230-DA52-4BE0-BD75-0F76ACBC4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673225"/>
            <a:ext cx="5638800" cy="15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BCE207CD-1D75-46AD-9A9B-515E5491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220788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FEC97877-9F7B-43E4-86B2-8F68C6F06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791200"/>
            <a:ext cx="5638800" cy="15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15EA0D15-1114-4298-817B-5D16CD041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08613"/>
            <a:ext cx="510698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E3168501-9133-4B48-A9B6-46B4A40ABA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676400"/>
            <a:ext cx="1588" cy="3733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589E2807-CBB2-41CA-8AB7-60C0E8AB1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51054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34D02DF3-723F-43F0-B6BD-C6511A8B3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51054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F985C38E-D4CE-473C-8BF8-11182AB69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2667000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C74E913C-F389-4C2F-BFCF-AFC603381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4988" y="2057400"/>
            <a:ext cx="2436812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A47FA091-18D6-4097-A835-442D5DA41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2516188"/>
            <a:ext cx="0" cy="28940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Line 14">
            <a:extLst>
              <a:ext uri="{FF2B5EF4-FFF2-40B4-BE49-F238E27FC236}">
                <a16:creationId xmlns:a16="http://schemas.microsoft.com/office/drawing/2014/main" id="{2BA86BAB-C9B9-4567-9244-021F03A3F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71800"/>
            <a:ext cx="51054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Line 15">
            <a:extLst>
              <a:ext uri="{FF2B5EF4-FFF2-40B4-BE49-F238E27FC236}">
                <a16:creationId xmlns:a16="http://schemas.microsoft.com/office/drawing/2014/main" id="{4D0B488F-02CA-4CF3-AB07-8A9301C2F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458788" cy="4587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3D5D93DB-5005-42DB-8C25-6592E217B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514600"/>
            <a:ext cx="457200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E3DDD2EF-8AFB-4786-A1E2-3EDEDAAEF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429000"/>
            <a:ext cx="51054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A5FB40D9-BC20-4BA1-ADEB-50856417B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1800"/>
            <a:ext cx="914400" cy="457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B7DA8408-E8CE-442A-8BC4-80902B361D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971800"/>
            <a:ext cx="1524000" cy="4587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24E75E54-4EE0-4363-A127-3460886B5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2438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1">
            <a:extLst>
              <a:ext uri="{FF2B5EF4-FFF2-40B4-BE49-F238E27FC236}">
                <a16:creationId xmlns:a16="http://schemas.microsoft.com/office/drawing/2014/main" id="{63EEFA1C-1340-480E-868E-45C3DAB70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188" y="2971800"/>
            <a:ext cx="0" cy="2438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D24A9A6C-FABC-435A-A1E4-4C0D0072F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5488" y="3873500"/>
            <a:ext cx="10509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2D24E17B-8E59-4F04-80BA-221DC1962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5488" y="3886200"/>
            <a:ext cx="1587" cy="1524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4">
            <a:extLst>
              <a:ext uri="{FF2B5EF4-FFF2-40B4-BE49-F238E27FC236}">
                <a16:creationId xmlns:a16="http://schemas.microsoft.com/office/drawing/2014/main" id="{187C5450-570B-423A-8D91-971236556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430588"/>
            <a:ext cx="0" cy="19796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095E46D4-92FA-432A-85CE-BE93CE45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4268788"/>
            <a:ext cx="9128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Line 26">
            <a:extLst>
              <a:ext uri="{FF2B5EF4-FFF2-40B4-BE49-F238E27FC236}">
                <a16:creationId xmlns:a16="http://schemas.microsoft.com/office/drawing/2014/main" id="{F7654EE9-5030-4B40-86F3-A271F6D3F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78388"/>
            <a:ext cx="12112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Line 27">
            <a:extLst>
              <a:ext uri="{FF2B5EF4-FFF2-40B4-BE49-F238E27FC236}">
                <a16:creationId xmlns:a16="http://schemas.microsoft.com/office/drawing/2014/main" id="{93AF407C-05D1-4977-8FC9-1115E9E88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9063" y="3430588"/>
            <a:ext cx="0" cy="1447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FF240188-26A4-42D2-B5CD-D1BE1F8D7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677988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b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3AFF5399-EE33-400B-855D-03DD1E3E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716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条   件   </a:t>
            </a:r>
            <a:r>
              <a:rPr lang="en-US" altLang="zh-CN" sz="1800">
                <a:solidFill>
                  <a:schemeClr val="bg1"/>
                </a:solidFill>
              </a:rPr>
              <a:t>1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4589E79C-68E0-484E-BA3A-E5FCCB39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147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T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D4C9C514-DB8D-4574-9477-E077A5665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494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F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74BE4F38-FC9B-48BC-96C6-AF3CBCB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   Case</a:t>
            </a:r>
            <a:r>
              <a:rPr lang="en-US" altLang="zh-CN" sz="2400" b="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</a:rPr>
              <a:t>Xi, i=2,3,4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85" name="Text Box 33">
            <a:extLst>
              <a:ext uri="{FF2B5EF4-FFF2-40B4-BE49-F238E27FC236}">
                <a16:creationId xmlns:a16="http://schemas.microsoft.com/office/drawing/2014/main" id="{630AE356-AF9F-486F-880D-6D3308A7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X2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49186" name="Text Box 34">
            <a:extLst>
              <a:ext uri="{FF2B5EF4-FFF2-40B4-BE49-F238E27FC236}">
                <a16:creationId xmlns:a16="http://schemas.microsoft.com/office/drawing/2014/main" id="{85A020ED-5ED5-4B99-B757-4CB8B712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X3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87" name="Text Box 35">
            <a:extLst>
              <a:ext uri="{FF2B5EF4-FFF2-40B4-BE49-F238E27FC236}">
                <a16:creationId xmlns:a16="http://schemas.microsoft.com/office/drawing/2014/main" id="{0981710C-4998-4C80-A6E6-AA6470BD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X4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51B78629-DD35-414F-90D3-09B93D1B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194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当条件</a:t>
            </a:r>
            <a:r>
              <a:rPr lang="en-US" altLang="zh-CN" sz="1800">
                <a:solidFill>
                  <a:schemeClr val="bg1"/>
                </a:solidFill>
              </a:rPr>
              <a:t>3</a:t>
            </a:r>
            <a:r>
              <a:rPr lang="zh-CN" altLang="en-US" sz="1800">
                <a:solidFill>
                  <a:schemeClr val="bg1"/>
                </a:solidFill>
              </a:rPr>
              <a:t>成立</a:t>
            </a:r>
            <a:endParaRPr lang="zh-CN" altLang="en-US" sz="1800" b="0">
              <a:solidFill>
                <a:schemeClr val="bg1"/>
              </a:solidFill>
            </a:endParaRPr>
          </a:p>
        </p:txBody>
      </p:sp>
      <p:sp>
        <p:nvSpPr>
          <p:cNvPr id="49189" name="Text Box 37">
            <a:extLst>
              <a:ext uri="{FF2B5EF4-FFF2-40B4-BE49-F238E27FC236}">
                <a16:creationId xmlns:a16="http://schemas.microsoft.com/office/drawing/2014/main" id="{A884A39C-FF26-41FA-9226-5B4F4C0D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条 件 </a:t>
            </a:r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49190" name="Text Box 38">
            <a:extLst>
              <a:ext uri="{FF2B5EF4-FFF2-40B4-BE49-F238E27FC236}">
                <a16:creationId xmlns:a16="http://schemas.microsoft.com/office/drawing/2014/main" id="{3C7C8189-15E9-4D84-AA10-706E3E66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4953000"/>
            <a:ext cx="1751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直到条件</a:t>
            </a: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成立</a:t>
            </a:r>
            <a:endParaRPr lang="zh-CN" altLang="en-US" sz="1800" b="0">
              <a:solidFill>
                <a:schemeClr val="bg1"/>
              </a:solidFill>
            </a:endParaRPr>
          </a:p>
        </p:txBody>
      </p:sp>
      <p:sp>
        <p:nvSpPr>
          <p:cNvPr id="49191" name="Text Box 39">
            <a:extLst>
              <a:ext uri="{FF2B5EF4-FFF2-40B4-BE49-F238E27FC236}">
                <a16:creationId xmlns:a16="http://schemas.microsoft.com/office/drawing/2014/main" id="{62641A2F-0617-4E6C-82F7-51F2F35F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102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直 到 条 件 成立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49192" name="Text Box 40">
            <a:extLst>
              <a:ext uri="{FF2B5EF4-FFF2-40B4-BE49-F238E27FC236}">
                <a16:creationId xmlns:a16="http://schemas.microsoft.com/office/drawing/2014/main" id="{B39A8351-6AA8-4978-8738-C2F54A6A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227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c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94381674-67E4-464B-AD6F-A457F5AD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0212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d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4" name="Text Box 42">
            <a:extLst>
              <a:ext uri="{FF2B5EF4-FFF2-40B4-BE49-F238E27FC236}">
                <a16:creationId xmlns:a16="http://schemas.microsoft.com/office/drawing/2014/main" id="{F1327E59-0EA8-4C61-8ECF-9FA2A2EA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e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5" name="Text Box 43">
            <a:extLst>
              <a:ext uri="{FF2B5EF4-FFF2-40B4-BE49-F238E27FC236}">
                <a16:creationId xmlns:a16="http://schemas.microsoft.com/office/drawing/2014/main" id="{D3B86FDC-1F76-4B01-BDCE-607C7093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f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6" name="Text Box 44">
            <a:extLst>
              <a:ext uri="{FF2B5EF4-FFF2-40B4-BE49-F238E27FC236}">
                <a16:creationId xmlns:a16="http://schemas.microsoft.com/office/drawing/2014/main" id="{799994C0-BCAB-4321-85BA-5A535B8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g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7" name="Text Box 45">
            <a:extLst>
              <a:ext uri="{FF2B5EF4-FFF2-40B4-BE49-F238E27FC236}">
                <a16:creationId xmlns:a16="http://schemas.microsoft.com/office/drawing/2014/main" id="{FF3E9A3A-C4D7-4A30-B6DE-AAB489E99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h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8" name="Text Box 46">
            <a:extLst>
              <a:ext uri="{FF2B5EF4-FFF2-40B4-BE49-F238E27FC236}">
                <a16:creationId xmlns:a16="http://schemas.microsoft.com/office/drawing/2014/main" id="{7CCC5903-DAE4-48A2-A4D2-49C30F22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00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i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199" name="Text Box 47">
            <a:extLst>
              <a:ext uri="{FF2B5EF4-FFF2-40B4-BE49-F238E27FC236}">
                <a16:creationId xmlns:a16="http://schemas.microsoft.com/office/drawing/2014/main" id="{98C55825-FF1C-4B3C-B136-307124CC3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769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j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60464" name="AutoShape 48">
            <a:extLst>
              <a:ext uri="{FF2B5EF4-FFF2-40B4-BE49-F238E27FC236}">
                <a16:creationId xmlns:a16="http://schemas.microsoft.com/office/drawing/2014/main" id="{7035FDA4-153B-4767-BD66-6EBC27453C4E}"/>
              </a:ext>
            </a:extLst>
          </p:cNvPr>
          <p:cNvSpPr>
            <a:spLocks noChangeArrowheads="1"/>
          </p:cNvSpPr>
          <p:nvPr/>
        </p:nvSpPr>
        <p:spPr bwMode="auto">
          <a:xfrm rot="10769650">
            <a:off x="7239000" y="1370013"/>
            <a:ext cx="838200" cy="306387"/>
          </a:xfrm>
          <a:prstGeom prst="leftArrow">
            <a:avLst>
              <a:gd name="adj1" fmla="val 50000"/>
              <a:gd name="adj2" fmla="val 68394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65" name="Text Box 49">
            <a:extLst>
              <a:ext uri="{FF2B5EF4-FFF2-40B4-BE49-F238E27FC236}">
                <a16:creationId xmlns:a16="http://schemas.microsoft.com/office/drawing/2014/main" id="{D4168AC3-AED4-4ECE-8F0B-257B29906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85800"/>
            <a:ext cx="488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顺序结构</a:t>
            </a:r>
          </a:p>
        </p:txBody>
      </p:sp>
      <p:sp>
        <p:nvSpPr>
          <p:cNvPr id="60466" name="AutoShape 50">
            <a:extLst>
              <a:ext uri="{FF2B5EF4-FFF2-40B4-BE49-F238E27FC236}">
                <a16:creationId xmlns:a16="http://schemas.microsoft.com/office/drawing/2014/main" id="{15DA7893-C6BD-44C5-808C-56C3B4FBF3A7}"/>
              </a:ext>
            </a:extLst>
          </p:cNvPr>
          <p:cNvSpPr>
            <a:spLocks noChangeArrowheads="1"/>
          </p:cNvSpPr>
          <p:nvPr/>
        </p:nvSpPr>
        <p:spPr bwMode="auto">
          <a:xfrm rot="-10757769">
            <a:off x="6705600" y="2057400"/>
            <a:ext cx="838200" cy="327025"/>
          </a:xfrm>
          <a:prstGeom prst="leftArrow">
            <a:avLst>
              <a:gd name="adj1" fmla="val 50000"/>
              <a:gd name="adj2" fmla="val 64078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67" name="Text Box 51">
            <a:extLst>
              <a:ext uri="{FF2B5EF4-FFF2-40B4-BE49-F238E27FC236}">
                <a16:creationId xmlns:a16="http://schemas.microsoft.com/office/drawing/2014/main" id="{660DF683-A3B5-4B04-A01B-A629C02B4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995488"/>
            <a:ext cx="4889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选择结构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60468" name="AutoShape 52">
            <a:extLst>
              <a:ext uri="{FF2B5EF4-FFF2-40B4-BE49-F238E27FC236}">
                <a16:creationId xmlns:a16="http://schemas.microsoft.com/office/drawing/2014/main" id="{1E2D29F2-F831-4C14-A75F-D37409188F71}"/>
              </a:ext>
            </a:extLst>
          </p:cNvPr>
          <p:cNvSpPr>
            <a:spLocks noChangeArrowheads="1"/>
          </p:cNvSpPr>
          <p:nvPr/>
        </p:nvSpPr>
        <p:spPr bwMode="auto">
          <a:xfrm rot="1919143">
            <a:off x="990600" y="2436813"/>
            <a:ext cx="838200" cy="306387"/>
          </a:xfrm>
          <a:prstGeom prst="leftArrow">
            <a:avLst>
              <a:gd name="adj1" fmla="val 39222"/>
              <a:gd name="adj2" fmla="val 70560"/>
            </a:avLst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69" name="Text Box 53">
            <a:extLst>
              <a:ext uri="{FF2B5EF4-FFF2-40B4-BE49-F238E27FC236}">
                <a16:creationId xmlns:a16="http://schemas.microsoft.com/office/drawing/2014/main" id="{85F75D98-9666-430E-817A-CFEE1F291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447800"/>
            <a:ext cx="488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多分支选择结构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60470" name="AutoShape 54">
            <a:extLst>
              <a:ext uri="{FF2B5EF4-FFF2-40B4-BE49-F238E27FC236}">
                <a16:creationId xmlns:a16="http://schemas.microsoft.com/office/drawing/2014/main" id="{7844A05C-4116-46F5-B4B3-9F7499B9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838200" cy="304800"/>
          </a:xfrm>
          <a:prstGeom prst="leftArrow">
            <a:avLst>
              <a:gd name="adj1" fmla="val 50000"/>
              <a:gd name="adj2" fmla="val 68750"/>
            </a:avLst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71" name="Text Box 55">
            <a:extLst>
              <a:ext uri="{FF2B5EF4-FFF2-40B4-BE49-F238E27FC236}">
                <a16:creationId xmlns:a16="http://schemas.microsoft.com/office/drawing/2014/main" id="{2AD2136D-2B6E-4EC3-BF0A-99C72061C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3597275"/>
            <a:ext cx="488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先判定型循环结构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60472" name="AutoShape 56">
            <a:extLst>
              <a:ext uri="{FF2B5EF4-FFF2-40B4-BE49-F238E27FC236}">
                <a16:creationId xmlns:a16="http://schemas.microsoft.com/office/drawing/2014/main" id="{1D70A8F8-F452-497A-83F5-D64D26937A59}"/>
              </a:ext>
            </a:extLst>
          </p:cNvPr>
          <p:cNvSpPr>
            <a:spLocks noChangeArrowheads="1"/>
          </p:cNvSpPr>
          <p:nvPr/>
        </p:nvSpPr>
        <p:spPr bwMode="auto">
          <a:xfrm rot="-10797245">
            <a:off x="6702425" y="4267200"/>
            <a:ext cx="993775" cy="304800"/>
          </a:xfrm>
          <a:prstGeom prst="leftArrow">
            <a:avLst>
              <a:gd name="adj1" fmla="val 50000"/>
              <a:gd name="adj2" fmla="val 81510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73" name="Text Box 57">
            <a:extLst>
              <a:ext uri="{FF2B5EF4-FFF2-40B4-BE49-F238E27FC236}">
                <a16:creationId xmlns:a16="http://schemas.microsoft.com/office/drawing/2014/main" id="{023E3D84-C8C3-4C7A-8EAF-2C2C0C75B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29000"/>
            <a:ext cx="488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后判定型循环结构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49210" name="Text Box 58">
            <a:extLst>
              <a:ext uri="{FF2B5EF4-FFF2-40B4-BE49-F238E27FC236}">
                <a16:creationId xmlns:a16="http://schemas.microsoft.com/office/drawing/2014/main" id="{0E11ED08-C384-452A-8804-E04467DF3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26797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9211" name="Text Box 59">
            <a:extLst>
              <a:ext uri="{FF2B5EF4-FFF2-40B4-BE49-F238E27FC236}">
                <a16:creationId xmlns:a16="http://schemas.microsoft.com/office/drawing/2014/main" id="{788C2F0C-904E-41F3-B821-CC1A63F6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95575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T</a:t>
            </a:r>
            <a:endParaRPr lang="en-US" altLang="zh-CN" sz="1600" b="0">
              <a:solidFill>
                <a:schemeClr val="bg1"/>
              </a:solidFill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A2B46D52-6324-47A9-82E5-E0BB8112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0638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T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213" name="Text Box 61">
            <a:extLst>
              <a:ext uri="{FF2B5EF4-FFF2-40B4-BE49-F238E27FC236}">
                <a16:creationId xmlns:a16="http://schemas.microsoft.com/office/drawing/2014/main" id="{17C38E8C-4AED-4449-AE57-B456E4FD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62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F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9214" name="Rectangle 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7E70D8-790A-41C1-ABC8-0688DA78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9215" name="Rectangle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3FD920-C01F-407A-B801-FACF5DE9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9216" name="Oval 65">
            <a:hlinkClick r:id="rId2" action="ppaction://hlinksldjump"/>
            <a:extLst>
              <a:ext uri="{FF2B5EF4-FFF2-40B4-BE49-F238E27FC236}">
                <a16:creationId xmlns:a16="http://schemas.microsoft.com/office/drawing/2014/main" id="{4010B469-8AF5-41F6-B26B-CDB54C66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82" name="Rectangle 66">
            <a:extLst>
              <a:ext uri="{FF2B5EF4-FFF2-40B4-BE49-F238E27FC236}">
                <a16:creationId xmlns:a16="http://schemas.microsoft.com/office/drawing/2014/main" id="{878707A7-16EC-4865-BC55-B28A1C07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673225"/>
            <a:ext cx="5624513" cy="414178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83" name="Line 67">
            <a:extLst>
              <a:ext uri="{FF2B5EF4-FFF2-40B4-BE49-F238E27FC236}">
                <a16:creationId xmlns:a16="http://schemas.microsoft.com/office/drawing/2014/main" id="{70918734-4F0B-47B3-88AB-FB33E99B8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913" y="1673225"/>
            <a:ext cx="0" cy="37353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84" name="Line 68">
            <a:extLst>
              <a:ext uri="{FF2B5EF4-FFF2-40B4-BE49-F238E27FC236}">
                <a16:creationId xmlns:a16="http://schemas.microsoft.com/office/drawing/2014/main" id="{B497550C-DBA2-46AE-9B8A-AED2E0D3D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150" y="5408613"/>
            <a:ext cx="508476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4" grpId="0" animBg="1"/>
      <p:bldP spid="60465" grpId="0" autoUpdateAnimBg="0"/>
      <p:bldP spid="60466" grpId="0" animBg="1"/>
      <p:bldP spid="60467" grpId="0" autoUpdateAnimBg="0"/>
      <p:bldP spid="60468" grpId="0" animBg="1"/>
      <p:bldP spid="60469" grpId="0" autoUpdateAnimBg="0"/>
      <p:bldP spid="60470" grpId="0" animBg="1"/>
      <p:bldP spid="60471" grpId="0" autoUpdateAnimBg="0"/>
      <p:bldP spid="60472" grpId="0" animBg="1"/>
      <p:bldP spid="60473" grpId="0" autoUpdateAnimBg="0"/>
      <p:bldP spid="604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EEF57BC1-EF1B-432C-B613-1EF8D40C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684213"/>
            <a:ext cx="8667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PAD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800" dirty="0">
                <a:solidFill>
                  <a:schemeClr val="bg1"/>
                </a:solidFill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问题分析图（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problem Analysis Diagram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其基本控制结构如下：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0F2D72D9-8821-4150-9FF2-EDEA9669735C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528888"/>
            <a:ext cx="2787650" cy="1752600"/>
            <a:chOff x="1427" y="1594"/>
            <a:chExt cx="1756" cy="1104"/>
          </a:xfrm>
        </p:grpSpPr>
        <p:sp>
          <p:nvSpPr>
            <p:cNvPr id="50224" name="Rectangle 7">
              <a:extLst>
                <a:ext uri="{FF2B5EF4-FFF2-40B4-BE49-F238E27FC236}">
                  <a16:creationId xmlns:a16="http://schemas.microsoft.com/office/drawing/2014/main" id="{51A7D280-2F26-4A8D-A725-70D87E527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1757"/>
              <a:ext cx="480" cy="451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条件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50225" name="AutoShape 8">
              <a:extLst>
                <a:ext uri="{FF2B5EF4-FFF2-40B4-BE49-F238E27FC236}">
                  <a16:creationId xmlns:a16="http://schemas.microsoft.com/office/drawing/2014/main" id="{1E9DEF6A-6F03-4885-AD07-7F150A14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49"/>
              <a:ext cx="432" cy="240"/>
            </a:xfrm>
            <a:prstGeom prst="rtTriangle">
              <a:avLst/>
            </a:prstGeom>
            <a:solidFill>
              <a:srgbClr val="0033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50226" name="AutoShape 9">
              <a:extLst>
                <a:ext uri="{FF2B5EF4-FFF2-40B4-BE49-F238E27FC236}">
                  <a16:creationId xmlns:a16="http://schemas.microsoft.com/office/drawing/2014/main" id="{97EF27F3-74DC-412E-B457-131FC4BC7E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59" y="1757"/>
              <a:ext cx="432" cy="240"/>
            </a:xfrm>
            <a:prstGeom prst="rtTriangle">
              <a:avLst/>
            </a:prstGeom>
            <a:solidFill>
              <a:srgbClr val="0033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50227" name="Line 10">
              <a:extLst>
                <a:ext uri="{FF2B5EF4-FFF2-40B4-BE49-F238E27FC236}">
                  <a16:creationId xmlns:a16="http://schemas.microsoft.com/office/drawing/2014/main" id="{840291C0-C08B-41A9-BA10-29DB00235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1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8" name="Line 11">
              <a:extLst>
                <a:ext uri="{FF2B5EF4-FFF2-40B4-BE49-F238E27FC236}">
                  <a16:creationId xmlns:a16="http://schemas.microsoft.com/office/drawing/2014/main" id="{749834AE-81EB-49E3-9FFD-F8F8CB3F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1748"/>
              <a:ext cx="63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Rectangle 12">
              <a:extLst>
                <a:ext uri="{FF2B5EF4-FFF2-40B4-BE49-F238E27FC236}">
                  <a16:creationId xmlns:a16="http://schemas.microsoft.com/office/drawing/2014/main" id="{23AF265F-7140-4125-9F24-1C237D56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594"/>
              <a:ext cx="720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then</a:t>
              </a:r>
              <a:r>
                <a:rPr lang="zh-CN" altLang="en-US" sz="2000">
                  <a:solidFill>
                    <a:schemeClr val="bg1"/>
                  </a:solidFill>
                </a:rPr>
                <a:t>部分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50230" name="Rectangle 13">
              <a:extLst>
                <a:ext uri="{FF2B5EF4-FFF2-40B4-BE49-F238E27FC236}">
                  <a16:creationId xmlns:a16="http://schemas.microsoft.com/office/drawing/2014/main" id="{1FCA8ECC-1D50-4717-9FB5-5144B01F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2096"/>
              <a:ext cx="720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else</a:t>
              </a:r>
              <a:r>
                <a:rPr lang="zh-CN" altLang="en-US" sz="2000">
                  <a:solidFill>
                    <a:schemeClr val="bg1"/>
                  </a:solidFill>
                </a:rPr>
                <a:t>部分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50231" name="Text Box 36">
              <a:extLst>
                <a:ext uri="{FF2B5EF4-FFF2-40B4-BE49-F238E27FC236}">
                  <a16:creationId xmlns:a16="http://schemas.microsoft.com/office/drawing/2014/main" id="{B6431A2D-E691-4340-9BFF-5B095C1A4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48"/>
              <a:ext cx="912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ea typeface="楷体_GB2312" pitchFamily="49" charset="-122"/>
                </a:rPr>
                <a:t>选择结构</a:t>
              </a:r>
              <a:endParaRPr lang="zh-CN" altLang="en-US" sz="2400" b="0" dirty="0"/>
            </a:p>
          </p:txBody>
        </p:sp>
        <p:sp>
          <p:nvSpPr>
            <p:cNvPr id="50232" name="Line 40">
              <a:extLst>
                <a:ext uri="{FF2B5EF4-FFF2-40B4-BE49-F238E27FC236}">
                  <a16:creationId xmlns:a16="http://schemas.microsoft.com/office/drawing/2014/main" id="{2991382B-8AF0-47D0-90A7-D78A81A34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757"/>
              <a:ext cx="371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3" name="Line 41">
              <a:extLst>
                <a:ext uri="{FF2B5EF4-FFF2-40B4-BE49-F238E27FC236}">
                  <a16:creationId xmlns:a16="http://schemas.microsoft.com/office/drawing/2014/main" id="{D6DE03DB-CDC6-4138-ADF7-760898E0D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1975"/>
              <a:ext cx="42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4" name="Text Box 45">
              <a:extLst>
                <a:ext uri="{FF2B5EF4-FFF2-40B4-BE49-F238E27FC236}">
                  <a16:creationId xmlns:a16="http://schemas.microsoft.com/office/drawing/2014/main" id="{69B2A10B-DA91-4D4A-9FA1-5FB3B3C2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1722"/>
              <a:ext cx="384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T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50235" name="Text Box 46">
              <a:extLst>
                <a:ext uri="{FF2B5EF4-FFF2-40B4-BE49-F238E27FC236}">
                  <a16:creationId xmlns:a16="http://schemas.microsoft.com/office/drawing/2014/main" id="{28CCD75F-6985-4A0F-91E1-8567500CA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1984"/>
              <a:ext cx="384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F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6982BA46-0015-44B1-BC2B-6B8F26911001}"/>
              </a:ext>
            </a:extLst>
          </p:cNvPr>
          <p:cNvGrpSpPr>
            <a:grpSpLocks/>
          </p:cNvGrpSpPr>
          <p:nvPr/>
        </p:nvGrpSpPr>
        <p:grpSpPr bwMode="auto">
          <a:xfrm>
            <a:off x="617538" y="1981200"/>
            <a:ext cx="1516062" cy="2533650"/>
            <a:chOff x="389" y="1248"/>
            <a:chExt cx="955" cy="1596"/>
          </a:xfrm>
        </p:grpSpPr>
        <p:sp>
          <p:nvSpPr>
            <p:cNvPr id="50218" name="Rectangle 3">
              <a:extLst>
                <a:ext uri="{FF2B5EF4-FFF2-40B4-BE49-F238E27FC236}">
                  <a16:creationId xmlns:a16="http://schemas.microsoft.com/office/drawing/2014/main" id="{66C1C623-3407-4216-8759-AF8CB9FBB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624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</a:rPr>
                <a:t>任务</a:t>
              </a:r>
              <a:r>
                <a:rPr lang="en-US" altLang="zh-CN" sz="2000" dirty="0">
                  <a:solidFill>
                    <a:schemeClr val="bg1"/>
                  </a:solidFill>
                </a:rPr>
                <a:t>1</a:t>
              </a:r>
              <a:endParaRPr lang="en-US" altLang="zh-CN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50219" name="Rectangle 4">
              <a:extLst>
                <a:ext uri="{FF2B5EF4-FFF2-40B4-BE49-F238E27FC236}">
                  <a16:creationId xmlns:a16="http://schemas.microsoft.com/office/drawing/2014/main" id="{44A19878-BC35-46D3-AE5C-24220CA5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1730"/>
              <a:ext cx="624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任务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220" name="Rectangle 5">
              <a:extLst>
                <a:ext uri="{FF2B5EF4-FFF2-40B4-BE49-F238E27FC236}">
                  <a16:creationId xmlns:a16="http://schemas.microsoft.com/office/drawing/2014/main" id="{0227D791-E8DE-4336-9540-51F2258D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210"/>
              <a:ext cx="624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</a:rPr>
                <a:t>任务</a:t>
              </a:r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0221" name="Line 6">
              <a:extLst>
                <a:ext uri="{FF2B5EF4-FFF2-40B4-BE49-F238E27FC236}">
                  <a16:creationId xmlns:a16="http://schemas.microsoft.com/office/drawing/2014/main" id="{B1AD9194-9065-4FAE-B430-8ACDEA91F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2" name="Text Box 35">
              <a:extLst>
                <a:ext uri="{FF2B5EF4-FFF2-40B4-BE49-F238E27FC236}">
                  <a16:creationId xmlns:a16="http://schemas.microsoft.com/office/drawing/2014/main" id="{5F261967-D595-42F3-A170-2492A858C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2594"/>
              <a:ext cx="955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ea typeface="楷体_GB2312" pitchFamily="49" charset="-122"/>
                </a:rPr>
                <a:t> </a:t>
              </a:r>
              <a:r>
                <a:rPr lang="zh-CN" altLang="en-US" sz="2000" dirty="0">
                  <a:ea typeface="楷体_GB2312" pitchFamily="49" charset="-122"/>
                </a:rPr>
                <a:t>顺序结构</a:t>
              </a:r>
              <a:endParaRPr lang="zh-CN" altLang="en-US" sz="1800" dirty="0">
                <a:ea typeface="楷体_GB2312" pitchFamily="49" charset="-122"/>
              </a:endParaRPr>
            </a:p>
          </p:txBody>
        </p:sp>
        <p:sp>
          <p:nvSpPr>
            <p:cNvPr id="50223" name="Line 47">
              <a:extLst>
                <a:ext uri="{FF2B5EF4-FFF2-40B4-BE49-F238E27FC236}">
                  <a16:creationId xmlns:a16="http://schemas.microsoft.com/office/drawing/2014/main" id="{829E7469-9FAF-4482-B9E7-A89396D1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1B576768-3F4B-4343-879B-81464F9DFCE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953000"/>
            <a:ext cx="3621088" cy="1082675"/>
            <a:chOff x="555" y="3275"/>
            <a:chExt cx="2281" cy="682"/>
          </a:xfrm>
        </p:grpSpPr>
        <p:sp>
          <p:nvSpPr>
            <p:cNvPr id="50213" name="Rectangle 29">
              <a:extLst>
                <a:ext uri="{FF2B5EF4-FFF2-40B4-BE49-F238E27FC236}">
                  <a16:creationId xmlns:a16="http://schemas.microsoft.com/office/drawing/2014/main" id="{FFB5CA10-D9CB-4AE4-8700-B1F5E67ED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3275"/>
              <a:ext cx="1235" cy="336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WHILE</a:t>
              </a:r>
              <a:r>
                <a:rPr lang="zh-CN" altLang="en-US" sz="2000">
                  <a:solidFill>
                    <a:schemeClr val="bg1"/>
                  </a:solidFill>
                </a:rPr>
                <a:t>型条件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50214" name="Rectangle 30">
              <a:extLst>
                <a:ext uri="{FF2B5EF4-FFF2-40B4-BE49-F238E27FC236}">
                  <a16:creationId xmlns:a16="http://schemas.microsoft.com/office/drawing/2014/main" id="{F1B5130F-2047-4728-84C5-6C44DCBC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275"/>
              <a:ext cx="624" cy="336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循环体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50215" name="Line 31">
              <a:extLst>
                <a:ext uri="{FF2B5EF4-FFF2-40B4-BE49-F238E27FC236}">
                  <a16:creationId xmlns:a16="http://schemas.microsoft.com/office/drawing/2014/main" id="{957EF397-D7F7-4B46-A7E4-986BBDFEE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41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Text Box 38">
              <a:extLst>
                <a:ext uri="{FF2B5EF4-FFF2-40B4-BE49-F238E27FC236}">
                  <a16:creationId xmlns:a16="http://schemas.microsoft.com/office/drawing/2014/main" id="{8FF97AF9-1E11-4A6B-8FE6-A476911A9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3707"/>
              <a:ext cx="1824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ea typeface="楷体_GB2312" pitchFamily="49" charset="-122"/>
                </a:rPr>
                <a:t>先判定型循环结构</a:t>
              </a:r>
            </a:p>
          </p:txBody>
        </p:sp>
        <p:sp>
          <p:nvSpPr>
            <p:cNvPr id="50217" name="Line 48">
              <a:extLst>
                <a:ext uri="{FF2B5EF4-FFF2-40B4-BE49-F238E27FC236}">
                  <a16:creationId xmlns:a16="http://schemas.microsoft.com/office/drawing/2014/main" id="{91DC9A57-30BC-468B-8D3C-3ADD4EA3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3289"/>
              <a:ext cx="0" cy="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9B805D84-5C92-4C04-AC8C-11EE1B965A2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953000"/>
            <a:ext cx="3925888" cy="1008063"/>
            <a:chOff x="3037" y="3274"/>
            <a:chExt cx="2473" cy="635"/>
          </a:xfrm>
        </p:grpSpPr>
        <p:sp>
          <p:nvSpPr>
            <p:cNvPr id="50208" name="Rectangle 32">
              <a:extLst>
                <a:ext uri="{FF2B5EF4-FFF2-40B4-BE49-F238E27FC236}">
                  <a16:creationId xmlns:a16="http://schemas.microsoft.com/office/drawing/2014/main" id="{C7AE816A-5A41-4ACE-A1DA-9FF636E0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3274"/>
              <a:ext cx="1176" cy="336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UNTIL</a:t>
              </a:r>
              <a:r>
                <a:rPr lang="zh-CN" altLang="en-US" sz="2000">
                  <a:solidFill>
                    <a:schemeClr val="bg1"/>
                  </a:solidFill>
                </a:rPr>
                <a:t>型条件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50209" name="Rectangle 33">
              <a:extLst>
                <a:ext uri="{FF2B5EF4-FFF2-40B4-BE49-F238E27FC236}">
                  <a16:creationId xmlns:a16="http://schemas.microsoft.com/office/drawing/2014/main" id="{18032EE0-2200-409F-BF3B-CD1ADC78B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3275"/>
              <a:ext cx="624" cy="336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循环体</a:t>
              </a:r>
              <a:endParaRPr lang="zh-CN" altLang="en-US" sz="2000" b="0">
                <a:solidFill>
                  <a:schemeClr val="bg1"/>
                </a:solidFill>
              </a:endParaRPr>
            </a:p>
          </p:txBody>
        </p:sp>
        <p:sp>
          <p:nvSpPr>
            <p:cNvPr id="50210" name="Line 34">
              <a:extLst>
                <a:ext uri="{FF2B5EF4-FFF2-40B4-BE49-F238E27FC236}">
                  <a16:creationId xmlns:a16="http://schemas.microsoft.com/office/drawing/2014/main" id="{0D2CE406-553C-464F-BC61-52D1DDEC2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341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Text Box 39">
              <a:extLst>
                <a:ext uri="{FF2B5EF4-FFF2-40B4-BE49-F238E27FC236}">
                  <a16:creationId xmlns:a16="http://schemas.microsoft.com/office/drawing/2014/main" id="{309C6C88-7F6C-4088-936C-9E040AF97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3659"/>
              <a:ext cx="2016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ea typeface="楷体_GB2312" pitchFamily="49" charset="-122"/>
                </a:rPr>
                <a:t>后判定型循环结构</a:t>
              </a:r>
              <a:endParaRPr lang="zh-CN" altLang="en-US" sz="2400" b="0" dirty="0"/>
            </a:p>
          </p:txBody>
        </p:sp>
        <p:sp>
          <p:nvSpPr>
            <p:cNvPr id="50212" name="Line 49">
              <a:extLst>
                <a:ext uri="{FF2B5EF4-FFF2-40B4-BE49-F238E27FC236}">
                  <a16:creationId xmlns:a16="http://schemas.microsoft.com/office/drawing/2014/main" id="{9B9C7C48-9B68-49B3-94CD-0DA370BEA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3279"/>
              <a:ext cx="0" cy="3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58">
            <a:extLst>
              <a:ext uri="{FF2B5EF4-FFF2-40B4-BE49-F238E27FC236}">
                <a16:creationId xmlns:a16="http://schemas.microsoft.com/office/drawing/2014/main" id="{29684F0B-EDF8-4CD2-BEA2-042E6EC209B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295400"/>
            <a:ext cx="3108325" cy="3368675"/>
            <a:chOff x="3449" y="1056"/>
            <a:chExt cx="1958" cy="2122"/>
          </a:xfrm>
        </p:grpSpPr>
        <p:sp>
          <p:nvSpPr>
            <p:cNvPr id="50188" name="Rectangle 14">
              <a:extLst>
                <a:ext uri="{FF2B5EF4-FFF2-40B4-BE49-F238E27FC236}">
                  <a16:creationId xmlns:a16="http://schemas.microsoft.com/office/drawing/2014/main" id="{6B4660C7-A9EA-40F7-8950-67A1E301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1246"/>
              <a:ext cx="432" cy="1680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控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制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变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量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 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50189" name="AutoShape 15">
              <a:extLst>
                <a:ext uri="{FF2B5EF4-FFF2-40B4-BE49-F238E27FC236}">
                  <a16:creationId xmlns:a16="http://schemas.microsoft.com/office/drawing/2014/main" id="{45C30888-DE61-4789-9AFB-E7739F58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2638"/>
              <a:ext cx="432" cy="288"/>
            </a:xfrm>
            <a:prstGeom prst="rtTriangle">
              <a:avLst/>
            </a:prstGeom>
            <a:solidFill>
              <a:srgbClr val="0033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0190" name="AutoShape 16">
              <a:extLst>
                <a:ext uri="{FF2B5EF4-FFF2-40B4-BE49-F238E27FC236}">
                  <a16:creationId xmlns:a16="http://schemas.microsoft.com/office/drawing/2014/main" id="{8C0DF4EC-121D-4BCC-A24E-2587D26C57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6" y="1272"/>
              <a:ext cx="432" cy="288"/>
            </a:xfrm>
            <a:prstGeom prst="rtTriangle">
              <a:avLst/>
            </a:prstGeom>
            <a:solidFill>
              <a:srgbClr val="0033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50191" name="AutoShape 17">
              <a:extLst>
                <a:ext uri="{FF2B5EF4-FFF2-40B4-BE49-F238E27FC236}">
                  <a16:creationId xmlns:a16="http://schemas.microsoft.com/office/drawing/2014/main" id="{D5407C26-9C04-4676-8D0E-3B2F023909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90529">
              <a:off x="3771" y="1497"/>
              <a:ext cx="585" cy="505"/>
            </a:xfrm>
            <a:prstGeom prst="triangle">
              <a:avLst>
                <a:gd name="adj" fmla="val 50000"/>
              </a:avLst>
            </a:prstGeom>
            <a:solidFill>
              <a:srgbClr val="0033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0192" name="Line 18">
              <a:extLst>
                <a:ext uri="{FF2B5EF4-FFF2-40B4-BE49-F238E27FC236}">
                  <a16:creationId xmlns:a16="http://schemas.microsoft.com/office/drawing/2014/main" id="{C3E6AD93-5073-41C8-9795-191D46776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248"/>
              <a:ext cx="9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19">
              <a:extLst>
                <a:ext uri="{FF2B5EF4-FFF2-40B4-BE49-F238E27FC236}">
                  <a16:creationId xmlns:a16="http://schemas.microsoft.com/office/drawing/2014/main" id="{D7AFD16C-22F8-4954-8D8C-BF1EC4481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248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20">
              <a:extLst>
                <a:ext uri="{FF2B5EF4-FFF2-40B4-BE49-F238E27FC236}">
                  <a16:creationId xmlns:a16="http://schemas.microsoft.com/office/drawing/2014/main" id="{B852C8FC-C0D4-4E65-B9E5-058EDE335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53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21">
              <a:extLst>
                <a:ext uri="{FF2B5EF4-FFF2-40B4-BE49-F238E27FC236}">
                  <a16:creationId xmlns:a16="http://schemas.microsoft.com/office/drawing/2014/main" id="{A00405D8-8F74-4448-92F1-C68C2FA69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1726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22">
              <a:extLst>
                <a:ext uri="{FF2B5EF4-FFF2-40B4-BE49-F238E27FC236}">
                  <a16:creationId xmlns:a16="http://schemas.microsoft.com/office/drawing/2014/main" id="{DE11B2D4-DD0E-44BB-8269-2D9E94CB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686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23">
              <a:extLst>
                <a:ext uri="{FF2B5EF4-FFF2-40B4-BE49-F238E27FC236}">
                  <a16:creationId xmlns:a16="http://schemas.microsoft.com/office/drawing/2014/main" id="{76A3711F-BD25-45B5-82C8-295D32561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" y="188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4">
              <a:extLst>
                <a:ext uri="{FF2B5EF4-FFF2-40B4-BE49-F238E27FC236}">
                  <a16:creationId xmlns:a16="http://schemas.microsoft.com/office/drawing/2014/main" id="{4F1ADF07-2EF6-44D2-AB73-C1C799B65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26"/>
              <a:ext cx="9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Rectangle 25">
              <a:extLst>
                <a:ext uri="{FF2B5EF4-FFF2-40B4-BE49-F238E27FC236}">
                  <a16:creationId xmlns:a16="http://schemas.microsoft.com/office/drawing/2014/main" id="{1E01B8F9-5234-434C-AB97-8BD4FE22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624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任务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50200" name="Rectangle 26">
              <a:extLst>
                <a:ext uri="{FF2B5EF4-FFF2-40B4-BE49-F238E27FC236}">
                  <a16:creationId xmlns:a16="http://schemas.microsoft.com/office/drawing/2014/main" id="{52C6D1D1-4F90-413F-B859-608B7B5A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40"/>
              <a:ext cx="624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任务</a:t>
              </a:r>
              <a:r>
                <a:rPr lang="en-US" altLang="zh-CN" sz="2000">
                  <a:solidFill>
                    <a:schemeClr val="bg1"/>
                  </a:solidFill>
                </a:rPr>
                <a:t>2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50201" name="Line 27">
              <a:extLst>
                <a:ext uri="{FF2B5EF4-FFF2-40B4-BE49-F238E27FC236}">
                  <a16:creationId xmlns:a16="http://schemas.microsoft.com/office/drawing/2014/main" id="{F2675F87-6AC6-4639-9617-35986483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1726"/>
              <a:ext cx="4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Rectangle 28">
              <a:extLst>
                <a:ext uri="{FF2B5EF4-FFF2-40B4-BE49-F238E27FC236}">
                  <a16:creationId xmlns:a16="http://schemas.microsoft.com/office/drawing/2014/main" id="{F6BBAD95-5BEE-4FF8-BB4A-55C86E535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38"/>
              <a:ext cx="624" cy="288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</a:rPr>
                <a:t>任务</a:t>
              </a:r>
              <a:r>
                <a:rPr lang="en-US" altLang="zh-CN" sz="2000">
                  <a:solidFill>
                    <a:schemeClr val="bg1"/>
                  </a:solidFill>
                </a:rPr>
                <a:t>n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50203" name="Text Box 37">
              <a:extLst>
                <a:ext uri="{FF2B5EF4-FFF2-40B4-BE49-F238E27FC236}">
                  <a16:creationId xmlns:a16="http://schemas.microsoft.com/office/drawing/2014/main" id="{2B363624-091E-4406-B72F-5BFB03F64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28"/>
              <a:ext cx="1488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ea typeface="楷体_GB2312" pitchFamily="49" charset="-122"/>
                </a:rPr>
                <a:t>多分支选择结构</a:t>
              </a:r>
            </a:p>
          </p:txBody>
        </p:sp>
        <p:sp>
          <p:nvSpPr>
            <p:cNvPr id="50204" name="Text Box 42">
              <a:extLst>
                <a:ext uri="{FF2B5EF4-FFF2-40B4-BE49-F238E27FC236}">
                  <a16:creationId xmlns:a16="http://schemas.microsoft.com/office/drawing/2014/main" id="{B68F18B6-2394-4216-BDDC-50E1F9F3B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00"/>
              <a:ext cx="620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值 </a:t>
              </a:r>
              <a:r>
                <a:rPr lang="en-US" altLang="zh-CN" sz="2000">
                  <a:solidFill>
                    <a:schemeClr val="bg1"/>
                  </a:solidFill>
                </a:rPr>
                <a:t>1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50205" name="Text Box 43">
              <a:extLst>
                <a:ext uri="{FF2B5EF4-FFF2-40B4-BE49-F238E27FC236}">
                  <a16:creationId xmlns:a16="http://schemas.microsoft.com/office/drawing/2014/main" id="{A40309FD-6F5A-49E8-BF19-7167D476D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528" cy="2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值 </a:t>
              </a: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50206" name="Text Box 44">
              <a:extLst>
                <a:ext uri="{FF2B5EF4-FFF2-40B4-BE49-F238E27FC236}">
                  <a16:creationId xmlns:a16="http://schemas.microsoft.com/office/drawing/2014/main" id="{0E5A2B84-99A0-4385-AD3E-4FE467A4D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688"/>
              <a:ext cx="528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值 </a:t>
              </a:r>
              <a:r>
                <a:rPr lang="en-US" altLang="zh-CN" sz="2000">
                  <a:solidFill>
                    <a:schemeClr val="bg1"/>
                  </a:solidFill>
                </a:rPr>
                <a:t>n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50207" name="Line 50">
              <a:extLst>
                <a:ext uri="{FF2B5EF4-FFF2-40B4-BE49-F238E27FC236}">
                  <a16:creationId xmlns:a16="http://schemas.microsoft.com/office/drawing/2014/main" id="{0B201541-587D-48AC-ADB4-7BE878B47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35" name="Rectangle 51">
            <a:extLst>
              <a:ext uri="{FF2B5EF4-FFF2-40B4-BE49-F238E27FC236}">
                <a16:creationId xmlns:a16="http://schemas.microsoft.com/office/drawing/2014/main" id="{0F463E92-0B40-4F52-A329-12F80FB9BB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98425"/>
            <a:ext cx="7874000" cy="630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</a:p>
        </p:txBody>
      </p:sp>
      <p:sp>
        <p:nvSpPr>
          <p:cNvPr id="50185" name="Rectangle 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CCBBDD-BE2B-42C2-AC78-A30A29BB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0186" name="Rectangle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9B1494-9DCC-4BEE-BA0C-633BF608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0187" name="Oval 54">
            <a:hlinkClick r:id="rId2" action="ppaction://hlinksldjump"/>
            <a:extLst>
              <a:ext uri="{FF2B5EF4-FFF2-40B4-BE49-F238E27FC236}">
                <a16:creationId xmlns:a16="http://schemas.microsoft.com/office/drawing/2014/main" id="{BDC7F6B3-ABCA-4802-A865-A1AB73FF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453FB7DF-2236-4203-8DB2-4FAFDA6EA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30200"/>
            <a:ext cx="7970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</a:rPr>
              <a:t>例1：对数组</a:t>
            </a:r>
            <a:r>
              <a:rPr lang="en-US" altLang="zh-CN" sz="2800">
                <a:solidFill>
                  <a:schemeClr val="bg1"/>
                </a:solidFill>
              </a:rPr>
              <a:t>X</a:t>
            </a:r>
            <a:r>
              <a:rPr lang="zh-CN" altLang="zh-CN" sz="2800">
                <a:solidFill>
                  <a:schemeClr val="bg1"/>
                </a:solidFill>
              </a:rPr>
              <a:t>进行排序。 </a:t>
            </a:r>
            <a:r>
              <a:rPr lang="zh-CN" altLang="zh-CN" sz="2800">
                <a:solidFill>
                  <a:schemeClr val="bg1"/>
                </a:solidFill>
                <a:ea typeface="楷体_GB2312" pitchFamily="49" charset="-122"/>
              </a:rPr>
              <a:t>“自顶而下，逐步求精”</a:t>
            </a:r>
            <a:endParaRPr lang="zh-CN" altLang="en-US" sz="28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6F6E28C-E8CC-42E7-AFA9-23A40242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4106863"/>
            <a:ext cx="990600" cy="360362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J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en-US" altLang="zh-CN" sz="2000">
                <a:solidFill>
                  <a:schemeClr val="bg1"/>
                </a:solidFill>
              </a:rPr>
              <a:t>=h</a:t>
            </a:r>
            <a:endParaRPr lang="en-US" altLang="zh-CN" sz="2000" b="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ACC334C-6170-4CCA-868B-B202D191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4686300"/>
            <a:ext cx="1697038" cy="390525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k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en-US" altLang="zh-CN" sz="2000">
                <a:solidFill>
                  <a:schemeClr val="bg1"/>
                </a:solidFill>
              </a:rPr>
              <a:t>=h+1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n</a:t>
            </a:r>
            <a:endParaRPr lang="en-US" altLang="zh-CN" sz="2000"/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C63949DF-CCB3-4C60-93CD-317635890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4373563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40DF0EB0-0C2F-4E73-9EBA-4A2AA38B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4357688"/>
            <a:ext cx="847725" cy="376237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J:=k</a:t>
            </a:r>
            <a:endParaRPr lang="en-US" altLang="zh-CN" sz="2400" b="0"/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6FA07E9A-3693-4B20-B6CB-971425E8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370013"/>
            <a:ext cx="1516062" cy="352425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H</a:t>
            </a:r>
            <a:r>
              <a:rPr lang="zh-CN" altLang="en-US" sz="1800">
                <a:solidFill>
                  <a:schemeClr val="bg1"/>
                </a:solidFill>
              </a:rPr>
              <a:t>：</a:t>
            </a:r>
            <a:r>
              <a:rPr lang="en-US" altLang="zh-CN" sz="1800">
                <a:solidFill>
                  <a:schemeClr val="bg1"/>
                </a:solidFill>
              </a:rPr>
              <a:t>=1</a:t>
            </a:r>
            <a:r>
              <a:rPr lang="zh-CN" altLang="en-US" sz="1800">
                <a:solidFill>
                  <a:schemeClr val="bg1"/>
                </a:solidFill>
              </a:rPr>
              <a:t>，</a:t>
            </a:r>
            <a:r>
              <a:rPr lang="en-US" altLang="zh-CN" sz="1800">
                <a:solidFill>
                  <a:schemeClr val="bg1"/>
                </a:solidFill>
              </a:rPr>
              <a:t>n-1</a:t>
            </a:r>
            <a:endParaRPr lang="en-US" altLang="zh-CN" sz="1800" b="0"/>
          </a:p>
        </p:txBody>
      </p:sp>
      <p:sp>
        <p:nvSpPr>
          <p:cNvPr id="43020" name="Rectangle 12">
            <a:extLst>
              <a:ext uri="{FF2B5EF4-FFF2-40B4-BE49-F238E27FC236}">
                <a16:creationId xmlns:a16="http://schemas.microsoft.com/office/drawing/2014/main" id="{F6CDC688-7FB9-4D8A-9326-C54DD3A7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350963"/>
            <a:ext cx="1647825" cy="369887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排好第</a:t>
            </a:r>
            <a:r>
              <a:rPr lang="en-US" altLang="zh-CN" sz="1800">
                <a:solidFill>
                  <a:schemeClr val="bg1"/>
                </a:solidFill>
              </a:rPr>
              <a:t>h</a:t>
            </a:r>
            <a:r>
              <a:rPr lang="zh-CN" altLang="en-US" sz="1800">
                <a:solidFill>
                  <a:schemeClr val="bg1"/>
                </a:solidFill>
              </a:rPr>
              <a:t>个</a:t>
            </a:r>
            <a:r>
              <a:rPr lang="en-US" altLang="zh-CN" sz="1800">
                <a:solidFill>
                  <a:schemeClr val="bg1"/>
                </a:solidFill>
              </a:rPr>
              <a:t>X </a:t>
            </a:r>
            <a:r>
              <a:rPr lang="en-US" altLang="zh-CN" sz="1600">
                <a:solidFill>
                  <a:schemeClr val="bg1"/>
                </a:solidFill>
              </a:rPr>
              <a:t>[h]</a:t>
            </a:r>
            <a:endParaRPr lang="en-US" altLang="zh-CN" sz="1800" b="0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2A037E91-6EFF-4797-89EB-BA8D57488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1579563"/>
            <a:ext cx="381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0F8C802B-12FF-4B62-BDEF-DA131BD7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368925"/>
            <a:ext cx="1276350" cy="1123950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W:=X[h]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X[h]:=X[j]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X[j]:=</a:t>
            </a:r>
            <a:r>
              <a:rPr lang="en-US" altLang="zh-CN" sz="2400" b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FFDED450-1A5B-46FA-90CC-E5CD4D1AC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1392238"/>
            <a:ext cx="0" cy="3127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2" name="Text Box 18">
            <a:extLst>
              <a:ext uri="{FF2B5EF4-FFF2-40B4-BE49-F238E27FC236}">
                <a16:creationId xmlns:a16="http://schemas.microsoft.com/office/drawing/2014/main" id="{5B09EBD3-52D4-4E30-A37A-2EDA6CBE4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349625"/>
            <a:ext cx="601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/>
              <a:t> </a:t>
            </a:r>
            <a:endParaRPr lang="en-US" altLang="zh-CN" sz="1600"/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1D7F2177-3201-474A-90AF-0ECF4A5A1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850900"/>
            <a:ext cx="543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sym typeface="Monotype Sorts" pitchFamily="2" charset="2"/>
              </a:rPr>
              <a:t>1</a:t>
            </a:r>
            <a:r>
              <a:rPr lang="zh-CN" altLang="en-US" sz="2400">
                <a:solidFill>
                  <a:schemeClr val="bg1"/>
                </a:solidFill>
                <a:sym typeface="Monotype Sorts" pitchFamily="2" charset="2"/>
              </a:rPr>
              <a:t>、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循环一次，排好一个</a:t>
            </a: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X[h]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3028" name="Rectangle 20">
            <a:extLst>
              <a:ext uri="{FF2B5EF4-FFF2-40B4-BE49-F238E27FC236}">
                <a16:creationId xmlns:a16="http://schemas.microsoft.com/office/drawing/2014/main" id="{BF522F20-2D36-44CA-BCD2-6F52C686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2406650"/>
            <a:ext cx="1647825" cy="352425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排好第</a:t>
            </a:r>
            <a:r>
              <a:rPr lang="en-US" altLang="zh-CN" sz="1800">
                <a:solidFill>
                  <a:schemeClr val="bg1"/>
                </a:solidFill>
              </a:rPr>
              <a:t>H</a:t>
            </a:r>
            <a:r>
              <a:rPr lang="zh-CN" altLang="en-US" sz="1800">
                <a:solidFill>
                  <a:schemeClr val="bg1"/>
                </a:solidFill>
              </a:rPr>
              <a:t>个</a:t>
            </a:r>
            <a:r>
              <a:rPr lang="en-US" altLang="zh-CN" sz="1800">
                <a:solidFill>
                  <a:schemeClr val="bg1"/>
                </a:solidFill>
              </a:rPr>
              <a:t>X </a:t>
            </a:r>
            <a:r>
              <a:rPr lang="en-US" altLang="zh-CN" sz="1600">
                <a:solidFill>
                  <a:schemeClr val="bg1"/>
                </a:solidFill>
              </a:rPr>
              <a:t>[h]</a:t>
            </a:r>
            <a:endParaRPr lang="en-US" altLang="zh-CN" sz="1800" b="0"/>
          </a:p>
        </p:txBody>
      </p:sp>
      <p:sp>
        <p:nvSpPr>
          <p:cNvPr id="43029" name="Rectangle 21">
            <a:extLst>
              <a:ext uri="{FF2B5EF4-FFF2-40B4-BE49-F238E27FC236}">
                <a16:creationId xmlns:a16="http://schemas.microsoft.com/office/drawing/2014/main" id="{05C9A9FD-F3BE-433F-820F-2D00A4E87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162175"/>
            <a:ext cx="3173413" cy="363538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找 </a:t>
            </a:r>
            <a:r>
              <a:rPr lang="en-US" altLang="zh-CN" sz="1800">
                <a:solidFill>
                  <a:schemeClr val="bg1"/>
                </a:solidFill>
              </a:rPr>
              <a:t>X[J]= MAX</a:t>
            </a:r>
            <a:r>
              <a:rPr lang="zh-CN" altLang="en-US" sz="1800">
                <a:solidFill>
                  <a:schemeClr val="bg1"/>
                </a:solidFill>
              </a:rPr>
              <a:t>（</a:t>
            </a:r>
            <a:r>
              <a:rPr lang="en-US" altLang="zh-CN" sz="1800">
                <a:solidFill>
                  <a:schemeClr val="bg1"/>
                </a:solidFill>
              </a:rPr>
              <a:t>X</a:t>
            </a:r>
            <a:r>
              <a:rPr lang="en-US" altLang="zh-CN" sz="1600">
                <a:solidFill>
                  <a:schemeClr val="bg1"/>
                </a:solidFill>
              </a:rPr>
              <a:t>[h]…</a:t>
            </a:r>
            <a:r>
              <a:rPr lang="en-US" altLang="zh-CN" sz="1800">
                <a:solidFill>
                  <a:schemeClr val="bg1"/>
                </a:solidFill>
              </a:rPr>
              <a:t>X</a:t>
            </a:r>
            <a:r>
              <a:rPr lang="en-US" altLang="zh-CN" sz="1600">
                <a:solidFill>
                  <a:schemeClr val="bg1"/>
                </a:solidFill>
              </a:rPr>
              <a:t>[n]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endParaRPr lang="zh-CN" altLang="en-US" sz="2000" b="0"/>
          </a:p>
        </p:txBody>
      </p: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0CA0C8A1-FE45-48BF-A511-FB39AC91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774950"/>
            <a:ext cx="1943100" cy="350838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交换 </a:t>
            </a:r>
            <a:r>
              <a:rPr lang="en-US" altLang="zh-CN" sz="1800">
                <a:solidFill>
                  <a:schemeClr val="bg1"/>
                </a:solidFill>
              </a:rPr>
              <a:t>X</a:t>
            </a:r>
            <a:r>
              <a:rPr lang="en-US" altLang="zh-CN" sz="1600">
                <a:solidFill>
                  <a:schemeClr val="bg1"/>
                </a:solidFill>
              </a:rPr>
              <a:t>[J] </a:t>
            </a:r>
            <a:r>
              <a:rPr lang="zh-CN" altLang="en-US" sz="1800">
                <a:solidFill>
                  <a:schemeClr val="bg1"/>
                </a:solidFill>
              </a:rPr>
              <a:t>和 </a:t>
            </a:r>
            <a:r>
              <a:rPr lang="en-US" altLang="zh-CN" sz="1800">
                <a:solidFill>
                  <a:schemeClr val="bg1"/>
                </a:solidFill>
              </a:rPr>
              <a:t>X</a:t>
            </a:r>
            <a:r>
              <a:rPr lang="en-US" altLang="zh-CN" sz="1600">
                <a:solidFill>
                  <a:schemeClr val="bg1"/>
                </a:solidFill>
              </a:rPr>
              <a:t>[h]</a:t>
            </a:r>
            <a:endParaRPr lang="en-US" altLang="zh-CN" sz="1600"/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20AC82A4-802E-4163-9EBD-99CFD783D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2206625"/>
            <a:ext cx="1588" cy="8715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6FAB5DB5-B83C-483B-BB07-756AAA1B8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4600" y="2605088"/>
            <a:ext cx="2428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33" name="Text Box 25">
            <a:extLst>
              <a:ext uri="{FF2B5EF4-FFF2-40B4-BE49-F238E27FC236}">
                <a16:creationId xmlns:a16="http://schemas.microsoft.com/office/drawing/2014/main" id="{C61A8D0C-FA86-4F5B-9A9D-5349EA502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1822450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lang="zh-CN" altLang="en-US" sz="2400">
                <a:solidFill>
                  <a:schemeClr val="bg1"/>
                </a:solidFill>
                <a:sym typeface="Monotype Sorts" pitchFamily="2" charset="2"/>
              </a:rPr>
              <a:t>、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  <a:sym typeface="Monotype Sorts" pitchFamily="2" charset="2"/>
              </a:rPr>
              <a:t>细化</a:t>
            </a:r>
            <a:endParaRPr lang="zh-CN" altLang="en-US" sz="2400" b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F793376F-B156-4C83-A186-03621B66F4DC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4584700"/>
            <a:ext cx="1411288" cy="685800"/>
            <a:chOff x="3548" y="2888"/>
            <a:chExt cx="889" cy="432"/>
          </a:xfrm>
        </p:grpSpPr>
        <p:sp>
          <p:nvSpPr>
            <p:cNvPr id="51244" name="Rectangle 6">
              <a:extLst>
                <a:ext uri="{FF2B5EF4-FFF2-40B4-BE49-F238E27FC236}">
                  <a16:creationId xmlns:a16="http://schemas.microsoft.com/office/drawing/2014/main" id="{F38D3B77-E65D-4F70-8B75-B5CB6FDF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8"/>
              <a:ext cx="480" cy="432"/>
            </a:xfrm>
            <a:prstGeom prst="rect">
              <a:avLst/>
            </a:prstGeom>
            <a:solidFill>
              <a:srgbClr val="0033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</a:rPr>
                <a:t>X[k]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&gt;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</a:rPr>
                <a:t>X[J]</a:t>
              </a:r>
              <a:endParaRPr lang="en-US" altLang="zh-CN" sz="2000"/>
            </a:p>
          </p:txBody>
        </p:sp>
        <p:sp>
          <p:nvSpPr>
            <p:cNvPr id="51245" name="AutoShape 7">
              <a:extLst>
                <a:ext uri="{FF2B5EF4-FFF2-40B4-BE49-F238E27FC236}">
                  <a16:creationId xmlns:a16="http://schemas.microsoft.com/office/drawing/2014/main" id="{E04B684A-8CE7-456F-89A8-90018C51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80"/>
              <a:ext cx="432" cy="240"/>
            </a:xfrm>
            <a:prstGeom prst="rtTriangle">
              <a:avLst/>
            </a:prstGeom>
            <a:solidFill>
              <a:srgbClr val="00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51246" name="AutoShape 8">
              <a:extLst>
                <a:ext uri="{FF2B5EF4-FFF2-40B4-BE49-F238E27FC236}">
                  <a16:creationId xmlns:a16="http://schemas.microsoft.com/office/drawing/2014/main" id="{3EBC0866-099B-4552-8139-0E0F1DF238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4" y="2888"/>
              <a:ext cx="432" cy="240"/>
            </a:xfrm>
            <a:prstGeom prst="rtTriangle">
              <a:avLst/>
            </a:prstGeom>
            <a:solidFill>
              <a:srgbClr val="00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 b="0"/>
            </a:p>
          </p:txBody>
        </p:sp>
        <p:sp>
          <p:nvSpPr>
            <p:cNvPr id="51247" name="Line 9">
              <a:extLst>
                <a:ext uri="{FF2B5EF4-FFF2-40B4-BE49-F238E27FC236}">
                  <a16:creationId xmlns:a16="http://schemas.microsoft.com/office/drawing/2014/main" id="{9B27EC4B-82F5-40A8-9559-0737F4580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20"/>
              <a:ext cx="88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Line 15">
              <a:extLst>
                <a:ext uri="{FF2B5EF4-FFF2-40B4-BE49-F238E27FC236}">
                  <a16:creationId xmlns:a16="http://schemas.microsoft.com/office/drawing/2014/main" id="{9B96BDAC-2A32-47A3-A342-0D08AD11F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888"/>
              <a:ext cx="384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9" name="Line 16">
              <a:extLst>
                <a:ext uri="{FF2B5EF4-FFF2-40B4-BE49-F238E27FC236}">
                  <a16:creationId xmlns:a16="http://schemas.microsoft.com/office/drawing/2014/main" id="{7B3DF95D-6EA3-4D52-B4E5-A6CDF7A82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080"/>
              <a:ext cx="432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Line 26">
              <a:extLst>
                <a:ext uri="{FF2B5EF4-FFF2-40B4-BE49-F238E27FC236}">
                  <a16:creationId xmlns:a16="http://schemas.microsoft.com/office/drawing/2014/main" id="{20B47935-317F-4D1A-AF1F-543FFA7C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" y="2891"/>
              <a:ext cx="86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035" name="Line 27">
            <a:extLst>
              <a:ext uri="{FF2B5EF4-FFF2-40B4-BE49-F238E27FC236}">
                <a16:creationId xmlns:a16="http://schemas.microsoft.com/office/drawing/2014/main" id="{D936CEF1-5610-4A0D-984D-3C7C577F01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0975" y="4692650"/>
            <a:ext cx="1588" cy="3889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D0370DAB-3CAA-4110-97F9-63C455E47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8613" y="4900613"/>
            <a:ext cx="2143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348EE527-3078-4799-A44A-60633A46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41354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(a)</a:t>
            </a:r>
          </a:p>
        </p:txBody>
      </p:sp>
      <p:sp>
        <p:nvSpPr>
          <p:cNvPr id="43038" name="Text Box 30">
            <a:extLst>
              <a:ext uri="{FF2B5EF4-FFF2-40B4-BE49-F238E27FC236}">
                <a16:creationId xmlns:a16="http://schemas.microsoft.com/office/drawing/2014/main" id="{2A8EC645-E9DB-45FD-B8D1-53BADD3F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2641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(b)</a:t>
            </a:r>
            <a:endParaRPr lang="en-US" altLang="zh-CN" sz="2400" b="0">
              <a:solidFill>
                <a:srgbClr val="FFFF00"/>
              </a:solidFill>
            </a:endParaRPr>
          </a:p>
        </p:txBody>
      </p:sp>
      <p:sp>
        <p:nvSpPr>
          <p:cNvPr id="43039" name="Text Box 31">
            <a:extLst>
              <a:ext uri="{FF2B5EF4-FFF2-40B4-BE49-F238E27FC236}">
                <a16:creationId xmlns:a16="http://schemas.microsoft.com/office/drawing/2014/main" id="{6582262F-2847-4845-B652-DD774ECE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553402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(b)</a:t>
            </a:r>
            <a:endParaRPr lang="en-US" altLang="zh-CN" sz="2400" b="0">
              <a:solidFill>
                <a:srgbClr val="FFFF00"/>
              </a:solidFill>
            </a:endParaRPr>
          </a:p>
        </p:txBody>
      </p:sp>
      <p:sp>
        <p:nvSpPr>
          <p:cNvPr id="43040" name="Text Box 32">
            <a:extLst>
              <a:ext uri="{FF2B5EF4-FFF2-40B4-BE49-F238E27FC236}">
                <a16:creationId xmlns:a16="http://schemas.microsoft.com/office/drawing/2014/main" id="{871818D1-A1AA-4035-9BDD-B36AC0E7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2039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(a)</a:t>
            </a:r>
          </a:p>
        </p:txBody>
      </p:sp>
      <p:sp>
        <p:nvSpPr>
          <p:cNvPr id="43041" name="Text Box 33">
            <a:extLst>
              <a:ext uri="{FF2B5EF4-FFF2-40B4-BE49-F238E27FC236}">
                <a16:creationId xmlns:a16="http://schemas.microsoft.com/office/drawing/2014/main" id="{9E0D6D14-3F26-4649-8AF7-FF422CAF3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3443288"/>
            <a:ext cx="558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连接各图，构成完整的</a:t>
            </a:r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PAD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4E931574-86B8-4CF1-A4DA-16D480F38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390650"/>
            <a:ext cx="1516063" cy="3365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H</a:t>
            </a:r>
            <a:r>
              <a:rPr lang="zh-CN" altLang="en-US" sz="1800"/>
              <a:t>：</a:t>
            </a:r>
            <a:r>
              <a:rPr lang="en-US" altLang="zh-CN" sz="1800"/>
              <a:t>=1</a:t>
            </a:r>
            <a:r>
              <a:rPr lang="zh-CN" altLang="en-US" sz="1800"/>
              <a:t>，</a:t>
            </a:r>
            <a:r>
              <a:rPr lang="en-US" altLang="zh-CN" sz="1800"/>
              <a:t>n-1</a:t>
            </a:r>
            <a:endParaRPr lang="en-US" altLang="zh-CN" sz="1800" b="0"/>
          </a:p>
        </p:txBody>
      </p:sp>
      <p:sp>
        <p:nvSpPr>
          <p:cNvPr id="43043" name="Line 35">
            <a:extLst>
              <a:ext uri="{FF2B5EF4-FFF2-40B4-BE49-F238E27FC236}">
                <a16:creationId xmlns:a16="http://schemas.microsoft.com/office/drawing/2014/main" id="{1BF6FD91-C794-4B68-B976-95F3C37DA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7750" y="1363663"/>
            <a:ext cx="0" cy="3254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A7D3BDA6-1E88-438D-9B18-0C745E89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1379538"/>
            <a:ext cx="1516062" cy="3365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H</a:t>
            </a:r>
            <a:r>
              <a:rPr lang="zh-CN" altLang="en-US" sz="1800"/>
              <a:t>：</a:t>
            </a:r>
            <a:r>
              <a:rPr lang="en-US" altLang="zh-CN" sz="1800"/>
              <a:t>=1</a:t>
            </a:r>
            <a:r>
              <a:rPr lang="zh-CN" altLang="en-US" sz="1800"/>
              <a:t>，</a:t>
            </a:r>
            <a:r>
              <a:rPr lang="en-US" altLang="zh-CN" sz="1800"/>
              <a:t>n-1</a:t>
            </a:r>
            <a:endParaRPr lang="en-US" altLang="zh-CN" sz="1800" b="0"/>
          </a:p>
        </p:txBody>
      </p:sp>
      <p:sp>
        <p:nvSpPr>
          <p:cNvPr id="43045" name="Line 37">
            <a:extLst>
              <a:ext uri="{FF2B5EF4-FFF2-40B4-BE49-F238E27FC236}">
                <a16:creationId xmlns:a16="http://schemas.microsoft.com/office/drawing/2014/main" id="{6D5B2932-32B6-4666-B91C-3E63091D0A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2513" y="1333500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AB7A7DF9-2E04-498A-885A-19725C7B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4984750"/>
            <a:ext cx="1516062" cy="352425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H</a:t>
            </a:r>
            <a:r>
              <a:rPr lang="zh-CN" altLang="en-US" sz="1800">
                <a:solidFill>
                  <a:schemeClr val="bg1"/>
                </a:solidFill>
              </a:rPr>
              <a:t>：</a:t>
            </a:r>
            <a:r>
              <a:rPr lang="en-US" altLang="zh-CN" sz="1800">
                <a:solidFill>
                  <a:schemeClr val="bg1"/>
                </a:solidFill>
              </a:rPr>
              <a:t>=1</a:t>
            </a:r>
            <a:r>
              <a:rPr lang="zh-CN" altLang="en-US" sz="1800">
                <a:solidFill>
                  <a:schemeClr val="bg1"/>
                </a:solidFill>
              </a:rPr>
              <a:t>，</a:t>
            </a:r>
            <a:r>
              <a:rPr lang="en-US" altLang="zh-CN" sz="1800">
                <a:solidFill>
                  <a:schemeClr val="bg1"/>
                </a:solidFill>
              </a:rPr>
              <a:t>n-1</a:t>
            </a:r>
            <a:endParaRPr lang="en-US" altLang="zh-CN" sz="1800" b="0"/>
          </a:p>
        </p:txBody>
      </p:sp>
      <p:sp>
        <p:nvSpPr>
          <p:cNvPr id="43047" name="Line 39">
            <a:extLst>
              <a:ext uri="{FF2B5EF4-FFF2-40B4-BE49-F238E27FC236}">
                <a16:creationId xmlns:a16="http://schemas.microsoft.com/office/drawing/2014/main" id="{F0F84F67-6EB6-4346-839E-365601EF8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8" y="5006975"/>
            <a:ext cx="0" cy="3127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E38864FE-5B55-4483-A5E8-380ED545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87925"/>
            <a:ext cx="1516062" cy="336550"/>
          </a:xfrm>
          <a:prstGeom prst="rect">
            <a:avLst/>
          </a:prstGeom>
          <a:solidFill>
            <a:srgbClr val="0033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H</a:t>
            </a:r>
            <a:r>
              <a:rPr lang="zh-CN" altLang="en-US" sz="1800">
                <a:solidFill>
                  <a:schemeClr val="bg1"/>
                </a:solidFill>
              </a:rPr>
              <a:t>：</a:t>
            </a:r>
            <a:r>
              <a:rPr lang="en-US" altLang="zh-CN" sz="1800">
                <a:solidFill>
                  <a:schemeClr val="bg1"/>
                </a:solidFill>
              </a:rPr>
              <a:t>=1</a:t>
            </a:r>
            <a:r>
              <a:rPr lang="zh-CN" altLang="en-US" sz="1800">
                <a:solidFill>
                  <a:schemeClr val="bg1"/>
                </a:solidFill>
              </a:rPr>
              <a:t>，</a:t>
            </a:r>
            <a:r>
              <a:rPr lang="en-US" altLang="zh-CN" sz="1800">
                <a:solidFill>
                  <a:schemeClr val="bg1"/>
                </a:solidFill>
              </a:rPr>
              <a:t>n-1</a:t>
            </a:r>
            <a:endParaRPr lang="en-US" altLang="zh-CN" sz="1800" b="0">
              <a:solidFill>
                <a:schemeClr val="bg1"/>
              </a:solidFill>
            </a:endParaRPr>
          </a:p>
        </p:txBody>
      </p:sp>
      <p:sp>
        <p:nvSpPr>
          <p:cNvPr id="43051" name="Line 43">
            <a:extLst>
              <a:ext uri="{FF2B5EF4-FFF2-40B4-BE49-F238E27FC236}">
                <a16:creationId xmlns:a16="http://schemas.microsoft.com/office/drawing/2014/main" id="{5B6192B9-33A5-4B47-A3C2-0DEB072CE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613" y="4986338"/>
            <a:ext cx="0" cy="339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52" name="Line 44">
            <a:extLst>
              <a:ext uri="{FF2B5EF4-FFF2-40B4-BE49-F238E27FC236}">
                <a16:creationId xmlns:a16="http://schemas.microsoft.com/office/drawing/2014/main" id="{98B52892-3D58-4041-B5DC-5ECB1DFD4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163" y="4903788"/>
            <a:ext cx="0" cy="5746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53" name="Line 45">
            <a:extLst>
              <a:ext uri="{FF2B5EF4-FFF2-40B4-BE49-F238E27FC236}">
                <a16:creationId xmlns:a16="http://schemas.microsoft.com/office/drawing/2014/main" id="{7A3CEFDC-57AC-4E0C-894D-848A6A4CF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5165725"/>
            <a:ext cx="4937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8" name="Rectangle 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AB3EFEB-ED17-430A-9457-AFF0F8DD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239" name="Rectangle 4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D15BB7-3478-41E9-B97D-F90F5BB3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240" name="Oval 48">
            <a:hlinkClick r:id="rId2" action="ppaction://hlinksldjump"/>
            <a:extLst>
              <a:ext uri="{FF2B5EF4-FFF2-40B4-BE49-F238E27FC236}">
                <a16:creationId xmlns:a16="http://schemas.microsoft.com/office/drawing/2014/main" id="{F65AD138-682D-44BB-B5B0-1D5DEFC0D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477CCAE-BFF5-4B4D-9361-A808BF8F5789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4953000"/>
            <a:ext cx="1516063" cy="400050"/>
            <a:chOff x="236" y="3564"/>
            <a:chExt cx="955" cy="252"/>
          </a:xfrm>
        </p:grpSpPr>
        <p:sp>
          <p:nvSpPr>
            <p:cNvPr id="51242" name="Rectangle 42">
              <a:extLst>
                <a:ext uri="{FF2B5EF4-FFF2-40B4-BE49-F238E27FC236}">
                  <a16:creationId xmlns:a16="http://schemas.microsoft.com/office/drawing/2014/main" id="{0B02E44E-C88C-408C-B455-186AF0AB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3590"/>
              <a:ext cx="955" cy="21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H</a:t>
              </a:r>
              <a:r>
                <a:rPr lang="zh-CN" altLang="en-US" sz="1800"/>
                <a:t>：</a:t>
              </a:r>
              <a:r>
                <a:rPr lang="en-US" altLang="zh-CN" sz="1800"/>
                <a:t>=1</a:t>
              </a:r>
              <a:r>
                <a:rPr lang="zh-CN" altLang="en-US" sz="1800"/>
                <a:t>，</a:t>
              </a:r>
              <a:r>
                <a:rPr lang="en-US" altLang="zh-CN" sz="1800"/>
                <a:t>n-1</a:t>
              </a:r>
              <a:endParaRPr lang="en-US" altLang="zh-CN" sz="1800" b="0"/>
            </a:p>
          </p:txBody>
        </p:sp>
        <p:sp>
          <p:nvSpPr>
            <p:cNvPr id="51243" name="Line 50">
              <a:extLst>
                <a:ext uri="{FF2B5EF4-FFF2-40B4-BE49-F238E27FC236}">
                  <a16:creationId xmlns:a16="http://schemas.microsoft.com/office/drawing/2014/main" id="{96945923-092F-4C4C-B100-40875E01D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356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9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 autoUpdateAnimBg="0"/>
      <p:bldP spid="43012" grpId="0" animBg="1" autoUpdateAnimBg="0"/>
      <p:bldP spid="43018" grpId="0" animBg="1" autoUpdateAnimBg="0"/>
      <p:bldP spid="43019" grpId="0" animBg="1" autoUpdateAnimBg="0"/>
      <p:bldP spid="43020" grpId="0" animBg="1" autoUpdateAnimBg="0"/>
      <p:bldP spid="43022" grpId="0" animBg="1" autoUpdateAnimBg="0"/>
      <p:bldP spid="43027" grpId="0" autoUpdateAnimBg="0"/>
      <p:bldP spid="43028" grpId="0" animBg="1" autoUpdateAnimBg="0"/>
      <p:bldP spid="43029" grpId="0" animBg="1" autoUpdateAnimBg="0"/>
      <p:bldP spid="43030" grpId="0" animBg="1" autoUpdateAnimBg="0"/>
      <p:bldP spid="43033" grpId="0" autoUpdateAnimBg="0"/>
      <p:bldP spid="43037" grpId="0" autoUpdateAnimBg="0"/>
      <p:bldP spid="43038" grpId="0" autoUpdateAnimBg="0"/>
      <p:bldP spid="43039" grpId="0" autoUpdateAnimBg="0"/>
      <p:bldP spid="43040" grpId="0" autoUpdateAnimBg="0"/>
      <p:bldP spid="43041" grpId="0" autoUpdateAnimBg="0"/>
      <p:bldP spid="43042" grpId="0" animBg="1" autoUpdateAnimBg="0"/>
      <p:bldP spid="43044" grpId="0" animBg="1" autoUpdateAnimBg="0"/>
      <p:bldP spid="43046" grpId="0" animBg="1" autoUpdateAnimBg="0"/>
      <p:bldP spid="4304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5947A87E-D669-42A4-A30E-36B1E6BCF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17588"/>
            <a:ext cx="84613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幼圆" panose="02010509060101010101" pitchFamily="49" charset="-122"/>
                <a:ea typeface="楷体_GB2312" pitchFamily="49" charset="-122"/>
              </a:rPr>
              <a:t>     </a:t>
            </a:r>
            <a:r>
              <a:rPr lang="zh-CN" altLang="en-US" sz="2800">
                <a:latin typeface="幼圆" panose="02010509060101010101" pitchFamily="49" charset="-122"/>
                <a:ea typeface="楷体_GB2312" pitchFamily="49" charset="-122"/>
              </a:rPr>
              <a:t>随着各种应用软件的面市，作为人机接口的用户界面具有越来越重要的作用，用户界面是否友好直接影响到软件的寿命与竞争力。因此，对用户界面的设计必须予以足够的重视。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57326D1-596E-4D22-B8F0-57FA1A1AED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14338"/>
            <a:ext cx="7740650" cy="36195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3.6  </a:t>
            </a:r>
            <a:r>
              <a:rPr lang="zh-CN" altLang="en-US" sz="32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用户界面设计</a:t>
            </a:r>
            <a:endParaRPr lang="zh-CN" altLang="en-US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227E165B-D334-4164-B7F5-83E3070E1C62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3338513"/>
            <a:ext cx="8686800" cy="3122612"/>
            <a:chOff x="130" y="2103"/>
            <a:chExt cx="5472" cy="1967"/>
          </a:xfrm>
        </p:grpSpPr>
        <p:sp>
          <p:nvSpPr>
            <p:cNvPr id="82948" name="Text Box 4">
              <a:extLst>
                <a:ext uri="{FF2B5EF4-FFF2-40B4-BE49-F238E27FC236}">
                  <a16:creationId xmlns:a16="http://schemas.microsoft.com/office/drawing/2014/main" id="{C510585F-CDCE-4656-9D8F-E8947D653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2103"/>
              <a:ext cx="5472" cy="1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15000"/>
                </a:spcBef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      </a:t>
              </a:r>
              <a:r>
                <a:rPr lang="zh-CN" altLang="en-US" sz="2800">
                  <a:solidFill>
                    <a:schemeClr val="tx1"/>
                  </a:solidFill>
                </a:rPr>
                <a:t>用户界面设计中的主要问题进行讨论。</a:t>
              </a:r>
            </a:p>
            <a:p>
              <a:pPr eaLnBrk="1" hangingPunct="1">
                <a:spcBef>
                  <a:spcPct val="15000"/>
                </a:spcBef>
                <a:defRPr/>
              </a:pPr>
              <a:r>
                <a:rPr lang="zh-CN" altLang="en-US" sz="2800">
                  <a:solidFill>
                    <a:schemeClr val="tx1"/>
                  </a:solidFill>
                  <a:latin typeface="幼圆" pitchFamily="49" charset="-122"/>
                </a:rPr>
                <a:t>  </a:t>
              </a:r>
              <a:r>
                <a:rPr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</a:rPr>
                <a:t>用户界面应具有的特性</a:t>
              </a:r>
              <a:r>
                <a:rPr lang="en-US" altLang="zh-CN" sz="2800">
                  <a:solidFill>
                    <a:schemeClr val="tx1"/>
                  </a:solidFill>
                  <a:latin typeface="Times New Roman"/>
                </a:rPr>
                <a:t>—</a:t>
              </a:r>
              <a:r>
                <a:rPr lang="en-US" altLang="zh-CN" sz="2800">
                  <a:solidFill>
                    <a:schemeClr val="tx1"/>
                  </a:solidFill>
                  <a:latin typeface="幼圆" pitchFamily="49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幼圆" pitchFamily="49" charset="-122"/>
                </a:rPr>
                <a:t>什么是友好的用户界面。</a:t>
              </a:r>
            </a:p>
            <a:p>
              <a:pPr eaLnBrk="1" hangingPunct="1">
                <a:spcBef>
                  <a:spcPct val="15000"/>
                </a:spcBef>
                <a:defRPr/>
              </a:pPr>
              <a:r>
                <a:rPr lang="zh-CN" altLang="en-US" sz="2800">
                  <a:solidFill>
                    <a:schemeClr val="tx1"/>
                  </a:solidFill>
                  <a:latin typeface="幼圆" pitchFamily="49" charset="-122"/>
                </a:rPr>
                <a:t>  </a:t>
              </a:r>
              <a:r>
                <a:rPr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</a:rPr>
                <a:t>用户界面设计的任务</a:t>
              </a:r>
              <a:r>
                <a:rPr lang="en-US" altLang="zh-CN" sz="2800">
                  <a:solidFill>
                    <a:schemeClr val="tx1"/>
                  </a:solidFill>
                  <a:latin typeface="Times New Roman"/>
                </a:rPr>
                <a:t>—</a:t>
              </a:r>
              <a:r>
                <a:rPr lang="en-US" altLang="zh-CN" sz="2800">
                  <a:solidFill>
                    <a:schemeClr val="tx1"/>
                  </a:solidFill>
                  <a:latin typeface="幼圆" pitchFamily="49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幼圆" pitchFamily="49" charset="-122"/>
                </a:rPr>
                <a:t>用户界面设计应该完成的工</a:t>
              </a:r>
            </a:p>
            <a:p>
              <a:pPr eaLnBrk="1" hangingPunct="1">
                <a:spcBef>
                  <a:spcPct val="15000"/>
                </a:spcBef>
                <a:defRPr/>
              </a:pPr>
              <a:r>
                <a:rPr lang="zh-CN" altLang="en-US" sz="2800">
                  <a:solidFill>
                    <a:schemeClr val="tx1"/>
                  </a:solidFill>
                  <a:latin typeface="幼圆" pitchFamily="49" charset="-122"/>
                </a:rPr>
                <a:t>                       作。</a:t>
              </a:r>
            </a:p>
            <a:p>
              <a:pPr eaLnBrk="1" hangingPunct="1">
                <a:spcBef>
                  <a:spcPct val="15000"/>
                </a:spcBef>
                <a:defRPr/>
              </a:pPr>
              <a:r>
                <a:rPr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</a:rPr>
                <a:t>  用户界面的基本类型</a:t>
              </a:r>
              <a:r>
                <a:rPr lang="en-US" altLang="zh-CN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—</a:t>
              </a:r>
              <a:r>
                <a:rPr lang="en-US" altLang="zh-CN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</a:rPr>
                <a:t>用户界面的工作模式。</a:t>
              </a:r>
              <a:endParaRPr lang="zh-CN" altLang="en-US" sz="2800">
                <a:solidFill>
                  <a:schemeClr val="tx1"/>
                </a:solidFill>
                <a:latin typeface="幼圆" pitchFamily="49" charset="-122"/>
              </a:endParaRPr>
            </a:p>
            <a:p>
              <a:pPr algn="just" eaLnBrk="1" hangingPunct="1">
                <a:spcBef>
                  <a:spcPct val="50000"/>
                </a:spcBef>
                <a:defRPr/>
              </a:pPr>
              <a:endParaRPr lang="en-US" altLang="zh-CN" sz="2800">
                <a:solidFill>
                  <a:schemeClr val="tx1"/>
                </a:solidFill>
              </a:endParaRPr>
            </a:p>
          </p:txBody>
        </p:sp>
        <p:pic>
          <p:nvPicPr>
            <p:cNvPr id="52233" name="Picture 6" descr="变色小球">
              <a:extLst>
                <a:ext uri="{FF2B5EF4-FFF2-40B4-BE49-F238E27FC236}">
                  <a16:creationId xmlns:a16="http://schemas.microsoft.com/office/drawing/2014/main" id="{9942B008-0EE5-44AF-9448-368CEE5C1E10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" y="2527"/>
              <a:ext cx="10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4" name="Picture 7" descr="变色小球">
              <a:extLst>
                <a:ext uri="{FF2B5EF4-FFF2-40B4-BE49-F238E27FC236}">
                  <a16:creationId xmlns:a16="http://schemas.microsoft.com/office/drawing/2014/main" id="{FB901FEE-FFE7-4F39-879C-4B1A975AF0B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" y="2853"/>
              <a:ext cx="10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5" name="Picture 8" descr="变色小球">
              <a:extLst>
                <a:ext uri="{FF2B5EF4-FFF2-40B4-BE49-F238E27FC236}">
                  <a16:creationId xmlns:a16="http://schemas.microsoft.com/office/drawing/2014/main" id="{4CB83025-14C2-47F5-86B1-4B9BD69A42B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" y="3436"/>
              <a:ext cx="10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29" name="Rectangl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D8EAB0-20C9-4057-9BE9-BBD99CEA7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6457950"/>
            <a:ext cx="304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2230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0AA934-680B-499D-9D97-1D8F76D8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6445250"/>
            <a:ext cx="304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2231" name="Oval 11">
            <a:hlinkClick r:id="rId5" action="ppaction://hlinksldjump"/>
            <a:extLst>
              <a:ext uri="{FF2B5EF4-FFF2-40B4-BE49-F238E27FC236}">
                <a16:creationId xmlns:a16="http://schemas.microsoft.com/office/drawing/2014/main" id="{7B11FBDD-1E26-43BC-AFA1-0E43EB1C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467475"/>
            <a:ext cx="628650" cy="271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CC8F2A0F-8FE1-4804-A38A-3738CFF6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8175"/>
            <a:ext cx="81010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/>
              <a:t>        </a:t>
            </a:r>
            <a:r>
              <a:rPr lang="zh-CN" altLang="en-US" sz="2800"/>
              <a:t>软件</a:t>
            </a:r>
            <a:r>
              <a:rPr lang="zh-CN" altLang="en-US" sz="280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设计的目标 </a:t>
            </a:r>
            <a:r>
              <a:rPr lang="zh-CN" altLang="en-US" sz="2800"/>
              <a:t>就是构造一个高内聚低耦合的软件模型。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277009FF-BADD-4867-8521-22B5D3F294B1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2798763"/>
            <a:ext cx="7156450" cy="2747962"/>
            <a:chOff x="2746" y="648"/>
            <a:chExt cx="5011" cy="1914"/>
          </a:xfrm>
        </p:grpSpPr>
        <p:grpSp>
          <p:nvGrpSpPr>
            <p:cNvPr id="6148" name="Group 14">
              <a:extLst>
                <a:ext uri="{FF2B5EF4-FFF2-40B4-BE49-F238E27FC236}">
                  <a16:creationId xmlns:a16="http://schemas.microsoft.com/office/drawing/2014/main" id="{D7D419C5-712C-4893-8B7F-34570ED6D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648"/>
              <a:ext cx="5011" cy="1374"/>
              <a:chOff x="2741" y="859"/>
              <a:chExt cx="5012" cy="1374"/>
            </a:xfrm>
          </p:grpSpPr>
          <p:sp>
            <p:nvSpPr>
              <p:cNvPr id="124943" name="AutoShape 15">
                <a:extLst>
                  <a:ext uri="{FF2B5EF4-FFF2-40B4-BE49-F238E27FC236}">
                    <a16:creationId xmlns:a16="http://schemas.microsoft.com/office/drawing/2014/main" id="{6AF1031A-B62F-4DD5-A3E0-3D0336C8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" y="1463"/>
                <a:ext cx="794" cy="773"/>
              </a:xfrm>
              <a:prstGeom prst="can">
                <a:avLst>
                  <a:gd name="adj" fmla="val 25000"/>
                </a:avLst>
              </a:prstGeom>
              <a:solidFill>
                <a:srgbClr val="FFFF99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lnSpc>
                    <a:spcPct val="96000"/>
                  </a:lnSpc>
                  <a:defRPr/>
                </a:pP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algn="ctr" eaLnBrk="1" hangingPunct="1">
                  <a:lnSpc>
                    <a:spcPct val="96000"/>
                  </a:lnSpc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a typeface="宋体" pitchFamily="2" charset="-122"/>
                  </a:rPr>
                  <a:t>软件</a:t>
                </a:r>
              </a:p>
              <a:p>
                <a:pPr algn="ctr" eaLnBrk="1" hangingPunct="1">
                  <a:lnSpc>
                    <a:spcPct val="96000"/>
                  </a:lnSpc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设计</a:t>
                </a:r>
              </a:p>
              <a:p>
                <a:pPr algn="ctr" eaLnBrk="1" hangingPunct="1">
                  <a:defRPr/>
                </a:pPr>
                <a:endParaRPr lang="en-US" altLang="zh-CN" sz="2000"/>
              </a:p>
            </p:txBody>
          </p:sp>
          <p:sp>
            <p:nvSpPr>
              <p:cNvPr id="6151" name="Oval 16">
                <a:extLst>
                  <a:ext uri="{FF2B5EF4-FFF2-40B4-BE49-F238E27FC236}">
                    <a16:creationId xmlns:a16="http://schemas.microsoft.com/office/drawing/2014/main" id="{50D5F47B-A57E-410D-A2CE-03CB8377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859"/>
                <a:ext cx="1162" cy="615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6600">
                    <a:alpha val="50000"/>
                  </a:srgbClr>
                </a:outerShdw>
              </a:effectLst>
            </p:spPr>
            <p:txBody>
              <a:bodyPr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ts val="300"/>
                  </a:spcBef>
                </a:pPr>
                <a:r>
                  <a: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高可靠性</a:t>
                </a:r>
                <a:endParaRPr lang="zh-CN" altLang="en-US" sz="2000"/>
              </a:p>
            </p:txBody>
          </p:sp>
          <p:sp>
            <p:nvSpPr>
              <p:cNvPr id="6152" name="Oval 17">
                <a:extLst>
                  <a:ext uri="{FF2B5EF4-FFF2-40B4-BE49-F238E27FC236}">
                    <a16:creationId xmlns:a16="http://schemas.microsoft.com/office/drawing/2014/main" id="{2E2A11C6-B702-4415-B51A-9E31AF45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" y="893"/>
                <a:ext cx="1186" cy="614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6600">
                    <a:alpha val="50000"/>
                  </a:srgbClr>
                </a:outerShdw>
              </a:effectLst>
            </p:spPr>
            <p:txBody>
              <a:bodyPr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</a:pPr>
                <a:r>
                  <a: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高可维</a:t>
                </a:r>
              </a:p>
              <a:p>
                <a:pPr algn="ctr" eaLnBrk="1" hangingPunct="1">
                  <a:lnSpc>
                    <a:spcPct val="88000"/>
                  </a:lnSpc>
                </a:pPr>
                <a:r>
                  <a: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护性</a:t>
                </a:r>
                <a:endParaRPr lang="zh-CN" altLang="en-US" sz="2000"/>
              </a:p>
            </p:txBody>
          </p:sp>
          <p:sp>
            <p:nvSpPr>
              <p:cNvPr id="6153" name="Oval 18">
                <a:extLst>
                  <a:ext uri="{FF2B5EF4-FFF2-40B4-BE49-F238E27FC236}">
                    <a16:creationId xmlns:a16="http://schemas.microsoft.com/office/drawing/2014/main" id="{D2E02EF0-3A60-4CEC-8EA8-275335C3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" y="1557"/>
                <a:ext cx="1186" cy="63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6600">
                    <a:alpha val="50000"/>
                  </a:srgbClr>
                </a:outerShdw>
              </a:effectLst>
            </p:spPr>
            <p:txBody>
              <a:bodyPr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88000"/>
                  </a:lnSpc>
                </a:pPr>
                <a:r>
                  <a: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高可理</a:t>
                </a:r>
              </a:p>
              <a:p>
                <a:pPr algn="ctr" eaLnBrk="1" hangingPunct="1">
                  <a:lnSpc>
                    <a:spcPct val="88000"/>
                  </a:lnSpc>
                </a:pPr>
                <a:r>
                  <a: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解性</a:t>
                </a:r>
                <a:endParaRPr lang="zh-CN" altLang="en-US" sz="2000"/>
              </a:p>
            </p:txBody>
          </p:sp>
          <p:sp>
            <p:nvSpPr>
              <p:cNvPr id="6154" name="Oval 19">
                <a:extLst>
                  <a:ext uri="{FF2B5EF4-FFF2-40B4-BE49-F238E27FC236}">
                    <a16:creationId xmlns:a16="http://schemas.microsoft.com/office/drawing/2014/main" id="{B1D10395-A493-4F40-9EEC-17439C284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1531"/>
                <a:ext cx="1195" cy="62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FF6600">
                    <a:alpha val="50000"/>
                  </a:srgbClr>
                </a:outerShdw>
              </a:effectLst>
            </p:spPr>
            <p:txBody>
              <a:bodyPr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ts val="300"/>
                  </a:spcBef>
                </a:pPr>
                <a:r>
                  <a:rPr lang="zh-CN" altLang="en-US" sz="2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高效率</a:t>
                </a:r>
                <a:endParaRPr lang="zh-CN" altLang="en-US" sz="2000"/>
              </a:p>
            </p:txBody>
          </p:sp>
          <p:sp>
            <p:nvSpPr>
              <p:cNvPr id="6155" name="AutoShape 20">
                <a:extLst>
                  <a:ext uri="{FF2B5EF4-FFF2-40B4-BE49-F238E27FC236}">
                    <a16:creationId xmlns:a16="http://schemas.microsoft.com/office/drawing/2014/main" id="{7EAAE7DF-3049-4165-B616-A7B7D63A6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22235">
                <a:off x="4416" y="1212"/>
                <a:ext cx="520" cy="290"/>
              </a:xfrm>
              <a:prstGeom prst="rightArrow">
                <a:avLst>
                  <a:gd name="adj1" fmla="val 50000"/>
                  <a:gd name="adj2" fmla="val 44828"/>
                </a:avLst>
              </a:prstGeom>
              <a:gradFill rotWithShape="0">
                <a:gsLst>
                  <a:gs pos="0">
                    <a:srgbClr val="666666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156" name="AutoShape 21">
                <a:extLst>
                  <a:ext uri="{FF2B5EF4-FFF2-40B4-BE49-F238E27FC236}">
                    <a16:creationId xmlns:a16="http://schemas.microsoft.com/office/drawing/2014/main" id="{30F0976F-EB15-4C41-B053-4068FF4F6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828">
                <a:off x="4093" y="1754"/>
                <a:ext cx="734" cy="335"/>
              </a:xfrm>
              <a:prstGeom prst="rightArrow">
                <a:avLst>
                  <a:gd name="adj1" fmla="val 50000"/>
                  <a:gd name="adj2" fmla="val 54776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2A2A2A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157" name="AutoShape 22">
                <a:extLst>
                  <a:ext uri="{FF2B5EF4-FFF2-40B4-BE49-F238E27FC236}">
                    <a16:creationId xmlns:a16="http://schemas.microsoft.com/office/drawing/2014/main" id="{6ED44C89-BDFE-4A48-8E6C-42D2FAFD6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799359">
                <a:off x="5745" y="1766"/>
                <a:ext cx="770" cy="307"/>
              </a:xfrm>
              <a:prstGeom prst="rightArrow">
                <a:avLst>
                  <a:gd name="adj1" fmla="val 50000"/>
                  <a:gd name="adj2" fmla="val 62704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158" name="AutoShape 23">
                <a:extLst>
                  <a:ext uri="{FF2B5EF4-FFF2-40B4-BE49-F238E27FC236}">
                    <a16:creationId xmlns:a16="http://schemas.microsoft.com/office/drawing/2014/main" id="{CAF4BDF8-B6EE-435F-BBD9-E8E76DD1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71741">
                <a:off x="5574" y="1214"/>
                <a:ext cx="489" cy="290"/>
              </a:xfrm>
              <a:prstGeom prst="rightArrow">
                <a:avLst>
                  <a:gd name="adj1" fmla="val 50000"/>
                  <a:gd name="adj2" fmla="val 4215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149" name="Text Box 24">
              <a:extLst>
                <a:ext uri="{FF2B5EF4-FFF2-40B4-BE49-F238E27FC236}">
                  <a16:creationId xmlns:a16="http://schemas.microsoft.com/office/drawing/2014/main" id="{FCE5F5D4-DC95-49A0-A7BC-1AF852798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2143"/>
              <a:ext cx="2589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bg1"/>
                  </a:solidFill>
                </a:rPr>
                <a:t>软件设计的目标</a:t>
              </a:r>
              <a:endParaRPr lang="zh-CN" altLang="en-US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C4FAFB-7F57-4E2B-9D07-9843B90E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3251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98E2B9-8C59-4536-B337-8965BBA6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3252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CED3E6-872B-4EE0-8544-D3ECE91F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6C76BD90-246D-4624-ACEF-6873079C0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638175"/>
            <a:ext cx="792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总之，用户界面设计要以人为本。</a:t>
            </a:r>
          </a:p>
        </p:txBody>
      </p:sp>
      <p:sp>
        <p:nvSpPr>
          <p:cNvPr id="116767" name="Text Box 31">
            <a:extLst>
              <a:ext uri="{FF2B5EF4-FFF2-40B4-BE49-F238E27FC236}">
                <a16:creationId xmlns:a16="http://schemas.microsoft.com/office/drawing/2014/main" id="{42F4EAD2-D176-47C7-BEA8-82FD2AB7E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661025"/>
            <a:ext cx="4608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1800">
                <a:ea typeface="宋体" pitchFamily="2" charset="-122"/>
              </a:rPr>
              <a:t>用户界面设计迭代过程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A8A137B5-D3BE-49B3-AA77-3A92E7D64DB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19263"/>
            <a:ext cx="7848600" cy="3600450"/>
            <a:chOff x="385" y="1083"/>
            <a:chExt cx="4944" cy="2268"/>
          </a:xfrm>
        </p:grpSpPr>
        <p:grpSp>
          <p:nvGrpSpPr>
            <p:cNvPr id="53256" name="Group 6">
              <a:extLst>
                <a:ext uri="{FF2B5EF4-FFF2-40B4-BE49-F238E27FC236}">
                  <a16:creationId xmlns:a16="http://schemas.microsoft.com/office/drawing/2014/main" id="{116314A8-0A3A-4996-9496-A2652D876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083"/>
              <a:ext cx="4944" cy="2268"/>
              <a:chOff x="385" y="1071"/>
              <a:chExt cx="4944" cy="2268"/>
            </a:xfrm>
          </p:grpSpPr>
          <p:sp>
            <p:nvSpPr>
              <p:cNvPr id="53258" name="AutoShape 7">
                <a:extLst>
                  <a:ext uri="{FF2B5EF4-FFF2-40B4-BE49-F238E27FC236}">
                    <a16:creationId xmlns:a16="http://schemas.microsoft.com/office/drawing/2014/main" id="{BB1D9919-3953-43B9-BFA8-99AB53577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343"/>
                <a:ext cx="998" cy="40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分析和理解</a:t>
                </a:r>
              </a:p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用户活动</a:t>
                </a:r>
              </a:p>
            </p:txBody>
          </p:sp>
          <p:sp>
            <p:nvSpPr>
              <p:cNvPr id="53259" name="AutoShape 8">
                <a:extLst>
                  <a:ext uri="{FF2B5EF4-FFF2-40B4-BE49-F238E27FC236}">
                    <a16:creationId xmlns:a16="http://schemas.microsoft.com/office/drawing/2014/main" id="{FE104ABD-DB76-49D9-B74B-380FABA99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343"/>
                <a:ext cx="998" cy="40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在纸上设计</a:t>
                </a:r>
              </a:p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原型</a:t>
                </a:r>
              </a:p>
            </p:txBody>
          </p:sp>
          <p:sp>
            <p:nvSpPr>
              <p:cNvPr id="53260" name="AutoShape 9">
                <a:extLst>
                  <a:ext uri="{FF2B5EF4-FFF2-40B4-BE49-F238E27FC236}">
                    <a16:creationId xmlns:a16="http://schemas.microsoft.com/office/drawing/2014/main" id="{345358BC-8D25-409A-875F-18647B36D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343"/>
                <a:ext cx="998" cy="409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与最终用户</a:t>
                </a:r>
              </a:p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一起评价</a:t>
                </a:r>
              </a:p>
            </p:txBody>
          </p:sp>
          <p:sp>
            <p:nvSpPr>
              <p:cNvPr id="53261" name="Rectangle 10">
                <a:extLst>
                  <a:ext uri="{FF2B5EF4-FFF2-40B4-BE49-F238E27FC236}">
                    <a16:creationId xmlns:a16="http://schemas.microsoft.com/office/drawing/2014/main" id="{16BA07A2-DB50-4D6F-915C-D9DCD1D1F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5" y="2158"/>
                <a:ext cx="953" cy="36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设计原型</a:t>
                </a:r>
              </a:p>
            </p:txBody>
          </p:sp>
          <p:sp>
            <p:nvSpPr>
              <p:cNvPr id="53262" name="AutoShape 11">
                <a:extLst>
                  <a:ext uri="{FF2B5EF4-FFF2-40B4-BE49-F238E27FC236}">
                    <a16:creationId xmlns:a16="http://schemas.microsoft.com/office/drawing/2014/main" id="{0D869780-725A-4D5A-B118-988DDAD50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158"/>
                <a:ext cx="998" cy="40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产生动态</a:t>
                </a:r>
              </a:p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设计原型</a:t>
                </a:r>
              </a:p>
            </p:txBody>
          </p:sp>
          <p:sp>
            <p:nvSpPr>
              <p:cNvPr id="53263" name="AutoShape 12">
                <a:extLst>
                  <a:ext uri="{FF2B5EF4-FFF2-40B4-BE49-F238E27FC236}">
                    <a16:creationId xmlns:a16="http://schemas.microsoft.com/office/drawing/2014/main" id="{CFBDF0E1-ABFF-4401-BB1F-05C8F3A2C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2158"/>
                <a:ext cx="998" cy="409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与最终用户</a:t>
                </a:r>
              </a:p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一起评价</a:t>
                </a:r>
              </a:p>
            </p:txBody>
          </p:sp>
          <p:sp>
            <p:nvSpPr>
              <p:cNvPr id="53264" name="AutoShape 13">
                <a:extLst>
                  <a:ext uri="{FF2B5EF4-FFF2-40B4-BE49-F238E27FC236}">
                    <a16:creationId xmlns:a16="http://schemas.microsoft.com/office/drawing/2014/main" id="{FEF7CDF8-83ED-4E82-A821-19EA4B88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2930"/>
                <a:ext cx="998" cy="40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实现最终的</a:t>
                </a:r>
              </a:p>
              <a:p>
                <a:pPr algn="ctr" eaLnBrk="1" hangingPunct="1">
                  <a:lnSpc>
                    <a:spcPct val="95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用户界面</a:t>
                </a:r>
              </a:p>
            </p:txBody>
          </p:sp>
          <p:sp>
            <p:nvSpPr>
              <p:cNvPr id="53265" name="Rectangle 14">
                <a:extLst>
                  <a:ext uri="{FF2B5EF4-FFF2-40B4-BE49-F238E27FC236}">
                    <a16:creationId xmlns:a16="http://schemas.microsoft.com/office/drawing/2014/main" id="{C003C350-23D6-4059-AA05-8309BDBC3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976"/>
                <a:ext cx="953" cy="36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可执行原型</a:t>
                </a:r>
              </a:p>
            </p:txBody>
          </p:sp>
          <p:sp>
            <p:nvSpPr>
              <p:cNvPr id="53266" name="Line 15">
                <a:extLst>
                  <a:ext uri="{FF2B5EF4-FFF2-40B4-BE49-F238E27FC236}">
                    <a16:creationId xmlns:a16="http://schemas.microsoft.com/office/drawing/2014/main" id="{C31633B9-72FF-4791-97A3-1E79F4106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570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Line 16">
                <a:extLst>
                  <a:ext uri="{FF2B5EF4-FFF2-40B4-BE49-F238E27FC236}">
                    <a16:creationId xmlns:a16="http://schemas.microsoft.com/office/drawing/2014/main" id="{DAF383CC-EC60-42C7-912B-12BBC8DCE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570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Line 17">
                <a:extLst>
                  <a:ext uri="{FF2B5EF4-FFF2-40B4-BE49-F238E27FC236}">
                    <a16:creationId xmlns:a16="http://schemas.microsoft.com/office/drawing/2014/main" id="{7233B018-3D06-4005-B140-BB48FEF6F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752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Line 18">
                <a:extLst>
                  <a:ext uri="{FF2B5EF4-FFF2-40B4-BE49-F238E27FC236}">
                    <a16:creationId xmlns:a16="http://schemas.microsoft.com/office/drawing/2014/main" id="{4EA21897-851E-462F-B156-70F0B3CFC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6" y="1752"/>
                <a:ext cx="726" cy="40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70" name="Group 19">
                <a:extLst>
                  <a:ext uri="{FF2B5EF4-FFF2-40B4-BE49-F238E27FC236}">
                    <a16:creationId xmlns:a16="http://schemas.microsoft.com/office/drawing/2014/main" id="{75A55B3C-5152-4E1B-855C-90B10064F9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1071"/>
                <a:ext cx="1315" cy="273"/>
                <a:chOff x="2200" y="1071"/>
                <a:chExt cx="1315" cy="273"/>
              </a:xfrm>
            </p:grpSpPr>
            <p:sp>
              <p:nvSpPr>
                <p:cNvPr id="53279" name="Line 20">
                  <a:extLst>
                    <a:ext uri="{FF2B5EF4-FFF2-40B4-BE49-F238E27FC236}">
                      <a16:creationId xmlns:a16="http://schemas.microsoft.com/office/drawing/2014/main" id="{FD36765C-D540-44A0-BE59-552C2B45A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5" y="1071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80" name="Line 21">
                  <a:extLst>
                    <a:ext uri="{FF2B5EF4-FFF2-40B4-BE49-F238E27FC236}">
                      <a16:creationId xmlns:a16="http://schemas.microsoft.com/office/drawing/2014/main" id="{792B6568-AA35-4402-8408-B78FC7001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0" y="1071"/>
                  <a:ext cx="1315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81" name="Line 22">
                  <a:extLst>
                    <a:ext uri="{FF2B5EF4-FFF2-40B4-BE49-F238E27FC236}">
                      <a16:creationId xmlns:a16="http://schemas.microsoft.com/office/drawing/2014/main" id="{F3199AF5-71ED-4C64-9AF1-BC48D6165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1071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71" name="Group 23">
                <a:extLst>
                  <a:ext uri="{FF2B5EF4-FFF2-40B4-BE49-F238E27FC236}">
                    <a16:creationId xmlns:a16="http://schemas.microsoft.com/office/drawing/2014/main" id="{B57D2071-4580-4378-9659-4C52A64E02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1888"/>
                <a:ext cx="1270" cy="273"/>
                <a:chOff x="2200" y="1071"/>
                <a:chExt cx="1315" cy="273"/>
              </a:xfrm>
            </p:grpSpPr>
            <p:sp>
              <p:nvSpPr>
                <p:cNvPr id="53276" name="Line 24">
                  <a:extLst>
                    <a:ext uri="{FF2B5EF4-FFF2-40B4-BE49-F238E27FC236}">
                      <a16:creationId xmlns:a16="http://schemas.microsoft.com/office/drawing/2014/main" id="{D3AD2623-2FA1-4C81-BE09-9C0157DD81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5" y="1071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77" name="Line 25">
                  <a:extLst>
                    <a:ext uri="{FF2B5EF4-FFF2-40B4-BE49-F238E27FC236}">
                      <a16:creationId xmlns:a16="http://schemas.microsoft.com/office/drawing/2014/main" id="{A989D3B6-16E0-4AC8-9092-79249DBAA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0" y="1071"/>
                  <a:ext cx="1315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78" name="Line 26">
                  <a:extLst>
                    <a:ext uri="{FF2B5EF4-FFF2-40B4-BE49-F238E27FC236}">
                      <a16:creationId xmlns:a16="http://schemas.microsoft.com/office/drawing/2014/main" id="{EE454FD1-528A-4F1D-90DF-476F85EC8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1071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72" name="Line 27">
                <a:extLst>
                  <a:ext uri="{FF2B5EF4-FFF2-40B4-BE49-F238E27FC236}">
                    <a16:creationId xmlns:a16="http://schemas.microsoft.com/office/drawing/2014/main" id="{263EF0B3-F235-47D3-90AE-5A26241D8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2361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3" name="Line 28">
                <a:extLst>
                  <a:ext uri="{FF2B5EF4-FFF2-40B4-BE49-F238E27FC236}">
                    <a16:creationId xmlns:a16="http://schemas.microsoft.com/office/drawing/2014/main" id="{7C1DB5DF-A206-4F8E-9565-88C75516A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2568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4" name="Line 29">
                <a:extLst>
                  <a:ext uri="{FF2B5EF4-FFF2-40B4-BE49-F238E27FC236}">
                    <a16:creationId xmlns:a16="http://schemas.microsoft.com/office/drawing/2014/main" id="{FB980D02-5801-4FC3-9C05-64E0C4A7B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Line 30">
                <a:extLst>
                  <a:ext uri="{FF2B5EF4-FFF2-40B4-BE49-F238E27FC236}">
                    <a16:creationId xmlns:a16="http://schemas.microsoft.com/office/drawing/2014/main" id="{770C845E-9608-470D-B823-096D39E88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4" y="2568"/>
                <a:ext cx="408" cy="40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7" name="Line 32">
              <a:extLst>
                <a:ext uri="{FF2B5EF4-FFF2-40B4-BE49-F238E27FC236}">
                  <a16:creationId xmlns:a16="http://schemas.microsoft.com/office/drawing/2014/main" id="{3E5ED222-15D9-411E-BCF2-2051682CF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350"/>
              <a:ext cx="36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>
            <a:extLst>
              <a:ext uri="{FF2B5EF4-FFF2-40B4-BE49-F238E27FC236}">
                <a16:creationId xmlns:a16="http://schemas.microsoft.com/office/drawing/2014/main" id="{0984CBE6-BBF9-490D-8CFA-F4C06836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93725"/>
            <a:ext cx="8802687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用户界面设计原则：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可视性和可支付性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(Visibility and Affordance)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。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2.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保持命令、菜单，颜色等统一（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Strive for Consistency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3.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为频繁使用的用户提供快捷方式（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Enable Frequent Users to Use Short Cuts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）。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4.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提供信息反馈（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Offer Information Feedback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）。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5.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提供简单的错误处理（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Offer Simple Error Handling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）。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6.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方便的操作、回滚（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Permit Easy Reversal of Actions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7.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降低短期记忆回忆（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Reduce Short-Term Memory Load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）。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556334-77F5-4D6D-8D96-9FB6AFD82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29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A521D5-DFD4-4B08-B3A3-936B411C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300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557AA78-4ED7-43BE-AD04-5686D73D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5BAD679-F09E-4F62-A8AB-B65D0B04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3363"/>
            <a:ext cx="7777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3.6.1 </a:t>
            </a:r>
            <a:r>
              <a:rPr lang="zh-CN" altLang="en-US" sz="28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用户界面的交互性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3ACB024-2DB8-4626-B7A9-942FD2AD8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728663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交互性是用户界面最重要的特性，按照交互形式分为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类：</a:t>
            </a:r>
          </a:p>
        </p:txBody>
      </p:sp>
      <p:graphicFrame>
        <p:nvGraphicFramePr>
          <p:cNvPr id="117807" name="Group 47">
            <a:extLst>
              <a:ext uri="{FF2B5EF4-FFF2-40B4-BE49-F238E27FC236}">
                <a16:creationId xmlns:a16="http://schemas.microsoft.com/office/drawing/2014/main" id="{50C2D5B8-3295-4B2A-A887-2F392AD88B93}"/>
              </a:ext>
            </a:extLst>
          </p:cNvPr>
          <p:cNvGraphicFramePr>
            <a:graphicFrameLocks noGrp="1"/>
          </p:cNvGraphicFramePr>
          <p:nvPr/>
        </p:nvGraphicFramePr>
        <p:xfrm>
          <a:off x="296863" y="1719263"/>
          <a:ext cx="8640762" cy="4525962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交互类型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主要优点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主要缺点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应用实例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直接操纵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快速直观，容易学习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实现较难，适于对象和任务有视觉隐喻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视频游戏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菜单选择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避免用户错误只需很少键盘输入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对有经验的用户操作较慢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菜单项多时操纵复杂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一般用途的系统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表格填写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简单的数据人口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易学习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占较多的屏幕空间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库存控制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个人贷款处理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命令语言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强大灵活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较难学习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错误管理差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操作系统，图书馆信息检索系统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自然语言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适合偶然用户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容易控制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需要键入的太多，自然语言理解的系统不可靠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时刻表系统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WWW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信息检索系统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8544C4-02CF-44DF-9B60-61D40DAE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6323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B94E1C-1058-474F-9F4D-B98D5FC6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6324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23BE1AA-CFDD-44D4-8F63-82AFE25A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D32AD35B-1903-495E-BFEC-2B3AF430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683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3.6.2 </a:t>
            </a:r>
            <a:r>
              <a:rPr lang="zh-CN" altLang="en-US" sz="2800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用户界面的基本类型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49D801A-78F3-4449-9329-12DE6BAE42E0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998538"/>
            <a:ext cx="6696075" cy="1679575"/>
            <a:chOff x="295" y="709"/>
            <a:chExt cx="4218" cy="1058"/>
          </a:xfrm>
        </p:grpSpPr>
        <p:sp>
          <p:nvSpPr>
            <p:cNvPr id="118791" name="Text Box 7">
              <a:extLst>
                <a:ext uri="{FF2B5EF4-FFF2-40B4-BE49-F238E27FC236}">
                  <a16:creationId xmlns:a16="http://schemas.microsoft.com/office/drawing/2014/main" id="{6790DD9D-D2A8-4345-B78E-FC8A23A6C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709"/>
              <a:ext cx="4218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60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r>
                <a:rPr lang="zh-CN" altLang="en-US" sz="260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、菜单（</a:t>
              </a:r>
              <a:r>
                <a:rPr lang="en-US" altLang="zh-CN" sz="260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menu</a:t>
              </a:r>
              <a:r>
                <a:rPr lang="zh-CN" altLang="en-US" sz="260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  <a:p>
              <a:pPr eaLnBrk="1" hangingPunct="1">
                <a:defRPr/>
              </a:pPr>
              <a:r>
                <a:rPr lang="zh-CN" altLang="en-US" sz="2600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zh-CN" altLang="en-US" sz="26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按照显示方式分：</a:t>
              </a:r>
            </a:p>
            <a:p>
              <a:pPr eaLnBrk="1" hangingPunct="1">
                <a:defRPr/>
              </a:pPr>
              <a:r>
                <a:rPr lang="zh-CN" altLang="en-US" sz="2600">
                  <a:ea typeface="宋体" pitchFamily="2" charset="-122"/>
                </a:rPr>
                <a:t>     </a:t>
              </a:r>
              <a:r>
                <a:rPr lang="zh-CN" altLang="en-US" sz="2600"/>
                <a:t>正文菜单、图标菜单、正文和图标混合菜单，如：开始菜单。</a:t>
              </a:r>
              <a:endParaRPr lang="zh-CN" altLang="en-US" sz="2600" b="0"/>
            </a:p>
          </p:txBody>
        </p:sp>
        <p:pic>
          <p:nvPicPr>
            <p:cNvPr id="56341" name="Picture 8" descr="变色小球">
              <a:extLst>
                <a:ext uri="{FF2B5EF4-FFF2-40B4-BE49-F238E27FC236}">
                  <a16:creationId xmlns:a16="http://schemas.microsoft.com/office/drawing/2014/main" id="{0047AC52-8BB3-4894-96B8-CB1CEF0E07D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1031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8793" name="Picture 9" descr="开始菜单">
            <a:extLst>
              <a:ext uri="{FF2B5EF4-FFF2-40B4-BE49-F238E27FC236}">
                <a16:creationId xmlns:a16="http://schemas.microsoft.com/office/drawing/2014/main" id="{0462A39E-3E9B-4D75-8A02-578FB61F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268413"/>
            <a:ext cx="183832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431DE241-8D85-4DBA-BF0D-83C07B7F3C73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754313"/>
            <a:ext cx="6337300" cy="1282700"/>
            <a:chOff x="375" y="1727"/>
            <a:chExt cx="3992" cy="808"/>
          </a:xfrm>
        </p:grpSpPr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29E7A429-5E28-4063-ABCA-717083DC8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727"/>
              <a:ext cx="3992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274638" eaLnBrk="1" hangingPunct="1">
                <a:defRPr/>
              </a:pPr>
              <a:r>
                <a:rPr lang="zh-CN" altLang="en-US" sz="26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按屏幕位置和操作风格</a:t>
              </a:r>
            </a:p>
            <a:p>
              <a:pPr indent="274638" eaLnBrk="1" hangingPunct="1">
                <a:defRPr/>
              </a:pPr>
              <a:r>
                <a:rPr lang="zh-CN" altLang="en-US" sz="2600"/>
                <a:t>固定位置、浮动位置（弹出）、下拉式、嵌入式</a:t>
              </a:r>
            </a:p>
          </p:txBody>
        </p:sp>
        <p:pic>
          <p:nvPicPr>
            <p:cNvPr id="56339" name="Picture 12" descr="变色小球">
              <a:extLst>
                <a:ext uri="{FF2B5EF4-FFF2-40B4-BE49-F238E27FC236}">
                  <a16:creationId xmlns:a16="http://schemas.microsoft.com/office/drawing/2014/main" id="{58B9C4F9-59E0-4AB9-AADD-52DC85AA94A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83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6F9CA7A4-43D0-45FE-9D3A-DA059827CDD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033838"/>
            <a:ext cx="5868988" cy="2805112"/>
            <a:chOff x="431" y="2556"/>
            <a:chExt cx="3697" cy="1682"/>
          </a:xfrm>
        </p:grpSpPr>
        <p:pic>
          <p:nvPicPr>
            <p:cNvPr id="56331" name="Picture 14" descr="tu20">
              <a:extLst>
                <a:ext uri="{FF2B5EF4-FFF2-40B4-BE49-F238E27FC236}">
                  <a16:creationId xmlns:a16="http://schemas.microsoft.com/office/drawing/2014/main" id="{1CF26B3B-F78D-4796-A899-C66D765E7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556"/>
              <a:ext cx="3510" cy="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2" name="Text Box 15">
              <a:extLst>
                <a:ext uri="{FF2B5EF4-FFF2-40B4-BE49-F238E27FC236}">
                  <a16:creationId xmlns:a16="http://schemas.microsoft.com/office/drawing/2014/main" id="{5307716B-C3A9-4FEC-A74F-FD063E582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4000"/>
              <a:ext cx="190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宋体" panose="02010600030101010101" pitchFamily="2" charset="-122"/>
                </a:rPr>
                <a:t>固定及下拉菜单</a:t>
              </a:r>
            </a:p>
          </p:txBody>
        </p:sp>
        <p:sp>
          <p:nvSpPr>
            <p:cNvPr id="56333" name="Rectangle 16">
              <a:extLst>
                <a:ext uri="{FF2B5EF4-FFF2-40B4-BE49-F238E27FC236}">
                  <a16:creationId xmlns:a16="http://schemas.microsoft.com/office/drawing/2014/main" id="{E4DA4216-B913-40AC-9FC5-83AE89665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28"/>
              <a:ext cx="2688" cy="1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6334" name="AutoShape 17">
              <a:extLst>
                <a:ext uri="{FF2B5EF4-FFF2-40B4-BE49-F238E27FC236}">
                  <a16:creationId xmlns:a16="http://schemas.microsoft.com/office/drawing/2014/main" id="{8FE50DB6-935A-476D-8CED-EC811ADC00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938">
              <a:off x="3121" y="2743"/>
              <a:ext cx="305" cy="151"/>
            </a:xfrm>
            <a:prstGeom prst="leftArrow">
              <a:avLst>
                <a:gd name="adj1" fmla="val 50000"/>
                <a:gd name="adj2" fmla="val 5049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56335" name="Text Box 18">
              <a:extLst>
                <a:ext uri="{FF2B5EF4-FFF2-40B4-BE49-F238E27FC236}">
                  <a16:creationId xmlns:a16="http://schemas.microsoft.com/office/drawing/2014/main" id="{116FED98-C56E-4195-B33C-36D787DCC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796"/>
              <a:ext cx="708" cy="2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/>
                <a:t>固定菜单</a:t>
              </a:r>
            </a:p>
          </p:txBody>
        </p:sp>
        <p:sp>
          <p:nvSpPr>
            <p:cNvPr id="56336" name="Text Box 19">
              <a:extLst>
                <a:ext uri="{FF2B5EF4-FFF2-40B4-BE49-F238E27FC236}">
                  <a16:creationId xmlns:a16="http://schemas.microsoft.com/office/drawing/2014/main" id="{125E8C08-0B5A-48D3-B922-D44BE3C42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52"/>
              <a:ext cx="684" cy="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</a:rPr>
                <a:t>下拉菜单</a:t>
              </a:r>
            </a:p>
          </p:txBody>
        </p:sp>
        <p:sp>
          <p:nvSpPr>
            <p:cNvPr id="56337" name="AutoShape 20">
              <a:extLst>
                <a:ext uri="{FF2B5EF4-FFF2-40B4-BE49-F238E27FC236}">
                  <a16:creationId xmlns:a16="http://schemas.microsoft.com/office/drawing/2014/main" id="{39620203-E550-4D31-BF93-286C6F67E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312"/>
              <a:ext cx="144" cy="240"/>
            </a:xfrm>
            <a:prstGeom prst="upArrow">
              <a:avLst>
                <a:gd name="adj1" fmla="val 50000"/>
                <a:gd name="adj2" fmla="val 4166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18805" name="Text Box 21">
            <a:extLst>
              <a:ext uri="{FF2B5EF4-FFF2-40B4-BE49-F238E27FC236}">
                <a16:creationId xmlns:a16="http://schemas.microsoft.com/office/drawing/2014/main" id="{C7F8402E-B0C3-44B0-A618-4B12E16B4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229225"/>
            <a:ext cx="2195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开始菜单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279DA63-CAB3-4DFC-AE1C-13037868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734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C53370-4FE3-41DA-B0F9-9B0062CB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7348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2F8ED0-D2B8-49D8-A343-443451E4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F61C25A3-BB9A-4315-9A32-1C4582666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569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、图  象</a:t>
            </a:r>
          </a:p>
          <a:p>
            <a:pPr eaLnBrk="1" hangingPunct="1">
              <a:defRPr/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zh-CN" altLang="en-US"/>
              <a:t>在用户界面中，加入丰富多彩的画面，将能够更加形象地为用户提供有用的信息，以达到可视化的目的。主要的处理操作有：图象的隐蔽和再现、屏幕滚动和图案显示、动画等。</a:t>
            </a:r>
            <a:endParaRPr lang="zh-CN" altLang="en-US" b="0"/>
          </a:p>
        </p:txBody>
      </p:sp>
      <p:pic>
        <p:nvPicPr>
          <p:cNvPr id="57350" name="Picture 6" descr="图象2">
            <a:extLst>
              <a:ext uri="{FF2B5EF4-FFF2-40B4-BE49-F238E27FC236}">
                <a16:creationId xmlns:a16="http://schemas.microsoft.com/office/drawing/2014/main" id="{2E7D2C38-81C5-46D0-8798-63B009EC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43125"/>
            <a:ext cx="2762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 descr="图象4">
            <a:extLst>
              <a:ext uri="{FF2B5EF4-FFF2-40B4-BE49-F238E27FC236}">
                <a16:creationId xmlns:a16="http://schemas.microsoft.com/office/drawing/2014/main" id="{2DA51AB0-B9D9-4059-BC30-EAE38980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52900"/>
            <a:ext cx="3429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 descr="图象3">
            <a:extLst>
              <a:ext uri="{FF2B5EF4-FFF2-40B4-BE49-F238E27FC236}">
                <a16:creationId xmlns:a16="http://schemas.microsoft.com/office/drawing/2014/main" id="{3A89EF46-B373-4D5E-92C3-C6EBA32C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7900"/>
            <a:ext cx="3341688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9" descr="图象5">
            <a:extLst>
              <a:ext uri="{FF2B5EF4-FFF2-40B4-BE49-F238E27FC236}">
                <a16:creationId xmlns:a16="http://schemas.microsoft.com/office/drawing/2014/main" id="{4435228E-3675-44DD-A151-5B7FDB86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29125"/>
            <a:ext cx="2705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0">
            <a:extLst>
              <a:ext uri="{FF2B5EF4-FFF2-40B4-BE49-F238E27FC236}">
                <a16:creationId xmlns:a16="http://schemas.microsoft.com/office/drawing/2014/main" id="{17CB2D7E-211F-4EDA-BBB4-A8B3EE5E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6453188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 形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BC5AD6-55A8-4052-8945-533D3A8F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8371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0CBDF1-E76D-488B-9059-DD76995B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8372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7C93DA1-415D-4558-815A-BA962C0E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032E2654-BFDD-4E51-BBDD-F661F160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640763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、对话框</a:t>
            </a:r>
          </a:p>
          <a:p>
            <a:pPr eaLnBrk="1" hangingPunct="1">
              <a:defRPr/>
            </a:pPr>
            <a:r>
              <a:rPr lang="zh-CN" altLang="en-US" sz="2000">
                <a:latin typeface="宋体" pitchFamily="2" charset="-122"/>
                <a:ea typeface="宋体" pitchFamily="2" charset="-122"/>
              </a:rPr>
              <a:t>  　</a:t>
            </a:r>
            <a:r>
              <a:rPr lang="zh-CN" altLang="en-US" sz="2600">
                <a:latin typeface="楷体_GB2312" pitchFamily="49" charset="-122"/>
              </a:rPr>
              <a:t>对话框是在需要时，显示在屏幕上一个矩形区域内的图形和正文信息。以实现系统和用户之间的通信。</a:t>
            </a:r>
          </a:p>
          <a:p>
            <a:pPr eaLnBrk="1" hangingPunct="1">
              <a:defRPr/>
            </a:pPr>
            <a:r>
              <a:rPr lang="zh-CN" altLang="en-US" sz="2600">
                <a:latin typeface="楷体_GB2312" pitchFamily="49" charset="-122"/>
              </a:rPr>
              <a:t>　　其显示方式与弹出式菜单类似，即瞬时弹出。</a:t>
            </a: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eaLnBrk="1" hangingPunct="1">
              <a:defRPr/>
            </a:pPr>
            <a:r>
              <a:rPr lang="zh-CN" altLang="en-US" sz="2600">
                <a:latin typeface="楷体_GB2312" pitchFamily="49" charset="-122"/>
              </a:rPr>
              <a:t>有三种对话形式：　</a:t>
            </a: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　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5E22873-E9D1-47BD-BB89-4921EA24266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457450"/>
            <a:ext cx="7983537" cy="3836988"/>
            <a:chOff x="385" y="1548"/>
            <a:chExt cx="5029" cy="2417"/>
          </a:xfrm>
        </p:grpSpPr>
        <p:pic>
          <p:nvPicPr>
            <p:cNvPr id="58375" name="Picture 7" descr="对话框">
              <a:extLst>
                <a:ext uri="{FF2B5EF4-FFF2-40B4-BE49-F238E27FC236}">
                  <a16:creationId xmlns:a16="http://schemas.microsoft.com/office/drawing/2014/main" id="{0DDBE13B-7EFC-4EBA-83EF-86F713EF8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688"/>
              <a:ext cx="2064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76" name="Group 8">
              <a:extLst>
                <a:ext uri="{FF2B5EF4-FFF2-40B4-BE49-F238E27FC236}">
                  <a16:creationId xmlns:a16="http://schemas.microsoft.com/office/drawing/2014/main" id="{CB8B5C29-007E-4DEE-B35D-EE0E4680C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616"/>
              <a:ext cx="2603" cy="775"/>
              <a:chOff x="385" y="1616"/>
              <a:chExt cx="2603" cy="775"/>
            </a:xfrm>
          </p:grpSpPr>
          <p:sp>
            <p:nvSpPr>
              <p:cNvPr id="58382" name="Text Box 9">
                <a:extLst>
                  <a:ext uri="{FF2B5EF4-FFF2-40B4-BE49-F238E27FC236}">
                    <a16:creationId xmlns:a16="http://schemas.microsoft.com/office/drawing/2014/main" id="{808ABDCD-A688-4828-9FED-DD24EDEA8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" y="1616"/>
                <a:ext cx="2505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必须回答式　如图</a:t>
                </a:r>
                <a:r>
                  <a:rPr lang="en-US" altLang="zh-CN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1</a:t>
                </a:r>
                <a:r>
                  <a:rPr lang="zh-CN" altLang="en-US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所示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无需回答式  如图</a:t>
                </a:r>
                <a:r>
                  <a:rPr lang="en-US" altLang="zh-CN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zh-CN" altLang="en-US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所示　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警告式      如图</a:t>
                </a:r>
                <a:r>
                  <a:rPr lang="en-US" altLang="zh-CN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3</a:t>
                </a:r>
                <a:r>
                  <a:rPr lang="zh-CN" altLang="en-US" sz="22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所示</a:t>
                </a:r>
              </a:p>
            </p:txBody>
          </p:sp>
          <p:graphicFrame>
            <p:nvGraphicFramePr>
              <p:cNvPr id="58383" name="Object 10">
                <a:extLst>
                  <a:ext uri="{FF2B5EF4-FFF2-40B4-BE49-F238E27FC236}">
                    <a16:creationId xmlns:a16="http://schemas.microsoft.com/office/drawing/2014/main" id="{AFA24ED0-BDE0-4B17-A67F-38664AE73F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" y="1719"/>
              <a:ext cx="89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95" name="Clip" r:id="rId4" imgW="142555" imgH="142555" progId="MS_ClipArt_Gallery.2">
                      <p:embed/>
                    </p:oleObj>
                  </mc:Choice>
                  <mc:Fallback>
                    <p:oleObj name="Clip" r:id="rId4" imgW="142555" imgH="142555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1719"/>
                            <a:ext cx="89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4" name="Object 11">
                <a:extLst>
                  <a:ext uri="{FF2B5EF4-FFF2-40B4-BE49-F238E27FC236}">
                    <a16:creationId xmlns:a16="http://schemas.microsoft.com/office/drawing/2014/main" id="{E6F770C9-4C6B-42AC-94C5-33FAF4C701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" y="1963"/>
              <a:ext cx="89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96" name="Clip" r:id="rId6" imgW="142555" imgH="142555" progId="MS_ClipArt_Gallery.2">
                      <p:embed/>
                    </p:oleObj>
                  </mc:Choice>
                  <mc:Fallback>
                    <p:oleObj name="Clip" r:id="rId6" imgW="142555" imgH="142555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1963"/>
                            <a:ext cx="89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5" name="Object 12">
                <a:extLst>
                  <a:ext uri="{FF2B5EF4-FFF2-40B4-BE49-F238E27FC236}">
                    <a16:creationId xmlns:a16="http://schemas.microsoft.com/office/drawing/2014/main" id="{EDA726EE-1F14-4F25-8092-89EF6BFE04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" y="2207"/>
              <a:ext cx="89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97" name="Clip" r:id="rId7" imgW="142555" imgH="142555" progId="MS_ClipArt_Gallery.2">
                      <p:embed/>
                    </p:oleObj>
                  </mc:Choice>
                  <mc:Fallback>
                    <p:oleObj name="Clip" r:id="rId7" imgW="142555" imgH="142555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2207"/>
                            <a:ext cx="89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77" name="Text Box 13">
              <a:extLst>
                <a:ext uri="{FF2B5EF4-FFF2-40B4-BE49-F238E27FC236}">
                  <a16:creationId xmlns:a16="http://schemas.microsoft.com/office/drawing/2014/main" id="{FE7DD179-2E45-4E12-A62C-77DC2D035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" y="3753"/>
              <a:ext cx="17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1 </a:t>
              </a:r>
              <a:r>
                <a:rPr lang="zh-CN" altLang="en-US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必须回答</a:t>
              </a:r>
              <a:r>
                <a:rPr lang="zh-CN" altLang="en-US" sz="1600" b="0">
                  <a:solidFill>
                    <a:schemeClr val="bg1"/>
                  </a:solidFill>
                </a:rPr>
                <a:t>式对话框</a:t>
              </a:r>
            </a:p>
          </p:txBody>
        </p:sp>
        <p:pic>
          <p:nvPicPr>
            <p:cNvPr id="58378" name="Picture 14" descr="图象7">
              <a:extLst>
                <a:ext uri="{FF2B5EF4-FFF2-40B4-BE49-F238E27FC236}">
                  <a16:creationId xmlns:a16="http://schemas.microsoft.com/office/drawing/2014/main" id="{22C3E2B2-492E-478A-8D61-613851846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548"/>
              <a:ext cx="1626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9" name="Picture 15" descr="对话框-1">
              <a:extLst>
                <a:ext uri="{FF2B5EF4-FFF2-40B4-BE49-F238E27FC236}">
                  <a16:creationId xmlns:a16="http://schemas.microsoft.com/office/drawing/2014/main" id="{3D802E85-9322-404F-82F1-E31BC551B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" y="2706"/>
              <a:ext cx="1278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80" name="Text Box 16">
              <a:extLst>
                <a:ext uri="{FF2B5EF4-FFF2-40B4-BE49-F238E27FC236}">
                  <a16:creationId xmlns:a16="http://schemas.microsoft.com/office/drawing/2014/main" id="{54F83AA2-A391-40ED-A029-D6CB5524D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2315"/>
              <a:ext cx="17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2 </a:t>
              </a:r>
              <a:r>
                <a:rPr lang="zh-CN" altLang="en-US" sz="1600" b="0">
                  <a:solidFill>
                    <a:schemeClr val="bg1"/>
                  </a:solidFill>
                </a:rPr>
                <a:t>无需</a:t>
              </a:r>
              <a:r>
                <a:rPr lang="zh-CN" altLang="en-US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回答</a:t>
              </a:r>
              <a:r>
                <a:rPr lang="zh-CN" altLang="en-US" sz="1600" b="0">
                  <a:solidFill>
                    <a:schemeClr val="bg1"/>
                  </a:solidFill>
                </a:rPr>
                <a:t>式对话框</a:t>
              </a:r>
            </a:p>
          </p:txBody>
        </p:sp>
        <p:sp>
          <p:nvSpPr>
            <p:cNvPr id="58381" name="Text Box 17">
              <a:extLst>
                <a:ext uri="{FF2B5EF4-FFF2-40B4-BE49-F238E27FC236}">
                  <a16:creationId xmlns:a16="http://schemas.microsoft.com/office/drawing/2014/main" id="{F00981F7-5641-431C-87CF-32B0A8355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700"/>
              <a:ext cx="17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sz="1600" b="0">
                  <a:solidFill>
                    <a:schemeClr val="bg1"/>
                  </a:solidFill>
                  <a:latin typeface="宋体" panose="02010600030101010101" pitchFamily="2" charset="-122"/>
                </a:rPr>
                <a:t>3 </a:t>
              </a:r>
              <a:r>
                <a:rPr lang="zh-CN" altLang="en-US" sz="1600" b="0">
                  <a:solidFill>
                    <a:schemeClr val="bg1"/>
                  </a:solidFill>
                </a:rPr>
                <a:t>警告式对话框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C19BF3F-DD3B-4B1D-8C2B-04B1B4A2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395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C39363-0E24-493C-8E7E-372929A4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396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B65C53-9177-4F82-9237-48D06D796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2A690A8D-F00C-4C11-B395-126B2E9A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196262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、窗口（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zh-CN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图形学中称为视图区（Viewport），视为虚拟屏幕。一个实用窗口，可包含部件：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菜单区（menu bar）      图标区（icon bar）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标题区（title bar）     移动区（move bar）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大小区（size bar）      退出区（quit bar） 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用户工作区（user’s work bar）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横向滚动区（horizontal scroll bar） </a:t>
            </a: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   纵向滚动区（vertical scroll bar）</a:t>
            </a:r>
            <a:endParaRPr lang="zh-CN" altLang="en-US" sz="2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6ECC2F90-0BAD-4623-9111-92D8CAAC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484313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399" name="Oval 7">
            <a:extLst>
              <a:ext uri="{FF2B5EF4-FFF2-40B4-BE49-F238E27FC236}">
                <a16:creationId xmlns:a16="http://schemas.microsoft.com/office/drawing/2014/main" id="{814C7AF8-56B3-4A34-BEC7-C1FA318E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798638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0" name="Oval 8">
            <a:extLst>
              <a:ext uri="{FF2B5EF4-FFF2-40B4-BE49-F238E27FC236}">
                <a16:creationId xmlns:a16="http://schemas.microsoft.com/office/drawing/2014/main" id="{038EF876-DF39-4105-86F7-A77D90D4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114550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1" name="Oval 9">
            <a:extLst>
              <a:ext uri="{FF2B5EF4-FFF2-40B4-BE49-F238E27FC236}">
                <a16:creationId xmlns:a16="http://schemas.microsoft.com/office/drawing/2014/main" id="{52C7710E-19EE-45F5-8A76-5396CD86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428875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2" name="Oval 10">
            <a:extLst>
              <a:ext uri="{FF2B5EF4-FFF2-40B4-BE49-F238E27FC236}">
                <a16:creationId xmlns:a16="http://schemas.microsoft.com/office/drawing/2014/main" id="{B231760C-1152-4797-BF6F-9F5595C8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744788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3" name="Oval 11">
            <a:extLst>
              <a:ext uri="{FF2B5EF4-FFF2-40B4-BE49-F238E27FC236}">
                <a16:creationId xmlns:a16="http://schemas.microsoft.com/office/drawing/2014/main" id="{61A184FD-0412-45E6-AFC2-E7F6DA97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060700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4" name="Oval 12">
            <a:extLst>
              <a:ext uri="{FF2B5EF4-FFF2-40B4-BE49-F238E27FC236}">
                <a16:creationId xmlns:a16="http://schemas.microsoft.com/office/drawing/2014/main" id="{77F7CB72-70EC-4016-8F1A-F357473D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1484313"/>
            <a:ext cx="1524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5" name="Oval 13">
            <a:extLst>
              <a:ext uri="{FF2B5EF4-FFF2-40B4-BE49-F238E27FC236}">
                <a16:creationId xmlns:a16="http://schemas.microsoft.com/office/drawing/2014/main" id="{CB7DEA9B-3B48-49C9-8444-41F92126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1792288"/>
            <a:ext cx="139700" cy="1492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A7795839-8072-4B66-86D1-E339EE707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2100263"/>
            <a:ext cx="142875" cy="161925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121871" name="Picture 15" descr="图31">
            <a:extLst>
              <a:ext uri="{FF2B5EF4-FFF2-40B4-BE49-F238E27FC236}">
                <a16:creationId xmlns:a16="http://schemas.microsoft.com/office/drawing/2014/main" id="{DF4F53BD-AE65-436E-BDAC-7B1D5337F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384550"/>
            <a:ext cx="52609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72" name="Text Box 16">
            <a:extLst>
              <a:ext uri="{FF2B5EF4-FFF2-40B4-BE49-F238E27FC236}">
                <a16:creationId xmlns:a16="http://schemas.microsoft.com/office/drawing/2014/main" id="{AE7C36E1-C315-4EB4-B23C-8831689D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491288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宋体" panose="02010600030101010101" pitchFamily="2" charset="-122"/>
              </a:rPr>
              <a:t>  </a:t>
            </a:r>
            <a:r>
              <a:rPr lang="zh-CN" altLang="en-US" sz="1800" b="0">
                <a:solidFill>
                  <a:schemeClr val="bg1"/>
                </a:solidFill>
                <a:latin typeface="宋体" panose="02010600030101010101" pitchFamily="2" charset="-122"/>
              </a:rPr>
              <a:t>窗 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8FC02B-5F14-4563-968D-4232175C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6386513"/>
            <a:ext cx="747713" cy="3238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1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B48CBC-4B5E-4D21-BFC0-87578E8E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91275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0420" name="Oval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559099-CE64-47FA-8329-6465DB57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6364288"/>
            <a:ext cx="781050" cy="3143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7E334A8C-8668-4DE4-8973-85DBFD4A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63600"/>
            <a:ext cx="8042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spcAft>
                <a:spcPct val="30000"/>
              </a:spcAft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数据</a:t>
            </a:r>
            <a:r>
              <a:rPr lang="en-US" altLang="zh-CN" sz="280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I/O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界面，是系统的重要组成部分。主要从</a:t>
            </a:r>
            <a:r>
              <a:rPr lang="zh-CN" altLang="en-US" sz="2800" u="sng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输入速度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和</a:t>
            </a:r>
            <a:r>
              <a:rPr lang="zh-CN" altLang="en-US" sz="2800" u="sng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减少出错率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考虑。</a:t>
            </a:r>
          </a:p>
        </p:txBody>
      </p:sp>
      <p:sp>
        <p:nvSpPr>
          <p:cNvPr id="122886" name="Oval 6">
            <a:extLst>
              <a:ext uri="{FF2B5EF4-FFF2-40B4-BE49-F238E27FC236}">
                <a16:creationId xmlns:a16="http://schemas.microsoft.com/office/drawing/2014/main" id="{8EB58084-DAF3-4521-9EA7-880BD6B6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3336925"/>
            <a:ext cx="196850" cy="163513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87" name="Oval 7">
            <a:extLst>
              <a:ext uri="{FF2B5EF4-FFF2-40B4-BE49-F238E27FC236}">
                <a16:creationId xmlns:a16="http://schemas.microsoft.com/office/drawing/2014/main" id="{18F962F3-D71F-4A01-9A43-53E366B0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909888"/>
            <a:ext cx="196850" cy="163512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88" name="Oval 8">
            <a:extLst>
              <a:ext uri="{FF2B5EF4-FFF2-40B4-BE49-F238E27FC236}">
                <a16:creationId xmlns:a16="http://schemas.microsoft.com/office/drawing/2014/main" id="{EE918324-851D-416D-952B-F1352D77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482850"/>
            <a:ext cx="196850" cy="163513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89" name="Oval 9">
            <a:extLst>
              <a:ext uri="{FF2B5EF4-FFF2-40B4-BE49-F238E27FC236}">
                <a16:creationId xmlns:a16="http://schemas.microsoft.com/office/drawing/2014/main" id="{F366DAC5-2615-431E-8B7C-0E4147DB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6075363"/>
            <a:ext cx="196850" cy="163512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90" name="Oval 10">
            <a:extLst>
              <a:ext uri="{FF2B5EF4-FFF2-40B4-BE49-F238E27FC236}">
                <a16:creationId xmlns:a16="http://schemas.microsoft.com/office/drawing/2014/main" id="{AD87A4AF-4479-4B55-A4CA-2E9FC410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5659438"/>
            <a:ext cx="196850" cy="163512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91" name="Text Box 11">
            <a:extLst>
              <a:ext uri="{FF2B5EF4-FFF2-40B4-BE49-F238E27FC236}">
                <a16:creationId xmlns:a16="http://schemas.microsoft.com/office/drawing/2014/main" id="{BB8554A0-E918-458D-A6C8-802E78870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854200"/>
            <a:ext cx="68468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、尽量减少输入工作量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   对相同内容输入设置默认值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   自动填入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   列表选择或点击选择</a:t>
            </a:r>
          </a:p>
        </p:txBody>
      </p:sp>
      <p:sp>
        <p:nvSpPr>
          <p:cNvPr id="122892" name="Text Box 12">
            <a:extLst>
              <a:ext uri="{FF2B5EF4-FFF2-40B4-BE49-F238E27FC236}">
                <a16:creationId xmlns:a16="http://schemas.microsoft.com/office/drawing/2014/main" id="{D58ADC33-9E81-44EB-B7F8-84F0125B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654425"/>
            <a:ext cx="76073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、输入屏幕与输入格式匹配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    即屏幕显示按照数据使用频率、重要性、次序等组织。</a:t>
            </a:r>
            <a:endParaRPr lang="zh-CN" altLang="en-US" sz="2800" b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93" name="Text Box 13">
            <a:extLst>
              <a:ext uri="{FF2B5EF4-FFF2-40B4-BE49-F238E27FC236}">
                <a16:creationId xmlns:a16="http://schemas.microsoft.com/office/drawing/2014/main" id="{7F4A4BF2-A35A-480E-86D9-2AE5FC14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5049838"/>
            <a:ext cx="63373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、数据输入的一般规则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	确定输入	    交互动作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	确定删除	    提供反馈</a:t>
            </a:r>
          </a:p>
        </p:txBody>
      </p:sp>
      <p:sp>
        <p:nvSpPr>
          <p:cNvPr id="122894" name="Oval 14">
            <a:extLst>
              <a:ext uri="{FF2B5EF4-FFF2-40B4-BE49-F238E27FC236}">
                <a16:creationId xmlns:a16="http://schemas.microsoft.com/office/drawing/2014/main" id="{1A739E10-5EA2-47B7-911C-161666BC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6084888"/>
            <a:ext cx="196850" cy="163512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95" name="Oval 15">
            <a:extLst>
              <a:ext uri="{FF2B5EF4-FFF2-40B4-BE49-F238E27FC236}">
                <a16:creationId xmlns:a16="http://schemas.microsoft.com/office/drawing/2014/main" id="{C58B5EF8-B5C8-4D29-B85A-497BA2FF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634038"/>
            <a:ext cx="196850" cy="163512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22896" name="Rectangle 16">
            <a:extLst>
              <a:ext uri="{FF2B5EF4-FFF2-40B4-BE49-F238E27FC236}">
                <a16:creationId xmlns:a16="http://schemas.microsoft.com/office/drawing/2014/main" id="{20DF1B26-8CA9-48D7-856E-AE375AFA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33363"/>
            <a:ext cx="57483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3.6.3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I/O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界面设计</a:t>
            </a: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6" grpId="0" animBg="1"/>
      <p:bldP spid="122887" grpId="0" animBg="1"/>
      <p:bldP spid="122888" grpId="0" animBg="1"/>
      <p:bldP spid="122889" grpId="0" animBg="1"/>
      <p:bldP spid="122890" grpId="0" animBg="1"/>
      <p:bldP spid="122891" grpId="0" autoUpdateAnimBg="0"/>
      <p:bldP spid="122892" grpId="0" autoUpdateAnimBg="0"/>
      <p:bldP spid="122893" grpId="0" autoUpdateAnimBg="0"/>
      <p:bldP spid="122894" grpId="0" animBg="1"/>
      <p:bldP spid="122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CB4C5966-1184-4C1A-80DB-313D4B3A3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23850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zh-CN" sz="30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3.1.1 </a:t>
            </a:r>
            <a:r>
              <a:rPr lang="zh-CN" altLang="en-US" sz="30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软件体系结构设计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30C5FDEE-27DA-4CC0-A125-46B25C08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89025"/>
            <a:ext cx="84613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54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软件体系结构确定了系统的组织结构和拓扑结构，显示了系统需求和构成系统的元素之间的对应关系，提供了一些设计决策的基本原理。 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7D5447B4-9F43-4995-B536-49165A38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933700"/>
            <a:ext cx="8802687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spcBef>
                <a:spcPct val="3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　　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体系结构的设计过程的主要活动：</a:t>
            </a:r>
          </a:p>
          <a:p>
            <a:pPr algn="just" eaLnBrk="1" latinLnBrk="1" hangingPunct="1">
              <a:spcBef>
                <a:spcPct val="3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1.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系统分解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将系统分解为若干相互作用的子系统。</a:t>
            </a:r>
          </a:p>
          <a:p>
            <a:pPr algn="just" eaLnBrk="1" latinLnBrk="1" hangingPunct="1">
              <a:spcBef>
                <a:spcPct val="3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2.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控制建模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建立系统各部分间控制关系的一般模型。</a:t>
            </a:r>
          </a:p>
          <a:p>
            <a:pPr algn="just" eaLnBrk="1" latinLnBrk="1" hangingPunct="1">
              <a:spcBef>
                <a:spcPct val="3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3.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模块分解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将子系统进一步划分为模块。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E09B73AE-61E8-495D-BB28-9CFE75C0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5678488"/>
            <a:ext cx="71548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注意</a:t>
            </a:r>
            <a:r>
              <a:rPr lang="en-US" altLang="zh-CN" sz="2600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sz="2600">
                <a:solidFill>
                  <a:schemeClr val="bg1"/>
                </a:solidFill>
                <a:ea typeface="楷体_GB2312" pitchFamily="49" charset="-122"/>
              </a:rPr>
              <a:t>往往子系统与模块之间没有明显界限</a:t>
            </a:r>
            <a:r>
              <a:rPr lang="en-US" altLang="zh-CN" sz="2600">
                <a:solidFill>
                  <a:schemeClr val="bg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174" name="Rectangl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932AB6-729B-4358-9EF1-FCB4ABB8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175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C585DF-C7EB-42DB-9CAD-AB36B72E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176" name="Oval 10">
            <a:hlinkClick r:id="rId2" action="ppaction://hlinksldjump"/>
            <a:extLst>
              <a:ext uri="{FF2B5EF4-FFF2-40B4-BE49-F238E27FC236}">
                <a16:creationId xmlns:a16="http://schemas.microsoft.com/office/drawing/2014/main" id="{534AE4CF-A6AE-4A9B-8368-C6C6C78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  <p:bldP spid="96262" grpId="0"/>
      <p:bldP spid="962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>
            <a:extLst>
              <a:ext uri="{FF2B5EF4-FFF2-40B4-BE49-F238E27FC236}">
                <a16:creationId xmlns:a16="http://schemas.microsoft.com/office/drawing/2014/main" id="{2E43C16D-4EBD-457A-818A-41FE4D27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58788"/>
            <a:ext cx="880268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254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体系结构设计是软件设计的第一个阶段，该阶段侧重于系统宏观结构的设计，而不关心模块的内部算法。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rgbClr val="FFFF66"/>
                </a:solidFill>
                <a:ea typeface="楷体_GB2312" pitchFamily="49" charset="-122"/>
              </a:rPr>
              <a:t>体系结构的分类：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E2A276E2-E1CB-4ADD-B357-1B1A28C8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2000250"/>
            <a:ext cx="850741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一、仓库模型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The repository model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     也称“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容器模型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”，是一种集中式的模型。各子系统可以直接访问中央数据仓库存储的共享数据。子系统之间紧密耦合。  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AEDE333-DD2B-4EC5-9F17-DA0AE6996E2F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4194175"/>
            <a:ext cx="6705600" cy="2160588"/>
            <a:chOff x="3308" y="2298"/>
            <a:chExt cx="6120" cy="2185"/>
          </a:xfrm>
        </p:grpSpPr>
        <p:sp>
          <p:nvSpPr>
            <p:cNvPr id="8198" name="Text Box 8">
              <a:extLst>
                <a:ext uri="{FF2B5EF4-FFF2-40B4-BE49-F238E27FC236}">
                  <a16:creationId xmlns:a16="http://schemas.microsoft.com/office/drawing/2014/main" id="{346B804F-9234-49AE-AA50-30DF9F210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3390"/>
              <a:ext cx="6120" cy="46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中央数据仓库</a:t>
              </a: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(Repository)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199" name="Text Box 9">
              <a:extLst>
                <a:ext uri="{FF2B5EF4-FFF2-40B4-BE49-F238E27FC236}">
                  <a16:creationId xmlns:a16="http://schemas.microsoft.com/office/drawing/2014/main" id="{CD7A3129-56F4-4954-80E8-90295517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2298"/>
              <a:ext cx="1440" cy="6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子系统</a:t>
              </a: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8200" name="Text Box 10">
              <a:extLst>
                <a:ext uri="{FF2B5EF4-FFF2-40B4-BE49-F238E27FC236}">
                  <a16:creationId xmlns:a16="http://schemas.microsoft.com/office/drawing/2014/main" id="{A7A2F915-08A6-4B23-A199-7AC488D2B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8" y="2298"/>
              <a:ext cx="1440" cy="6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子系统</a:t>
              </a: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8201" name="Text Box 11">
              <a:extLst>
                <a:ext uri="{FF2B5EF4-FFF2-40B4-BE49-F238E27FC236}">
                  <a16:creationId xmlns:a16="http://schemas.microsoft.com/office/drawing/2014/main" id="{5D41E500-C34F-4DD0-8434-014B856DC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" y="2298"/>
              <a:ext cx="1440" cy="6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子系统</a:t>
              </a: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8202" name="Text Box 12">
              <a:extLst>
                <a:ext uri="{FF2B5EF4-FFF2-40B4-BE49-F238E27FC236}">
                  <a16:creationId xmlns:a16="http://schemas.microsoft.com/office/drawing/2014/main" id="{1017EE2B-4241-44A7-B97E-73FB0446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" y="4015"/>
              <a:ext cx="30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 </a:t>
              </a:r>
              <a:r>
                <a:rPr lang="zh-CN" altLang="en-US" sz="2000" dirty="0"/>
                <a:t>仓库结构</a:t>
              </a:r>
              <a:endParaRPr lang="zh-CN" altLang="en-US" sz="2000" dirty="0">
                <a:ea typeface="楷体_GB2312" pitchFamily="49" charset="-122"/>
              </a:endParaRPr>
            </a:p>
          </p:txBody>
        </p:sp>
        <p:sp>
          <p:nvSpPr>
            <p:cNvPr id="8203" name="Line 13">
              <a:extLst>
                <a:ext uri="{FF2B5EF4-FFF2-40B4-BE49-F238E27FC236}">
                  <a16:creationId xmlns:a16="http://schemas.microsoft.com/office/drawing/2014/main" id="{1D1949BC-BBDB-4189-90D0-C3C29CC99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2922"/>
              <a:ext cx="0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4">
              <a:extLst>
                <a:ext uri="{FF2B5EF4-FFF2-40B4-BE49-F238E27FC236}">
                  <a16:creationId xmlns:a16="http://schemas.microsoft.com/office/drawing/2014/main" id="{73A408CB-C028-4C70-B950-812EE9127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8" y="2922"/>
              <a:ext cx="0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5">
              <a:extLst>
                <a:ext uri="{FF2B5EF4-FFF2-40B4-BE49-F238E27FC236}">
                  <a16:creationId xmlns:a16="http://schemas.microsoft.com/office/drawing/2014/main" id="{DAED192F-FD7E-4610-915C-A5B169B40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8" y="2922"/>
              <a:ext cx="0" cy="4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68" name="Text Box 16">
            <a:extLst>
              <a:ext uri="{FF2B5EF4-FFF2-40B4-BE49-F238E27FC236}">
                <a16:creationId xmlns:a16="http://schemas.microsoft.com/office/drawing/2014/main" id="{C1A22A8F-CD28-4273-A8C7-731E0ADE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73563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5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  <p:bldP spid="125958" grpId="0" build="p"/>
      <p:bldP spid="1259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3AAC39FD-DE45-48AF-8381-A861CFA5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8175"/>
            <a:ext cx="8326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楷体_GB2312" pitchFamily="49" charset="-122"/>
              </a:rPr>
              <a:t>一、仓库模型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The repository model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10EFBF2B-315C-4A08-A442-503DA1473914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159125"/>
            <a:ext cx="8207375" cy="2740025"/>
            <a:chOff x="295" y="1117"/>
            <a:chExt cx="5170" cy="2094"/>
          </a:xfrm>
        </p:grpSpPr>
        <p:sp>
          <p:nvSpPr>
            <p:cNvPr id="9227" name="Text Box 5">
              <a:extLst>
                <a:ext uri="{FF2B5EF4-FFF2-40B4-BE49-F238E27FC236}">
                  <a16:creationId xmlns:a16="http://schemas.microsoft.com/office/drawing/2014/main" id="{269679B8-DDE9-4503-9ECA-DEFD2F01A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117"/>
              <a:ext cx="1043" cy="3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设计编辑器</a:t>
              </a:r>
            </a:p>
          </p:txBody>
        </p:sp>
        <p:sp>
          <p:nvSpPr>
            <p:cNvPr id="9228" name="Text Box 6">
              <a:extLst>
                <a:ext uri="{FF2B5EF4-FFF2-40B4-BE49-F238E27FC236}">
                  <a16:creationId xmlns:a16="http://schemas.microsoft.com/office/drawing/2014/main" id="{CB0E9072-33DB-4447-9055-9C1D01DC8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1117"/>
              <a:ext cx="1043" cy="3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代码生成器</a:t>
              </a:r>
            </a:p>
          </p:txBody>
        </p:sp>
        <p:sp>
          <p:nvSpPr>
            <p:cNvPr id="9229" name="Text Box 7">
              <a:extLst>
                <a:ext uri="{FF2B5EF4-FFF2-40B4-BE49-F238E27FC236}">
                  <a16:creationId xmlns:a16="http://schemas.microsoft.com/office/drawing/2014/main" id="{7072E7FA-4A6C-4C22-9D3E-7C8A8C5ED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387"/>
              <a:ext cx="1043" cy="3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设计分析器</a:t>
              </a:r>
            </a:p>
          </p:txBody>
        </p:sp>
        <p:sp>
          <p:nvSpPr>
            <p:cNvPr id="9230" name="Text Box 8">
              <a:extLst>
                <a:ext uri="{FF2B5EF4-FFF2-40B4-BE49-F238E27FC236}">
                  <a16:creationId xmlns:a16="http://schemas.microsoft.com/office/drawing/2014/main" id="{BA0EAB95-5A43-4FFB-A399-BD69B39D7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387"/>
              <a:ext cx="1043" cy="3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报告生成器</a:t>
              </a:r>
            </a:p>
          </p:txBody>
        </p:sp>
        <p:sp>
          <p:nvSpPr>
            <p:cNvPr id="9231" name="Text Box 9">
              <a:extLst>
                <a:ext uri="{FF2B5EF4-FFF2-40B4-BE49-F238E27FC236}">
                  <a16:creationId xmlns:a16="http://schemas.microsoft.com/office/drawing/2014/main" id="{1A8956C4-77FA-4985-BEBC-6B077B6BD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705"/>
              <a:ext cx="1043" cy="3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设计转换器</a:t>
              </a:r>
            </a:p>
          </p:txBody>
        </p:sp>
        <p:sp>
          <p:nvSpPr>
            <p:cNvPr id="9232" name="Rectangle 10">
              <a:extLst>
                <a:ext uri="{FF2B5EF4-FFF2-40B4-BE49-F238E27FC236}">
                  <a16:creationId xmlns:a16="http://schemas.microsoft.com/office/drawing/2014/main" id="{892EF017-2C6F-4909-8983-7232C1CF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2132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项 目 存 储</a:t>
              </a:r>
            </a:p>
          </p:txBody>
        </p:sp>
        <p:sp>
          <p:nvSpPr>
            <p:cNvPr id="9233" name="Text Box 11">
              <a:extLst>
                <a:ext uri="{FF2B5EF4-FFF2-40B4-BE49-F238E27FC236}">
                  <a16:creationId xmlns:a16="http://schemas.microsoft.com/office/drawing/2014/main" id="{D2CED252-D186-474E-8D57-CB8660836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705"/>
              <a:ext cx="1043" cy="3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程序编辑器</a:t>
              </a:r>
            </a:p>
          </p:txBody>
        </p:sp>
        <p:sp>
          <p:nvSpPr>
            <p:cNvPr id="9234" name="Line 12">
              <a:extLst>
                <a:ext uri="{FF2B5EF4-FFF2-40B4-BE49-F238E27FC236}">
                  <a16:creationId xmlns:a16="http://schemas.microsoft.com/office/drawing/2014/main" id="{15DE0742-743C-4784-9359-0A1412506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888"/>
              <a:ext cx="49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3">
              <a:extLst>
                <a:ext uri="{FF2B5EF4-FFF2-40B4-BE49-F238E27FC236}">
                  <a16:creationId xmlns:a16="http://schemas.microsoft.com/office/drawing/2014/main" id="{4B6031C1-5CDA-4549-9D5B-52D39F440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888"/>
              <a:ext cx="45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4">
              <a:extLst>
                <a:ext uri="{FF2B5EF4-FFF2-40B4-BE49-F238E27FC236}">
                  <a16:creationId xmlns:a16="http://schemas.microsoft.com/office/drawing/2014/main" id="{358BFD95-5EC0-42B6-817E-B12E1C013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024"/>
              <a:ext cx="0" cy="36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5">
              <a:extLst>
                <a:ext uri="{FF2B5EF4-FFF2-40B4-BE49-F238E27FC236}">
                  <a16:creationId xmlns:a16="http://schemas.microsoft.com/office/drawing/2014/main" id="{2D7B9618-2B94-45B0-9369-C67466352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434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6">
              <a:extLst>
                <a:ext uri="{FF2B5EF4-FFF2-40B4-BE49-F238E27FC236}">
                  <a16:creationId xmlns:a16="http://schemas.microsoft.com/office/drawing/2014/main" id="{866D3697-EA94-4571-ABE9-D8FB47EF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24"/>
              <a:ext cx="0" cy="36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7">
              <a:extLst>
                <a:ext uri="{FF2B5EF4-FFF2-40B4-BE49-F238E27FC236}">
                  <a16:creationId xmlns:a16="http://schemas.microsoft.com/office/drawing/2014/main" id="{2F2BF84C-CABE-4643-9488-DEF36CD36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34"/>
              <a:ext cx="0" cy="3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Text Box 19">
              <a:extLst>
                <a:ext uri="{FF2B5EF4-FFF2-40B4-BE49-F238E27FC236}">
                  <a16:creationId xmlns:a16="http://schemas.microsoft.com/office/drawing/2014/main" id="{4B93CFFD-40B7-4315-9879-CBCC1C137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885"/>
              <a:ext cx="263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b="0">
                  <a:solidFill>
                    <a:schemeClr val="bg1"/>
                  </a:solidFill>
                </a:rPr>
                <a:t>    </a:t>
              </a:r>
              <a:r>
                <a:rPr lang="zh-CN" altLang="en-US" sz="2000">
                  <a:solidFill>
                    <a:schemeClr val="bg1"/>
                  </a:solidFill>
                </a:rPr>
                <a:t>集成</a:t>
              </a:r>
              <a:r>
                <a:rPr lang="en-US" altLang="zh-CN" sz="2000">
                  <a:solidFill>
                    <a:schemeClr val="bg1"/>
                  </a:solidFill>
                </a:rPr>
                <a:t>CASE</a:t>
              </a:r>
              <a:r>
                <a:rPr lang="zh-CN" altLang="en-US" sz="2000">
                  <a:solidFill>
                    <a:schemeClr val="bg1"/>
                  </a:solidFill>
                </a:rPr>
                <a:t>工具集的体系结构</a:t>
              </a:r>
            </a:p>
          </p:txBody>
        </p:sp>
      </p:grpSp>
      <p:sp>
        <p:nvSpPr>
          <p:cNvPr id="9220" name="Text Box 21">
            <a:extLst>
              <a:ext uri="{FF2B5EF4-FFF2-40B4-BE49-F238E27FC236}">
                <a16:creationId xmlns:a16="http://schemas.microsoft.com/office/drawing/2014/main" id="{DFCC934B-BC67-4D80-A185-A333AF23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235075"/>
            <a:ext cx="83883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" indent="-95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各子系统共享中央数据库中的数据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zh-CN" altLang="en-US" sz="2800">
                <a:solidFill>
                  <a:srgbClr val="FFFF66"/>
                </a:solidFill>
                <a:ea typeface="楷体_GB2312" pitchFamily="49" charset="-122"/>
              </a:rPr>
              <a:t>共享容器模型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 各子系统可以有自己的数据库，子系统之间通过消息传递实现数据交换。</a:t>
            </a:r>
          </a:p>
        </p:txBody>
      </p:sp>
      <p:pic>
        <p:nvPicPr>
          <p:cNvPr id="9221" name="Picture 22" descr="变色小球">
            <a:extLst>
              <a:ext uri="{FF2B5EF4-FFF2-40B4-BE49-F238E27FC236}">
                <a16:creationId xmlns:a16="http://schemas.microsoft.com/office/drawing/2014/main" id="{A4412CDF-DF93-407C-AA5F-56D36A54B1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460500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3" descr="变色小球">
            <a:extLst>
              <a:ext uri="{FF2B5EF4-FFF2-40B4-BE49-F238E27FC236}">
                <a16:creationId xmlns:a16="http://schemas.microsoft.com/office/drawing/2014/main" id="{A91B587E-9260-41A9-96AB-0CBE2EBC0C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955800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53" name="Text Box 25">
            <a:extLst>
              <a:ext uri="{FF2B5EF4-FFF2-40B4-BE49-F238E27FC236}">
                <a16:creationId xmlns:a16="http://schemas.microsoft.com/office/drawing/2014/main" id="{0B37CD45-CF71-43B2-8DC4-C8E0B2D2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129338"/>
            <a:ext cx="567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适宜命令控制系统、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CAD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系统 </a:t>
            </a:r>
          </a:p>
        </p:txBody>
      </p:sp>
      <p:sp>
        <p:nvSpPr>
          <p:cNvPr id="9224" name="Rectangle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E008F3-5DCD-4AA6-AFDE-0FC003EC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243638"/>
            <a:ext cx="4968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225" name="Rectangl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4ACD2F-9ABF-44EC-B0C3-9A4B079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6264275"/>
            <a:ext cx="4968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226" name="Oval 28">
            <a:hlinkClick r:id="rId3" action="ppaction://hlinksldjump"/>
            <a:extLst>
              <a:ext uri="{FF2B5EF4-FFF2-40B4-BE49-F238E27FC236}">
                <a16:creationId xmlns:a16="http://schemas.microsoft.com/office/drawing/2014/main" id="{2E6678C6-1800-491D-A3A8-CFBD9341E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248400"/>
            <a:ext cx="1054100" cy="393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>
            <a:extLst>
              <a:ext uri="{FF2B5EF4-FFF2-40B4-BE49-F238E27FC236}">
                <a16:creationId xmlns:a16="http://schemas.microsoft.com/office/drawing/2014/main" id="{B6983E84-4D2D-407B-A929-28951AC1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323850"/>
            <a:ext cx="893762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66"/>
                </a:solidFill>
                <a:ea typeface="楷体_GB2312" pitchFamily="49" charset="-122"/>
              </a:rPr>
              <a:t>仓库模型的主要优缺点：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优点：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共享大数据量的有效方法。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2.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子系统不必关心其它的子系统如何使用它所产生的数据。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易于将新子系统集成，若新子系统也采用相同规范 。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99459E6B-190B-4CC3-8849-CE9CBFFC3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3473450"/>
            <a:ext cx="89376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缺陷：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为了共享数据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各子系统必须有一致的数据视图 ，不可避免地会影响了整个系统的性能。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2.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子系统的改变，使产生的数据结构也可能发生改变。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统一的数据库 结构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备份、安全、访问控制和恢复的策 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),</a:t>
            </a: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将影响子系统的效率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4479</Words>
  <Application>Microsoft Office PowerPoint</Application>
  <PresentationFormat>全屏显示(4:3)</PresentationFormat>
  <Paragraphs>887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Monotype Sorts</vt:lpstr>
      <vt:lpstr>System</vt:lpstr>
      <vt:lpstr>方正舒体</vt:lpstr>
      <vt:lpstr>仿宋_GB2312</vt:lpstr>
      <vt:lpstr>华文新魏</vt:lpstr>
      <vt:lpstr>楷体_GB2312</vt:lpstr>
      <vt:lpstr>隶书</vt:lpstr>
      <vt:lpstr>宋体</vt:lpstr>
      <vt:lpstr>幼圆</vt:lpstr>
      <vt:lpstr>Arial</vt:lpstr>
      <vt:lpstr>Times New Roman</vt:lpstr>
      <vt:lpstr>默认设计模板</vt:lpstr>
      <vt:lpstr>Clip</vt:lpstr>
      <vt:lpstr>PowerPoint 演示文稿</vt:lpstr>
      <vt:lpstr>第 三 章</vt:lpstr>
      <vt:lpstr>3.1 软件设计概述</vt:lpstr>
      <vt:lpstr>PowerPoint 演示文稿</vt:lpstr>
      <vt:lpstr>PowerPoint 演示文稿</vt:lpstr>
      <vt:lpstr>3.1.1 软件体系结构设计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 软件设计阶段</vt:lpstr>
      <vt:lpstr>3.2 软件设计准则</vt:lpstr>
      <vt:lpstr>一、软件结构的准则</vt:lpstr>
      <vt:lpstr>有 关 指 标</vt:lpstr>
      <vt:lpstr>二、模块化准则</vt:lpstr>
      <vt:lpstr>PowerPoint 演示文稿</vt:lpstr>
      <vt:lpstr>3 耦合与内聚度</vt:lpstr>
      <vt:lpstr>耦合度</vt:lpstr>
      <vt:lpstr>耦合度</vt:lpstr>
      <vt:lpstr>3.3 结构化设计方法</vt:lpstr>
      <vt:lpstr>3.3 结构化设计方法(续）</vt:lpstr>
      <vt:lpstr>中心变换型 的 DFD 图</vt:lpstr>
      <vt:lpstr>事务处理型 的 DFD 图</vt:lpstr>
      <vt:lpstr>实例：银行贷款文件管理  （MFUP）</vt:lpstr>
      <vt:lpstr>实例：银行贷款文件管理  （MFUP）</vt:lpstr>
      <vt:lpstr>需求分析结果 — DFD 图</vt:lpstr>
      <vt:lpstr>将DFD图转换为模块结构图</vt:lpstr>
      <vt:lpstr>PowerPoint 演示文稿</vt:lpstr>
      <vt:lpstr>PowerPoint 演示文稿</vt:lpstr>
      <vt:lpstr>三、模块结构图的改进</vt:lpstr>
      <vt:lpstr>四、模块结构图的改进</vt:lpstr>
      <vt:lpstr>3）模块的作用范围应与控制范围</vt:lpstr>
      <vt:lpstr>PowerPoint 演示文稿</vt:lpstr>
      <vt:lpstr>3.4 详细设计</vt:lpstr>
      <vt:lpstr>PowerPoint 演示文稿</vt:lpstr>
      <vt:lpstr>PowerPoint 演示文稿</vt:lpstr>
      <vt:lpstr>PAD图</vt:lpstr>
      <vt:lpstr>PowerPoint 演示文稿</vt:lpstr>
      <vt:lpstr>3.6  用户界面设计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 三  章</dc:title>
  <dc:creator>xjy</dc:creator>
  <cp:lastModifiedBy>李 润泽</cp:lastModifiedBy>
  <cp:revision>184</cp:revision>
  <dcterms:created xsi:type="dcterms:W3CDTF">2001-08-15T21:38:35Z</dcterms:created>
  <dcterms:modified xsi:type="dcterms:W3CDTF">2021-10-26T11:58:30Z</dcterms:modified>
</cp:coreProperties>
</file>