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89" r:id="rId2"/>
    <p:sldId id="256" r:id="rId3"/>
    <p:sldId id="493" r:id="rId4"/>
    <p:sldId id="492" r:id="rId5"/>
    <p:sldId id="446" r:id="rId6"/>
    <p:sldId id="447" r:id="rId7"/>
    <p:sldId id="498" r:id="rId8"/>
    <p:sldId id="508" r:id="rId9"/>
    <p:sldId id="509" r:id="rId10"/>
    <p:sldId id="472" r:id="rId11"/>
    <p:sldId id="503" r:id="rId12"/>
    <p:sldId id="504" r:id="rId13"/>
    <p:sldId id="505" r:id="rId14"/>
    <p:sldId id="473" r:id="rId15"/>
    <p:sldId id="475" r:id="rId16"/>
    <p:sldId id="474" r:id="rId17"/>
    <p:sldId id="476" r:id="rId18"/>
    <p:sldId id="495" r:id="rId19"/>
    <p:sldId id="507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05">
          <p15:clr>
            <a:srgbClr val="A4A3A4"/>
          </p15:clr>
        </p15:guide>
        <p15:guide id="2" pos="29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305FBC"/>
    <a:srgbClr val="2E5DBA"/>
    <a:srgbClr val="052BCF"/>
    <a:srgbClr val="133567"/>
    <a:srgbClr val="1A498E"/>
    <a:srgbClr val="5F5F5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70" autoAdjust="0"/>
    <p:restoredTop sz="94581" autoAdjust="0"/>
  </p:normalViewPr>
  <p:slideViewPr>
    <p:cSldViewPr snapToGrid="0">
      <p:cViewPr varScale="1">
        <p:scale>
          <a:sx n="83" d="100"/>
          <a:sy n="83" d="100"/>
        </p:scale>
        <p:origin x="3418" y="58"/>
      </p:cViewPr>
      <p:guideLst>
        <p:guide orient="horz" pos="1905"/>
        <p:guide pos="2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EFA649F8-43BB-4D1F-887D-93889EE4EC7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403A4AE2-4B54-4BCD-A320-99CC3C1140B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9684" name="Rectangle 4">
            <a:extLst>
              <a:ext uri="{FF2B5EF4-FFF2-40B4-BE49-F238E27FC236}">
                <a16:creationId xmlns:a16="http://schemas.microsoft.com/office/drawing/2014/main" id="{BC786CFC-7150-4CEA-91F5-E61984BE919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9685" name="Rectangle 5">
            <a:extLst>
              <a:ext uri="{FF2B5EF4-FFF2-40B4-BE49-F238E27FC236}">
                <a16:creationId xmlns:a16="http://schemas.microsoft.com/office/drawing/2014/main" id="{A9F80162-D91B-417C-8271-415CF89D89A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DBD20AA-DEF7-4968-B2DC-92F0B18A280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7E371A97-F640-4FB2-9502-86D3450FFAB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2E1DD6E9-48F1-4541-A297-53036F79DC9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1F7E521-EDFA-4B85-80DC-2E5F650F913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3" name="Rectangle 5">
            <a:extLst>
              <a:ext uri="{FF2B5EF4-FFF2-40B4-BE49-F238E27FC236}">
                <a16:creationId xmlns:a16="http://schemas.microsoft.com/office/drawing/2014/main" id="{259F7815-3C84-4B2B-BDC2-7A48CAA7F45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0534" name="Rectangle 6">
            <a:extLst>
              <a:ext uri="{FF2B5EF4-FFF2-40B4-BE49-F238E27FC236}">
                <a16:creationId xmlns:a16="http://schemas.microsoft.com/office/drawing/2014/main" id="{E973E522-F06C-4D03-AFCE-62E4B4040E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35" name="Rectangle 7">
            <a:extLst>
              <a:ext uri="{FF2B5EF4-FFF2-40B4-BE49-F238E27FC236}">
                <a16:creationId xmlns:a16="http://schemas.microsoft.com/office/drawing/2014/main" id="{B9EA4503-FDFB-4EF0-9F7A-E5B9373FFD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fld id="{F78ED574-9E0C-4972-81EF-F1D48B7153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1D7C89-6A77-47D4-846C-50BE896CD8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31FA815-2B2C-40C2-842D-7F5C498937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D33AAD4-86E6-41B5-A3DA-536218EE9D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E8B4FA-7001-42C8-B8FE-C8FF275EEA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70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14E06D-B354-4632-82FD-A58CA0290E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E49B21B-511C-4EE2-A235-3BB7956F19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D3F1E03-BFD9-43CB-A79C-900991853C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67391F-60B9-468A-8968-4BD0FEFFA8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299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0753791-32F3-45D4-9D84-B2EC978446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BA1E49-39D6-4BA3-92BF-2B0C78BD5B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EA209F-9494-428F-9308-EF93F95195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807EC3-A307-4D34-819A-F8A2178046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978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联机映像占位符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F76B2B-8EE9-43F0-8299-9C3B0B050C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4A8832-CC70-45BA-8AE9-A29F6B314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37954D-98BD-4D3B-9E7A-44CE27AEF0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3E32F-2460-418B-BCDF-176F2FC291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789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88493F3-2108-421E-8CEB-3175E6C874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8322FC3-374C-44B5-A914-28B347EE24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D157D4-D031-4EDC-8306-09AEE08E3D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4D1E6B-C225-4FC9-A63C-1B4A1ED60D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249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C7332B-CC9B-430D-B2D3-86DC58FC1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E30877E-648E-4DB8-B8FC-718CC91780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36F340-A6C6-4A0A-8157-D479F17ABB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B50C6-3D28-4A22-AFEE-0ED94DF7C9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63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F33185-4A44-4349-83CF-7D4E80A8F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2A3C0B-CC2B-4F7C-8AB0-06ED2884D3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521F43-4D59-4E60-AD81-A950E98739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41F256-FAD9-4A79-A4FE-1C4AD7999A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909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7B35735-8F98-45D4-8179-F40FE5A4DC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D0D53CF-661D-48C5-B910-458860B408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D15CADB-6727-4377-AA6F-0CB9EB0E65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D9ABA2-C85C-4348-83A6-FDC8D977F8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513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264299E-A5A8-451E-9631-A9B06001AC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5FDA870-0A36-4CF0-AF96-6220BDEDA4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3AA4FBA-A833-4E74-86D4-5BED9B0A86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23CF47-41AF-4B0E-AE2F-19210EF01B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642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4975972-E9CA-40C7-9093-1EE968A886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F9CFB8C-A20D-448B-808E-5967AD9420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59AE80-47B8-4CD1-855F-864DAC6ACD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28F228-591F-4549-9810-38D1E2C943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03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2A9004-B777-4B89-BAE1-795FAC6635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B9234F-B473-42EF-8593-8600A1A7F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CF115-2994-490D-9B6B-CE00BD69F2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CF994-B15C-4430-8A08-03D539106E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327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751FE7-DC18-44C0-9A5B-E15FB289C6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C2401E-DA59-4112-89D3-5AD4409FB8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5AC315-DB53-4BBF-B72C-6A74F71BF1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7F1149-0187-4422-B8EA-C8CE89D7DE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6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87B5C75-A5FC-4D36-8824-AEDDBC3CB7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F825D37-7ECF-4CBA-ACCA-CF4C8AC3F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0146C13-C706-45A0-B8BE-760A561497E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D4F66C0-6C68-4A32-90B9-EB06C3DFDAB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19C676B-B8D9-40EC-A3F2-23014A3B33F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fld id="{96FFD163-F027-4BB9-801E-E5CE3D610EF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066F874-64FA-4C53-BF40-224D0F5B7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0"/>
            <a:ext cx="9178926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83F21856-6981-4E7B-A959-824EFCE73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1270000"/>
            <a:ext cx="6048375" cy="10064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软 件 工程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EB731EC-AC2E-43FE-81DD-49DBA38CE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2276475"/>
            <a:ext cx="5581650" cy="13843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饶国政</a:t>
            </a:r>
          </a:p>
          <a:p>
            <a:pPr algn="ctr" eaLnBrk="1" hangingPunct="1"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http://cic.tju.edu.cn/faculty/rgz/</a:t>
            </a:r>
          </a:p>
          <a:p>
            <a:pPr algn="ctr" eaLnBrk="1" hangingPunct="1"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rgz@tju.edu.cn</a:t>
            </a:r>
          </a:p>
        </p:txBody>
      </p:sp>
    </p:spTree>
  </p:cSld>
  <p:clrMapOvr>
    <a:masterClrMapping/>
  </p:clrMapOvr>
  <p:transition spd="slow" advTm="12000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3" name="Text Box 3">
            <a:extLst>
              <a:ext uri="{FF2B5EF4-FFF2-40B4-BE49-F238E27FC236}">
                <a16:creationId xmlns:a16="http://schemas.microsoft.com/office/drawing/2014/main" id="{1662DCB5-123E-4B17-B644-D02E9889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3" y="1593850"/>
            <a:ext cx="8432800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　　 </a:t>
            </a:r>
            <a:r>
              <a:rPr lang="zh-CN" altLang="en-US" sz="2800" b="1">
                <a:ea typeface="楷体_GB2312" pitchFamily="49" charset="-122"/>
              </a:rPr>
              <a:t>结构程序设计的概念最早是由</a:t>
            </a:r>
            <a:r>
              <a:rPr lang="en-US" altLang="zh-CN" sz="2800" b="1">
                <a:ea typeface="楷体_GB2312" pitchFamily="49" charset="-122"/>
              </a:rPr>
              <a:t>E.W.Dijkstra</a:t>
            </a:r>
            <a:r>
              <a:rPr lang="zh-CN" altLang="en-US" sz="2800" b="1">
                <a:ea typeface="楷体_GB2312" pitchFamily="49" charset="-122"/>
              </a:rPr>
              <a:t>提出来的，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>
                <a:ea typeface="楷体_GB2312" pitchFamily="49" charset="-122"/>
              </a:rPr>
              <a:t>        结构化程序设计方法 （</a:t>
            </a:r>
            <a:r>
              <a:rPr lang="en-US" altLang="zh-CN" sz="2800" b="1">
                <a:ea typeface="楷体_GB2312" pitchFamily="49" charset="-122"/>
              </a:rPr>
              <a:t>Structured Program</a:t>
            </a:r>
            <a:r>
              <a:rPr lang="zh-CN" altLang="en-US" sz="2800" b="1">
                <a:ea typeface="楷体_GB2312" pitchFamily="49" charset="-122"/>
              </a:rPr>
              <a:t>），即</a:t>
            </a:r>
            <a:r>
              <a:rPr lang="en-US" altLang="zh-CN" sz="2800" b="1">
                <a:ea typeface="楷体_GB2312" pitchFamily="49" charset="-122"/>
              </a:rPr>
              <a:t>SP</a:t>
            </a:r>
            <a:r>
              <a:rPr lang="zh-CN" altLang="en-US" sz="2800" b="1">
                <a:ea typeface="楷体_GB2312" pitchFamily="49" charset="-122"/>
              </a:rPr>
              <a:t>法是结构化开发方法的重要组成部分。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>
                <a:ea typeface="楷体_GB2312" pitchFamily="49" charset="-122"/>
              </a:rPr>
              <a:t>        其基本思想是自顶向下、逐步求精。它的基本原则是功能的分解与抽象。</a:t>
            </a:r>
          </a:p>
        </p:txBody>
      </p:sp>
      <p:sp>
        <p:nvSpPr>
          <p:cNvPr id="302086" name="Rectangle 6">
            <a:extLst>
              <a:ext uri="{FF2B5EF4-FFF2-40B4-BE49-F238E27FC236}">
                <a16:creationId xmlns:a16="http://schemas.microsoft.com/office/drawing/2014/main" id="{0B5FCF88-6B13-4862-BF6E-ECC9138B66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00088" y="434975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4.2 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结构化程序设计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Oval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ED8BB74-18D7-4B99-9485-8921E218F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175" y="6386513"/>
            <a:ext cx="747713" cy="3238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7379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236B682-B2A5-4459-9E52-7555C5CF2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950" y="6391275"/>
            <a:ext cx="781050" cy="3143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7380" name="Oval 4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C6C6D1F-093F-4096-A9CA-B5EFBE952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638" y="6364288"/>
            <a:ext cx="781050" cy="3143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7381" name="Rectangle 5">
            <a:extLst>
              <a:ext uri="{FF2B5EF4-FFF2-40B4-BE49-F238E27FC236}">
                <a16:creationId xmlns:a16="http://schemas.microsoft.com/office/drawing/2014/main" id="{FB736D7E-DAFE-41A7-90B2-39E5D7785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48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357382" name="Text Box 6">
            <a:extLst>
              <a:ext uri="{FF2B5EF4-FFF2-40B4-BE49-F238E27FC236}">
                <a16:creationId xmlns:a16="http://schemas.microsoft.com/office/drawing/2014/main" id="{D90D88C6-F41B-46D6-BFE1-D254B5DA5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305800" cy="598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tx2"/>
                </a:solidFill>
              </a:rPr>
              <a:t>一、结构化程序设计特点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zh-CN" altLang="en-US" sz="2800" b="1" dirty="0">
                <a:solidFill>
                  <a:schemeClr val="tx2"/>
                </a:solidFill>
              </a:rPr>
              <a:t>      </a:t>
            </a:r>
            <a:r>
              <a:rPr lang="en-US" altLang="zh-CN" sz="2800" b="1" dirty="0">
                <a:solidFill>
                  <a:schemeClr val="tx2"/>
                </a:solidFill>
              </a:rPr>
              <a:t>1.</a:t>
            </a:r>
            <a:r>
              <a:rPr lang="zh-CN" altLang="en-US" sz="2800" b="1" dirty="0">
                <a:solidFill>
                  <a:schemeClr val="tx2"/>
                </a:solidFill>
              </a:rPr>
              <a:t>自顶而下、逐步求精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zh-CN" altLang="en-US" sz="2800" b="1" dirty="0"/>
              <a:t>         这种逐步求精的思想符合人类解决复杂问题的普遍规律，从而可以显著提高软件开发的效率。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zh-CN" altLang="en-US" sz="2800" b="1" dirty="0"/>
              <a:t>         体现了先全局，后局部、先抽象后具体的方法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使开发的程序层次结构清晰，易读、易理解还易验证，因而提高了程序的质量。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defRPr/>
            </a:pPr>
            <a:r>
              <a:rPr lang="zh-CN" altLang="en-US" b="1" dirty="0"/>
              <a:t>       </a:t>
            </a:r>
            <a:r>
              <a:rPr lang="en-US" altLang="zh-CN" sz="2800" b="1" dirty="0">
                <a:solidFill>
                  <a:schemeClr val="tx2"/>
                </a:solidFill>
              </a:rPr>
              <a:t>2.</a:t>
            </a:r>
            <a:r>
              <a:rPr lang="zh-CN" altLang="en-US" sz="2800" b="1" dirty="0">
                <a:solidFill>
                  <a:schemeClr val="tx2"/>
                </a:solidFill>
              </a:rPr>
              <a:t>单入口和单出口的控制结构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defRPr/>
            </a:pPr>
            <a:r>
              <a:rPr lang="zh-CN" altLang="en-US" sz="2800" b="1" dirty="0"/>
              <a:t>         结构化的程序是由且仅由顺序、选择、循环三种基本控制结构组成，既保证了程序结构清晰，又提高了程序代码的可重用性。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7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57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57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57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573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573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Oval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0F69B1F-F8F3-4A4D-8661-B0ABEF17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175" y="6386513"/>
            <a:ext cx="747713" cy="3238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403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1A0872C-D1D6-44F9-BDE2-3A4F28699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950" y="6391275"/>
            <a:ext cx="781050" cy="3143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404" name="Oval 4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28C5B65-2AD0-4276-A465-F8A87CA49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638" y="6364288"/>
            <a:ext cx="781050" cy="3143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405" name="Rectangle 5">
            <a:extLst>
              <a:ext uri="{FF2B5EF4-FFF2-40B4-BE49-F238E27FC236}">
                <a16:creationId xmlns:a16="http://schemas.microsoft.com/office/drawing/2014/main" id="{C5A77939-C711-4FEA-86C7-3BA5D12BE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31788"/>
            <a:ext cx="8086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chemeClr val="tx2"/>
                </a:solidFill>
              </a:rPr>
              <a:t>二、结构化程序设计的步骤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2" name="Group 27">
            <a:extLst>
              <a:ext uri="{FF2B5EF4-FFF2-40B4-BE49-F238E27FC236}">
                <a16:creationId xmlns:a16="http://schemas.microsoft.com/office/drawing/2014/main" id="{D80E9F55-5674-45BD-94A0-64EEBC565DB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6250" y="1443038"/>
            <a:ext cx="8362950" cy="1931987"/>
            <a:chOff x="2055" y="5313"/>
            <a:chExt cx="7200" cy="1495"/>
          </a:xfrm>
        </p:grpSpPr>
        <p:sp>
          <p:nvSpPr>
            <p:cNvPr id="358428" name="AutoShape 28">
              <a:extLst>
                <a:ext uri="{FF2B5EF4-FFF2-40B4-BE49-F238E27FC236}">
                  <a16:creationId xmlns:a16="http://schemas.microsoft.com/office/drawing/2014/main" id="{9AAFE2F8-93FD-423F-93A1-C22B4B033A3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5" y="5313"/>
              <a:ext cx="7200" cy="1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429" name="Text Box 29">
              <a:extLst>
                <a:ext uri="{FF2B5EF4-FFF2-40B4-BE49-F238E27FC236}">
                  <a16:creationId xmlns:a16="http://schemas.microsoft.com/office/drawing/2014/main" id="{3423D6EB-69A0-4865-914F-4A02C13AF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2" y="5449"/>
              <a:ext cx="939" cy="67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lnSpc>
                  <a:spcPct val="60000"/>
                </a:lnSpc>
                <a:defRPr/>
              </a:pPr>
              <a:endParaRPr lang="en-US" altLang="zh-CN" sz="1600" b="1">
                <a:solidFill>
                  <a:schemeClr val="bg2"/>
                </a:solidFill>
                <a:ea typeface="宋体" pitchFamily="2" charset="-122"/>
              </a:endParaRPr>
            </a:p>
            <a:p>
              <a:pPr algn="ctr" eaLnBrk="1" hangingPunct="1">
                <a:defRPr/>
              </a:pPr>
              <a:r>
                <a:rPr lang="zh-CN" altLang="en-US" sz="1600" b="1">
                  <a:solidFill>
                    <a:schemeClr val="bg2"/>
                  </a:solidFill>
                  <a:ea typeface="宋体" pitchFamily="2" charset="-122"/>
                </a:rPr>
                <a:t>提出和分析问题</a:t>
              </a:r>
              <a:endParaRPr lang="zh-CN" altLang="en-US" sz="16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358430" name="Text Box 30">
              <a:extLst>
                <a:ext uri="{FF2B5EF4-FFF2-40B4-BE49-F238E27FC236}">
                  <a16:creationId xmlns:a16="http://schemas.microsoft.com/office/drawing/2014/main" id="{9C53D681-DF06-4136-AD2E-E08434F82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1" y="5449"/>
              <a:ext cx="782" cy="67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lnSpc>
                  <a:spcPct val="135000"/>
                </a:lnSpc>
                <a:defRPr/>
              </a:pPr>
              <a:r>
                <a:rPr lang="zh-CN" altLang="en-US" sz="1600" b="1">
                  <a:solidFill>
                    <a:schemeClr val="bg2"/>
                  </a:solidFill>
                  <a:ea typeface="宋体" pitchFamily="2" charset="-122"/>
                </a:rPr>
                <a:t>确定数学模型</a:t>
              </a:r>
              <a:endParaRPr lang="zh-CN" altLang="en-US" sz="16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358431" name="Text Box 31">
              <a:extLst>
                <a:ext uri="{FF2B5EF4-FFF2-40B4-BE49-F238E27FC236}">
                  <a16:creationId xmlns:a16="http://schemas.microsoft.com/office/drawing/2014/main" id="{7D2D7583-71EA-43D6-8550-08E2ECC78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0" y="5584"/>
              <a:ext cx="938" cy="40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lnSpc>
                  <a:spcPct val="140000"/>
                </a:lnSpc>
                <a:defRPr/>
              </a:pPr>
              <a:r>
                <a:rPr lang="zh-CN" altLang="en-US" sz="1600" b="1">
                  <a:solidFill>
                    <a:schemeClr val="bg2"/>
                  </a:solidFill>
                  <a:ea typeface="宋体" pitchFamily="2" charset="-122"/>
                </a:rPr>
                <a:t>设计算法</a:t>
              </a:r>
              <a:endParaRPr lang="zh-CN" altLang="en-US" sz="16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358432" name="Text Box 32">
              <a:extLst>
                <a:ext uri="{FF2B5EF4-FFF2-40B4-BE49-F238E27FC236}">
                  <a16:creationId xmlns:a16="http://schemas.microsoft.com/office/drawing/2014/main" id="{A5D30A90-53D5-4994-A5A2-A93C0C88B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4" y="5449"/>
              <a:ext cx="783" cy="67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lnSpc>
                  <a:spcPct val="135000"/>
                </a:lnSpc>
                <a:defRPr/>
              </a:pPr>
              <a:r>
                <a:rPr lang="zh-CN" altLang="en-US" sz="1600" b="1">
                  <a:solidFill>
                    <a:schemeClr val="bg2"/>
                  </a:solidFill>
                  <a:ea typeface="宋体" pitchFamily="2" charset="-122"/>
                </a:rPr>
                <a:t>模块化编程</a:t>
              </a:r>
              <a:endParaRPr lang="zh-CN" altLang="en-US" sz="16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358433" name="Text Box 33">
              <a:extLst>
                <a:ext uri="{FF2B5EF4-FFF2-40B4-BE49-F238E27FC236}">
                  <a16:creationId xmlns:a16="http://schemas.microsoft.com/office/drawing/2014/main" id="{E91E16AC-8D70-4337-A353-C59B41984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" y="5449"/>
              <a:ext cx="1096" cy="67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lnSpc>
                  <a:spcPct val="140000"/>
                </a:lnSpc>
                <a:defRPr/>
              </a:pPr>
              <a:r>
                <a:rPr lang="zh-CN" altLang="en-US" sz="1600" b="1">
                  <a:solidFill>
                    <a:schemeClr val="bg2"/>
                  </a:solidFill>
                  <a:ea typeface="宋体" pitchFamily="2" charset="-122"/>
                </a:rPr>
                <a:t>程序整个编译、运行</a:t>
              </a:r>
              <a:endParaRPr lang="zh-CN" altLang="en-US" sz="16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358434" name="Line 34">
              <a:extLst>
                <a:ext uri="{FF2B5EF4-FFF2-40B4-BE49-F238E27FC236}">
                  <a16:creationId xmlns:a16="http://schemas.microsoft.com/office/drawing/2014/main" id="{BDBAED38-E67F-4E4A-98CB-E66F0166F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1" y="5779"/>
              <a:ext cx="4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435" name="Line 35">
              <a:extLst>
                <a:ext uri="{FF2B5EF4-FFF2-40B4-BE49-F238E27FC236}">
                  <a16:creationId xmlns:a16="http://schemas.microsoft.com/office/drawing/2014/main" id="{86B0B98E-1E85-40F8-AFA4-57AFB3126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77" y="5779"/>
              <a:ext cx="4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436" name="Line 36">
              <a:extLst>
                <a:ext uri="{FF2B5EF4-FFF2-40B4-BE49-F238E27FC236}">
                  <a16:creationId xmlns:a16="http://schemas.microsoft.com/office/drawing/2014/main" id="{BD5850B3-296A-4CDB-A4E7-CFF19636D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" y="5792"/>
              <a:ext cx="6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437" name="Line 37">
              <a:extLst>
                <a:ext uri="{FF2B5EF4-FFF2-40B4-BE49-F238E27FC236}">
                  <a16:creationId xmlns:a16="http://schemas.microsoft.com/office/drawing/2014/main" id="{57A1CCB2-2F5C-4E35-AECF-302A7E3E4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8" y="5779"/>
              <a:ext cx="6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438" name="Text Box 38">
              <a:extLst>
                <a:ext uri="{FF2B5EF4-FFF2-40B4-BE49-F238E27FC236}">
                  <a16:creationId xmlns:a16="http://schemas.microsoft.com/office/drawing/2014/main" id="{3AAD96A1-B704-4407-BA44-5B8871FE7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3" y="6264"/>
              <a:ext cx="2348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r>
                <a:rPr lang="zh-CN" altLang="en-US" sz="1800">
                  <a:ea typeface="宋体" pitchFamily="2" charset="-122"/>
                </a:rPr>
                <a:t>结构化程序设计步骤</a:t>
              </a:r>
              <a:endPara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358439" name="Text Box 39">
            <a:extLst>
              <a:ext uri="{FF2B5EF4-FFF2-40B4-BE49-F238E27FC236}">
                <a16:creationId xmlns:a16="http://schemas.microsoft.com/office/drawing/2014/main" id="{6E255CAB-1093-4C7E-B66B-D3B22B438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3411538"/>
            <a:ext cx="85788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三、优化设计 </a:t>
            </a:r>
          </a:p>
          <a:p>
            <a:pPr algn="just" eaLnBrk="1" hangingPunct="1">
              <a:lnSpc>
                <a:spcPct val="115000"/>
              </a:lnSpc>
              <a:spcBef>
                <a:spcPct val="50000"/>
              </a:spcBef>
              <a:defRPr/>
            </a:pP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优化设计有多方面的内容，例如结构的优化，功能的优化，算法的优化和时间、效率的优化等等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lang="en-US" altLang="zh-CN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67" name="Oval 4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DE70D05-AFFB-4C2D-886C-1CD007D40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350" y="6365875"/>
            <a:ext cx="762000" cy="3810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9468" name="Oval 4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93B5411-5617-4B9C-A45B-3159D819B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350" y="6365875"/>
            <a:ext cx="762000" cy="3810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9469" name="Oval 45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1EE6683-D1BE-48D8-B80C-AA08BAB1D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525" y="6356350"/>
            <a:ext cx="762000" cy="3810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9470" name="Text Box 46">
            <a:extLst>
              <a:ext uri="{FF2B5EF4-FFF2-40B4-BE49-F238E27FC236}">
                <a16:creationId xmlns:a16="http://schemas.microsoft.com/office/drawing/2014/main" id="{D160B7D0-E209-4ABB-A7F0-7147668CD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" y="711200"/>
            <a:ext cx="8042275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449263" algn="just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介绍对时间起决定性作用的软件的优化方法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indent="449263" algn="just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⑴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不考虑时间因素的前提下开发并精简软件结构。</a:t>
            </a:r>
          </a:p>
          <a:p>
            <a:pPr indent="449263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⑵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寻求软件设计结构中的 “关键路径” 和 “关键事件”。仔细的设计该模块的实现算法。</a:t>
            </a:r>
          </a:p>
          <a:p>
            <a:pPr indent="449263" algn="just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⑶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选择合适的高级编程语言，提高程序的编译效率。</a:t>
            </a:r>
          </a:p>
          <a:p>
            <a:pPr indent="449263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⑷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在效率和实现功能之间寻求平衡点。所谓的平衡点指的是，不要求为了一些不必要的功能而耗费大量的时间，从而降低效率，以致得不偿失。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9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59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59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59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59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7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Oval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0C5801A-815F-4365-B47E-A38071204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175" y="6386513"/>
            <a:ext cx="747713" cy="3238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3107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F12D5F2-3DA9-4857-A243-A1F60CE8E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950" y="6391275"/>
            <a:ext cx="781050" cy="3143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3108" name="Oval 4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EF113F9-0828-483F-AF57-569B97806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638" y="6378575"/>
            <a:ext cx="781050" cy="3143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89" name="Rectangle 6">
            <a:extLst>
              <a:ext uri="{FF2B5EF4-FFF2-40B4-BE49-F238E27FC236}">
                <a16:creationId xmlns:a16="http://schemas.microsoft.com/office/drawing/2014/main" id="{7730905F-AC8F-49C2-8D3D-91B6B2CBB9E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23863"/>
            <a:ext cx="7772400" cy="828675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4.3 </a:t>
            </a:r>
            <a:r>
              <a:rPr lang="zh-CN" altLang="en-US" sz="3600" b="1" dirty="0">
                <a:ea typeface="华文新魏" panose="02010800040101010101" pitchFamily="2" charset="-122"/>
              </a:rPr>
              <a:t>程序设计风格</a:t>
            </a:r>
          </a:p>
        </p:txBody>
      </p:sp>
      <p:sp>
        <p:nvSpPr>
          <p:cNvPr id="303111" name="Text Box 7">
            <a:extLst>
              <a:ext uri="{FF2B5EF4-FFF2-40B4-BE49-F238E27FC236}">
                <a16:creationId xmlns:a16="http://schemas.microsoft.com/office/drawing/2014/main" id="{C8101FB6-032F-4D4C-916F-DECDD5B43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2405063"/>
            <a:ext cx="854075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1. 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代码文件</a:t>
            </a:r>
          </a:p>
          <a:p>
            <a:pPr marL="457200" indent="-457200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符号名的命名。尽量用与实际意义相同或接近的标识符命名。</a:t>
            </a:r>
          </a:p>
          <a:p>
            <a:pPr marL="457200" indent="-457200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源程序中的注释</a:t>
            </a:r>
          </a:p>
          <a:p>
            <a:pPr marL="457200" indent="-457200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注释可分为序言性注释和解释性注释。错误的注释宁可不要。 </a:t>
            </a:r>
          </a:p>
          <a:p>
            <a:pPr marL="457200" indent="-457200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注意源程序的书写格式</a:t>
            </a:r>
          </a:p>
        </p:txBody>
      </p:sp>
      <p:sp>
        <p:nvSpPr>
          <p:cNvPr id="303112" name="Text Box 8">
            <a:extLst>
              <a:ext uri="{FF2B5EF4-FFF2-40B4-BE49-F238E27FC236}">
                <a16:creationId xmlns:a16="http://schemas.microsoft.com/office/drawing/2014/main" id="{9E3A3DB7-66BC-4936-BF7F-8A8F967B7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1166813"/>
            <a:ext cx="855027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讨论程序设计风格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是力图从编码原则的角度来探讨提高程序的可读性、改善程序质量的方法和途径。</a:t>
            </a:r>
          </a:p>
        </p:txBody>
      </p:sp>
      <p:pic>
        <p:nvPicPr>
          <p:cNvPr id="303114" name="Picture 10" descr="Copy of 小球1">
            <a:extLst>
              <a:ext uri="{FF2B5EF4-FFF2-40B4-BE49-F238E27FC236}">
                <a16:creationId xmlns:a16="http://schemas.microsoft.com/office/drawing/2014/main" id="{9BFEE291-1F32-45AA-BE6D-BFF93475ED8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3227388"/>
            <a:ext cx="149225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3115" name="Picture 11" descr="Copy of 小球1">
            <a:extLst>
              <a:ext uri="{FF2B5EF4-FFF2-40B4-BE49-F238E27FC236}">
                <a16:creationId xmlns:a16="http://schemas.microsoft.com/office/drawing/2014/main" id="{3DA7FE25-4E15-44E4-AF9C-0AB54AE38FE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4298950"/>
            <a:ext cx="149225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3116" name="Picture 12" descr="Copy of 小球1">
            <a:extLst>
              <a:ext uri="{FF2B5EF4-FFF2-40B4-BE49-F238E27FC236}">
                <a16:creationId xmlns:a16="http://schemas.microsoft.com/office/drawing/2014/main" id="{29B2CAE2-210A-4B32-B339-175B89F189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5945188"/>
            <a:ext cx="149225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3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03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03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03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03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11" grpId="0" build="p"/>
      <p:bldP spid="3031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62" name="Oval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2D530A9-821A-41E1-A2ED-786209B22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175" y="6386513"/>
            <a:ext cx="747713" cy="3238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5163" name="Oval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D1728D4-557D-4122-AB69-3A32906EA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950" y="6391275"/>
            <a:ext cx="781050" cy="3143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5164" name="Oval 1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FF55C19-A215-4CA0-8873-9D6DE7769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638" y="6378575"/>
            <a:ext cx="781050" cy="3143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5166" name="Text Box 14">
            <a:extLst>
              <a:ext uri="{FF2B5EF4-FFF2-40B4-BE49-F238E27FC236}">
                <a16:creationId xmlns:a16="http://schemas.microsoft.com/office/drawing/2014/main" id="{E76E52B2-011D-4DBE-9043-DE5B0CE54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393700"/>
            <a:ext cx="8520113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</a:t>
            </a: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语句构造方法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defRPr/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语句构造，尤其是流程控制语句的构造技术，直</a:t>
            </a:r>
          </a:p>
          <a:p>
            <a:pPr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接影响到程序的可读性及效率。应采用直接、清晰的</a:t>
            </a:r>
          </a:p>
          <a:p>
            <a:pPr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构造方式，而不要为了提高效率或者显示技巧而降低</a:t>
            </a:r>
          </a:p>
          <a:p>
            <a:pPr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程序的清晰性和可读性。 </a:t>
            </a:r>
          </a:p>
        </p:txBody>
      </p:sp>
      <p:sp>
        <p:nvSpPr>
          <p:cNvPr id="305167" name="Text Box 15">
            <a:extLst>
              <a:ext uri="{FF2B5EF4-FFF2-40B4-BE49-F238E27FC236}">
                <a16:creationId xmlns:a16="http://schemas.microsoft.com/office/drawing/2014/main" id="{3B79B61D-E190-4E17-B528-7245519D3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2860675"/>
            <a:ext cx="8562975" cy="335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例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若有以下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程序段，其功能是要建立一个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N×N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的单位矩阵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for (i = 0; i &lt; N; i++)</a:t>
            </a:r>
          </a:p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for (j = 0; j &lt; N; j++)</a:t>
            </a:r>
          </a:p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 V[i][j] = (i / j) * (j / i);  </a:t>
            </a:r>
          </a:p>
          <a:p>
            <a:pPr eaLnBrk="1" hangingPunct="1">
              <a:defRPr/>
            </a:pPr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000000"/>
                  </a:outerShdw>
                </a:effectLst>
              </a:rPr>
              <a:t>程序构思巧妙</a:t>
            </a:r>
            <a:r>
              <a:rPr lang="en-US" altLang="zh-CN" sz="2600" b="1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zh-CN" altLang="en-US" sz="2600" b="1">
                <a:effectLst>
                  <a:outerShdw blurRad="38100" dist="38100" dir="2700000" algn="tl">
                    <a:srgbClr val="000000"/>
                  </a:outerShdw>
                </a:effectLst>
              </a:rPr>
              <a:t>但易读性差</a:t>
            </a:r>
            <a:r>
              <a:rPr lang="en-US" altLang="zh-CN" sz="2600" b="1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</a:t>
            </a:r>
          </a:p>
        </p:txBody>
      </p:sp>
      <p:sp>
        <p:nvSpPr>
          <p:cNvPr id="305168" name="Text Box 16">
            <a:extLst>
              <a:ext uri="{FF2B5EF4-FFF2-40B4-BE49-F238E27FC236}">
                <a16:creationId xmlns:a16="http://schemas.microsoft.com/office/drawing/2014/main" id="{68216FDF-64F1-46F6-8876-24B2586AD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450" y="3830638"/>
            <a:ext cx="4440238" cy="2333625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2600" b="1">
                <a:effectLst>
                  <a:outerShdw blurRad="38100" dist="38100" dir="2700000" algn="tl">
                    <a:srgbClr val="000000"/>
                  </a:outerShdw>
                </a:effectLst>
              </a:rPr>
              <a:t>采用直截了当的描述方式：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for (i = 0; i &lt; N; i++)</a:t>
            </a:r>
          </a:p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for (j = 0; j &lt; N; j++)</a:t>
            </a:r>
          </a:p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V[i][j] = (i == j) ? 1 : 0;  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5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05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05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05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05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05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05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05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05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05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05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5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5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66" grpId="0" build="p"/>
      <p:bldP spid="305167" grpId="0" build="p"/>
      <p:bldP spid="30516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50" name="Oval 2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8800E26-0477-4428-87BF-A44D6F00D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175" y="6386513"/>
            <a:ext cx="747713" cy="3238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4151" name="Oval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A1CE632-5BBC-4960-8032-B727A237E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950" y="6391275"/>
            <a:ext cx="781050" cy="3143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4152" name="Oval 24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0978B50-686B-4B88-BF0B-0DAFD60EA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638" y="6378575"/>
            <a:ext cx="781050" cy="3143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4154" name="Text Box 26">
            <a:extLst>
              <a:ext uri="{FF2B5EF4-FFF2-40B4-BE49-F238E27FC236}">
                <a16:creationId xmlns:a16="http://schemas.microsoft.com/office/drawing/2014/main" id="{76D17FB6-FC21-420A-A548-582C73AE1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392113"/>
            <a:ext cx="8085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3. </a:t>
            </a: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数据说明方法</a:t>
            </a:r>
          </a:p>
        </p:txBody>
      </p:sp>
      <p:sp>
        <p:nvSpPr>
          <p:cNvPr id="304155" name="Text Box 27">
            <a:extLst>
              <a:ext uri="{FF2B5EF4-FFF2-40B4-BE49-F238E27FC236}">
                <a16:creationId xmlns:a16="http://schemas.microsoft.com/office/drawing/2014/main" id="{82A10035-CA7B-47DF-B93E-1DCFE78B7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1001713"/>
            <a:ext cx="8374062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为使程序中的数据说明更易于理解和维护，数据说明的次序应当规范化：</a:t>
            </a:r>
          </a:p>
          <a:p>
            <a:pPr eaLnBrk="1" hangingPunct="1">
              <a:spcBef>
                <a:spcPct val="35000"/>
              </a:spcBef>
              <a:defRPr/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可按说明类型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常量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简单变量类型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复杂类型 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  <a:p>
            <a:pPr eaLnBrk="1" hangingPunct="1">
              <a:spcBef>
                <a:spcPct val="35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一个语句说明多个变量时，按字母顺序排列。</a:t>
            </a:r>
          </a:p>
          <a:p>
            <a:pPr eaLnBrk="1" hangingPunct="1">
              <a:spcBef>
                <a:spcPct val="35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复杂的数据结构，要加注释。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4. </a:t>
            </a: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输入输出技术</a:t>
            </a:r>
          </a:p>
          <a:p>
            <a:pPr eaLnBrk="1" hangingPunct="1">
              <a:spcBef>
                <a:spcPct val="35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输入和输出格式应尽可能统一。</a:t>
            </a:r>
          </a:p>
          <a:p>
            <a:pPr eaLnBrk="1" hangingPunct="1">
              <a:spcBef>
                <a:spcPct val="35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输出信息中应该反映输入的数据。</a:t>
            </a:r>
          </a:p>
          <a:p>
            <a:pPr eaLnBrk="1" hangingPunct="1">
              <a:spcBef>
                <a:spcPct val="35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输入和输出应尽可能集中安排。   </a:t>
            </a:r>
          </a:p>
        </p:txBody>
      </p:sp>
      <p:pic>
        <p:nvPicPr>
          <p:cNvPr id="304156" name="Picture 28" descr="Copy of 小球1">
            <a:extLst>
              <a:ext uri="{FF2B5EF4-FFF2-40B4-BE49-F238E27FC236}">
                <a16:creationId xmlns:a16="http://schemas.microsoft.com/office/drawing/2014/main" id="{8B08BBC2-4EE7-4735-A686-A1328013206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19325"/>
            <a:ext cx="149225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4157" name="Picture 29" descr="Copy of 小球1">
            <a:extLst>
              <a:ext uri="{FF2B5EF4-FFF2-40B4-BE49-F238E27FC236}">
                <a16:creationId xmlns:a16="http://schemas.microsoft.com/office/drawing/2014/main" id="{28CA2501-8E5F-452D-95FB-CA0E2BC6119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78125"/>
            <a:ext cx="149225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4158" name="Picture 30" descr="Copy of 小球1">
            <a:extLst>
              <a:ext uri="{FF2B5EF4-FFF2-40B4-BE49-F238E27FC236}">
                <a16:creationId xmlns:a16="http://schemas.microsoft.com/office/drawing/2014/main" id="{28D661E2-F7AB-46E0-B88E-63ECD84DAEE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36925"/>
            <a:ext cx="149225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4159" name="Picture 31" descr="Copy of 小球1">
            <a:extLst>
              <a:ext uri="{FF2B5EF4-FFF2-40B4-BE49-F238E27FC236}">
                <a16:creationId xmlns:a16="http://schemas.microsoft.com/office/drawing/2014/main" id="{66A92E88-B16D-4282-8712-2BF01D0147A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92638"/>
            <a:ext cx="149225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4160" name="Picture 32" descr="Copy of 小球1">
            <a:extLst>
              <a:ext uri="{FF2B5EF4-FFF2-40B4-BE49-F238E27FC236}">
                <a16:creationId xmlns:a16="http://schemas.microsoft.com/office/drawing/2014/main" id="{0EF8D3B6-DF5B-4B05-A63E-25DE67C4976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151438"/>
            <a:ext cx="149225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4161" name="Picture 33" descr="Copy of 小球1">
            <a:extLst>
              <a:ext uri="{FF2B5EF4-FFF2-40B4-BE49-F238E27FC236}">
                <a16:creationId xmlns:a16="http://schemas.microsoft.com/office/drawing/2014/main" id="{CD1EEDCB-89DC-4AA6-9A02-B1EC4A78E12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710238"/>
            <a:ext cx="149225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4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04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4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04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04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04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04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04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5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Oval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BA97990-CD83-4993-A4AF-95E8E8C78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175" y="6386513"/>
            <a:ext cx="747713" cy="3238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6179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E0E4915-9608-4614-9951-FDA7323BF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950" y="6391275"/>
            <a:ext cx="781050" cy="3143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6180" name="Oval 4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FE8C0D5-FD14-4087-8DF8-3A4907760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638" y="6392863"/>
            <a:ext cx="781050" cy="3143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61" name="Rectangle 6">
            <a:extLst>
              <a:ext uri="{FF2B5EF4-FFF2-40B4-BE49-F238E27FC236}">
                <a16:creationId xmlns:a16="http://schemas.microsoft.com/office/drawing/2014/main" id="{BBDCDCC7-2A6F-40EC-A256-CB9C4C769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300" y="304800"/>
            <a:ext cx="57546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4.4  </a:t>
            </a:r>
            <a:r>
              <a:rPr lang="zh-CN" altLang="en-US" sz="36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算法与程序效率</a:t>
            </a:r>
          </a:p>
        </p:txBody>
      </p:sp>
      <p:sp>
        <p:nvSpPr>
          <p:cNvPr id="306216" name="Text Box 40">
            <a:extLst>
              <a:ext uri="{FF2B5EF4-FFF2-40B4-BE49-F238E27FC236}">
                <a16:creationId xmlns:a16="http://schemas.microsoft.com/office/drawing/2014/main" id="{4F3E6D2B-39AD-4697-B670-D8FD2BC8C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998538"/>
            <a:ext cx="8488363" cy="485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5000"/>
              </a:lnSpc>
              <a:spcBef>
                <a:spcPct val="20000"/>
              </a:spcBef>
              <a:tabLst>
                <a:tab pos="174625" algn="l"/>
              </a:tabLst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设计逻辑结构清晰、高效的算法，是提高程序效率的关键。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tabLst>
                <a:tab pos="174625" algn="l"/>
              </a:tabLs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例如：用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代码编写了两种绘制直线的算法。</a:t>
            </a:r>
          </a:p>
          <a:p>
            <a:pPr algn="just" eaLnBrk="1" hangingPunct="1">
              <a:lnSpc>
                <a:spcPct val="115000"/>
              </a:lnSpc>
              <a:spcBef>
                <a:spcPct val="20000"/>
              </a:spcBef>
              <a:tabLst>
                <a:tab pos="174625" algn="l"/>
              </a:tabLs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在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DDA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算法中，一共要进行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4*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dx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次浮点加法和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2*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dx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次整型到浮点型的类型转换运算；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tabLst>
                <a:tab pos="174625" algn="l"/>
              </a:tabLs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在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Bresenham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算法中，没有浮点运算，共要进行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dx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次整数比较运算和最多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3*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dx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次整数加法运算。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tabLst>
                <a:tab pos="174625" algn="l"/>
              </a:tabLs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显然，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Bresenham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算法在各方面都比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DDA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算法优越。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6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06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06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06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06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21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Oval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4258DEE-0685-406D-8059-028CDA94B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175" y="6386513"/>
            <a:ext cx="747713" cy="3238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163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411CD22-A180-422D-8C64-9412AE7C5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950" y="6391275"/>
            <a:ext cx="781050" cy="3143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164" name="Oval 4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27C940C-8343-4C53-9E73-09A9293FE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638" y="6392863"/>
            <a:ext cx="781050" cy="3143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165" name="Text Box 5">
            <a:extLst>
              <a:ext uri="{FF2B5EF4-FFF2-40B4-BE49-F238E27FC236}">
                <a16:creationId xmlns:a16="http://schemas.microsoft.com/office/drawing/2014/main" id="{817B503A-4DDD-4A10-801C-ED0570403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906463"/>
            <a:ext cx="8534400" cy="551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711200"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tx2"/>
                </a:solidFill>
              </a:rPr>
              <a:t>1. </a:t>
            </a:r>
            <a:r>
              <a:rPr lang="zh-CN" altLang="en-US" sz="2800" b="1" dirty="0">
                <a:solidFill>
                  <a:schemeClr val="tx2"/>
                </a:solidFill>
              </a:rPr>
              <a:t>算法对效率的影响</a:t>
            </a:r>
          </a:p>
          <a:p>
            <a:pPr indent="711200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800" b="1" dirty="0"/>
              <a:t>如顺序表的查找算法，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假设顺序表的长度为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，很明显，顺序</a:t>
            </a:r>
            <a:r>
              <a:rPr lang="zh-CN" altLang="en-US" b="1" dirty="0"/>
              <a:t>查找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法的时间复杂度为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O(N)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，而二分法的时间复杂度却只是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O(log2N)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</a:p>
          <a:p>
            <a:pPr indent="711200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后者的效率明显高于前者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.  </a:t>
            </a:r>
          </a:p>
          <a:p>
            <a:pPr indent="711200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 </a:t>
            </a: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存储效率</a:t>
            </a:r>
          </a:p>
          <a:p>
            <a:pPr indent="711200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操作系统的存储管理方式，直接影响到程序的存储效率。</a:t>
            </a:r>
          </a:p>
          <a:p>
            <a:pPr indent="711200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3. </a:t>
            </a: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输入输出效率</a:t>
            </a:r>
          </a:p>
          <a:p>
            <a:pPr indent="711200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提高输入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/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输出速度，减少出错率。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3DD592C4-AE91-4EDF-8E21-26A798222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" y="246063"/>
            <a:ext cx="5754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一、影响程序效率的因素</a:t>
            </a:r>
          </a:p>
        </p:txBody>
      </p:sp>
      <p:sp>
        <p:nvSpPr>
          <p:cNvPr id="348202" name="Text Box 42">
            <a:extLst>
              <a:ext uri="{FF2B5EF4-FFF2-40B4-BE49-F238E27FC236}">
                <a16:creationId xmlns:a16="http://schemas.microsoft.com/office/drawing/2014/main" id="{BB4158B1-1C8B-4028-BB78-6966D0F82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2075" y="5140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>
            <a:extLst>
              <a:ext uri="{FF2B5EF4-FFF2-40B4-BE49-F238E27FC236}">
                <a16:creationId xmlns:a16="http://schemas.microsoft.com/office/drawing/2014/main" id="{A4D55B8C-530F-435B-AC26-6F8A87C6C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50825"/>
            <a:ext cx="8074025" cy="71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4.5  </a:t>
            </a:r>
            <a:r>
              <a:rPr lang="zh-CN" altLang="en-US" sz="36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软件代码审查</a:t>
            </a:r>
          </a:p>
        </p:txBody>
      </p:sp>
      <p:sp>
        <p:nvSpPr>
          <p:cNvPr id="361477" name="Text Box 5">
            <a:extLst>
              <a:ext uri="{FF2B5EF4-FFF2-40B4-BE49-F238E27FC236}">
                <a16:creationId xmlns:a16="http://schemas.microsoft.com/office/drawing/2014/main" id="{CB502AAE-62CB-4891-984B-8A92BAF6C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1058863"/>
            <a:ext cx="8359775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为保证代码开发的质量，在编码完成后，进行代码审查或称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Review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审查内容：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1.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程序的版式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2.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文件结构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3.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命名规则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4.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表达式与基本语句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1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61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61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61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61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61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61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384788D-2407-4D7B-9BA8-3530D78770C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85913" y="2905125"/>
            <a:ext cx="7481887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程序设计语言和编码</a:t>
            </a: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6DDBEE85-EC47-4940-A90D-D8E0BA328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363538"/>
            <a:ext cx="11906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8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0C780A5B-5397-4071-9750-2F516F5C2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985838"/>
            <a:ext cx="58483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6000" b="1" dirty="0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第 四 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Oval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69DB6D9-07F8-4969-8705-1647C9DC1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175" y="6386513"/>
            <a:ext cx="747713" cy="3238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3043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AB6BAB3-30D9-44B9-B4FA-62915DA4E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950" y="6391275"/>
            <a:ext cx="781050" cy="3143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3044" name="Oval 4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33175C4-19DE-414A-A8C3-1EA432C56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638" y="6364288"/>
            <a:ext cx="781050" cy="3143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3050" name="Text Box 10">
            <a:extLst>
              <a:ext uri="{FF2B5EF4-FFF2-40B4-BE49-F238E27FC236}">
                <a16:creationId xmlns:a16="http://schemas.microsoft.com/office/drawing/2014/main" id="{35ADEA6D-BA81-466B-A646-1E645FD3D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8" y="695325"/>
            <a:ext cx="806926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711200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软件的详细设计，完成了软件的过程性的描述，接下来进入程序编码阶段。</a:t>
            </a:r>
          </a:p>
          <a:p>
            <a:pPr indent="711200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编码（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Coding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）阶段的任务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是为每个模块编写程序。即是将详细设计的结果转换为源程序代码。</a:t>
            </a:r>
          </a:p>
          <a:p>
            <a:pPr indent="711200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本章从如何提高软件的质量和可维护性的角度，讨论在编码阶段所要解决的主要问题：</a:t>
            </a: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 indent="711200" eaLnBrk="1" hangingPunct="1">
              <a:lnSpc>
                <a:spcPct val="115000"/>
              </a:lnSpc>
              <a:spcBef>
                <a:spcPct val="25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程序设计语言的特性及选择的原则</a:t>
            </a: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 indent="711200" eaLnBrk="1" hangingPunct="1">
              <a:lnSpc>
                <a:spcPct val="115000"/>
              </a:lnSpc>
              <a:spcBef>
                <a:spcPct val="25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程序设计风格</a:t>
            </a: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 indent="711200" eaLnBrk="1" hangingPunct="1">
              <a:lnSpc>
                <a:spcPct val="115000"/>
              </a:lnSpc>
              <a:spcBef>
                <a:spcPct val="25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软件代码审查</a:t>
            </a:r>
          </a:p>
        </p:txBody>
      </p:sp>
      <p:pic>
        <p:nvPicPr>
          <p:cNvPr id="343051" name="Picture 11" descr="Copy of 小球1">
            <a:extLst>
              <a:ext uri="{FF2B5EF4-FFF2-40B4-BE49-F238E27FC236}">
                <a16:creationId xmlns:a16="http://schemas.microsoft.com/office/drawing/2014/main" id="{6000345B-B36E-4D1B-8F73-0825E0097B7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4067175"/>
            <a:ext cx="1778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3052" name="Picture 12" descr="Copy of 小球1">
            <a:extLst>
              <a:ext uri="{FF2B5EF4-FFF2-40B4-BE49-F238E27FC236}">
                <a16:creationId xmlns:a16="http://schemas.microsoft.com/office/drawing/2014/main" id="{E05D786A-6F17-409C-BDE0-8487B4CCA54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4676775"/>
            <a:ext cx="1778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3053" name="Picture 13" descr="Copy of 小球1">
            <a:extLst>
              <a:ext uri="{FF2B5EF4-FFF2-40B4-BE49-F238E27FC236}">
                <a16:creationId xmlns:a16="http://schemas.microsoft.com/office/drawing/2014/main" id="{B74245A9-E8A4-40C8-B89A-2A9AF6BDFFD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5267325"/>
            <a:ext cx="1778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3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43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43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43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43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43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5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Oval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A0D9927-6E3C-433B-9123-E398FB9D5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175" y="6386513"/>
            <a:ext cx="747713" cy="3238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2019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BD416AF-2329-4D2D-8E63-F875F9D4B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950" y="6391275"/>
            <a:ext cx="781050" cy="3143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2020" name="Oval 4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1705F43-085B-406C-8A10-DD5A941AD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638" y="6364288"/>
            <a:ext cx="781050" cy="3143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2021" name="Text Box 5">
            <a:extLst>
              <a:ext uri="{FF2B5EF4-FFF2-40B4-BE49-F238E27FC236}">
                <a16:creationId xmlns:a16="http://schemas.microsoft.com/office/drawing/2014/main" id="{A9C82753-F49C-48B5-910B-E7E1B1142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1606550"/>
            <a:ext cx="8253412" cy="487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b="1"/>
              <a:t>　　 </a:t>
            </a:r>
            <a:r>
              <a:rPr lang="zh-CN" altLang="en-US" sz="2800" b="1"/>
              <a:t>按照语言级别可以分为两大类：</a:t>
            </a:r>
          </a:p>
          <a:p>
            <a:pPr marL="457200" indent="-457200" algn="just" eaLnBrk="1" hangingPunct="1">
              <a:defRPr/>
            </a:pPr>
            <a:r>
              <a:rPr lang="zh-CN" altLang="en-US" sz="2800" b="1"/>
              <a:t>        </a:t>
            </a:r>
            <a:r>
              <a:rPr lang="zh-CN" altLang="en-US" sz="2800" b="1">
                <a:solidFill>
                  <a:schemeClr val="tx2"/>
                </a:solidFill>
              </a:rPr>
              <a:t>低级语言</a:t>
            </a:r>
            <a:r>
              <a:rPr lang="zh-CN" altLang="en-US" sz="2800" b="1"/>
              <a:t>   包括机器语言和汇编语言。</a:t>
            </a:r>
          </a:p>
          <a:p>
            <a:pPr marL="457200" indent="-457200" algn="just" eaLnBrk="1" hangingPunct="1">
              <a:defRPr/>
            </a:pPr>
            <a:r>
              <a:rPr lang="zh-CN" altLang="en-US" sz="2800" b="1"/>
              <a:t>        低级语言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表示成二进制形式的机器基本指令集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</a:p>
          <a:p>
            <a:pPr marL="457200" indent="-457200" algn="just"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或者是操作码经过符号化的基本指令集，由于其</a:t>
            </a:r>
            <a:r>
              <a:rPr lang="zh-CN" altLang="en-US" sz="2800" b="1"/>
              <a:t>依</a:t>
            </a:r>
          </a:p>
          <a:p>
            <a:pPr marL="457200" indent="-457200" algn="just" eaLnBrk="1" hangingPunct="1">
              <a:defRPr/>
            </a:pPr>
            <a:r>
              <a:rPr lang="zh-CN" altLang="en-US" sz="2800" b="1"/>
              <a:t>赖于特定的机器，其使用复杂、繁琐、费时、易出</a:t>
            </a:r>
          </a:p>
          <a:p>
            <a:pPr marL="457200" indent="-457200" algn="just" eaLnBrk="1" hangingPunct="1">
              <a:defRPr/>
            </a:pPr>
            <a:r>
              <a:rPr lang="zh-CN" altLang="en-US" sz="2800" b="1"/>
              <a:t>差错，因而程序编写也有一定的难度。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457200" indent="-457200" algn="just"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高级语言</a:t>
            </a:r>
          </a:p>
          <a:p>
            <a:pPr marL="457200" indent="-457200" algn="just"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高级语言的表示方法要比低级语言更接近于待</a:t>
            </a:r>
          </a:p>
          <a:p>
            <a:pPr marL="457200" indent="-457200" algn="just"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解的问题，其特点是在一定程度上与具体机器无关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</a:p>
          <a:p>
            <a:pPr marL="457200" indent="-457200" algn="just"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易学、易用、易维护。高级语言的实现极大的提高</a:t>
            </a:r>
          </a:p>
          <a:p>
            <a:pPr marL="457200" indent="-457200" algn="just"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了软件的生产效率。</a:t>
            </a:r>
          </a:p>
        </p:txBody>
      </p:sp>
      <p:sp>
        <p:nvSpPr>
          <p:cNvPr id="342022" name="Rectangle 6">
            <a:extLst>
              <a:ext uri="{FF2B5EF4-FFF2-40B4-BE49-F238E27FC236}">
                <a16:creationId xmlns:a16="http://schemas.microsoft.com/office/drawing/2014/main" id="{D3777AE2-88D8-4A3D-8855-EF7E9E426C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00088" y="214313"/>
            <a:ext cx="7772400" cy="8080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4.1 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程序设计语言的选择</a:t>
            </a:r>
            <a:endParaRPr lang="zh-CN" altLang="en-US" sz="3200" dirty="0"/>
          </a:p>
        </p:txBody>
      </p:sp>
      <p:pic>
        <p:nvPicPr>
          <p:cNvPr id="342023" name="Picture 7" descr="Copy of 小球1">
            <a:extLst>
              <a:ext uri="{FF2B5EF4-FFF2-40B4-BE49-F238E27FC236}">
                <a16:creationId xmlns:a16="http://schemas.microsoft.com/office/drawing/2014/main" id="{96A734C3-F7AD-40E1-8B49-6052379E1D8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2308225"/>
            <a:ext cx="161925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2026" name="Text Box 10">
            <a:extLst>
              <a:ext uri="{FF2B5EF4-FFF2-40B4-BE49-F238E27FC236}">
                <a16:creationId xmlns:a16="http://schemas.microsoft.com/office/drawing/2014/main" id="{4AF8EC46-B4CB-45B6-94DA-DDD6CBB5D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1089025"/>
            <a:ext cx="518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tx2"/>
                </a:solidFill>
              </a:rPr>
              <a:t>一、程序设计语言的分类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pic>
        <p:nvPicPr>
          <p:cNvPr id="342028" name="Picture 12" descr="Copy of 小球1">
            <a:extLst>
              <a:ext uri="{FF2B5EF4-FFF2-40B4-BE49-F238E27FC236}">
                <a16:creationId xmlns:a16="http://schemas.microsoft.com/office/drawing/2014/main" id="{6FD52F7A-FCA5-4983-93DF-A39E92FF526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4454525"/>
            <a:ext cx="161925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42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42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42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42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42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42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420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420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420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420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420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1" grpId="0" build="p"/>
      <p:bldP spid="3420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Oval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5B5165E-E508-479D-9B60-A0F8799D2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175" y="6386513"/>
            <a:ext cx="747713" cy="3238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0947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94F67A2-3A55-47BF-B51E-4EC5CDEE0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950" y="6391275"/>
            <a:ext cx="781050" cy="3143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0948" name="Oval 4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938B656-90A0-4607-AC92-0D16BBAA1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638" y="6364288"/>
            <a:ext cx="781050" cy="3143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0951" name="Text Box 7">
            <a:extLst>
              <a:ext uri="{FF2B5EF4-FFF2-40B4-BE49-F238E27FC236}">
                <a16:creationId xmlns:a16="http://schemas.microsoft.com/office/drawing/2014/main" id="{4EECB10E-4932-4216-A7E0-252D7B38A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1651000"/>
            <a:ext cx="8350250" cy="150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altLang="zh-CN" sz="2800" b="1"/>
              <a:t>1. </a:t>
            </a:r>
            <a:r>
              <a:rPr lang="zh-CN" altLang="en-US" sz="2800" b="1"/>
              <a:t>按应用范围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分：</a:t>
            </a:r>
          </a:p>
          <a:p>
            <a:pPr eaLnBrk="1" hangingPunct="1">
              <a:spcBef>
                <a:spcPct val="15000"/>
              </a:spcBef>
              <a:defRPr/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通用语言有：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PASCAL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C++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Java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等 </a:t>
            </a:r>
          </a:p>
          <a:p>
            <a:pPr eaLnBrk="1" hangingPunct="1">
              <a:spcBef>
                <a:spcPct val="15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专用语言有：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APT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等 </a:t>
            </a:r>
          </a:p>
        </p:txBody>
      </p:sp>
      <p:sp>
        <p:nvSpPr>
          <p:cNvPr id="210954" name="Rectangle 10">
            <a:extLst>
              <a:ext uri="{FF2B5EF4-FFF2-40B4-BE49-F238E27FC236}">
                <a16:creationId xmlns:a16="http://schemas.microsoft.com/office/drawing/2014/main" id="{EB2B224E-4329-49CB-969B-0C35B3BDBE3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98500" y="911225"/>
            <a:ext cx="7772400" cy="69373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三、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高级语言的分类</a:t>
            </a:r>
            <a:r>
              <a:rPr lang="zh-CN" altLang="en-US"/>
              <a:t> </a:t>
            </a:r>
          </a:p>
        </p:txBody>
      </p:sp>
      <p:sp>
        <p:nvSpPr>
          <p:cNvPr id="210950" name="Text Box 6">
            <a:extLst>
              <a:ext uri="{FF2B5EF4-FFF2-40B4-BE49-F238E27FC236}">
                <a16:creationId xmlns:a16="http://schemas.microsoft.com/office/drawing/2014/main" id="{FDBE045C-26BA-4D35-B75D-B5D7E093D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3165475"/>
            <a:ext cx="8380413" cy="34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15000"/>
              </a:spcBef>
              <a:buFontTx/>
              <a:buNone/>
            </a:pPr>
            <a:r>
              <a:rPr lang="en-US" altLang="zh-CN" sz="2800" b="1">
                <a:ea typeface="楷体_GB2312" pitchFamily="49" charset="-122"/>
              </a:rPr>
              <a:t>2. </a:t>
            </a:r>
            <a:r>
              <a:rPr lang="zh-CN" altLang="en-US" sz="2800" b="1">
                <a:ea typeface="楷体_GB2312" pitchFamily="49" charset="-122"/>
              </a:rPr>
              <a:t>按用户的要求分为：</a:t>
            </a:r>
          </a:p>
          <a:p>
            <a:pPr algn="just" eaLnBrk="1" hangingPunct="1">
              <a:spcBef>
                <a:spcPct val="15000"/>
              </a:spcBef>
              <a:buFontTx/>
              <a:buNone/>
            </a:pPr>
            <a:r>
              <a:rPr lang="zh-CN" altLang="en-US" sz="2800" b="1">
                <a:ea typeface="楷体_GB2312" pitchFamily="49" charset="-122"/>
              </a:rPr>
              <a:t>    过程式语言和非过程式语言；</a:t>
            </a:r>
          </a:p>
          <a:p>
            <a:pPr algn="just" eaLnBrk="1" hangingPunct="1">
              <a:spcBef>
                <a:spcPct val="15000"/>
              </a:spcBef>
              <a:buFontTx/>
              <a:buNone/>
            </a:pPr>
            <a:r>
              <a:rPr lang="en-US" altLang="zh-CN" sz="2800" b="1">
                <a:ea typeface="楷体_GB2312" pitchFamily="49" charset="-122"/>
              </a:rPr>
              <a:t>3. </a:t>
            </a:r>
            <a:r>
              <a:rPr lang="zh-CN" altLang="en-US" sz="2800" b="1">
                <a:ea typeface="楷体_GB2312" pitchFamily="49" charset="-122"/>
              </a:rPr>
              <a:t>按使用方式分：</a:t>
            </a:r>
          </a:p>
          <a:p>
            <a:pPr algn="just" eaLnBrk="1" hangingPunct="1">
              <a:spcBef>
                <a:spcPct val="15000"/>
              </a:spcBef>
              <a:buFontTx/>
              <a:buNone/>
            </a:pPr>
            <a:r>
              <a:rPr lang="zh-CN" altLang="en-US" sz="2800" b="1">
                <a:ea typeface="楷体_GB2312" pitchFamily="49" charset="-122"/>
              </a:rPr>
              <a:t>    交互式语言和非交互式语言；</a:t>
            </a:r>
          </a:p>
          <a:p>
            <a:pPr algn="just" eaLnBrk="1" hangingPunct="1">
              <a:spcBef>
                <a:spcPct val="15000"/>
              </a:spcBef>
              <a:buFontTx/>
              <a:buNone/>
            </a:pPr>
            <a:r>
              <a:rPr lang="en-US" altLang="zh-CN" sz="2800" b="1">
                <a:ea typeface="楷体_GB2312" pitchFamily="49" charset="-122"/>
              </a:rPr>
              <a:t>4.</a:t>
            </a:r>
            <a:r>
              <a:rPr lang="zh-CN" altLang="en-US" sz="2800" b="1">
                <a:ea typeface="楷体_GB2312" pitchFamily="49" charset="-122"/>
              </a:rPr>
              <a:t>按语言的内在特点分：</a:t>
            </a:r>
          </a:p>
          <a:p>
            <a:pPr algn="just" eaLnBrk="1" hangingPunct="1">
              <a:spcBef>
                <a:spcPct val="15000"/>
              </a:spcBef>
              <a:buFontTx/>
              <a:buNone/>
            </a:pPr>
            <a:r>
              <a:rPr lang="zh-CN" altLang="en-US" sz="2800" b="1">
                <a:ea typeface="楷体_GB2312" pitchFamily="49" charset="-122"/>
              </a:rPr>
              <a:t>    系统实现语言       静态高级语言       高级语言</a:t>
            </a:r>
          </a:p>
          <a:p>
            <a:pPr algn="just" eaLnBrk="1" hangingPunct="1">
              <a:spcBef>
                <a:spcPct val="15000"/>
              </a:spcBef>
              <a:buFontTx/>
              <a:buNone/>
            </a:pPr>
            <a:r>
              <a:rPr lang="zh-CN" altLang="en-US" sz="2800" b="1">
                <a:ea typeface="楷体_GB2312" pitchFamily="49" charset="-122"/>
              </a:rPr>
              <a:t>    块结构高级语言；</a:t>
            </a:r>
          </a:p>
        </p:txBody>
      </p:sp>
      <p:pic>
        <p:nvPicPr>
          <p:cNvPr id="210955" name="Picture 11" descr="Copy of 小球1">
            <a:extLst>
              <a:ext uri="{FF2B5EF4-FFF2-40B4-BE49-F238E27FC236}">
                <a16:creationId xmlns:a16="http://schemas.microsoft.com/office/drawing/2014/main" id="{B465000A-2514-42D4-B854-7A6F2CC5F01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3" y="2332038"/>
            <a:ext cx="1333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956" name="Picture 12" descr="Copy of 小球1">
            <a:extLst>
              <a:ext uri="{FF2B5EF4-FFF2-40B4-BE49-F238E27FC236}">
                <a16:creationId xmlns:a16="http://schemas.microsoft.com/office/drawing/2014/main" id="{D2E1DA5F-0AB3-489F-AD9F-D640EE3C025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3" y="2822575"/>
            <a:ext cx="1333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957" name="Picture 13" descr="Copy of 小球1">
            <a:extLst>
              <a:ext uri="{FF2B5EF4-FFF2-40B4-BE49-F238E27FC236}">
                <a16:creationId xmlns:a16="http://schemas.microsoft.com/office/drawing/2014/main" id="{6AA93D8D-C510-4783-9CBE-6A17CC01B6A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5849938"/>
            <a:ext cx="1333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959" name="Rectangle 15">
            <a:extLst>
              <a:ext uri="{FF2B5EF4-FFF2-40B4-BE49-F238E27FC236}">
                <a16:creationId xmlns:a16="http://schemas.microsoft.com/office/drawing/2014/main" id="{D4F9D3B9-4E8A-4F98-91D5-7466E7488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" y="200025"/>
            <a:ext cx="777240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4.1 </a:t>
            </a:r>
            <a:r>
              <a:rPr lang="zh-CN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程序设计语言的选择</a:t>
            </a:r>
          </a:p>
        </p:txBody>
      </p:sp>
      <p:pic>
        <p:nvPicPr>
          <p:cNvPr id="210960" name="Picture 16" descr="Copy of 小球1">
            <a:extLst>
              <a:ext uri="{FF2B5EF4-FFF2-40B4-BE49-F238E27FC236}">
                <a16:creationId xmlns:a16="http://schemas.microsoft.com/office/drawing/2014/main" id="{52C94658-25B0-4615-A06A-05989571253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835650"/>
            <a:ext cx="1333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961" name="Picture 17" descr="Copy of 小球1">
            <a:extLst>
              <a:ext uri="{FF2B5EF4-FFF2-40B4-BE49-F238E27FC236}">
                <a16:creationId xmlns:a16="http://schemas.microsoft.com/office/drawing/2014/main" id="{34ACDCE9-ECB1-424F-B6FD-C1D545F6013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25" y="5849938"/>
            <a:ext cx="1333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962" name="Picture 18" descr="Copy of 小球1">
            <a:extLst>
              <a:ext uri="{FF2B5EF4-FFF2-40B4-BE49-F238E27FC236}">
                <a16:creationId xmlns:a16="http://schemas.microsoft.com/office/drawing/2014/main" id="{8EFB294A-B5F2-4075-AC22-9E6A339AEDD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6288088"/>
            <a:ext cx="1333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0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109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109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10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109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109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109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109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109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109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1" grpId="0" build="p" autoUpdateAnimBg="0"/>
      <p:bldP spid="21095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Oval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866A55B-0E3C-46EC-BABD-8AE823DE2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175" y="6386513"/>
            <a:ext cx="747713" cy="3238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1971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D4360AA-743A-4F05-951E-B5CA4A65F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950" y="6391275"/>
            <a:ext cx="781050" cy="3143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1972" name="Oval 4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5AB7F89-CC54-4257-99BD-081B08C40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638" y="6364288"/>
            <a:ext cx="781050" cy="3143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1974" name="Text Box 6">
            <a:extLst>
              <a:ext uri="{FF2B5EF4-FFF2-40B4-BE49-F238E27FC236}">
                <a16:creationId xmlns:a16="http://schemas.microsoft.com/office/drawing/2014/main" id="{00DBF10A-4E6F-47D7-AE48-C7161235A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8" y="914400"/>
            <a:ext cx="861060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3538" indent="-363538" eaLnBrk="1" hangingPunct="1">
              <a:defRPr/>
            </a:pPr>
            <a:r>
              <a:rPr lang="zh-CN" altLang="en-US" b="1" dirty="0">
                <a:latin typeface="楷体_GB2312" pitchFamily="49" charset="-122"/>
              </a:rPr>
              <a:t>　　</a:t>
            </a:r>
            <a:r>
              <a:rPr lang="zh-CN" altLang="en-US" sz="2800" b="1" dirty="0"/>
              <a:t>选择程序设计语言的一般准则：</a:t>
            </a:r>
          </a:p>
          <a:p>
            <a:pPr marL="363538" indent="-363538" eaLnBrk="1" hangingPunct="1">
              <a:spcBef>
                <a:spcPct val="10000"/>
              </a:spcBef>
              <a:defRPr/>
            </a:pPr>
            <a:r>
              <a:rPr lang="en-US" altLang="zh-CN" sz="2800" b="1" dirty="0">
                <a:solidFill>
                  <a:schemeClr val="tx2"/>
                </a:solidFill>
              </a:rPr>
              <a:t>1. </a:t>
            </a:r>
            <a:r>
              <a:rPr lang="zh-CN" altLang="en-US" sz="2800" b="1" dirty="0">
                <a:solidFill>
                  <a:schemeClr val="tx2"/>
                </a:solidFill>
              </a:rPr>
              <a:t>项目的应用领域。</a:t>
            </a:r>
            <a:r>
              <a:rPr lang="zh-CN" altLang="en-US" sz="2800" b="1" dirty="0"/>
              <a:t>应尽量选取适合某个应用领域的语言。</a:t>
            </a:r>
          </a:p>
          <a:p>
            <a:pPr marL="363538" indent="-363538" eaLnBrk="1" hangingPunct="1">
              <a:spcBef>
                <a:spcPct val="10000"/>
              </a:spcBef>
              <a:defRPr/>
            </a:pPr>
            <a:r>
              <a:rPr lang="en-US" altLang="zh-CN" sz="2800" b="1" dirty="0">
                <a:solidFill>
                  <a:schemeClr val="tx2"/>
                </a:solidFill>
              </a:rPr>
              <a:t>2. </a:t>
            </a:r>
            <a:r>
              <a:rPr lang="zh-CN" altLang="en-US" sz="2800" b="1" dirty="0">
                <a:solidFill>
                  <a:schemeClr val="tx2"/>
                </a:solidFill>
              </a:rPr>
              <a:t>算法和计算复杂性。</a:t>
            </a: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63538" indent="-363538" eaLnBrk="1" hangingPunct="1">
              <a:spcBef>
                <a:spcPct val="10000"/>
              </a:spcBef>
              <a:defRPr/>
            </a:pP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3. </a:t>
            </a: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软件的执行环境。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要选取机器上能运行且具有相应支持软件的语言。</a:t>
            </a:r>
          </a:p>
          <a:p>
            <a:pPr marL="363538" indent="-363538" eaLnBrk="1" hangingPunct="1">
              <a:spcBef>
                <a:spcPct val="10000"/>
              </a:spcBef>
              <a:defRPr/>
            </a:pP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4. </a:t>
            </a: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性能因素。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应结合工程具体性能来考虑。 </a:t>
            </a:r>
          </a:p>
          <a:p>
            <a:pPr marL="363538" indent="-363538" eaLnBrk="1" hangingPunct="1">
              <a:spcBef>
                <a:spcPct val="10000"/>
              </a:spcBef>
              <a:defRPr/>
            </a:pP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5. </a:t>
            </a: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数据结构的复杂性。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要根据不同语言构造数据结构类型的能力选取 。</a:t>
            </a:r>
          </a:p>
          <a:p>
            <a:pPr marL="363538" indent="-363538" eaLnBrk="1" hangingPunct="1">
              <a:spcBef>
                <a:spcPct val="10000"/>
              </a:spcBef>
              <a:defRPr/>
            </a:pP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6. </a:t>
            </a: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软件开发人员的知识水平以及心理因素。</a:t>
            </a:r>
            <a:r>
              <a:rPr lang="zh-CN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要特别注意选择语言时，尽量避免受外界的影响，盲目追求高、新的语言。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8198" name="Rectangle 7">
            <a:extLst>
              <a:ext uri="{FF2B5EF4-FFF2-40B4-BE49-F238E27FC236}">
                <a16:creationId xmlns:a16="http://schemas.microsoft.com/office/drawing/2014/main" id="{D88E5C0C-65B2-403E-B03F-05BEC9146A4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92138" y="323850"/>
            <a:ext cx="7772400" cy="5334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四、</a:t>
            </a:r>
            <a:r>
              <a:rPr lang="zh-CN" altLang="en-US" sz="3200">
                <a:ea typeface="华文新魏" panose="02010800040101010101" pitchFamily="2" charset="-122"/>
              </a:rPr>
              <a:t>程序设计语言选择准则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1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11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1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11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11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119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119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Oval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B027867-739E-44B2-B4BD-12DFB43DC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175" y="6386513"/>
            <a:ext cx="747713" cy="3238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1235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8029053-79C9-4290-BC91-29CE7FCC0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950" y="6391275"/>
            <a:ext cx="781050" cy="3143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1236" name="Oval 4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486FAF2-E4C6-4048-99E5-AB2CFB0B3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638" y="6364288"/>
            <a:ext cx="781050" cy="3143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1237" name="Rectangle 5">
            <a:extLst>
              <a:ext uri="{FF2B5EF4-FFF2-40B4-BE49-F238E27FC236}">
                <a16:creationId xmlns:a16="http://schemas.microsoft.com/office/drawing/2014/main" id="{BAD5E565-1A2A-4F9F-96AD-05272C58E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" y="36195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457200" indent="-457200" eaLnBrk="1" hangingPunct="1">
              <a:defRPr/>
            </a:pPr>
            <a:r>
              <a:rPr lang="en-US" altLang="zh-CN" sz="3200" b="1">
                <a:solidFill>
                  <a:schemeClr val="tx2"/>
                </a:solidFill>
                <a:ea typeface="华文新魏" pitchFamily="2" charset="-122"/>
              </a:rPr>
              <a:t> 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五、</a:t>
            </a: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高级语言的内在特性</a:t>
            </a:r>
          </a:p>
        </p:txBody>
      </p:sp>
      <p:sp>
        <p:nvSpPr>
          <p:cNvPr id="351239" name="Rectangle 7">
            <a:extLst>
              <a:ext uri="{FF2B5EF4-FFF2-40B4-BE49-F238E27FC236}">
                <a16:creationId xmlns:a16="http://schemas.microsoft.com/office/drawing/2014/main" id="{1BC51D38-3D8F-47D5-9C4F-CF6962060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" y="960438"/>
            <a:ext cx="8382000" cy="569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defRPr/>
            </a:pPr>
            <a:r>
              <a:rPr lang="zh-CN" altLang="en-US" sz="2800" b="1" dirty="0"/>
              <a:t>　</a:t>
            </a:r>
            <a:r>
              <a:rPr lang="en-US" altLang="zh-CN" sz="2800" b="1" dirty="0">
                <a:solidFill>
                  <a:schemeClr val="tx2"/>
                </a:solidFill>
              </a:rPr>
              <a:t>1. </a:t>
            </a:r>
            <a:r>
              <a:rPr lang="zh-CN" altLang="en-US" sz="2800" b="1" dirty="0">
                <a:solidFill>
                  <a:schemeClr val="tx2"/>
                </a:solidFill>
              </a:rPr>
              <a:t>传统的高级语言</a:t>
            </a:r>
          </a:p>
          <a:p>
            <a:pPr marL="457200" indent="-457200" eaLnBrk="1" hangingPunct="1">
              <a:defRPr/>
            </a:pPr>
            <a:r>
              <a:rPr lang="zh-CN" altLang="en-US" sz="2800" b="1" dirty="0"/>
              <a:t>       具有代表性有：</a:t>
            </a:r>
            <a:r>
              <a:rPr lang="en-US" altLang="zh-CN" sz="2800" b="1"/>
              <a:t>BASIC</a:t>
            </a:r>
            <a:r>
              <a:rPr lang="zh-CN" altLang="en-US" sz="2800" b="1"/>
              <a:t>、</a:t>
            </a:r>
            <a:r>
              <a:rPr lang="en-US" altLang="zh-CN" sz="2800" b="1" dirty="0"/>
              <a:t>FORTRAN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ALOGOL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 eaLnBrk="1" hangingPunct="1"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</a:t>
            </a: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通用的结构化程序设计语言</a:t>
            </a:r>
          </a:p>
          <a:p>
            <a:pPr marL="457200" indent="-457200" eaLnBrk="1" hangingPunct="1"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具有代表性的有：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PASCAL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PL/1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Ada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等它们都是从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ALOGOL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语言派生出来的。</a:t>
            </a:r>
          </a:p>
          <a:p>
            <a:pPr marL="457200" indent="-457200" eaLnBrk="1" hangingPunct="1"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PL/1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是第一个真正广泛适用于多种不同的应用领域的语言，故又称大型公共汽车语言。支持多任务处理和复杂的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I/O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功能，表处理等。</a:t>
            </a:r>
          </a:p>
          <a:p>
            <a:pPr marL="457200" indent="-457200" eaLnBrk="1" hangingPunct="1"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Ada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语言一种用于嵌入式实时计算机设计的标准语言。提供了一组丰富的实时特性，包括多任务处理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中断处理任务间的同步通信等。提供了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Ada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程序包及辅助软件开发的环境。</a:t>
            </a:r>
          </a:p>
        </p:txBody>
      </p:sp>
      <p:pic>
        <p:nvPicPr>
          <p:cNvPr id="351259" name="Picture 27" descr="Copy of 小球1">
            <a:extLst>
              <a:ext uri="{FF2B5EF4-FFF2-40B4-BE49-F238E27FC236}">
                <a16:creationId xmlns:a16="http://schemas.microsoft.com/office/drawing/2014/main" id="{6238D119-F04A-4C13-87BB-3CE2F3B9000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3302000"/>
            <a:ext cx="1333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1260" name="Picture 28" descr="Copy of 小球1">
            <a:extLst>
              <a:ext uri="{FF2B5EF4-FFF2-40B4-BE49-F238E27FC236}">
                <a16:creationId xmlns:a16="http://schemas.microsoft.com/office/drawing/2014/main" id="{839EC0F8-628B-4570-9C14-4B10AE32BCB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4592638"/>
            <a:ext cx="1333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1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51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51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51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51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51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4" name="Text Box 4">
            <a:extLst>
              <a:ext uri="{FF2B5EF4-FFF2-40B4-BE49-F238E27FC236}">
                <a16:creationId xmlns:a16="http://schemas.microsoft.com/office/drawing/2014/main" id="{E31672D0-682D-4229-9FA9-E06EB000A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508000"/>
            <a:ext cx="8359775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3. </a:t>
            </a: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面向对象的程序设计语言（</a:t>
            </a:r>
            <a:r>
              <a: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Object-Oriented</a:t>
            </a: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</a:p>
          <a:p>
            <a:pPr marL="457200" indent="-457200"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其中具有代表性的有：</a:t>
            </a:r>
          </a:p>
          <a:p>
            <a:pPr marL="457200" indent="-457200"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</a:t>
            </a:r>
            <a:r>
              <a: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Smalltalk</a:t>
            </a: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语言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，最先实现真正的面向对象的程序设计语言，支持程序部件的“可复用性”。</a:t>
            </a:r>
          </a:p>
          <a:p>
            <a:pPr marL="457200" indent="-457200" algn="just"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</a:t>
            </a:r>
            <a:r>
              <a: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C++</a:t>
            </a: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程序设计语言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，既融合了面向对象的能力，又与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兼容，保留了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的许多重要特性。维护了大量已开发的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库、工具及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源程序的完整性。具有代表性的编程环境有：</a:t>
            </a:r>
          </a:p>
          <a:p>
            <a:pPr marL="457200" indent="-457200"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Borland C++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；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Microsoft Visual C++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等。</a:t>
            </a:r>
          </a:p>
          <a:p>
            <a:pPr marL="457200" indent="-457200"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</a:t>
            </a:r>
            <a:r>
              <a: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Java</a:t>
            </a: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语言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，是一种简单的面向对象的分布式的语言。功能强大、高效安全，与结构无关，易于移植，是多线程的动态语言。增加了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Objective C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的扩充，提供更多的动态解决办法 。具有网络支持、简单、安全。 </a:t>
            </a:r>
          </a:p>
        </p:txBody>
      </p:sp>
      <p:pic>
        <p:nvPicPr>
          <p:cNvPr id="363525" name="Picture 5" descr="Copy of 小球1">
            <a:extLst>
              <a:ext uri="{FF2B5EF4-FFF2-40B4-BE49-F238E27FC236}">
                <a16:creationId xmlns:a16="http://schemas.microsoft.com/office/drawing/2014/main" id="{2EB8ADA0-F1C9-4D38-9999-94705EB8CDB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0" y="1560513"/>
            <a:ext cx="176213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3526" name="Picture 6" descr="Copy of 小球1">
            <a:extLst>
              <a:ext uri="{FF2B5EF4-FFF2-40B4-BE49-F238E27FC236}">
                <a16:creationId xmlns:a16="http://schemas.microsoft.com/office/drawing/2014/main" id="{33DEDA51-1107-45CB-8C1F-625837497AC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0" y="2400300"/>
            <a:ext cx="1762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3527" name="Picture 7" descr="Copy of 小球1">
            <a:extLst>
              <a:ext uri="{FF2B5EF4-FFF2-40B4-BE49-F238E27FC236}">
                <a16:creationId xmlns:a16="http://schemas.microsoft.com/office/drawing/2014/main" id="{714FA847-D454-414C-9B21-64127AF24E2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0" y="4532313"/>
            <a:ext cx="176213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3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63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63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63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63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63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8" name="Text Box 4">
            <a:extLst>
              <a:ext uri="{FF2B5EF4-FFF2-40B4-BE49-F238E27FC236}">
                <a16:creationId xmlns:a16="http://schemas.microsoft.com/office/drawing/2014/main" id="{E613B161-821B-47DA-8A42-2D931CC97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290513"/>
            <a:ext cx="8520112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C#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语言。具有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Java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的几乎所有特征，同时又增加了泛型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(generics)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、委托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(delegation)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代码、 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λ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表达式等现代高级语言的特性，使其表达能力非常强。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面向对象的可视化语言，即所见即所得，提供了一个可视化的开发环境，具有图形设计工具，结构化的事件驱动编程模式。具有代表性的有：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Microsoft Visual Basic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Borland Delphi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等。</a:t>
            </a:r>
          </a:p>
          <a:p>
            <a:pPr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  <a:r>
              <a: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4.</a:t>
            </a: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第四代语言（</a:t>
            </a:r>
            <a:r>
              <a: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4GL</a:t>
            </a: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</a:p>
          <a:p>
            <a:pPr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称为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4GL (The Forth Generation Language)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。其特点是：不需要规定算法细节，在更高层次上用不同文法来表示程序结构和数据结构。常见的有：查询语言、程序生成器和其它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4GL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语言，如：判断支持语言、原型语言、形式化规格说明语言等。</a:t>
            </a:r>
          </a:p>
        </p:txBody>
      </p:sp>
      <p:pic>
        <p:nvPicPr>
          <p:cNvPr id="364549" name="Picture 5" descr="Copy of 小球1">
            <a:extLst>
              <a:ext uri="{FF2B5EF4-FFF2-40B4-BE49-F238E27FC236}">
                <a16:creationId xmlns:a16="http://schemas.microsoft.com/office/drawing/2014/main" id="{636B38CF-078A-4208-9019-72A561B80EF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512763"/>
            <a:ext cx="176212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4550" name="Picture 6" descr="Copy of 小球1">
            <a:extLst>
              <a:ext uri="{FF2B5EF4-FFF2-40B4-BE49-F238E27FC236}">
                <a16:creationId xmlns:a16="http://schemas.microsoft.com/office/drawing/2014/main" id="{002FD661-7BCC-46E2-9918-BDBCEA5BB8D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1889125"/>
            <a:ext cx="176212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64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64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64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64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8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FF00"/>
      </a:hlink>
      <a:folHlink>
        <a:srgbClr val="96969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15640</TotalTime>
  <Words>1835</Words>
  <Application>Microsoft Office PowerPoint</Application>
  <PresentationFormat>全屏显示(4:3)</PresentationFormat>
  <Paragraphs>143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华文新魏</vt:lpstr>
      <vt:lpstr>楷体_GB2312</vt:lpstr>
      <vt:lpstr>Arial</vt:lpstr>
      <vt:lpstr>Times New Roman</vt:lpstr>
      <vt:lpstr>默认设计模板</vt:lpstr>
      <vt:lpstr>PowerPoint 演示文稿</vt:lpstr>
      <vt:lpstr>程序设计语言和编码</vt:lpstr>
      <vt:lpstr>PowerPoint 演示文稿</vt:lpstr>
      <vt:lpstr>4.1 程序设计语言的选择</vt:lpstr>
      <vt:lpstr>三、高级语言的分类 </vt:lpstr>
      <vt:lpstr>四、程序设计语言选择准则 </vt:lpstr>
      <vt:lpstr>PowerPoint 演示文稿</vt:lpstr>
      <vt:lpstr>PowerPoint 演示文稿</vt:lpstr>
      <vt:lpstr>PowerPoint 演示文稿</vt:lpstr>
      <vt:lpstr>4.2 结构化程序设计</vt:lpstr>
      <vt:lpstr>PowerPoint 演示文稿</vt:lpstr>
      <vt:lpstr>PowerPoint 演示文稿</vt:lpstr>
      <vt:lpstr>PowerPoint 演示文稿</vt:lpstr>
      <vt:lpstr>4.3 程序设计风格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UML建模语言</dc:title>
  <dc:creator>xujy</dc:creator>
  <cp:lastModifiedBy>da</cp:lastModifiedBy>
  <cp:revision>481</cp:revision>
  <dcterms:created xsi:type="dcterms:W3CDTF">2001-11-04T02:17:27Z</dcterms:created>
  <dcterms:modified xsi:type="dcterms:W3CDTF">2020-04-26T01:42:46Z</dcterms:modified>
</cp:coreProperties>
</file>