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sldIdLst>
    <p:sldId id="389" r:id="rId2"/>
    <p:sldId id="274" r:id="rId3"/>
    <p:sldId id="256" r:id="rId4"/>
    <p:sldId id="257" r:id="rId5"/>
    <p:sldId id="258" r:id="rId6"/>
    <p:sldId id="259" r:id="rId7"/>
    <p:sldId id="261" r:id="rId8"/>
    <p:sldId id="260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28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FFFF00"/>
    <a:srgbClr val="CCFF99"/>
    <a:srgbClr val="FFFF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281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EAE14E8-0F55-4587-B712-2584E55B9C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33B10F95-B9A9-440C-BEE9-62BE6E4FCD6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E6BCB33C-7ED5-4E3D-8DA2-5E5D5BB42E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FA54296A-45FF-4B6A-A328-0C0AF5DB86E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3FBF20C0-B7C7-4BC9-967C-705D2548EEB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02023535-8EA8-4189-B538-65A3C27368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EBD4CDAD-F813-402A-91D4-3A9672B19A8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2" name="Group 10">
            <a:extLst>
              <a:ext uri="{FF2B5EF4-FFF2-40B4-BE49-F238E27FC236}">
                <a16:creationId xmlns:a16="http://schemas.microsoft.com/office/drawing/2014/main" id="{5999CA9E-6912-4938-8625-A0287A0D2E34}"/>
              </a:ext>
            </a:extLst>
          </p:cNvPr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3075" name="Freeform 3">
              <a:extLst>
                <a:ext uri="{FF2B5EF4-FFF2-40B4-BE49-F238E27FC236}">
                  <a16:creationId xmlns:a16="http://schemas.microsoft.com/office/drawing/2014/main" id="{E904E640-2A42-48FA-A74C-EA9B7CE62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" name="Arc 4">
              <a:extLst>
                <a:ext uri="{FF2B5EF4-FFF2-40B4-BE49-F238E27FC236}">
                  <a16:creationId xmlns:a16="http://schemas.microsoft.com/office/drawing/2014/main" id="{FCEEDE0B-C8BF-4FAC-830D-675C4F281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7" name="Rectangle 5">
            <a:extLst>
              <a:ext uri="{FF2B5EF4-FFF2-40B4-BE49-F238E27FC236}">
                <a16:creationId xmlns:a16="http://schemas.microsoft.com/office/drawing/2014/main" id="{9778F7D6-75CB-453B-9767-3F910BC791BA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9FD4E1B-17DB-462C-BCA1-272F92AC05B4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53FAB0D2-EF9E-4C83-9773-7D794D28D52F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552A4CBE-5DB9-4FED-A6F9-B79401303C3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28834A88-3A56-4A5E-A134-85CBCBEEFC8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0BB6EA4-8507-48F7-AEF0-C19DA07A399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5F9B9-5A55-4142-BB7E-D1628F4B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B9FCE7-1AC9-4261-BB0F-CBAF2183E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93A65-9110-4F01-A30C-B7A0A5846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CBEA4-3290-43EC-B975-62CECEFE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392ED-15B1-4AE0-BFC8-1252B52A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C53441-1F71-4256-8226-FE950FBADF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575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F27FE4-F109-4991-B051-E7E670550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2BC0AE-AFFF-4DDF-AFDA-71828621E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9229C-2E3B-4E52-B2D1-5414D4D2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231C53-4ECA-4A9A-A57F-B556BE06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CF450-391A-4F6A-9CEC-6910A11C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097DF-67F7-4C5C-9C64-12A7C0C7C4D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123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F76B2B-8EE9-43F0-8299-9C3B0B050C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4A8832-CC70-45BA-8AE9-A29F6B314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37954D-98BD-4D3B-9E7A-44CE27AEF0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3E32F-2460-418B-BCDF-176F2FC291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829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0B1BF-681B-45B4-92F5-228B8DD2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10C85-6BBC-442D-A6DE-D471560B0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8D724-48FD-4E2B-8AF3-4C27818D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44975-AB99-4FE6-B947-9087B2E8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A7139-38DB-4ECB-BD1F-E406D46A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301A5F-17F7-421E-A3EA-EE594A0CD61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055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1079B-7720-466A-AB96-71DA2048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DD38A-0557-4EC5-9D94-931567679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119BB-A00F-4564-87D8-893EF04A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2BD70-AE0F-4808-8017-7C2F542D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AE494-2359-4869-940A-DD098882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020EE-2AA1-4469-B509-501E842927C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CAD4-8BFB-40F5-9F19-15DC46B8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045B8-3205-4B92-86A2-E89A62FC3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7AFDA3-D95E-4DBB-8D4F-14367EB48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386B64-8E0D-4F15-933A-F4700086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31452D-1F15-4382-8A7B-966BD9FF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4AE3C5-CA31-43DC-85B5-9CE4DF4D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4DBF9-42BE-4944-8E4A-8F6A80D7539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920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CD244-D6C5-40A4-8F9A-DDC21367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80D1F7-CAF9-4C70-8E55-FAB403C0B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8CF375-B6FB-44B2-A310-E3C671124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AFC64A-BE5B-4679-8230-142BD0F1D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388378-35E7-4C34-B92E-0E37CBBFD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487237-9D17-4C5D-BF1C-F4781A98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12FF48-0F07-40ED-8AD4-285BDD2B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F47983-0925-4184-9A4B-022455AD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3F10CE-79EA-45B6-8977-75AE240980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59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ABBB5-3B64-4DA8-A971-E0D42C93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C0391F-7697-4156-9C14-3CC0DAAA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28BF6E-158D-4A51-86EC-4E096357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94B1C0-B8F4-4F90-96A9-DA3D4138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7CBE8-8071-4B08-8802-103732787CA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007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5F5441-7242-43E3-9B05-D015159D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E3A8A6-0136-46CE-9E19-28174986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7D28B9-3DA0-489A-85CE-34E89A78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11591-F74A-47C5-9BDA-9F207658607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594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1D754-213C-4597-9CC6-80FF2297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5C7D3-883B-4176-B10E-4F7C69929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CA73E0-D951-498B-95AE-CFD4176D1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68A017-C3EE-46F9-9F48-E9749904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65944A-404F-44D6-9A9A-DE6DB4E7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4FBF79-F92D-41EC-9B4C-D1F7E84C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42AA-3F30-4641-B31E-6D1893492ED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62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F6191-CA52-4BA1-A07F-80A052D1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6F3174-3773-4BBB-B4E6-BF7A5773C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887C05-AECF-4C48-84B5-E5137E008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5ADBCF-3A2C-4342-8A87-A10CDCF3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FB54F2-DA3E-4734-AA21-45102C5A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0795A7-D7A4-4C06-885D-1BBF0AC5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5BE9A-E08D-4CB8-A035-C97AC3C8505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94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" name="Group 10">
            <a:extLst>
              <a:ext uri="{FF2B5EF4-FFF2-40B4-BE49-F238E27FC236}">
                <a16:creationId xmlns:a16="http://schemas.microsoft.com/office/drawing/2014/main" id="{CBB8BDF3-F14C-425F-8968-9DA51B160B68}"/>
              </a:ext>
            </a:extLst>
          </p:cNvPr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2051" name="Freeform 3">
              <a:extLst>
                <a:ext uri="{FF2B5EF4-FFF2-40B4-BE49-F238E27FC236}">
                  <a16:creationId xmlns:a16="http://schemas.microsoft.com/office/drawing/2014/main" id="{E49C96A4-8648-4E60-88F0-8BBA02E8C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" name="Arc 4">
              <a:extLst>
                <a:ext uri="{FF2B5EF4-FFF2-40B4-BE49-F238E27FC236}">
                  <a16:creationId xmlns:a16="http://schemas.microsoft.com/office/drawing/2014/main" id="{78DBD667-9671-448E-909A-A7910CA2C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3" name="Rectangle 5">
            <a:extLst>
              <a:ext uri="{FF2B5EF4-FFF2-40B4-BE49-F238E27FC236}">
                <a16:creationId xmlns:a16="http://schemas.microsoft.com/office/drawing/2014/main" id="{8E1E289E-6FC3-4DE0-B679-A658A3BAF1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F4F8FB1-73AA-4239-B71E-374F6586DF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kumimoji="0" sz="140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3DF988C0-98D2-4F21-8EDD-9AD2EB17C54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CE085C98-D44A-445C-8143-03AB2E66396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</a:lstStyle>
          <a:p>
            <a:fld id="{4AD3CE8E-2897-47A9-A537-A065BB2E6C3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E2AAC037-E04E-4BEB-A37D-38B30D881E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slide" Target="slide2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066F874-64FA-4C53-BF40-224D0F5B7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0"/>
            <a:ext cx="9178926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83F21856-6981-4E7B-A959-824EFCE73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1270000"/>
            <a:ext cx="6048375" cy="10064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6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软 件 工程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EB731EC-AC2E-43FE-81DD-49DBA38CE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2276475"/>
            <a:ext cx="5581650" cy="1384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饶国政</a:t>
            </a:r>
          </a:p>
          <a:p>
            <a:pPr algn="ctr" eaLnBrk="1" hangingPunct="1"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http://cic.tju.edu.cn/faculty/rgz/</a:t>
            </a:r>
          </a:p>
          <a:p>
            <a:pPr algn="ctr" eaLnBrk="1" hangingPunct="1"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rgz@tju.edu.cn</a:t>
            </a:r>
          </a:p>
        </p:txBody>
      </p:sp>
    </p:spTree>
  </p:cSld>
  <p:clrMapOvr>
    <a:masterClrMapping/>
  </p:clrMapOvr>
  <p:transition spd="slow" advTm="12000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F0567DB-8B10-448E-AF74-8BA5409A2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247650"/>
            <a:ext cx="7772400" cy="7620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二、软件维护的代价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583846E-4AC9-4EE5-A5E1-57551A170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933450"/>
            <a:ext cx="8229600" cy="5486400"/>
          </a:xfrm>
        </p:spPr>
        <p:txBody>
          <a:bodyPr/>
          <a:lstStyle/>
          <a:p>
            <a:pPr marL="690563" lvl="2" indent="0" algn="just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	维护费用高达开发费用的55% — 70%，而</a:t>
            </a:r>
          </a:p>
          <a:p>
            <a:pPr marL="690563" lvl="2" indent="0" algn="just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且逐年上涨。</a:t>
            </a:r>
          </a:p>
          <a:p>
            <a:pPr marL="690563" lvl="2" indent="0" algn="just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	维护中还可能引入新的潜在错误。</a:t>
            </a:r>
          </a:p>
          <a:p>
            <a:pPr marL="690563" lvl="2" indent="0" algn="just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ea typeface="楷体_GB2312" pitchFamily="49" charset="-122"/>
              </a:rPr>
              <a:t>	Belady </a:t>
            </a:r>
            <a:r>
              <a:rPr lang="zh-CN" altLang="en-US" sz="2800" b="1">
                <a:ea typeface="楷体_GB2312" pitchFamily="49" charset="-122"/>
              </a:rPr>
              <a:t>和 </a:t>
            </a:r>
            <a:r>
              <a:rPr lang="en-US" altLang="zh-CN" sz="2800" b="1">
                <a:ea typeface="楷体_GB2312" pitchFamily="49" charset="-122"/>
              </a:rPr>
              <a:t>Lehman </a:t>
            </a:r>
            <a:r>
              <a:rPr lang="zh-CN" altLang="en-US" sz="2800" b="1">
                <a:ea typeface="楷体_GB2312" pitchFamily="49" charset="-122"/>
              </a:rPr>
              <a:t>提出软件维护工作模型：</a:t>
            </a:r>
          </a:p>
          <a:p>
            <a:pPr marL="690563" lvl="2" indent="0" algn="just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ea typeface="楷体_GB2312" pitchFamily="49" charset="-122"/>
              </a:rPr>
              <a:t>		M=P+K*EXP（C - D）</a:t>
            </a:r>
          </a:p>
          <a:p>
            <a:pPr marL="690563" lvl="2" indent="0" algn="just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>
                <a:ea typeface="楷体_GB2312" pitchFamily="49" charset="-122"/>
              </a:rPr>
              <a:t>其中：</a:t>
            </a:r>
          </a:p>
          <a:p>
            <a:pPr marL="690563" lvl="2" indent="0" algn="just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ea typeface="楷体_GB2312" pitchFamily="49" charset="-122"/>
              </a:rPr>
              <a:t>M—</a:t>
            </a:r>
            <a:r>
              <a:rPr lang="zh-CN" altLang="en-US" b="1">
                <a:ea typeface="楷体_GB2312" pitchFamily="49" charset="-122"/>
              </a:rPr>
              <a:t>维护总工作量</a:t>
            </a:r>
          </a:p>
          <a:p>
            <a:pPr marL="690563" lvl="2" indent="0" algn="just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ea typeface="楷体_GB2312" pitchFamily="49" charset="-122"/>
              </a:rPr>
              <a:t>P—</a:t>
            </a:r>
            <a:r>
              <a:rPr lang="zh-CN" altLang="en-US" b="1">
                <a:ea typeface="楷体_GB2312" pitchFamily="49" charset="-122"/>
              </a:rPr>
              <a:t>生产性活动		</a:t>
            </a:r>
            <a:r>
              <a:rPr lang="en-US" altLang="zh-CN" b="1">
                <a:ea typeface="楷体_GB2312" pitchFamily="49" charset="-122"/>
              </a:rPr>
              <a:t>K—</a:t>
            </a:r>
            <a:r>
              <a:rPr lang="zh-CN" altLang="en-US" b="1">
                <a:ea typeface="楷体_GB2312" pitchFamily="49" charset="-122"/>
              </a:rPr>
              <a:t>经验常数</a:t>
            </a:r>
          </a:p>
          <a:p>
            <a:pPr marL="690563" lvl="2" indent="0" algn="just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ea typeface="楷体_GB2312" pitchFamily="49" charset="-122"/>
              </a:rPr>
              <a:t>C—</a:t>
            </a:r>
            <a:r>
              <a:rPr lang="zh-CN" altLang="en-US" b="1">
                <a:ea typeface="楷体_GB2312" pitchFamily="49" charset="-122"/>
              </a:rPr>
              <a:t>程序复杂度（由非结构化维护引起的）</a:t>
            </a:r>
          </a:p>
          <a:p>
            <a:pPr marL="690563" lvl="2" indent="0" algn="just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ea typeface="楷体_GB2312" pitchFamily="49" charset="-122"/>
              </a:rPr>
              <a:t>D—</a:t>
            </a:r>
            <a:r>
              <a:rPr lang="zh-CN" altLang="en-US" b="1">
                <a:ea typeface="楷体_GB2312" pitchFamily="49" charset="-122"/>
              </a:rPr>
              <a:t>对维护软件熟悉程度的度量。</a:t>
            </a:r>
          </a:p>
        </p:txBody>
      </p:sp>
      <p:sp>
        <p:nvSpPr>
          <p:cNvPr id="35860" name="Text Box 20">
            <a:extLst>
              <a:ext uri="{FF2B5EF4-FFF2-40B4-BE49-F238E27FC236}">
                <a16:creationId xmlns:a16="http://schemas.microsoft.com/office/drawing/2014/main" id="{55210F08-8870-4831-9551-D8CB64330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650" y="5951538"/>
            <a:ext cx="3771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  <a:effectLst/>
              </a:rPr>
              <a:t>结论</a:t>
            </a:r>
          </a:p>
        </p:txBody>
      </p:sp>
      <p:pic>
        <p:nvPicPr>
          <p:cNvPr id="35862" name="Picture 22">
            <a:extLst>
              <a:ext uri="{FF2B5EF4-FFF2-40B4-BE49-F238E27FC236}">
                <a16:creationId xmlns:a16="http://schemas.microsoft.com/office/drawing/2014/main" id="{06F887D1-96A8-425D-A06D-054AAECDF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19188"/>
            <a:ext cx="242888" cy="2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63" name="Picture 23">
            <a:extLst>
              <a:ext uri="{FF2B5EF4-FFF2-40B4-BE49-F238E27FC236}">
                <a16:creationId xmlns:a16="http://schemas.microsoft.com/office/drawing/2014/main" id="{2FA7F542-C239-49FD-A300-DE2ADD809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2206625"/>
            <a:ext cx="242888" cy="24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64" name="Picture 24">
            <a:extLst>
              <a:ext uri="{FF2B5EF4-FFF2-40B4-BE49-F238E27FC236}">
                <a16:creationId xmlns:a16="http://schemas.microsoft.com/office/drawing/2014/main" id="{550FE704-53AE-4068-B88A-6558E4303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8" y="2776538"/>
            <a:ext cx="242887" cy="24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65" name="Picture 25">
            <a:extLst>
              <a:ext uri="{FF2B5EF4-FFF2-40B4-BE49-F238E27FC236}">
                <a16:creationId xmlns:a16="http://schemas.microsoft.com/office/drawing/2014/main" id="{D43FA718-1F5D-4520-9316-E5872405A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6088063"/>
            <a:ext cx="274637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66" name="Oval 2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06291F2-7734-4626-9A36-334767EFD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6373813"/>
            <a:ext cx="754062" cy="3349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7" name="Oval 2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F0F7FAB-C3B5-4B32-9065-D3F493AF5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6373813"/>
            <a:ext cx="754062" cy="3349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8" name="Oval 28">
            <a:hlinkClick r:id="rId5" action="ppaction://hlinksldjump"/>
            <a:extLst>
              <a:ext uri="{FF2B5EF4-FFF2-40B4-BE49-F238E27FC236}">
                <a16:creationId xmlns:a16="http://schemas.microsoft.com/office/drawing/2014/main" id="{D5FE2DD4-037E-4FDD-832C-5A0326F7E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373813"/>
            <a:ext cx="754063" cy="3349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6D5D540-6298-4CFC-91A8-0D745E790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171450"/>
            <a:ext cx="7772400" cy="514350"/>
          </a:xfrm>
        </p:spPr>
        <p:txBody>
          <a:bodyPr/>
          <a:lstStyle/>
          <a:p>
            <a:pPr algn="l"/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6.3 </a:t>
            </a:r>
            <a:r>
              <a:rPr lang="zh-CN" altLang="en-US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软件维护的技术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6D98BCD-80F2-4062-A51E-9012EFAB2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" y="1200150"/>
            <a:ext cx="8077200" cy="10858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>
                <a:ea typeface="楷体_GB2312" pitchFamily="49" charset="-122"/>
              </a:rPr>
              <a:t>		在软件开发阶段用来减少错误，提高软件可维护性的技术。涉及到软件开发的所有阶段。</a:t>
            </a:r>
          </a:p>
        </p:txBody>
      </p:sp>
      <p:sp>
        <p:nvSpPr>
          <p:cNvPr id="36887" name="Rectangle 23">
            <a:extLst>
              <a:ext uri="{FF2B5EF4-FFF2-40B4-BE49-F238E27FC236}">
                <a16:creationId xmlns:a16="http://schemas.microsoft.com/office/drawing/2014/main" id="{5A59AF9D-7E90-40F0-8549-513D2F7AE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114550"/>
            <a:ext cx="7467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FF99"/>
                </a:solidFill>
                <a:effectLst/>
                <a:ea typeface="楷体_GB2312" pitchFamily="49" charset="-122"/>
              </a:rPr>
              <a:t>可维护性</a:t>
            </a:r>
            <a:r>
              <a:rPr lang="zh-CN" altLang="en-US" sz="2800" b="1">
                <a:effectLst/>
                <a:ea typeface="楷体_GB2312" pitchFamily="49" charset="-122"/>
              </a:rPr>
              <a:t>（可测试性、可理解性、可修改性）</a:t>
            </a:r>
          </a:p>
        </p:txBody>
      </p:sp>
      <p:sp>
        <p:nvSpPr>
          <p:cNvPr id="36889" name="Text Box 25">
            <a:extLst>
              <a:ext uri="{FF2B5EF4-FFF2-40B4-BE49-F238E27FC236}">
                <a16:creationId xmlns:a16="http://schemas.microsoft.com/office/drawing/2014/main" id="{A332D9D6-CC29-4286-83E4-F299A9292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2643188"/>
            <a:ext cx="305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r>
              <a:rPr lang="zh-CN" alt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二、软件支援技术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890" name="Text Box 26">
            <a:extLst>
              <a:ext uri="{FF2B5EF4-FFF2-40B4-BE49-F238E27FC236}">
                <a16:creationId xmlns:a16="http://schemas.microsoft.com/office/drawing/2014/main" id="{8560C492-FEB5-48F4-A4A1-0900DA7A2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712788"/>
            <a:ext cx="3413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r>
              <a:rPr lang="zh-CN" alt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一、面向维护的技术</a:t>
            </a:r>
          </a:p>
        </p:txBody>
      </p:sp>
      <p:sp>
        <p:nvSpPr>
          <p:cNvPr id="36891" name="Rectangle 27">
            <a:extLst>
              <a:ext uri="{FF2B5EF4-FFF2-40B4-BE49-F238E27FC236}">
                <a16:creationId xmlns:a16="http://schemas.microsoft.com/office/drawing/2014/main" id="{AC90DBD2-F917-4EC7-BE45-5959B514B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3143250"/>
            <a:ext cx="81724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800" b="1">
                <a:effectLst/>
                <a:ea typeface="楷体_GB2312" pitchFamily="49" charset="-122"/>
              </a:rPr>
              <a:t>		在软件维护阶段用于提高维护工作的效率和质量的技术。主要用到</a:t>
            </a:r>
            <a:r>
              <a:rPr lang="zh-CN" altLang="en-US" sz="2800" b="1">
                <a:solidFill>
                  <a:srgbClr val="FFFF99"/>
                </a:solidFill>
                <a:effectLst/>
                <a:ea typeface="楷体_GB2312" pitchFamily="49" charset="-122"/>
              </a:rPr>
              <a:t>测试</a:t>
            </a:r>
            <a:r>
              <a:rPr lang="zh-CN" altLang="en-US" sz="2800" b="1">
                <a:effectLst/>
                <a:ea typeface="楷体_GB2312" pitchFamily="49" charset="-122"/>
              </a:rPr>
              <a:t>阶段的技术。</a:t>
            </a:r>
          </a:p>
        </p:txBody>
      </p:sp>
      <p:sp>
        <p:nvSpPr>
          <p:cNvPr id="36892" name="Text Box 28">
            <a:extLst>
              <a:ext uri="{FF2B5EF4-FFF2-40B4-BE49-F238E27FC236}">
                <a16:creationId xmlns:a16="http://schemas.microsoft.com/office/drawing/2014/main" id="{84A349DF-F9FE-495E-8123-DA0BA9E4E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4173538"/>
            <a:ext cx="80073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l"/>
            <a:r>
              <a:rPr lang="zh-CN" altLang="en-US" b="1">
                <a:solidFill>
                  <a:schemeClr val="tx1"/>
                </a:solidFill>
                <a:effectLst/>
              </a:rPr>
              <a:t>（信息收集、错误原因分析、软件分析与理解、</a:t>
            </a:r>
          </a:p>
          <a:p>
            <a:pPr algn="l"/>
            <a:r>
              <a:rPr lang="zh-CN" altLang="en-US" b="1">
                <a:solidFill>
                  <a:schemeClr val="tx1"/>
                </a:solidFill>
                <a:effectLst/>
              </a:rPr>
              <a:t>维护方案评价、代码与文档的修改、修改后的确认。）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893" name="Text Box 29">
            <a:extLst>
              <a:ext uri="{FF2B5EF4-FFF2-40B4-BE49-F238E27FC236}">
                <a16:creationId xmlns:a16="http://schemas.microsoft.com/office/drawing/2014/main" id="{00DEE6FE-A6F7-412F-9896-A076B0C93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5646738"/>
            <a:ext cx="8094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l"/>
            <a:r>
              <a:rPr lang="zh-CN" altLang="en-US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三、软件维护中应注意的问题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（谨慎、工具使用）</a:t>
            </a: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894" name="Oval 3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275D563-501E-4A55-81A5-AAE55096D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6373813"/>
            <a:ext cx="754062" cy="3349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5" name="Oval 3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306563-9749-4519-AD3D-89F06CA07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6373813"/>
            <a:ext cx="754062" cy="3349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6" name="Oval 32">
            <a:hlinkClick r:id="rId4" action="ppaction://hlinksldjump"/>
            <a:extLst>
              <a:ext uri="{FF2B5EF4-FFF2-40B4-BE49-F238E27FC236}">
                <a16:creationId xmlns:a16="http://schemas.microsoft.com/office/drawing/2014/main" id="{FC8FC76E-8E23-4AC0-8D2B-56A5098DB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373813"/>
            <a:ext cx="754063" cy="3349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WordArt 2">
            <a:extLst>
              <a:ext uri="{FF2B5EF4-FFF2-40B4-BE49-F238E27FC236}">
                <a16:creationId xmlns:a16="http://schemas.microsoft.com/office/drawing/2014/main" id="{3A5DBBAA-22A7-45DA-BF45-3CD41FCC780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628900" y="3048000"/>
            <a:ext cx="4552950" cy="895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b="1" kern="10">
                <a:ln w="38100">
                  <a:solidFill>
                    <a:srgbClr val="99CC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FF0066"/>
                    </a:gs>
                    <a:gs pos="50000">
                      <a:srgbClr val="FFFF99"/>
                    </a:gs>
                    <a:gs pos="100000">
                      <a:srgbClr val="FF0066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软件维护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42591E30-7DD0-4570-8B78-4C4E75D79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219200"/>
            <a:ext cx="4800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6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第  六</a:t>
            </a:r>
            <a:r>
              <a:rPr lang="en-US" altLang="zh-CN" sz="6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6000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章</a:t>
            </a: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2FA1528B-FED9-41B0-81E8-7EDE33929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228600"/>
            <a:ext cx="1371600" cy="14465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8800" b="1" dirty="0">
                <a:solidFill>
                  <a:srgbClr val="FF3300"/>
                </a:solidFill>
                <a:effectLst/>
                <a:ea typeface="宋体" panose="02010600030101010101" pitchFamily="2" charset="-122"/>
              </a:rPr>
              <a:t>6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advTm="1200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qst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0C139EE-C286-496A-93C5-9771D277F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algn="l"/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6.1 </a:t>
            </a:r>
            <a:r>
              <a:rPr lang="zh-CN" altLang="en-US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软件维护的类型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16A2B13-485B-4F1B-8423-60CBEBE4F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876300"/>
            <a:ext cx="8458200" cy="1981200"/>
          </a:xfrm>
        </p:spPr>
        <p:txBody>
          <a:bodyPr/>
          <a:lstStyle/>
          <a:p>
            <a:pPr marL="723900" lvl="2" indent="0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软件维护是指软件系统交付使用以后，为了改正错误或满足新的需求而修改软件的过程。按照不同的维护目的，维护工作可分成4类。</a:t>
            </a:r>
          </a:p>
        </p:txBody>
      </p:sp>
      <p:grpSp>
        <p:nvGrpSpPr>
          <p:cNvPr id="28693" name="Group 21">
            <a:extLst>
              <a:ext uri="{FF2B5EF4-FFF2-40B4-BE49-F238E27FC236}">
                <a16:creationId xmlns:a16="http://schemas.microsoft.com/office/drawing/2014/main" id="{611EF78B-57F7-4033-86AC-CA8677858C5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44825"/>
            <a:ext cx="8229600" cy="3246438"/>
            <a:chOff x="288" y="1918"/>
            <a:chExt cx="5184" cy="2045"/>
          </a:xfrm>
        </p:grpSpPr>
        <p:sp>
          <p:nvSpPr>
            <p:cNvPr id="28689" name="Rectangle 17">
              <a:extLst>
                <a:ext uri="{FF2B5EF4-FFF2-40B4-BE49-F238E27FC236}">
                  <a16:creationId xmlns:a16="http://schemas.microsoft.com/office/drawing/2014/main" id="{C08F88E5-5013-46C7-A6EE-62CBC1607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18"/>
              <a:ext cx="5184" cy="20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095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6205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5000"/>
                </a:lnSpc>
              </a:pPr>
              <a:r>
                <a:rPr lang="zh-CN" altLang="en-US" b="1">
                  <a:effectLst/>
                  <a:latin typeface="楷体_GB2312" pitchFamily="49" charset="-122"/>
                  <a:ea typeface="楷体_GB2312" pitchFamily="49" charset="-122"/>
                </a:rPr>
                <a:t>		</a:t>
              </a:r>
              <a:r>
                <a:rPr lang="zh-CN" altLang="en-US" sz="2800" b="1">
                  <a:solidFill>
                    <a:schemeClr val="folHlink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完善性维护</a:t>
              </a:r>
              <a:r>
                <a:rPr lang="zh-CN" altLang="en-US" sz="2800" b="1">
                  <a:effectLst/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lang="en-US" altLang="zh-CN" sz="2800" b="1" i="1">
                  <a:effectLst/>
                  <a:latin typeface="宋体" panose="02010600030101010101" pitchFamily="2" charset="-122"/>
                </a:rPr>
                <a:t>Perfective Maintenance</a:t>
              </a:r>
              <a:r>
                <a:rPr lang="en-US" altLang="zh-CN" sz="2800" b="1">
                  <a:effectLst/>
                  <a:latin typeface="楷体_GB2312" pitchFamily="49" charset="-122"/>
                  <a:ea typeface="楷体_GB2312" pitchFamily="49" charset="-122"/>
                </a:rPr>
                <a:t>）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2800" b="1">
                  <a:effectLst/>
                  <a:latin typeface="楷体_GB2312" pitchFamily="49" charset="-122"/>
                  <a:ea typeface="楷体_GB2312" pitchFamily="49" charset="-122"/>
                </a:rPr>
                <a:t>扩充原有系统的功能，提高原有系统的性能，满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2800" b="1">
                  <a:effectLst/>
                  <a:latin typeface="楷体_GB2312" pitchFamily="49" charset="-122"/>
                  <a:ea typeface="楷体_GB2312" pitchFamily="49" charset="-122"/>
                </a:rPr>
                <a:t>足用户的实际需要。</a:t>
              </a:r>
            </a:p>
            <a:p>
              <a:pPr lvl="2" algn="just">
                <a:lnSpc>
                  <a:spcPct val="105000"/>
                </a:lnSpc>
              </a:pPr>
              <a:r>
                <a:rPr lang="zh-CN" altLang="en-US" sz="2800" b="1">
                  <a:solidFill>
                    <a:schemeClr val="folHlink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纠错性维护</a:t>
              </a:r>
              <a:r>
                <a:rPr lang="zh-CN" altLang="en-US" sz="2800" b="1">
                  <a:effectLst/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lang="en-US" altLang="zh-CN" sz="2800" b="1" i="1">
                  <a:effectLst/>
                  <a:latin typeface="宋体" panose="02010600030101010101" pitchFamily="2" charset="-122"/>
                </a:rPr>
                <a:t>Corrective Maintenance</a:t>
              </a:r>
              <a:r>
                <a:rPr lang="en-US" altLang="zh-CN" sz="2800" b="1">
                  <a:effectLst/>
                  <a:latin typeface="楷体_GB2312" pitchFamily="49" charset="-122"/>
                  <a:ea typeface="楷体_GB2312" pitchFamily="49" charset="-122"/>
                </a:rPr>
                <a:t>）</a:t>
              </a:r>
            </a:p>
            <a:p>
              <a:pPr algn="just">
                <a:lnSpc>
                  <a:spcPct val="105000"/>
                </a:lnSpc>
              </a:pPr>
              <a:r>
                <a:rPr lang="zh-CN" altLang="en-US" sz="2800" b="1">
                  <a:effectLst/>
                  <a:latin typeface="楷体_GB2312" pitchFamily="49" charset="-122"/>
                  <a:ea typeface="楷体_GB2312" pitchFamily="49" charset="-122"/>
                </a:rPr>
                <a:t>对在测试阶段未能发现的，在软件投入使用后才逐</a:t>
              </a:r>
            </a:p>
            <a:p>
              <a:pPr algn="just">
                <a:lnSpc>
                  <a:spcPct val="105000"/>
                </a:lnSpc>
              </a:pPr>
              <a:r>
                <a:rPr lang="zh-CN" altLang="en-US" sz="2800" b="1">
                  <a:effectLst/>
                  <a:latin typeface="楷体_GB2312" pitchFamily="49" charset="-122"/>
                  <a:ea typeface="楷体_GB2312" pitchFamily="49" charset="-122"/>
                </a:rPr>
                <a:t>渐暴露出来的错误的测试、诊断、定位、纠错以及</a:t>
              </a:r>
            </a:p>
            <a:p>
              <a:pPr algn="just">
                <a:lnSpc>
                  <a:spcPct val="105000"/>
                </a:lnSpc>
              </a:pPr>
              <a:r>
                <a:rPr lang="zh-CN" altLang="en-US" sz="2800" b="1">
                  <a:effectLst/>
                  <a:latin typeface="楷体_GB2312" pitchFamily="49" charset="-122"/>
                  <a:ea typeface="楷体_GB2312" pitchFamily="49" charset="-122"/>
                </a:rPr>
                <a:t>验证、修改的回归测试过程。</a:t>
              </a:r>
              <a:endParaRPr lang="zh-CN" altLang="en-US" sz="2800" b="1">
                <a:effectLst/>
                <a:ea typeface="楷体_GB2312" pitchFamily="49" charset="-122"/>
              </a:endParaRPr>
            </a:p>
          </p:txBody>
        </p:sp>
        <p:pic>
          <p:nvPicPr>
            <p:cNvPr id="28690" name="Picture 18">
              <a:extLst>
                <a:ext uri="{FF2B5EF4-FFF2-40B4-BE49-F238E27FC236}">
                  <a16:creationId xmlns:a16="http://schemas.microsoft.com/office/drawing/2014/main" id="{4B6D0AD4-2455-44E6-8D89-B9B4C1640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012"/>
              <a:ext cx="192" cy="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691" name="Picture 19">
              <a:extLst>
                <a:ext uri="{FF2B5EF4-FFF2-40B4-BE49-F238E27FC236}">
                  <a16:creationId xmlns:a16="http://schemas.microsoft.com/office/drawing/2014/main" id="{7B405159-A84C-4B19-880A-A92689B27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863"/>
              <a:ext cx="192" cy="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692" name="Text Box 20">
            <a:extLst>
              <a:ext uri="{FF2B5EF4-FFF2-40B4-BE49-F238E27FC236}">
                <a16:creationId xmlns:a16="http://schemas.microsoft.com/office/drawing/2014/main" id="{D403D918-6032-47B9-BDA0-A5B7A1712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2559050"/>
            <a:ext cx="7080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zh-CN" alt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一、软件维护的类型</a:t>
            </a:r>
          </a:p>
        </p:txBody>
      </p:sp>
      <p:sp>
        <p:nvSpPr>
          <p:cNvPr id="28694" name="Oval 2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2C5A423-F78A-4773-925F-91E061092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6373813"/>
            <a:ext cx="754062" cy="3349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5" name="Oval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BABA96A-EC4E-4B7E-BC4E-4F674AA55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6373813"/>
            <a:ext cx="754062" cy="3349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6" name="Oval 24">
            <a:hlinkClick r:id="rId5" action="ppaction://hlinksldjump"/>
            <a:extLst>
              <a:ext uri="{FF2B5EF4-FFF2-40B4-BE49-F238E27FC236}">
                <a16:creationId xmlns:a16="http://schemas.microsoft.com/office/drawing/2014/main" id="{2BE3E451-C62E-4DEF-9C3F-CFC762918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373813"/>
            <a:ext cx="754063" cy="3349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 advAuto="0"/>
      <p:bldP spid="2869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6405D68-22F8-4C4F-A95D-FCCB14512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2338" y="604838"/>
            <a:ext cx="7772400" cy="7620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软件维护的类型</a:t>
            </a:r>
          </a:p>
        </p:txBody>
      </p:sp>
      <p:pic>
        <p:nvPicPr>
          <p:cNvPr id="29714" name="Picture 18">
            <a:extLst>
              <a:ext uri="{FF2B5EF4-FFF2-40B4-BE49-F238E27FC236}">
                <a16:creationId xmlns:a16="http://schemas.microsoft.com/office/drawing/2014/main" id="{AF96490D-51CE-4C5F-B82E-AE57B7459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3413125"/>
            <a:ext cx="222250" cy="27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20" name="Text Box 24">
            <a:extLst>
              <a:ext uri="{FF2B5EF4-FFF2-40B4-BE49-F238E27FC236}">
                <a16:creationId xmlns:a16="http://schemas.microsoft.com/office/drawing/2014/main" id="{6E71C59C-94DD-4DDC-8C98-B9E5F73D9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1654175"/>
            <a:ext cx="798830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5877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>
              <a:lnSpc>
                <a:spcPct val="110000"/>
              </a:lnSpc>
              <a:spcBef>
                <a:spcPct val="25000"/>
              </a:spcBef>
            </a:pPr>
            <a:r>
              <a:rPr lang="zh-CN" altLang="en-US" sz="2800" b="1">
                <a:solidFill>
                  <a:schemeClr val="folHlink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    适应性维护</a:t>
            </a:r>
            <a:r>
              <a:rPr lang="zh-CN" altLang="en-US" sz="2800" b="1">
                <a:effectLst/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2800" b="1" i="1">
                <a:effectLst/>
                <a:latin typeface="Arial" panose="020B0604020202020204" pitchFamily="34" charset="0"/>
                <a:ea typeface="楷体_GB2312" pitchFamily="49" charset="-122"/>
              </a:rPr>
              <a:t>Adaptive Maintenance</a:t>
            </a:r>
            <a:r>
              <a:rPr lang="en-US" altLang="zh-CN" sz="2800" b="1">
                <a:effectLst/>
                <a:latin typeface="Arial" panose="020B0604020202020204" pitchFamily="34" charset="0"/>
                <a:ea typeface="楷体_GB2312" pitchFamily="49" charset="-122"/>
              </a:rPr>
              <a:t>）</a:t>
            </a:r>
          </a:p>
          <a:p>
            <a:pPr lvl="2">
              <a:lnSpc>
                <a:spcPct val="110000"/>
              </a:lnSpc>
              <a:spcBef>
                <a:spcPct val="25000"/>
              </a:spcBef>
            </a:pPr>
            <a:r>
              <a:rPr lang="zh-CN" altLang="en-US" sz="2800" b="1">
                <a:effectLst/>
                <a:latin typeface="Arial" panose="020B0604020202020204" pitchFamily="34" charset="0"/>
                <a:ea typeface="楷体_GB2312" pitchFamily="49" charset="-122"/>
              </a:rPr>
              <a:t>       要使运行的软件能适应运行环境的变动而修改软件的过程。</a:t>
            </a:r>
          </a:p>
          <a:p>
            <a:pPr lvl="2">
              <a:lnSpc>
                <a:spcPct val="110000"/>
              </a:lnSpc>
              <a:spcBef>
                <a:spcPct val="25000"/>
              </a:spcBef>
            </a:pPr>
            <a:r>
              <a:rPr lang="zh-CN" altLang="en-US" sz="2800" b="1">
                <a:solidFill>
                  <a:schemeClr val="folHlink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    预防性维护</a:t>
            </a:r>
            <a:r>
              <a:rPr lang="zh-CN" altLang="en-US" sz="2800" b="1">
                <a:effectLst/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2800" b="1" i="1">
                <a:effectLst/>
                <a:latin typeface="Arial" panose="020B0604020202020204" pitchFamily="34" charset="0"/>
                <a:ea typeface="楷体_GB2312" pitchFamily="49" charset="-122"/>
              </a:rPr>
              <a:t>Preventive Maintenance</a:t>
            </a:r>
            <a:r>
              <a:rPr lang="en-US" altLang="zh-CN" sz="2800" b="1">
                <a:effectLst/>
                <a:latin typeface="Arial" panose="020B0604020202020204" pitchFamily="34" charset="0"/>
                <a:ea typeface="楷体_GB2312" pitchFamily="49" charset="-122"/>
              </a:rPr>
              <a:t>）</a:t>
            </a:r>
          </a:p>
          <a:p>
            <a:pPr lvl="2">
              <a:lnSpc>
                <a:spcPct val="110000"/>
              </a:lnSpc>
              <a:spcBef>
                <a:spcPct val="25000"/>
              </a:spcBef>
            </a:pPr>
            <a:r>
              <a:rPr lang="zh-CN" altLang="en-US" sz="2800" b="1">
                <a:effectLst/>
                <a:latin typeface="Arial" panose="020B0604020202020204" pitchFamily="34" charset="0"/>
                <a:ea typeface="楷体_GB2312" pitchFamily="49" charset="-122"/>
              </a:rPr>
              <a:t>        为了进一步改善软件的可靠性和易维护性，或者为将来的维护奠定更好的基础而对软件进行修改。</a:t>
            </a:r>
          </a:p>
          <a:p>
            <a:pPr>
              <a:lnSpc>
                <a:spcPct val="110000"/>
              </a:lnSpc>
              <a:spcBef>
                <a:spcPct val="25000"/>
              </a:spcBef>
            </a:pPr>
            <a:endParaRPr lang="zh-CN" alt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29721" name="Picture 25">
            <a:extLst>
              <a:ext uri="{FF2B5EF4-FFF2-40B4-BE49-F238E27FC236}">
                <a16:creationId xmlns:a16="http://schemas.microsoft.com/office/drawing/2014/main" id="{7F085225-C88D-4DAA-B2D8-507C43420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800225"/>
            <a:ext cx="222250" cy="27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22" name="Oval 2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4D3D4D8-B227-4105-A7EB-E359DD704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6373813"/>
            <a:ext cx="754062" cy="3349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3" name="Oval 2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7A9E7FD-B0FD-48C3-9E90-AEEDDDED4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6373813"/>
            <a:ext cx="754062" cy="3349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4" name="Oval 28">
            <a:hlinkClick r:id="rId5" action="ppaction://hlinksldjump"/>
            <a:extLst>
              <a:ext uri="{FF2B5EF4-FFF2-40B4-BE49-F238E27FC236}">
                <a16:creationId xmlns:a16="http://schemas.microsoft.com/office/drawing/2014/main" id="{56C4569E-6EFB-49FE-B79D-6862DF40F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373813"/>
            <a:ext cx="754063" cy="3349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9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9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97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97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>
            <a:extLst>
              <a:ext uri="{FF2B5EF4-FFF2-40B4-BE49-F238E27FC236}">
                <a16:creationId xmlns:a16="http://schemas.microsoft.com/office/drawing/2014/main" id="{25A02200-F7D4-4B42-A3F5-14B8D82BFF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762000"/>
          </a:xfrm>
        </p:spPr>
        <p:txBody>
          <a:bodyPr/>
          <a:lstStyle/>
          <a:p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四类软件维护的比例</a:t>
            </a:r>
            <a:endParaRPr lang="zh-CN" altLang="en-US" sz="2800" b="1">
              <a:ea typeface="楷体_GB2312" pitchFamily="49" charset="-122"/>
            </a:endParaRPr>
          </a:p>
        </p:txBody>
      </p:sp>
      <p:grpSp>
        <p:nvGrpSpPr>
          <p:cNvPr id="30746" name="Group 1050">
            <a:extLst>
              <a:ext uri="{FF2B5EF4-FFF2-40B4-BE49-F238E27FC236}">
                <a16:creationId xmlns:a16="http://schemas.microsoft.com/office/drawing/2014/main" id="{F169C311-C32D-4DED-91A2-0779C91AB6F7}"/>
              </a:ext>
            </a:extLst>
          </p:cNvPr>
          <p:cNvGrpSpPr>
            <a:grpSpLocks/>
          </p:cNvGrpSpPr>
          <p:nvPr/>
        </p:nvGrpSpPr>
        <p:grpSpPr bwMode="auto">
          <a:xfrm>
            <a:off x="1998663" y="1668463"/>
            <a:ext cx="4554537" cy="3521075"/>
            <a:chOff x="1104" y="1026"/>
            <a:chExt cx="3024" cy="2424"/>
          </a:xfrm>
        </p:grpSpPr>
        <p:graphicFrame>
          <p:nvGraphicFramePr>
            <p:cNvPr id="30737" name="Object 1041">
              <a:extLst>
                <a:ext uri="{FF2B5EF4-FFF2-40B4-BE49-F238E27FC236}">
                  <a16:creationId xmlns:a16="http://schemas.microsoft.com/office/drawing/2014/main" id="{7A9C1BE2-B776-41E1-AEA2-14B9B211E0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1344"/>
            <a:ext cx="3024" cy="2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1" name="图表" r:id="rId5" imgW="6096361" imgH="4067416" progId="MSGraph.Chart.8">
                    <p:embed followColorScheme="full"/>
                  </p:oleObj>
                </mc:Choice>
                <mc:Fallback>
                  <p:oleObj name="图表" r:id="rId5" imgW="6096361" imgH="4067416" progId="MSGraph.Chart.8">
                    <p:embed followColorScheme="full"/>
                    <p:pic>
                      <p:nvPicPr>
                        <p:cNvPr id="0" name="Object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344"/>
                          <a:ext cx="3024" cy="2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8" name="Text Box 1042">
              <a:extLst>
                <a:ext uri="{FF2B5EF4-FFF2-40B4-BE49-F238E27FC236}">
                  <a16:creationId xmlns:a16="http://schemas.microsoft.com/office/drawing/2014/main" id="{841CF1B4-BA46-4160-8FDD-10A69BBAA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715"/>
              <a:ext cx="624" cy="63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itchFamily="49" charset="-122"/>
                </a:rPr>
                <a:t>纠错性维护25%</a:t>
              </a:r>
            </a:p>
          </p:txBody>
        </p:sp>
        <p:sp>
          <p:nvSpPr>
            <p:cNvPr id="30739" name="Text Box 1043">
              <a:extLst>
                <a:ext uri="{FF2B5EF4-FFF2-40B4-BE49-F238E27FC236}">
                  <a16:creationId xmlns:a16="http://schemas.microsoft.com/office/drawing/2014/main" id="{D259727C-A891-415E-B897-1C1ADCFF6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9" y="2439"/>
              <a:ext cx="850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适应性</a:t>
              </a:r>
            </a:p>
            <a:p>
              <a:pPr>
                <a:spcBef>
                  <a:spcPct val="10000"/>
                </a:spcBef>
              </a:pPr>
              <a:r>
                <a:rPr lang="zh-CN" altLang="en-US" sz="1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维护21%</a:t>
              </a:r>
            </a:p>
          </p:txBody>
        </p:sp>
        <p:sp>
          <p:nvSpPr>
            <p:cNvPr id="30740" name="Text Box 1044">
              <a:extLst>
                <a:ext uri="{FF2B5EF4-FFF2-40B4-BE49-F238E27FC236}">
                  <a16:creationId xmlns:a16="http://schemas.microsoft.com/office/drawing/2014/main" id="{BD2C1484-69B0-40DA-A8B5-61811A5C6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1" y="2160"/>
              <a:ext cx="635" cy="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zh-CN" altLang="en-US" sz="1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完善性</a:t>
              </a:r>
            </a:p>
            <a:p>
              <a:r>
                <a:rPr lang="zh-CN" altLang="en-US" sz="1800" b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维护50%</a:t>
              </a:r>
            </a:p>
          </p:txBody>
        </p:sp>
        <p:sp>
          <p:nvSpPr>
            <p:cNvPr id="30742" name="AutoShape 1046">
              <a:extLst>
                <a:ext uri="{FF2B5EF4-FFF2-40B4-BE49-F238E27FC236}">
                  <a16:creationId xmlns:a16="http://schemas.microsoft.com/office/drawing/2014/main" id="{160949B3-4EE3-4B1E-A6CC-0E18092F2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104"/>
              <a:ext cx="576" cy="384"/>
            </a:xfrm>
            <a:prstGeom prst="wedgeRectCallout">
              <a:avLst>
                <a:gd name="adj1" fmla="val -35417"/>
                <a:gd name="adj2" fmla="val 120051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743" name="AutoShape 1047">
              <a:extLst>
                <a:ext uri="{FF2B5EF4-FFF2-40B4-BE49-F238E27FC236}">
                  <a16:creationId xmlns:a16="http://schemas.microsoft.com/office/drawing/2014/main" id="{A86DC872-EFF2-4F2F-9A09-0E2235756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" y="1026"/>
              <a:ext cx="768" cy="384"/>
            </a:xfrm>
            <a:prstGeom prst="wedgeRectCallout">
              <a:avLst>
                <a:gd name="adj1" fmla="val -5208"/>
                <a:gd name="adj2" fmla="val 120051"/>
              </a:avLst>
            </a:prstGeom>
            <a:solidFill>
              <a:schemeClr val="fol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预防性</a:t>
              </a:r>
            </a:p>
            <a:p>
              <a:r>
                <a:rPr lang="zh-CN" altLang="en-US" sz="18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维护4%</a:t>
              </a:r>
            </a:p>
          </p:txBody>
        </p:sp>
      </p:grpSp>
      <p:sp>
        <p:nvSpPr>
          <p:cNvPr id="30747" name="Oval 105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3A77459-26CC-4360-8F3E-64D573B45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6373813"/>
            <a:ext cx="754062" cy="3349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8" name="Oval 105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AC5C0D8-8266-49F0-88FE-FCF4B2804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6373813"/>
            <a:ext cx="754062" cy="3349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9" name="Oval 1053">
            <a:hlinkClick r:id="rId7" action="ppaction://hlinksldjump"/>
            <a:extLst>
              <a:ext uri="{FF2B5EF4-FFF2-40B4-BE49-F238E27FC236}">
                <a16:creationId xmlns:a16="http://schemas.microsoft.com/office/drawing/2014/main" id="{5B6D1545-7D08-4C0B-ADA4-60A4F25BE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373813"/>
            <a:ext cx="754063" cy="3349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580903D-9DF6-4CE7-9140-862EEB8B4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chemeClr val="folHlink"/>
                </a:solidFill>
                <a:ea typeface="楷体_GB2312" pitchFamily="49" charset="-122"/>
              </a:rPr>
              <a:t>二、维护的步骤</a:t>
            </a:r>
          </a:p>
        </p:txBody>
      </p:sp>
      <p:sp>
        <p:nvSpPr>
          <p:cNvPr id="31764" name="Rectangle 20">
            <a:extLst>
              <a:ext uri="{FF2B5EF4-FFF2-40B4-BE49-F238E27FC236}">
                <a16:creationId xmlns:a16="http://schemas.microsoft.com/office/drawing/2014/main" id="{A33B6C2A-F773-42A4-B8CE-39D19BF11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" y="1352550"/>
            <a:ext cx="946150" cy="381000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</a:t>
            </a:r>
          </a:p>
        </p:txBody>
      </p:sp>
      <p:sp>
        <p:nvSpPr>
          <p:cNvPr id="31765" name="Rectangle 21">
            <a:extLst>
              <a:ext uri="{FF2B5EF4-FFF2-40B4-BE49-F238E27FC236}">
                <a16:creationId xmlns:a16="http://schemas.microsoft.com/office/drawing/2014/main" id="{4AFC1AC7-7A1E-4E9C-A6D7-F7C565F4E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1352550"/>
            <a:ext cx="1357313" cy="381000"/>
          </a:xfrm>
          <a:prstGeom prst="rect">
            <a:avLst/>
          </a:prstGeom>
          <a:gradFill rotWithShape="0">
            <a:gsLst>
              <a:gs pos="0">
                <a:srgbClr val="FFFF99">
                  <a:gamma/>
                  <a:shade val="46275"/>
                  <a:invGamma/>
                </a:srgbClr>
              </a:gs>
              <a:gs pos="5000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000" b="1">
                <a:solidFill>
                  <a:srgbClr val="00339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维护人员</a:t>
            </a:r>
          </a:p>
        </p:txBody>
      </p:sp>
      <p:sp>
        <p:nvSpPr>
          <p:cNvPr id="31766" name="Oval 22">
            <a:extLst>
              <a:ext uri="{FF2B5EF4-FFF2-40B4-BE49-F238E27FC236}">
                <a16:creationId xmlns:a16="http://schemas.microsoft.com/office/drawing/2014/main" id="{D84F0AB3-3E7A-4E23-A956-A946FF58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3257550"/>
            <a:ext cx="1371600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800" b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安排改正</a:t>
            </a:r>
          </a:p>
          <a:p>
            <a:r>
              <a:rPr lang="zh-CN" altLang="en-US" sz="1800" b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性维护</a:t>
            </a:r>
            <a:endParaRPr lang="zh-CN" altLang="en-US" sz="2400">
              <a:solidFill>
                <a:schemeClr val="bg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67" name="Oval 23">
            <a:extLst>
              <a:ext uri="{FF2B5EF4-FFF2-40B4-BE49-F238E27FC236}">
                <a16:creationId xmlns:a16="http://schemas.microsoft.com/office/drawing/2014/main" id="{B1DD830E-D693-4FF2-BF21-D99C068A4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575" y="3257550"/>
            <a:ext cx="1082675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800" b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确认维</a:t>
            </a:r>
          </a:p>
          <a:p>
            <a:r>
              <a:rPr lang="zh-CN" altLang="en-US" sz="1800" b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护类型</a:t>
            </a:r>
            <a:endParaRPr lang="zh-CN" altLang="en-US" sz="2000">
              <a:solidFill>
                <a:schemeClr val="bg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68" name="Oval 24">
            <a:extLst>
              <a:ext uri="{FF2B5EF4-FFF2-40B4-BE49-F238E27FC236}">
                <a16:creationId xmlns:a16="http://schemas.microsoft.com/office/drawing/2014/main" id="{65551C55-0EE9-4D20-B2E2-49ECA6C6F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813" y="3333750"/>
            <a:ext cx="1265237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800" b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维护实施</a:t>
            </a:r>
            <a:endParaRPr lang="zh-CN" altLang="en-US" sz="2400">
              <a:solidFill>
                <a:schemeClr val="bg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69" name="Oval 25">
            <a:extLst>
              <a:ext uri="{FF2B5EF4-FFF2-40B4-BE49-F238E27FC236}">
                <a16:creationId xmlns:a16="http://schemas.microsoft.com/office/drawing/2014/main" id="{EC725F6C-A411-4484-BE83-A819EF2AD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2325" y="4629150"/>
            <a:ext cx="1127125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800" b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评价优</a:t>
            </a:r>
          </a:p>
          <a:p>
            <a:r>
              <a:rPr lang="zh-CN" altLang="en-US" sz="1800" b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先级</a:t>
            </a:r>
            <a:endParaRPr lang="zh-CN" altLang="en-US" sz="2000">
              <a:solidFill>
                <a:schemeClr val="bg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70" name="Oval 26">
            <a:extLst>
              <a:ext uri="{FF2B5EF4-FFF2-40B4-BE49-F238E27FC236}">
                <a16:creationId xmlns:a16="http://schemas.microsoft.com/office/drawing/2014/main" id="{48B665C0-D37D-45A5-B3FA-ED83B22F2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5010150"/>
            <a:ext cx="1295400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800" b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进行问</a:t>
            </a:r>
          </a:p>
          <a:p>
            <a:r>
              <a:rPr lang="zh-CN" altLang="en-US" sz="1800" b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题分析</a:t>
            </a:r>
            <a:endParaRPr lang="zh-CN" altLang="en-US" sz="2400">
              <a:solidFill>
                <a:schemeClr val="bg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71" name="Oval 27">
            <a:extLst>
              <a:ext uri="{FF2B5EF4-FFF2-40B4-BE49-F238E27FC236}">
                <a16:creationId xmlns:a16="http://schemas.microsoft.com/office/drawing/2014/main" id="{E511E8A9-E243-4776-9F51-36E45465B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50" y="4552950"/>
            <a:ext cx="944563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800" b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复审</a:t>
            </a:r>
            <a:endParaRPr lang="zh-CN" altLang="en-US" sz="2400">
              <a:solidFill>
                <a:schemeClr val="bg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72" name="Oval 28">
            <a:extLst>
              <a:ext uri="{FF2B5EF4-FFF2-40B4-BE49-F238E27FC236}">
                <a16:creationId xmlns:a16="http://schemas.microsoft.com/office/drawing/2014/main" id="{53F95971-1919-48A2-AAA7-2B5220314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1733550"/>
            <a:ext cx="13716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800" b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评价错误</a:t>
            </a:r>
          </a:p>
          <a:p>
            <a:r>
              <a:rPr lang="zh-CN" altLang="en-US" sz="1800" b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严重程度</a:t>
            </a:r>
            <a:endParaRPr lang="zh-CN" altLang="en-US" sz="2400">
              <a:solidFill>
                <a:schemeClr val="bg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73" name="Oval 29">
            <a:extLst>
              <a:ext uri="{FF2B5EF4-FFF2-40B4-BE49-F238E27FC236}">
                <a16:creationId xmlns:a16="http://schemas.microsoft.com/office/drawing/2014/main" id="{B879401B-2256-41B7-95C4-FE3EFFB76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1352550"/>
            <a:ext cx="1433513" cy="685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800" b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进行问</a:t>
            </a:r>
          </a:p>
          <a:p>
            <a:r>
              <a:rPr lang="zh-CN" altLang="en-US" sz="1800" b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题分析</a:t>
            </a:r>
            <a:endParaRPr lang="zh-CN" altLang="en-US" sz="2400">
              <a:solidFill>
                <a:schemeClr val="bg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74" name="Oval 30">
            <a:extLst>
              <a:ext uri="{FF2B5EF4-FFF2-40B4-BE49-F238E27FC236}">
                <a16:creationId xmlns:a16="http://schemas.microsoft.com/office/drawing/2014/main" id="{FB896E3C-9F3C-4258-B302-67DC31FED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488" y="2038350"/>
            <a:ext cx="1020762" cy="914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1800" b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确定更</a:t>
            </a:r>
          </a:p>
          <a:p>
            <a:r>
              <a:rPr lang="zh-CN" altLang="en-US" sz="1800" b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改要求</a:t>
            </a:r>
            <a:endParaRPr lang="zh-CN" altLang="en-US" sz="2000">
              <a:solidFill>
                <a:schemeClr val="bg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75" name="Line 31">
            <a:extLst>
              <a:ext uri="{FF2B5EF4-FFF2-40B4-BE49-F238E27FC236}">
                <a16:creationId xmlns:a16="http://schemas.microsoft.com/office/drawing/2014/main" id="{E5789419-618C-46DF-B0FB-1B27A5602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3050" y="1733550"/>
            <a:ext cx="228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6" name="Line 32">
            <a:extLst>
              <a:ext uri="{FF2B5EF4-FFF2-40B4-BE49-F238E27FC236}">
                <a16:creationId xmlns:a16="http://schemas.microsoft.com/office/drawing/2014/main" id="{C519ECC2-9FC8-4ADE-81EF-E9AA203ACB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71650" y="1733550"/>
            <a:ext cx="228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7" name="Line 33">
            <a:extLst>
              <a:ext uri="{FF2B5EF4-FFF2-40B4-BE49-F238E27FC236}">
                <a16:creationId xmlns:a16="http://schemas.microsoft.com/office/drawing/2014/main" id="{CE4D9E8E-F3C7-4C32-A84C-80658A768E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5050" y="1733550"/>
            <a:ext cx="762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8" name="Line 34">
            <a:extLst>
              <a:ext uri="{FF2B5EF4-FFF2-40B4-BE49-F238E27FC236}">
                <a16:creationId xmlns:a16="http://schemas.microsoft.com/office/drawing/2014/main" id="{57ED1490-9062-4D8B-AE27-D0FF6896F2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2650" y="287655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9" name="Text Box 35">
            <a:extLst>
              <a:ext uri="{FF2B5EF4-FFF2-40B4-BE49-F238E27FC236}">
                <a16:creationId xmlns:a16="http://schemas.microsoft.com/office/drawing/2014/main" id="{4A000C9B-B123-4FA9-B907-94C40312D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650" y="2952750"/>
            <a:ext cx="76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维护要求</a:t>
            </a:r>
            <a:endParaRPr lang="zh-CN" altLang="en-US" sz="18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80" name="Line 36">
            <a:extLst>
              <a:ext uri="{FF2B5EF4-FFF2-40B4-BE49-F238E27FC236}">
                <a16:creationId xmlns:a16="http://schemas.microsoft.com/office/drawing/2014/main" id="{354D4B54-C5F5-407F-9AE2-C9832EABD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1250" y="394335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81" name="Line 37">
            <a:extLst>
              <a:ext uri="{FF2B5EF4-FFF2-40B4-BE49-F238E27FC236}">
                <a16:creationId xmlns:a16="http://schemas.microsoft.com/office/drawing/2014/main" id="{A3574644-CFCD-4BE3-A987-E917F5617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0850" y="386715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82" name="Text Box 38">
            <a:extLst>
              <a:ext uri="{FF2B5EF4-FFF2-40B4-BE49-F238E27FC236}">
                <a16:creationId xmlns:a16="http://schemas.microsoft.com/office/drawing/2014/main" id="{6D1CC22C-057D-4095-82C5-95800E09B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263" y="3867150"/>
            <a:ext cx="45878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完 美 性 </a:t>
            </a:r>
          </a:p>
        </p:txBody>
      </p:sp>
      <p:sp>
        <p:nvSpPr>
          <p:cNvPr id="31783" name="Text Box 39">
            <a:extLst>
              <a:ext uri="{FF2B5EF4-FFF2-40B4-BE49-F238E27FC236}">
                <a16:creationId xmlns:a16="http://schemas.microsoft.com/office/drawing/2014/main" id="{4789E4C0-577B-4236-845A-005D0D60D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3867150"/>
            <a:ext cx="4587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适 应 性</a:t>
            </a:r>
            <a:endParaRPr lang="zh-CN" altLang="en-US" sz="2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84" name="Line 40">
            <a:extLst>
              <a:ext uri="{FF2B5EF4-FFF2-40B4-BE49-F238E27FC236}">
                <a16:creationId xmlns:a16="http://schemas.microsoft.com/office/drawing/2014/main" id="{7B605B1F-2A5D-42AE-8377-47CB8BC55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250" y="546735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85" name="Text Box 41">
            <a:extLst>
              <a:ext uri="{FF2B5EF4-FFF2-40B4-BE49-F238E27FC236}">
                <a16:creationId xmlns:a16="http://schemas.microsoft.com/office/drawing/2014/main" id="{D3C28915-2FB9-4B7A-94AF-21B458588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5467350"/>
            <a:ext cx="175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将安排好的工作量列入计划</a:t>
            </a:r>
          </a:p>
        </p:txBody>
      </p:sp>
      <p:sp>
        <p:nvSpPr>
          <p:cNvPr id="31786" name="Line 42">
            <a:extLst>
              <a:ext uri="{FF2B5EF4-FFF2-40B4-BE49-F238E27FC236}">
                <a16:creationId xmlns:a16="http://schemas.microsoft.com/office/drawing/2014/main" id="{235961FE-1774-4318-B5EE-6C3ECE7354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3050" y="501015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87" name="Line 43">
            <a:extLst>
              <a:ext uri="{FF2B5EF4-FFF2-40B4-BE49-F238E27FC236}">
                <a16:creationId xmlns:a16="http://schemas.microsoft.com/office/drawing/2014/main" id="{BD5B88DA-066B-4717-B04A-12F2CDF52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9450" y="5010150"/>
            <a:ext cx="990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88" name="Text Box 44">
            <a:extLst>
              <a:ext uri="{FF2B5EF4-FFF2-40B4-BE49-F238E27FC236}">
                <a16:creationId xmlns:a16="http://schemas.microsoft.com/office/drawing/2014/main" id="{9BC44943-F1F3-4FB8-AC5A-BB92A3B78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850" y="493395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低</a:t>
            </a:r>
            <a:endParaRPr lang="zh-CN" altLang="en-US" sz="2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89" name="Text Box 45">
            <a:extLst>
              <a:ext uri="{FF2B5EF4-FFF2-40B4-BE49-F238E27FC236}">
                <a16:creationId xmlns:a16="http://schemas.microsoft.com/office/drawing/2014/main" id="{F0A6701C-DB0D-4EB3-8759-2C7363D24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0" y="478155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高</a:t>
            </a:r>
            <a:endParaRPr lang="zh-CN" altLang="en-US" sz="2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90" name="Line 46">
            <a:extLst>
              <a:ext uri="{FF2B5EF4-FFF2-40B4-BE49-F238E27FC236}">
                <a16:creationId xmlns:a16="http://schemas.microsoft.com/office/drawing/2014/main" id="{AAB336C5-518C-4ED3-A15D-BDB78FE380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90850" y="2266950"/>
            <a:ext cx="106680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91" name="Text Box 47">
            <a:extLst>
              <a:ext uri="{FF2B5EF4-FFF2-40B4-BE49-F238E27FC236}">
                <a16:creationId xmlns:a16="http://schemas.microsoft.com/office/drawing/2014/main" id="{C6DDF0B4-803F-4294-B9A0-CAF0DACAF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0" y="249555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纠错性</a:t>
            </a:r>
          </a:p>
        </p:txBody>
      </p:sp>
      <p:sp>
        <p:nvSpPr>
          <p:cNvPr id="31792" name="Line 48">
            <a:extLst>
              <a:ext uri="{FF2B5EF4-FFF2-40B4-BE49-F238E27FC236}">
                <a16:creationId xmlns:a16="http://schemas.microsoft.com/office/drawing/2014/main" id="{EB574495-CFAB-4A7F-A5C9-03E555E6ED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76850" y="1733550"/>
            <a:ext cx="914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93" name="Text Box 49">
            <a:extLst>
              <a:ext uri="{FF2B5EF4-FFF2-40B4-BE49-F238E27FC236}">
                <a16:creationId xmlns:a16="http://schemas.microsoft.com/office/drawing/2014/main" id="{2023A611-6C01-4350-858C-8972E0B6E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150495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严重</a:t>
            </a:r>
            <a:endParaRPr lang="zh-CN" altLang="en-US" sz="2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94" name="Line 50">
            <a:extLst>
              <a:ext uri="{FF2B5EF4-FFF2-40B4-BE49-F238E27FC236}">
                <a16:creationId xmlns:a16="http://schemas.microsoft.com/office/drawing/2014/main" id="{A20E7616-C85C-412D-85CF-EF02A4D4C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1050" y="2343150"/>
            <a:ext cx="152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95" name="Text Box 51">
            <a:extLst>
              <a:ext uri="{FF2B5EF4-FFF2-40B4-BE49-F238E27FC236}">
                <a16:creationId xmlns:a16="http://schemas.microsoft.com/office/drawing/2014/main" id="{6CAB7228-8197-4655-A992-7566014B2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0" y="272415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不严重</a:t>
            </a:r>
            <a:endParaRPr lang="zh-CN" altLang="en-US" sz="2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96" name="Line 52">
            <a:extLst>
              <a:ext uri="{FF2B5EF4-FFF2-40B4-BE49-F238E27FC236}">
                <a16:creationId xmlns:a16="http://schemas.microsoft.com/office/drawing/2014/main" id="{63DA90DD-0D39-413E-B0B9-D84E7D376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424815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97" name="Text Box 53">
            <a:extLst>
              <a:ext uri="{FF2B5EF4-FFF2-40B4-BE49-F238E27FC236}">
                <a16:creationId xmlns:a16="http://schemas.microsoft.com/office/drawing/2014/main" id="{6C895EE7-1CBB-4767-9BC7-146CA994D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4324350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将改正错误列入计划</a:t>
            </a:r>
            <a:endParaRPr lang="zh-CN" altLang="en-US" sz="2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98" name="Line 54">
            <a:extLst>
              <a:ext uri="{FF2B5EF4-FFF2-40B4-BE49-F238E27FC236}">
                <a16:creationId xmlns:a16="http://schemas.microsoft.com/office/drawing/2014/main" id="{026C9E5C-8FB3-4F1A-8E30-CBB7AF426C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1050" y="394335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99" name="Line 55">
            <a:extLst>
              <a:ext uri="{FF2B5EF4-FFF2-40B4-BE49-F238E27FC236}">
                <a16:creationId xmlns:a16="http://schemas.microsoft.com/office/drawing/2014/main" id="{A6D44D19-0272-40B4-8738-0773C56AA4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53050" y="3790950"/>
            <a:ext cx="18288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00" name="Text Box 56">
            <a:extLst>
              <a:ext uri="{FF2B5EF4-FFF2-40B4-BE49-F238E27FC236}">
                <a16:creationId xmlns:a16="http://schemas.microsoft.com/office/drawing/2014/main" id="{0A5542DC-ECDB-4875-80A6-408ACC160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3714750"/>
            <a:ext cx="16002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人                   </a:t>
            </a:r>
          </a:p>
          <a:p>
            <a:pPr algn="l">
              <a:spcBef>
                <a:spcPct val="50000"/>
              </a:spcBef>
            </a:pPr>
            <a:r>
              <a:rPr lang="zh-CN" altLang="en-US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员</a:t>
            </a:r>
          </a:p>
          <a:p>
            <a:pPr algn="l">
              <a:spcBef>
                <a:spcPct val="50000"/>
              </a:spcBef>
            </a:pPr>
            <a:r>
              <a:rPr lang="zh-CN" altLang="en-US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安</a:t>
            </a:r>
          </a:p>
          <a:p>
            <a:pPr algn="l">
              <a:spcBef>
                <a:spcPct val="50000"/>
              </a:spcBef>
            </a:pPr>
            <a:r>
              <a:rPr lang="zh-CN" altLang="en-US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排</a:t>
            </a:r>
          </a:p>
        </p:txBody>
      </p:sp>
      <p:sp>
        <p:nvSpPr>
          <p:cNvPr id="31801" name="Line 57">
            <a:extLst>
              <a:ext uri="{FF2B5EF4-FFF2-40B4-BE49-F238E27FC236}">
                <a16:creationId xmlns:a16="http://schemas.microsoft.com/office/drawing/2014/main" id="{9F5B4AC8-583A-4C8D-AF6E-3457B5247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650" y="2038350"/>
            <a:ext cx="3810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02" name="Text Box 58">
            <a:extLst>
              <a:ext uri="{FF2B5EF4-FFF2-40B4-BE49-F238E27FC236}">
                <a16:creationId xmlns:a16="http://schemas.microsoft.com/office/drawing/2014/main" id="{964DF003-A911-48DE-9549-FE5107DF94D7}"/>
              </a:ext>
            </a:extLst>
          </p:cNvPr>
          <p:cNvSpPr txBox="1">
            <a:spLocks noChangeArrowheads="1"/>
          </p:cNvSpPr>
          <p:nvPr/>
        </p:nvSpPr>
        <p:spPr bwMode="auto">
          <a:xfrm rot="-1032723">
            <a:off x="6267450" y="2038350"/>
            <a:ext cx="45878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人 员 安 排</a:t>
            </a:r>
          </a:p>
        </p:txBody>
      </p:sp>
      <p:sp>
        <p:nvSpPr>
          <p:cNvPr id="31803" name="Line 59">
            <a:extLst>
              <a:ext uri="{FF2B5EF4-FFF2-40B4-BE49-F238E27FC236}">
                <a16:creationId xmlns:a16="http://schemas.microsoft.com/office/drawing/2014/main" id="{817109D5-4CA7-4DDF-A87D-3764D5E97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6650" y="3790950"/>
            <a:ext cx="1524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05" name="Line 61">
            <a:extLst>
              <a:ext uri="{FF2B5EF4-FFF2-40B4-BE49-F238E27FC236}">
                <a16:creationId xmlns:a16="http://schemas.microsoft.com/office/drawing/2014/main" id="{47104719-485E-454F-AEB3-F4DEF9E6FA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1450" y="5010150"/>
            <a:ext cx="609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06" name="Text Box 62">
            <a:extLst>
              <a:ext uri="{FF2B5EF4-FFF2-40B4-BE49-F238E27FC236}">
                <a16:creationId xmlns:a16="http://schemas.microsoft.com/office/drawing/2014/main" id="{BB98AA79-1902-4018-8C7E-99CB2F140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054600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交付使用的软件</a:t>
            </a:r>
          </a:p>
        </p:txBody>
      </p:sp>
      <p:sp>
        <p:nvSpPr>
          <p:cNvPr id="31807" name="Line 63">
            <a:extLst>
              <a:ext uri="{FF2B5EF4-FFF2-40B4-BE49-F238E27FC236}">
                <a16:creationId xmlns:a16="http://schemas.microsoft.com/office/drawing/2014/main" id="{F7B6C808-668F-45FF-B12A-6CF47F0610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1850" y="2419350"/>
            <a:ext cx="3048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08" name="Line 64">
            <a:extLst>
              <a:ext uri="{FF2B5EF4-FFF2-40B4-BE49-F238E27FC236}">
                <a16:creationId xmlns:a16="http://schemas.microsoft.com/office/drawing/2014/main" id="{9E17DA7D-6736-42CC-B77C-2EB30C041A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0450" y="3028950"/>
            <a:ext cx="304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09" name="Line 65">
            <a:extLst>
              <a:ext uri="{FF2B5EF4-FFF2-40B4-BE49-F238E27FC236}">
                <a16:creationId xmlns:a16="http://schemas.microsoft.com/office/drawing/2014/main" id="{10BE1C5A-CD3B-497E-9F9B-7A6B43BA7E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9050" y="3638550"/>
            <a:ext cx="30480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10" name="Text Box 66">
            <a:extLst>
              <a:ext uri="{FF2B5EF4-FFF2-40B4-BE49-F238E27FC236}">
                <a16:creationId xmlns:a16="http://schemas.microsoft.com/office/drawing/2014/main" id="{20FEA517-0E6E-4B0B-8649-86957C845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211455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理解分析程序</a:t>
            </a:r>
            <a:endParaRPr lang="zh-CN" altLang="en-US" sz="2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11" name="Text Box 67">
            <a:extLst>
              <a:ext uri="{FF2B5EF4-FFF2-40B4-BE49-F238E27FC236}">
                <a16:creationId xmlns:a16="http://schemas.microsoft.com/office/drawing/2014/main" id="{69F5903C-7670-404C-86D2-3C8A5EB71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2647950"/>
            <a:ext cx="121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安排计划修改程序</a:t>
            </a:r>
          </a:p>
        </p:txBody>
      </p:sp>
      <p:sp>
        <p:nvSpPr>
          <p:cNvPr id="31812" name="Text Box 68">
            <a:extLst>
              <a:ext uri="{FF2B5EF4-FFF2-40B4-BE49-F238E27FC236}">
                <a16:creationId xmlns:a16="http://schemas.microsoft.com/office/drawing/2014/main" id="{CC046532-09B3-4B2C-AB76-0B8AAD04C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450" y="371475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测试程序</a:t>
            </a:r>
          </a:p>
        </p:txBody>
      </p:sp>
      <p:sp>
        <p:nvSpPr>
          <p:cNvPr id="31813" name="Text Box 69">
            <a:extLst>
              <a:ext uri="{FF2B5EF4-FFF2-40B4-BE49-F238E27FC236}">
                <a16:creationId xmlns:a16="http://schemas.microsoft.com/office/drawing/2014/main" id="{652B972C-C199-4D52-95C6-CEB6B6DBA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450" y="401955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或</a:t>
            </a:r>
            <a:endParaRPr lang="zh-CN" altLang="en-US" sz="2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14" name="Text Box 70">
            <a:extLst>
              <a:ext uri="{FF2B5EF4-FFF2-40B4-BE49-F238E27FC236}">
                <a16:creationId xmlns:a16="http://schemas.microsoft.com/office/drawing/2014/main" id="{A4012168-2EBD-4720-A555-E580522E1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318135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或</a:t>
            </a:r>
            <a:endParaRPr lang="zh-CN" altLang="en-US" sz="2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15" name="Text Box 71">
            <a:extLst>
              <a:ext uri="{FF2B5EF4-FFF2-40B4-BE49-F238E27FC236}">
                <a16:creationId xmlns:a16="http://schemas.microsoft.com/office/drawing/2014/main" id="{8FA39124-C3DF-4418-B1B6-78057EF24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0" y="226695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或</a:t>
            </a:r>
            <a:endParaRPr lang="zh-CN" altLang="en-US" sz="2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16" name="Text Box 72">
            <a:extLst>
              <a:ext uri="{FF2B5EF4-FFF2-40B4-BE49-F238E27FC236}">
                <a16:creationId xmlns:a16="http://schemas.microsoft.com/office/drawing/2014/main" id="{AE6411FC-CA2C-48CE-9D2F-267442C63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0" y="523875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或</a:t>
            </a:r>
            <a:endParaRPr lang="zh-CN" altLang="en-US" sz="2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17" name="Text Box 73">
            <a:extLst>
              <a:ext uri="{FF2B5EF4-FFF2-40B4-BE49-F238E27FC236}">
                <a16:creationId xmlns:a16="http://schemas.microsoft.com/office/drawing/2014/main" id="{F6D9654E-B68C-4407-BC1F-7070DD502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2338" y="5945188"/>
            <a:ext cx="358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幼圆" panose="02010509060101010101" pitchFamily="49" charset="-122"/>
              </a:rPr>
              <a:t>软件维护的工作流程图</a:t>
            </a:r>
            <a:endParaRPr lang="zh-CN" altLang="en-US" sz="20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19" name="Text Box 75">
            <a:extLst>
              <a:ext uri="{FF2B5EF4-FFF2-40B4-BE49-F238E27FC236}">
                <a16:creationId xmlns:a16="http://schemas.microsoft.com/office/drawing/2014/main" id="{86EA7868-018D-40B7-BC2A-0D20D513C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1809750"/>
            <a:ext cx="1082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/>
            <a:r>
              <a:rPr lang="zh-CN" altLang="en-US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修改过</a:t>
            </a:r>
          </a:p>
          <a:p>
            <a:pPr algn="l"/>
            <a:r>
              <a:rPr lang="zh-CN" altLang="en-US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的软件</a:t>
            </a:r>
          </a:p>
        </p:txBody>
      </p:sp>
      <p:sp>
        <p:nvSpPr>
          <p:cNvPr id="31821" name="Oval 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9F53E4E-845E-4E0B-9B3B-58ED28DE3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6373813"/>
            <a:ext cx="754062" cy="3349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22" name="Oval 7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9EB8B11-0331-4150-857D-55F9D76A9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6373813"/>
            <a:ext cx="754062" cy="3349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23" name="Oval 79">
            <a:hlinkClick r:id="rId4" action="ppaction://hlinksldjump"/>
            <a:extLst>
              <a:ext uri="{FF2B5EF4-FFF2-40B4-BE49-F238E27FC236}">
                <a16:creationId xmlns:a16="http://schemas.microsoft.com/office/drawing/2014/main" id="{EF4E9517-2BB7-4904-A92A-005ADCB99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373813"/>
            <a:ext cx="754063" cy="3349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58" presetID="15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73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1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14" presetID="15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1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1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1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1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129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134" presetID="22" presetClass="entr" presetSubtype="1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26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27000"/>
                            </p:stCondLst>
                            <p:childTnLst>
                              <p:par>
                                <p:cTn id="142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28500"/>
                            </p:stCondLst>
                            <p:childTnLst>
                              <p:par>
                                <p:cTn id="147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3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32000"/>
                            </p:stCondLst>
                            <p:childTnLst>
                              <p:par>
                                <p:cTn id="1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32500"/>
                            </p:stCondLst>
                            <p:childTnLst>
                              <p:par>
                                <p:cTn id="1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6" dur="500"/>
                                        <p:tgtEl>
                                          <p:spTgt spid="3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33000"/>
                            </p:stCondLst>
                            <p:childTnLst>
                              <p:par>
                                <p:cTn id="158" presetID="15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1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1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1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1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380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39500"/>
                            </p:stCondLst>
                            <p:childTnLst>
                              <p:par>
                                <p:cTn id="1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40000"/>
                            </p:stCondLst>
                            <p:childTnLst>
                              <p:par>
                                <p:cTn id="17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1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40500"/>
                            </p:stCondLst>
                            <p:childTnLst>
                              <p:par>
                                <p:cTn id="178" presetID="22" presetClass="entr" presetSubtype="1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3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45000"/>
                            </p:stCondLst>
                            <p:childTnLst>
                              <p:par>
                                <p:cTn id="1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3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45500"/>
                            </p:stCondLst>
                            <p:childTnLst>
                              <p:par>
                                <p:cTn id="18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1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46000"/>
                            </p:stCondLst>
                            <p:childTnLst>
                              <p:par>
                                <p:cTn id="191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49500"/>
                            </p:stCondLst>
                            <p:childTnLst>
                              <p:par>
                                <p:cTn id="1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3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50000"/>
                            </p:stCondLst>
                            <p:childTnLst>
                              <p:par>
                                <p:cTn id="19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3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51500"/>
                            </p:stCondLst>
                            <p:childTnLst>
                              <p:par>
                                <p:cTn id="2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3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520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3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53500"/>
                            </p:stCondLst>
                            <p:childTnLst>
                              <p:par>
                                <p:cTn id="21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3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55000"/>
                            </p:stCondLst>
                            <p:childTnLst>
                              <p:par>
                                <p:cTn id="21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3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afterGroup">
                            <p:stCondLst>
                              <p:cond delay="57500"/>
                            </p:stCondLst>
                            <p:childTnLst>
                              <p:par>
                                <p:cTn id="2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3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 nodeType="afterGroup">
                            <p:stCondLst>
                              <p:cond delay="58000"/>
                            </p:stCondLst>
                            <p:childTnLst>
                              <p:par>
                                <p:cTn id="223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3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60500"/>
                            </p:stCondLst>
                            <p:childTnLst>
                              <p:par>
                                <p:cTn id="2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61000"/>
                            </p:stCondLst>
                            <p:childTnLst>
                              <p:par>
                                <p:cTn id="23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62500"/>
                            </p:stCondLst>
                            <p:childTnLst>
                              <p:par>
                                <p:cTn id="2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3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4" grpId="0" animBg="1" autoUpdateAnimBg="0"/>
      <p:bldP spid="31765" grpId="0" animBg="1" autoUpdateAnimBg="0"/>
      <p:bldP spid="31766" grpId="0" animBg="1" autoUpdateAnimBg="0"/>
      <p:bldP spid="31767" grpId="0" animBg="1" autoUpdateAnimBg="0"/>
      <p:bldP spid="31768" grpId="0" animBg="1" autoUpdateAnimBg="0"/>
      <p:bldP spid="31769" grpId="0" animBg="1" autoUpdateAnimBg="0"/>
      <p:bldP spid="31770" grpId="0" animBg="1" autoUpdateAnimBg="0"/>
      <p:bldP spid="31771" grpId="0" animBg="1" autoUpdateAnimBg="0"/>
      <p:bldP spid="31772" grpId="0" animBg="1" autoUpdateAnimBg="0"/>
      <p:bldP spid="31773" grpId="0" animBg="1" autoUpdateAnimBg="0"/>
      <p:bldP spid="31774" grpId="0" animBg="1" autoUpdateAnimBg="0"/>
      <p:bldP spid="31779" grpId="0" autoUpdateAnimBg="0"/>
      <p:bldP spid="31782" grpId="0" autoUpdateAnimBg="0"/>
      <p:bldP spid="31783" grpId="0" autoUpdateAnimBg="0"/>
      <p:bldP spid="31785" grpId="0" autoUpdateAnimBg="0"/>
      <p:bldP spid="31788" grpId="0" autoUpdateAnimBg="0"/>
      <p:bldP spid="31789" grpId="0" autoUpdateAnimBg="0"/>
      <p:bldP spid="31791" grpId="0" autoUpdateAnimBg="0"/>
      <p:bldP spid="31793" grpId="0" autoUpdateAnimBg="0"/>
      <p:bldP spid="31795" grpId="0" autoUpdateAnimBg="0"/>
      <p:bldP spid="31797" grpId="0" autoUpdateAnimBg="0"/>
      <p:bldP spid="31800" grpId="0" autoUpdateAnimBg="0"/>
      <p:bldP spid="31802" grpId="0" autoUpdateAnimBg="0"/>
      <p:bldP spid="31806" grpId="0" autoUpdateAnimBg="0"/>
      <p:bldP spid="31810" grpId="0" autoUpdateAnimBg="0"/>
      <p:bldP spid="31811" grpId="0" autoUpdateAnimBg="0"/>
      <p:bldP spid="31812" grpId="0" autoUpdateAnimBg="0"/>
      <p:bldP spid="31813" grpId="0" autoUpdateAnimBg="0"/>
      <p:bldP spid="31814" grpId="0" autoUpdateAnimBg="0"/>
      <p:bldP spid="31815" grpId="0" autoUpdateAnimBg="0"/>
      <p:bldP spid="31816" grpId="0" autoUpdateAnimBg="0"/>
      <p:bldP spid="3181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B473EB9-A216-45C9-A5EE-B0D3F1A62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pPr algn="l"/>
            <a:r>
              <a:rPr lang="zh-CN" altLang="en-US" sz="2800" b="1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三、维护工作的组织管理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667781E-376D-41F1-BDAE-F4424BA98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485900"/>
            <a:ext cx="8343900" cy="4419600"/>
          </a:xfrm>
        </p:spPr>
        <p:txBody>
          <a:bodyPr/>
          <a:lstStyle/>
          <a:p>
            <a:pPr marL="854075" lvl="2" indent="-163513" algn="just">
              <a:lnSpc>
                <a:spcPct val="110000"/>
              </a:lnSpc>
              <a:buClrTx/>
              <a:buSzTx/>
              <a:buFontTx/>
              <a:buNone/>
              <a:tabLst>
                <a:tab pos="198438" algn="l"/>
                <a:tab pos="952500" algn="l"/>
                <a:tab pos="1230313" algn="l"/>
              </a:tabLst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			软件维护工作不仅是技术性的，它还需要大量的管理工作与之相配合，才能保证维护工作的质量。管理部门应对提交的修改方案进行分析和审查，并对修改带来的影响作充分的估计，对于不妥的修改予以撤销。需修改主文档时，管理部门更应仔细审查。</a:t>
            </a:r>
          </a:p>
          <a:p>
            <a:pPr marL="854075" lvl="2" indent="-163513" algn="just">
              <a:lnSpc>
                <a:spcPct val="110000"/>
              </a:lnSpc>
              <a:buClrTx/>
              <a:buSzTx/>
              <a:buFontTx/>
              <a:buNone/>
              <a:tabLst>
                <a:tab pos="198438" algn="l"/>
                <a:tab pos="952500" algn="l"/>
                <a:tab pos="1230313" algn="l"/>
              </a:tabLst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软件维护的管理流程如图所示： </a:t>
            </a:r>
          </a:p>
          <a:p>
            <a:pPr marL="854075" lvl="2" indent="-163513" algn="just">
              <a:lnSpc>
                <a:spcPct val="110000"/>
              </a:lnSpc>
              <a:buClrTx/>
              <a:buSzTx/>
              <a:buFontTx/>
              <a:buNone/>
              <a:tabLst>
                <a:tab pos="198438" algn="l"/>
                <a:tab pos="952500" algn="l"/>
                <a:tab pos="1230313" algn="l"/>
              </a:tabLst>
            </a:pPr>
            <a:endParaRPr lang="zh-CN" altLang="en-US" sz="2800" b="1">
              <a:ea typeface="楷体_GB2312" pitchFamily="49" charset="-122"/>
            </a:endParaRPr>
          </a:p>
        </p:txBody>
      </p:sp>
      <p:sp>
        <p:nvSpPr>
          <p:cNvPr id="33809" name="Oval 1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B451AED-4870-43AB-8B84-D9FAF0616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6373813"/>
            <a:ext cx="754062" cy="3349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0" name="Oval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BEE5303-F59B-4CF7-9836-624ACF2EC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6373813"/>
            <a:ext cx="754062" cy="3349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1" name="Oval 19">
            <a:hlinkClick r:id="rId4" action="ppaction://hlinksldjump"/>
            <a:extLst>
              <a:ext uri="{FF2B5EF4-FFF2-40B4-BE49-F238E27FC236}">
                <a16:creationId xmlns:a16="http://schemas.microsoft.com/office/drawing/2014/main" id="{3C1EF85E-2C86-4D4D-A648-4F1DC97BC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373813"/>
            <a:ext cx="754063" cy="3349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 advAuto="100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8D44666-84F8-43CB-921F-A73C19EA0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effectLst>
            <a:outerShdw dist="35921" dir="2700000" algn="ctr" rotWithShape="0">
              <a:srgbClr val="800000"/>
            </a:outerShdw>
          </a:effectLst>
        </p:spPr>
        <p:txBody>
          <a:bodyPr/>
          <a:lstStyle/>
          <a:p>
            <a:pPr algn="l"/>
            <a:r>
              <a:rPr lang="zh-CN" altLang="en-US" sz="2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</a:rPr>
              <a:t>软件维护的管理流程</a:t>
            </a:r>
            <a:br>
              <a:rPr lang="zh-CN" altLang="en-US" sz="280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</a:br>
            <a:endParaRPr lang="zh-CN" altLang="en-US" sz="2800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2785" name="Rectangle 17">
            <a:extLst>
              <a:ext uri="{FF2B5EF4-FFF2-40B4-BE49-F238E27FC236}">
                <a16:creationId xmlns:a16="http://schemas.microsoft.com/office/drawing/2014/main" id="{24033D33-957E-414F-A3D3-3544EB2B9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203325"/>
            <a:ext cx="1676400" cy="457200"/>
          </a:xfrm>
          <a:prstGeom prst="rect">
            <a:avLst/>
          </a:prstGeom>
          <a:solidFill>
            <a:srgbClr val="CC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1" dir="t"/>
          </a:scene3d>
          <a:sp3d extrusionH="227000" prstMaterial="legacyMatte">
            <a:bevelT w="13500" h="13500" prst="angle"/>
            <a:bevelB w="13500" h="13500" prst="angle"/>
            <a:extrusionClr>
              <a:srgbClr val="CCFF99"/>
            </a:extrusionClr>
            <a:contourClr>
              <a:srgbClr val="CC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维护修改建议</a:t>
            </a:r>
            <a:endParaRPr lang="zh-CN" altLang="en-US" sz="2000">
              <a:solidFill>
                <a:schemeClr val="bg2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786" name="Rectangle 18">
            <a:extLst>
              <a:ext uri="{FF2B5EF4-FFF2-40B4-BE49-F238E27FC236}">
                <a16:creationId xmlns:a16="http://schemas.microsoft.com/office/drawing/2014/main" id="{4AD5754F-B168-4A4A-9529-17F4F02F8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41525"/>
            <a:ext cx="1676400" cy="457200"/>
          </a:xfrm>
          <a:prstGeom prst="rect">
            <a:avLst/>
          </a:prstGeom>
          <a:solidFill>
            <a:srgbClr val="CC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1" dir="t"/>
          </a:scene3d>
          <a:sp3d extrusionH="227000" prstMaterial="legacyMatte">
            <a:bevelT w="13500" h="13500" prst="angle"/>
            <a:bevelB w="13500" h="13500" prst="angle"/>
            <a:extrusionClr>
              <a:srgbClr val="CCFF99"/>
            </a:extrusionClr>
            <a:contourClr>
              <a:srgbClr val="CC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分析修改建议</a:t>
            </a:r>
            <a:endParaRPr lang="zh-CN" altLang="en-US" sz="2000">
              <a:solidFill>
                <a:schemeClr val="bg2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787" name="AutoShape 19">
            <a:extLst>
              <a:ext uri="{FF2B5EF4-FFF2-40B4-BE49-F238E27FC236}">
                <a16:creationId xmlns:a16="http://schemas.microsoft.com/office/drawing/2014/main" id="{2CC5E4F0-468E-410B-9A12-637881CD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879725"/>
            <a:ext cx="1676400" cy="533400"/>
          </a:xfrm>
          <a:prstGeom prst="diamond">
            <a:avLst/>
          </a:prstGeom>
          <a:solidFill>
            <a:srgbClr val="CC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1" dir="t"/>
          </a:scene3d>
          <a:sp3d extrusionH="227000" prstMaterial="legacyMatte">
            <a:bevelT w="13500" h="13500" prst="angle"/>
            <a:bevelB w="13500" h="13500" prst="angle"/>
            <a:extrusionClr>
              <a:srgbClr val="CCFF99"/>
            </a:extrusionClr>
            <a:contourClr>
              <a:srgbClr val="CC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zh-CN" altLang="en-US" sz="2000" b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是否合理</a:t>
            </a:r>
          </a:p>
        </p:txBody>
      </p:sp>
      <p:sp>
        <p:nvSpPr>
          <p:cNvPr id="32788" name="Line 20">
            <a:extLst>
              <a:ext uri="{FF2B5EF4-FFF2-40B4-BE49-F238E27FC236}">
                <a16:creationId xmlns:a16="http://schemas.microsoft.com/office/drawing/2014/main" id="{BF463339-A750-4DF1-BAE4-DD0492B289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6605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9" name="Line 21">
            <a:extLst>
              <a:ext uri="{FF2B5EF4-FFF2-40B4-BE49-F238E27FC236}">
                <a16:creationId xmlns:a16="http://schemas.microsoft.com/office/drawing/2014/main" id="{B2A8BD50-901A-42BC-97C8-7367C19DC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4987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0" name="Rectangle 22">
            <a:extLst>
              <a:ext uri="{FF2B5EF4-FFF2-40B4-BE49-F238E27FC236}">
                <a16:creationId xmlns:a16="http://schemas.microsoft.com/office/drawing/2014/main" id="{5B635F82-CAE5-4B5C-8962-B69EA5826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870325"/>
            <a:ext cx="2209800" cy="457200"/>
          </a:xfrm>
          <a:prstGeom prst="rect">
            <a:avLst/>
          </a:prstGeom>
          <a:solidFill>
            <a:srgbClr val="CC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1" dir="t"/>
          </a:scene3d>
          <a:sp3d extrusionH="227000" prstMaterial="legacyMatte">
            <a:bevelT w="13500" h="13500" prst="angle"/>
            <a:bevelB w="13500" h="13500" prst="angle"/>
            <a:extrusionClr>
              <a:srgbClr val="CCFF99"/>
            </a:extrusionClr>
            <a:contourClr>
              <a:srgbClr val="CC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zh-CN" altLang="en-US" sz="2000" b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提交管理部门审查</a:t>
            </a:r>
            <a:endParaRPr lang="zh-CN" altLang="en-US" sz="2000">
              <a:solidFill>
                <a:schemeClr val="bg2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791" name="Line 23">
            <a:extLst>
              <a:ext uri="{FF2B5EF4-FFF2-40B4-BE49-F238E27FC236}">
                <a16:creationId xmlns:a16="http://schemas.microsoft.com/office/drawing/2014/main" id="{656DD132-E596-40F6-807D-17A4C46F2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4893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2" name="AutoShape 24">
            <a:extLst>
              <a:ext uri="{FF2B5EF4-FFF2-40B4-BE49-F238E27FC236}">
                <a16:creationId xmlns:a16="http://schemas.microsoft.com/office/drawing/2014/main" id="{8FE9C5C5-0401-4346-8F20-EB49928CA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784725"/>
            <a:ext cx="1600200" cy="533400"/>
          </a:xfrm>
          <a:prstGeom prst="diamond">
            <a:avLst/>
          </a:prstGeom>
          <a:solidFill>
            <a:srgbClr val="CC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1" dir="t"/>
          </a:scene3d>
          <a:sp3d extrusionH="227000" prstMaterial="legacyMatte">
            <a:bevelT w="13500" h="13500" prst="angle"/>
            <a:bevelB w="13500" h="13500" prst="angle"/>
            <a:extrusionClr>
              <a:srgbClr val="CCFF99"/>
            </a:extrusionClr>
            <a:contourClr>
              <a:srgbClr val="CC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zh-CN" altLang="en-US" sz="2000" b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是否同意</a:t>
            </a:r>
          </a:p>
        </p:txBody>
      </p:sp>
      <p:sp>
        <p:nvSpPr>
          <p:cNvPr id="32793" name="Line 25">
            <a:extLst>
              <a:ext uri="{FF2B5EF4-FFF2-40B4-BE49-F238E27FC236}">
                <a16:creationId xmlns:a16="http://schemas.microsoft.com/office/drawing/2014/main" id="{FCBAF6D6-ABF1-4B9C-9A12-02919170E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4037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4" name="Rectangle 26">
            <a:extLst>
              <a:ext uri="{FF2B5EF4-FFF2-40B4-BE49-F238E27FC236}">
                <a16:creationId xmlns:a16="http://schemas.microsoft.com/office/drawing/2014/main" id="{965B1BF9-2335-4A62-9C8E-20E0DD979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99125"/>
            <a:ext cx="1143000" cy="457200"/>
          </a:xfrm>
          <a:prstGeom prst="rect">
            <a:avLst/>
          </a:prstGeom>
          <a:solidFill>
            <a:srgbClr val="CC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1" dir="t"/>
          </a:scene3d>
          <a:sp3d extrusionH="227000" prstMaterial="legacyMatte">
            <a:bevelT w="13500" h="13500" prst="angle"/>
            <a:bevelB w="13500" h="13500" prst="angle"/>
            <a:extrusionClr>
              <a:srgbClr val="CCFF99"/>
            </a:extrusionClr>
            <a:contourClr>
              <a:srgbClr val="CC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zh-CN" altLang="en-US" sz="2000" b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修改</a:t>
            </a:r>
            <a:endParaRPr lang="zh-CN" altLang="en-US" sz="2000">
              <a:solidFill>
                <a:schemeClr val="bg2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795" name="Line 27">
            <a:extLst>
              <a:ext uri="{FF2B5EF4-FFF2-40B4-BE49-F238E27FC236}">
                <a16:creationId xmlns:a16="http://schemas.microsoft.com/office/drawing/2014/main" id="{AE41AF8E-0A70-4DD3-B582-E7975F1BA2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3181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6" name="Rectangle 28">
            <a:extLst>
              <a:ext uri="{FF2B5EF4-FFF2-40B4-BE49-F238E27FC236}">
                <a16:creationId xmlns:a16="http://schemas.microsoft.com/office/drawing/2014/main" id="{D68149F2-86D9-4319-8595-69257C831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470525"/>
            <a:ext cx="1143000" cy="457200"/>
          </a:xfrm>
          <a:prstGeom prst="rect">
            <a:avLst/>
          </a:prstGeom>
          <a:solidFill>
            <a:srgbClr val="CC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1" dir="t"/>
          </a:scene3d>
          <a:sp3d extrusionH="227000" prstMaterial="legacyMatte">
            <a:bevelT w="13500" h="13500" prst="angle"/>
            <a:bevelB w="13500" h="13500" prst="angle"/>
            <a:extrusionClr>
              <a:srgbClr val="CCFF99"/>
            </a:extrusionClr>
            <a:contourClr>
              <a:srgbClr val="CC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zh-CN" altLang="en-US" sz="2000" b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撤销</a:t>
            </a:r>
            <a:endParaRPr lang="zh-CN" altLang="en-US" sz="2000">
              <a:solidFill>
                <a:schemeClr val="bg2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797" name="Line 29">
            <a:extLst>
              <a:ext uri="{FF2B5EF4-FFF2-40B4-BE49-F238E27FC236}">
                <a16:creationId xmlns:a16="http://schemas.microsoft.com/office/drawing/2014/main" id="{976C41C2-83E4-4E16-A404-1818AD6B5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013325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8" name="Text Box 30">
            <a:extLst>
              <a:ext uri="{FF2B5EF4-FFF2-40B4-BE49-F238E27FC236}">
                <a16:creationId xmlns:a16="http://schemas.microsoft.com/office/drawing/2014/main" id="{10A79862-120E-4132-B996-F8425374D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47992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99" name="Text Box 31">
            <a:extLst>
              <a:ext uri="{FF2B5EF4-FFF2-40B4-BE49-F238E27FC236}">
                <a16:creationId xmlns:a16="http://schemas.microsoft.com/office/drawing/2014/main" id="{80533990-C2D5-4740-9FA6-7D6D57FF3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241925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00" name="Line 32">
            <a:extLst>
              <a:ext uri="{FF2B5EF4-FFF2-40B4-BE49-F238E27FC236}">
                <a16:creationId xmlns:a16="http://schemas.microsoft.com/office/drawing/2014/main" id="{A63F7E7F-A689-4358-98DC-0D2C35393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108325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1" name="Line 33">
            <a:extLst>
              <a:ext uri="{FF2B5EF4-FFF2-40B4-BE49-F238E27FC236}">
                <a16:creationId xmlns:a16="http://schemas.microsoft.com/office/drawing/2014/main" id="{7F37E769-8FCA-4CD4-B8CF-1257559B35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108325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2" name="Text Box 34">
            <a:extLst>
              <a:ext uri="{FF2B5EF4-FFF2-40B4-BE49-F238E27FC236}">
                <a16:creationId xmlns:a16="http://schemas.microsoft.com/office/drawing/2014/main" id="{F3666DBA-03EE-44D0-B485-E1381E188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65112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2803" name="Text Box 35">
            <a:extLst>
              <a:ext uri="{FF2B5EF4-FFF2-40B4-BE49-F238E27FC236}">
                <a16:creationId xmlns:a16="http://schemas.microsoft.com/office/drawing/2014/main" id="{A38BFC84-1429-4FA7-AFB8-86C61D620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413125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04" name="Rectangle 36">
            <a:extLst>
              <a:ext uri="{FF2B5EF4-FFF2-40B4-BE49-F238E27FC236}">
                <a16:creationId xmlns:a16="http://schemas.microsoft.com/office/drawing/2014/main" id="{15071CCC-05BE-4921-9791-62C308F22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203325"/>
            <a:ext cx="1676400" cy="457200"/>
          </a:xfrm>
          <a:prstGeom prst="rect">
            <a:avLst/>
          </a:prstGeom>
          <a:solidFill>
            <a:srgbClr val="CC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1" dir="t"/>
          </a:scene3d>
          <a:sp3d extrusionH="227000" prstMaterial="legacyMatte">
            <a:bevelT w="13500" h="13500" prst="angle"/>
            <a:bevelB w="13500" h="13500" prst="angle"/>
            <a:extrusionClr>
              <a:srgbClr val="CCFF99"/>
            </a:extrusionClr>
            <a:contourClr>
              <a:srgbClr val="CC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zh-CN" altLang="en-US" sz="2000" b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进行测试</a:t>
            </a:r>
            <a:endParaRPr lang="zh-CN" altLang="en-US" sz="2000">
              <a:solidFill>
                <a:schemeClr val="bg2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805" name="Line 37">
            <a:extLst>
              <a:ext uri="{FF2B5EF4-FFF2-40B4-BE49-F238E27FC236}">
                <a16:creationId xmlns:a16="http://schemas.microsoft.com/office/drawing/2014/main" id="{F57A67DC-A085-487F-9647-EE6CB1FB8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1563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6" name="Line 38">
            <a:extLst>
              <a:ext uri="{FF2B5EF4-FFF2-40B4-BE49-F238E27FC236}">
                <a16:creationId xmlns:a16="http://schemas.microsoft.com/office/drawing/2014/main" id="{CF2784D8-9336-43BA-8893-82EA530596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6537325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7" name="Line 39">
            <a:extLst>
              <a:ext uri="{FF2B5EF4-FFF2-40B4-BE49-F238E27FC236}">
                <a16:creationId xmlns:a16="http://schemas.microsoft.com/office/drawing/2014/main" id="{DA27E19C-2645-42F6-A636-1D7E61EED6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1355725"/>
            <a:ext cx="0" cy="518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8" name="Line 40">
            <a:extLst>
              <a:ext uri="{FF2B5EF4-FFF2-40B4-BE49-F238E27FC236}">
                <a16:creationId xmlns:a16="http://schemas.microsoft.com/office/drawing/2014/main" id="{7350F4CD-253B-409F-B346-8F65C4356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3557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9" name="Rectangle 41">
            <a:extLst>
              <a:ext uri="{FF2B5EF4-FFF2-40B4-BE49-F238E27FC236}">
                <a16:creationId xmlns:a16="http://schemas.microsoft.com/office/drawing/2014/main" id="{FD90BC89-729D-4774-B267-0C13C27BB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117725"/>
            <a:ext cx="2286000" cy="457200"/>
          </a:xfrm>
          <a:prstGeom prst="rect">
            <a:avLst/>
          </a:prstGeom>
          <a:solidFill>
            <a:srgbClr val="CC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1" dir="t"/>
          </a:scene3d>
          <a:sp3d extrusionH="227000" prstMaterial="legacyMatte">
            <a:bevelT w="13500" h="13500" prst="angle"/>
            <a:bevelB w="13500" h="13500" prst="angle"/>
            <a:extrusionClr>
              <a:srgbClr val="CCFF99"/>
            </a:extrusionClr>
            <a:contourClr>
              <a:srgbClr val="CC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zh-CN" altLang="en-US" sz="200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提交管理部门审批</a:t>
            </a:r>
            <a:endParaRPr lang="zh-CN" altLang="en-US" sz="2000">
              <a:solidFill>
                <a:schemeClr val="bg2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810" name="AutoShape 42">
            <a:extLst>
              <a:ext uri="{FF2B5EF4-FFF2-40B4-BE49-F238E27FC236}">
                <a16:creationId xmlns:a16="http://schemas.microsoft.com/office/drawing/2014/main" id="{F27CE924-473F-4905-94A5-180A2E059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955925"/>
            <a:ext cx="1600200" cy="533400"/>
          </a:xfrm>
          <a:prstGeom prst="diamond">
            <a:avLst/>
          </a:prstGeom>
          <a:solidFill>
            <a:srgbClr val="CC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1" dir="t"/>
          </a:scene3d>
          <a:sp3d extrusionH="227000" prstMaterial="legacyMatte">
            <a:bevelT w="13500" h="13500" prst="angle"/>
            <a:bevelB w="13500" h="13500" prst="angle"/>
            <a:extrusionClr>
              <a:srgbClr val="CCFF99"/>
            </a:extrusionClr>
            <a:contourClr>
              <a:srgbClr val="CC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zh-CN" altLang="en-US" sz="2000" b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是否批准</a:t>
            </a:r>
          </a:p>
        </p:txBody>
      </p:sp>
      <p:sp>
        <p:nvSpPr>
          <p:cNvPr id="32811" name="Line 43">
            <a:extLst>
              <a:ext uri="{FF2B5EF4-FFF2-40B4-BE49-F238E27FC236}">
                <a16:creationId xmlns:a16="http://schemas.microsoft.com/office/drawing/2014/main" id="{644480AB-40C9-4F78-A382-D6E7B3A8D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8850" y="16605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12" name="Line 44">
            <a:extLst>
              <a:ext uri="{FF2B5EF4-FFF2-40B4-BE49-F238E27FC236}">
                <a16:creationId xmlns:a16="http://schemas.microsoft.com/office/drawing/2014/main" id="{BE080090-45F8-4FCA-B146-7CFDB716E2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8850" y="25749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13" name="Rectangle 45">
            <a:extLst>
              <a:ext uri="{FF2B5EF4-FFF2-40B4-BE49-F238E27FC236}">
                <a16:creationId xmlns:a16="http://schemas.microsoft.com/office/drawing/2014/main" id="{FC7614D7-7D14-4F8A-932F-F29F8268C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946525"/>
            <a:ext cx="1676400" cy="457200"/>
          </a:xfrm>
          <a:prstGeom prst="rect">
            <a:avLst/>
          </a:prstGeom>
          <a:solidFill>
            <a:srgbClr val="CC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1" dir="t"/>
          </a:scene3d>
          <a:sp3d extrusionH="227000" prstMaterial="legacyMatte">
            <a:bevelT w="13500" h="13500" prst="angle"/>
            <a:bevelB w="13500" h="13500" prst="angle"/>
            <a:extrusionClr>
              <a:srgbClr val="CCFF99"/>
            </a:extrusionClr>
            <a:contourClr>
              <a:srgbClr val="CC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zh-CN" altLang="en-US" sz="2000" b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更新主文档</a:t>
            </a:r>
            <a:endParaRPr lang="zh-CN" altLang="en-US" sz="2000">
              <a:solidFill>
                <a:schemeClr val="bg2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814" name="Line 46">
            <a:extLst>
              <a:ext uri="{FF2B5EF4-FFF2-40B4-BE49-F238E27FC236}">
                <a16:creationId xmlns:a16="http://schemas.microsoft.com/office/drawing/2014/main" id="{711E37E5-B967-4919-8472-DA050343A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4893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15" name="Text Box 47">
            <a:extLst>
              <a:ext uri="{FF2B5EF4-FFF2-40B4-BE49-F238E27FC236}">
                <a16:creationId xmlns:a16="http://schemas.microsoft.com/office/drawing/2014/main" id="{F02AD770-59A6-4CA2-9DD6-7B59C68F1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41312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32816" name="Rectangle 48">
            <a:extLst>
              <a:ext uri="{FF2B5EF4-FFF2-40B4-BE49-F238E27FC236}">
                <a16:creationId xmlns:a16="http://schemas.microsoft.com/office/drawing/2014/main" id="{ED1F8E96-763D-41F3-8979-9A3096692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784725"/>
            <a:ext cx="1676400" cy="457200"/>
          </a:xfrm>
          <a:prstGeom prst="rect">
            <a:avLst/>
          </a:prstGeom>
          <a:solidFill>
            <a:srgbClr val="CC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1" dir="t"/>
          </a:scene3d>
          <a:sp3d extrusionH="227000" prstMaterial="legacyMatte">
            <a:bevelT w="13500" h="13500" prst="angle"/>
            <a:bevelB w="13500" h="13500" prst="angle"/>
            <a:extrusionClr>
              <a:srgbClr val="CCFF99"/>
            </a:extrusionClr>
            <a:contourClr>
              <a:srgbClr val="CC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zh-CN" altLang="en-US" sz="200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更新其他文档</a:t>
            </a:r>
            <a:endParaRPr lang="zh-CN" altLang="en-US" sz="2000">
              <a:solidFill>
                <a:schemeClr val="bg2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817" name="Line 49">
            <a:extLst>
              <a:ext uri="{FF2B5EF4-FFF2-40B4-BE49-F238E27FC236}">
                <a16:creationId xmlns:a16="http://schemas.microsoft.com/office/drawing/2014/main" id="{660C3587-740F-4C92-950F-456F30BDA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4037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18" name="Rectangle 50">
            <a:extLst>
              <a:ext uri="{FF2B5EF4-FFF2-40B4-BE49-F238E27FC236}">
                <a16:creationId xmlns:a16="http://schemas.microsoft.com/office/drawing/2014/main" id="{57BB5F7E-8648-4F3E-9C10-DB4F42CDC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699125"/>
            <a:ext cx="1447800" cy="457200"/>
          </a:xfrm>
          <a:prstGeom prst="rect">
            <a:avLst/>
          </a:prstGeom>
          <a:solidFill>
            <a:srgbClr val="CC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1" dir="t"/>
          </a:scene3d>
          <a:sp3d extrusionH="227000" prstMaterial="legacyMatte">
            <a:bevelT w="13500" h="13500" prst="angle"/>
            <a:bevelB w="13500" h="13500" prst="angle"/>
            <a:extrusionClr>
              <a:srgbClr val="CCFF99"/>
            </a:extrusionClr>
            <a:contourClr>
              <a:srgbClr val="CC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b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提交使用</a:t>
            </a:r>
            <a:endParaRPr lang="zh-CN" altLang="en-US" sz="2000">
              <a:solidFill>
                <a:schemeClr val="bg2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819" name="Line 51">
            <a:extLst>
              <a:ext uri="{FF2B5EF4-FFF2-40B4-BE49-F238E27FC236}">
                <a16:creationId xmlns:a16="http://schemas.microsoft.com/office/drawing/2014/main" id="{99D7F666-E35F-4085-BB31-CDE0EA0C1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3181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20" name="Rectangle 52">
            <a:extLst>
              <a:ext uri="{FF2B5EF4-FFF2-40B4-BE49-F238E27FC236}">
                <a16:creationId xmlns:a16="http://schemas.microsoft.com/office/drawing/2014/main" id="{5FA7B223-3EB5-4575-9CD8-9B33D7523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032125"/>
            <a:ext cx="1143000" cy="457200"/>
          </a:xfrm>
          <a:prstGeom prst="rect">
            <a:avLst/>
          </a:prstGeom>
          <a:solidFill>
            <a:srgbClr val="CCFF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1" dir="t"/>
          </a:scene3d>
          <a:sp3d extrusionH="227000" prstMaterial="legacyMatte">
            <a:bevelT w="13500" h="13500" prst="angle"/>
            <a:bevelB w="13500" h="13500" prst="angle"/>
            <a:extrusionClr>
              <a:srgbClr val="CCFF99"/>
            </a:extrusionClr>
            <a:contourClr>
              <a:srgbClr val="CCFF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zh-CN" altLang="en-US" sz="2000" b="1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修改</a:t>
            </a:r>
            <a:endParaRPr lang="zh-CN" altLang="en-US" sz="2000">
              <a:solidFill>
                <a:schemeClr val="bg2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821" name="Line 53">
            <a:extLst>
              <a:ext uri="{FF2B5EF4-FFF2-40B4-BE49-F238E27FC236}">
                <a16:creationId xmlns:a16="http://schemas.microsoft.com/office/drawing/2014/main" id="{77FB713D-9A00-4BC0-87E0-7F84F64AE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1845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22" name="Line 54">
            <a:extLst>
              <a:ext uri="{FF2B5EF4-FFF2-40B4-BE49-F238E27FC236}">
                <a16:creationId xmlns:a16="http://schemas.microsoft.com/office/drawing/2014/main" id="{87A90B93-BFDE-4744-979B-A4064D5BC1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9600" y="2346325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23" name="Line 55">
            <a:extLst>
              <a:ext uri="{FF2B5EF4-FFF2-40B4-BE49-F238E27FC236}">
                <a16:creationId xmlns:a16="http://schemas.microsoft.com/office/drawing/2014/main" id="{32BBDC2D-75F0-4AAB-AD1D-5A5B7E8E73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23463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24" name="Text Box 56">
            <a:extLst>
              <a:ext uri="{FF2B5EF4-FFF2-40B4-BE49-F238E27FC236}">
                <a16:creationId xmlns:a16="http://schemas.microsoft.com/office/drawing/2014/main" id="{F55EE578-C657-4FDD-B693-5EED6696D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727325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40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25" name="Line 57">
            <a:extLst>
              <a:ext uri="{FF2B5EF4-FFF2-40B4-BE49-F238E27FC236}">
                <a16:creationId xmlns:a16="http://schemas.microsoft.com/office/drawing/2014/main" id="{336A26C0-060F-4DE5-B278-64D558D0DC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0133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27" name="Oval 5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6FD3F9C-C121-4B61-ABDC-C599544DC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6373813"/>
            <a:ext cx="754062" cy="3349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28" name="Oval 6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55AF192-263D-431A-A337-450B82DEB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6373813"/>
            <a:ext cx="754062" cy="3349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29" name="Oval 61">
            <a:hlinkClick r:id="rId4" action="ppaction://hlinksldjump"/>
            <a:extLst>
              <a:ext uri="{FF2B5EF4-FFF2-40B4-BE49-F238E27FC236}">
                <a16:creationId xmlns:a16="http://schemas.microsoft.com/office/drawing/2014/main" id="{6A9DD68E-1B54-4E91-B585-B6ED8DD28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373813"/>
            <a:ext cx="754063" cy="3349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4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4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0" dur="500"/>
                                        <p:tgtEl>
                                          <p:spTgt spid="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2" dur="500"/>
                                        <p:tgtEl>
                                          <p:spTgt spid="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3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15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2" dur="500"/>
                                        <p:tgtEl>
                                          <p:spTgt spid="3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1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15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0" dur="500"/>
                                        <p:tgtEl>
                                          <p:spTgt spid="3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1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6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8" dur="500"/>
                                        <p:tgtEl>
                                          <p:spTgt spid="3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5" grpId="0" animBg="1" autoUpdateAnimBg="0"/>
      <p:bldP spid="32786" grpId="0" animBg="1" autoUpdateAnimBg="0"/>
      <p:bldP spid="32787" grpId="0" animBg="1" autoUpdateAnimBg="0"/>
      <p:bldP spid="32790" grpId="0" animBg="1" autoUpdateAnimBg="0"/>
      <p:bldP spid="32792" grpId="0" animBg="1" autoUpdateAnimBg="0"/>
      <p:bldP spid="32794" grpId="0" animBg="1" autoUpdateAnimBg="0"/>
      <p:bldP spid="32796" grpId="0" animBg="1" autoUpdateAnimBg="0"/>
      <p:bldP spid="32798" grpId="0" autoUpdateAnimBg="0"/>
      <p:bldP spid="32799" grpId="0" autoUpdateAnimBg="0"/>
      <p:bldP spid="32802" grpId="0" autoUpdateAnimBg="0"/>
      <p:bldP spid="32803" grpId="0" autoUpdateAnimBg="0"/>
      <p:bldP spid="32804" grpId="0" animBg="1" autoUpdateAnimBg="0"/>
      <p:bldP spid="32809" grpId="0" animBg="1" autoUpdateAnimBg="0"/>
      <p:bldP spid="32810" grpId="0" animBg="1" autoUpdateAnimBg="0"/>
      <p:bldP spid="32813" grpId="0" animBg="1" autoUpdateAnimBg="0"/>
      <p:bldP spid="32815" grpId="0" autoUpdateAnimBg="0"/>
      <p:bldP spid="32816" grpId="0" animBg="1" autoUpdateAnimBg="0"/>
      <p:bldP spid="32818" grpId="0" animBg="1" autoUpdateAnimBg="0"/>
      <p:bldP spid="32820" grpId="0" animBg="1" autoUpdateAnimBg="0"/>
      <p:bldP spid="3282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DD0886E-57BE-42A3-873E-06BB702B1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514350"/>
            <a:ext cx="7772400" cy="762000"/>
          </a:xfrm>
        </p:spPr>
        <p:txBody>
          <a:bodyPr/>
          <a:lstStyle/>
          <a:p>
            <a:pPr algn="l"/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6.2 </a:t>
            </a:r>
            <a:r>
              <a:rPr lang="zh-CN" altLang="en-US" sz="3200" b="1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软件维护的特性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2FC4E68-E5B9-46E6-9AFA-F20938BAD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0525" y="1447800"/>
            <a:ext cx="8362950" cy="3962400"/>
          </a:xfrm>
        </p:spPr>
        <p:txBody>
          <a:bodyPr/>
          <a:lstStyle/>
          <a:p>
            <a:pPr marL="381000" lvl="2" indent="0" algn="just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99"/>
                </a:solidFill>
                <a:ea typeface="楷体_GB2312" pitchFamily="49" charset="-122"/>
              </a:rPr>
              <a:t>一、结构化维护与非结构化维护</a:t>
            </a:r>
          </a:p>
          <a:p>
            <a:pPr marL="381000" lvl="2" indent="0" algn="just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	</a:t>
            </a:r>
            <a:r>
              <a:rPr lang="zh-CN" altLang="en-US" sz="2800" b="1">
                <a:solidFill>
                  <a:srgbClr val="FFFF00"/>
                </a:solidFill>
                <a:ea typeface="楷体_GB2312" pitchFamily="49" charset="-122"/>
              </a:rPr>
              <a:t>结构化维护</a:t>
            </a:r>
            <a:r>
              <a:rPr lang="zh-CN" altLang="en-US" sz="2800" b="1">
                <a:ea typeface="楷体_GB2312" pitchFamily="49" charset="-122"/>
              </a:rPr>
              <a:t> — 指软件开发过程是按照软件工</a:t>
            </a:r>
          </a:p>
          <a:p>
            <a:pPr marL="381000" lvl="2" indent="0" algn="just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程方法，软件的维护过程，有一整套完整的方案、</a:t>
            </a:r>
          </a:p>
          <a:p>
            <a:pPr marL="381000" lvl="2" indent="0" algn="just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ea typeface="楷体_GB2312" pitchFamily="49" charset="-122"/>
              </a:rPr>
              <a:t>技术、审定过程。</a:t>
            </a:r>
          </a:p>
          <a:p>
            <a:pPr marL="381000" lvl="2" indent="0" algn="just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ea typeface="楷体_GB2312" pitchFamily="49" charset="-122"/>
              </a:rPr>
              <a:t>	非结构化维护</a:t>
            </a:r>
            <a:r>
              <a:rPr lang="zh-CN" altLang="en-US" sz="2800" b="1">
                <a:ea typeface="楷体_GB2312" pitchFamily="49" charset="-122"/>
              </a:rPr>
              <a:t> — 缺乏必要的文档说明，难于</a:t>
            </a:r>
          </a:p>
          <a:p>
            <a:pPr marL="381000" lvl="2" indent="0" algn="just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确</a:t>
            </a:r>
            <a:r>
              <a:rPr lang="zh-CN" altLang="en-US" sz="2800" b="1">
                <a:ea typeface="楷体_GB2312" pitchFamily="49" charset="-122"/>
              </a:rPr>
              <a:t>定数据结构、系统接口等特性。维护工作令人生畏，事倍功半。</a:t>
            </a:r>
          </a:p>
        </p:txBody>
      </p:sp>
      <p:sp>
        <p:nvSpPr>
          <p:cNvPr id="34838" name="Oval 2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F961067-34A8-4D20-A71E-5A32854B0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6373813"/>
            <a:ext cx="754062" cy="3349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9" name="Oval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1A43EF2-6E07-4779-B8D9-222D5C14C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6373813"/>
            <a:ext cx="754062" cy="3349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0" name="Oval 24">
            <a:hlinkClick r:id="rId4" action="ppaction://hlinksldjump"/>
            <a:extLst>
              <a:ext uri="{FF2B5EF4-FFF2-40B4-BE49-F238E27FC236}">
                <a16:creationId xmlns:a16="http://schemas.microsoft.com/office/drawing/2014/main" id="{7B9BB24E-E964-4803-8E89-34A7136F7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373813"/>
            <a:ext cx="754063" cy="33496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CC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CC"/>
    </a:dk2>
    <a:lt2>
      <a:srgbClr val="FFCC66"/>
    </a:lt2>
    <a:accent1>
      <a:srgbClr val="00FFFF"/>
    </a:accent1>
    <a:accent2>
      <a:srgbClr val="3366FF"/>
    </a:accent2>
    <a:accent3>
      <a:srgbClr val="AAAAE2"/>
    </a:accent3>
    <a:accent4>
      <a:srgbClr val="DADADA"/>
    </a:accent4>
    <a:accent5>
      <a:srgbClr val="AAFFFF"/>
    </a:accent5>
    <a:accent6>
      <a:srgbClr val="2D5CE7"/>
    </a:accent6>
    <a:hlink>
      <a:srgbClr val="FF0033"/>
    </a:hlink>
    <a:folHlink>
      <a:srgbClr val="FFFF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CC"/>
    </a:dk2>
    <a:lt2>
      <a:srgbClr val="FFCC66"/>
    </a:lt2>
    <a:accent1>
      <a:srgbClr val="00FFFF"/>
    </a:accent1>
    <a:accent2>
      <a:srgbClr val="3366FF"/>
    </a:accent2>
    <a:accent3>
      <a:srgbClr val="AAAAE2"/>
    </a:accent3>
    <a:accent4>
      <a:srgbClr val="DADADA"/>
    </a:accent4>
    <a:accent5>
      <a:srgbClr val="AAFFFF"/>
    </a:accent5>
    <a:accent6>
      <a:srgbClr val="2D5CE7"/>
    </a:accent6>
    <a:hlink>
      <a:srgbClr val="FF0033"/>
    </a:hlink>
    <a:folHlink>
      <a:srgbClr val="FFFF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CC"/>
    </a:dk2>
    <a:lt2>
      <a:srgbClr val="FFCC66"/>
    </a:lt2>
    <a:accent1>
      <a:srgbClr val="00FFFF"/>
    </a:accent1>
    <a:accent2>
      <a:srgbClr val="3366FF"/>
    </a:accent2>
    <a:accent3>
      <a:srgbClr val="AAAAE2"/>
    </a:accent3>
    <a:accent4>
      <a:srgbClr val="DADADA"/>
    </a:accent4>
    <a:accent5>
      <a:srgbClr val="AAFFFF"/>
    </a:accent5>
    <a:accent6>
      <a:srgbClr val="2D5CE7"/>
    </a:accent6>
    <a:hlink>
      <a:srgbClr val="FF0033"/>
    </a:hlink>
    <a:folHlink>
      <a:srgbClr val="FFFF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CC"/>
    </a:dk2>
    <a:lt2>
      <a:srgbClr val="FFCC66"/>
    </a:lt2>
    <a:accent1>
      <a:srgbClr val="00FFFF"/>
    </a:accent1>
    <a:accent2>
      <a:srgbClr val="3366FF"/>
    </a:accent2>
    <a:accent3>
      <a:srgbClr val="AAAAE2"/>
    </a:accent3>
    <a:accent4>
      <a:srgbClr val="DADADA"/>
    </a:accent4>
    <a:accent5>
      <a:srgbClr val="AAFFFF"/>
    </a:accent5>
    <a:accent6>
      <a:srgbClr val="2D5CE7"/>
    </a:accent6>
    <a:hlink>
      <a:srgbClr val="FF0033"/>
    </a:hlink>
    <a:folHlink>
      <a:srgbClr val="FFFF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CC"/>
    </a:dk2>
    <a:lt2>
      <a:srgbClr val="FFCC66"/>
    </a:lt2>
    <a:accent1>
      <a:srgbClr val="00FFFF"/>
    </a:accent1>
    <a:accent2>
      <a:srgbClr val="3366FF"/>
    </a:accent2>
    <a:accent3>
      <a:srgbClr val="AAAAE2"/>
    </a:accent3>
    <a:accent4>
      <a:srgbClr val="DADADA"/>
    </a:accent4>
    <a:accent5>
      <a:srgbClr val="AAFFFF"/>
    </a:accent5>
    <a:accent6>
      <a:srgbClr val="2D5CE7"/>
    </a:accent6>
    <a:hlink>
      <a:srgbClr val="FF0033"/>
    </a:hlink>
    <a:folHlink>
      <a:srgbClr val="FFFF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CC"/>
    </a:dk2>
    <a:lt2>
      <a:srgbClr val="FFCC66"/>
    </a:lt2>
    <a:accent1>
      <a:srgbClr val="00FFFF"/>
    </a:accent1>
    <a:accent2>
      <a:srgbClr val="3366FF"/>
    </a:accent2>
    <a:accent3>
      <a:srgbClr val="AAAAE2"/>
    </a:accent3>
    <a:accent4>
      <a:srgbClr val="DADADA"/>
    </a:accent4>
    <a:accent5>
      <a:srgbClr val="AAFFFF"/>
    </a:accent5>
    <a:accent6>
      <a:srgbClr val="2D5CE7"/>
    </a:accent6>
    <a:hlink>
      <a:srgbClr val="FF0033"/>
    </a:hlink>
    <a:folHlink>
      <a:srgbClr val="FFFF0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CC"/>
    </a:dk2>
    <a:lt2>
      <a:srgbClr val="FFCC66"/>
    </a:lt2>
    <a:accent1>
      <a:srgbClr val="00FFFF"/>
    </a:accent1>
    <a:accent2>
      <a:srgbClr val="3366FF"/>
    </a:accent2>
    <a:accent3>
      <a:srgbClr val="AAAAE2"/>
    </a:accent3>
    <a:accent4>
      <a:srgbClr val="DADADA"/>
    </a:accent4>
    <a:accent5>
      <a:srgbClr val="AAFFFF"/>
    </a:accent5>
    <a:accent6>
      <a:srgbClr val="2D5CE7"/>
    </a:accent6>
    <a:hlink>
      <a:srgbClr val="FF0033"/>
    </a:hlink>
    <a:folHlink>
      <a:srgbClr val="FFFF0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CC"/>
    </a:dk2>
    <a:lt2>
      <a:srgbClr val="FFCC66"/>
    </a:lt2>
    <a:accent1>
      <a:srgbClr val="00FFFF"/>
    </a:accent1>
    <a:accent2>
      <a:srgbClr val="3366FF"/>
    </a:accent2>
    <a:accent3>
      <a:srgbClr val="AAAAE2"/>
    </a:accent3>
    <a:accent4>
      <a:srgbClr val="DADADA"/>
    </a:accent4>
    <a:accent5>
      <a:srgbClr val="AAFFFF"/>
    </a:accent5>
    <a:accent6>
      <a:srgbClr val="2D5CE7"/>
    </a:accent6>
    <a:hlink>
      <a:srgbClr val="FF0033"/>
    </a:hlink>
    <a:folHlink>
      <a:srgbClr val="FFFF0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CC"/>
    </a:dk2>
    <a:lt2>
      <a:srgbClr val="FFCC66"/>
    </a:lt2>
    <a:accent1>
      <a:srgbClr val="00FFFF"/>
    </a:accent1>
    <a:accent2>
      <a:srgbClr val="3366FF"/>
    </a:accent2>
    <a:accent3>
      <a:srgbClr val="AAAAE2"/>
    </a:accent3>
    <a:accent4>
      <a:srgbClr val="DADADA"/>
    </a:accent4>
    <a:accent5>
      <a:srgbClr val="AAFFFF"/>
    </a:accent5>
    <a:accent6>
      <a:srgbClr val="2D5CE7"/>
    </a:accent6>
    <a:hlink>
      <a:srgbClr val="FF0033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1809</TotalTime>
  <Words>743</Words>
  <Application>Microsoft Office PowerPoint</Application>
  <PresentationFormat>全屏显示(4:3)</PresentationFormat>
  <Paragraphs>127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华文新魏</vt:lpstr>
      <vt:lpstr>楷体_GB2312</vt:lpstr>
      <vt:lpstr>隶书</vt:lpstr>
      <vt:lpstr>宋体</vt:lpstr>
      <vt:lpstr>Arial</vt:lpstr>
      <vt:lpstr>Times New Roman</vt:lpstr>
      <vt:lpstr>Wingdings</vt:lpstr>
      <vt:lpstr>Soaring</vt:lpstr>
      <vt:lpstr>图表</vt:lpstr>
      <vt:lpstr>PowerPoint 演示文稿</vt:lpstr>
      <vt:lpstr>PowerPoint 演示文稿</vt:lpstr>
      <vt:lpstr>6.1 软件维护的类型</vt:lpstr>
      <vt:lpstr>软件维护的类型</vt:lpstr>
      <vt:lpstr>四类软件维护的比例</vt:lpstr>
      <vt:lpstr>二、维护的步骤</vt:lpstr>
      <vt:lpstr>三、维护工作的组织管理</vt:lpstr>
      <vt:lpstr>软件维护的管理流程 </vt:lpstr>
      <vt:lpstr>6.2 软件维护的特性</vt:lpstr>
      <vt:lpstr>二、软件维护的代价</vt:lpstr>
      <vt:lpstr>6.3 软件维护的技术</vt:lpstr>
    </vt:vector>
  </TitlesOfParts>
  <Company>电子科技大学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xujy</dc:creator>
  <cp:lastModifiedBy>da</cp:lastModifiedBy>
  <cp:revision>31</cp:revision>
  <cp:lastPrinted>1601-01-01T00:00:00Z</cp:lastPrinted>
  <dcterms:created xsi:type="dcterms:W3CDTF">2000-11-14T12:49:55Z</dcterms:created>
  <dcterms:modified xsi:type="dcterms:W3CDTF">2020-04-26T01:45:35Z</dcterms:modified>
</cp:coreProperties>
</file>