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10"/>
  </p:notesMasterIdLst>
  <p:sldIdLst>
    <p:sldId id="257" r:id="rId2"/>
    <p:sldId id="524" r:id="rId3"/>
    <p:sldId id="462" r:id="rId4"/>
    <p:sldId id="464" r:id="rId5"/>
    <p:sldId id="463" r:id="rId6"/>
    <p:sldId id="477" r:id="rId7"/>
    <p:sldId id="476" r:id="rId8"/>
    <p:sldId id="475" r:id="rId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47948385@qq.com" initials="2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CC"/>
    <a:srgbClr val="CC0000"/>
    <a:srgbClr val="FFF4D1"/>
    <a:srgbClr val="000000"/>
    <a:srgbClr val="FFFF66"/>
    <a:srgbClr val="008E40"/>
    <a:srgbClr val="0066FF"/>
    <a:srgbClr val="0000FF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79" autoAdjust="0"/>
    <p:restoredTop sz="94401" autoAdjust="0"/>
  </p:normalViewPr>
  <p:slideViewPr>
    <p:cSldViewPr>
      <p:cViewPr varScale="1">
        <p:scale>
          <a:sx n="83" d="100"/>
          <a:sy n="83" d="100"/>
        </p:scale>
        <p:origin x="3192" y="62"/>
      </p:cViewPr>
      <p:guideLst>
        <p:guide orient="horz" pos="219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84F6B44-731B-4BC8-B719-766968A5E0A5}" type="datetimeFigureOut">
              <a:rPr lang="zh-CN" altLang="en-US"/>
              <a:pPr>
                <a:defRPr/>
              </a:pPr>
              <a:t>2021/9/13</a:t>
            </a:fld>
            <a:endParaRPr lang="en-US" dirty="0"/>
          </a:p>
        </p:txBody>
      </p:sp>
      <p:sp>
        <p:nvSpPr>
          <p:cNvPr id="276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4E042CB-99D9-44CF-A379-65DA9CB336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390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那么我们老师们肯定知道，我们国家的政策一定是需要加强哪里，就要对那个方向加大投入。这也解释了为什么我们现在国家青年基金</a:t>
            </a:r>
            <a:r>
              <a:rPr lang="en-US" altLang="zh-CN"/>
              <a:t>20</a:t>
            </a:r>
            <a:r>
              <a:rPr lang="zh-CN" altLang="en-US"/>
              <a:t>多万两年，中标率只有</a:t>
            </a:r>
            <a:r>
              <a:rPr lang="en-US" altLang="zh-CN"/>
              <a:t>16%</a:t>
            </a:r>
            <a:r>
              <a:rPr lang="zh-CN" altLang="en-US"/>
              <a:t>。而军委科技委这边已批复的培育类项目年均就有</a:t>
            </a:r>
            <a:r>
              <a:rPr lang="en-US" altLang="zh-CN"/>
              <a:t>100</a:t>
            </a:r>
            <a:r>
              <a:rPr lang="zh-CN" altLang="en-US"/>
              <a:t>万以上，采纳率达到</a:t>
            </a:r>
            <a:r>
              <a:rPr lang="en-US" altLang="zh-CN"/>
              <a:t>60%</a:t>
            </a:r>
            <a:r>
              <a:rPr lang="zh-CN" altLang="en-US"/>
              <a:t>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03949-8BF1-4C90-A018-819923A6DFE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3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那么我们老师们肯定知道，我们国家的政策一定是需要加强哪里，就要对那个方向加大投入。这也解释了为什么我们现在国家青年基金</a:t>
            </a:r>
            <a:r>
              <a:rPr lang="en-US" altLang="zh-CN"/>
              <a:t>20</a:t>
            </a:r>
            <a:r>
              <a:rPr lang="zh-CN" altLang="en-US"/>
              <a:t>多万两年，中标率只有</a:t>
            </a:r>
            <a:r>
              <a:rPr lang="en-US" altLang="zh-CN"/>
              <a:t>16%</a:t>
            </a:r>
            <a:r>
              <a:rPr lang="zh-CN" altLang="en-US"/>
              <a:t>。而军委科技委这边已批复的培育类项目年均就有</a:t>
            </a:r>
            <a:r>
              <a:rPr lang="en-US" altLang="zh-CN"/>
              <a:t>100</a:t>
            </a:r>
            <a:r>
              <a:rPr lang="zh-CN" altLang="en-US"/>
              <a:t>万以上，采纳率达到</a:t>
            </a:r>
            <a:r>
              <a:rPr lang="en-US" altLang="zh-CN"/>
              <a:t>60%</a:t>
            </a:r>
            <a:r>
              <a:rPr lang="zh-CN" altLang="en-US"/>
              <a:t>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03949-8BF1-4C90-A018-819923A6DFE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83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那么我们老师们肯定知道，我们国家的政策一定是需要加强哪里，就要对那个方向加大投入。这也解释了为什么我们现在国家青年基金</a:t>
            </a:r>
            <a:r>
              <a:rPr lang="en-US" altLang="zh-CN"/>
              <a:t>20</a:t>
            </a:r>
            <a:r>
              <a:rPr lang="zh-CN" altLang="en-US"/>
              <a:t>多万两年，中标率只有</a:t>
            </a:r>
            <a:r>
              <a:rPr lang="en-US" altLang="zh-CN"/>
              <a:t>16%</a:t>
            </a:r>
            <a:r>
              <a:rPr lang="zh-CN" altLang="en-US"/>
              <a:t>。而军委科技委这边已批复的培育类项目年均就有</a:t>
            </a:r>
            <a:r>
              <a:rPr lang="en-US" altLang="zh-CN"/>
              <a:t>100</a:t>
            </a:r>
            <a:r>
              <a:rPr lang="zh-CN" altLang="en-US"/>
              <a:t>万以上，采纳率达到</a:t>
            </a:r>
            <a:r>
              <a:rPr lang="en-US" altLang="zh-CN"/>
              <a:t>60%</a:t>
            </a:r>
            <a:r>
              <a:rPr lang="zh-CN" altLang="en-US"/>
              <a:t>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03949-8BF1-4C90-A018-819923A6DFE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871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那么我们老师们肯定知道，我们国家的政策一定是需要加强哪里，就要对那个方向加大投入。这也解释了为什么我们现在国家青年基金</a:t>
            </a:r>
            <a:r>
              <a:rPr lang="en-US" altLang="zh-CN"/>
              <a:t>20</a:t>
            </a:r>
            <a:r>
              <a:rPr lang="zh-CN" altLang="en-US"/>
              <a:t>多万两年，中标率只有</a:t>
            </a:r>
            <a:r>
              <a:rPr lang="en-US" altLang="zh-CN"/>
              <a:t>16%</a:t>
            </a:r>
            <a:r>
              <a:rPr lang="zh-CN" altLang="en-US"/>
              <a:t>。而军委科技委这边已批复的培育类项目年均就有</a:t>
            </a:r>
            <a:r>
              <a:rPr lang="en-US" altLang="zh-CN"/>
              <a:t>100</a:t>
            </a:r>
            <a:r>
              <a:rPr lang="zh-CN" altLang="en-US"/>
              <a:t>万以上，采纳率达到</a:t>
            </a:r>
            <a:r>
              <a:rPr lang="en-US" altLang="zh-CN"/>
              <a:t>60%</a:t>
            </a:r>
            <a:r>
              <a:rPr lang="zh-CN" altLang="en-US"/>
              <a:t>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03949-8BF1-4C90-A018-819923A6DFE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10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/>
              <a:t>那么我们老师们肯定知道，我们国家的政策一定是需要加强哪里，就要对那个方向加大投入。这也解释了为什么我们现在国家青年基金</a:t>
            </a:r>
            <a:r>
              <a:rPr lang="en-US" altLang="zh-CN"/>
              <a:t>20</a:t>
            </a:r>
            <a:r>
              <a:rPr lang="zh-CN" altLang="en-US"/>
              <a:t>多万两年，中标率只有</a:t>
            </a:r>
            <a:r>
              <a:rPr lang="en-US" altLang="zh-CN"/>
              <a:t>16%</a:t>
            </a:r>
            <a:r>
              <a:rPr lang="zh-CN" altLang="en-US"/>
              <a:t>。而军委科技委这边已批复的培育类项目年均就有</a:t>
            </a:r>
            <a:r>
              <a:rPr lang="en-US" altLang="zh-CN"/>
              <a:t>100</a:t>
            </a:r>
            <a:r>
              <a:rPr lang="zh-CN" altLang="en-US"/>
              <a:t>万以上，采纳率达到</a:t>
            </a:r>
            <a:r>
              <a:rPr lang="en-US" altLang="zh-CN"/>
              <a:t>60%</a:t>
            </a:r>
            <a:r>
              <a:rPr lang="zh-CN" altLang="en-US"/>
              <a:t>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03949-8BF1-4C90-A018-819923A6DFE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83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43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6402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 descr="标准版眉头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2700000" algn="ctr" rotWithShape="0">
              <a:srgbClr val="000000">
                <a:alpha val="37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transition spd="slow"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3.xml"/><Relationship Id="rId7" Type="http://schemas.openxmlformats.org/officeDocument/2006/relationships/image" Target="../media/image6.jp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2">
            <a:extLst>
              <a:ext uri="{FF2B5EF4-FFF2-40B4-BE49-F238E27FC236}">
                <a16:creationId xmlns:a16="http://schemas.microsoft.com/office/drawing/2014/main" id="{2F6766BC-9C24-46AB-B69D-FD44C9856A4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24075" y="1125538"/>
            <a:ext cx="5003800" cy="10080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Top">
                <a:rot lat="20399986" lon="0" rev="0"/>
              </a:camera>
              <a:lightRig rig="legacyFlat3" dir="r"/>
            </a:scene3d>
            <a:sp3d extrusionH="887400" prstMaterial="legacyMetal">
              <a:extrusionClr>
                <a:srgbClr val="FFFF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zh-CN" altLang="en-US" sz="44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CC99"/>
                    </a:gs>
                    <a:gs pos="100000">
                      <a:srgbClr val="FFFF00"/>
                    </a:gs>
                  </a:gsLst>
                  <a:lin ang="5400000" scaled="1"/>
                </a:gradFill>
                <a:latin typeface="华文新魏" panose="02010800040101010101" pitchFamily="2" charset="-122"/>
                <a:ea typeface="华文新魏" panose="02010800040101010101" pitchFamily="2" charset="-122"/>
              </a:rPr>
              <a:t>软件工程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200B4426-BA69-42F1-B09E-6AC780844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581525"/>
            <a:ext cx="2260600" cy="457200"/>
          </a:xfrm>
          <a:prstGeom prst="rect">
            <a:avLst/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Top"/>
            <a:lightRig rig="legacyFlat1" dir="t"/>
          </a:scene3d>
          <a:sp3d extrusionH="430200" prstMaterial="legacyMatte">
            <a:bevelT w="13500" h="13500" prst="angle"/>
            <a:bevelB w="13500" h="13500" prst="angle"/>
            <a:extrusionClr>
              <a:srgbClr val="FFFF00"/>
            </a:extrusionClr>
            <a:contourClr>
              <a:srgbClr val="767600"/>
            </a:contourClr>
          </a:sp3d>
        </p:spPr>
        <p:txBody>
          <a:bodyPr>
            <a:spAutoFit/>
            <a:flatTx/>
          </a:bodyPr>
          <a:lstStyle>
            <a:lvl1pPr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fontAlgn="ctr" hangingPunct="1"/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主讲：</a:t>
            </a:r>
            <a:r>
              <a:rPr kumimoji="1"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饶国政</a:t>
            </a:r>
            <a:endParaRPr kumimoji="1" lang="zh-CN" altLang="en-US" sz="24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B87ABAED-C011-42DC-BDBA-E20D7D256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176838"/>
            <a:ext cx="7010400" cy="762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C0C0C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4400" b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天 津 大 学</a:t>
            </a:r>
          </a:p>
        </p:txBody>
      </p:sp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7D9242DE-9D0D-4173-8750-1F5919BC1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4700" y="2205038"/>
          <a:ext cx="2514600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755794" imgH="4828032" progId="MS_ClipArt_Gallery.2">
                  <p:embed/>
                </p:oleObj>
              </mc:Choice>
              <mc:Fallback>
                <p:oleObj name="Clip" r:id="rId3" imgW="4755794" imgH="4828032" progId="MS_ClipArt_Gallery.2">
                  <p:embed/>
                  <p:pic>
                    <p:nvPicPr>
                      <p:cNvPr id="3077" name="Object 5">
                        <a:extLst>
                          <a:ext uri="{FF2B5EF4-FFF2-40B4-BE49-F238E27FC236}">
                            <a16:creationId xmlns:a16="http://schemas.microsoft.com/office/drawing/2014/main" id="{7D9242DE-9D0D-4173-8750-1F5919BC1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2205038"/>
                        <a:ext cx="2514600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17E1726E-B879-4A81-B9CF-5D03A5731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178926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A1487A63-8A67-4DA6-AA40-2B3809751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270000"/>
            <a:ext cx="60483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a typeface="黑体" panose="02010609060101010101" pitchFamily="49" charset="-122"/>
              </a:rPr>
              <a:t>软 件 工程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EFF913C-1610-4ADC-903C-8BC5EF808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900" y="2411084"/>
            <a:ext cx="558014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饶国政</a:t>
            </a:r>
          </a:p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http://cic.tju.edu.cn/faculty/rgz/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rgz@tju.edu.cn</a:t>
            </a:r>
          </a:p>
        </p:txBody>
      </p:sp>
    </p:spTree>
  </p:cSld>
  <p:clrMapOvr>
    <a:masterClrMapping/>
  </p:clrMapOvr>
  <p:transition spd="slow" advTm="1200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YOUXI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 autoUpdateAnimBg="0"/>
      <p:bldP spid="307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37397"/>
            <a:ext cx="9144000" cy="1633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57250"/>
            <a:ext cx="9144000" cy="68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05" y="857250"/>
            <a:ext cx="9144000" cy="796290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401003" y="1899286"/>
            <a:ext cx="1575435" cy="297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1479" y="1920716"/>
            <a:ext cx="15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个人简介</a:t>
            </a:r>
          </a:p>
        </p:txBody>
      </p:sp>
      <p:sp>
        <p:nvSpPr>
          <p:cNvPr id="6" name="矩形 5"/>
          <p:cNvSpPr/>
          <p:nvPr/>
        </p:nvSpPr>
        <p:spPr>
          <a:xfrm>
            <a:off x="407194" y="3853815"/>
            <a:ext cx="1557338" cy="1786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9183" y="3857149"/>
            <a:ext cx="18181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饶国政</a:t>
            </a:r>
            <a:endParaRPr lang="en-US" altLang="zh-CN" dirty="0"/>
          </a:p>
          <a:p>
            <a:pPr algn="ctr"/>
            <a:r>
              <a:rPr lang="zh-CN" altLang="en-US" dirty="0"/>
              <a:t>副教授</a:t>
            </a:r>
          </a:p>
          <a:p>
            <a:pPr algn="ctr"/>
            <a:r>
              <a:rPr lang="zh-CN" altLang="en-US" dirty="0"/>
              <a:t>硕士生导师</a:t>
            </a:r>
          </a:p>
          <a:p>
            <a:pPr algn="ctr"/>
            <a:r>
              <a:rPr lang="zh-CN" altLang="en-US" dirty="0">
                <a:sym typeface="+mn-ea"/>
              </a:rPr>
              <a:t>联系电话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13612059239</a:t>
            </a:r>
            <a:br>
              <a:rPr lang="en-US" altLang="zh-CN" dirty="0">
                <a:sym typeface="+mn-ea"/>
              </a:rPr>
            </a:br>
            <a:r>
              <a:rPr lang="zh-CN" altLang="en-US" dirty="0">
                <a:sym typeface="+mn-ea"/>
              </a:rPr>
              <a:t>电子邮件</a:t>
            </a:r>
            <a:endParaRPr lang="en-US" altLang="zh-CN" dirty="0">
              <a:sym typeface="+mn-ea"/>
            </a:endParaRPr>
          </a:p>
          <a:p>
            <a:pPr algn="ctr"/>
            <a:endParaRPr lang="en-US" altLang="zh-CN" dirty="0">
              <a:sym typeface="+mn-ea"/>
            </a:endParaRPr>
          </a:p>
          <a:p>
            <a:pPr algn="ctr"/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rgz@tju.edu.cn</a:t>
            </a:r>
          </a:p>
          <a:p>
            <a:pPr algn="ctr"/>
            <a:r>
              <a:rPr lang="zh-CN" altLang="en-US" dirty="0"/>
              <a:t>办公室：</a:t>
            </a:r>
            <a:r>
              <a:rPr lang="en-US" altLang="zh-CN" dirty="0"/>
              <a:t>55B411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937321" y="3679010"/>
            <a:ext cx="1575435" cy="297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36919" y="3694898"/>
            <a:ext cx="15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研究方向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599915" y="3651365"/>
            <a:ext cx="1575435" cy="297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00392" y="3661842"/>
            <a:ext cx="15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研究成果</a:t>
            </a:r>
          </a:p>
        </p:txBody>
      </p:sp>
      <p:graphicFrame>
        <p:nvGraphicFramePr>
          <p:cNvPr id="23" name="表格 22"/>
          <p:cNvGraphicFramePr/>
          <p:nvPr>
            <p:custDataLst>
              <p:tags r:id="rId2"/>
            </p:custDataLst>
          </p:nvPr>
        </p:nvGraphicFramePr>
        <p:xfrm>
          <a:off x="6049371" y="4009505"/>
          <a:ext cx="2677954" cy="1380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0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天津市科技进步三等奖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重要会议与期刊论文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余篇，单篇索引次数最高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75+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授权发明专利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b="1" dirty="0">
                          <a:solidFill>
                            <a:schemeClr val="tx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余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项，软件著作权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</a:t>
                      </a:r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余项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/>
          <p:nvPr>
            <p:custDataLst>
              <p:tags r:id="rId3"/>
            </p:custDataLst>
          </p:nvPr>
        </p:nvGraphicFramePr>
        <p:xfrm>
          <a:off x="3639331" y="4189528"/>
          <a:ext cx="2260304" cy="117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0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自然语言处理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大数据处理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知识图谱应用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5030DDA2-86D4-4EE8-88F0-602E1F13A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75" y="2196941"/>
            <a:ext cx="1186079" cy="166051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C54D7F6-F81C-452C-834D-66187D43619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" t="37574" r="7689" b="20259"/>
          <a:stretch/>
        </p:blipFill>
        <p:spPr>
          <a:xfrm>
            <a:off x="1983365" y="3863369"/>
            <a:ext cx="1597929" cy="169590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1C1592-8966-42DD-BBB3-23B51E7B0959}"/>
              </a:ext>
            </a:extLst>
          </p:cNvPr>
          <p:cNvSpPr/>
          <p:nvPr/>
        </p:nvSpPr>
        <p:spPr>
          <a:xfrm>
            <a:off x="2149619" y="1800556"/>
            <a:ext cx="6797191" cy="17867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饶国政：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留校工作，并先后在澳大利亚和美国知名高校和研究机构做访问学者，具有广泛的国际交流经验和合作渠道。作为项目负责人国家基金委自然科学基金、国家级军工项目、省部级军工项目和国家电网等单位委托项目，主持项目金额超过</a:t>
            </a:r>
            <a:r>
              <a:rPr lang="en-US" altLang="zh-CN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万人民币。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作为项目骨干参加了多项国家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863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项目，国家重点研发计划项目、国家自然科学基金重点项目等，</a:t>
            </a:r>
            <a:r>
              <a:rPr lang="zh-CN" altLang="en-US" sz="15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参与项目金额超过千万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5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E09B429-DCAC-454E-8044-28559EDB802C}"/>
              </a:ext>
            </a:extLst>
          </p:cNvPr>
          <p:cNvSpPr txBox="1"/>
          <p:nvPr/>
        </p:nvSpPr>
        <p:spPr>
          <a:xfrm>
            <a:off x="4544803" y="60444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个人主页：</a:t>
            </a:r>
            <a:r>
              <a:rPr lang="en-US" altLang="zh-CN" dirty="0"/>
              <a:t>http://cic.tju.edu.cn/faculty/rgz/index.html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021272"/>
      </p:ext>
    </p:extLst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6"/>
          <p:cNvSpPr>
            <a:spLocks noChangeArrowheads="1"/>
          </p:cNvSpPr>
          <p:nvPr/>
        </p:nvSpPr>
        <p:spPr bwMode="auto">
          <a:xfrm>
            <a:off x="442913" y="2276475"/>
            <a:ext cx="8450295" cy="2088629"/>
          </a:xfrm>
          <a:prstGeom prst="roundRect">
            <a:avLst>
              <a:gd name="adj" fmla="val 16667"/>
            </a:avLst>
          </a:prstGeom>
          <a:solidFill>
            <a:schemeClr val="bg1">
              <a:alpha val="69019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ts val="2800"/>
              </a:lnSpc>
            </a:pPr>
            <a:endParaRPr lang="zh-CN" altLang="en-US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9" name="AutoShape 67"/>
          <p:cNvSpPr>
            <a:spLocks noChangeArrowheads="1"/>
          </p:cNvSpPr>
          <p:nvPr/>
        </p:nvSpPr>
        <p:spPr bwMode="auto">
          <a:xfrm>
            <a:off x="539552" y="2132856"/>
            <a:ext cx="1296144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latinLnBrk="1"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主讲人简介</a:t>
            </a:r>
          </a:p>
        </p:txBody>
      </p:sp>
      <p:sp>
        <p:nvSpPr>
          <p:cNvPr id="14" name="矩形 13"/>
          <p:cNvSpPr/>
          <p:nvPr/>
        </p:nvSpPr>
        <p:spPr>
          <a:xfrm>
            <a:off x="395536" y="2564904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itchFamily="34" charset="0"/>
              <a:buNone/>
              <a:defRPr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负责人：饶国政，</a:t>
            </a:r>
            <a:r>
              <a:rPr lang="zh-CN" altLang="zh-CN" sz="2400" dirty="0"/>
              <a:t>博士，天津大学智能与计算学部 副教授，</a:t>
            </a:r>
            <a:r>
              <a:rPr lang="zh-CN" altLang="en-US" sz="2400" dirty="0"/>
              <a:t>主要从事知识图谱、大数据、人工智能、医学信息学、软件工程、风险、可靠性等相关技术的研究与开发工作。主持国家自然基金面上项目</a:t>
            </a:r>
            <a:r>
              <a:rPr lang="en-US" altLang="zh-CN" sz="2400" dirty="0"/>
              <a:t>1</a:t>
            </a:r>
            <a:r>
              <a:rPr lang="zh-CN" altLang="en-US" sz="2400" dirty="0"/>
              <a:t>项、其他国家级项目</a:t>
            </a:r>
            <a:r>
              <a:rPr lang="en-US" altLang="zh-CN" sz="2400" dirty="0"/>
              <a:t>2</a:t>
            </a:r>
            <a:r>
              <a:rPr lang="zh-CN" altLang="en-US" sz="2400" dirty="0"/>
              <a:t>项，省部级项目</a:t>
            </a:r>
            <a:r>
              <a:rPr lang="en-US" altLang="zh-CN" sz="2400" dirty="0"/>
              <a:t>10</a:t>
            </a:r>
            <a:r>
              <a:rPr lang="zh-CN" altLang="en-US" sz="2400" dirty="0"/>
              <a:t>余项，天津市教委基金</a:t>
            </a:r>
            <a:r>
              <a:rPr lang="en-US" altLang="zh-CN" sz="2400" dirty="0"/>
              <a:t>1</a:t>
            </a:r>
            <a:r>
              <a:rPr lang="zh-CN" altLang="en-US" sz="2400" dirty="0"/>
              <a:t>项，横向项目多项，参与国家</a:t>
            </a:r>
            <a:r>
              <a:rPr lang="en-US" altLang="zh-CN" sz="2400" dirty="0"/>
              <a:t>863</a:t>
            </a:r>
            <a:r>
              <a:rPr lang="zh-CN" altLang="en-US" sz="2400" dirty="0"/>
              <a:t>项目</a:t>
            </a:r>
            <a:r>
              <a:rPr lang="en-US" altLang="zh-CN" sz="2400" dirty="0"/>
              <a:t>2</a:t>
            </a:r>
            <a:r>
              <a:rPr lang="zh-CN" altLang="en-US" sz="2400" dirty="0"/>
              <a:t>项，国家重点研发计划子课题</a:t>
            </a:r>
            <a:r>
              <a:rPr lang="en-US" altLang="zh-CN" sz="2400" dirty="0"/>
              <a:t>1</a:t>
            </a:r>
            <a:r>
              <a:rPr lang="zh-CN" altLang="en-US" sz="2400" dirty="0"/>
              <a:t>项，国家自然基金</a:t>
            </a:r>
            <a:r>
              <a:rPr lang="en-US" altLang="zh-CN" sz="2400" dirty="0"/>
              <a:t>3</a:t>
            </a:r>
            <a:r>
              <a:rPr lang="zh-CN" altLang="en-US" sz="2400" dirty="0"/>
              <a:t>项，天津市科委项目</a:t>
            </a:r>
            <a:r>
              <a:rPr lang="en-US" altLang="zh-CN" sz="2400" dirty="0"/>
              <a:t>5</a:t>
            </a:r>
            <a:r>
              <a:rPr lang="zh-CN" altLang="en-US" sz="2400" dirty="0"/>
              <a:t>项，横向项目</a:t>
            </a:r>
            <a:r>
              <a:rPr lang="en-US" altLang="zh-CN" sz="2400" dirty="0"/>
              <a:t>10</a:t>
            </a:r>
            <a:r>
              <a:rPr lang="zh-CN" altLang="en-US" sz="2400" dirty="0"/>
              <a:t>余项，获天津市科技进步三等奖</a:t>
            </a:r>
            <a:r>
              <a:rPr lang="en-US" altLang="zh-CN" sz="2400" dirty="0"/>
              <a:t>1</a:t>
            </a:r>
            <a:r>
              <a:rPr lang="zh-CN" altLang="en-US" sz="2400" dirty="0"/>
              <a:t>项。迄今已在国内外学术期刊、杂志和会议上发表学术论文</a:t>
            </a:r>
            <a:r>
              <a:rPr lang="en-US" altLang="zh-CN" sz="2400" dirty="0"/>
              <a:t>60</a:t>
            </a:r>
            <a:r>
              <a:rPr lang="zh-CN" altLang="en-US" sz="2400" dirty="0"/>
              <a:t>余篇，申请发明专利</a:t>
            </a:r>
            <a:r>
              <a:rPr lang="en-US" altLang="zh-CN" sz="2400" dirty="0"/>
              <a:t>14</a:t>
            </a:r>
            <a:r>
              <a:rPr lang="zh-CN" altLang="en-US" sz="2400" dirty="0"/>
              <a:t>项，软件著作权</a:t>
            </a:r>
            <a:r>
              <a:rPr lang="en-US" altLang="zh-CN" sz="2400" dirty="0"/>
              <a:t>12</a:t>
            </a:r>
            <a:r>
              <a:rPr lang="zh-CN" altLang="en-US" sz="2400" dirty="0"/>
              <a:t>项。</a:t>
            </a:r>
            <a:endParaRPr lang="en-US" altLang="zh-CN" sz="2400" dirty="0"/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39552" y="1340768"/>
            <a:ext cx="8136904" cy="55086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rgbClr val="375A84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1"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主讲人简介</a:t>
            </a:r>
          </a:p>
        </p:txBody>
      </p:sp>
    </p:spTree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6"/>
          <p:cNvSpPr>
            <a:spLocks noChangeArrowheads="1"/>
          </p:cNvSpPr>
          <p:nvPr/>
        </p:nvSpPr>
        <p:spPr bwMode="auto">
          <a:xfrm>
            <a:off x="442913" y="2276475"/>
            <a:ext cx="8450295" cy="2088629"/>
          </a:xfrm>
          <a:prstGeom prst="roundRect">
            <a:avLst>
              <a:gd name="adj" fmla="val 16667"/>
            </a:avLst>
          </a:prstGeom>
          <a:solidFill>
            <a:schemeClr val="bg1">
              <a:alpha val="69019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lnSpc>
                <a:spcPts val="2800"/>
              </a:lnSpc>
            </a:pPr>
            <a:endParaRPr lang="zh-CN" altLang="en-US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9" name="AutoShape 67"/>
          <p:cNvSpPr>
            <a:spLocks noChangeArrowheads="1"/>
          </p:cNvSpPr>
          <p:nvPr/>
        </p:nvSpPr>
        <p:spPr bwMode="auto">
          <a:xfrm>
            <a:off x="539552" y="2132856"/>
            <a:ext cx="1296144" cy="3600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latinLnBrk="1">
              <a:buFont typeface="Arial" pitchFamily="34" charset="0"/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团队简介</a:t>
            </a:r>
          </a:p>
        </p:txBody>
      </p:sp>
      <p:sp>
        <p:nvSpPr>
          <p:cNvPr id="14" name="矩形 13"/>
          <p:cNvSpPr/>
          <p:nvPr/>
        </p:nvSpPr>
        <p:spPr>
          <a:xfrm>
            <a:off x="323528" y="2630517"/>
            <a:ext cx="85324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buFont typeface="Arial" pitchFamily="34" charset="0"/>
              <a:buNone/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、团队规模及依托学科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atinLnBrk="1">
              <a:buFont typeface="Arial" pitchFamily="34" charset="0"/>
              <a:buNone/>
              <a:defRPr/>
            </a:pPr>
            <a:r>
              <a:rPr lang="zh-CN" altLang="zh-CN" sz="2000" dirty="0"/>
              <a:t>团队</a:t>
            </a:r>
            <a:r>
              <a:rPr lang="zh-CN" altLang="en-US" sz="2000" dirty="0"/>
              <a:t>为知识科学与工程研究所，</a:t>
            </a:r>
            <a:r>
              <a:rPr lang="zh-CN" altLang="zh-CN" sz="2000" dirty="0"/>
              <a:t>依托于</a:t>
            </a:r>
            <a:r>
              <a:rPr lang="zh-CN" altLang="en-US" sz="2000" dirty="0"/>
              <a:t>人工智能学科、</a:t>
            </a:r>
            <a:r>
              <a:rPr lang="zh-CN" altLang="zh-CN" sz="2000" dirty="0"/>
              <a:t>认知计算及应用天津市重点实验室和天津大学超算中心，现有教师</a:t>
            </a:r>
            <a:r>
              <a:rPr lang="en-US" altLang="zh-CN" sz="2000" dirty="0"/>
              <a:t>15 </a:t>
            </a:r>
            <a:r>
              <a:rPr lang="zh-CN" altLang="zh-CN" sz="2000" dirty="0"/>
              <a:t>人，其中教授</a:t>
            </a:r>
            <a:r>
              <a:rPr lang="en-US" altLang="zh-CN" sz="2000" dirty="0"/>
              <a:t>3 </a:t>
            </a:r>
            <a:r>
              <a:rPr lang="zh-CN" altLang="zh-CN" sz="2000" dirty="0"/>
              <a:t>人，副教授</a:t>
            </a:r>
            <a:r>
              <a:rPr lang="en-US" altLang="zh-CN" sz="2000" dirty="0"/>
              <a:t>7</a:t>
            </a:r>
            <a:r>
              <a:rPr lang="zh-CN" altLang="zh-CN" sz="2000" dirty="0"/>
              <a:t>人，现有研究生</a:t>
            </a:r>
            <a:r>
              <a:rPr lang="en-US" altLang="zh-CN" sz="2000" dirty="0"/>
              <a:t>60</a:t>
            </a:r>
            <a:r>
              <a:rPr lang="zh-CN" altLang="en-US" sz="2000" dirty="0"/>
              <a:t>余</a:t>
            </a:r>
            <a:r>
              <a:rPr lang="zh-CN" altLang="zh-CN" sz="2000" dirty="0"/>
              <a:t>人，近年在知识图谱领域开展了多个国家级项目研究，取得了比较多丰富的研究经验并积累了丰富的研究成果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atinLnBrk="1">
              <a:buFont typeface="Arial" pitchFamily="34" charset="0"/>
              <a:buNone/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3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、该依托学科在国内位置及标志性成果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atinLnBrk="1">
              <a:buFont typeface="Arial" pitchFamily="34" charset="0"/>
              <a:buNone/>
              <a:defRPr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团队中的冯志勇教授为</a:t>
            </a:r>
            <a:r>
              <a:rPr lang="zh-CN" altLang="zh-CN" sz="2000" b="1" dirty="0"/>
              <a:t>国家重点研发计划</a:t>
            </a:r>
            <a:r>
              <a:rPr lang="zh-CN" altLang="en-US" sz="2000" b="1" dirty="0"/>
              <a:t>首席科学家，团队承担国家重点研发计划项目、</a:t>
            </a:r>
            <a:r>
              <a:rPr lang="en-US" altLang="zh-CN" sz="2000" b="1" dirty="0"/>
              <a:t>863</a:t>
            </a:r>
            <a:r>
              <a:rPr lang="zh-CN" altLang="en-US" sz="2000" b="1" dirty="0"/>
              <a:t>项目、国家自然科学基金项目</a:t>
            </a:r>
            <a:r>
              <a:rPr lang="en-US" altLang="zh-CN" sz="2000" b="1" dirty="0"/>
              <a:t>20</a:t>
            </a:r>
            <a:r>
              <a:rPr lang="zh-CN" altLang="en-US" sz="2000" b="1" dirty="0"/>
              <a:t>余项，承担国家国防科技工业局项目多项，开发了服务网络、语义的大数据存储体系结构和图数据管理方案等关键技术，在国内外有一定的影响力。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6" name="AutoShape 14"/>
          <p:cNvSpPr>
            <a:spLocks noChangeArrowheads="1"/>
          </p:cNvSpPr>
          <p:nvPr/>
        </p:nvSpPr>
        <p:spPr bwMode="auto">
          <a:xfrm>
            <a:off x="539552" y="1340768"/>
            <a:ext cx="8136904" cy="55086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rgbClr val="375A84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1"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团队简介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EBDCF6-F6F0-42B3-B8F2-6F322921766B}"/>
              </a:ext>
            </a:extLst>
          </p:cNvPr>
          <p:cNvSpPr/>
          <p:nvPr/>
        </p:nvSpPr>
        <p:spPr>
          <a:xfrm>
            <a:off x="442925" y="5969992"/>
            <a:ext cx="8220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PermanentMarkerRegular"/>
              </a:rPr>
              <a:t>招收本科生进实验室，欢迎咨询！</a:t>
            </a:r>
            <a:endParaRPr lang="zh-CN" altLang="en-US" b="0" i="0" dirty="0">
              <a:solidFill>
                <a:srgbClr val="555555"/>
              </a:solidFill>
              <a:effectLst/>
              <a:latin typeface="PermanentMarkerRegular"/>
            </a:endParaRPr>
          </a:p>
        </p:txBody>
      </p:sp>
    </p:spTree>
    <p:extLst>
      <p:ext uri="{BB962C8B-B14F-4D97-AF65-F5344CB8AC3E}">
        <p14:creationId xmlns:p14="http://schemas.microsoft.com/office/powerpoint/2010/main" val="914168399"/>
      </p:ext>
    </p:extLst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298898" y="1603598"/>
            <a:ext cx="8450295" cy="4849738"/>
          </a:xfrm>
          <a:prstGeom prst="roundRect">
            <a:avLst>
              <a:gd name="adj" fmla="val 16667"/>
            </a:avLst>
          </a:prstGeom>
          <a:solidFill>
            <a:schemeClr val="bg1">
              <a:alpha val="69019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latinLnBrk="1">
              <a:buFont typeface="Arial" pitchFamily="34" charset="0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一、自然语言处理、人工智能和大数据处理、</a:t>
            </a:r>
            <a:endParaRPr lang="en-US" altLang="zh-CN" sz="28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</a:t>
            </a:r>
            <a:r>
              <a:rPr lang="zh-CN" altLang="en-US" sz="2400" b="1" dirty="0"/>
              <a:t>情感分析</a:t>
            </a:r>
            <a:r>
              <a:rPr lang="zh-CN" altLang="en-US" sz="2400" dirty="0"/>
              <a:t>：主要是文本情感分析，主要应用如电影评论、电商评论的分析与处理，此外还有就是通过社交媒体数据分析用户的抑郁倾向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4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</a:t>
            </a:r>
            <a:r>
              <a:rPr lang="zh-CN" altLang="en-US" sz="2400" b="1" dirty="0"/>
              <a:t>时序大数据分析</a:t>
            </a:r>
            <a:r>
              <a:rPr lang="zh-CN" altLang="en-US" sz="2400" dirty="0"/>
              <a:t>：如大规模的停电数据、大规模的故障数据、交通事故数据，对停电、发生故障和发生交通事故进行预测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4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3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</a:t>
            </a:r>
            <a:r>
              <a:rPr lang="zh-CN" altLang="en-US" sz="2400" b="1" dirty="0"/>
              <a:t>事件抽取及分析</a:t>
            </a:r>
            <a:r>
              <a:rPr lang="zh-CN" altLang="en-US" sz="2400" dirty="0"/>
              <a:t>：一些突发事件的新闻文本的分析，如</a:t>
            </a:r>
            <a:r>
              <a:rPr lang="en-US" altLang="zh-CN" sz="2400" dirty="0"/>
              <a:t>SARS</a:t>
            </a:r>
            <a:r>
              <a:rPr lang="zh-CN" altLang="en-US" sz="2400" dirty="0"/>
              <a:t>、新冠状病毒事件的新闻事件抽取与分析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4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atinLnBrk="1">
              <a:defRPr/>
            </a:pP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539552" y="1221954"/>
            <a:ext cx="8136904" cy="55086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rgbClr val="375A84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1"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主要研究方向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809DA-538C-42BD-A751-5C3D29EF81E2}"/>
              </a:ext>
            </a:extLst>
          </p:cNvPr>
          <p:cNvSpPr/>
          <p:nvPr/>
        </p:nvSpPr>
        <p:spPr>
          <a:xfrm>
            <a:off x="527747" y="6309320"/>
            <a:ext cx="8220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PermanentMarkerRegular"/>
              </a:rPr>
              <a:t>招收本科生进实验室，欢迎咨询！</a:t>
            </a:r>
            <a:endParaRPr lang="zh-CN" altLang="en-US" b="0" i="0" dirty="0">
              <a:solidFill>
                <a:srgbClr val="555555"/>
              </a:solidFill>
              <a:effectLst/>
              <a:latin typeface="PermanentMarkerRegular"/>
            </a:endParaRPr>
          </a:p>
        </p:txBody>
      </p:sp>
    </p:spTree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298898" y="1459582"/>
            <a:ext cx="8450295" cy="4849738"/>
          </a:xfrm>
          <a:prstGeom prst="roundRect">
            <a:avLst>
              <a:gd name="adj" fmla="val 16667"/>
            </a:avLst>
          </a:prstGeom>
          <a:solidFill>
            <a:schemeClr val="bg1">
              <a:alpha val="69019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latinLnBrk="1">
              <a:defRPr/>
            </a:pP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atinLnBrk="1"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二、生物医学知识图谱构建及应用</a:t>
            </a:r>
            <a:endParaRPr lang="en-US" altLang="zh-CN" sz="28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）病案数字化管理。</a:t>
            </a:r>
            <a:r>
              <a:rPr lang="zh-CN" altLang="en-US" sz="2400" dirty="0">
                <a:sym typeface="Arial" pitchFamily="34" charset="0"/>
              </a:rPr>
              <a:t>从电子病历中抽取关键信息（如：疾病，病人（体征，病情），药物（用量），诊疗方案（医疗活动时序关系））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40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）构建病人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病案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药物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基因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疾病的知识图谱，支持语义查询、信息重利用：</a:t>
            </a:r>
            <a:r>
              <a:rPr lang="zh-CN" altLang="en-US" sz="2400" dirty="0"/>
              <a:t>针对每个病人，给出历史数据中与他的病症最接近的参考治疗方案和用药方案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4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3)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 药物重利用：</a:t>
            </a:r>
            <a:r>
              <a:rPr lang="zh-CN" altLang="en-US" sz="2400" dirty="0"/>
              <a:t>通过对文献和历史数据分析一种药的新的用途，即“老药新用”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4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4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）药物靶点发现：</a:t>
            </a:r>
            <a:r>
              <a:rPr lang="zh-CN" altLang="en-US" sz="2400" dirty="0"/>
              <a:t>如寻找治疗某种癌症的基因靶点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4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5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）疾病和生理指标之间的关系：</a:t>
            </a:r>
            <a:r>
              <a:rPr lang="zh-CN" altLang="en-US" sz="2400" dirty="0">
                <a:sym typeface="Arial" pitchFamily="34" charset="0"/>
              </a:rPr>
              <a:t>如通过血压血糖等判断疾病。</a:t>
            </a:r>
            <a:endParaRPr lang="en-US" altLang="zh-CN" sz="2400" dirty="0">
              <a:sym typeface="Arial" pitchFamily="34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539552" y="1221954"/>
            <a:ext cx="8136904" cy="55086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rgbClr val="375A84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1"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主要研究方向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A809DA-538C-42BD-A751-5C3D29EF81E2}"/>
              </a:ext>
            </a:extLst>
          </p:cNvPr>
          <p:cNvSpPr/>
          <p:nvPr/>
        </p:nvSpPr>
        <p:spPr>
          <a:xfrm>
            <a:off x="527747" y="6309320"/>
            <a:ext cx="8220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PermanentMarkerRegular"/>
              </a:rPr>
              <a:t>招收本科生进实验室，欢迎咨询！</a:t>
            </a:r>
            <a:endParaRPr lang="zh-CN" altLang="en-US" b="0" i="0" dirty="0">
              <a:solidFill>
                <a:srgbClr val="555555"/>
              </a:solidFill>
              <a:effectLst/>
              <a:latin typeface="PermanentMarker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68188667"/>
      </p:ext>
    </p:extLst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6"/>
          <p:cNvSpPr>
            <a:spLocks noChangeArrowheads="1"/>
          </p:cNvSpPr>
          <p:nvPr/>
        </p:nvSpPr>
        <p:spPr bwMode="auto">
          <a:xfrm>
            <a:off x="226161" y="1628800"/>
            <a:ext cx="8450295" cy="4849738"/>
          </a:xfrm>
          <a:prstGeom prst="roundRect">
            <a:avLst>
              <a:gd name="adj" fmla="val 16667"/>
            </a:avLst>
          </a:prstGeom>
          <a:solidFill>
            <a:schemeClr val="bg1">
              <a:alpha val="69019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latinLnBrk="1">
              <a:buFont typeface="Arial" pitchFamily="34" charset="0"/>
              <a:buNone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三、电子病历大数据处理</a:t>
            </a:r>
            <a:endParaRPr lang="en-US" altLang="zh-CN" sz="28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）通过大数据处理在海量数据中找到类似病历、成功治愈病案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-&gt;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诊疗方案推荐；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）疾病相似度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-&gt;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用药推荐；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3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）标准治疗方案数字化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-&gt;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检测临床诊疗方案和用药偏差；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4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）数据挖掘，预后方案推荐；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5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）病历挖掘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-&gt;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个性化治疗方案推荐。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atinLnBrk="1">
              <a:defRPr/>
            </a:pP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atinLnBrk="1"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四、领域知识图谱构建及应用</a:t>
            </a:r>
            <a:endParaRPr lang="en-US" altLang="zh-CN" sz="28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船舶装备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产品故障分析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；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）大停电原因分析系统；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lvl="1" latinLnBrk="1">
              <a:defRPr/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3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）在其他领域的应用</a:t>
            </a:r>
            <a:endParaRPr lang="en-US" altLang="zh-CN" sz="2000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539552" y="1340768"/>
            <a:ext cx="8136904" cy="550862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rgbClr val="375A84"/>
              </a:gs>
            </a:gsLst>
            <a:lin ang="5400000" scaled="1"/>
          </a:gradFill>
          <a:ln w="25400">
            <a:solidFill>
              <a:srgbClr val="FEFFFF"/>
            </a:solidFill>
            <a:round/>
            <a:headEnd/>
            <a:tailEnd/>
          </a:ln>
          <a:effectLst>
            <a:outerShdw blurRad="63500"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1">
              <a:buFont typeface="Arial" pitchFamily="34" charset="0"/>
              <a:buNone/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主要研究方向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29BF44-E5CC-40D0-87FD-9FE954EA86F6}"/>
              </a:ext>
            </a:extLst>
          </p:cNvPr>
          <p:cNvSpPr/>
          <p:nvPr/>
        </p:nvSpPr>
        <p:spPr>
          <a:xfrm>
            <a:off x="442925" y="6309320"/>
            <a:ext cx="8220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PermanentMarkerRegular"/>
              </a:rPr>
              <a:t>招收本科生进实验室，欢迎咨询！</a:t>
            </a:r>
            <a:endParaRPr lang="zh-CN" altLang="en-US" b="0" i="0" dirty="0">
              <a:solidFill>
                <a:srgbClr val="555555"/>
              </a:solidFill>
              <a:effectLst/>
              <a:latin typeface="PermanentMarker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12364880"/>
      </p:ext>
    </p:extLst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E2AE9-E04F-E843-9589-4E3DB9A6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微信：</a:t>
            </a:r>
            <a:r>
              <a:rPr kumimoji="1" lang="en-US" altLang="zh-CN" dirty="0"/>
              <a:t>13612059239</a:t>
            </a:r>
            <a:br>
              <a:rPr kumimoji="1" lang="en-US" altLang="zh-CN" dirty="0"/>
            </a:br>
            <a:r>
              <a:rPr kumimoji="1" lang="zh-CN" altLang="en-US" dirty="0"/>
              <a:t>邮箱：</a:t>
            </a:r>
            <a:r>
              <a:rPr kumimoji="1" lang="en-US" altLang="zh-CN" dirty="0" err="1"/>
              <a:t>rgz@tju.edu.cn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62B332-DC87-D24A-8715-5245EE2E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844825"/>
            <a:ext cx="7772400" cy="2562076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招收本科生进实验室，欢迎咨询！</a:t>
            </a:r>
          </a:p>
          <a:p>
            <a:pPr algn="ctr"/>
            <a:r>
              <a:rPr kumimoji="1" lang="zh-CN" altLang="en-US" sz="6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509060565"/>
      </p:ext>
    </p:extLst>
  </p:cSld>
  <p:clrMapOvr>
    <a:masterClrMapping/>
  </p:clrMapOvr>
  <p:transition spd="slow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0"/>
  <p:tag name="KSO_WM_TEMPLATE_SUBCATEGORY" val="19"/>
  <p:tag name="KSO_WM_TEMPLATE_MASTER_TYPE" val="0"/>
  <p:tag name="KSO_WM_TEMPLATE_COLOR_TYPE" val="1"/>
  <p:tag name="KSO_WM_SLIDE_ITEM_CNT" val="5"/>
  <p:tag name="KSO_WM_SLIDE_INDEX" val="10"/>
  <p:tag name="KSO_WM_TAG_VERSION" val="1.0"/>
  <p:tag name="KSO_WM_BEAUTIFY_FLAG" val="#wm#"/>
  <p:tag name="KSO_WM_TEMPLATE_CATEGORY" val="custom"/>
  <p:tag name="KSO_WM_TEMPLATE_INDEX" val="20205081"/>
  <p:tag name="KSO_WM_SLIDE_TYPE" val="text"/>
  <p:tag name="KSO_WM_SLIDE_SUBTYPE" val="diag"/>
  <p:tag name="KSO_WM_SLIDE_SIZE" val="864.379*334.6"/>
  <p:tag name="KSO_WM_SLIDE_POSITION" val="47.9055*160.85"/>
  <p:tag name="KSO_WM_DIAGRAM_GROUP_CODE" val="l1-2"/>
  <p:tag name="KSO_WM_SLIDE_DIAGTYPE" val="l"/>
  <p:tag name="KSO_WM_SLIDE_LAYOUT" val="a_l"/>
  <p:tag name="KSO_WM_SLIDE_LAYOUT_CNT" val="1_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5*101"/>
  <p:tag name="TABLE_ENDDRAG_RECT" val="336*145*165*10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5*101"/>
  <p:tag name="TABLE_ENDDRAG_RECT" val="336*145*165*101"/>
</p:tagLst>
</file>

<file path=ppt/theme/theme1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FFFF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Bottom">
            <a:rot lat="20099999" lon="0" rev="0"/>
          </a:camera>
          <a:lightRig rig="legacyFlat1" dir="r"/>
        </a:scene3d>
        <a:sp3d extrusionH="2259000" prstMaterial="legacyPlastic">
          <a:bevelT w="13500" h="13500" prst="angle"/>
          <a:bevelB w="13500" h="13500" prst="angle"/>
          <a:extrusionClr>
            <a:srgbClr val="00336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FFFF"/>
            </a:gs>
            <a:gs pos="100000">
              <a:schemeClr val="bg1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legacyPerspectiveBottom">
            <a:rot lat="20099999" lon="0" rev="0"/>
          </a:camera>
          <a:lightRig rig="legacyFlat1" dir="r"/>
        </a:scene3d>
        <a:sp3d extrusionH="2259000" prstMaterial="legacyPlastic">
          <a:bevelT w="13500" h="13500" prst="angle"/>
          <a:bevelB w="13500" h="13500" prst="angle"/>
          <a:extrusionClr>
            <a:srgbClr val="003366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11848</TotalTime>
  <Pages>0</Pages>
  <Words>1282</Words>
  <Characters>0</Characters>
  <Application>Microsoft Office PowerPoint</Application>
  <DocSecurity>0</DocSecurity>
  <PresentationFormat>全屏显示(4:3)</PresentationFormat>
  <Lines>0</Lines>
  <Paragraphs>76</Paragraphs>
  <Slides>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PermanentMarkerRegular</vt:lpstr>
      <vt:lpstr>黑体</vt:lpstr>
      <vt:lpstr>华文新魏</vt:lpstr>
      <vt:lpstr>隶书</vt:lpstr>
      <vt:lpstr>微软雅黑</vt:lpstr>
      <vt:lpstr>Arial</vt:lpstr>
      <vt:lpstr>Calibri</vt:lpstr>
      <vt:lpstr>Times New Roman</vt:lpstr>
      <vt:lpstr>4_自定义设计方案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微信：13612059239 邮箱：rgz@tju.edu.cn</vt:lpstr>
    </vt:vector>
  </TitlesOfParts>
  <Company>Origraph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diyirao@gmail.com</cp:lastModifiedBy>
  <cp:revision>891</cp:revision>
  <cp:lastPrinted>1899-12-30T00:00:00Z</cp:lastPrinted>
  <dcterms:created xsi:type="dcterms:W3CDTF">2011-04-21T06:12:01Z</dcterms:created>
  <dcterms:modified xsi:type="dcterms:W3CDTF">2021-09-13T07:08:30Z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