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31" r:id="rId3"/>
    <p:sldId id="422" r:id="rId4"/>
    <p:sldId id="983" r:id="rId5"/>
    <p:sldId id="984" r:id="rId6"/>
    <p:sldId id="433" r:id="rId7"/>
    <p:sldId id="435" r:id="rId8"/>
    <p:sldId id="436" r:id="rId9"/>
    <p:sldId id="437" r:id="rId10"/>
    <p:sldId id="438" r:id="rId11"/>
    <p:sldId id="440" r:id="rId12"/>
    <p:sldId id="441" r:id="rId13"/>
    <p:sldId id="447" r:id="rId14"/>
    <p:sldId id="444" r:id="rId15"/>
    <p:sldId id="442" r:id="rId16"/>
    <p:sldId id="443" r:id="rId17"/>
    <p:sldId id="446" r:id="rId18"/>
    <p:sldId id="1015" r:id="rId19"/>
    <p:sldId id="451" r:id="rId20"/>
    <p:sldId id="450" r:id="rId21"/>
    <p:sldId id="471" r:id="rId22"/>
    <p:sldId id="449" r:id="rId23"/>
    <p:sldId id="453" r:id="rId24"/>
    <p:sldId id="459" r:id="rId25"/>
    <p:sldId id="460" r:id="rId26"/>
    <p:sldId id="461" r:id="rId27"/>
    <p:sldId id="455" r:id="rId28"/>
    <p:sldId id="456" r:id="rId29"/>
    <p:sldId id="452" r:id="rId30"/>
    <p:sldId id="463" r:id="rId31"/>
    <p:sldId id="465" r:id="rId32"/>
    <p:sldId id="466" r:id="rId33"/>
    <p:sldId id="467" r:id="rId34"/>
    <p:sldId id="468" r:id="rId35"/>
    <p:sldId id="469" r:id="rId36"/>
    <p:sldId id="470" r:id="rId37"/>
    <p:sldId id="1014" r:id="rId38"/>
    <p:sldId id="982"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9900CC"/>
    <a:srgbClr val="FF0000"/>
    <a:srgbClr val="FF9933"/>
    <a:srgbClr val="009242"/>
    <a:srgbClr val="CC3300"/>
    <a:srgbClr val="0066FF"/>
    <a:srgbClr val="00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0" autoAdjust="0"/>
    <p:restoredTop sz="89343" autoAdjust="0"/>
  </p:normalViewPr>
  <p:slideViewPr>
    <p:cSldViewPr>
      <p:cViewPr varScale="1">
        <p:scale>
          <a:sx n="106" d="100"/>
          <a:sy n="106" d="100"/>
        </p:scale>
        <p:origin x="149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84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C4B2DBF-9043-43B3-A019-159C7DA24C2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C4DEBEA-2781-481E-BC9F-327B253CF601}" type="slidenum">
              <a:rPr lang="zh-CN" altLang="en-US" smtClean="0"/>
              <a:pPr>
                <a:defRPr/>
              </a:pPr>
              <a:t>2</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9B0283B9-60E7-4649-9773-939B4D1FDCA5}" type="slidenum">
              <a:rPr lang="zh-CN" altLang="en-US" smtClean="0"/>
              <a:pPr>
                <a:defRPr/>
              </a:pPr>
              <a:t>11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altLang="zh-CN"/>
              <a:t>80386</a:t>
            </a:r>
            <a:r>
              <a:rPr lang="zh-CN" altLang="en-US"/>
              <a:t>把一个段的各种属性放在一起，组成了一个段描述符。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00F9AB6-0D45-4CFB-AEFA-EEF6C6A44B27}" type="slidenum">
              <a:rPr lang="zh-CN" altLang="en-US" smtClean="0"/>
              <a:pPr>
                <a:defRPr/>
              </a:pPr>
              <a:t>12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zh-CN" altLang="en-US"/>
              <a:t>这样就可以通过下标索引的方式找到所有的段描述符了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5C27D19B-407D-46EA-A244-67973A1F1996}" type="slidenum">
              <a:rPr lang="zh-CN" altLang="en-US" smtClean="0"/>
              <a:pPr>
                <a:defRPr/>
              </a:pPr>
              <a:t>13</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A8A1B282-1D39-4DA3-850E-E9FAAC4149BE}" type="slidenum">
              <a:rPr lang="zh-CN" altLang="en-US" smtClean="0"/>
              <a:pPr>
                <a:defRPr/>
              </a:pPr>
              <a:t>14</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3CB9AF5E-DEBE-4CC1-A443-D441B551ADB3}" type="slidenum">
              <a:rPr lang="zh-CN" altLang="en-US" smtClean="0"/>
              <a:pPr>
                <a:defRPr/>
              </a:pPr>
              <a:t>15</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B99CA0C-9B42-4587-BEB9-7D486400FA5A}" type="slidenum">
              <a:rPr lang="zh-CN" altLang="en-US" smtClean="0"/>
              <a:pPr>
                <a:defRPr/>
              </a:pPr>
              <a:t>16</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zh-CN" altLang="en-US"/>
              <a:t>为了支持分段机制，</a:t>
            </a:r>
            <a:r>
              <a:rPr lang="en-US" altLang="zh-CN"/>
              <a:t>IA-32</a:t>
            </a:r>
            <a:r>
              <a:rPr lang="zh-CN" altLang="en-US"/>
              <a:t>除了</a:t>
            </a:r>
            <a:r>
              <a:rPr lang="en-US" altLang="zh-CN"/>
              <a:t>6</a:t>
            </a:r>
            <a:r>
              <a:rPr lang="zh-CN" altLang="en-US"/>
              <a:t>个段寄存器，还提供了多个用户不可见的内部寄存器</a:t>
            </a:r>
            <a:endParaRPr lang="en-US" altLang="zh-CN"/>
          </a:p>
          <a:p>
            <a:endParaRPr lang="en-US" altLang="zh-CN"/>
          </a:p>
          <a:p>
            <a:r>
              <a:rPr lang="zh-CN" altLang="en-US"/>
              <a:t>每次访存，都必须获得所在段的基地址，而这个基地址存放在主存中的段描述符内，因此需要大量的访存操作，为了提高性能。。。</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66DF7F9-11C4-427A-9B42-0D262DBFFA4D}" type="slidenum">
              <a:rPr lang="zh-CN" altLang="en-US" smtClean="0"/>
              <a:pPr>
                <a:defRPr/>
              </a:pPr>
              <a:t>17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buFontTx/>
              <a:buAutoNum type="arabicPeriod"/>
            </a:pPr>
            <a:r>
              <a:rPr lang="zh-CN" altLang="en-US" dirty="0"/>
              <a:t>通过段寄存器中的段选择符</a:t>
            </a:r>
            <a:r>
              <a:rPr lang="en-US" altLang="zh-CN" dirty="0"/>
              <a:t>TI</a:t>
            </a:r>
            <a:r>
              <a:rPr lang="zh-CN" altLang="en-US" dirty="0"/>
              <a:t>位决定在哪个表中查找。</a:t>
            </a:r>
            <a:endParaRPr lang="en-US" altLang="zh-CN" dirty="0"/>
          </a:p>
          <a:p>
            <a:pPr marL="228600" indent="-228600">
              <a:buFontTx/>
              <a:buAutoNum type="arabicPeriod"/>
            </a:pPr>
            <a:r>
              <a:rPr lang="zh-CN" altLang="en-US" dirty="0"/>
              <a:t>根据</a:t>
            </a:r>
            <a:r>
              <a:rPr lang="en-US" altLang="zh-CN" dirty="0" err="1"/>
              <a:t>GDTR</a:t>
            </a:r>
            <a:r>
              <a:rPr lang="zh-CN" altLang="en-US" dirty="0"/>
              <a:t>读出段描述符表的首地址。</a:t>
            </a:r>
            <a:endParaRPr lang="en-US" altLang="zh-CN" dirty="0"/>
          </a:p>
          <a:p>
            <a:pPr marL="228600" indent="-228600">
              <a:buFontTx/>
              <a:buAutoNum type="arabicPeriod"/>
            </a:pPr>
            <a:r>
              <a:rPr lang="zh-CN" altLang="en-US" dirty="0"/>
              <a:t>根据段寄存器中的段选择符</a:t>
            </a:r>
            <a:r>
              <a:rPr lang="en-US" altLang="zh-CN" dirty="0"/>
              <a:t>index</a:t>
            </a:r>
            <a:r>
              <a:rPr lang="zh-CN" altLang="en-US" dirty="0"/>
              <a:t>位在表中进行索引，找到一个段描述符。</a:t>
            </a:r>
            <a:endParaRPr lang="en-US" altLang="zh-CN" dirty="0"/>
          </a:p>
          <a:p>
            <a:pPr marL="228600" indent="-228600">
              <a:buFontTx/>
              <a:buAutoNum type="arabicPeriod"/>
            </a:pPr>
            <a:r>
              <a:rPr lang="zh-CN" altLang="en-US" dirty="0"/>
              <a:t>在段描述符中读出段的基地址，和逻辑地址相加，得到线性地址。</a:t>
            </a:r>
            <a:endParaRPr lang="en-US" altLang="zh-CN" dirty="0"/>
          </a:p>
          <a:p>
            <a:pPr marL="228600" indent="-228600"/>
            <a:r>
              <a:rPr lang="zh-CN" altLang="en-US" dirty="0"/>
              <a:t>在计算线性地址的过程中，可根据段描述符中的限界和访问权限判断是否“地址越界”或“访问越权”，以实现存储保护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66DF7F9-11C4-427A-9B42-0D262DBFFA4D}" type="slidenum">
              <a:rPr lang="zh-CN" altLang="en-US" smtClean="0"/>
              <a:pPr>
                <a:defRPr/>
              </a:pPr>
              <a:t>18</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buFontTx/>
              <a:buAutoNum type="arabicPeriod"/>
            </a:pPr>
            <a:endParaRPr lang="zh-CN" altLang="en-US" dirty="0"/>
          </a:p>
        </p:txBody>
      </p:sp>
    </p:spTree>
    <p:extLst>
      <p:ext uri="{BB962C8B-B14F-4D97-AF65-F5344CB8AC3E}">
        <p14:creationId xmlns:p14="http://schemas.microsoft.com/office/powerpoint/2010/main" val="1460331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D9CF708-078E-469F-8115-2845B1B432B2}" type="slidenum">
              <a:rPr lang="zh-CN" altLang="en-US" smtClean="0"/>
              <a:pPr>
                <a:defRPr/>
              </a:pPr>
              <a:t>19</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9EC086B-3C2F-4170-9521-9F83BF64F56B}" type="slidenum">
              <a:rPr lang="zh-CN" altLang="en-US" smtClean="0"/>
              <a:pPr>
                <a:defRPr/>
              </a:pPr>
              <a:t>20</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832FE420-4C80-41D1-AD9E-EDE91962EA2B}" type="slidenum">
              <a:rPr lang="zh-CN" altLang="en-US" smtClean="0"/>
              <a:pPr>
                <a:defRPr/>
              </a:pPr>
              <a:t>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724259A8-FFF2-456F-970E-175C6D377EDA}" type="slidenum">
              <a:rPr lang="zh-CN" altLang="en-US" smtClean="0"/>
              <a:pPr>
                <a:defRPr/>
              </a:pPr>
              <a:t>21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E6C5B0C-727A-46F4-9287-1D876910F088}" type="slidenum">
              <a:rPr lang="zh-CN" altLang="en-US" smtClean="0"/>
              <a:pPr>
                <a:defRPr/>
              </a:pPr>
              <a:t>22</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a:t>在</a:t>
            </a:r>
            <a:r>
              <a:rPr lang="en-US" altLang="zh-CN"/>
              <a:t>80386</a:t>
            </a:r>
            <a:r>
              <a:rPr lang="zh-CN" altLang="en-US"/>
              <a:t>中，存在</a:t>
            </a:r>
            <a:r>
              <a:rPr lang="en-US" altLang="zh-CN"/>
              <a:t>0</a:t>
            </a:r>
            <a:r>
              <a:rPr lang="zh-CN" altLang="en-US"/>
              <a:t>～</a:t>
            </a:r>
            <a:r>
              <a:rPr lang="en-US" altLang="zh-CN"/>
              <a:t>3</a:t>
            </a:r>
            <a:r>
              <a:rPr lang="zh-CN" altLang="en-US"/>
              <a:t>四个特权级别，</a:t>
            </a:r>
            <a:r>
              <a:rPr lang="en-US" altLang="zh-CN"/>
              <a:t>0</a:t>
            </a:r>
            <a:r>
              <a:rPr lang="zh-CN" altLang="en-US"/>
              <a:t>特权级最高，</a:t>
            </a:r>
            <a:r>
              <a:rPr lang="en-US" altLang="zh-CN"/>
              <a:t>3</a:t>
            </a:r>
            <a:r>
              <a:rPr lang="zh-CN" altLang="en-US"/>
              <a:t>特权级最低。特权级</a:t>
            </a:r>
            <a:r>
              <a:rPr lang="en-US" altLang="zh-CN"/>
              <a:t>n</a:t>
            </a:r>
            <a:r>
              <a:rPr lang="zh-CN" altLang="en-US"/>
              <a:t>所能访问的资源，在特权级</a:t>
            </a:r>
            <a:r>
              <a:rPr lang="en-US" altLang="zh-CN"/>
              <a:t>0</a:t>
            </a:r>
            <a:r>
              <a:rPr lang="zh-CN" altLang="en-US"/>
              <a:t>～</a:t>
            </a:r>
            <a:r>
              <a:rPr lang="en-US" altLang="zh-CN"/>
              <a:t>n</a:t>
            </a:r>
            <a:r>
              <a:rPr lang="zh-CN" altLang="en-US"/>
              <a:t>也能访问。不同特权级之前的关系就形成了一个环。虽然</a:t>
            </a:r>
            <a:r>
              <a:rPr lang="en-US" altLang="zh-CN"/>
              <a:t>80386</a:t>
            </a:r>
            <a:r>
              <a:rPr lang="zh-CN" altLang="en-US"/>
              <a:t>提供</a:t>
            </a:r>
            <a:r>
              <a:rPr lang="en-US" altLang="zh-CN"/>
              <a:t>4</a:t>
            </a:r>
            <a:r>
              <a:rPr lang="zh-CN" altLang="en-US"/>
              <a:t>个特权级，但大多数操作系统只会使用第</a:t>
            </a:r>
            <a:r>
              <a:rPr lang="en-US" altLang="zh-CN"/>
              <a:t>0</a:t>
            </a:r>
            <a:r>
              <a:rPr lang="zh-CN" altLang="en-US"/>
              <a:t>和第</a:t>
            </a:r>
            <a:r>
              <a:rPr lang="en-US" altLang="zh-CN"/>
              <a:t>3</a:t>
            </a:r>
            <a:r>
              <a:rPr lang="zh-CN" altLang="en-US"/>
              <a:t>环。</a:t>
            </a:r>
          </a:p>
        </p:txBody>
      </p:sp>
      <p:sp>
        <p:nvSpPr>
          <p:cNvPr id="4" name="灯片编号占位符 3"/>
          <p:cNvSpPr>
            <a:spLocks noGrp="1"/>
          </p:cNvSpPr>
          <p:nvPr>
            <p:ph type="sldNum" sz="quarter" idx="5"/>
          </p:nvPr>
        </p:nvSpPr>
        <p:spPr/>
        <p:txBody>
          <a:bodyPr/>
          <a:lstStyle/>
          <a:p>
            <a:pPr>
              <a:defRPr/>
            </a:pPr>
            <a:fld id="{97B7833F-038C-468B-873C-CA2DDEA5935F}" type="slidenum">
              <a:rPr lang="zh-CN" altLang="en-US" smtClean="0"/>
              <a:pPr>
                <a:defRPr/>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marL="228600" indent="-228600">
              <a:buFontTx/>
              <a:buAutoNum type="arabicPeriod"/>
              <a:defRPr/>
            </a:pPr>
            <a:r>
              <a:rPr lang="zh-CN" altLang="en-US" dirty="0"/>
              <a:t>假如你到银行找工作人员办理取款业务，你就相当于“请求者”，你的账户相当于“目标段”，工作人员相当于“当前进程”。业务办理成功是因为：</a:t>
            </a:r>
            <a:endParaRPr lang="en-US" altLang="zh-CN" dirty="0"/>
          </a:p>
          <a:p>
            <a:pPr marL="228600" indent="-228600">
              <a:defRPr/>
            </a:pPr>
            <a:r>
              <a:rPr lang="en-US" altLang="zh-CN" dirty="0"/>
              <a:t>   a. </a:t>
            </a:r>
            <a:r>
              <a:rPr lang="zh-CN" altLang="en-US" dirty="0"/>
              <a:t>你有权访问自己的账户（</a:t>
            </a:r>
            <a:r>
              <a:rPr lang="en-US" altLang="zh-CN" dirty="0">
                <a:solidFill>
                  <a:srgbClr val="0033CC"/>
                </a:solidFill>
                <a:latin typeface="Centaur" pitchFamily="18" charset="0"/>
              </a:rPr>
              <a:t>target_descriptor.DPL &gt;= requestor.RPL</a:t>
            </a:r>
            <a:r>
              <a:rPr lang="zh-CN" altLang="en-US" dirty="0"/>
              <a:t>）</a:t>
            </a:r>
            <a:endParaRPr lang="en-US" altLang="zh-CN" dirty="0"/>
          </a:p>
          <a:p>
            <a:pPr marL="228600" indent="-228600">
              <a:defRPr/>
            </a:pPr>
            <a:r>
              <a:rPr lang="en-US" altLang="zh-CN" dirty="0"/>
              <a:t>   b. </a:t>
            </a:r>
            <a:r>
              <a:rPr lang="zh-CN" altLang="en-US" dirty="0"/>
              <a:t>工作人员也有权对你的账户进行操作（</a:t>
            </a:r>
            <a:r>
              <a:rPr lang="en-US" altLang="zh-CN" dirty="0">
                <a:solidFill>
                  <a:srgbClr val="0033CC"/>
                </a:solidFill>
                <a:latin typeface="Centaur" pitchFamily="18" charset="0"/>
              </a:rPr>
              <a:t>target_descriptor.DPL &gt;= CPL</a:t>
            </a:r>
            <a:r>
              <a:rPr lang="zh-CN" altLang="en-US" dirty="0"/>
              <a:t>）</a:t>
            </a:r>
            <a:endParaRPr lang="en-US" altLang="zh-CN" dirty="0"/>
          </a:p>
          <a:p>
            <a:pPr marL="228600" indent="-228600">
              <a:defRPr/>
            </a:pPr>
            <a:r>
              <a:rPr lang="en-US" altLang="zh-CN" dirty="0"/>
              <a:t>2. </a:t>
            </a:r>
            <a:r>
              <a:rPr lang="zh-CN" altLang="en-US" dirty="0"/>
              <a:t>如果你想从别人的账户取钱，虽然工作人员有权访问别人的账户（</a:t>
            </a:r>
            <a:r>
              <a:rPr lang="en-US" altLang="zh-CN" dirty="0">
                <a:solidFill>
                  <a:srgbClr val="0033CC"/>
                </a:solidFill>
                <a:latin typeface="Centaur" pitchFamily="18" charset="0"/>
              </a:rPr>
              <a:t>target_descriptor.DPL &gt;= CPL</a:t>
            </a:r>
            <a:r>
              <a:rPr lang="zh-CN" altLang="en-US" dirty="0"/>
              <a:t>），但你却没有权利访问（</a:t>
            </a:r>
            <a:r>
              <a:rPr lang="en-US" altLang="zh-CN" dirty="0">
                <a:solidFill>
                  <a:srgbClr val="0033CC"/>
                </a:solidFill>
                <a:latin typeface="Centaur" pitchFamily="18" charset="0"/>
              </a:rPr>
              <a:t>target_descriptor.DPL &lt; requestor.RPL</a:t>
            </a:r>
            <a:r>
              <a:rPr lang="zh-CN" altLang="en-US" dirty="0"/>
              <a:t>），业务办理失败</a:t>
            </a:r>
            <a:endParaRPr lang="en-US" altLang="zh-CN" dirty="0"/>
          </a:p>
          <a:p>
            <a:pPr marL="228600" indent="-228600">
              <a:defRPr/>
            </a:pPr>
            <a:r>
              <a:rPr lang="en-US" altLang="zh-CN" dirty="0"/>
              <a:t>3. </a:t>
            </a:r>
            <a:r>
              <a:rPr lang="zh-CN" altLang="en-US" dirty="0"/>
              <a:t>如果你打算亲自操作银行系统来取款，虽然账户是你的（</a:t>
            </a:r>
            <a:r>
              <a:rPr lang="en-US" altLang="zh-CN" dirty="0">
                <a:solidFill>
                  <a:srgbClr val="0033CC"/>
                </a:solidFill>
                <a:latin typeface="Centaur" pitchFamily="18" charset="0"/>
              </a:rPr>
              <a:t>target_descriptor.DPL &gt;= requestor.RPL</a:t>
            </a:r>
            <a:r>
              <a:rPr lang="zh-CN" altLang="en-US" dirty="0"/>
              <a:t>），但你却没有权限直接对你的账户金额进行操作（</a:t>
            </a:r>
            <a:r>
              <a:rPr lang="en-US" altLang="zh-CN" dirty="0">
                <a:solidFill>
                  <a:srgbClr val="0033CC"/>
                </a:solidFill>
                <a:latin typeface="Centaur" pitchFamily="18" charset="0"/>
              </a:rPr>
              <a:t>target_descriptor.DPL &lt; CPL</a:t>
            </a:r>
            <a:r>
              <a:rPr lang="zh-CN" altLang="en-US" dirty="0"/>
              <a:t>）这样你会被保安抓起来。</a:t>
            </a:r>
            <a:endParaRPr lang="en-US" altLang="zh-CN" dirty="0"/>
          </a:p>
          <a:p>
            <a:pPr marL="228600" indent="-228600">
              <a:defRPr/>
            </a:pPr>
            <a:endParaRPr lang="en-US" altLang="zh-CN" dirty="0"/>
          </a:p>
          <a:p>
            <a:pPr marL="228600" indent="-228600">
              <a:defRPr/>
            </a:pPr>
            <a:r>
              <a:rPr lang="zh-CN" altLang="en-US" dirty="0"/>
              <a:t>计算机中也有类似的情况：用户进程（请求者）想对自己拥有的数据（段描述符所描述的段）进行一些没有权限的操作（比如，输入），它就要请求有权的进</a:t>
            </a:r>
            <a:endParaRPr lang="en-US" altLang="zh-CN" dirty="0"/>
          </a:p>
          <a:p>
            <a:pPr marL="228600" indent="-228600">
              <a:defRPr/>
            </a:pPr>
            <a:r>
              <a:rPr lang="zh-CN" altLang="en-US" dirty="0"/>
              <a:t>程（通常是操作系统）来完成这个操作，于是就出现了“内核代表用户进程进行操作”的场景。当然，在真正进行操作前，也要检查这些数据是不是真的是用</a:t>
            </a:r>
            <a:endParaRPr lang="en-US" altLang="zh-CN" dirty="0"/>
          </a:p>
          <a:p>
            <a:pPr marL="228600" indent="-228600">
              <a:defRPr/>
            </a:pPr>
            <a:r>
              <a:rPr lang="zh-CN" altLang="en-US" dirty="0"/>
              <a:t>户进程有权使用的数据。</a:t>
            </a:r>
            <a:endParaRPr lang="en-US" altLang="zh-CN" dirty="0"/>
          </a:p>
          <a:p>
            <a:pPr marL="228600" indent="-228600">
              <a:defRPr/>
            </a:pPr>
            <a:endParaRPr lang="en-US" altLang="zh-CN" dirty="0"/>
          </a:p>
          <a:p>
            <a:pPr>
              <a:defRPr/>
            </a:pPr>
            <a:r>
              <a:rPr lang="en-US" altLang="zh-CN" dirty="0"/>
              <a:t>const char </a:t>
            </a:r>
            <a:r>
              <a:rPr lang="en-US" altLang="zh-CN" dirty="0" err="1"/>
              <a:t>str</a:t>
            </a:r>
            <a:r>
              <a:rPr lang="en-US" altLang="zh-CN" dirty="0"/>
              <a:t>[] = "Hello, world!\n";</a:t>
            </a:r>
          </a:p>
          <a:p>
            <a:pPr>
              <a:defRPr/>
            </a:pPr>
            <a:r>
              <a:rPr lang="en-US" altLang="zh-CN" dirty="0" err="1"/>
              <a:t>int</a:t>
            </a:r>
            <a:r>
              <a:rPr lang="en-US" altLang="zh-CN" dirty="0"/>
              <a:t> main() {</a:t>
            </a:r>
          </a:p>
          <a:p>
            <a:pPr>
              <a:defRPr/>
            </a:pPr>
            <a:r>
              <a:rPr lang="en-US" altLang="zh-CN" dirty="0" err="1"/>
              <a:t>asm</a:t>
            </a:r>
            <a:r>
              <a:rPr lang="en-US" altLang="zh-CN" dirty="0"/>
              <a:t> volatile ( "</a:t>
            </a:r>
            <a:r>
              <a:rPr lang="en-US" altLang="zh-CN" dirty="0" err="1"/>
              <a:t>movl</a:t>
            </a:r>
            <a:r>
              <a:rPr lang="en-US" altLang="zh-CN" dirty="0"/>
              <a:t> $4, %</a:t>
            </a:r>
            <a:r>
              <a:rPr lang="en-US" altLang="zh-CN" dirty="0" err="1"/>
              <a:t>eax</a:t>
            </a:r>
            <a:r>
              <a:rPr lang="en-US" altLang="zh-CN" dirty="0"/>
              <a:t>;" // system call ID, 4 = </a:t>
            </a:r>
            <a:r>
              <a:rPr lang="en-US" altLang="zh-CN" dirty="0" err="1"/>
              <a:t>SYS_write</a:t>
            </a:r>
            <a:endParaRPr lang="en-US" altLang="zh-CN" dirty="0"/>
          </a:p>
          <a:p>
            <a:pPr>
              <a:defRPr/>
            </a:pPr>
            <a:r>
              <a:rPr lang="fr-FR" altLang="zh-CN" dirty="0"/>
              <a:t>"movl $1, %ebx;" // file descriptor, 1 = stdout</a:t>
            </a:r>
          </a:p>
          <a:p>
            <a:pPr>
              <a:defRPr/>
            </a:pPr>
            <a:r>
              <a:rPr lang="en-US" altLang="zh-CN" dirty="0"/>
              <a:t>"</a:t>
            </a:r>
            <a:r>
              <a:rPr lang="en-US" altLang="zh-CN" dirty="0" err="1"/>
              <a:t>movl</a:t>
            </a:r>
            <a:r>
              <a:rPr lang="en-US" altLang="zh-CN" dirty="0"/>
              <a:t> $</a:t>
            </a:r>
            <a:r>
              <a:rPr lang="en-US" altLang="zh-CN" dirty="0" err="1"/>
              <a:t>str</a:t>
            </a:r>
            <a:r>
              <a:rPr lang="en-US" altLang="zh-CN" dirty="0"/>
              <a:t>, %</a:t>
            </a:r>
            <a:r>
              <a:rPr lang="en-US" altLang="zh-CN" dirty="0" err="1"/>
              <a:t>ecx</a:t>
            </a:r>
            <a:r>
              <a:rPr lang="en-US" altLang="zh-CN" dirty="0"/>
              <a:t>;" // buffer address</a:t>
            </a:r>
          </a:p>
          <a:p>
            <a:pPr>
              <a:defRPr/>
            </a:pPr>
            <a:r>
              <a:rPr lang="en-US" altLang="zh-CN" dirty="0"/>
              <a:t>"</a:t>
            </a:r>
            <a:r>
              <a:rPr lang="en-US" altLang="zh-CN" dirty="0" err="1"/>
              <a:t>movl</a:t>
            </a:r>
            <a:r>
              <a:rPr lang="en-US" altLang="zh-CN" dirty="0"/>
              <a:t> $14, %</a:t>
            </a:r>
            <a:r>
              <a:rPr lang="en-US" altLang="zh-CN" dirty="0" err="1"/>
              <a:t>edx</a:t>
            </a:r>
            <a:r>
              <a:rPr lang="en-US" altLang="zh-CN" dirty="0"/>
              <a:t>;" // length</a:t>
            </a:r>
          </a:p>
          <a:p>
            <a:pPr>
              <a:defRPr/>
            </a:pPr>
            <a:r>
              <a:rPr lang="en-US" altLang="zh-CN" dirty="0"/>
              <a:t>"</a:t>
            </a:r>
            <a:r>
              <a:rPr lang="en-US" altLang="zh-CN" dirty="0" err="1"/>
              <a:t>int</a:t>
            </a:r>
            <a:r>
              <a:rPr lang="en-US" altLang="zh-CN" dirty="0"/>
              <a:t> $0x80");</a:t>
            </a:r>
          </a:p>
          <a:p>
            <a:pPr>
              <a:defRPr/>
            </a:pPr>
            <a:r>
              <a:rPr lang="en-US" altLang="zh-CN" dirty="0"/>
              <a:t>return 0;</a:t>
            </a:r>
          </a:p>
          <a:p>
            <a:pPr>
              <a:defRPr/>
            </a:pP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88A0C597-421C-4D06-848D-0918D18F9CB2}" type="slidenum">
              <a:rPr lang="zh-CN" altLang="en-US" smtClean="0"/>
              <a:pPr>
                <a:defRPr/>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BD95714B-2442-4FE5-90BA-5161A096182E}" type="slidenum">
              <a:rPr lang="zh-CN" altLang="en-US" smtClean="0"/>
              <a:pPr>
                <a:defRPr/>
              </a:pPr>
              <a:t>29</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8F0DC666-5DC6-4322-94A4-C76866EE6AAD}" type="slidenum">
              <a:rPr lang="zh-CN" altLang="en-US" smtClean="0"/>
              <a:pPr>
                <a:defRPr/>
              </a:pPr>
              <a:t>30</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AC69E33-CAFF-4046-8037-A212E54197DF}" type="slidenum">
              <a:rPr lang="zh-CN" altLang="en-US" smtClean="0"/>
              <a:pPr>
                <a:defRPr/>
              </a:pPr>
              <a:t>31</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altLang="zh-CN"/>
              <a:t>IA-32</a:t>
            </a:r>
            <a:r>
              <a:rPr lang="zh-CN" altLang="en-US"/>
              <a:t>通过分段机制完成逻辑地址到线性地址的转换后，再进一步通过分页方式将线性地址转换为物理地址。</a:t>
            </a:r>
            <a:r>
              <a:rPr lang="en-US" altLang="zh-CN"/>
              <a:t>IA-32</a:t>
            </a:r>
            <a:r>
              <a:rPr lang="zh-CN" altLang="en-US"/>
              <a:t>内部有多个</a:t>
            </a:r>
            <a:r>
              <a:rPr lang="en-US" altLang="zh-CN"/>
              <a:t>32</a:t>
            </a:r>
            <a:r>
              <a:rPr lang="zh-CN" altLang="en-US"/>
              <a:t>位控制寄存器与分页阶段的地址转换有关。因此，在介绍分页机制之前，先介绍一下</a:t>
            </a:r>
            <a:r>
              <a:rPr lang="en-US" altLang="zh-CN"/>
              <a:t>IA-32</a:t>
            </a:r>
            <a:r>
              <a:rPr lang="zh-CN" altLang="en-US"/>
              <a:t>中的相关控制寄存器</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6C39259-B4E3-4CD1-BED7-1C2D30B34BAE}" type="slidenum">
              <a:rPr lang="zh-CN" altLang="en-US" smtClean="0"/>
              <a:pPr>
                <a:defRPr/>
              </a:pPr>
              <a:t>32</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zh-CN" altLang="en-US" dirty="0"/>
              <a:t>每</a:t>
            </a:r>
            <a:r>
              <a:rPr lang="en-US" altLang="zh-CN" dirty="0" err="1"/>
              <a:t>1K</a:t>
            </a:r>
            <a:r>
              <a:rPr lang="zh-CN" altLang="en-US" dirty="0"/>
              <a:t>个页面用一个页表进行组织，每个页表有</a:t>
            </a:r>
            <a:r>
              <a:rPr lang="en-US" altLang="zh-CN" dirty="0" err="1"/>
              <a:t>1K</a:t>
            </a:r>
            <a:r>
              <a:rPr lang="zh-CN" altLang="en-US" dirty="0"/>
              <a:t>个项，每项对应一个物理页（页框）</a:t>
            </a:r>
            <a:endParaRPr lang="en-US" altLang="zh-CN" dirty="0"/>
          </a:p>
          <a:p>
            <a:endParaRPr lang="en-US" altLang="zh-CN" dirty="0"/>
          </a:p>
          <a:p>
            <a:r>
              <a:rPr lang="zh-CN" altLang="en-US" dirty="0"/>
              <a:t>线性地址由</a:t>
            </a:r>
            <a:r>
              <a:rPr lang="en-US" altLang="zh-CN" dirty="0"/>
              <a:t>3</a:t>
            </a:r>
            <a:r>
              <a:rPr lang="zh-CN" altLang="en-US" dirty="0"/>
              <a:t>个字段组成，分别是</a:t>
            </a:r>
            <a:r>
              <a:rPr lang="en-US" altLang="zh-CN" dirty="0"/>
              <a:t>10</a:t>
            </a:r>
            <a:r>
              <a:rPr lang="zh-CN" altLang="en-US" dirty="0"/>
              <a:t>位页目录索引，</a:t>
            </a:r>
            <a:r>
              <a:rPr lang="en-US" altLang="zh-CN" dirty="0"/>
              <a:t>10</a:t>
            </a:r>
            <a:r>
              <a:rPr lang="zh-CN" altLang="en-US" dirty="0"/>
              <a:t>位页表索引，</a:t>
            </a:r>
            <a:r>
              <a:rPr lang="en-US" altLang="zh-CN" dirty="0"/>
              <a:t>12</a:t>
            </a:r>
            <a:r>
              <a:rPr lang="zh-CN" altLang="en-US" dirty="0"/>
              <a:t>位页内偏移</a:t>
            </a:r>
            <a:endParaRPr lang="en-US" altLang="zh-CN" dirty="0"/>
          </a:p>
          <a:p>
            <a:endParaRPr lang="en-US" altLang="zh-CN" dirty="0"/>
          </a:p>
          <a:p>
            <a:r>
              <a:rPr lang="zh-CN" altLang="en-US" dirty="0"/>
              <a:t>线性地址到物理地址转换过程如下：根据控制寄存器</a:t>
            </a:r>
            <a:r>
              <a:rPr lang="en-US" altLang="zh-CN" dirty="0"/>
              <a:t>CR3</a:t>
            </a:r>
            <a:r>
              <a:rPr lang="zh-CN" altLang="en-US" dirty="0"/>
              <a:t>中给出的页目录表首地址找到页目录表，由</a:t>
            </a:r>
            <a:r>
              <a:rPr lang="en-US" altLang="zh-CN" dirty="0"/>
              <a:t>DIR</a:t>
            </a:r>
            <a:r>
              <a:rPr lang="zh-CN" altLang="en-US" dirty="0"/>
              <a:t>字段提供的</a:t>
            </a:r>
            <a:r>
              <a:rPr lang="en-US" altLang="zh-CN" dirty="0"/>
              <a:t>10</a:t>
            </a:r>
            <a:r>
              <a:rPr lang="zh-CN" altLang="en-US" dirty="0"/>
              <a:t>位页目录索引找到对应的页目录项，每个页目录项大小为</a:t>
            </a:r>
            <a:r>
              <a:rPr lang="en-US" altLang="zh-CN" dirty="0"/>
              <a:t>4B</a:t>
            </a:r>
            <a:r>
              <a:rPr lang="zh-CN" altLang="en-US" dirty="0"/>
              <a:t>；然后，根据页目录项中</a:t>
            </a:r>
            <a:r>
              <a:rPr lang="en-US" altLang="zh-CN" dirty="0"/>
              <a:t>20</a:t>
            </a:r>
            <a:r>
              <a:rPr lang="zh-CN" altLang="en-US" dirty="0"/>
              <a:t>位基地址指出页表首地址找到对应的页表，在根据线性地址中间的页表索引（</a:t>
            </a:r>
            <a:r>
              <a:rPr lang="en-US" altLang="zh-CN" dirty="0"/>
              <a:t>PAGE</a:t>
            </a:r>
            <a:r>
              <a:rPr lang="zh-CN" altLang="en-US" dirty="0"/>
              <a:t>字段）找到页表中的页表项；最后将页表项中的</a:t>
            </a:r>
            <a:r>
              <a:rPr lang="en-US" altLang="zh-CN" dirty="0"/>
              <a:t>20</a:t>
            </a:r>
            <a:r>
              <a:rPr lang="zh-CN" altLang="en-US" dirty="0"/>
              <a:t>位基地址和线性地址中的</a:t>
            </a:r>
            <a:r>
              <a:rPr lang="en-US" altLang="zh-CN" dirty="0"/>
              <a:t>12</a:t>
            </a:r>
            <a:r>
              <a:rPr lang="zh-CN" altLang="en-US" dirty="0"/>
              <a:t>位页内偏移组合成</a:t>
            </a:r>
            <a:r>
              <a:rPr lang="en-US" altLang="zh-CN" dirty="0"/>
              <a:t>32</a:t>
            </a:r>
            <a:r>
              <a:rPr lang="zh-CN" altLang="en-US" dirty="0"/>
              <a:t>位物理地址。在这个转换过程中，页目录索引和页表索引都要乘以</a:t>
            </a:r>
            <a:r>
              <a:rPr lang="en-US" altLang="zh-CN" dirty="0"/>
              <a:t>4</a:t>
            </a:r>
            <a:r>
              <a:rPr lang="zh-CN" altLang="en-US" dirty="0"/>
              <a:t>，因为每个页目录项和页表项都是</a:t>
            </a:r>
            <a:r>
              <a:rPr lang="en-US" altLang="zh-CN" dirty="0"/>
              <a:t>32</a:t>
            </a:r>
            <a:r>
              <a:rPr lang="zh-CN" altLang="en-US" dirty="0"/>
              <a:t>位，占</a:t>
            </a:r>
            <a:r>
              <a:rPr lang="en-US" altLang="zh-CN" dirty="0"/>
              <a:t>4</a:t>
            </a:r>
            <a:r>
              <a:rPr lang="zh-CN" altLang="en-US" dirty="0"/>
              <a:t>个字节。</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598628DA-EE7C-4BF2-A542-FFF9B25873AF}" type="slidenum">
              <a:rPr lang="zh-CN" altLang="en-US" smtClean="0"/>
              <a:pPr>
                <a:defRPr/>
              </a:pPr>
              <a:t>33</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zh-CN" altLang="en-US"/>
              <a:t>页目录项和页表项的高</a:t>
            </a:r>
            <a:r>
              <a:rPr lang="en-US" altLang="zh-CN"/>
              <a:t>20</a:t>
            </a:r>
            <a:r>
              <a:rPr lang="zh-CN" altLang="en-US"/>
              <a:t>位是页表或页在主存中的首地址对应的物理页号，即首地址的高</a:t>
            </a:r>
            <a:r>
              <a:rPr lang="en-US" altLang="zh-CN"/>
              <a:t>20</a:t>
            </a:r>
            <a:r>
              <a:rPr lang="zh-CN" altLang="en-US"/>
              <a:t>位。每个页表的起始位置都按</a:t>
            </a:r>
            <a:r>
              <a:rPr lang="en-US" altLang="zh-CN"/>
              <a:t>4KB</a:t>
            </a:r>
            <a:r>
              <a:rPr lang="zh-CN" altLang="en-US"/>
              <a:t>对齐。</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6244A8F7-03FC-444B-8A13-2A06981A13EC}" type="slidenum">
              <a:rPr lang="zh-CN" altLang="en-US" smtClean="0"/>
              <a:pPr>
                <a:defRPr/>
              </a:pPr>
              <a:t>34</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AD5C6442-B007-4C30-B8A7-77829D82CC0B}" type="slidenum">
              <a:rPr lang="zh-CN" altLang="en-US" smtClean="0"/>
              <a:pPr>
                <a:defRPr/>
              </a:pPr>
              <a:t>35</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232505CF-A1CD-403F-8A1A-6B84170C073A}" type="slidenum">
              <a:rPr lang="zh-CN" altLang="en-US" smtClean="0"/>
              <a:pPr>
                <a:defRPr/>
              </a:pPr>
              <a:t>36</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232505CF-A1CD-403F-8A1A-6B84170C073A}" type="slidenum">
              <a:rPr lang="zh-CN" altLang="en-US" smtClean="0"/>
              <a:pPr>
                <a:defRPr/>
              </a:pPr>
              <a:t>37</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436481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400874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2B4BF09-8A24-4A68-988F-7C2FCFC88469}" type="slidenum">
              <a:rPr lang="zh-CN" altLang="en-US" smtClean="0"/>
              <a:pPr>
                <a:defRPr/>
              </a:pPr>
              <a:t>6</a:t>
            </a:fld>
            <a:endParaRPr lang="en-US" altLang="zh-CN"/>
          </a:p>
        </p:txBody>
      </p:sp>
      <p:sp>
        <p:nvSpPr>
          <p:cNvPr id="30723"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ln/>
        </p:spPr>
        <p:txBody>
          <a:bodyPr/>
          <a:lstStyle/>
          <a:p>
            <a:pPr>
              <a:defRPr/>
            </a:pPr>
            <a:r>
              <a:rPr lang="zh-CN" altLang="en-US" dirty="0"/>
              <a:t>段寄存器和有效地址并不是随意搭配的，</a:t>
            </a:r>
            <a:r>
              <a:rPr lang="en-US" altLang="zh-CN" dirty="0"/>
              <a:t>8086</a:t>
            </a:r>
            <a:r>
              <a:rPr lang="zh-CN" altLang="en-US" dirty="0"/>
              <a:t>中对段寄存器有一系列的绑定规定：</a:t>
            </a:r>
            <a:endParaRPr lang="en-US" altLang="zh-CN" dirty="0"/>
          </a:p>
          <a:p>
            <a:pPr marL="228600" indent="-228600">
              <a:buFontTx/>
              <a:buAutoNum type="arabicPeriod"/>
              <a:defRPr/>
            </a:pPr>
            <a:r>
              <a:rPr lang="zh-CN" altLang="en-US" dirty="0"/>
              <a:t>取指时用</a:t>
            </a:r>
            <a:r>
              <a:rPr lang="en-US" altLang="zh-CN" dirty="0"/>
              <a:t>CS</a:t>
            </a:r>
            <a:r>
              <a:rPr lang="zh-CN" altLang="en-US" dirty="0"/>
              <a:t>和</a:t>
            </a:r>
            <a:r>
              <a:rPr lang="en-US" altLang="zh-CN" dirty="0"/>
              <a:t>IP</a:t>
            </a:r>
            <a:r>
              <a:rPr lang="zh-CN" altLang="en-US" dirty="0"/>
              <a:t>搭配</a:t>
            </a:r>
            <a:endParaRPr lang="en-US" altLang="zh-CN" dirty="0"/>
          </a:p>
          <a:p>
            <a:pPr marL="228600" indent="-228600">
              <a:buFontTx/>
              <a:buAutoNum type="arabicPeriod"/>
              <a:defRPr/>
            </a:pPr>
            <a:r>
              <a:rPr lang="zh-CN" altLang="en-US" dirty="0"/>
              <a:t>数据访问是使用</a:t>
            </a:r>
            <a:r>
              <a:rPr lang="en-US" altLang="zh-CN" dirty="0"/>
              <a:t>DS</a:t>
            </a:r>
          </a:p>
          <a:p>
            <a:pPr marL="228600" indent="-228600">
              <a:buFontTx/>
              <a:buAutoNum type="arabicPeriod"/>
              <a:defRPr/>
            </a:pPr>
            <a:r>
              <a:rPr lang="zh-CN" altLang="en-US" dirty="0"/>
              <a:t>与堆栈相关的访问，如</a:t>
            </a:r>
            <a:r>
              <a:rPr lang="en-US" altLang="zh-CN" dirty="0"/>
              <a:t>push</a:t>
            </a:r>
            <a:r>
              <a:rPr lang="zh-CN" altLang="en-US" dirty="0"/>
              <a:t>，</a:t>
            </a:r>
            <a:r>
              <a:rPr lang="en-US" altLang="zh-CN" dirty="0"/>
              <a:t>pop</a:t>
            </a:r>
            <a:r>
              <a:rPr lang="zh-CN" altLang="en-US" dirty="0"/>
              <a:t>使用</a:t>
            </a:r>
            <a:r>
              <a:rPr lang="en-US" altLang="zh-CN" dirty="0"/>
              <a:t>SS</a:t>
            </a:r>
          </a:p>
          <a:p>
            <a:pPr marL="228600" indent="-228600">
              <a:buFontTx/>
              <a:buAutoNum type="arabicPeriod"/>
              <a:defRPr/>
            </a:pPr>
            <a:r>
              <a:rPr lang="zh-CN" altLang="en-US" dirty="0"/>
              <a:t>与字符串处理指令相关时，如</a:t>
            </a:r>
            <a:r>
              <a:rPr lang="en-US" altLang="zh-CN" dirty="0" err="1"/>
              <a:t>movsb</a:t>
            </a:r>
            <a:r>
              <a:rPr lang="zh-CN" altLang="en-US" dirty="0"/>
              <a:t>，默认使用</a:t>
            </a:r>
            <a:r>
              <a:rPr lang="en-US" altLang="zh-CN" dirty="0"/>
              <a:t>ES</a:t>
            </a:r>
          </a:p>
          <a:p>
            <a:pPr>
              <a:defRPr/>
            </a:pPr>
            <a:endParaRPr lang="en-US" altLang="zh-CN" dirty="0"/>
          </a:p>
          <a:p>
            <a:pPr>
              <a:defRPr/>
            </a:pPr>
            <a:r>
              <a:rPr lang="en-US" altLang="zh-CN" dirty="0"/>
              <a:t>8086</a:t>
            </a:r>
            <a:r>
              <a:rPr lang="zh-CN" altLang="en-US" dirty="0"/>
              <a:t>段寄存器不加保护的做法，毫无安全可言，你可以轻松的编写一个用来擦除内存上除了自身以外所有数据的恶意程序。</a:t>
            </a:r>
            <a:r>
              <a:rPr lang="en-US" altLang="zh-CN" dirty="0"/>
              <a:t>1MB</a:t>
            </a:r>
            <a:r>
              <a:rPr lang="zh-CN" altLang="en-US" dirty="0"/>
              <a:t>，</a:t>
            </a:r>
            <a:r>
              <a:rPr lang="en-US" altLang="zh-CN" dirty="0"/>
              <a:t>8086</a:t>
            </a:r>
            <a:r>
              <a:rPr lang="zh-CN" altLang="en-US" dirty="0"/>
              <a:t>时代连</a:t>
            </a:r>
            <a:r>
              <a:rPr lang="en-US" altLang="zh-CN" dirty="0"/>
              <a:t>1</a:t>
            </a:r>
            <a:r>
              <a:rPr lang="zh-CN" altLang="en-US" dirty="0"/>
              <a:t>个桌面都放不下。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832A597-C8B2-4205-A005-DDF7DB6DAB9C}" type="slidenum">
              <a:rPr lang="zh-CN" altLang="en-US" smtClean="0"/>
              <a:pPr>
                <a:defRPr/>
              </a:pPr>
              <a:t>7</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zh-CN" altLang="en-US"/>
              <a:t>理论上可以，但在现实中工业界还要考虑关系到一个产品生死存亡的问题：兼容性。不支持兼容的产品注定会被市场说淘汰。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13F027E-4FDD-4CCE-94A5-D226217ED61D}" type="slidenum">
              <a:rPr lang="zh-CN" altLang="en-US" smtClean="0"/>
              <a:pPr>
                <a:defRPr/>
              </a:pPr>
              <a:t>8</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zh-CN" altLang="en-US"/>
              <a:t>但在</a:t>
            </a:r>
            <a:r>
              <a:rPr lang="en-US" altLang="zh-CN"/>
              <a:t>80386</a:t>
            </a:r>
            <a:r>
              <a:rPr lang="zh-CN" altLang="en-US"/>
              <a:t>的世界中，分段的寻址方式发生了巨大的改变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5E2077A-BE79-466E-9C05-014C0FDC83D6}" type="slidenum">
              <a:rPr lang="zh-CN" altLang="en-US" smtClean="0"/>
              <a:pPr>
                <a:defRPr/>
              </a:pPr>
              <a:t>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zh-CN" altLang="en-US"/>
              <a:t>段选择符和有效地址构成的访存地址称为逻辑地址</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319A125A-1478-4B3A-B650-3C09CA187C3F}" type="slidenum">
              <a:rPr lang="zh-CN" altLang="en-US" smtClean="0"/>
              <a:pPr>
                <a:defRPr/>
              </a:pPr>
              <a:t>10</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zh-CN" altLang="en-US"/>
              <a:t>无非是希望分段机制用起来更灵活</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920B64-A362-4EC6-A98E-5BCED6F9AAB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F42E21-B6AA-48F7-BF20-3A6B472385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57598D-D639-4EE0-A894-9EDBB1D262C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15AEF4-215F-476E-9975-B90D1D4E6FC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E120C3-BA17-4C5D-A362-D2C80CFC74E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ADB17FE-69F7-4BE0-80B2-7B3422B063C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FC9FDC5-8C22-454D-ABA4-1346519E8BD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EC0806-1B68-4EB9-B356-8076252B545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FC11E5D-E2E9-4B55-8D72-03B8D0811D8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B9234B-0CD9-45B0-9DC6-EDF4F6BB649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579744-3B7E-4CD4-BEF4-235966FB522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A8A6E8EF-301A-4501-A00B-8EE016D1520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log.csdn.net/Teminator_/article/details/1405316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blog.csdn.net/Teminator_/article/details/140520464"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609600"/>
            <a:ext cx="8145463" cy="5969000"/>
          </a:xfrm>
        </p:spPr>
        <p:txBody>
          <a:bodyPr/>
          <a:lstStyle/>
          <a:p>
            <a:pPr eaLnBrk="1" hangingPunct="1">
              <a:lnSpc>
                <a:spcPct val="135000"/>
              </a:lnSpc>
            </a:pPr>
            <a:r>
              <a:rPr lang="en-US" altLang="zh-CN" dirty="0" err="1">
                <a:solidFill>
                  <a:srgbClr val="FF0000"/>
                </a:solidFill>
              </a:rPr>
              <a:t>PA3</a:t>
            </a:r>
            <a:r>
              <a:rPr lang="en-US" altLang="zh-CN" dirty="0">
                <a:solidFill>
                  <a:srgbClr val="FF0000"/>
                </a:solidFill>
              </a:rPr>
              <a:t> – </a:t>
            </a:r>
            <a:r>
              <a:rPr lang="zh-CN" altLang="en-US" dirty="0">
                <a:solidFill>
                  <a:srgbClr val="FF0000"/>
                </a:solidFill>
              </a:rPr>
              <a:t>存储管理</a:t>
            </a:r>
            <a:br>
              <a:rPr lang="en-US" altLang="zh-CN" dirty="0">
                <a:solidFill>
                  <a:srgbClr val="FF0000"/>
                </a:solidFill>
              </a:rPr>
            </a:br>
            <a:r>
              <a:rPr lang="zh-CN" altLang="en-US" dirty="0"/>
              <a:t> </a:t>
            </a:r>
            <a:r>
              <a:rPr lang="zh-CN" altLang="en-US" sz="3200" dirty="0">
                <a:solidFill>
                  <a:srgbClr val="3333CC"/>
                </a:solidFill>
              </a:rPr>
              <a:t>天津大学</a:t>
            </a:r>
            <a:br>
              <a:rPr lang="en-US" altLang="zh-CN" sz="3200" dirty="0">
                <a:solidFill>
                  <a:srgbClr val="3333CC"/>
                </a:solidFill>
              </a:rPr>
            </a:br>
            <a:r>
              <a:rPr lang="zh-CN" altLang="en-US" sz="3200" dirty="0">
                <a:solidFill>
                  <a:srgbClr val="3333CC"/>
                </a:solidFill>
              </a:rPr>
              <a:t>智能与计算学部</a:t>
            </a:r>
            <a:br>
              <a:rPr lang="en-US" altLang="zh-CN" sz="3200" dirty="0">
                <a:solidFill>
                  <a:srgbClr val="3333CC"/>
                </a:solidFill>
              </a:rPr>
            </a:br>
            <a:endParaRPr lang="en-US" altLang="zh-CN" sz="32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3"/>
          <p:cNvSpPr txBox="1">
            <a:spLocks noChangeArrowheads="1"/>
          </p:cNvSpPr>
          <p:nvPr/>
        </p:nvSpPr>
        <p:spPr bwMode="auto">
          <a:xfrm>
            <a:off x="238414" y="1043735"/>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与</a:t>
            </a: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的历史遗留问题有关：</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寻址空间有限，仅</a:t>
            </a:r>
            <a:r>
              <a:rPr kumimoji="1" lang="en-US" altLang="zh-CN" kern="0" dirty="0">
                <a:solidFill>
                  <a:srgbClr val="0033CC"/>
                </a:solidFill>
                <a:ea typeface="华文楷体" pitchFamily="2" charset="-122"/>
                <a:cs typeface="Times New Roman" pitchFamily="18" charset="0"/>
              </a:rPr>
              <a:t>1</a:t>
            </a:r>
            <a:r>
              <a:rPr kumimoji="1" lang="en-US" altLang="zh-CN" kern="0" dirty="0">
                <a:solidFill>
                  <a:srgbClr val="0033CC"/>
                </a:solidFill>
                <a:latin typeface="Centaur" pitchFamily="18" charset="0"/>
                <a:ea typeface="华文楷体" pitchFamily="2" charset="-122"/>
              </a:rPr>
              <a:t>MB</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存在安全隐患</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段大小固定（</a:t>
            </a:r>
            <a:r>
              <a:rPr kumimoji="1" lang="en-US" altLang="zh-CN" kern="0" dirty="0">
                <a:latin typeface="Centaur" pitchFamily="18" charset="0"/>
                <a:ea typeface="华文楷体" pitchFamily="2" charset="-122"/>
              </a:rPr>
              <a:t>64KB</a:t>
            </a:r>
            <a:r>
              <a:rPr kumimoji="1" lang="zh-CN" altLang="en-US" kern="0" dirty="0">
                <a:latin typeface="Centaur" pitchFamily="18" charset="0"/>
                <a:ea typeface="华文楷体" pitchFamily="2" charset="-122"/>
              </a:rPr>
              <a:t>），造成空间浪费</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不灵活，无法设置访问权限，粒度等属性</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kern="0" dirty="0">
                <a:latin typeface="Centaur" pitchFamily="18" charset="0"/>
                <a:ea typeface="华文楷体" pitchFamily="2" charset="-122"/>
              </a:rPr>
              <a:t>. . . . . .</a:t>
            </a:r>
          </a:p>
          <a:p>
            <a:pPr marL="742950" lvl="1" indent="-285750" eaLnBrk="0" hangingPunct="0">
              <a:spcBef>
                <a:spcPts val="600"/>
              </a:spcBef>
              <a:spcAft>
                <a:spcPts val="600"/>
              </a:spcAft>
              <a:buClr>
                <a:srgbClr val="FF0000"/>
              </a:buClr>
              <a:buFont typeface="Monotype Sorts" pitchFamily="2" charset="2"/>
              <a:buChar char="y"/>
              <a:defRPr/>
            </a:pPr>
            <a:endParaRPr kumimoji="1" lang="zh-CN" altLang="en-US"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4340" name="TextBox 80"/>
          <p:cNvSpPr txBox="1">
            <a:spLocks noChangeArrowheads="1"/>
          </p:cNvSpPr>
          <p:nvPr/>
        </p:nvSpPr>
        <p:spPr bwMode="auto">
          <a:xfrm>
            <a:off x="320964" y="4499722"/>
            <a:ext cx="7848600" cy="1200150"/>
          </a:xfrm>
          <a:prstGeom prst="rect">
            <a:avLst/>
          </a:prstGeom>
          <a:noFill/>
          <a:ln w="9525">
            <a:noFill/>
            <a:miter lim="800000"/>
            <a:headEnd/>
            <a:tailEnd/>
          </a:ln>
        </p:spPr>
        <p:txBody>
          <a:bodyPr>
            <a:spAutoFit/>
          </a:bodyPr>
          <a:lstStyle/>
          <a:p>
            <a:r>
              <a:rPr lang="zh-CN" altLang="en-US">
                <a:solidFill>
                  <a:srgbClr val="7030A0"/>
                </a:solidFill>
                <a:latin typeface="Centaur" pitchFamily="18" charset="0"/>
                <a:ea typeface="华文楷体" pitchFamily="2" charset="-122"/>
              </a:rPr>
              <a:t>问题：</a:t>
            </a:r>
            <a:r>
              <a:rPr lang="zh-CN" altLang="en-US">
                <a:latin typeface="Centaur" pitchFamily="18" charset="0"/>
                <a:ea typeface="华文楷体" pitchFamily="2" charset="-122"/>
              </a:rPr>
              <a:t>进入</a:t>
            </a:r>
            <a:r>
              <a:rPr lang="en-US" altLang="zh-CN">
                <a:latin typeface="Centaur" pitchFamily="18" charset="0"/>
                <a:ea typeface="华文楷体" pitchFamily="2" charset="-122"/>
              </a:rPr>
              <a:t>IA-32</a:t>
            </a:r>
            <a:r>
              <a:rPr lang="zh-CN" altLang="en-US">
                <a:latin typeface="Centaur" pitchFamily="18" charset="0"/>
                <a:ea typeface="华文楷体" pitchFamily="2" charset="-122"/>
              </a:rPr>
              <a:t>时代，我们希望段地址也是</a:t>
            </a:r>
            <a:r>
              <a:rPr lang="en-US" altLang="zh-CN">
                <a:latin typeface="Centaur" pitchFamily="18" charset="0"/>
                <a:ea typeface="华文楷体" pitchFamily="2" charset="-122"/>
              </a:rPr>
              <a:t>32</a:t>
            </a:r>
            <a:r>
              <a:rPr lang="zh-CN" altLang="en-US">
                <a:latin typeface="Centaur" pitchFamily="18" charset="0"/>
                <a:ea typeface="华文楷体" pitchFamily="2" charset="-122"/>
              </a:rPr>
              <a:t>位的，还可以灵活设置各种段属性，但段寄存器只有</a:t>
            </a:r>
            <a:r>
              <a:rPr lang="en-US" altLang="zh-CN">
                <a:ea typeface="华文楷体" pitchFamily="2" charset="-122"/>
                <a:cs typeface="Times New Roman" pitchFamily="18" charset="0"/>
              </a:rPr>
              <a:t>1</a:t>
            </a:r>
            <a:r>
              <a:rPr lang="en-US" altLang="zh-CN">
                <a:latin typeface="Centaur" pitchFamily="18" charset="0"/>
                <a:ea typeface="华文楷体" pitchFamily="2" charset="-122"/>
              </a:rPr>
              <a:t>6</a:t>
            </a:r>
            <a:r>
              <a:rPr lang="zh-CN" altLang="en-US">
                <a:latin typeface="Centaur" pitchFamily="18" charset="0"/>
                <a:ea typeface="华文楷体" pitchFamily="2" charset="-122"/>
              </a:rPr>
              <a:t>位，连</a:t>
            </a:r>
            <a:r>
              <a:rPr lang="en-US" altLang="zh-CN">
                <a:latin typeface="Centaur" pitchFamily="18" charset="0"/>
                <a:ea typeface="华文楷体" pitchFamily="2" charset="-122"/>
              </a:rPr>
              <a:t>32</a:t>
            </a:r>
            <a:r>
              <a:rPr lang="zh-CN" altLang="en-US">
                <a:latin typeface="Centaur" pitchFamily="18" charset="0"/>
                <a:ea typeface="华文楷体" pitchFamily="2" charset="-122"/>
              </a:rPr>
              <a:t>位段基址也放不下，怎么办？</a:t>
            </a:r>
          </a:p>
        </p:txBody>
      </p:sp>
      <p:sp>
        <p:nvSpPr>
          <p:cNvPr id="5" name="Rectangle 2">
            <a:extLst>
              <a:ext uri="{FF2B5EF4-FFF2-40B4-BE49-F238E27FC236}">
                <a16:creationId xmlns:a16="http://schemas.microsoft.com/office/drawing/2014/main" id="{88BB58E4-9B9C-4E00-A250-B5962913DD95}"/>
              </a:ext>
            </a:extLst>
          </p:cNvPr>
          <p:cNvSpPr>
            <a:spLocks noGrp="1" noChangeArrowheads="1"/>
          </p:cNvSpPr>
          <p:nvPr>
            <p:ph type="title"/>
          </p:nvPr>
        </p:nvSpPr>
        <p:spPr>
          <a:xfrm>
            <a:off x="457200" y="98425"/>
            <a:ext cx="8229600" cy="561975"/>
          </a:xfrm>
        </p:spPr>
        <p:txBody>
          <a:bodyPr/>
          <a:lstStyle/>
          <a:p>
            <a:r>
              <a:rPr lang="zh-CN" altLang="en-US" sz="3600" dirty="0"/>
              <a:t>为什么</a:t>
            </a:r>
            <a:r>
              <a:rPr lang="en-US" altLang="zh-CN" sz="3600" dirty="0"/>
              <a:t>IA-32</a:t>
            </a:r>
            <a:r>
              <a:rPr lang="zh-CN" altLang="en-US" sz="3600" dirty="0"/>
              <a:t>分段机制更复杂？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
                                            <p:txEl>
                                              <p:pRg st="1" end="1"/>
                                            </p:txEl>
                                          </p:spTgt>
                                        </p:tgtEl>
                                        <p:attrNameLst>
                                          <p:attrName>style.visibility</p:attrName>
                                        </p:attrNameLst>
                                      </p:cBhvr>
                                      <p:to>
                                        <p:strVal val="visible"/>
                                      </p:to>
                                    </p:set>
                                    <p:animEffect transition="in" filter="blinds(horizontal)">
                                      <p:cBhvr>
                                        <p:cTn id="7" dur="500"/>
                                        <p:tgtEl>
                                          <p:spTgt spid="8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
                                            <p:txEl>
                                              <p:pRg st="2" end="2"/>
                                            </p:txEl>
                                          </p:spTgt>
                                        </p:tgtEl>
                                        <p:attrNameLst>
                                          <p:attrName>style.visibility</p:attrName>
                                        </p:attrNameLst>
                                      </p:cBhvr>
                                      <p:to>
                                        <p:strVal val="visible"/>
                                      </p:to>
                                    </p:set>
                                    <p:animEffect transition="in" filter="blinds(horizontal)">
                                      <p:cBhvr>
                                        <p:cTn id="12" dur="500"/>
                                        <p:tgtEl>
                                          <p:spTgt spid="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
                                            <p:txEl>
                                              <p:pRg st="3" end="3"/>
                                            </p:txEl>
                                          </p:spTgt>
                                        </p:tgtEl>
                                        <p:attrNameLst>
                                          <p:attrName>style.visibility</p:attrName>
                                        </p:attrNameLst>
                                      </p:cBhvr>
                                      <p:to>
                                        <p:strVal val="visible"/>
                                      </p:to>
                                    </p:set>
                                    <p:animEffect transition="in" filter="blinds(horizontal)">
                                      <p:cBhvr>
                                        <p:cTn id="17" dur="500"/>
                                        <p:tgtEl>
                                          <p:spTgt spid="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
                                            <p:txEl>
                                              <p:pRg st="4" end="4"/>
                                            </p:txEl>
                                          </p:spTgt>
                                        </p:tgtEl>
                                        <p:attrNameLst>
                                          <p:attrName>style.visibility</p:attrName>
                                        </p:attrNameLst>
                                      </p:cBhvr>
                                      <p:to>
                                        <p:strVal val="visible"/>
                                      </p:to>
                                    </p:set>
                                    <p:animEffect transition="in" filter="blinds(horizontal)">
                                      <p:cBhvr>
                                        <p:cTn id="22" dur="500"/>
                                        <p:tgtEl>
                                          <p:spTgt spid="80">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0">
                                            <p:txEl>
                                              <p:pRg st="5" end="5"/>
                                            </p:txEl>
                                          </p:spTgt>
                                        </p:tgtEl>
                                        <p:attrNameLst>
                                          <p:attrName>style.visibility</p:attrName>
                                        </p:attrNameLst>
                                      </p:cBhvr>
                                      <p:to>
                                        <p:strVal val="visible"/>
                                      </p:to>
                                    </p:set>
                                    <p:animEffect transition="in" filter="blinds(horizontal)">
                                      <p:cBhvr>
                                        <p:cTn id="25" dur="500"/>
                                        <p:tgtEl>
                                          <p:spTgt spid="8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340"/>
                                        </p:tgtEl>
                                        <p:attrNameLst>
                                          <p:attrName>style.visibility</p:attrName>
                                        </p:attrNameLst>
                                      </p:cBhvr>
                                      <p:to>
                                        <p:strVal val="visible"/>
                                      </p:to>
                                    </p:set>
                                    <p:animEffect transition="in" filter="blinds(horizontal)">
                                      <p:cBhvr>
                                        <p:cTn id="3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4"/>
          <p:cNvPicPr>
            <a:picLocks noChangeAspect="1" noChangeArrowheads="1"/>
          </p:cNvPicPr>
          <p:nvPr/>
        </p:nvPicPr>
        <p:blipFill>
          <a:blip r:embed="rId3" cstate="print"/>
          <a:srcRect/>
          <a:stretch>
            <a:fillRect/>
          </a:stretch>
        </p:blipFill>
        <p:spPr bwMode="auto">
          <a:xfrm>
            <a:off x="392807" y="935787"/>
            <a:ext cx="8334375" cy="2317750"/>
          </a:xfrm>
          <a:prstGeom prst="rect">
            <a:avLst/>
          </a:prstGeom>
          <a:noFill/>
          <a:ln w="9525">
            <a:noFill/>
            <a:miter lim="800000"/>
            <a:headEnd/>
            <a:tailEnd/>
          </a:ln>
        </p:spPr>
      </p:pic>
      <p:sp>
        <p:nvSpPr>
          <p:cNvPr id="7" name="Rectangle 3"/>
          <p:cNvSpPr txBox="1">
            <a:spLocks noChangeArrowheads="1"/>
          </p:cNvSpPr>
          <p:nvPr/>
        </p:nvSpPr>
        <p:spPr bwMode="auto">
          <a:xfrm>
            <a:off x="251520" y="3239250"/>
            <a:ext cx="9015412" cy="334010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一个段描述符占</a:t>
            </a:r>
            <a:r>
              <a:rPr kumimoji="1" lang="en-US" altLang="zh-CN" sz="2000" kern="0" dirty="0">
                <a:latin typeface="Centaur" pitchFamily="18" charset="0"/>
                <a:ea typeface="华文楷体" pitchFamily="2" charset="-122"/>
              </a:rPr>
              <a:t>8</a:t>
            </a:r>
            <a:r>
              <a:rPr kumimoji="1" lang="zh-CN" altLang="en-US" sz="2000" kern="0" dirty="0">
                <a:latin typeface="Centaur" pitchFamily="18" charset="0"/>
                <a:ea typeface="华文楷体" pitchFamily="2" charset="-122"/>
              </a:rPr>
              <a:t>个字节（</a:t>
            </a:r>
            <a:r>
              <a:rPr kumimoji="1" lang="en-US" altLang="zh-CN" sz="2000" kern="0" dirty="0">
                <a:latin typeface="Centaur" pitchFamily="18" charset="0"/>
                <a:ea typeface="华文楷体" pitchFamily="2" charset="-122"/>
              </a:rPr>
              <a:t>64</a:t>
            </a:r>
            <a:r>
              <a:rPr kumimoji="1" lang="zh-CN" altLang="en-US" sz="2000" kern="0" dirty="0">
                <a:latin typeface="Centaur" pitchFamily="18" charset="0"/>
                <a:ea typeface="华文楷体" pitchFamily="2" charset="-122"/>
              </a:rPr>
              <a:t>位），包括：</a:t>
            </a:r>
            <a:endParaRPr kumimoji="1" lang="en-US" altLang="zh-CN" sz="20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B3</a:t>
            </a:r>
            <a:r>
              <a:rPr kumimoji="1" lang="en-US" altLang="zh-CN" sz="2000" kern="0" dirty="0">
                <a:ea typeface="华文楷体" pitchFamily="2" charset="-122"/>
                <a:cs typeface="Times New Roman" pitchFamily="18" charset="0"/>
              </a:rPr>
              <a:t>1</a:t>
            </a:r>
            <a:r>
              <a:rPr kumimoji="1" lang="en-US" altLang="zh-CN" sz="2000" kern="0" dirty="0">
                <a:latin typeface="Centaur" pitchFamily="18" charset="0"/>
                <a:ea typeface="华文楷体" pitchFamily="2" charset="-122"/>
              </a:rPr>
              <a:t>~B0</a:t>
            </a:r>
            <a:r>
              <a:rPr kumimoji="1" lang="zh-CN" altLang="en-US" sz="2000" kern="0" dirty="0">
                <a:latin typeface="Centaur" pitchFamily="18" charset="0"/>
                <a:ea typeface="华文楷体" pitchFamily="2" charset="-122"/>
              </a:rPr>
              <a:t>： </a:t>
            </a:r>
            <a:r>
              <a:rPr kumimoji="1" lang="en-US" altLang="zh-CN" sz="2000" kern="0" dirty="0">
                <a:latin typeface="Centaur" pitchFamily="18" charset="0"/>
                <a:ea typeface="华文楷体" pitchFamily="2" charset="-122"/>
              </a:rPr>
              <a:t>32</a:t>
            </a:r>
            <a:r>
              <a:rPr kumimoji="1" lang="zh-CN" altLang="en-US" sz="2000" kern="0" dirty="0">
                <a:latin typeface="Centaur" pitchFamily="18" charset="0"/>
                <a:ea typeface="华文楷体" pitchFamily="2" charset="-122"/>
              </a:rPr>
              <a:t>位基地址； </a:t>
            </a:r>
            <a:r>
              <a:rPr kumimoji="1" lang="en-US" altLang="zh-CN" sz="2000" kern="0" dirty="0">
                <a:latin typeface="Centaur" pitchFamily="18" charset="0"/>
                <a:ea typeface="华文楷体" pitchFamily="2" charset="-122"/>
              </a:rPr>
              <a:t>L</a:t>
            </a:r>
            <a:r>
              <a:rPr kumimoji="1" lang="en-US" altLang="zh-CN" sz="2000" kern="0" dirty="0">
                <a:ea typeface="华文楷体" pitchFamily="2" charset="-122"/>
                <a:cs typeface="Times New Roman" pitchFamily="18" charset="0"/>
              </a:rPr>
              <a:t>1</a:t>
            </a:r>
            <a:r>
              <a:rPr kumimoji="1" lang="en-US" altLang="zh-CN" sz="2000" kern="0" dirty="0">
                <a:latin typeface="Centaur" pitchFamily="18" charset="0"/>
                <a:ea typeface="华文楷体" pitchFamily="2" charset="-122"/>
              </a:rPr>
              <a:t>9~L0</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位限界，表示段的大小</a:t>
            </a:r>
            <a:endParaRPr kumimoji="1" lang="en-US" altLang="zh-CN" sz="20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G</a:t>
            </a:r>
            <a:r>
              <a:rPr kumimoji="1" lang="zh-CN" altLang="en-US" sz="2000" kern="0" dirty="0">
                <a:solidFill>
                  <a:srgbClr val="0033CC"/>
                </a:solidFill>
                <a:latin typeface="Centaur" pitchFamily="18" charset="0"/>
                <a:ea typeface="华文楷体" pitchFamily="2" charset="-122"/>
              </a:rPr>
              <a:t>：粒度。</a:t>
            </a:r>
            <a:r>
              <a:rPr kumimoji="1" lang="en-US" altLang="zh-CN" sz="2000" kern="0" dirty="0">
                <a:solidFill>
                  <a:srgbClr val="0033CC"/>
                </a:solidFill>
                <a:latin typeface="Centaur" pitchFamily="18" charset="0"/>
                <a:ea typeface="华文楷体" pitchFamily="2" charset="-122"/>
              </a:rPr>
              <a:t>G=</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以页（</a:t>
            </a:r>
            <a:r>
              <a:rPr kumimoji="1" lang="en-US" altLang="zh-CN" sz="2000" kern="0" dirty="0">
                <a:solidFill>
                  <a:srgbClr val="0033CC"/>
                </a:solidFill>
                <a:latin typeface="Centaur" pitchFamily="18" charset="0"/>
                <a:ea typeface="华文楷体" pitchFamily="2" charset="-122"/>
              </a:rPr>
              <a:t>4KB</a:t>
            </a:r>
            <a:r>
              <a:rPr kumimoji="1" lang="zh-CN" altLang="en-US" sz="2000" kern="0" dirty="0">
                <a:solidFill>
                  <a:srgbClr val="0033CC"/>
                </a:solidFill>
                <a:latin typeface="Centaur" pitchFamily="18" charset="0"/>
                <a:ea typeface="华文楷体" pitchFamily="2" charset="-122"/>
              </a:rPr>
              <a:t>）为单位；</a:t>
            </a:r>
            <a:r>
              <a:rPr kumimoji="1" lang="en-US" altLang="zh-CN" sz="2000" kern="0" dirty="0">
                <a:solidFill>
                  <a:srgbClr val="0033CC"/>
                </a:solidFill>
                <a:latin typeface="Centaur" pitchFamily="18" charset="0"/>
                <a:ea typeface="华文楷体" pitchFamily="2" charset="-122"/>
              </a:rPr>
              <a:t>G=0</a:t>
            </a:r>
            <a:r>
              <a:rPr kumimoji="1" lang="zh-CN" altLang="en-US" sz="2000" kern="0" dirty="0">
                <a:solidFill>
                  <a:srgbClr val="0033CC"/>
                </a:solidFill>
                <a:latin typeface="Centaur" pitchFamily="18" charset="0"/>
                <a:ea typeface="华文楷体" pitchFamily="2" charset="-122"/>
              </a:rPr>
              <a:t>以字节为单位。因为界限为</a:t>
            </a:r>
            <a:r>
              <a:rPr kumimoji="1" lang="en-US" altLang="zh-CN" sz="2000" kern="0" dirty="0">
                <a:solidFill>
                  <a:srgbClr val="0033CC"/>
                </a:solidFill>
                <a:latin typeface="Centaur" pitchFamily="18" charset="0"/>
                <a:ea typeface="华文楷体" pitchFamily="2" charset="-122"/>
              </a:rPr>
              <a:t>20</a:t>
            </a:r>
            <a:r>
              <a:rPr kumimoji="1" lang="zh-CN" altLang="en-US" sz="2000" kern="0" dirty="0">
                <a:solidFill>
                  <a:srgbClr val="0033CC"/>
                </a:solidFill>
                <a:latin typeface="Centaur" pitchFamily="18" charset="0"/>
                <a:ea typeface="华文楷体" pitchFamily="2" charset="-122"/>
              </a:rPr>
              <a:t>位，故当</a:t>
            </a:r>
            <a:r>
              <a:rPr kumimoji="1" lang="en-US" altLang="zh-CN" sz="2000" kern="0" dirty="0">
                <a:solidFill>
                  <a:srgbClr val="0033CC"/>
                </a:solidFill>
                <a:latin typeface="Centaur" pitchFamily="18" charset="0"/>
                <a:ea typeface="华文楷体" pitchFamily="2" charset="-122"/>
              </a:rPr>
              <a:t>G=0</a:t>
            </a:r>
            <a:r>
              <a:rPr kumimoji="1" lang="zh-CN" altLang="en-US" sz="2000" kern="0" dirty="0">
                <a:solidFill>
                  <a:srgbClr val="0033CC"/>
                </a:solidFill>
                <a:latin typeface="Centaur" pitchFamily="18" charset="0"/>
                <a:ea typeface="华文楷体" pitchFamily="2" charset="-122"/>
              </a:rPr>
              <a:t>时最大的段为</a:t>
            </a:r>
            <a:r>
              <a:rPr kumimoji="1" lang="en-US" altLang="zh-CN" sz="2000" kern="0" dirty="0">
                <a:solidFill>
                  <a:srgbClr val="0033CC"/>
                </a:solidFill>
                <a:latin typeface="Centaur" pitchFamily="18" charset="0"/>
                <a:ea typeface="华文楷体" pitchFamily="2" charset="-122"/>
              </a:rPr>
              <a:t>1MB</a:t>
            </a:r>
            <a:r>
              <a:rPr kumimoji="1" lang="zh-CN" altLang="en-US" sz="2000" kern="0" dirty="0">
                <a:solidFill>
                  <a:srgbClr val="0033CC"/>
                </a:solidFill>
                <a:latin typeface="Centaur" pitchFamily="18" charset="0"/>
                <a:ea typeface="华文楷体" pitchFamily="2" charset="-122"/>
              </a:rPr>
              <a:t>；当</a:t>
            </a:r>
            <a:r>
              <a:rPr kumimoji="1" lang="en-US" altLang="zh-CN" sz="2000" kern="0" dirty="0">
                <a:solidFill>
                  <a:srgbClr val="0033CC"/>
                </a:solidFill>
                <a:latin typeface="Centaur" pitchFamily="18" charset="0"/>
                <a:ea typeface="华文楷体" pitchFamily="2" charset="-122"/>
              </a:rPr>
              <a:t>G=</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时，最大段为</a:t>
            </a:r>
            <a:r>
              <a:rPr kumimoji="1" lang="en-US" altLang="zh-CN" sz="2000" kern="0" dirty="0">
                <a:solidFill>
                  <a:srgbClr val="0033CC"/>
                </a:solidFill>
                <a:latin typeface="Centaur" pitchFamily="18" charset="0"/>
                <a:ea typeface="华文楷体" pitchFamily="2" charset="-122"/>
              </a:rPr>
              <a:t>4KB×2</a:t>
            </a:r>
            <a:r>
              <a:rPr kumimoji="1" lang="en-US" altLang="zh-CN" sz="2000" kern="0" baseline="30000" dirty="0">
                <a:solidFill>
                  <a:srgbClr val="0033CC"/>
                </a:solidFill>
                <a:latin typeface="Centaur" pitchFamily="18" charset="0"/>
                <a:ea typeface="华文楷体" pitchFamily="2" charset="-122"/>
              </a:rPr>
              <a:t>20</a:t>
            </a:r>
            <a:r>
              <a:rPr kumimoji="1" lang="en-US" altLang="zh-CN" sz="2000" kern="0" dirty="0">
                <a:solidFill>
                  <a:srgbClr val="0033CC"/>
                </a:solidFill>
                <a:latin typeface="Centaur" pitchFamily="18" charset="0"/>
                <a:ea typeface="华文楷体" pitchFamily="2" charset="-122"/>
              </a:rPr>
              <a:t> =4GB</a:t>
            </a:r>
            <a:endParaRPr kumimoji="1" lang="zh-CN" altLang="en-US" sz="20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D</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D=</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表示段内偏移量为</a:t>
            </a:r>
            <a:r>
              <a:rPr kumimoji="1" lang="en-US" altLang="zh-CN" sz="2000" kern="0" dirty="0">
                <a:latin typeface="Centaur" pitchFamily="18" charset="0"/>
                <a:ea typeface="华文楷体" pitchFamily="2" charset="-122"/>
              </a:rPr>
              <a:t>32</a:t>
            </a:r>
            <a:r>
              <a:rPr kumimoji="1" lang="zh-CN" altLang="en-US" sz="2000" kern="0" dirty="0">
                <a:latin typeface="Centaur" pitchFamily="18" charset="0"/>
                <a:ea typeface="华文楷体" pitchFamily="2" charset="-122"/>
              </a:rPr>
              <a:t>位宽，</a:t>
            </a:r>
            <a:r>
              <a:rPr kumimoji="1" lang="en-US" altLang="zh-CN" sz="2000" kern="0" dirty="0">
                <a:latin typeface="Centaur" pitchFamily="18" charset="0"/>
                <a:ea typeface="华文楷体" pitchFamily="2" charset="-122"/>
              </a:rPr>
              <a:t>D=0</a:t>
            </a:r>
            <a:r>
              <a:rPr kumimoji="1" lang="zh-CN" altLang="en-US" sz="2000" kern="0" dirty="0">
                <a:latin typeface="Centaur" pitchFamily="18" charset="0"/>
                <a:ea typeface="华文楷体" pitchFamily="2" charset="-122"/>
              </a:rPr>
              <a:t>表示段内偏移量为</a:t>
            </a:r>
            <a:r>
              <a:rPr kumimoji="1" lang="en-US" altLang="zh-CN" sz="2000" kern="0" dirty="0">
                <a:latin typeface="Centaur" pitchFamily="18" charset="0"/>
                <a:ea typeface="华文楷体" pitchFamily="2" charset="-122"/>
              </a:rPr>
              <a:t>16</a:t>
            </a:r>
            <a:r>
              <a:rPr kumimoji="1" lang="zh-CN" altLang="en-US" sz="2000" kern="0" dirty="0">
                <a:latin typeface="Centaur" pitchFamily="18" charset="0"/>
                <a:ea typeface="华文楷体" pitchFamily="2" charset="-122"/>
              </a:rPr>
              <a:t>位宽</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P</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P=</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表示存在，</a:t>
            </a:r>
            <a:r>
              <a:rPr kumimoji="1" lang="en-US" altLang="zh-CN" sz="2000" kern="0" dirty="0">
                <a:solidFill>
                  <a:srgbClr val="0033CC"/>
                </a:solidFill>
                <a:latin typeface="Centaur" pitchFamily="18" charset="0"/>
                <a:ea typeface="华文楷体" pitchFamily="2" charset="-122"/>
              </a:rPr>
              <a:t>P=0</a:t>
            </a:r>
            <a:r>
              <a:rPr kumimoji="1" lang="zh-CN" altLang="en-US" sz="2000" kern="0" dirty="0">
                <a:solidFill>
                  <a:srgbClr val="0033CC"/>
                </a:solidFill>
                <a:latin typeface="Centaur" pitchFamily="18" charset="0"/>
                <a:ea typeface="华文楷体" pitchFamily="2" charset="-122"/>
              </a:rPr>
              <a:t>表示不存在。</a:t>
            </a:r>
            <a:r>
              <a:rPr kumimoji="1" lang="en-US" altLang="zh-CN" sz="2000" kern="0" dirty="0">
                <a:solidFill>
                  <a:srgbClr val="0033CC"/>
                </a:solidFill>
                <a:latin typeface="Centaur" pitchFamily="18" charset="0"/>
                <a:ea typeface="华文楷体" pitchFamily="2" charset="-122"/>
              </a:rPr>
              <a:t>Linux</a:t>
            </a:r>
            <a:r>
              <a:rPr kumimoji="1" lang="zh-CN" altLang="en-US" sz="2000" kern="0" dirty="0">
                <a:solidFill>
                  <a:srgbClr val="0033CC"/>
                </a:solidFill>
                <a:latin typeface="Centaur" pitchFamily="18" charset="0"/>
                <a:ea typeface="华文楷体" pitchFamily="2" charset="-122"/>
              </a:rPr>
              <a:t>总把</a:t>
            </a:r>
            <a:r>
              <a:rPr kumimoji="1" lang="en-US" altLang="zh-CN" sz="2000" kern="0" dirty="0">
                <a:solidFill>
                  <a:srgbClr val="0033CC"/>
                </a:solidFill>
                <a:latin typeface="Centaur" pitchFamily="18" charset="0"/>
                <a:ea typeface="华文楷体" pitchFamily="2" charset="-122"/>
              </a:rPr>
              <a:t>P</a:t>
            </a:r>
            <a:r>
              <a:rPr kumimoji="1" lang="zh-CN" altLang="en-US" sz="2000" kern="0" dirty="0">
                <a:solidFill>
                  <a:srgbClr val="0033CC"/>
                </a:solidFill>
                <a:latin typeface="Centaur" pitchFamily="18" charset="0"/>
                <a:ea typeface="华文楷体" pitchFamily="2" charset="-122"/>
              </a:rPr>
              <a:t>置</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，不会以段为单位淘汰</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S</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S=0</a:t>
            </a:r>
            <a:r>
              <a:rPr kumimoji="1" lang="zh-CN" altLang="en-US" sz="2000" kern="0" dirty="0">
                <a:solidFill>
                  <a:srgbClr val="0033CC"/>
                </a:solidFill>
                <a:latin typeface="Centaur" pitchFamily="18" charset="0"/>
                <a:ea typeface="华文楷体" pitchFamily="2" charset="-122"/>
              </a:rPr>
              <a:t>系统控制描述符，</a:t>
            </a:r>
            <a:r>
              <a:rPr kumimoji="1" lang="en-US" altLang="zh-CN" sz="2000" kern="0" dirty="0">
                <a:solidFill>
                  <a:srgbClr val="0033CC"/>
                </a:solidFill>
                <a:latin typeface="Centaur" pitchFamily="18" charset="0"/>
                <a:ea typeface="华文楷体" pitchFamily="2" charset="-122"/>
              </a:rPr>
              <a:t>S=</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普通的代码段或数据段描述符</a:t>
            </a: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TYPE</a:t>
            </a:r>
            <a:r>
              <a:rPr kumimoji="1" lang="zh-CN" altLang="en-US" sz="2000" kern="0" dirty="0">
                <a:latin typeface="Centaur" pitchFamily="18" charset="0"/>
                <a:ea typeface="华文楷体" pitchFamily="2" charset="-122"/>
              </a:rPr>
              <a:t>：段的访问权限或系统控制描述符类型</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A</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A=</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已被访问过，</a:t>
            </a:r>
            <a:r>
              <a:rPr kumimoji="1" lang="en-US" altLang="zh-CN" sz="2000" kern="0" dirty="0">
                <a:solidFill>
                  <a:srgbClr val="0033CC"/>
                </a:solidFill>
                <a:latin typeface="Centaur" pitchFamily="18" charset="0"/>
                <a:ea typeface="华文楷体" pitchFamily="2" charset="-122"/>
              </a:rPr>
              <a:t>A=0</a:t>
            </a:r>
            <a:r>
              <a:rPr kumimoji="1" lang="zh-CN" altLang="en-US" sz="2000" kern="0" dirty="0">
                <a:solidFill>
                  <a:srgbClr val="0033CC"/>
                </a:solidFill>
                <a:latin typeface="Centaur" pitchFamily="18" charset="0"/>
                <a:ea typeface="华文楷体" pitchFamily="2" charset="-122"/>
              </a:rPr>
              <a:t>未被访问过。（通常</a:t>
            </a:r>
            <a:r>
              <a:rPr kumimoji="1" lang="en-US" altLang="zh-CN" sz="2000" kern="0" dirty="0">
                <a:solidFill>
                  <a:srgbClr val="0033CC"/>
                </a:solidFill>
                <a:latin typeface="Centaur" pitchFamily="18" charset="0"/>
                <a:ea typeface="华文楷体" pitchFamily="2" charset="-122"/>
              </a:rPr>
              <a:t>A</a:t>
            </a:r>
            <a:r>
              <a:rPr kumimoji="1" lang="zh-CN" altLang="en-US" sz="2000" kern="0" dirty="0">
                <a:solidFill>
                  <a:srgbClr val="0033CC"/>
                </a:solidFill>
                <a:latin typeface="Centaur" pitchFamily="18" charset="0"/>
                <a:ea typeface="华文楷体" pitchFamily="2" charset="-122"/>
              </a:rPr>
              <a:t>包含在</a:t>
            </a:r>
            <a:r>
              <a:rPr kumimoji="1" lang="en-US" altLang="zh-CN" sz="2000" kern="0" dirty="0">
                <a:solidFill>
                  <a:srgbClr val="0033CC"/>
                </a:solidFill>
                <a:latin typeface="Centaur" pitchFamily="18" charset="0"/>
                <a:ea typeface="华文楷体" pitchFamily="2" charset="-122"/>
              </a:rPr>
              <a:t>TYPE</a:t>
            </a:r>
            <a:r>
              <a:rPr kumimoji="1" lang="zh-CN" altLang="en-US" sz="2000" kern="0" dirty="0">
                <a:solidFill>
                  <a:srgbClr val="0033CC"/>
                </a:solidFill>
                <a:latin typeface="Centaur" pitchFamily="18" charset="0"/>
                <a:ea typeface="华文楷体" pitchFamily="2" charset="-122"/>
              </a:rPr>
              <a:t>字段中） </a:t>
            </a:r>
          </a:p>
        </p:txBody>
      </p:sp>
      <p:sp>
        <p:nvSpPr>
          <p:cNvPr id="9" name="椭圆 8"/>
          <p:cNvSpPr>
            <a:spLocks noChangeArrowheads="1"/>
          </p:cNvSpPr>
          <p:nvPr/>
        </p:nvSpPr>
        <p:spPr bwMode="auto">
          <a:xfrm>
            <a:off x="1094482" y="1654925"/>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0" name="TextBox 9"/>
          <p:cNvSpPr txBox="1">
            <a:spLocks noChangeArrowheads="1"/>
          </p:cNvSpPr>
          <p:nvPr/>
        </p:nvSpPr>
        <p:spPr bwMode="auto">
          <a:xfrm>
            <a:off x="1381820" y="2605837"/>
            <a:ext cx="2017712" cy="461963"/>
          </a:xfrm>
          <a:prstGeom prst="rect">
            <a:avLst/>
          </a:prstGeom>
          <a:solidFill>
            <a:schemeClr val="bg1"/>
          </a:solidFill>
          <a:ln w="9525">
            <a:noFill/>
            <a:miter lim="800000"/>
            <a:headEnd/>
            <a:tailEnd/>
          </a:ln>
        </p:spPr>
        <p:txBody>
          <a:bodyPr>
            <a:spAutoFit/>
          </a:bodyPr>
          <a:lstStyle/>
          <a:p>
            <a:r>
              <a:rPr lang="zh-CN" altLang="en-US">
                <a:solidFill>
                  <a:srgbClr val="FF0000"/>
                </a:solidFill>
                <a:latin typeface="华文楷体" pitchFamily="2" charset="-122"/>
                <a:ea typeface="华文楷体" pitchFamily="2" charset="-122"/>
              </a:rPr>
              <a:t>下一单元介绍</a:t>
            </a:r>
          </a:p>
        </p:txBody>
      </p:sp>
      <p:cxnSp>
        <p:nvCxnSpPr>
          <p:cNvPr id="12" name="直接连接符 11"/>
          <p:cNvCxnSpPr>
            <a:cxnSpLocks noChangeShapeType="1"/>
            <a:endCxn id="10" idx="0"/>
          </p:cNvCxnSpPr>
          <p:nvPr/>
        </p:nvCxnSpPr>
        <p:spPr bwMode="auto">
          <a:xfrm>
            <a:off x="1886645" y="2245475"/>
            <a:ext cx="504825" cy="360362"/>
          </a:xfrm>
          <a:prstGeom prst="line">
            <a:avLst/>
          </a:prstGeom>
          <a:noFill/>
          <a:ln w="28575" algn="ctr">
            <a:solidFill>
              <a:schemeClr val="tx1"/>
            </a:solidFill>
            <a:round/>
            <a:headEnd/>
            <a:tailEnd type="triangle" w="med" len="lg"/>
          </a:ln>
        </p:spPr>
      </p:cxnSp>
      <p:sp>
        <p:nvSpPr>
          <p:cNvPr id="8" name="Rectangle 3"/>
          <p:cNvSpPr txBox="1">
            <a:spLocks noChangeArrowheads="1"/>
          </p:cNvSpPr>
          <p:nvPr/>
        </p:nvSpPr>
        <p:spPr bwMode="auto">
          <a:xfrm>
            <a:off x="518220" y="1165975"/>
            <a:ext cx="8147050" cy="15779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solidFill>
                  <a:srgbClr val="0033CC"/>
                </a:solidFill>
                <a:latin typeface="Centaur" pitchFamily="18" charset="0"/>
                <a:ea typeface="华文楷体" pitchFamily="2" charset="-122"/>
              </a:rPr>
              <a:t>段描述符</a:t>
            </a:r>
            <a:r>
              <a:rPr kumimoji="1" lang="zh-CN" altLang="en-US" sz="2600" kern="0" dirty="0">
                <a:latin typeface="Centaur" pitchFamily="18" charset="0"/>
                <a:ea typeface="华文楷体" pitchFamily="2" charset="-122"/>
              </a:rPr>
              <a:t>是用来描述一个段所有属性的数据结构</a:t>
            </a: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每个段对应一个段描述符</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1" name="Rectangle 2">
            <a:extLst>
              <a:ext uri="{FF2B5EF4-FFF2-40B4-BE49-F238E27FC236}">
                <a16:creationId xmlns:a16="http://schemas.microsoft.com/office/drawing/2014/main" id="{AE64C03C-67AB-46FC-95EE-BE771683721B}"/>
              </a:ext>
            </a:extLst>
          </p:cNvPr>
          <p:cNvSpPr>
            <a:spLocks noGrp="1" noChangeArrowheads="1"/>
          </p:cNvSpPr>
          <p:nvPr>
            <p:ph type="title"/>
          </p:nvPr>
        </p:nvSpPr>
        <p:spPr>
          <a:xfrm>
            <a:off x="457200" y="98425"/>
            <a:ext cx="8229600" cy="561975"/>
          </a:xfrm>
        </p:spPr>
        <p:txBody>
          <a:bodyPr/>
          <a:lstStyle/>
          <a:p>
            <a:r>
              <a:rPr lang="zh-CN" altLang="en-US" sz="3600" dirty="0"/>
              <a:t>段描述符及其结构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horizontal)">
                                      <p:cBhvr>
                                        <p:cTn id="12" dur="500"/>
                                        <p:tgtEl>
                                          <p:spTgt spid="552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linds(horizontal)">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blinds(horizontal)">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blinds(horizontal)">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blinds(horizontal)">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par>
                                <p:cTn id="58" presetID="3" presetClass="entr" presetSubtype="1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99139" y="1133745"/>
            <a:ext cx="81470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段描述符占</a:t>
            </a:r>
            <a:r>
              <a:rPr kumimoji="1" lang="en-US" altLang="zh-CN" sz="2600" kern="0" dirty="0">
                <a:latin typeface="Centaur" pitchFamily="18" charset="0"/>
                <a:ea typeface="华文楷体" pitchFamily="2" charset="-122"/>
              </a:rPr>
              <a:t>64</a:t>
            </a:r>
            <a:r>
              <a:rPr kumimoji="1" lang="zh-CN" altLang="en-US" sz="2600" kern="0" dirty="0">
                <a:latin typeface="Centaur" pitchFamily="18" charset="0"/>
                <a:ea typeface="华文楷体" pitchFamily="2" charset="-122"/>
              </a:rPr>
              <a:t>位，段寄存器根本放不下，怎么办？</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放到主存中</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怎么在主存中找到一个描述符？</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利用指针</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600" kern="0" dirty="0">
                <a:latin typeface="Centaur" pitchFamily="18" charset="0"/>
                <a:ea typeface="华文楷体" pitchFamily="2" charset="-122"/>
              </a:rPr>
              <a:t>IA-32</a:t>
            </a:r>
            <a:r>
              <a:rPr kumimoji="1" lang="zh-CN" altLang="en-US" sz="2600" kern="0" dirty="0">
                <a:latin typeface="Centaur" pitchFamily="18" charset="0"/>
                <a:ea typeface="华文楷体" pitchFamily="2" charset="-122"/>
              </a:rPr>
              <a:t>中指针是</a:t>
            </a:r>
            <a:r>
              <a:rPr kumimoji="1" lang="en-US" altLang="zh-CN" sz="2600" kern="0" dirty="0">
                <a:latin typeface="Centaur" pitchFamily="18" charset="0"/>
                <a:ea typeface="华文楷体" pitchFamily="2" charset="-122"/>
              </a:rPr>
              <a:t>32</a:t>
            </a:r>
            <a:r>
              <a:rPr kumimoji="1" lang="zh-CN" altLang="en-US" sz="2600" kern="0" dirty="0">
                <a:latin typeface="Centaur" pitchFamily="18" charset="0"/>
                <a:ea typeface="华文楷体" pitchFamily="2" charset="-122"/>
              </a:rPr>
              <a:t>位的，段寄存器还是放不下；即使</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defRPr/>
            </a:pPr>
            <a:r>
              <a:rPr kumimoji="1" lang="en-US" altLang="zh-CN" sz="2600" kern="0" dirty="0">
                <a:latin typeface="Centaur" pitchFamily="18" charset="0"/>
                <a:ea typeface="华文楷体" pitchFamily="2" charset="-122"/>
              </a:rPr>
              <a:t>    </a:t>
            </a:r>
            <a:r>
              <a:rPr kumimoji="1" lang="zh-CN" altLang="en-US" sz="2600" kern="0" dirty="0">
                <a:latin typeface="Centaur" pitchFamily="18" charset="0"/>
                <a:ea typeface="华文楷体" pitchFamily="2" charset="-122"/>
              </a:rPr>
              <a:t>能放下，如果想切换到其他段的时候，如何知道描述</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defRPr/>
            </a:pPr>
            <a:r>
              <a:rPr kumimoji="1" lang="en-US" altLang="zh-CN" sz="2600" kern="0" dirty="0">
                <a:latin typeface="Centaur" pitchFamily="18" charset="0"/>
                <a:ea typeface="华文楷体" pitchFamily="2" charset="-122"/>
              </a:rPr>
              <a:t>    </a:t>
            </a:r>
            <a:r>
              <a:rPr kumimoji="1" lang="zh-CN" altLang="en-US" sz="2600" kern="0" dirty="0">
                <a:latin typeface="Centaur" pitchFamily="18" charset="0"/>
                <a:ea typeface="华文楷体" pitchFamily="2" charset="-122"/>
              </a:rPr>
              <a:t>符在什么地方？</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kern="0" dirty="0">
                <a:solidFill>
                  <a:srgbClr val="0033CC"/>
                </a:solidFill>
                <a:latin typeface="Centaur" pitchFamily="18" charset="0"/>
                <a:ea typeface="华文楷体" pitchFamily="2" charset="-122"/>
              </a:rPr>
              <a:t>IA-32</a:t>
            </a:r>
            <a:r>
              <a:rPr kumimoji="1" lang="zh-CN" altLang="en-US" kern="0" dirty="0">
                <a:solidFill>
                  <a:srgbClr val="0033CC"/>
                </a:solidFill>
                <a:latin typeface="Centaur" pitchFamily="18" charset="0"/>
                <a:ea typeface="华文楷体" pitchFamily="2" charset="-122"/>
              </a:rPr>
              <a:t>把内存中的某一连续空间解释成一个数组，称为</a:t>
            </a:r>
            <a:r>
              <a:rPr kumimoji="1" lang="zh-CN" altLang="en-US" kern="0" dirty="0">
                <a:solidFill>
                  <a:srgbClr val="FF0000"/>
                </a:solidFill>
                <a:latin typeface="Centaur" pitchFamily="18" charset="0"/>
                <a:ea typeface="华文楷体" pitchFamily="2" charset="-122"/>
              </a:rPr>
              <a:t>段描述符表</a:t>
            </a:r>
            <a:r>
              <a:rPr kumimoji="1" lang="zh-CN" altLang="en-US" kern="0" dirty="0">
                <a:solidFill>
                  <a:srgbClr val="0033CC"/>
                </a:solidFill>
                <a:latin typeface="Centaur" pitchFamily="18" charset="0"/>
                <a:ea typeface="华文楷体" pitchFamily="2" charset="-122"/>
              </a:rPr>
              <a:t>，数组中每个元素对应一个段描述符</a:t>
            </a:r>
            <a:endParaRPr kumimoji="1" lang="en-US" altLang="zh-CN"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DF69A1E0-2E05-4E0B-B992-30B3F2395FAA}"/>
              </a:ext>
            </a:extLst>
          </p:cNvPr>
          <p:cNvSpPr>
            <a:spLocks noGrp="1" noChangeArrowheads="1"/>
          </p:cNvSpPr>
          <p:nvPr>
            <p:ph type="title"/>
          </p:nvPr>
        </p:nvSpPr>
        <p:spPr>
          <a:xfrm>
            <a:off x="457200" y="98425"/>
            <a:ext cx="8229600" cy="561975"/>
          </a:xfrm>
        </p:spPr>
        <p:txBody>
          <a:bodyPr/>
          <a:lstStyle/>
          <a:p>
            <a:r>
              <a:rPr lang="zh-CN" altLang="en-US" sz="3600" dirty="0"/>
              <a:t>段描述符的组织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blinds(horizontal)">
                                      <p:cBhvr>
                                        <p:cTn id="30" dur="500"/>
                                        <p:tgtEl>
                                          <p:spTgt spid="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blinds(horizontal)">
                                      <p:cBhvr>
                                        <p:cTn id="33" dur="500"/>
                                        <p:tgtEl>
                                          <p:spTgt spid="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blinds(horizontal)">
                                      <p:cBhvr>
                                        <p:cTn id="38"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229419" y="998730"/>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段描述符表简称</a:t>
            </a:r>
            <a:r>
              <a:rPr kumimoji="1" lang="zh-CN" altLang="en-US" sz="2600" kern="0" dirty="0">
                <a:solidFill>
                  <a:srgbClr val="FF0000"/>
                </a:solidFill>
                <a:latin typeface="Centaur" pitchFamily="18" charset="0"/>
                <a:ea typeface="华文楷体" pitchFamily="2" charset="-122"/>
              </a:rPr>
              <a:t>段表</a:t>
            </a:r>
            <a:r>
              <a:rPr kumimoji="1" lang="zh-CN" altLang="en-US" sz="2600" kern="0" dirty="0">
                <a:latin typeface="Centaur" pitchFamily="18" charset="0"/>
                <a:ea typeface="华文楷体" pitchFamily="2" charset="-122"/>
              </a:rPr>
              <a:t>，</a:t>
            </a:r>
            <a:r>
              <a:rPr kumimoji="1" lang="zh-CN" altLang="en-US" sz="2600" kern="0" dirty="0">
                <a:solidFill>
                  <a:srgbClr val="0033CC"/>
                </a:solidFill>
                <a:latin typeface="Centaur" pitchFamily="18" charset="0"/>
                <a:ea typeface="华文楷体" pitchFamily="2" charset="-122"/>
              </a:rPr>
              <a:t>由</a:t>
            </a:r>
            <a:r>
              <a:rPr kumimoji="1" lang="en-US" altLang="zh-CN" sz="2600" kern="0" dirty="0">
                <a:solidFill>
                  <a:srgbClr val="0033CC"/>
                </a:solidFill>
                <a:latin typeface="Centaur" pitchFamily="18" charset="0"/>
                <a:ea typeface="华文楷体" pitchFamily="2" charset="-122"/>
              </a:rPr>
              <a:t>OS</a:t>
            </a:r>
            <a:r>
              <a:rPr kumimoji="1" lang="zh-CN" altLang="en-US" sz="2600" kern="0" dirty="0">
                <a:solidFill>
                  <a:srgbClr val="0033CC"/>
                </a:solidFill>
                <a:latin typeface="Centaur" pitchFamily="18" charset="0"/>
                <a:ea typeface="华文楷体" pitchFamily="2" charset="-122"/>
              </a:rPr>
              <a:t>负责填写</a:t>
            </a:r>
            <a:r>
              <a:rPr kumimoji="1" lang="zh-CN" altLang="en-US" sz="2600" kern="0" dirty="0">
                <a:latin typeface="Centaur" pitchFamily="18" charset="0"/>
                <a:ea typeface="华文楷体" pitchFamily="2" charset="-122"/>
              </a:rPr>
              <a:t>，包括三种类型：</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7030A0"/>
                </a:solidFill>
                <a:latin typeface="Centaur" pitchFamily="18" charset="0"/>
                <a:ea typeface="华文楷体" pitchFamily="2" charset="-122"/>
              </a:rPr>
              <a:t>全局描述符表（</a:t>
            </a:r>
            <a:r>
              <a:rPr kumimoji="1" lang="en-US" altLang="zh-CN" sz="2200" kern="0" dirty="0">
                <a:solidFill>
                  <a:srgbClr val="7030A0"/>
                </a:solidFill>
                <a:latin typeface="Centaur" pitchFamily="18" charset="0"/>
                <a:ea typeface="华文楷体" pitchFamily="2" charset="-122"/>
              </a:rPr>
              <a:t>GDT</a:t>
            </a:r>
            <a:r>
              <a:rPr kumimoji="1" lang="zh-CN" altLang="en-US" sz="2200" kern="0" dirty="0">
                <a:solidFill>
                  <a:srgbClr val="7030A0"/>
                </a:solidFill>
                <a:latin typeface="Centaur" pitchFamily="18" charset="0"/>
                <a:ea typeface="华文楷体" pitchFamily="2" charset="-122"/>
              </a:rPr>
              <a:t>）：</a:t>
            </a:r>
            <a:r>
              <a:rPr kumimoji="1" lang="zh-CN" altLang="en-US" sz="2200" kern="0" dirty="0">
                <a:latin typeface="Centaur" pitchFamily="18" charset="0"/>
                <a:ea typeface="华文楷体" pitchFamily="2" charset="-122"/>
              </a:rPr>
              <a:t>只有一个，用来保存系统中每个任务都可以访问的段描述符，如内核代码段、数据段，用户代码段、数据段等</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0033CC"/>
                </a:solidFill>
                <a:latin typeface="Centaur" pitchFamily="18" charset="0"/>
                <a:ea typeface="华文楷体" pitchFamily="2" charset="-122"/>
              </a:rPr>
              <a:t>局部描述符表（</a:t>
            </a:r>
            <a:r>
              <a:rPr kumimoji="1" lang="en-US" altLang="zh-CN" sz="2200" kern="0" dirty="0">
                <a:solidFill>
                  <a:srgbClr val="0033CC"/>
                </a:solidFill>
                <a:latin typeface="Centaur" pitchFamily="18" charset="0"/>
                <a:ea typeface="华文楷体" pitchFamily="2" charset="-122"/>
              </a:rPr>
              <a:t>LDT</a:t>
            </a:r>
            <a:r>
              <a:rPr kumimoji="1" lang="zh-CN" altLang="en-US" sz="2200" kern="0" dirty="0">
                <a:solidFill>
                  <a:srgbClr val="0033CC"/>
                </a:solidFill>
                <a:latin typeface="Centaur" pitchFamily="18" charset="0"/>
                <a:ea typeface="华文楷体" pitchFamily="2" charset="-122"/>
              </a:rPr>
              <a:t>）：</a:t>
            </a:r>
            <a:r>
              <a:rPr kumimoji="1" lang="zh-CN" altLang="en-US" sz="2200" kern="0" dirty="0">
                <a:latin typeface="Centaur" pitchFamily="18" charset="0"/>
                <a:ea typeface="华文楷体" pitchFamily="2" charset="-122"/>
              </a:rPr>
              <a:t>存放某一用户进程专用的描述符，保存在</a:t>
            </a:r>
            <a:r>
              <a:rPr kumimoji="1" lang="en-US" altLang="zh-CN" sz="2200" kern="0" dirty="0">
                <a:latin typeface="Centaur" pitchFamily="18" charset="0"/>
                <a:ea typeface="华文楷体" pitchFamily="2" charset="-122"/>
              </a:rPr>
              <a:t>GDT</a:t>
            </a:r>
            <a:r>
              <a:rPr kumimoji="1" lang="zh-CN" altLang="en-US" sz="2200" kern="0" dirty="0">
                <a:latin typeface="Centaur" pitchFamily="18" charset="0"/>
                <a:ea typeface="华文楷体" pitchFamily="2" charset="-122"/>
              </a:rPr>
              <a:t>中</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0033CC"/>
                </a:solidFill>
                <a:latin typeface="Centaur" pitchFamily="18" charset="0"/>
                <a:ea typeface="华文楷体" pitchFamily="2" charset="-122"/>
              </a:rPr>
              <a:t>中断描述符表（</a:t>
            </a:r>
            <a:r>
              <a:rPr kumimoji="1" lang="en-US" altLang="zh-CN" sz="2200" kern="0" dirty="0">
                <a:solidFill>
                  <a:srgbClr val="0033CC"/>
                </a:solidFill>
                <a:latin typeface="Centaur" pitchFamily="18" charset="0"/>
                <a:ea typeface="华文楷体" pitchFamily="2" charset="-122"/>
              </a:rPr>
              <a:t>IDT</a:t>
            </a:r>
            <a:r>
              <a:rPr kumimoji="1" lang="zh-CN" altLang="en-US" sz="2200" kern="0" dirty="0">
                <a:solidFill>
                  <a:srgbClr val="0033CC"/>
                </a:solidFill>
                <a:latin typeface="Centaur" pitchFamily="18" charset="0"/>
                <a:ea typeface="华文楷体" pitchFamily="2" charset="-122"/>
              </a:rPr>
              <a:t>）：独立于</a:t>
            </a:r>
            <a:r>
              <a:rPr kumimoji="1" lang="en-US" altLang="zh-CN" sz="2200" kern="0" dirty="0">
                <a:solidFill>
                  <a:srgbClr val="0033CC"/>
                </a:solidFill>
                <a:latin typeface="Centaur" pitchFamily="18" charset="0"/>
                <a:ea typeface="华文楷体" pitchFamily="2" charset="-122"/>
              </a:rPr>
              <a:t>GDT</a:t>
            </a:r>
            <a:r>
              <a:rPr kumimoji="1" lang="zh-CN" altLang="en-US" sz="2200" kern="0" dirty="0">
                <a:solidFill>
                  <a:srgbClr val="0033CC"/>
                </a:solidFill>
                <a:latin typeface="Centaur" pitchFamily="18" charset="0"/>
                <a:ea typeface="华文楷体" pitchFamily="2" charset="-122"/>
              </a:rPr>
              <a:t>的段表，</a:t>
            </a:r>
            <a:r>
              <a:rPr kumimoji="1" lang="zh-CN" altLang="en-US" sz="2200" kern="0" dirty="0">
                <a:latin typeface="Centaur" pitchFamily="18" charset="0"/>
                <a:ea typeface="华文楷体" pitchFamily="2" charset="-122"/>
              </a:rPr>
              <a:t>包含中断门、陷阱门等描述符</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2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600" kern="0" dirty="0">
                <a:latin typeface="Centaur" pitchFamily="18" charset="0"/>
                <a:ea typeface="华文楷体" pitchFamily="2" charset="-122"/>
              </a:rPr>
              <a:t>GDT</a:t>
            </a:r>
            <a:r>
              <a:rPr kumimoji="1" lang="zh-CN" altLang="en-US" sz="2600" kern="0" dirty="0">
                <a:latin typeface="Centaur" pitchFamily="18" charset="0"/>
                <a:ea typeface="华文楷体" pitchFamily="2" charset="-122"/>
              </a:rPr>
              <a:t>的首地址由</a:t>
            </a:r>
            <a:r>
              <a:rPr kumimoji="1" lang="zh-CN" altLang="en-US" sz="2600" b="1" kern="0" dirty="0">
                <a:solidFill>
                  <a:srgbClr val="FF0000"/>
                </a:solidFill>
                <a:latin typeface="Centaur" pitchFamily="18" charset="0"/>
                <a:ea typeface="华文楷体" pitchFamily="2" charset="-122"/>
              </a:rPr>
              <a:t>全局描述符表寄存器（</a:t>
            </a:r>
            <a:r>
              <a:rPr kumimoji="1" lang="en-US" altLang="zh-CN" sz="2600" b="1" kern="0" dirty="0">
                <a:solidFill>
                  <a:srgbClr val="FF0000"/>
                </a:solidFill>
                <a:latin typeface="Centaur" pitchFamily="18" charset="0"/>
                <a:ea typeface="华文楷体" pitchFamily="2" charset="-122"/>
              </a:rPr>
              <a:t>GDTR</a:t>
            </a:r>
            <a:r>
              <a:rPr kumimoji="1" lang="zh-CN" altLang="en-US" sz="2600" b="1" kern="0" dirty="0">
                <a:solidFill>
                  <a:srgbClr val="FF0000"/>
                </a:solidFill>
                <a:latin typeface="Centaur" pitchFamily="18" charset="0"/>
                <a:ea typeface="华文楷体" pitchFamily="2" charset="-122"/>
              </a:rPr>
              <a:t>）</a:t>
            </a:r>
            <a:r>
              <a:rPr kumimoji="1" lang="zh-CN" altLang="en-US" sz="2600" kern="0" dirty="0">
                <a:latin typeface="Centaur" pitchFamily="18" charset="0"/>
                <a:ea typeface="华文楷体" pitchFamily="2" charset="-122"/>
              </a:rPr>
              <a:t>提供</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通过索引可找到所需的描述符，该索引保存在段寄存器中，称为</a:t>
            </a:r>
            <a:r>
              <a:rPr kumimoji="1" lang="zh-CN" altLang="en-US" sz="2600" b="1" kern="0" dirty="0">
                <a:solidFill>
                  <a:srgbClr val="FF0000"/>
                </a:solidFill>
                <a:latin typeface="Centaur" pitchFamily="18" charset="0"/>
                <a:ea typeface="华文楷体" pitchFamily="2" charset="-122"/>
              </a:rPr>
              <a:t>段选择符</a:t>
            </a:r>
            <a:endParaRPr kumimoji="1" lang="en-US" altLang="zh-CN" sz="2600" b="1" kern="0" dirty="0">
              <a:solidFill>
                <a:srgbClr val="FF0000"/>
              </a:solidFill>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EAD606F9-B94A-4715-A67B-52B2C8CC6CFD}"/>
              </a:ext>
            </a:extLst>
          </p:cNvPr>
          <p:cNvSpPr>
            <a:spLocks noGrp="1" noChangeArrowheads="1"/>
          </p:cNvSpPr>
          <p:nvPr>
            <p:ph type="title"/>
          </p:nvPr>
        </p:nvSpPr>
        <p:spPr>
          <a:xfrm>
            <a:off x="457200" y="98425"/>
            <a:ext cx="8229600" cy="561975"/>
          </a:xfrm>
        </p:spPr>
        <p:txBody>
          <a:bodyPr/>
          <a:lstStyle/>
          <a:p>
            <a:r>
              <a:rPr lang="zh-CN" altLang="en-US" sz="3600" dirty="0"/>
              <a:t>段描述符表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linds(horizont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66495" y="2997200"/>
            <a:ext cx="8435975" cy="1798638"/>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400" kern="0" dirty="0">
                <a:latin typeface="Centaur" pitchFamily="18" charset="0"/>
                <a:ea typeface="华文楷体" pitchFamily="2" charset="-122"/>
              </a:rPr>
              <a:t>GDTR</a:t>
            </a:r>
            <a:r>
              <a:rPr kumimoji="1" lang="zh-CN" altLang="en-US" sz="2400" kern="0" dirty="0">
                <a:latin typeface="Centaur" pitchFamily="18" charset="0"/>
                <a:ea typeface="华文楷体" pitchFamily="2" charset="-122"/>
              </a:rPr>
              <a:t>由基地址和限界两部分组成，</a:t>
            </a:r>
            <a:r>
              <a:rPr kumimoji="1" lang="zh-CN" altLang="en-US" sz="2400" kern="0" dirty="0">
                <a:solidFill>
                  <a:srgbClr val="0033CC"/>
                </a:solidFill>
                <a:latin typeface="Centaur" pitchFamily="18" charset="0"/>
                <a:ea typeface="华文楷体" pitchFamily="2" charset="-122"/>
              </a:rPr>
              <a:t>共</a:t>
            </a:r>
            <a:r>
              <a:rPr kumimoji="1" lang="en-US" altLang="zh-CN" sz="2400" kern="0" dirty="0">
                <a:solidFill>
                  <a:srgbClr val="0033CC"/>
                </a:solidFill>
                <a:latin typeface="Centaur" pitchFamily="18" charset="0"/>
                <a:ea typeface="华文楷体" pitchFamily="2" charset="-122"/>
              </a:rPr>
              <a:t>48</a:t>
            </a:r>
            <a:r>
              <a:rPr kumimoji="1" lang="zh-CN" altLang="en-US" sz="2400" kern="0" dirty="0">
                <a:solidFill>
                  <a:srgbClr val="0033CC"/>
                </a:solidFill>
                <a:latin typeface="Centaur" pitchFamily="18" charset="0"/>
                <a:ea typeface="华文楷体" pitchFamily="2" charset="-122"/>
              </a:rPr>
              <a:t>位</a:t>
            </a:r>
            <a:endParaRPr kumimoji="1" lang="en-US" altLang="zh-CN" sz="24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400" kern="0" dirty="0">
                <a:solidFill>
                  <a:srgbClr val="0033CC"/>
                </a:solidFill>
                <a:latin typeface="Centaur" pitchFamily="18" charset="0"/>
                <a:ea typeface="华文楷体" pitchFamily="2" charset="-122"/>
              </a:rPr>
              <a:t>GDTR</a:t>
            </a:r>
            <a:r>
              <a:rPr kumimoji="1" lang="zh-CN" altLang="en-US" sz="2400" kern="0" dirty="0">
                <a:solidFill>
                  <a:srgbClr val="0033CC"/>
                </a:solidFill>
                <a:latin typeface="Centaur" pitchFamily="18" charset="0"/>
                <a:ea typeface="华文楷体" pitchFamily="2" charset="-122"/>
              </a:rPr>
              <a:t>中保存的首地址是线性地址</a:t>
            </a:r>
            <a:r>
              <a:rPr kumimoji="1" lang="zh-CN" altLang="en-US" sz="2400" kern="0" dirty="0">
                <a:latin typeface="Centaur" pitchFamily="18" charset="0"/>
                <a:ea typeface="华文楷体" pitchFamily="2" charset="-122"/>
              </a:rPr>
              <a:t>，为什么不是逻辑地址？</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400" kern="0" dirty="0">
                <a:solidFill>
                  <a:srgbClr val="0033CC"/>
                </a:solidFill>
                <a:latin typeface="Centaur" pitchFamily="18" charset="0"/>
                <a:ea typeface="华文楷体" pitchFamily="2" charset="-122"/>
              </a:rPr>
              <a:t>GDTR</a:t>
            </a:r>
            <a:r>
              <a:rPr kumimoji="1" lang="zh-CN" altLang="en-US" sz="2400" kern="0" dirty="0">
                <a:solidFill>
                  <a:srgbClr val="0033CC"/>
                </a:solidFill>
                <a:latin typeface="Centaur" pitchFamily="18" charset="0"/>
                <a:ea typeface="华文楷体" pitchFamily="2" charset="-122"/>
              </a:rPr>
              <a:t>对用户进程不可见</a:t>
            </a:r>
            <a:r>
              <a:rPr kumimoji="1" lang="zh-CN" altLang="en-US" sz="2400" kern="0" dirty="0">
                <a:latin typeface="Centaur" pitchFamily="18" charset="0"/>
                <a:ea typeface="华文楷体" pitchFamily="2" charset="-122"/>
              </a:rPr>
              <a:t>，仅可由</a:t>
            </a:r>
            <a:r>
              <a:rPr kumimoji="1" lang="en-US" altLang="zh-CN" sz="2400" kern="0" dirty="0">
                <a:latin typeface="Centaur" pitchFamily="18" charset="0"/>
                <a:ea typeface="华文楷体" pitchFamily="2" charset="-122"/>
              </a:rPr>
              <a:t>OS</a:t>
            </a:r>
            <a:r>
              <a:rPr kumimoji="1" lang="zh-CN" altLang="en-US" sz="2400" kern="0" dirty="0">
                <a:latin typeface="Centaur" pitchFamily="18" charset="0"/>
                <a:ea typeface="华文楷体" pitchFamily="2" charset="-122"/>
              </a:rPr>
              <a:t>内核通过一条特权指令（</a:t>
            </a:r>
            <a:r>
              <a:rPr kumimoji="1" lang="en-US" altLang="zh-CN" sz="2400" kern="0" dirty="0" err="1">
                <a:solidFill>
                  <a:srgbClr val="FF0000"/>
                </a:solidFill>
                <a:latin typeface="Centaur" pitchFamily="18" charset="0"/>
                <a:ea typeface="华文楷体" pitchFamily="2" charset="-122"/>
              </a:rPr>
              <a:t>lgdt</a:t>
            </a:r>
            <a:r>
              <a:rPr kumimoji="1" lang="zh-CN" altLang="en-US" sz="2400" kern="0" dirty="0">
                <a:latin typeface="Centaur" pitchFamily="18" charset="0"/>
                <a:ea typeface="华文楷体" pitchFamily="2" charset="-122"/>
              </a:rPr>
              <a:t> </a:t>
            </a:r>
            <a:r>
              <a:rPr kumimoji="1" lang="en-US" altLang="zh-CN" sz="2400" kern="0" dirty="0">
                <a:latin typeface="Centaur" pitchFamily="18" charset="0"/>
                <a:ea typeface="华文楷体" pitchFamily="2" charset="-122"/>
              </a:rPr>
              <a:t>m</a:t>
            </a:r>
            <a:r>
              <a:rPr kumimoji="1" lang="en-US" altLang="zh-CN" sz="2400" kern="0" dirty="0">
                <a:ea typeface="华文楷体" pitchFamily="2" charset="-122"/>
                <a:cs typeface="Times New Roman" pitchFamily="18" charset="0"/>
              </a:rPr>
              <a:t>1</a:t>
            </a:r>
            <a:r>
              <a:rPr kumimoji="1" lang="en-US" altLang="zh-CN" sz="2400" kern="0" dirty="0">
                <a:latin typeface="Centaur" pitchFamily="18" charset="0"/>
                <a:ea typeface="华文楷体" pitchFamily="2" charset="-122"/>
              </a:rPr>
              <a:t>6&amp;32</a:t>
            </a:r>
            <a:r>
              <a:rPr kumimoji="1" lang="zh-CN" altLang="en-US" sz="2400" kern="0" dirty="0">
                <a:latin typeface="Centaur" pitchFamily="18" charset="0"/>
                <a:ea typeface="华文楷体" pitchFamily="2" charset="-122"/>
              </a:rPr>
              <a:t>）将</a:t>
            </a:r>
            <a:r>
              <a:rPr kumimoji="1" lang="en-US" altLang="zh-CN" sz="2400" kern="0" dirty="0">
                <a:latin typeface="Centaur" pitchFamily="18" charset="0"/>
                <a:ea typeface="华文楷体" pitchFamily="2" charset="-122"/>
              </a:rPr>
              <a:t>GDT</a:t>
            </a:r>
            <a:r>
              <a:rPr kumimoji="1" lang="zh-CN" altLang="en-US" sz="2400" kern="0" dirty="0">
                <a:latin typeface="Centaur" pitchFamily="18" charset="0"/>
                <a:ea typeface="华文楷体" pitchFamily="2" charset="-122"/>
              </a:rPr>
              <a:t>的首地址和限界装载到</a:t>
            </a:r>
            <a:r>
              <a:rPr kumimoji="1" lang="en-US" altLang="zh-CN" sz="2400" kern="0" dirty="0">
                <a:latin typeface="Centaur" pitchFamily="18" charset="0"/>
                <a:ea typeface="华文楷体" pitchFamily="2" charset="-122"/>
              </a:rPr>
              <a:t>GDTR</a:t>
            </a:r>
            <a:r>
              <a:rPr kumimoji="1" lang="zh-CN" altLang="en-US" sz="2400" kern="0" dirty="0">
                <a:latin typeface="Centaur" pitchFamily="18" charset="0"/>
                <a:ea typeface="华文楷体" pitchFamily="2" charset="-122"/>
              </a:rPr>
              <a:t>中，启动分段机制</a:t>
            </a:r>
            <a:endParaRPr kumimoji="1" lang="en-US" altLang="zh-CN" sz="2400" kern="0" dirty="0">
              <a:latin typeface="Centaur" pitchFamily="18" charset="0"/>
              <a:ea typeface="华文楷体" pitchFamily="2" charset="-122"/>
            </a:endParaRPr>
          </a:p>
        </p:txBody>
      </p:sp>
      <p:sp>
        <p:nvSpPr>
          <p:cNvPr id="19460" name="矩形 3"/>
          <p:cNvSpPr>
            <a:spLocks noChangeArrowheads="1"/>
          </p:cNvSpPr>
          <p:nvPr/>
        </p:nvSpPr>
        <p:spPr bwMode="auto">
          <a:xfrm>
            <a:off x="1096745" y="1457325"/>
            <a:ext cx="3671888" cy="5762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基地址</a:t>
            </a:r>
          </a:p>
        </p:txBody>
      </p:sp>
      <p:sp>
        <p:nvSpPr>
          <p:cNvPr id="19461" name="矩形 4"/>
          <p:cNvSpPr>
            <a:spLocks noChangeArrowheads="1"/>
          </p:cNvSpPr>
          <p:nvPr/>
        </p:nvSpPr>
        <p:spPr bwMode="auto">
          <a:xfrm>
            <a:off x="4768633" y="1457325"/>
            <a:ext cx="1873250" cy="5762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限界</a:t>
            </a:r>
          </a:p>
        </p:txBody>
      </p:sp>
      <p:sp>
        <p:nvSpPr>
          <p:cNvPr id="19462" name="TextBox 6"/>
          <p:cNvSpPr txBox="1">
            <a:spLocks noChangeArrowheads="1"/>
          </p:cNvSpPr>
          <p:nvPr/>
        </p:nvSpPr>
        <p:spPr bwMode="auto">
          <a:xfrm>
            <a:off x="6641883" y="1516063"/>
            <a:ext cx="1439862" cy="461962"/>
          </a:xfrm>
          <a:prstGeom prst="rect">
            <a:avLst/>
          </a:prstGeom>
          <a:noFill/>
          <a:ln w="9525">
            <a:noFill/>
            <a:miter lim="800000"/>
            <a:headEnd/>
            <a:tailEnd/>
          </a:ln>
        </p:spPr>
        <p:txBody>
          <a:bodyPr>
            <a:spAutoFit/>
          </a:bodyPr>
          <a:lstStyle/>
          <a:p>
            <a:r>
              <a:rPr lang="en-US" altLang="zh-CN">
                <a:latin typeface="Centaur" pitchFamily="18" charset="0"/>
              </a:rPr>
              <a:t>GDTR</a:t>
            </a:r>
            <a:endParaRPr lang="zh-CN" altLang="en-US">
              <a:latin typeface="Centaur" pitchFamily="18" charset="0"/>
            </a:endParaRPr>
          </a:p>
        </p:txBody>
      </p:sp>
      <p:cxnSp>
        <p:nvCxnSpPr>
          <p:cNvPr id="19463" name="直接连接符 9"/>
          <p:cNvCxnSpPr>
            <a:cxnSpLocks noChangeShapeType="1"/>
          </p:cNvCxnSpPr>
          <p:nvPr/>
        </p:nvCxnSpPr>
        <p:spPr bwMode="auto">
          <a:xfrm>
            <a:off x="1096745" y="2033588"/>
            <a:ext cx="0" cy="287337"/>
          </a:xfrm>
          <a:prstGeom prst="line">
            <a:avLst/>
          </a:prstGeom>
          <a:noFill/>
          <a:ln w="28575" algn="ctr">
            <a:solidFill>
              <a:schemeClr val="tx1"/>
            </a:solidFill>
            <a:round/>
            <a:headEnd/>
            <a:tailEnd/>
          </a:ln>
        </p:spPr>
      </p:cxnSp>
      <p:cxnSp>
        <p:nvCxnSpPr>
          <p:cNvPr id="19464" name="直接连接符 10"/>
          <p:cNvCxnSpPr>
            <a:cxnSpLocks noChangeShapeType="1"/>
          </p:cNvCxnSpPr>
          <p:nvPr/>
        </p:nvCxnSpPr>
        <p:spPr bwMode="auto">
          <a:xfrm>
            <a:off x="4768633" y="2033588"/>
            <a:ext cx="0" cy="287337"/>
          </a:xfrm>
          <a:prstGeom prst="line">
            <a:avLst/>
          </a:prstGeom>
          <a:noFill/>
          <a:ln w="28575" algn="ctr">
            <a:solidFill>
              <a:schemeClr val="tx1"/>
            </a:solidFill>
            <a:round/>
            <a:headEnd/>
            <a:tailEnd/>
          </a:ln>
        </p:spPr>
      </p:cxnSp>
      <p:cxnSp>
        <p:nvCxnSpPr>
          <p:cNvPr id="19465" name="直接连接符 11"/>
          <p:cNvCxnSpPr>
            <a:cxnSpLocks noChangeShapeType="1"/>
          </p:cNvCxnSpPr>
          <p:nvPr/>
        </p:nvCxnSpPr>
        <p:spPr bwMode="auto">
          <a:xfrm>
            <a:off x="6641883" y="2033588"/>
            <a:ext cx="0" cy="287337"/>
          </a:xfrm>
          <a:prstGeom prst="line">
            <a:avLst/>
          </a:prstGeom>
          <a:noFill/>
          <a:ln w="28575" algn="ctr">
            <a:solidFill>
              <a:schemeClr val="tx1"/>
            </a:solidFill>
            <a:round/>
            <a:headEnd/>
            <a:tailEnd/>
          </a:ln>
        </p:spPr>
      </p:cxnSp>
      <p:cxnSp>
        <p:nvCxnSpPr>
          <p:cNvPr id="19466" name="直接连接符 13"/>
          <p:cNvCxnSpPr>
            <a:cxnSpLocks noChangeShapeType="1"/>
          </p:cNvCxnSpPr>
          <p:nvPr/>
        </p:nvCxnSpPr>
        <p:spPr bwMode="auto">
          <a:xfrm>
            <a:off x="1096745" y="2222500"/>
            <a:ext cx="1368425" cy="0"/>
          </a:xfrm>
          <a:prstGeom prst="line">
            <a:avLst/>
          </a:prstGeom>
          <a:noFill/>
          <a:ln w="28575" algn="ctr">
            <a:solidFill>
              <a:schemeClr val="tx1"/>
            </a:solidFill>
            <a:round/>
            <a:headEnd type="triangle" w="med" len="lg"/>
            <a:tailEnd/>
          </a:ln>
        </p:spPr>
      </p:cxnSp>
      <p:cxnSp>
        <p:nvCxnSpPr>
          <p:cNvPr id="19467" name="直接连接符 14"/>
          <p:cNvCxnSpPr>
            <a:cxnSpLocks noChangeShapeType="1"/>
          </p:cNvCxnSpPr>
          <p:nvPr/>
        </p:nvCxnSpPr>
        <p:spPr bwMode="auto">
          <a:xfrm>
            <a:off x="3185895" y="2222500"/>
            <a:ext cx="1582738" cy="0"/>
          </a:xfrm>
          <a:prstGeom prst="line">
            <a:avLst/>
          </a:prstGeom>
          <a:noFill/>
          <a:ln w="28575" algn="ctr">
            <a:solidFill>
              <a:schemeClr val="tx1"/>
            </a:solidFill>
            <a:round/>
            <a:headEnd/>
            <a:tailEnd type="triangle" w="med" len="lg"/>
          </a:ln>
        </p:spPr>
      </p:cxnSp>
      <p:sp>
        <p:nvSpPr>
          <p:cNvPr id="19468" name="TextBox 17"/>
          <p:cNvSpPr txBox="1">
            <a:spLocks noChangeArrowheads="1"/>
          </p:cNvSpPr>
          <p:nvPr/>
        </p:nvSpPr>
        <p:spPr bwMode="auto">
          <a:xfrm>
            <a:off x="2420720" y="2020888"/>
            <a:ext cx="792163" cy="400050"/>
          </a:xfrm>
          <a:prstGeom prst="rect">
            <a:avLst/>
          </a:prstGeom>
          <a:noFill/>
          <a:ln w="9525">
            <a:noFill/>
            <a:miter lim="800000"/>
            <a:headEnd/>
            <a:tailEnd/>
          </a:ln>
        </p:spPr>
        <p:txBody>
          <a:bodyPr>
            <a:spAutoFit/>
          </a:bodyPr>
          <a:lstStyle/>
          <a:p>
            <a:r>
              <a:rPr lang="en-US" altLang="zh-CN" sz="2000">
                <a:latin typeface="Centaur" pitchFamily="18" charset="0"/>
              </a:rPr>
              <a:t>32-bit</a:t>
            </a:r>
            <a:endParaRPr lang="zh-CN" altLang="en-US" sz="2000">
              <a:latin typeface="Centaur" pitchFamily="18" charset="0"/>
            </a:endParaRPr>
          </a:p>
        </p:txBody>
      </p:sp>
      <p:cxnSp>
        <p:nvCxnSpPr>
          <p:cNvPr id="19469" name="直接连接符 20"/>
          <p:cNvCxnSpPr>
            <a:cxnSpLocks noChangeShapeType="1"/>
            <a:endCxn id="19471" idx="1"/>
          </p:cNvCxnSpPr>
          <p:nvPr/>
        </p:nvCxnSpPr>
        <p:spPr bwMode="auto">
          <a:xfrm flipV="1">
            <a:off x="4768633" y="2220913"/>
            <a:ext cx="576262" cy="1587"/>
          </a:xfrm>
          <a:prstGeom prst="line">
            <a:avLst/>
          </a:prstGeom>
          <a:noFill/>
          <a:ln w="28575" algn="ctr">
            <a:solidFill>
              <a:schemeClr val="tx1"/>
            </a:solidFill>
            <a:round/>
            <a:headEnd type="triangle" w="med" len="lg"/>
            <a:tailEnd/>
          </a:ln>
        </p:spPr>
      </p:cxnSp>
      <p:cxnSp>
        <p:nvCxnSpPr>
          <p:cNvPr id="19470" name="直接连接符 21"/>
          <p:cNvCxnSpPr>
            <a:cxnSpLocks noChangeShapeType="1"/>
          </p:cNvCxnSpPr>
          <p:nvPr/>
        </p:nvCxnSpPr>
        <p:spPr bwMode="auto">
          <a:xfrm>
            <a:off x="6137058" y="2222500"/>
            <a:ext cx="504825" cy="0"/>
          </a:xfrm>
          <a:prstGeom prst="line">
            <a:avLst/>
          </a:prstGeom>
          <a:noFill/>
          <a:ln w="28575" algn="ctr">
            <a:solidFill>
              <a:schemeClr val="tx1"/>
            </a:solidFill>
            <a:round/>
            <a:headEnd/>
            <a:tailEnd type="triangle" w="med" len="lg"/>
          </a:ln>
        </p:spPr>
      </p:cxnSp>
      <p:sp>
        <p:nvSpPr>
          <p:cNvPr id="19471" name="TextBox 24"/>
          <p:cNvSpPr txBox="1">
            <a:spLocks noChangeArrowheads="1"/>
          </p:cNvSpPr>
          <p:nvPr/>
        </p:nvSpPr>
        <p:spPr bwMode="auto">
          <a:xfrm>
            <a:off x="5344895" y="2020888"/>
            <a:ext cx="792163" cy="400050"/>
          </a:xfrm>
          <a:prstGeom prst="rect">
            <a:avLst/>
          </a:prstGeom>
          <a:noFill/>
          <a:ln w="9525">
            <a:noFill/>
            <a:miter lim="800000"/>
            <a:headEnd/>
            <a:tailEnd/>
          </a:ln>
        </p:spPr>
        <p:txBody>
          <a:bodyPr>
            <a:spAutoFit/>
          </a:bodyPr>
          <a:lstStyle/>
          <a:p>
            <a:r>
              <a:rPr lang="en-US" altLang="zh-CN" sz="2000">
                <a:cs typeface="Times New Roman" pitchFamily="18" charset="0"/>
              </a:rPr>
              <a:t>1</a:t>
            </a:r>
            <a:r>
              <a:rPr lang="en-US" altLang="zh-CN" sz="2000">
                <a:latin typeface="Centaur" pitchFamily="18" charset="0"/>
              </a:rPr>
              <a:t>6-bit</a:t>
            </a:r>
            <a:endParaRPr lang="zh-CN" altLang="en-US" sz="2000">
              <a:latin typeface="Centaur" pitchFamily="18" charset="0"/>
            </a:endParaRPr>
          </a:p>
        </p:txBody>
      </p:sp>
      <p:sp>
        <p:nvSpPr>
          <p:cNvPr id="16" name="Rectangle 2">
            <a:extLst>
              <a:ext uri="{FF2B5EF4-FFF2-40B4-BE49-F238E27FC236}">
                <a16:creationId xmlns:a16="http://schemas.microsoft.com/office/drawing/2014/main" id="{9B30BCEE-3BD7-461B-A3AB-925CA5128EE6}"/>
              </a:ext>
            </a:extLst>
          </p:cNvPr>
          <p:cNvSpPr>
            <a:spLocks noGrp="1" noChangeArrowheads="1"/>
          </p:cNvSpPr>
          <p:nvPr>
            <p:ph type="title"/>
          </p:nvPr>
        </p:nvSpPr>
        <p:spPr>
          <a:xfrm>
            <a:off x="457200" y="98425"/>
            <a:ext cx="8229600" cy="561975"/>
          </a:xfrm>
        </p:spPr>
        <p:txBody>
          <a:bodyPr/>
          <a:lstStyle/>
          <a:p>
            <a:r>
              <a:rPr lang="zh-CN" altLang="en-US" sz="3600" dirty="0"/>
              <a:t>全局描述符表寄存器（</a:t>
            </a:r>
            <a:r>
              <a:rPr lang="en-US" altLang="zh-CN" sz="3600" dirty="0" err="1"/>
              <a:t>GDTR</a:t>
            </a:r>
            <a:r>
              <a:rPr lang="zh-CN" altLang="en-US" sz="36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61238" y="908720"/>
            <a:ext cx="8024812" cy="20002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kern="0" dirty="0">
                <a:latin typeface="Centaur" pitchFamily="18" charset="0"/>
                <a:ea typeface="华文楷体" pitchFamily="2" charset="-122"/>
              </a:rPr>
              <a:t>段寄存器（</a:t>
            </a:r>
            <a:r>
              <a:rPr kumimoji="1" lang="en-US" altLang="zh-CN" kern="0" dirty="0">
                <a:ea typeface="华文楷体" pitchFamily="2" charset="-122"/>
                <a:cs typeface="Times New Roman" pitchFamily="18" charset="0"/>
              </a:rPr>
              <a:t>1</a:t>
            </a:r>
            <a:r>
              <a:rPr kumimoji="1" lang="en-US" altLang="zh-CN" kern="0" dirty="0">
                <a:latin typeface="Centaur" pitchFamily="18" charset="0"/>
                <a:ea typeface="华文楷体" pitchFamily="2" charset="-122"/>
              </a:rPr>
              <a:t>6</a:t>
            </a:r>
            <a:r>
              <a:rPr kumimoji="1" lang="zh-CN" altLang="en-US" kern="0" dirty="0">
                <a:latin typeface="Centaur" pitchFamily="18" charset="0"/>
                <a:ea typeface="华文楷体" pitchFamily="2" charset="-122"/>
              </a:rPr>
              <a:t>位），用于存放</a:t>
            </a:r>
            <a:r>
              <a:rPr kumimoji="1" lang="zh-CN" altLang="en-US" kern="0" dirty="0">
                <a:solidFill>
                  <a:srgbClr val="FF0000"/>
                </a:solidFill>
                <a:latin typeface="Centaur" pitchFamily="18" charset="0"/>
                <a:ea typeface="华文楷体" pitchFamily="2" charset="-122"/>
              </a:rPr>
              <a:t>段选择符</a:t>
            </a:r>
            <a:r>
              <a:rPr kumimoji="1" lang="zh-CN" altLang="en-US" kern="0" dirty="0">
                <a:latin typeface="Centaur" pitchFamily="18" charset="0"/>
                <a:ea typeface="华文楷体" pitchFamily="2" charset="-122"/>
              </a:rPr>
              <a:t>，其绑定规则：</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CS(</a:t>
            </a:r>
            <a:r>
              <a:rPr kumimoji="1" lang="zh-CN" altLang="en-US" sz="2000" kern="0" dirty="0">
                <a:solidFill>
                  <a:srgbClr val="0033CC"/>
                </a:solidFill>
                <a:latin typeface="Centaur" pitchFamily="18" charset="0"/>
                <a:ea typeface="华文楷体" pitchFamily="2" charset="-122"/>
              </a:rPr>
              <a:t>代码段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：程序代码所在段</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SS(</a:t>
            </a:r>
            <a:r>
              <a:rPr kumimoji="1" lang="zh-CN" altLang="en-US" sz="2000" kern="0" dirty="0">
                <a:solidFill>
                  <a:srgbClr val="0033CC"/>
                </a:solidFill>
                <a:latin typeface="Centaur" pitchFamily="18" charset="0"/>
                <a:ea typeface="华文楷体" pitchFamily="2" charset="-122"/>
              </a:rPr>
              <a:t>栈段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：栈区所在段</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DS(</a:t>
            </a:r>
            <a:r>
              <a:rPr kumimoji="1" lang="zh-CN" altLang="en-US" sz="2000" kern="0" dirty="0">
                <a:solidFill>
                  <a:srgbClr val="0033CC"/>
                </a:solidFill>
                <a:latin typeface="Centaur" pitchFamily="18" charset="0"/>
                <a:ea typeface="华文楷体" pitchFamily="2" charset="-122"/>
              </a:rPr>
              <a:t>数据段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：全局静态数据区所在段</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其他</a:t>
            </a:r>
            <a:r>
              <a:rPr kumimoji="1" lang="en-US" altLang="zh-CN" sz="2000" kern="0" dirty="0">
                <a:latin typeface="Centaur" pitchFamily="18" charset="0"/>
                <a:ea typeface="华文楷体" pitchFamily="2" charset="-122"/>
              </a:rPr>
              <a:t>3</a:t>
            </a:r>
            <a:r>
              <a:rPr kumimoji="1" lang="zh-CN" altLang="en-US" sz="2000" kern="0" dirty="0">
                <a:latin typeface="Centaur" pitchFamily="18" charset="0"/>
                <a:ea typeface="华文楷体" pitchFamily="2" charset="-122"/>
              </a:rPr>
              <a:t>个段寄存器</a:t>
            </a:r>
            <a:r>
              <a:rPr kumimoji="1" lang="en-US" altLang="zh-CN" sz="2000" kern="0" dirty="0">
                <a:latin typeface="Centaur" pitchFamily="18" charset="0"/>
                <a:ea typeface="华文楷体" pitchFamily="2" charset="-122"/>
              </a:rPr>
              <a:t>ES</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GS</a:t>
            </a:r>
            <a:r>
              <a:rPr kumimoji="1" lang="zh-CN" altLang="en-US" sz="2000" kern="0" dirty="0">
                <a:latin typeface="Centaur" pitchFamily="18" charset="0"/>
                <a:ea typeface="华文楷体" pitchFamily="2" charset="-122"/>
              </a:rPr>
              <a:t>和</a:t>
            </a:r>
            <a:r>
              <a:rPr kumimoji="1" lang="en-US" altLang="zh-CN" sz="2000" kern="0" dirty="0">
                <a:latin typeface="Centaur" pitchFamily="18" charset="0"/>
                <a:ea typeface="华文楷体" pitchFamily="2" charset="-122"/>
              </a:rPr>
              <a:t>FS</a:t>
            </a:r>
            <a:r>
              <a:rPr kumimoji="1" lang="zh-CN" altLang="en-US" sz="2000" kern="0" dirty="0">
                <a:latin typeface="Centaur" pitchFamily="18" charset="0"/>
                <a:ea typeface="华文楷体" pitchFamily="2" charset="-122"/>
              </a:rPr>
              <a:t>可指向任意数据段</a:t>
            </a:r>
          </a:p>
        </p:txBody>
      </p:sp>
      <p:pic>
        <p:nvPicPr>
          <p:cNvPr id="5" name="Picture 5"/>
          <p:cNvPicPr>
            <a:picLocks noChangeAspect="1" noChangeArrowheads="1"/>
          </p:cNvPicPr>
          <p:nvPr/>
        </p:nvPicPr>
        <p:blipFill>
          <a:blip r:embed="rId3" cstate="print"/>
          <a:srcRect/>
          <a:stretch>
            <a:fillRect/>
          </a:stretch>
        </p:blipFill>
        <p:spPr bwMode="auto">
          <a:xfrm>
            <a:off x="1508975" y="3615408"/>
            <a:ext cx="3355975" cy="917575"/>
          </a:xfrm>
          <a:prstGeom prst="rect">
            <a:avLst/>
          </a:prstGeom>
          <a:noFill/>
          <a:ln w="9525">
            <a:noFill/>
            <a:miter lim="800000"/>
            <a:headEnd/>
            <a:tailEnd/>
          </a:ln>
        </p:spPr>
      </p:pic>
      <p:sp>
        <p:nvSpPr>
          <p:cNvPr id="7" name="Rectangle 6"/>
          <p:cNvSpPr>
            <a:spLocks noChangeArrowheads="1"/>
          </p:cNvSpPr>
          <p:nvPr/>
        </p:nvSpPr>
        <p:spPr bwMode="auto">
          <a:xfrm>
            <a:off x="521550" y="3094708"/>
            <a:ext cx="8712200" cy="3608680"/>
          </a:xfrm>
          <a:prstGeom prst="rect">
            <a:avLst/>
          </a:prstGeom>
          <a:noFill/>
          <a:ln w="50800">
            <a:noFill/>
            <a:miter lim="800000"/>
            <a:headEnd/>
            <a:tailEnd/>
          </a:ln>
        </p:spPr>
        <p:txBody>
          <a:bodyPr>
            <a:spAutoFit/>
          </a:bodyPr>
          <a:lstStyle/>
          <a:p>
            <a:pPr>
              <a:spcBef>
                <a:spcPct val="35000"/>
              </a:spcBef>
              <a:buSzPct val="100000"/>
              <a:defRPr/>
            </a:pPr>
            <a:r>
              <a:rPr lang="zh-CN" altLang="en-US" sz="2000" b="1" dirty="0">
                <a:latin typeface="华文楷体" pitchFamily="2" charset="-122"/>
                <a:ea typeface="华文楷体" pitchFamily="2" charset="-122"/>
              </a:rPr>
              <a:t>   </a:t>
            </a:r>
            <a:r>
              <a:rPr lang="en-US" altLang="zh-CN" sz="2000" b="1" dirty="0">
                <a:latin typeface="华文楷体" pitchFamily="2" charset="-122"/>
                <a:ea typeface="华文楷体" pitchFamily="2" charset="-122"/>
              </a:rPr>
              <a:t>   </a:t>
            </a:r>
            <a:r>
              <a:rPr lang="zh-CN" altLang="en-US" sz="2000" b="1" dirty="0">
                <a:latin typeface="华文楷体" pitchFamily="2" charset="-122"/>
                <a:ea typeface="华文楷体" pitchFamily="2" charset="-122"/>
              </a:rPr>
              <a:t>段选择符各字段含义：</a:t>
            </a:r>
          </a:p>
          <a:p>
            <a:pPr>
              <a:spcBef>
                <a:spcPct val="35000"/>
              </a:spcBef>
              <a:buSzPct val="100000"/>
              <a:buFontTx/>
              <a:buChar char="°"/>
              <a:defRPr/>
            </a:pPr>
            <a:endParaRPr lang="zh-CN" altLang="en-US" sz="2000" b="1" dirty="0">
              <a:latin typeface="微软雅黑" pitchFamily="34" charset="-122"/>
              <a:ea typeface="微软雅黑" pitchFamily="34" charset="-122"/>
            </a:endParaRPr>
          </a:p>
          <a:p>
            <a:pPr>
              <a:spcBef>
                <a:spcPct val="35000"/>
              </a:spcBef>
              <a:buSzPct val="100000"/>
              <a:buFontTx/>
              <a:buChar char="°"/>
              <a:defRPr/>
            </a:pPr>
            <a:endParaRPr lang="zh-CN" altLang="en-US" sz="2000" b="1" dirty="0">
              <a:latin typeface="微软雅黑" pitchFamily="34" charset="-122"/>
              <a:ea typeface="微软雅黑" pitchFamily="34" charset="-122"/>
            </a:endParaRPr>
          </a:p>
          <a:p>
            <a:pPr>
              <a:spcBef>
                <a:spcPct val="35000"/>
              </a:spcBef>
              <a:buSzPct val="100000"/>
              <a:buFontTx/>
              <a:buChar char="°"/>
              <a:defRPr/>
            </a:pPr>
            <a:endParaRPr lang="zh-CN" altLang="en-US" sz="2200" b="1" dirty="0">
              <a:latin typeface="微软雅黑" pitchFamily="34" charset="-122"/>
              <a:ea typeface="微软雅黑" pitchFamily="34" charset="-122"/>
            </a:endParaRPr>
          </a:p>
          <a:p>
            <a:pPr marL="342900" indent="-342900" eaLnBrk="0" hangingPunct="0">
              <a:spcBef>
                <a:spcPct val="20000"/>
              </a:spcBef>
              <a:buClr>
                <a:srgbClr val="FF0000"/>
              </a:buClr>
              <a:buFont typeface="Monotype Sorts" pitchFamily="2" charset="2"/>
              <a:buChar char="z"/>
              <a:defRPr/>
            </a:pPr>
            <a:r>
              <a:rPr lang="en-US" altLang="zh-CN" sz="2200" dirty="0">
                <a:solidFill>
                  <a:srgbClr val="0033CC"/>
                </a:solidFill>
                <a:latin typeface="Centaur" pitchFamily="18" charset="0"/>
                <a:ea typeface="华文楷体" pitchFamily="2" charset="-122"/>
              </a:rPr>
              <a:t>TI=0</a:t>
            </a:r>
            <a:r>
              <a:rPr lang="zh-CN" altLang="en-US" sz="2200" dirty="0">
                <a:solidFill>
                  <a:srgbClr val="0033CC"/>
                </a:solidFill>
                <a:latin typeface="Centaur" pitchFamily="18" charset="0"/>
                <a:ea typeface="华文楷体" pitchFamily="2" charset="-122"/>
              </a:rPr>
              <a:t>，选择</a:t>
            </a:r>
            <a:r>
              <a:rPr lang="zh-CN" altLang="en-US" sz="2200" dirty="0">
                <a:solidFill>
                  <a:srgbClr val="FF0000"/>
                </a:solidFill>
                <a:latin typeface="Centaur" pitchFamily="18" charset="0"/>
                <a:ea typeface="华文楷体" pitchFamily="2" charset="-122"/>
              </a:rPr>
              <a:t>全局描述符表</a:t>
            </a:r>
            <a:r>
              <a:rPr lang="en-US" altLang="zh-CN" sz="2200" dirty="0">
                <a:solidFill>
                  <a:srgbClr val="FF0000"/>
                </a:solidFill>
                <a:latin typeface="Centaur" pitchFamily="18" charset="0"/>
                <a:ea typeface="华文楷体" pitchFamily="2" charset="-122"/>
              </a:rPr>
              <a:t>(GDT)</a:t>
            </a:r>
            <a:r>
              <a:rPr lang="zh-CN" altLang="en-US" sz="2200" dirty="0">
                <a:solidFill>
                  <a:srgbClr val="0033CC"/>
                </a:solidFill>
                <a:latin typeface="Centaur" pitchFamily="18" charset="0"/>
                <a:ea typeface="华文楷体" pitchFamily="2" charset="-122"/>
              </a:rPr>
              <a:t>，</a:t>
            </a:r>
            <a:r>
              <a:rPr lang="en-US" altLang="zh-CN" sz="2200" dirty="0">
                <a:solidFill>
                  <a:srgbClr val="0033CC"/>
                </a:solidFill>
                <a:latin typeface="Centaur" pitchFamily="18" charset="0"/>
                <a:ea typeface="华文楷体" pitchFamily="2" charset="-122"/>
              </a:rPr>
              <a:t>TI=</a:t>
            </a:r>
            <a:r>
              <a:rPr lang="en-US" altLang="zh-CN" sz="2200" dirty="0">
                <a:solidFill>
                  <a:srgbClr val="0033CC"/>
                </a:solidFill>
                <a:ea typeface="华文楷体" pitchFamily="2" charset="-122"/>
                <a:cs typeface="Times New Roman" pitchFamily="18" charset="0"/>
              </a:rPr>
              <a:t>1</a:t>
            </a:r>
            <a:r>
              <a:rPr lang="zh-CN" altLang="en-US" sz="2200" dirty="0">
                <a:solidFill>
                  <a:srgbClr val="0033CC"/>
                </a:solidFill>
                <a:latin typeface="Centaur" pitchFamily="18" charset="0"/>
                <a:ea typeface="华文楷体" pitchFamily="2" charset="-122"/>
              </a:rPr>
              <a:t>，选择</a:t>
            </a:r>
            <a:r>
              <a:rPr lang="zh-CN" altLang="en-US" sz="2200" dirty="0">
                <a:solidFill>
                  <a:srgbClr val="FF0000"/>
                </a:solidFill>
                <a:latin typeface="Centaur" pitchFamily="18" charset="0"/>
                <a:ea typeface="华文楷体" pitchFamily="2" charset="-122"/>
              </a:rPr>
              <a:t>局部描述符表</a:t>
            </a:r>
            <a:r>
              <a:rPr lang="en-US" altLang="zh-CN" sz="2200" dirty="0">
                <a:solidFill>
                  <a:srgbClr val="FF0000"/>
                </a:solidFill>
                <a:latin typeface="Centaur" pitchFamily="18" charset="0"/>
                <a:ea typeface="华文楷体" pitchFamily="2" charset="-122"/>
              </a:rPr>
              <a:t>(LDT)</a:t>
            </a:r>
          </a:p>
          <a:p>
            <a:pPr marL="342900" indent="-342900" eaLnBrk="0" hangingPunct="0">
              <a:spcBef>
                <a:spcPct val="20000"/>
              </a:spcBef>
              <a:buClr>
                <a:srgbClr val="FF0000"/>
              </a:buClr>
              <a:buFont typeface="Monotype Sorts" pitchFamily="2" charset="2"/>
              <a:buChar char="z"/>
              <a:defRPr/>
            </a:pPr>
            <a:r>
              <a:rPr lang="en-US" altLang="zh-CN" sz="2200" dirty="0" err="1">
                <a:solidFill>
                  <a:srgbClr val="0033CC"/>
                </a:solidFill>
                <a:latin typeface="Centaur" pitchFamily="18" charset="0"/>
                <a:ea typeface="华文楷体" pitchFamily="2" charset="-122"/>
              </a:rPr>
              <a:t>RPL</a:t>
            </a:r>
            <a:r>
              <a:rPr lang="zh-CN" altLang="en-US" sz="2200" dirty="0">
                <a:solidFill>
                  <a:srgbClr val="0033CC"/>
                </a:solidFill>
                <a:latin typeface="Centaur" pitchFamily="18" charset="0"/>
                <a:ea typeface="华文楷体" pitchFamily="2" charset="-122"/>
              </a:rPr>
              <a:t>表示请求特权级</a:t>
            </a:r>
            <a:r>
              <a:rPr lang="zh-CN" altLang="en-US" sz="2200" dirty="0">
                <a:solidFill>
                  <a:srgbClr val="FF0000"/>
                </a:solidFill>
                <a:latin typeface="Centaur" pitchFamily="18" charset="0"/>
                <a:ea typeface="华文楷体" pitchFamily="2" charset="-122"/>
              </a:rPr>
              <a:t>（下一单元介绍）</a:t>
            </a:r>
            <a:endParaRPr lang="en-US" altLang="zh-CN" sz="2200" dirty="0">
              <a:solidFill>
                <a:srgbClr val="FF0000"/>
              </a:solidFill>
              <a:latin typeface="Centaur" pitchFamily="18" charset="0"/>
              <a:ea typeface="华文楷体" pitchFamily="2" charset="-122"/>
            </a:endParaRPr>
          </a:p>
          <a:p>
            <a:pPr marL="342900" lvl="1" indent="-342900" eaLnBrk="0" hangingPunct="0">
              <a:spcBef>
                <a:spcPct val="20000"/>
              </a:spcBef>
              <a:buClr>
                <a:srgbClr val="FF0000"/>
              </a:buClr>
              <a:buFont typeface="Monotype Sorts" pitchFamily="2" charset="2"/>
              <a:buChar char="z"/>
              <a:defRPr/>
            </a:pPr>
            <a:r>
              <a:rPr lang="zh-CN" altLang="en-US" sz="2200" dirty="0">
                <a:solidFill>
                  <a:srgbClr val="0033CC"/>
                </a:solidFill>
                <a:latin typeface="Centaur" pitchFamily="18" charset="0"/>
                <a:ea typeface="华文楷体" pitchFamily="2" charset="-122"/>
              </a:rPr>
              <a:t>高</a:t>
            </a:r>
            <a:r>
              <a:rPr lang="en-US" altLang="zh-CN" sz="2200" dirty="0">
                <a:solidFill>
                  <a:srgbClr val="0033CC"/>
                </a:solidFill>
                <a:ea typeface="华文楷体" pitchFamily="2" charset="-122"/>
                <a:cs typeface="Times New Roman" pitchFamily="18" charset="0"/>
              </a:rPr>
              <a:t>1</a:t>
            </a:r>
            <a:r>
              <a:rPr lang="en-US" altLang="zh-CN" sz="2200" dirty="0">
                <a:solidFill>
                  <a:srgbClr val="0033CC"/>
                </a:solidFill>
                <a:latin typeface="Centaur" pitchFamily="18" charset="0"/>
                <a:ea typeface="华文楷体" pitchFamily="2" charset="-122"/>
              </a:rPr>
              <a:t>3</a:t>
            </a:r>
            <a:r>
              <a:rPr lang="zh-CN" altLang="en-US" sz="2200" dirty="0">
                <a:solidFill>
                  <a:srgbClr val="0033CC"/>
                </a:solidFill>
                <a:latin typeface="Centaur" pitchFamily="18" charset="0"/>
                <a:ea typeface="华文楷体" pitchFamily="2" charset="-122"/>
              </a:rPr>
              <a:t>位索引用来确定当前使用的</a:t>
            </a:r>
            <a:r>
              <a:rPr lang="zh-CN" altLang="en-US" sz="2200" dirty="0">
                <a:solidFill>
                  <a:srgbClr val="FF0000"/>
                </a:solidFill>
                <a:latin typeface="Centaur" pitchFamily="18" charset="0"/>
                <a:ea typeface="华文楷体" pitchFamily="2" charset="-122"/>
              </a:rPr>
              <a:t>段描述符</a:t>
            </a:r>
            <a:r>
              <a:rPr lang="zh-CN" altLang="en-US" sz="2200" dirty="0">
                <a:solidFill>
                  <a:srgbClr val="0033CC"/>
                </a:solidFill>
                <a:latin typeface="Centaur" pitchFamily="18" charset="0"/>
                <a:ea typeface="华文楷体" pitchFamily="2" charset="-122"/>
              </a:rPr>
              <a:t>在描述表中的位置</a:t>
            </a:r>
          </a:p>
          <a:p>
            <a:pPr marL="342900" indent="-342900" eaLnBrk="0" hangingPunct="0">
              <a:spcBef>
                <a:spcPct val="20000"/>
              </a:spcBef>
              <a:buClr>
                <a:srgbClr val="FF0000"/>
              </a:buClr>
              <a:buFont typeface="Monotype Sorts" pitchFamily="2" charset="2"/>
              <a:buChar char="z"/>
              <a:defRPr/>
            </a:pPr>
            <a:endParaRPr lang="zh-CN" altLang="en-US" b="1" dirty="0">
              <a:solidFill>
                <a:srgbClr val="FF0000"/>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lang="en-US" altLang="zh-CN" sz="2000" b="1" dirty="0">
              <a:solidFill>
                <a:schemeClr val="accent2"/>
              </a:solidFill>
              <a:latin typeface="微软雅黑" pitchFamily="34" charset="-122"/>
              <a:ea typeface="微软雅黑" pitchFamily="34" charset="-122"/>
            </a:endParaRPr>
          </a:p>
        </p:txBody>
      </p:sp>
      <p:sp>
        <p:nvSpPr>
          <p:cNvPr id="18" name="TextBox 17"/>
          <p:cNvSpPr txBox="1">
            <a:spLocks noChangeArrowheads="1"/>
          </p:cNvSpPr>
          <p:nvPr/>
        </p:nvSpPr>
        <p:spPr bwMode="auto">
          <a:xfrm>
            <a:off x="5561863" y="3029620"/>
            <a:ext cx="3455987" cy="831850"/>
          </a:xfrm>
          <a:prstGeom prst="rect">
            <a:avLst/>
          </a:prstGeom>
          <a:noFill/>
          <a:ln w="9525">
            <a:noFill/>
            <a:miter lim="800000"/>
            <a:headEnd/>
            <a:tailEnd/>
          </a:ln>
        </p:spPr>
        <p:txBody>
          <a:bodyPr>
            <a:spAutoFit/>
          </a:bodyPr>
          <a:lstStyle/>
          <a:p>
            <a:r>
              <a:rPr lang="zh-CN" altLang="en-US">
                <a:solidFill>
                  <a:srgbClr val="7030A0"/>
                </a:solidFill>
                <a:latin typeface="Centaur" pitchFamily="18" charset="0"/>
                <a:ea typeface="华文楷体" pitchFamily="2" charset="-122"/>
              </a:rPr>
              <a:t>问题：</a:t>
            </a:r>
            <a:r>
              <a:rPr lang="en-US" altLang="zh-CN">
                <a:latin typeface="Centaur" pitchFamily="18" charset="0"/>
                <a:ea typeface="华文楷体" pitchFamily="2" charset="-122"/>
              </a:rPr>
              <a:t>GDT</a:t>
            </a:r>
            <a:r>
              <a:rPr lang="zh-CN" altLang="en-US">
                <a:latin typeface="Centaur" pitchFamily="18" charset="0"/>
                <a:ea typeface="华文楷体" pitchFamily="2" charset="-122"/>
              </a:rPr>
              <a:t>最多可容纳多少段描述符？</a:t>
            </a:r>
          </a:p>
        </p:txBody>
      </p:sp>
      <p:sp>
        <p:nvSpPr>
          <p:cNvPr id="19" name="TextBox 18"/>
          <p:cNvSpPr txBox="1">
            <a:spLocks noChangeArrowheads="1"/>
          </p:cNvSpPr>
          <p:nvPr/>
        </p:nvSpPr>
        <p:spPr bwMode="auto">
          <a:xfrm>
            <a:off x="5561863" y="3861470"/>
            <a:ext cx="3455987" cy="460375"/>
          </a:xfrm>
          <a:prstGeom prst="rect">
            <a:avLst/>
          </a:prstGeom>
          <a:noFill/>
          <a:ln w="9525">
            <a:noFill/>
            <a:miter lim="800000"/>
            <a:headEnd/>
            <a:tailEnd/>
          </a:ln>
        </p:spPr>
        <p:txBody>
          <a:bodyPr>
            <a:spAutoFit/>
          </a:bodyPr>
          <a:lstStyle/>
          <a:p>
            <a:r>
              <a:rPr lang="en-US" altLang="zh-CN" b="1">
                <a:solidFill>
                  <a:srgbClr val="7030A0"/>
                </a:solidFill>
                <a:latin typeface="Centaur" pitchFamily="18" charset="0"/>
                <a:ea typeface="华文楷体" pitchFamily="2" charset="-122"/>
              </a:rPr>
              <a:t>2</a:t>
            </a:r>
            <a:r>
              <a:rPr lang="en-US" altLang="zh-CN" b="1" baseline="30000">
                <a:solidFill>
                  <a:srgbClr val="7030A0"/>
                </a:solidFill>
                <a:ea typeface="华文楷体" pitchFamily="2" charset="-122"/>
                <a:cs typeface="Times New Roman" pitchFamily="18" charset="0"/>
              </a:rPr>
              <a:t>1</a:t>
            </a:r>
            <a:r>
              <a:rPr lang="en-US" altLang="zh-CN" b="1" baseline="30000">
                <a:solidFill>
                  <a:srgbClr val="7030A0"/>
                </a:solidFill>
                <a:latin typeface="Centaur" pitchFamily="18" charset="0"/>
                <a:ea typeface="华文楷体" pitchFamily="2" charset="-122"/>
              </a:rPr>
              <a:t>3</a:t>
            </a:r>
            <a:r>
              <a:rPr lang="en-US" altLang="zh-CN" b="1">
                <a:solidFill>
                  <a:srgbClr val="7030A0"/>
                </a:solidFill>
                <a:latin typeface="Centaur" pitchFamily="18" charset="0"/>
                <a:ea typeface="华文楷体" pitchFamily="2" charset="-122"/>
              </a:rPr>
              <a:t> = 8</a:t>
            </a:r>
            <a:r>
              <a:rPr lang="en-US" altLang="zh-CN" b="1">
                <a:solidFill>
                  <a:srgbClr val="7030A0"/>
                </a:solidFill>
                <a:ea typeface="华文楷体" pitchFamily="2" charset="-122"/>
              </a:rPr>
              <a:t>1</a:t>
            </a:r>
            <a:r>
              <a:rPr lang="en-US" altLang="zh-CN" b="1">
                <a:solidFill>
                  <a:srgbClr val="7030A0"/>
                </a:solidFill>
                <a:latin typeface="Centaur" pitchFamily="18" charset="0"/>
                <a:ea typeface="华文楷体" pitchFamily="2" charset="-122"/>
              </a:rPr>
              <a:t>92</a:t>
            </a:r>
            <a:r>
              <a:rPr lang="zh-CN" altLang="en-US" b="1">
                <a:solidFill>
                  <a:srgbClr val="7030A0"/>
                </a:solidFill>
                <a:latin typeface="Centaur" pitchFamily="18" charset="0"/>
                <a:ea typeface="华文楷体" pitchFamily="2" charset="-122"/>
              </a:rPr>
              <a:t> </a:t>
            </a:r>
            <a:r>
              <a:rPr lang="en-US" altLang="zh-CN" b="1">
                <a:solidFill>
                  <a:srgbClr val="7030A0"/>
                </a:solidFill>
                <a:latin typeface="Centaur" pitchFamily="18" charset="0"/>
                <a:ea typeface="华文楷体" pitchFamily="2" charset="-122"/>
              </a:rPr>
              <a:t>=</a:t>
            </a:r>
            <a:r>
              <a:rPr lang="zh-CN" altLang="en-US" b="1">
                <a:solidFill>
                  <a:srgbClr val="7030A0"/>
                </a:solidFill>
                <a:latin typeface="Centaur" pitchFamily="18" charset="0"/>
                <a:ea typeface="华文楷体" pitchFamily="2" charset="-122"/>
              </a:rPr>
              <a:t> </a:t>
            </a:r>
            <a:r>
              <a:rPr lang="en-US" altLang="zh-CN" b="1">
                <a:solidFill>
                  <a:srgbClr val="7030A0"/>
                </a:solidFill>
                <a:latin typeface="Centaur" pitchFamily="18" charset="0"/>
                <a:ea typeface="华文楷体" pitchFamily="2" charset="-122"/>
              </a:rPr>
              <a:t>8K</a:t>
            </a:r>
            <a:endParaRPr lang="zh-CN" altLang="en-US" b="1">
              <a:solidFill>
                <a:srgbClr val="7030A0"/>
              </a:solidFill>
              <a:latin typeface="Centaur" pitchFamily="18" charset="0"/>
              <a:ea typeface="华文楷体" pitchFamily="2" charset="-122"/>
            </a:endParaRPr>
          </a:p>
        </p:txBody>
      </p:sp>
      <p:sp>
        <p:nvSpPr>
          <p:cNvPr id="8" name="Rectangle 2">
            <a:extLst>
              <a:ext uri="{FF2B5EF4-FFF2-40B4-BE49-F238E27FC236}">
                <a16:creationId xmlns:a16="http://schemas.microsoft.com/office/drawing/2014/main" id="{C402150C-1336-4A95-92E0-0932001CDF05}"/>
              </a:ext>
            </a:extLst>
          </p:cNvPr>
          <p:cNvSpPr>
            <a:spLocks noGrp="1" noChangeArrowheads="1"/>
          </p:cNvSpPr>
          <p:nvPr>
            <p:ph type="title"/>
          </p:nvPr>
        </p:nvSpPr>
        <p:spPr>
          <a:xfrm>
            <a:off x="457200" y="98425"/>
            <a:ext cx="8229600" cy="561975"/>
          </a:xfrm>
        </p:spPr>
        <p:txBody>
          <a:bodyPr/>
          <a:lstStyle/>
          <a:p>
            <a:r>
              <a:rPr lang="zh-CN" altLang="en-US" sz="3600" dirty="0"/>
              <a:t>段选择符和段寄存器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blinds(horizontal)">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blinds(horizontal)">
                                      <p:cBhvr>
                                        <p:cTn id="40" dur="500"/>
                                        <p:tgtEl>
                                          <p:spTgt spid="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blinds(horizontal)">
                                      <p:cBhvr>
                                        <p:cTn id="45" dur="500"/>
                                        <p:tgtEl>
                                          <p:spTgt spid="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7"/>
          <p:cNvSpPr>
            <a:spLocks noChangeArrowheads="1"/>
          </p:cNvSpPr>
          <p:nvPr/>
        </p:nvSpPr>
        <p:spPr bwMode="auto">
          <a:xfrm>
            <a:off x="1258888" y="1132958"/>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4" name="矩形 9"/>
          <p:cNvSpPr>
            <a:spLocks noChangeArrowheads="1"/>
          </p:cNvSpPr>
          <p:nvPr/>
        </p:nvSpPr>
        <p:spPr bwMode="auto">
          <a:xfrm>
            <a:off x="1258888" y="1493320"/>
            <a:ext cx="1512887"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5" name="矩形 10"/>
          <p:cNvSpPr>
            <a:spLocks noChangeArrowheads="1"/>
          </p:cNvSpPr>
          <p:nvPr/>
        </p:nvSpPr>
        <p:spPr bwMode="auto">
          <a:xfrm>
            <a:off x="1258888" y="1852095"/>
            <a:ext cx="1512887"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6" name="矩形 11"/>
          <p:cNvSpPr>
            <a:spLocks noChangeArrowheads="1"/>
          </p:cNvSpPr>
          <p:nvPr/>
        </p:nvSpPr>
        <p:spPr bwMode="auto">
          <a:xfrm>
            <a:off x="1258888" y="2212458"/>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7" name="矩形 12"/>
          <p:cNvSpPr>
            <a:spLocks noChangeArrowheads="1"/>
          </p:cNvSpPr>
          <p:nvPr/>
        </p:nvSpPr>
        <p:spPr bwMode="auto">
          <a:xfrm>
            <a:off x="1258888" y="2572820"/>
            <a:ext cx="1512887"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8" name="矩形 13"/>
          <p:cNvSpPr>
            <a:spLocks noChangeArrowheads="1"/>
          </p:cNvSpPr>
          <p:nvPr/>
        </p:nvSpPr>
        <p:spPr bwMode="auto">
          <a:xfrm>
            <a:off x="1258888" y="2933183"/>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9" name="TextBox 14"/>
          <p:cNvSpPr txBox="1">
            <a:spLocks noChangeArrowheads="1"/>
          </p:cNvSpPr>
          <p:nvPr/>
        </p:nvSpPr>
        <p:spPr bwMode="auto">
          <a:xfrm>
            <a:off x="684213" y="1101208"/>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CS</a:t>
            </a:r>
            <a:endParaRPr lang="zh-CN" altLang="en-US" sz="2200">
              <a:latin typeface="Centaur" pitchFamily="18" charset="0"/>
            </a:endParaRPr>
          </a:p>
        </p:txBody>
      </p:sp>
      <p:sp>
        <p:nvSpPr>
          <p:cNvPr id="20490" name="TextBox 15"/>
          <p:cNvSpPr txBox="1">
            <a:spLocks noChangeArrowheads="1"/>
          </p:cNvSpPr>
          <p:nvPr/>
        </p:nvSpPr>
        <p:spPr bwMode="auto">
          <a:xfrm>
            <a:off x="684213" y="1447283"/>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SS</a:t>
            </a:r>
            <a:endParaRPr lang="zh-CN" altLang="en-US" sz="2200">
              <a:latin typeface="Centaur" pitchFamily="18" charset="0"/>
            </a:endParaRPr>
          </a:p>
        </p:txBody>
      </p:sp>
      <p:sp>
        <p:nvSpPr>
          <p:cNvPr id="20491" name="TextBox 16"/>
          <p:cNvSpPr txBox="1">
            <a:spLocks noChangeArrowheads="1"/>
          </p:cNvSpPr>
          <p:nvPr/>
        </p:nvSpPr>
        <p:spPr bwMode="auto">
          <a:xfrm>
            <a:off x="684213" y="1825108"/>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DS</a:t>
            </a:r>
            <a:endParaRPr lang="zh-CN" altLang="en-US" sz="2200">
              <a:latin typeface="Centaur" pitchFamily="18" charset="0"/>
            </a:endParaRPr>
          </a:p>
        </p:txBody>
      </p:sp>
      <p:sp>
        <p:nvSpPr>
          <p:cNvPr id="20492" name="TextBox 19"/>
          <p:cNvSpPr txBox="1">
            <a:spLocks noChangeArrowheads="1"/>
          </p:cNvSpPr>
          <p:nvPr/>
        </p:nvSpPr>
        <p:spPr bwMode="auto">
          <a:xfrm>
            <a:off x="684213" y="2199758"/>
            <a:ext cx="574675" cy="430212"/>
          </a:xfrm>
          <a:prstGeom prst="rect">
            <a:avLst/>
          </a:prstGeom>
          <a:noFill/>
          <a:ln w="9525">
            <a:noFill/>
            <a:miter lim="800000"/>
            <a:headEnd/>
            <a:tailEnd/>
          </a:ln>
        </p:spPr>
        <p:txBody>
          <a:bodyPr>
            <a:spAutoFit/>
          </a:bodyPr>
          <a:lstStyle/>
          <a:p>
            <a:pPr algn="ctr"/>
            <a:r>
              <a:rPr lang="en-US" altLang="zh-CN" sz="2200">
                <a:latin typeface="Centaur" pitchFamily="18" charset="0"/>
              </a:rPr>
              <a:t>ES</a:t>
            </a:r>
            <a:endParaRPr lang="zh-CN" altLang="en-US" sz="2200">
              <a:latin typeface="Centaur" pitchFamily="18" charset="0"/>
            </a:endParaRPr>
          </a:p>
        </p:txBody>
      </p:sp>
      <p:sp>
        <p:nvSpPr>
          <p:cNvPr id="20493" name="TextBox 20"/>
          <p:cNvSpPr txBox="1">
            <a:spLocks noChangeArrowheads="1"/>
          </p:cNvSpPr>
          <p:nvPr/>
        </p:nvSpPr>
        <p:spPr bwMode="auto">
          <a:xfrm>
            <a:off x="684213" y="2528370"/>
            <a:ext cx="574675" cy="430213"/>
          </a:xfrm>
          <a:prstGeom prst="rect">
            <a:avLst/>
          </a:prstGeom>
          <a:noFill/>
          <a:ln w="9525">
            <a:noFill/>
            <a:miter lim="800000"/>
            <a:headEnd/>
            <a:tailEnd/>
          </a:ln>
        </p:spPr>
        <p:txBody>
          <a:bodyPr>
            <a:spAutoFit/>
          </a:bodyPr>
          <a:lstStyle/>
          <a:p>
            <a:pPr algn="ctr"/>
            <a:r>
              <a:rPr lang="en-US" altLang="zh-CN" sz="2200">
                <a:latin typeface="Centaur" pitchFamily="18" charset="0"/>
              </a:rPr>
              <a:t>FS</a:t>
            </a:r>
            <a:endParaRPr lang="zh-CN" altLang="en-US" sz="2200">
              <a:latin typeface="Centaur" pitchFamily="18" charset="0"/>
            </a:endParaRPr>
          </a:p>
        </p:txBody>
      </p:sp>
      <p:sp>
        <p:nvSpPr>
          <p:cNvPr id="20494" name="TextBox 21"/>
          <p:cNvSpPr txBox="1">
            <a:spLocks noChangeArrowheads="1"/>
          </p:cNvSpPr>
          <p:nvPr/>
        </p:nvSpPr>
        <p:spPr bwMode="auto">
          <a:xfrm>
            <a:off x="684213" y="2915720"/>
            <a:ext cx="574675" cy="430213"/>
          </a:xfrm>
          <a:prstGeom prst="rect">
            <a:avLst/>
          </a:prstGeom>
          <a:noFill/>
          <a:ln w="9525">
            <a:noFill/>
            <a:miter lim="800000"/>
            <a:headEnd/>
            <a:tailEnd/>
          </a:ln>
        </p:spPr>
        <p:txBody>
          <a:bodyPr>
            <a:spAutoFit/>
          </a:bodyPr>
          <a:lstStyle/>
          <a:p>
            <a:pPr algn="ctr"/>
            <a:r>
              <a:rPr lang="en-US" altLang="zh-CN" sz="2200">
                <a:latin typeface="Centaur" pitchFamily="18" charset="0"/>
              </a:rPr>
              <a:t>GS</a:t>
            </a:r>
            <a:endParaRPr lang="zh-CN" altLang="en-US" sz="2200">
              <a:latin typeface="Centaur" pitchFamily="18" charset="0"/>
            </a:endParaRPr>
          </a:p>
        </p:txBody>
      </p:sp>
      <p:sp>
        <p:nvSpPr>
          <p:cNvPr id="20495" name="TextBox 22"/>
          <p:cNvSpPr txBox="1">
            <a:spLocks noChangeArrowheads="1"/>
          </p:cNvSpPr>
          <p:nvPr/>
        </p:nvSpPr>
        <p:spPr bwMode="auto">
          <a:xfrm>
            <a:off x="1317625" y="683695"/>
            <a:ext cx="1368425" cy="430213"/>
          </a:xfrm>
          <a:prstGeom prst="rect">
            <a:avLst/>
          </a:prstGeom>
          <a:noFill/>
          <a:ln w="9525">
            <a:noFill/>
            <a:miter lim="800000"/>
            <a:headEnd/>
            <a:tailEnd/>
          </a:ln>
        </p:spPr>
        <p:txBody>
          <a:bodyPr>
            <a:spAutoFit/>
          </a:bodyPr>
          <a:lstStyle/>
          <a:p>
            <a:pPr algn="ctr"/>
            <a:r>
              <a:rPr lang="zh-CN" altLang="en-US" sz="2200">
                <a:latin typeface="华文楷体" pitchFamily="2" charset="-122"/>
                <a:ea typeface="华文楷体" pitchFamily="2" charset="-122"/>
              </a:rPr>
              <a:t>段寄存器</a:t>
            </a:r>
          </a:p>
        </p:txBody>
      </p:sp>
      <p:sp>
        <p:nvSpPr>
          <p:cNvPr id="20496" name="矩形 41"/>
          <p:cNvSpPr>
            <a:spLocks noChangeArrowheads="1"/>
          </p:cNvSpPr>
          <p:nvPr/>
        </p:nvSpPr>
        <p:spPr bwMode="auto">
          <a:xfrm>
            <a:off x="3276600" y="1128195"/>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基地址</a:t>
            </a:r>
          </a:p>
        </p:txBody>
      </p:sp>
      <p:sp>
        <p:nvSpPr>
          <p:cNvPr id="20497" name="矩形 42"/>
          <p:cNvSpPr>
            <a:spLocks noChangeArrowheads="1"/>
          </p:cNvSpPr>
          <p:nvPr/>
        </p:nvSpPr>
        <p:spPr bwMode="auto">
          <a:xfrm>
            <a:off x="5580063" y="1128195"/>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498" name="矩形 43"/>
          <p:cNvSpPr>
            <a:spLocks noChangeArrowheads="1"/>
          </p:cNvSpPr>
          <p:nvPr/>
        </p:nvSpPr>
        <p:spPr bwMode="auto">
          <a:xfrm>
            <a:off x="6732588" y="1128195"/>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访问权限</a:t>
            </a:r>
          </a:p>
        </p:txBody>
      </p:sp>
      <p:sp>
        <p:nvSpPr>
          <p:cNvPr id="20499" name="矩形 44"/>
          <p:cNvSpPr>
            <a:spLocks noChangeArrowheads="1"/>
          </p:cNvSpPr>
          <p:nvPr/>
        </p:nvSpPr>
        <p:spPr bwMode="auto">
          <a:xfrm>
            <a:off x="3276600" y="1493320"/>
            <a:ext cx="2303463"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0" name="矩形 45"/>
          <p:cNvSpPr>
            <a:spLocks noChangeArrowheads="1"/>
          </p:cNvSpPr>
          <p:nvPr/>
        </p:nvSpPr>
        <p:spPr bwMode="auto">
          <a:xfrm>
            <a:off x="5580063" y="1493320"/>
            <a:ext cx="1152525"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1" name="矩形 46"/>
          <p:cNvSpPr>
            <a:spLocks noChangeArrowheads="1"/>
          </p:cNvSpPr>
          <p:nvPr/>
        </p:nvSpPr>
        <p:spPr bwMode="auto">
          <a:xfrm>
            <a:off x="6732588" y="1493320"/>
            <a:ext cx="1871662"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2" name="矩形 47"/>
          <p:cNvSpPr>
            <a:spLocks noChangeArrowheads="1"/>
          </p:cNvSpPr>
          <p:nvPr/>
        </p:nvSpPr>
        <p:spPr bwMode="auto">
          <a:xfrm>
            <a:off x="3276600" y="1848920"/>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3" name="矩形 48"/>
          <p:cNvSpPr>
            <a:spLocks noChangeArrowheads="1"/>
          </p:cNvSpPr>
          <p:nvPr/>
        </p:nvSpPr>
        <p:spPr bwMode="auto">
          <a:xfrm>
            <a:off x="5580063" y="1848920"/>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4" name="矩形 49"/>
          <p:cNvSpPr>
            <a:spLocks noChangeArrowheads="1"/>
          </p:cNvSpPr>
          <p:nvPr/>
        </p:nvSpPr>
        <p:spPr bwMode="auto">
          <a:xfrm>
            <a:off x="6732588" y="1848920"/>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5" name="矩形 50"/>
          <p:cNvSpPr>
            <a:spLocks noChangeArrowheads="1"/>
          </p:cNvSpPr>
          <p:nvPr/>
        </p:nvSpPr>
        <p:spPr bwMode="auto">
          <a:xfrm>
            <a:off x="3276600" y="2209283"/>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6" name="矩形 51"/>
          <p:cNvSpPr>
            <a:spLocks noChangeArrowheads="1"/>
          </p:cNvSpPr>
          <p:nvPr/>
        </p:nvSpPr>
        <p:spPr bwMode="auto">
          <a:xfrm>
            <a:off x="5580063" y="2209283"/>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7" name="矩形 52"/>
          <p:cNvSpPr>
            <a:spLocks noChangeArrowheads="1"/>
          </p:cNvSpPr>
          <p:nvPr/>
        </p:nvSpPr>
        <p:spPr bwMode="auto">
          <a:xfrm>
            <a:off x="6732588" y="2209283"/>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8" name="矩形 53"/>
          <p:cNvSpPr>
            <a:spLocks noChangeArrowheads="1"/>
          </p:cNvSpPr>
          <p:nvPr/>
        </p:nvSpPr>
        <p:spPr bwMode="auto">
          <a:xfrm>
            <a:off x="3276600" y="2564883"/>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9" name="矩形 54"/>
          <p:cNvSpPr>
            <a:spLocks noChangeArrowheads="1"/>
          </p:cNvSpPr>
          <p:nvPr/>
        </p:nvSpPr>
        <p:spPr bwMode="auto">
          <a:xfrm>
            <a:off x="5580063" y="2564883"/>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0" name="矩形 55"/>
          <p:cNvSpPr>
            <a:spLocks noChangeArrowheads="1"/>
          </p:cNvSpPr>
          <p:nvPr/>
        </p:nvSpPr>
        <p:spPr bwMode="auto">
          <a:xfrm>
            <a:off x="6732588" y="2564883"/>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1" name="矩形 56"/>
          <p:cNvSpPr>
            <a:spLocks noChangeArrowheads="1"/>
          </p:cNvSpPr>
          <p:nvPr/>
        </p:nvSpPr>
        <p:spPr bwMode="auto">
          <a:xfrm>
            <a:off x="3276600" y="2915720"/>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2" name="矩形 57"/>
          <p:cNvSpPr>
            <a:spLocks noChangeArrowheads="1"/>
          </p:cNvSpPr>
          <p:nvPr/>
        </p:nvSpPr>
        <p:spPr bwMode="auto">
          <a:xfrm>
            <a:off x="5580063" y="2915720"/>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3" name="矩形 58"/>
          <p:cNvSpPr>
            <a:spLocks noChangeArrowheads="1"/>
          </p:cNvSpPr>
          <p:nvPr/>
        </p:nvSpPr>
        <p:spPr bwMode="auto">
          <a:xfrm>
            <a:off x="6732588" y="2915720"/>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4" name="矩形 59"/>
          <p:cNvSpPr>
            <a:spLocks noChangeArrowheads="1"/>
          </p:cNvSpPr>
          <p:nvPr/>
        </p:nvSpPr>
        <p:spPr bwMode="auto">
          <a:xfrm>
            <a:off x="1258888" y="4701658"/>
            <a:ext cx="2305050"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sz="2200">
                <a:solidFill>
                  <a:srgbClr val="FF0000"/>
                </a:solidFill>
                <a:latin typeface="华文楷体" pitchFamily="2" charset="-122"/>
                <a:ea typeface="华文楷体" pitchFamily="2" charset="-122"/>
              </a:rPr>
              <a:t>GDT</a:t>
            </a:r>
            <a:r>
              <a:rPr lang="zh-CN" altLang="en-US" sz="2200">
                <a:solidFill>
                  <a:srgbClr val="FF0000"/>
                </a:solidFill>
                <a:latin typeface="华文楷体" pitchFamily="2" charset="-122"/>
                <a:ea typeface="华文楷体" pitchFamily="2" charset="-122"/>
              </a:rPr>
              <a:t>首地址</a:t>
            </a:r>
          </a:p>
        </p:txBody>
      </p:sp>
      <p:sp>
        <p:nvSpPr>
          <p:cNvPr id="20515" name="矩形 60"/>
          <p:cNvSpPr>
            <a:spLocks noChangeArrowheads="1"/>
          </p:cNvSpPr>
          <p:nvPr/>
        </p:nvSpPr>
        <p:spPr bwMode="auto">
          <a:xfrm>
            <a:off x="3563938" y="4701658"/>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516" name="矩形 63"/>
          <p:cNvSpPr>
            <a:spLocks noChangeArrowheads="1"/>
          </p:cNvSpPr>
          <p:nvPr/>
        </p:nvSpPr>
        <p:spPr bwMode="auto">
          <a:xfrm>
            <a:off x="1258888" y="5062020"/>
            <a:ext cx="2305050"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7" name="矩形 64"/>
          <p:cNvSpPr>
            <a:spLocks noChangeArrowheads="1"/>
          </p:cNvSpPr>
          <p:nvPr/>
        </p:nvSpPr>
        <p:spPr bwMode="auto">
          <a:xfrm>
            <a:off x="3563938" y="5062020"/>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8" name="TextBox 65"/>
          <p:cNvSpPr txBox="1">
            <a:spLocks noChangeArrowheads="1"/>
          </p:cNvSpPr>
          <p:nvPr/>
        </p:nvSpPr>
        <p:spPr bwMode="auto">
          <a:xfrm>
            <a:off x="144463" y="5030270"/>
            <a:ext cx="1114425" cy="431800"/>
          </a:xfrm>
          <a:prstGeom prst="rect">
            <a:avLst/>
          </a:prstGeom>
          <a:noFill/>
          <a:ln w="9525">
            <a:noFill/>
            <a:miter lim="800000"/>
            <a:headEnd/>
            <a:tailEnd/>
          </a:ln>
        </p:spPr>
        <p:txBody>
          <a:bodyPr>
            <a:spAutoFit/>
          </a:bodyPr>
          <a:lstStyle/>
          <a:p>
            <a:pPr algn="ctr"/>
            <a:r>
              <a:rPr lang="en-US" altLang="zh-CN" sz="2200">
                <a:latin typeface="Centaur" pitchFamily="18" charset="0"/>
              </a:rPr>
              <a:t>IDTR</a:t>
            </a:r>
            <a:endParaRPr lang="zh-CN" altLang="en-US" sz="2200">
              <a:latin typeface="Centaur" pitchFamily="18" charset="0"/>
            </a:endParaRPr>
          </a:p>
        </p:txBody>
      </p:sp>
      <p:sp>
        <p:nvSpPr>
          <p:cNvPr id="20519" name="TextBox 66"/>
          <p:cNvSpPr txBox="1">
            <a:spLocks noChangeArrowheads="1"/>
          </p:cNvSpPr>
          <p:nvPr/>
        </p:nvSpPr>
        <p:spPr bwMode="auto">
          <a:xfrm>
            <a:off x="144463" y="4676258"/>
            <a:ext cx="1114425" cy="430212"/>
          </a:xfrm>
          <a:prstGeom prst="rect">
            <a:avLst/>
          </a:prstGeom>
          <a:noFill/>
          <a:ln w="9525">
            <a:noFill/>
            <a:miter lim="800000"/>
            <a:headEnd/>
            <a:tailEnd/>
          </a:ln>
        </p:spPr>
        <p:txBody>
          <a:bodyPr>
            <a:spAutoFit/>
          </a:bodyPr>
          <a:lstStyle/>
          <a:p>
            <a:pPr algn="ctr"/>
            <a:r>
              <a:rPr lang="en-US" altLang="zh-CN" sz="2200">
                <a:latin typeface="Centaur" pitchFamily="18" charset="0"/>
              </a:rPr>
              <a:t>GDTR</a:t>
            </a:r>
            <a:endParaRPr lang="zh-CN" altLang="en-US" sz="2200">
              <a:latin typeface="Centaur" pitchFamily="18" charset="0"/>
            </a:endParaRPr>
          </a:p>
        </p:txBody>
      </p:sp>
      <p:sp>
        <p:nvSpPr>
          <p:cNvPr id="20520" name="矩形 67"/>
          <p:cNvSpPr>
            <a:spLocks noChangeArrowheads="1"/>
          </p:cNvSpPr>
          <p:nvPr/>
        </p:nvSpPr>
        <p:spPr bwMode="auto">
          <a:xfrm>
            <a:off x="1258888" y="3838058"/>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521" name="TextBox 68"/>
          <p:cNvSpPr txBox="1">
            <a:spLocks noChangeArrowheads="1"/>
          </p:cNvSpPr>
          <p:nvPr/>
        </p:nvSpPr>
        <p:spPr bwMode="auto">
          <a:xfrm>
            <a:off x="138113" y="3793608"/>
            <a:ext cx="1116012" cy="430212"/>
          </a:xfrm>
          <a:prstGeom prst="rect">
            <a:avLst/>
          </a:prstGeom>
          <a:noFill/>
          <a:ln w="9525">
            <a:noFill/>
            <a:miter lim="800000"/>
            <a:headEnd/>
            <a:tailEnd/>
          </a:ln>
        </p:spPr>
        <p:txBody>
          <a:bodyPr>
            <a:spAutoFit/>
          </a:bodyPr>
          <a:lstStyle/>
          <a:p>
            <a:pPr algn="ctr"/>
            <a:r>
              <a:rPr lang="en-US" altLang="zh-CN" sz="2200" dirty="0">
                <a:latin typeface="Centaur" pitchFamily="18" charset="0"/>
              </a:rPr>
              <a:t>LDTR</a:t>
            </a:r>
            <a:endParaRPr lang="zh-CN" altLang="en-US" sz="2200" dirty="0">
              <a:latin typeface="Centaur" pitchFamily="18" charset="0"/>
            </a:endParaRPr>
          </a:p>
        </p:txBody>
      </p:sp>
      <p:sp>
        <p:nvSpPr>
          <p:cNvPr id="20522" name="矩形 69"/>
          <p:cNvSpPr>
            <a:spLocks noChangeArrowheads="1"/>
          </p:cNvSpPr>
          <p:nvPr/>
        </p:nvSpPr>
        <p:spPr bwMode="auto">
          <a:xfrm>
            <a:off x="3276600" y="3838058"/>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sz="2200">
                <a:solidFill>
                  <a:srgbClr val="FF0000"/>
                </a:solidFill>
                <a:latin typeface="华文楷体" pitchFamily="2" charset="-122"/>
                <a:ea typeface="华文楷体" pitchFamily="2" charset="-122"/>
              </a:rPr>
              <a:t>LDT</a:t>
            </a:r>
            <a:r>
              <a:rPr lang="zh-CN" altLang="en-US" sz="2200">
                <a:solidFill>
                  <a:srgbClr val="FF0000"/>
                </a:solidFill>
                <a:latin typeface="华文楷体" pitchFamily="2" charset="-122"/>
                <a:ea typeface="华文楷体" pitchFamily="2" charset="-122"/>
              </a:rPr>
              <a:t>首地址</a:t>
            </a:r>
          </a:p>
        </p:txBody>
      </p:sp>
      <p:sp>
        <p:nvSpPr>
          <p:cNvPr id="20523" name="矩形 70"/>
          <p:cNvSpPr>
            <a:spLocks noChangeArrowheads="1"/>
          </p:cNvSpPr>
          <p:nvPr/>
        </p:nvSpPr>
        <p:spPr bwMode="auto">
          <a:xfrm>
            <a:off x="5580063" y="3838058"/>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524" name="矩形 71"/>
          <p:cNvSpPr>
            <a:spLocks noChangeArrowheads="1"/>
          </p:cNvSpPr>
          <p:nvPr/>
        </p:nvSpPr>
        <p:spPr bwMode="auto">
          <a:xfrm>
            <a:off x="6732588" y="3838058"/>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访问权限</a:t>
            </a:r>
          </a:p>
        </p:txBody>
      </p:sp>
      <p:cxnSp>
        <p:nvCxnSpPr>
          <p:cNvPr id="20525" name="直接连接符 73"/>
          <p:cNvCxnSpPr>
            <a:cxnSpLocks noChangeShapeType="1"/>
          </p:cNvCxnSpPr>
          <p:nvPr/>
        </p:nvCxnSpPr>
        <p:spPr bwMode="auto">
          <a:xfrm>
            <a:off x="2987675" y="813870"/>
            <a:ext cx="0" cy="2808288"/>
          </a:xfrm>
          <a:prstGeom prst="line">
            <a:avLst/>
          </a:prstGeom>
          <a:noFill/>
          <a:ln w="28575" algn="ctr">
            <a:solidFill>
              <a:srgbClr val="7030A0"/>
            </a:solidFill>
            <a:prstDash val="dash"/>
            <a:round/>
            <a:headEnd/>
            <a:tailEnd/>
          </a:ln>
        </p:spPr>
      </p:cxnSp>
      <p:cxnSp>
        <p:nvCxnSpPr>
          <p:cNvPr id="20526" name="直接连接符 75"/>
          <p:cNvCxnSpPr>
            <a:cxnSpLocks noChangeShapeType="1"/>
          </p:cNvCxnSpPr>
          <p:nvPr/>
        </p:nvCxnSpPr>
        <p:spPr bwMode="auto">
          <a:xfrm flipH="1">
            <a:off x="179388" y="3634858"/>
            <a:ext cx="2808287" cy="0"/>
          </a:xfrm>
          <a:prstGeom prst="line">
            <a:avLst/>
          </a:prstGeom>
          <a:noFill/>
          <a:ln w="28575" algn="ctr">
            <a:solidFill>
              <a:srgbClr val="7030A0"/>
            </a:solidFill>
            <a:prstDash val="dash"/>
            <a:round/>
            <a:headEnd/>
            <a:tailEnd/>
          </a:ln>
        </p:spPr>
      </p:cxnSp>
      <p:cxnSp>
        <p:nvCxnSpPr>
          <p:cNvPr id="20527" name="直接连接符 81"/>
          <p:cNvCxnSpPr>
            <a:cxnSpLocks noChangeShapeType="1"/>
          </p:cNvCxnSpPr>
          <p:nvPr/>
        </p:nvCxnSpPr>
        <p:spPr bwMode="auto">
          <a:xfrm>
            <a:off x="179388" y="3634858"/>
            <a:ext cx="0" cy="2134402"/>
          </a:xfrm>
          <a:prstGeom prst="line">
            <a:avLst/>
          </a:prstGeom>
          <a:noFill/>
          <a:ln w="28575" algn="ctr">
            <a:solidFill>
              <a:srgbClr val="7030A0"/>
            </a:solidFill>
            <a:prstDash val="dash"/>
            <a:round/>
            <a:headEnd/>
            <a:tailEnd/>
          </a:ln>
        </p:spPr>
      </p:cxnSp>
      <p:cxnSp>
        <p:nvCxnSpPr>
          <p:cNvPr id="20528" name="直接连接符 83"/>
          <p:cNvCxnSpPr>
            <a:cxnSpLocks noChangeShapeType="1"/>
          </p:cNvCxnSpPr>
          <p:nvPr/>
        </p:nvCxnSpPr>
        <p:spPr bwMode="auto">
          <a:xfrm flipH="1">
            <a:off x="179388" y="5769260"/>
            <a:ext cx="8496300" cy="0"/>
          </a:xfrm>
          <a:prstGeom prst="line">
            <a:avLst/>
          </a:prstGeom>
          <a:noFill/>
          <a:ln w="28575" algn="ctr">
            <a:solidFill>
              <a:srgbClr val="7030A0"/>
            </a:solidFill>
            <a:prstDash val="dash"/>
            <a:round/>
            <a:headEnd/>
            <a:tailEnd/>
          </a:ln>
        </p:spPr>
      </p:cxnSp>
      <p:cxnSp>
        <p:nvCxnSpPr>
          <p:cNvPr id="20529" name="直接连接符 85"/>
          <p:cNvCxnSpPr>
            <a:cxnSpLocks noChangeShapeType="1"/>
          </p:cNvCxnSpPr>
          <p:nvPr/>
        </p:nvCxnSpPr>
        <p:spPr bwMode="auto">
          <a:xfrm flipH="1">
            <a:off x="2987675" y="813870"/>
            <a:ext cx="5688013" cy="0"/>
          </a:xfrm>
          <a:prstGeom prst="line">
            <a:avLst/>
          </a:prstGeom>
          <a:noFill/>
          <a:ln w="28575" algn="ctr">
            <a:solidFill>
              <a:srgbClr val="7030A0"/>
            </a:solidFill>
            <a:prstDash val="dash"/>
            <a:round/>
            <a:headEnd/>
            <a:tailEnd/>
          </a:ln>
        </p:spPr>
      </p:cxnSp>
      <p:cxnSp>
        <p:nvCxnSpPr>
          <p:cNvPr id="20530" name="直接连接符 87"/>
          <p:cNvCxnSpPr>
            <a:cxnSpLocks noChangeShapeType="1"/>
          </p:cNvCxnSpPr>
          <p:nvPr/>
        </p:nvCxnSpPr>
        <p:spPr bwMode="auto">
          <a:xfrm>
            <a:off x="8689975" y="813870"/>
            <a:ext cx="0" cy="4955390"/>
          </a:xfrm>
          <a:prstGeom prst="line">
            <a:avLst/>
          </a:prstGeom>
          <a:noFill/>
          <a:ln w="28575" algn="ctr">
            <a:solidFill>
              <a:srgbClr val="7030A0"/>
            </a:solidFill>
            <a:prstDash val="dash"/>
            <a:round/>
            <a:headEnd/>
            <a:tailEnd/>
          </a:ln>
        </p:spPr>
      </p:cxnSp>
      <p:sp>
        <p:nvSpPr>
          <p:cNvPr id="20531" name="TextBox 90"/>
          <p:cNvSpPr txBox="1">
            <a:spLocks noChangeArrowheads="1"/>
          </p:cNvSpPr>
          <p:nvPr/>
        </p:nvSpPr>
        <p:spPr bwMode="auto">
          <a:xfrm>
            <a:off x="5435600" y="4846120"/>
            <a:ext cx="2592388" cy="461963"/>
          </a:xfrm>
          <a:prstGeom prst="rect">
            <a:avLst/>
          </a:prstGeom>
          <a:noFill/>
          <a:ln w="9525">
            <a:noFill/>
            <a:miter lim="800000"/>
            <a:headEnd/>
            <a:tailEnd/>
          </a:ln>
        </p:spPr>
        <p:txBody>
          <a:bodyPr>
            <a:spAutoFit/>
          </a:bodyPr>
          <a:lstStyle/>
          <a:p>
            <a:pPr algn="ctr"/>
            <a:r>
              <a:rPr lang="zh-CN" altLang="en-US">
                <a:solidFill>
                  <a:srgbClr val="0033CC"/>
                </a:solidFill>
                <a:latin typeface="华文楷体" pitchFamily="2" charset="-122"/>
                <a:ea typeface="华文楷体" pitchFamily="2" charset="-122"/>
              </a:rPr>
              <a:t>用户程序不可见</a:t>
            </a:r>
          </a:p>
        </p:txBody>
      </p:sp>
      <p:sp>
        <p:nvSpPr>
          <p:cNvPr id="20532" name="TextBox 93"/>
          <p:cNvSpPr txBox="1">
            <a:spLocks noChangeArrowheads="1"/>
          </p:cNvSpPr>
          <p:nvPr/>
        </p:nvSpPr>
        <p:spPr bwMode="auto">
          <a:xfrm>
            <a:off x="190539" y="5762870"/>
            <a:ext cx="8836951" cy="938719"/>
          </a:xfrm>
          <a:prstGeom prst="rect">
            <a:avLst/>
          </a:prstGeom>
          <a:noFill/>
          <a:ln w="9525">
            <a:noFill/>
            <a:miter lim="800000"/>
            <a:headEnd/>
            <a:tailEnd/>
          </a:ln>
        </p:spPr>
        <p:txBody>
          <a:bodyPr wrap="square">
            <a:spAutoFit/>
          </a:bodyPr>
          <a:lstStyle/>
          <a:p>
            <a:pPr>
              <a:lnSpc>
                <a:spcPct val="150000"/>
              </a:lnSpc>
            </a:pPr>
            <a:r>
              <a:rPr lang="zh-CN" altLang="en-US" sz="2200" dirty="0">
                <a:latin typeface="Centaur" pitchFamily="18" charset="0"/>
                <a:ea typeface="华文楷体" pitchFamily="2" charset="-122"/>
              </a:rPr>
              <a:t>仅可通过</a:t>
            </a:r>
            <a:r>
              <a:rPr lang="en-US" altLang="zh-CN" sz="2200" dirty="0">
                <a:latin typeface="Centaur" pitchFamily="18" charset="0"/>
                <a:ea typeface="华文楷体" pitchFamily="2" charset="-122"/>
              </a:rPr>
              <a:t>OS</a:t>
            </a:r>
            <a:r>
              <a:rPr lang="zh-CN" altLang="en-US" sz="2200" dirty="0">
                <a:latin typeface="Centaur" pitchFamily="18" charset="0"/>
                <a:ea typeface="华文楷体" pitchFamily="2" charset="-122"/>
              </a:rPr>
              <a:t>内核调用</a:t>
            </a:r>
            <a:r>
              <a:rPr lang="zh-CN" altLang="en-US" sz="2200" dirty="0">
                <a:solidFill>
                  <a:srgbClr val="FF0000"/>
                </a:solidFill>
                <a:latin typeface="Centaur" pitchFamily="18" charset="0"/>
                <a:ea typeface="华文楷体" pitchFamily="2" charset="-122"/>
              </a:rPr>
              <a:t>特权指令</a:t>
            </a:r>
            <a:r>
              <a:rPr lang="zh-CN" altLang="en-US" sz="2200" dirty="0">
                <a:latin typeface="Centaur" pitchFamily="18" charset="0"/>
                <a:ea typeface="华文楷体" pitchFamily="2" charset="-122"/>
              </a:rPr>
              <a:t>对</a:t>
            </a:r>
            <a:r>
              <a:rPr lang="en-US" altLang="zh-CN" sz="2200" dirty="0">
                <a:latin typeface="Centaur" pitchFamily="18" charset="0"/>
                <a:ea typeface="华文楷体" pitchFamily="2" charset="-122"/>
              </a:rPr>
              <a:t>GDTR</a:t>
            </a:r>
            <a:r>
              <a:rPr lang="zh-CN" altLang="en-US" sz="2200" dirty="0">
                <a:latin typeface="Centaur" pitchFamily="18" charset="0"/>
                <a:ea typeface="华文楷体" pitchFamily="2" charset="-122"/>
              </a:rPr>
              <a:t>，</a:t>
            </a:r>
            <a:r>
              <a:rPr lang="en-US" altLang="zh-CN" sz="2200" dirty="0">
                <a:latin typeface="Centaur" pitchFamily="18" charset="0"/>
                <a:ea typeface="华文楷体" pitchFamily="2" charset="-122"/>
              </a:rPr>
              <a:t>LDTR</a:t>
            </a:r>
            <a:r>
              <a:rPr lang="zh-CN" altLang="en-US" sz="2200" dirty="0">
                <a:latin typeface="Centaur" pitchFamily="18" charset="0"/>
                <a:ea typeface="华文楷体" pitchFamily="2" charset="-122"/>
              </a:rPr>
              <a:t>和</a:t>
            </a:r>
            <a:r>
              <a:rPr lang="en-US" altLang="zh-CN" sz="2200" dirty="0">
                <a:latin typeface="Centaur" pitchFamily="18" charset="0"/>
                <a:ea typeface="华文楷体" pitchFamily="2" charset="-122"/>
              </a:rPr>
              <a:t>IDTR</a:t>
            </a:r>
            <a:r>
              <a:rPr lang="zh-CN" altLang="en-US" sz="2200" dirty="0">
                <a:latin typeface="Centaur" pitchFamily="18" charset="0"/>
                <a:ea typeface="华文楷体" pitchFamily="2" charset="-122"/>
              </a:rPr>
              <a:t>进行读写</a:t>
            </a:r>
            <a:endParaRPr lang="en-US" altLang="zh-CN" sz="2200" dirty="0">
              <a:latin typeface="Centaur" pitchFamily="18" charset="0"/>
              <a:ea typeface="华文楷体" pitchFamily="2" charset="-122"/>
            </a:endParaRPr>
          </a:p>
          <a:p>
            <a:endParaRPr lang="zh-CN" altLang="en-US" sz="2200" dirty="0">
              <a:latin typeface="Centaur" pitchFamily="18" charset="0"/>
              <a:ea typeface="华文楷体" pitchFamily="2" charset="-122"/>
            </a:endParaRPr>
          </a:p>
        </p:txBody>
      </p:sp>
      <p:sp>
        <p:nvSpPr>
          <p:cNvPr id="20533" name="TextBox 94"/>
          <p:cNvSpPr txBox="1">
            <a:spLocks noChangeArrowheads="1"/>
          </p:cNvSpPr>
          <p:nvPr/>
        </p:nvSpPr>
        <p:spPr bwMode="auto">
          <a:xfrm>
            <a:off x="5076825" y="742433"/>
            <a:ext cx="1727200" cy="430212"/>
          </a:xfrm>
          <a:prstGeom prst="rect">
            <a:avLst/>
          </a:prstGeom>
          <a:noFill/>
          <a:ln w="9525">
            <a:noFill/>
            <a:miter lim="800000"/>
            <a:headEnd/>
            <a:tailEnd/>
          </a:ln>
        </p:spPr>
        <p:txBody>
          <a:bodyPr>
            <a:spAutoFit/>
          </a:bodyPr>
          <a:lstStyle/>
          <a:p>
            <a:pPr algn="ctr"/>
            <a:r>
              <a:rPr lang="zh-CN" altLang="en-US" sz="2200">
                <a:latin typeface="华文楷体" pitchFamily="2" charset="-122"/>
                <a:ea typeface="华文楷体" pitchFamily="2" charset="-122"/>
              </a:rPr>
              <a:t>描述符</a:t>
            </a:r>
            <a:r>
              <a:rPr lang="en-US" altLang="zh-CN" sz="2200">
                <a:latin typeface="华文楷体" pitchFamily="2" charset="-122"/>
                <a:ea typeface="华文楷体" pitchFamily="2" charset="-122"/>
              </a:rPr>
              <a:t>Cache</a:t>
            </a:r>
            <a:endParaRPr lang="zh-CN" altLang="en-US" sz="2200">
              <a:latin typeface="华文楷体" pitchFamily="2" charset="-122"/>
              <a:ea typeface="华文楷体" pitchFamily="2" charset="-122"/>
            </a:endParaRPr>
          </a:p>
        </p:txBody>
      </p:sp>
      <p:sp>
        <p:nvSpPr>
          <p:cNvPr id="20534" name="TextBox 95"/>
          <p:cNvSpPr txBox="1">
            <a:spLocks noChangeArrowheads="1"/>
          </p:cNvSpPr>
          <p:nvPr/>
        </p:nvSpPr>
        <p:spPr bwMode="auto">
          <a:xfrm>
            <a:off x="1562100" y="3247508"/>
            <a:ext cx="863600" cy="431800"/>
          </a:xfrm>
          <a:prstGeom prst="rect">
            <a:avLst/>
          </a:prstGeom>
          <a:noFill/>
          <a:ln w="9525">
            <a:noFill/>
            <a:miter lim="800000"/>
            <a:headEnd/>
            <a:tailEnd/>
          </a:ln>
        </p:spPr>
        <p:txBody>
          <a:bodyPr>
            <a:spAutoFit/>
          </a:bodyPr>
          <a:lstStyle/>
          <a:p>
            <a:pPr algn="ctr"/>
            <a:r>
              <a:rPr lang="en-US" altLang="zh-CN" sz="2200">
                <a:solidFill>
                  <a:srgbClr val="00B050"/>
                </a:solidFill>
                <a:ea typeface="华文楷体" pitchFamily="2" charset="-122"/>
                <a:cs typeface="Times New Roman" pitchFamily="18" charset="0"/>
              </a:rPr>
              <a:t>1</a:t>
            </a:r>
            <a:r>
              <a:rPr lang="en-US" altLang="zh-CN" sz="2200">
                <a:solidFill>
                  <a:srgbClr val="00B050"/>
                </a:solidFill>
                <a:latin typeface="Centaur" pitchFamily="18" charset="0"/>
                <a:ea typeface="华文楷体" pitchFamily="2" charset="-122"/>
                <a:cs typeface="Times New Roman" pitchFamily="18" charset="0"/>
              </a:rPr>
              <a:t>6bit</a:t>
            </a:r>
            <a:endParaRPr lang="zh-CN" altLang="en-US" sz="2200">
              <a:solidFill>
                <a:srgbClr val="00B050"/>
              </a:solidFill>
              <a:latin typeface="Centaur" pitchFamily="18" charset="0"/>
              <a:ea typeface="华文楷体" pitchFamily="2" charset="-122"/>
              <a:cs typeface="Times New Roman" pitchFamily="18" charset="0"/>
            </a:endParaRPr>
          </a:p>
        </p:txBody>
      </p:sp>
      <p:sp>
        <p:nvSpPr>
          <p:cNvPr id="20535" name="TextBox 97"/>
          <p:cNvSpPr txBox="1">
            <a:spLocks noChangeArrowheads="1"/>
          </p:cNvSpPr>
          <p:nvPr/>
        </p:nvSpPr>
        <p:spPr bwMode="auto">
          <a:xfrm>
            <a:off x="1547813" y="4198420"/>
            <a:ext cx="863600" cy="430213"/>
          </a:xfrm>
          <a:prstGeom prst="rect">
            <a:avLst/>
          </a:prstGeom>
          <a:noFill/>
          <a:ln w="9525">
            <a:noFill/>
            <a:miter lim="800000"/>
            <a:headEnd/>
            <a:tailEnd/>
          </a:ln>
        </p:spPr>
        <p:txBody>
          <a:bodyPr>
            <a:spAutoFit/>
          </a:bodyPr>
          <a:lstStyle/>
          <a:p>
            <a:pPr algn="ctr"/>
            <a:r>
              <a:rPr lang="en-US" altLang="zh-CN" sz="2200">
                <a:solidFill>
                  <a:srgbClr val="00B050"/>
                </a:solidFill>
                <a:ea typeface="华文楷体" pitchFamily="2" charset="-122"/>
                <a:cs typeface="Times New Roman" pitchFamily="18" charset="0"/>
              </a:rPr>
              <a:t>1</a:t>
            </a:r>
            <a:r>
              <a:rPr lang="en-US" altLang="zh-CN" sz="2200">
                <a:solidFill>
                  <a:srgbClr val="00B050"/>
                </a:solidFill>
                <a:latin typeface="Centaur" pitchFamily="18" charset="0"/>
                <a:ea typeface="华文楷体" pitchFamily="2" charset="-122"/>
                <a:cs typeface="Times New Roman" pitchFamily="18" charset="0"/>
              </a:rPr>
              <a:t>6bit</a:t>
            </a:r>
            <a:endParaRPr lang="zh-CN" altLang="en-US" sz="2200">
              <a:solidFill>
                <a:srgbClr val="00B050"/>
              </a:solidFill>
              <a:latin typeface="Centaur" pitchFamily="18" charset="0"/>
              <a:ea typeface="华文楷体" pitchFamily="2" charset="-122"/>
              <a:cs typeface="Times New Roman" pitchFamily="18" charset="0"/>
            </a:endParaRPr>
          </a:p>
        </p:txBody>
      </p:sp>
      <p:sp>
        <p:nvSpPr>
          <p:cNvPr id="20536" name="TextBox 98"/>
          <p:cNvSpPr txBox="1">
            <a:spLocks noChangeArrowheads="1"/>
          </p:cNvSpPr>
          <p:nvPr/>
        </p:nvSpPr>
        <p:spPr bwMode="auto">
          <a:xfrm>
            <a:off x="5862638" y="4198420"/>
            <a:ext cx="863600" cy="430213"/>
          </a:xfrm>
          <a:prstGeom prst="rect">
            <a:avLst/>
          </a:prstGeom>
          <a:noFill/>
          <a:ln w="9525">
            <a:noFill/>
            <a:miter lim="800000"/>
            <a:headEnd/>
            <a:tailEnd/>
          </a:ln>
        </p:spPr>
        <p:txBody>
          <a:bodyPr>
            <a:spAutoFit/>
          </a:bodyPr>
          <a:lstStyle/>
          <a:p>
            <a:pPr algn="ctr"/>
            <a:r>
              <a:rPr lang="en-US" altLang="zh-CN" sz="2200">
                <a:solidFill>
                  <a:srgbClr val="00B050"/>
                </a:solidFill>
                <a:latin typeface="Centaur" pitchFamily="18" charset="0"/>
                <a:ea typeface="华文楷体" pitchFamily="2" charset="-122"/>
              </a:rPr>
              <a:t>64bit</a:t>
            </a:r>
            <a:endParaRPr lang="zh-CN" altLang="en-US" sz="2200">
              <a:solidFill>
                <a:srgbClr val="00B050"/>
              </a:solidFill>
              <a:latin typeface="Centaur" pitchFamily="18" charset="0"/>
              <a:ea typeface="华文楷体" pitchFamily="2" charset="-122"/>
            </a:endParaRPr>
          </a:p>
        </p:txBody>
      </p:sp>
      <p:sp>
        <p:nvSpPr>
          <p:cNvPr id="20537" name="TextBox 101"/>
          <p:cNvSpPr txBox="1">
            <a:spLocks noChangeArrowheads="1"/>
          </p:cNvSpPr>
          <p:nvPr/>
        </p:nvSpPr>
        <p:spPr bwMode="auto">
          <a:xfrm>
            <a:off x="2700338" y="5395395"/>
            <a:ext cx="863600" cy="431800"/>
          </a:xfrm>
          <a:prstGeom prst="rect">
            <a:avLst/>
          </a:prstGeom>
          <a:noFill/>
          <a:ln w="9525">
            <a:noFill/>
            <a:miter lim="800000"/>
            <a:headEnd/>
            <a:tailEnd/>
          </a:ln>
        </p:spPr>
        <p:txBody>
          <a:bodyPr>
            <a:spAutoFit/>
          </a:bodyPr>
          <a:lstStyle/>
          <a:p>
            <a:pPr algn="ctr"/>
            <a:r>
              <a:rPr lang="en-US" altLang="zh-CN" sz="2200">
                <a:solidFill>
                  <a:srgbClr val="00B050"/>
                </a:solidFill>
                <a:latin typeface="Centaur" pitchFamily="18" charset="0"/>
                <a:ea typeface="华文楷体" pitchFamily="2" charset="-122"/>
              </a:rPr>
              <a:t>48bit</a:t>
            </a:r>
            <a:endParaRPr lang="zh-CN" altLang="en-US" sz="2200">
              <a:solidFill>
                <a:srgbClr val="00B050"/>
              </a:solidFill>
              <a:latin typeface="Centaur" pitchFamily="18" charset="0"/>
              <a:ea typeface="华文楷体" pitchFamily="2" charset="-122"/>
            </a:endParaRPr>
          </a:p>
        </p:txBody>
      </p:sp>
      <p:sp>
        <p:nvSpPr>
          <p:cNvPr id="103" name="Rectangle 5"/>
          <p:cNvSpPr>
            <a:spLocks noChangeArrowheads="1"/>
          </p:cNvSpPr>
          <p:nvPr/>
        </p:nvSpPr>
        <p:spPr bwMode="auto">
          <a:xfrm>
            <a:off x="3051175" y="1864795"/>
            <a:ext cx="5561013" cy="1728788"/>
          </a:xfrm>
          <a:prstGeom prst="rect">
            <a:avLst/>
          </a:prstGeom>
          <a:solidFill>
            <a:schemeClr val="bg1"/>
          </a:solidFill>
          <a:ln w="50800">
            <a:noFill/>
            <a:miter lim="800000"/>
            <a:headEnd/>
            <a:tailEnd/>
          </a:ln>
        </p:spPr>
        <p:txBody>
          <a:bodyPr anchor="ctr">
            <a:spAutoFit/>
          </a:bodyPr>
          <a:lstStyle/>
          <a:p>
            <a:pPr>
              <a:spcBef>
                <a:spcPct val="30000"/>
              </a:spcBef>
            </a:pPr>
            <a:r>
              <a:rPr lang="zh-CN" altLang="en-US" sz="1900" b="1" dirty="0">
                <a:solidFill>
                  <a:srgbClr val="0033CC"/>
                </a:solidFill>
                <a:latin typeface="Centaur" pitchFamily="18" charset="0"/>
                <a:ea typeface="华文楷体" pitchFamily="2" charset="-122"/>
              </a:rPr>
              <a:t>每次段寄存器装入新选择符时，新描述符装入</a:t>
            </a:r>
            <a:r>
              <a:rPr lang="zh-CN" altLang="en-US" sz="1900" b="1" dirty="0">
                <a:solidFill>
                  <a:srgbClr val="FF0000"/>
                </a:solidFill>
                <a:latin typeface="Centaur" pitchFamily="18" charset="0"/>
                <a:ea typeface="华文楷体" pitchFamily="2" charset="-122"/>
              </a:rPr>
              <a:t>描述符</a:t>
            </a:r>
            <a:r>
              <a:rPr lang="en-US" altLang="zh-CN" sz="1900" b="1" dirty="0">
                <a:solidFill>
                  <a:srgbClr val="FF0000"/>
                </a:solidFill>
                <a:latin typeface="Centaur" pitchFamily="18" charset="0"/>
                <a:ea typeface="华文楷体" pitchFamily="2" charset="-122"/>
              </a:rPr>
              <a:t>cache</a:t>
            </a:r>
            <a:r>
              <a:rPr lang="zh-CN" altLang="en-US" sz="1900" b="1" dirty="0">
                <a:solidFill>
                  <a:srgbClr val="0033CC"/>
                </a:solidFill>
                <a:latin typeface="Centaur" pitchFamily="18" charset="0"/>
                <a:ea typeface="华文楷体" pitchFamily="2" charset="-122"/>
              </a:rPr>
              <a:t>，在逻辑地址到线性地址转换时，</a:t>
            </a:r>
            <a:r>
              <a:rPr lang="en-US" altLang="zh-CN" sz="1900" b="1" dirty="0" err="1">
                <a:solidFill>
                  <a:srgbClr val="0033CC"/>
                </a:solidFill>
                <a:latin typeface="Centaur" pitchFamily="18" charset="0"/>
                <a:ea typeface="华文楷体" pitchFamily="2" charset="-122"/>
              </a:rPr>
              <a:t>MMU</a:t>
            </a:r>
            <a:r>
              <a:rPr lang="zh-CN" altLang="en-US" sz="1900" b="1" dirty="0">
                <a:solidFill>
                  <a:srgbClr val="0033CC"/>
                </a:solidFill>
                <a:latin typeface="Centaur" pitchFamily="18" charset="0"/>
                <a:ea typeface="华文楷体" pitchFamily="2" charset="-122"/>
              </a:rPr>
              <a:t>直接用描述符</a:t>
            </a:r>
            <a:r>
              <a:rPr lang="en-US" altLang="zh-CN" sz="1900" b="1" dirty="0">
                <a:solidFill>
                  <a:srgbClr val="0033CC"/>
                </a:solidFill>
                <a:latin typeface="Centaur" pitchFamily="18" charset="0"/>
                <a:ea typeface="华文楷体" pitchFamily="2" charset="-122"/>
              </a:rPr>
              <a:t>cache</a:t>
            </a:r>
            <a:r>
              <a:rPr lang="zh-CN" altLang="en-US" sz="1900" b="1" dirty="0">
                <a:solidFill>
                  <a:srgbClr val="0033CC"/>
                </a:solidFill>
                <a:latin typeface="Centaur" pitchFamily="18" charset="0"/>
                <a:ea typeface="华文楷体" pitchFamily="2" charset="-122"/>
              </a:rPr>
              <a:t>中的信息，不必访问主存段表</a:t>
            </a:r>
          </a:p>
          <a:p>
            <a:pPr>
              <a:spcBef>
                <a:spcPct val="30000"/>
              </a:spcBef>
            </a:pPr>
            <a:r>
              <a:rPr lang="en-US" altLang="zh-CN" sz="1900" b="1" dirty="0" err="1">
                <a:solidFill>
                  <a:srgbClr val="FF0000"/>
                </a:solidFill>
                <a:latin typeface="Centaur" pitchFamily="18" charset="0"/>
                <a:ea typeface="华文楷体" pitchFamily="2" charset="-122"/>
              </a:rPr>
              <a:t>LDTR</a:t>
            </a:r>
            <a:r>
              <a:rPr lang="en-US" altLang="zh-CN" sz="1900" b="1" dirty="0">
                <a:solidFill>
                  <a:srgbClr val="FF0000"/>
                </a:solidFill>
                <a:latin typeface="Centaur" pitchFamily="18" charset="0"/>
                <a:ea typeface="华文楷体" pitchFamily="2" charset="-122"/>
              </a:rPr>
              <a:t>(</a:t>
            </a:r>
            <a:r>
              <a:rPr lang="en-US" altLang="zh-CN" sz="1900" b="1" dirty="0" err="1">
                <a:solidFill>
                  <a:srgbClr val="FF0000"/>
                </a:solidFill>
                <a:latin typeface="Centaur" pitchFamily="18" charset="0"/>
                <a:ea typeface="华文楷体" pitchFamily="2" charset="-122"/>
              </a:rPr>
              <a:t>LDT</a:t>
            </a:r>
            <a:r>
              <a:rPr lang="zh-CN" altLang="en-US" sz="1900" b="1" dirty="0">
                <a:solidFill>
                  <a:srgbClr val="FF0000"/>
                </a:solidFill>
                <a:latin typeface="Centaur" pitchFamily="18" charset="0"/>
                <a:ea typeface="华文楷体" pitchFamily="2" charset="-122"/>
              </a:rPr>
              <a:t>寄存器</a:t>
            </a:r>
            <a:r>
              <a:rPr lang="en-US" altLang="zh-CN" sz="1900" b="1" dirty="0">
                <a:solidFill>
                  <a:srgbClr val="FF0000"/>
                </a:solidFill>
                <a:latin typeface="Centaur" pitchFamily="18" charset="0"/>
                <a:ea typeface="华文楷体" pitchFamily="2" charset="-122"/>
              </a:rPr>
              <a:t>)</a:t>
            </a:r>
            <a:r>
              <a:rPr lang="zh-CN" altLang="en-US" sz="1900" b="1" dirty="0">
                <a:solidFill>
                  <a:srgbClr val="0033CC"/>
                </a:solidFill>
                <a:latin typeface="Centaur" pitchFamily="18" charset="0"/>
                <a:ea typeface="华文楷体" pitchFamily="2" charset="-122"/>
              </a:rPr>
              <a:t>存放</a:t>
            </a:r>
            <a:r>
              <a:rPr lang="en-US" altLang="zh-CN" sz="1900" b="1" dirty="0" err="1">
                <a:solidFill>
                  <a:srgbClr val="FF0000"/>
                </a:solidFill>
                <a:latin typeface="Centaur" pitchFamily="18" charset="0"/>
                <a:ea typeface="华文楷体" pitchFamily="2" charset="-122"/>
              </a:rPr>
              <a:t>LDT</a:t>
            </a:r>
            <a:r>
              <a:rPr lang="zh-CN" altLang="en-US" sz="1900" b="1" dirty="0">
                <a:solidFill>
                  <a:srgbClr val="FF0000"/>
                </a:solidFill>
                <a:latin typeface="Centaur" pitchFamily="18" charset="0"/>
                <a:ea typeface="华文楷体" pitchFamily="2" charset="-122"/>
              </a:rPr>
              <a:t>描述符</a:t>
            </a:r>
            <a:r>
              <a:rPr lang="zh-CN" altLang="en-US" sz="1900" b="1" dirty="0">
                <a:solidFill>
                  <a:srgbClr val="0033CC"/>
                </a:solidFill>
                <a:latin typeface="Centaur" pitchFamily="18" charset="0"/>
                <a:ea typeface="华文楷体" pitchFamily="2" charset="-122"/>
              </a:rPr>
              <a:t>的段选择符</a:t>
            </a:r>
          </a:p>
          <a:p>
            <a:pPr>
              <a:spcBef>
                <a:spcPct val="30000"/>
              </a:spcBef>
            </a:pPr>
            <a:r>
              <a:rPr lang="en-US" altLang="zh-CN" sz="1900" b="1" dirty="0" err="1">
                <a:solidFill>
                  <a:srgbClr val="0033CC"/>
                </a:solidFill>
                <a:latin typeface="Centaur" pitchFamily="18" charset="0"/>
                <a:ea typeface="华文楷体" pitchFamily="2" charset="-122"/>
              </a:rPr>
              <a:t>LDT</a:t>
            </a:r>
            <a:r>
              <a:rPr lang="zh-CN" altLang="en-US" sz="1900" b="1" dirty="0">
                <a:solidFill>
                  <a:srgbClr val="0033CC"/>
                </a:solidFill>
                <a:latin typeface="Centaur" pitchFamily="18" charset="0"/>
                <a:ea typeface="华文楷体" pitchFamily="2" charset="-122"/>
              </a:rPr>
              <a:t>描述符在</a:t>
            </a:r>
            <a:r>
              <a:rPr lang="en-US" altLang="zh-CN" sz="1900" b="1" dirty="0">
                <a:solidFill>
                  <a:srgbClr val="0033CC"/>
                </a:solidFill>
                <a:latin typeface="Centaur" pitchFamily="18" charset="0"/>
                <a:ea typeface="华文楷体" pitchFamily="2" charset="-122"/>
              </a:rPr>
              <a:t>GDT</a:t>
            </a:r>
            <a:r>
              <a:rPr lang="zh-CN" altLang="en-US" sz="1900" b="1" dirty="0">
                <a:solidFill>
                  <a:srgbClr val="0033CC"/>
                </a:solidFill>
                <a:latin typeface="Centaur" pitchFamily="18" charset="0"/>
                <a:ea typeface="华文楷体" pitchFamily="2" charset="-122"/>
              </a:rPr>
              <a:t>中</a:t>
            </a:r>
          </a:p>
        </p:txBody>
      </p:sp>
      <p:sp>
        <p:nvSpPr>
          <p:cNvPr id="104" name="Text Box 6"/>
          <p:cNvSpPr txBox="1">
            <a:spLocks noChangeArrowheads="1"/>
          </p:cNvSpPr>
          <p:nvPr/>
        </p:nvSpPr>
        <p:spPr bwMode="auto">
          <a:xfrm>
            <a:off x="5280025" y="4673083"/>
            <a:ext cx="3395663" cy="676275"/>
          </a:xfrm>
          <a:prstGeom prst="rect">
            <a:avLst/>
          </a:prstGeom>
          <a:solidFill>
            <a:schemeClr val="bg1"/>
          </a:solidFill>
          <a:ln w="50800">
            <a:noFill/>
            <a:miter lim="800000"/>
            <a:headEnd/>
            <a:tailEnd/>
          </a:ln>
        </p:spPr>
        <p:txBody>
          <a:bodyPr>
            <a:spAutoFit/>
          </a:bodyPr>
          <a:lstStyle/>
          <a:p>
            <a:pPr>
              <a:spcBef>
                <a:spcPct val="50000"/>
              </a:spcBef>
            </a:pPr>
            <a:r>
              <a:rPr lang="en-US" altLang="zh-CN" sz="1900" b="1">
                <a:solidFill>
                  <a:srgbClr val="0033CC"/>
                </a:solidFill>
                <a:latin typeface="Centaur" pitchFamily="18" charset="0"/>
                <a:ea typeface="华文楷体" pitchFamily="2" charset="-122"/>
              </a:rPr>
              <a:t>GDT</a:t>
            </a:r>
            <a:r>
              <a:rPr lang="zh-CN" altLang="en-US" sz="1900" b="1">
                <a:solidFill>
                  <a:srgbClr val="0033CC"/>
                </a:solidFill>
                <a:latin typeface="Centaur" pitchFamily="18" charset="0"/>
                <a:ea typeface="华文楷体" pitchFamily="2" charset="-122"/>
              </a:rPr>
              <a:t>和</a:t>
            </a:r>
            <a:r>
              <a:rPr lang="en-US" altLang="zh-CN" sz="1900" b="1">
                <a:solidFill>
                  <a:srgbClr val="0033CC"/>
                </a:solidFill>
                <a:latin typeface="Centaur" pitchFamily="18" charset="0"/>
                <a:ea typeface="华文楷体" pitchFamily="2" charset="-122"/>
              </a:rPr>
              <a:t>IDT</a:t>
            </a:r>
            <a:r>
              <a:rPr lang="zh-CN" altLang="en-US" sz="1900" b="1">
                <a:solidFill>
                  <a:srgbClr val="0033CC"/>
                </a:solidFill>
                <a:latin typeface="Centaur" pitchFamily="18" charset="0"/>
                <a:ea typeface="华文楷体" pitchFamily="2" charset="-122"/>
              </a:rPr>
              <a:t>只有一个，</a:t>
            </a:r>
            <a:r>
              <a:rPr lang="en-US" altLang="zh-CN" sz="1900" b="1">
                <a:solidFill>
                  <a:srgbClr val="0033CC"/>
                </a:solidFill>
                <a:latin typeface="Centaur" pitchFamily="18" charset="0"/>
                <a:ea typeface="华文楷体" pitchFamily="2" charset="-122"/>
              </a:rPr>
              <a:t>GDTR</a:t>
            </a:r>
            <a:r>
              <a:rPr lang="zh-CN" altLang="en-US" sz="1900" b="1">
                <a:solidFill>
                  <a:srgbClr val="0033CC"/>
                </a:solidFill>
                <a:latin typeface="Centaur" pitchFamily="18" charset="0"/>
                <a:ea typeface="华文楷体" pitchFamily="2" charset="-122"/>
              </a:rPr>
              <a:t>和</a:t>
            </a:r>
            <a:r>
              <a:rPr lang="en-US" altLang="zh-CN" sz="1900" b="1">
                <a:solidFill>
                  <a:srgbClr val="0033CC"/>
                </a:solidFill>
                <a:latin typeface="Centaur" pitchFamily="18" charset="0"/>
                <a:ea typeface="华文楷体" pitchFamily="2" charset="-122"/>
              </a:rPr>
              <a:t>IDTR</a:t>
            </a:r>
            <a:r>
              <a:rPr lang="zh-CN" altLang="en-US" sz="1900" b="1">
                <a:solidFill>
                  <a:srgbClr val="0033CC"/>
                </a:solidFill>
                <a:latin typeface="Centaur" pitchFamily="18" charset="0"/>
                <a:ea typeface="华文楷体" pitchFamily="2" charset="-122"/>
              </a:rPr>
              <a:t>指向各自起始处。</a:t>
            </a:r>
          </a:p>
        </p:txBody>
      </p:sp>
      <p:sp>
        <p:nvSpPr>
          <p:cNvPr id="60" name="Rectangle 2">
            <a:extLst>
              <a:ext uri="{FF2B5EF4-FFF2-40B4-BE49-F238E27FC236}">
                <a16:creationId xmlns:a16="http://schemas.microsoft.com/office/drawing/2014/main" id="{314CC616-105F-4167-A75B-618F520B7070}"/>
              </a:ext>
            </a:extLst>
          </p:cNvPr>
          <p:cNvSpPr>
            <a:spLocks noGrp="1" noChangeArrowheads="1"/>
          </p:cNvSpPr>
          <p:nvPr>
            <p:ph type="title"/>
          </p:nvPr>
        </p:nvSpPr>
        <p:spPr>
          <a:xfrm>
            <a:off x="457200" y="98425"/>
            <a:ext cx="8229600" cy="561975"/>
          </a:xfrm>
        </p:spPr>
        <p:txBody>
          <a:bodyPr/>
          <a:lstStyle/>
          <a:p>
            <a:r>
              <a:rPr lang="zh-CN" altLang="en-US" sz="3600" dirty="0"/>
              <a:t>用户不可见寄存器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blinds(horizontal)">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noChangeArrowheads="1"/>
          </p:cNvSpPr>
          <p:nvPr/>
        </p:nvSpPr>
        <p:spPr bwMode="auto">
          <a:xfrm>
            <a:off x="2114536" y="953725"/>
            <a:ext cx="439261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B050"/>
                </a:solidFill>
                <a:latin typeface="Centaur" pitchFamily="18" charset="0"/>
                <a:ea typeface="华文楷体" pitchFamily="2" charset="-122"/>
              </a:rPr>
              <a:t>逻辑地址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48</a:t>
            </a:r>
            <a:r>
              <a:rPr lang="zh-CN" altLang="en-US">
                <a:latin typeface="Centaur" pitchFamily="18" charset="0"/>
                <a:ea typeface="华文楷体" pitchFamily="2" charset="-122"/>
              </a:rPr>
              <a:t>位）</a:t>
            </a:r>
          </a:p>
        </p:txBody>
      </p:sp>
      <p:grpSp>
        <p:nvGrpSpPr>
          <p:cNvPr id="2" name="组合 99"/>
          <p:cNvGrpSpPr>
            <a:grpSpLocks/>
          </p:cNvGrpSpPr>
          <p:nvPr/>
        </p:nvGrpSpPr>
        <p:grpSpPr bwMode="auto">
          <a:xfrm>
            <a:off x="1206486" y="1672863"/>
            <a:ext cx="2997200" cy="1054100"/>
            <a:chOff x="2425408" y="3284984"/>
            <a:chExt cx="2997040" cy="1052824"/>
          </a:xfrm>
        </p:grpSpPr>
        <p:sp>
          <p:nvSpPr>
            <p:cNvPr id="21557" name="矩形 72"/>
            <p:cNvSpPr>
              <a:spLocks noChangeArrowheads="1"/>
            </p:cNvSpPr>
            <p:nvPr/>
          </p:nvSpPr>
          <p:spPr bwMode="auto">
            <a:xfrm>
              <a:off x="2483768" y="3284984"/>
              <a:ext cx="2880320" cy="100811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Centaur" pitchFamily="18" charset="0"/>
                <a:ea typeface="华文楷体" pitchFamily="2" charset="-122"/>
              </a:endParaRPr>
            </a:p>
          </p:txBody>
        </p:sp>
        <p:cxnSp>
          <p:nvCxnSpPr>
            <p:cNvPr id="21558" name="直接连接符 76"/>
            <p:cNvCxnSpPr>
              <a:cxnSpLocks noChangeShapeType="1"/>
            </p:cNvCxnSpPr>
            <p:nvPr/>
          </p:nvCxnSpPr>
          <p:spPr bwMode="auto">
            <a:xfrm>
              <a:off x="2483768" y="4005064"/>
              <a:ext cx="2880320" cy="0"/>
            </a:xfrm>
            <a:prstGeom prst="line">
              <a:avLst/>
            </a:prstGeom>
            <a:noFill/>
            <a:ln w="28575" algn="ctr">
              <a:solidFill>
                <a:schemeClr val="tx1"/>
              </a:solidFill>
              <a:round/>
              <a:headEnd/>
              <a:tailEnd/>
            </a:ln>
          </p:spPr>
        </p:cxnSp>
        <p:cxnSp>
          <p:nvCxnSpPr>
            <p:cNvPr id="21559" name="直接连接符 78"/>
            <p:cNvCxnSpPr>
              <a:cxnSpLocks noChangeShapeType="1"/>
            </p:cNvCxnSpPr>
            <p:nvPr/>
          </p:nvCxnSpPr>
          <p:spPr bwMode="auto">
            <a:xfrm>
              <a:off x="4644008" y="4005064"/>
              <a:ext cx="0" cy="288032"/>
            </a:xfrm>
            <a:prstGeom prst="line">
              <a:avLst/>
            </a:prstGeom>
            <a:noFill/>
            <a:ln w="28575" algn="ctr">
              <a:solidFill>
                <a:schemeClr val="tx1"/>
              </a:solidFill>
              <a:round/>
              <a:headEnd/>
              <a:tailEnd/>
            </a:ln>
          </p:spPr>
        </p:cxnSp>
        <p:cxnSp>
          <p:nvCxnSpPr>
            <p:cNvPr id="21560" name="直接连接符 79"/>
            <p:cNvCxnSpPr>
              <a:cxnSpLocks noChangeShapeType="1"/>
            </p:cNvCxnSpPr>
            <p:nvPr/>
          </p:nvCxnSpPr>
          <p:spPr bwMode="auto">
            <a:xfrm>
              <a:off x="4211960" y="4005064"/>
              <a:ext cx="0" cy="288032"/>
            </a:xfrm>
            <a:prstGeom prst="line">
              <a:avLst/>
            </a:prstGeom>
            <a:noFill/>
            <a:ln w="28575" algn="ctr">
              <a:solidFill>
                <a:schemeClr val="tx1"/>
              </a:solidFill>
              <a:round/>
              <a:headEnd/>
              <a:tailEnd/>
            </a:ln>
          </p:spPr>
        </p:cxnSp>
        <p:sp>
          <p:nvSpPr>
            <p:cNvPr id="21561" name="TextBox 80"/>
            <p:cNvSpPr txBox="1">
              <a:spLocks noChangeArrowheads="1"/>
            </p:cNvSpPr>
            <p:nvPr/>
          </p:nvSpPr>
          <p:spPr bwMode="auto">
            <a:xfrm>
              <a:off x="4198312" y="3933056"/>
              <a:ext cx="504056" cy="400110"/>
            </a:xfrm>
            <a:prstGeom prst="rect">
              <a:avLst/>
            </a:prstGeom>
            <a:noFill/>
            <a:ln w="9525">
              <a:noFill/>
              <a:miter lim="800000"/>
              <a:headEnd/>
              <a:tailEnd/>
            </a:ln>
          </p:spPr>
          <p:txBody>
            <a:bodyPr>
              <a:spAutoFit/>
            </a:bodyPr>
            <a:lstStyle/>
            <a:p>
              <a:r>
                <a:rPr lang="en-US" altLang="zh-CN" sz="2000" dirty="0">
                  <a:solidFill>
                    <a:srgbClr val="FF0000"/>
                  </a:solidFill>
                  <a:latin typeface="Centaur" pitchFamily="18" charset="0"/>
                </a:rPr>
                <a:t>TI</a:t>
              </a:r>
              <a:endParaRPr lang="zh-CN" altLang="en-US" sz="2000" dirty="0">
                <a:solidFill>
                  <a:srgbClr val="FF0000"/>
                </a:solidFill>
                <a:latin typeface="Centaur" pitchFamily="18" charset="0"/>
              </a:endParaRPr>
            </a:p>
          </p:txBody>
        </p:sp>
        <p:sp>
          <p:nvSpPr>
            <p:cNvPr id="21562" name="TextBox 82"/>
            <p:cNvSpPr txBox="1">
              <a:spLocks noChangeArrowheads="1"/>
            </p:cNvSpPr>
            <p:nvPr/>
          </p:nvSpPr>
          <p:spPr bwMode="auto">
            <a:xfrm>
              <a:off x="4702368" y="3937698"/>
              <a:ext cx="720080" cy="400110"/>
            </a:xfrm>
            <a:prstGeom prst="rect">
              <a:avLst/>
            </a:prstGeom>
            <a:noFill/>
            <a:ln w="9525">
              <a:noFill/>
              <a:miter lim="800000"/>
              <a:headEnd/>
              <a:tailEnd/>
            </a:ln>
          </p:spPr>
          <p:txBody>
            <a:bodyPr>
              <a:spAutoFit/>
            </a:bodyPr>
            <a:lstStyle/>
            <a:p>
              <a:r>
                <a:rPr lang="en-US" altLang="zh-CN" sz="2000">
                  <a:latin typeface="Centaur" pitchFamily="18" charset="0"/>
                </a:rPr>
                <a:t>RPL</a:t>
              </a:r>
              <a:endParaRPr lang="zh-CN" altLang="en-US" sz="2000">
                <a:latin typeface="Centaur" pitchFamily="18" charset="0"/>
              </a:endParaRPr>
            </a:p>
          </p:txBody>
        </p:sp>
        <p:sp>
          <p:nvSpPr>
            <p:cNvPr id="21563" name="TextBox 84"/>
            <p:cNvSpPr txBox="1">
              <a:spLocks noChangeArrowheads="1"/>
            </p:cNvSpPr>
            <p:nvPr/>
          </p:nvSpPr>
          <p:spPr bwMode="auto">
            <a:xfrm>
              <a:off x="3015120" y="3933056"/>
              <a:ext cx="720080" cy="400110"/>
            </a:xfrm>
            <a:prstGeom prst="rect">
              <a:avLst/>
            </a:prstGeom>
            <a:noFill/>
            <a:ln w="9525">
              <a:noFill/>
              <a:miter lim="800000"/>
              <a:headEnd/>
              <a:tailEnd/>
            </a:ln>
          </p:spPr>
          <p:txBody>
            <a:bodyPr>
              <a:spAutoFit/>
            </a:bodyPr>
            <a:lstStyle/>
            <a:p>
              <a:r>
                <a:rPr lang="zh-CN" altLang="en-US" sz="2000">
                  <a:latin typeface="华文楷体" pitchFamily="2" charset="-122"/>
                  <a:ea typeface="华文楷体" pitchFamily="2" charset="-122"/>
                </a:rPr>
                <a:t>索引</a:t>
              </a:r>
            </a:p>
          </p:txBody>
        </p:sp>
        <p:sp>
          <p:nvSpPr>
            <p:cNvPr id="21564" name="TextBox 86"/>
            <p:cNvSpPr txBox="1">
              <a:spLocks noChangeArrowheads="1"/>
            </p:cNvSpPr>
            <p:nvPr/>
          </p:nvSpPr>
          <p:spPr bwMode="auto">
            <a:xfrm>
              <a:off x="5089704"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0</a:t>
              </a:r>
              <a:endParaRPr lang="zh-CN" altLang="en-US" sz="2000">
                <a:latin typeface="Centaur" pitchFamily="18" charset="0"/>
              </a:endParaRPr>
            </a:p>
          </p:txBody>
        </p:sp>
        <p:sp>
          <p:nvSpPr>
            <p:cNvPr id="21565" name="TextBox 88"/>
            <p:cNvSpPr txBox="1">
              <a:spLocks noChangeArrowheads="1"/>
            </p:cNvSpPr>
            <p:nvPr/>
          </p:nvSpPr>
          <p:spPr bwMode="auto">
            <a:xfrm>
              <a:off x="4589416"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1</a:t>
              </a:r>
              <a:endParaRPr lang="zh-CN" altLang="en-US" sz="2000">
                <a:latin typeface="Centaur" pitchFamily="18" charset="0"/>
              </a:endParaRPr>
            </a:p>
          </p:txBody>
        </p:sp>
        <p:sp>
          <p:nvSpPr>
            <p:cNvPr id="21566" name="TextBox 89"/>
            <p:cNvSpPr txBox="1">
              <a:spLocks noChangeArrowheads="1"/>
            </p:cNvSpPr>
            <p:nvPr/>
          </p:nvSpPr>
          <p:spPr bwMode="auto">
            <a:xfrm>
              <a:off x="4283968" y="3685968"/>
              <a:ext cx="288032" cy="400110"/>
            </a:xfrm>
            <a:prstGeom prst="rect">
              <a:avLst/>
            </a:prstGeom>
            <a:noFill/>
            <a:ln w="9525">
              <a:noFill/>
              <a:miter lim="800000"/>
              <a:headEnd/>
              <a:tailEnd/>
            </a:ln>
          </p:spPr>
          <p:txBody>
            <a:bodyPr>
              <a:spAutoFit/>
            </a:bodyPr>
            <a:lstStyle/>
            <a:p>
              <a:r>
                <a:rPr lang="en-US" altLang="zh-CN" sz="2000">
                  <a:latin typeface="Centaur" pitchFamily="18" charset="0"/>
                </a:rPr>
                <a:t>2</a:t>
              </a:r>
              <a:endParaRPr lang="zh-CN" altLang="en-US" sz="2000">
                <a:latin typeface="Centaur" pitchFamily="18" charset="0"/>
              </a:endParaRPr>
            </a:p>
          </p:txBody>
        </p:sp>
        <p:sp>
          <p:nvSpPr>
            <p:cNvPr id="21567" name="TextBox 91"/>
            <p:cNvSpPr txBox="1">
              <a:spLocks noChangeArrowheads="1"/>
            </p:cNvSpPr>
            <p:nvPr/>
          </p:nvSpPr>
          <p:spPr bwMode="auto">
            <a:xfrm>
              <a:off x="3923928"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3</a:t>
              </a:r>
              <a:endParaRPr lang="zh-CN" altLang="en-US" sz="2000">
                <a:latin typeface="Centaur" pitchFamily="18" charset="0"/>
              </a:endParaRPr>
            </a:p>
          </p:txBody>
        </p:sp>
        <p:sp>
          <p:nvSpPr>
            <p:cNvPr id="21568" name="TextBox 92"/>
            <p:cNvSpPr txBox="1">
              <a:spLocks noChangeArrowheads="1"/>
            </p:cNvSpPr>
            <p:nvPr/>
          </p:nvSpPr>
          <p:spPr bwMode="auto">
            <a:xfrm>
              <a:off x="2425408" y="3685968"/>
              <a:ext cx="432048" cy="400110"/>
            </a:xfrm>
            <a:prstGeom prst="rect">
              <a:avLst/>
            </a:prstGeom>
            <a:noFill/>
            <a:ln w="9525">
              <a:noFill/>
              <a:miter lim="800000"/>
              <a:headEnd/>
              <a:tailEnd/>
            </a:ln>
          </p:spPr>
          <p:txBody>
            <a:bodyPr>
              <a:spAutoFit/>
            </a:bodyPr>
            <a:lstStyle/>
            <a:p>
              <a:r>
                <a:rPr lang="en-US" altLang="zh-CN" sz="2000">
                  <a:latin typeface="Centaur" pitchFamily="18" charset="0"/>
                </a:rPr>
                <a:t>15</a:t>
              </a:r>
              <a:endParaRPr lang="zh-CN" altLang="en-US" sz="2000">
                <a:latin typeface="Centaur" pitchFamily="18" charset="0"/>
              </a:endParaRPr>
            </a:p>
          </p:txBody>
        </p:sp>
        <p:sp>
          <p:nvSpPr>
            <p:cNvPr id="21569" name="TextBox 96"/>
            <p:cNvSpPr txBox="1">
              <a:spLocks noChangeArrowheads="1"/>
            </p:cNvSpPr>
            <p:nvPr/>
          </p:nvSpPr>
          <p:spPr bwMode="auto">
            <a:xfrm>
              <a:off x="2713440" y="3289626"/>
              <a:ext cx="2409672" cy="461665"/>
            </a:xfrm>
            <a:prstGeom prst="rect">
              <a:avLst/>
            </a:prstGeom>
            <a:noFill/>
            <a:ln w="9525">
              <a:noFill/>
              <a:miter lim="800000"/>
              <a:headEnd/>
              <a:tailEnd/>
            </a:ln>
          </p:spPr>
          <p:txBody>
            <a:bodyPr>
              <a:spAutoFit/>
            </a:bodyPr>
            <a:lstStyle/>
            <a:p>
              <a:pPr algn="ctr"/>
              <a:r>
                <a:rPr lang="zh-CN" altLang="en-US">
                  <a:solidFill>
                    <a:srgbClr val="0033CC"/>
                  </a:solidFill>
                  <a:latin typeface="华文楷体" pitchFamily="2" charset="-122"/>
                  <a:ea typeface="华文楷体" pitchFamily="2" charset="-122"/>
                </a:rPr>
                <a:t>段选择符（</a:t>
              </a:r>
              <a:r>
                <a:rPr lang="en-US" altLang="zh-CN">
                  <a:solidFill>
                    <a:srgbClr val="0033CC"/>
                  </a:solidFill>
                  <a:latin typeface="华文楷体" pitchFamily="2" charset="-122"/>
                  <a:ea typeface="华文楷体" pitchFamily="2" charset="-122"/>
                </a:rPr>
                <a:t>16</a:t>
              </a:r>
              <a:r>
                <a:rPr lang="zh-CN" altLang="en-US">
                  <a:solidFill>
                    <a:srgbClr val="0033CC"/>
                  </a:solidFill>
                  <a:latin typeface="华文楷体" pitchFamily="2" charset="-122"/>
                  <a:ea typeface="华文楷体" pitchFamily="2" charset="-122"/>
                </a:rPr>
                <a:t>位）</a:t>
              </a:r>
            </a:p>
          </p:txBody>
        </p:sp>
      </p:grpSp>
      <p:sp>
        <p:nvSpPr>
          <p:cNvPr id="101" name="矩形 100"/>
          <p:cNvSpPr>
            <a:spLocks noChangeArrowheads="1"/>
          </p:cNvSpPr>
          <p:nvPr/>
        </p:nvSpPr>
        <p:spPr bwMode="auto">
          <a:xfrm>
            <a:off x="4977045" y="2249125"/>
            <a:ext cx="273526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33CC"/>
                </a:solidFill>
                <a:latin typeface="Centaur" pitchFamily="18" charset="0"/>
                <a:ea typeface="华文楷体" pitchFamily="2" charset="-122"/>
              </a:rPr>
              <a:t>段内偏移</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cxnSp>
        <p:nvCxnSpPr>
          <p:cNvPr id="116" name="直接连接符 115"/>
          <p:cNvCxnSpPr>
            <a:cxnSpLocks noChangeShapeType="1"/>
          </p:cNvCxnSpPr>
          <p:nvPr/>
        </p:nvCxnSpPr>
        <p:spPr bwMode="auto">
          <a:xfrm>
            <a:off x="2690798" y="1385525"/>
            <a:ext cx="0" cy="287338"/>
          </a:xfrm>
          <a:prstGeom prst="line">
            <a:avLst/>
          </a:prstGeom>
          <a:noFill/>
          <a:ln w="28575" algn="ctr">
            <a:solidFill>
              <a:schemeClr val="tx1"/>
            </a:solidFill>
            <a:round/>
            <a:headEnd type="none" w="med" len="lg"/>
            <a:tailEnd type="triangle" w="med" len="lg"/>
          </a:ln>
        </p:spPr>
      </p:cxnSp>
      <p:cxnSp>
        <p:nvCxnSpPr>
          <p:cNvPr id="118" name="直接连接符 117"/>
          <p:cNvCxnSpPr>
            <a:cxnSpLocks noChangeShapeType="1"/>
          </p:cNvCxnSpPr>
          <p:nvPr/>
        </p:nvCxnSpPr>
        <p:spPr bwMode="auto">
          <a:xfrm>
            <a:off x="6075348" y="1385525"/>
            <a:ext cx="0" cy="863600"/>
          </a:xfrm>
          <a:prstGeom prst="line">
            <a:avLst/>
          </a:prstGeom>
          <a:noFill/>
          <a:ln w="28575" algn="ctr">
            <a:solidFill>
              <a:schemeClr val="tx1"/>
            </a:solidFill>
            <a:round/>
            <a:headEnd type="none" w="med" len="lg"/>
            <a:tailEnd type="triangle" w="med" len="lg"/>
          </a:ln>
        </p:spPr>
      </p:cxnSp>
      <p:sp>
        <p:nvSpPr>
          <p:cNvPr id="122" name="矩形 121"/>
          <p:cNvSpPr>
            <a:spLocks noChangeArrowheads="1"/>
          </p:cNvSpPr>
          <p:nvPr/>
        </p:nvSpPr>
        <p:spPr bwMode="auto">
          <a:xfrm>
            <a:off x="1322373" y="31143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全局描述符表</a:t>
            </a:r>
          </a:p>
        </p:txBody>
      </p:sp>
      <p:sp>
        <p:nvSpPr>
          <p:cNvPr id="123" name="矩形 122"/>
          <p:cNvSpPr>
            <a:spLocks noChangeArrowheads="1"/>
          </p:cNvSpPr>
          <p:nvPr/>
        </p:nvSpPr>
        <p:spPr bwMode="auto">
          <a:xfrm>
            <a:off x="1322373" y="35461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dirty="0">
                <a:latin typeface="Centaur" pitchFamily="18" charset="0"/>
                <a:ea typeface="华文楷体" pitchFamily="2" charset="-122"/>
              </a:rPr>
              <a:t>被选中的段描述符</a:t>
            </a:r>
          </a:p>
        </p:txBody>
      </p:sp>
      <p:sp>
        <p:nvSpPr>
          <p:cNvPr id="124" name="矩形 123"/>
          <p:cNvSpPr>
            <a:spLocks noChangeArrowheads="1"/>
          </p:cNvSpPr>
          <p:nvPr/>
        </p:nvSpPr>
        <p:spPr bwMode="auto">
          <a:xfrm>
            <a:off x="1322373" y="39779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a:t>
            </a:r>
            <a:endParaRPr lang="zh-CN" altLang="en-US">
              <a:latin typeface="Centaur" pitchFamily="18" charset="0"/>
              <a:ea typeface="华文楷体" pitchFamily="2" charset="-122"/>
            </a:endParaRPr>
          </a:p>
        </p:txBody>
      </p:sp>
      <p:cxnSp>
        <p:nvCxnSpPr>
          <p:cNvPr id="135" name="直接连接符 134"/>
          <p:cNvCxnSpPr>
            <a:cxnSpLocks noChangeShapeType="1"/>
          </p:cNvCxnSpPr>
          <p:nvPr/>
        </p:nvCxnSpPr>
        <p:spPr bwMode="auto">
          <a:xfrm>
            <a:off x="3986198" y="3762013"/>
            <a:ext cx="577850" cy="0"/>
          </a:xfrm>
          <a:prstGeom prst="line">
            <a:avLst/>
          </a:prstGeom>
          <a:noFill/>
          <a:ln w="28575" algn="ctr">
            <a:solidFill>
              <a:schemeClr val="tx1"/>
            </a:solidFill>
            <a:round/>
            <a:headEnd/>
            <a:tailEnd/>
          </a:ln>
        </p:spPr>
      </p:cxnSp>
      <p:sp>
        <p:nvSpPr>
          <p:cNvPr id="144" name="矩形 143"/>
          <p:cNvSpPr>
            <a:spLocks noChangeArrowheads="1"/>
          </p:cNvSpPr>
          <p:nvPr/>
        </p:nvSpPr>
        <p:spPr bwMode="auto">
          <a:xfrm>
            <a:off x="3195623" y="4662385"/>
            <a:ext cx="2735263"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7030A0"/>
                </a:solidFill>
                <a:latin typeface="Centaur" pitchFamily="18" charset="0"/>
                <a:ea typeface="华文楷体" pitchFamily="2" charset="-122"/>
              </a:rPr>
              <a:t>段基地址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sp>
        <p:nvSpPr>
          <p:cNvPr id="145" name="椭圆 144"/>
          <p:cNvSpPr>
            <a:spLocks noChangeArrowheads="1"/>
          </p:cNvSpPr>
          <p:nvPr/>
        </p:nvSpPr>
        <p:spPr bwMode="auto">
          <a:xfrm>
            <a:off x="674673" y="3617550"/>
            <a:ext cx="360363"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46" name="直接连接符 145"/>
          <p:cNvCxnSpPr>
            <a:cxnSpLocks noChangeShapeType="1"/>
          </p:cNvCxnSpPr>
          <p:nvPr/>
        </p:nvCxnSpPr>
        <p:spPr bwMode="auto">
          <a:xfrm>
            <a:off x="1035036" y="3774713"/>
            <a:ext cx="287337" cy="0"/>
          </a:xfrm>
          <a:prstGeom prst="line">
            <a:avLst/>
          </a:prstGeom>
          <a:noFill/>
          <a:ln w="28575" algn="ctr">
            <a:solidFill>
              <a:schemeClr val="tx1"/>
            </a:solidFill>
            <a:round/>
            <a:headEnd type="none" w="med" len="lg"/>
            <a:tailEnd type="triangle" w="med" len="lg"/>
          </a:ln>
        </p:spPr>
      </p:cxnSp>
      <p:cxnSp>
        <p:nvCxnSpPr>
          <p:cNvPr id="148" name="直接连接符 147"/>
          <p:cNvCxnSpPr>
            <a:cxnSpLocks noChangeShapeType="1"/>
          </p:cNvCxnSpPr>
          <p:nvPr/>
        </p:nvCxnSpPr>
        <p:spPr bwMode="auto">
          <a:xfrm>
            <a:off x="819136" y="2812688"/>
            <a:ext cx="1223962" cy="0"/>
          </a:xfrm>
          <a:prstGeom prst="line">
            <a:avLst/>
          </a:prstGeom>
          <a:noFill/>
          <a:ln w="28575" algn="ctr">
            <a:solidFill>
              <a:schemeClr val="tx1"/>
            </a:solidFill>
            <a:round/>
            <a:headEnd/>
            <a:tailEnd/>
          </a:ln>
        </p:spPr>
      </p:cxnSp>
      <p:cxnSp>
        <p:nvCxnSpPr>
          <p:cNvPr id="152" name="直接连接符 151"/>
          <p:cNvCxnSpPr>
            <a:cxnSpLocks noChangeShapeType="1"/>
          </p:cNvCxnSpPr>
          <p:nvPr/>
        </p:nvCxnSpPr>
        <p:spPr bwMode="auto">
          <a:xfrm>
            <a:off x="2043098" y="2680925"/>
            <a:ext cx="0" cy="144463"/>
          </a:xfrm>
          <a:prstGeom prst="line">
            <a:avLst/>
          </a:prstGeom>
          <a:noFill/>
          <a:ln w="28575" algn="ctr">
            <a:solidFill>
              <a:schemeClr val="tx1"/>
            </a:solidFill>
            <a:round/>
            <a:headEnd/>
            <a:tailEnd/>
          </a:ln>
        </p:spPr>
      </p:cxnSp>
      <p:cxnSp>
        <p:nvCxnSpPr>
          <p:cNvPr id="157" name="直接连接符 156"/>
          <p:cNvCxnSpPr>
            <a:cxnSpLocks noChangeShapeType="1"/>
          </p:cNvCxnSpPr>
          <p:nvPr/>
        </p:nvCxnSpPr>
        <p:spPr bwMode="auto">
          <a:xfrm>
            <a:off x="836598" y="2825388"/>
            <a:ext cx="0" cy="792162"/>
          </a:xfrm>
          <a:prstGeom prst="line">
            <a:avLst/>
          </a:prstGeom>
          <a:noFill/>
          <a:ln w="28575" algn="ctr">
            <a:solidFill>
              <a:schemeClr val="tx1"/>
            </a:solidFill>
            <a:round/>
            <a:headEnd type="none" w="med" len="lg"/>
            <a:tailEnd type="triangle" w="med" len="lg"/>
          </a:ln>
        </p:spPr>
      </p:cxnSp>
      <p:cxnSp>
        <p:nvCxnSpPr>
          <p:cNvPr id="165" name="直接连接符 164"/>
          <p:cNvCxnSpPr>
            <a:cxnSpLocks noChangeShapeType="1"/>
          </p:cNvCxnSpPr>
          <p:nvPr/>
        </p:nvCxnSpPr>
        <p:spPr bwMode="auto">
          <a:xfrm>
            <a:off x="134923" y="3789000"/>
            <a:ext cx="539750" cy="0"/>
          </a:xfrm>
          <a:prstGeom prst="line">
            <a:avLst/>
          </a:prstGeom>
          <a:noFill/>
          <a:ln w="28575" algn="ctr">
            <a:solidFill>
              <a:schemeClr val="tx1"/>
            </a:solidFill>
            <a:round/>
            <a:headEnd type="none" w="med" len="lg"/>
            <a:tailEnd type="triangle" w="med" len="lg"/>
          </a:ln>
        </p:spPr>
      </p:cxnSp>
      <p:sp>
        <p:nvSpPr>
          <p:cNvPr id="176" name="TextBox 175"/>
          <p:cNvSpPr txBox="1">
            <a:spLocks noChangeArrowheads="1"/>
          </p:cNvSpPr>
          <p:nvPr/>
        </p:nvSpPr>
        <p:spPr bwMode="auto">
          <a:xfrm>
            <a:off x="260336" y="2898413"/>
            <a:ext cx="576262" cy="400050"/>
          </a:xfrm>
          <a:prstGeom prst="rect">
            <a:avLst/>
          </a:prstGeom>
          <a:noFill/>
          <a:ln w="9525">
            <a:noFill/>
            <a:miter lim="800000"/>
            <a:headEnd/>
            <a:tailEnd/>
          </a:ln>
        </p:spPr>
        <p:txBody>
          <a:bodyPr>
            <a:spAutoFit/>
          </a:bodyPr>
          <a:lstStyle/>
          <a:p>
            <a:r>
              <a:rPr lang="en-US" altLang="zh-CN" sz="2000">
                <a:latin typeface="Centaur" pitchFamily="18" charset="0"/>
              </a:rPr>
              <a:t>×8</a:t>
            </a:r>
            <a:endParaRPr lang="zh-CN" altLang="en-US" sz="2000">
              <a:latin typeface="Centaur" pitchFamily="18" charset="0"/>
            </a:endParaRPr>
          </a:p>
        </p:txBody>
      </p:sp>
      <p:sp>
        <p:nvSpPr>
          <p:cNvPr id="177" name="TextBox 176"/>
          <p:cNvSpPr txBox="1">
            <a:spLocks noChangeArrowheads="1"/>
          </p:cNvSpPr>
          <p:nvPr/>
        </p:nvSpPr>
        <p:spPr bwMode="auto">
          <a:xfrm>
            <a:off x="-63515" y="3779475"/>
            <a:ext cx="900113" cy="646113"/>
          </a:xfrm>
          <a:prstGeom prst="rect">
            <a:avLst/>
          </a:prstGeom>
          <a:noFill/>
          <a:ln w="9525">
            <a:noFill/>
            <a:miter lim="800000"/>
            <a:headEnd/>
            <a:tailEnd/>
          </a:ln>
        </p:spPr>
        <p:txBody>
          <a:bodyPr>
            <a:spAutoFit/>
          </a:bodyPr>
          <a:lstStyle/>
          <a:p>
            <a:pPr algn="ctr"/>
            <a:r>
              <a:rPr lang="en-US" altLang="zh-CN" sz="1800" dirty="0" err="1">
                <a:latin typeface="Centaur" pitchFamily="18" charset="0"/>
                <a:ea typeface="华文楷体" pitchFamily="2" charset="-122"/>
              </a:rPr>
              <a:t>GDTR</a:t>
            </a:r>
            <a:endParaRPr lang="en-US" altLang="zh-CN" sz="1800" dirty="0">
              <a:latin typeface="Centaur" pitchFamily="18" charset="0"/>
              <a:ea typeface="华文楷体" pitchFamily="2" charset="-122"/>
            </a:endParaRPr>
          </a:p>
          <a:p>
            <a:pPr algn="ctr"/>
            <a:r>
              <a:rPr lang="zh-CN" altLang="en-US" sz="1800" dirty="0">
                <a:latin typeface="Centaur" pitchFamily="18" charset="0"/>
                <a:ea typeface="华文楷体" pitchFamily="2" charset="-122"/>
              </a:rPr>
              <a:t>首地址</a:t>
            </a:r>
          </a:p>
        </p:txBody>
      </p:sp>
      <p:cxnSp>
        <p:nvCxnSpPr>
          <p:cNvPr id="179" name="直接连接符 178"/>
          <p:cNvCxnSpPr>
            <a:cxnSpLocks noChangeShapeType="1"/>
            <a:endCxn id="144" idx="0"/>
          </p:cNvCxnSpPr>
          <p:nvPr/>
        </p:nvCxnSpPr>
        <p:spPr bwMode="auto">
          <a:xfrm flipH="1">
            <a:off x="4563255" y="3762013"/>
            <a:ext cx="794" cy="900372"/>
          </a:xfrm>
          <a:prstGeom prst="line">
            <a:avLst/>
          </a:prstGeom>
          <a:noFill/>
          <a:ln w="28575" algn="ctr">
            <a:solidFill>
              <a:schemeClr val="tx1"/>
            </a:solidFill>
            <a:round/>
            <a:headEnd type="none" w="med" len="lg"/>
            <a:tailEnd type="triangle" w="med" len="lg"/>
          </a:ln>
        </p:spPr>
      </p:cxnSp>
      <p:sp>
        <p:nvSpPr>
          <p:cNvPr id="184" name="椭圆 183"/>
          <p:cNvSpPr>
            <a:spLocks noChangeArrowheads="1"/>
          </p:cNvSpPr>
          <p:nvPr/>
        </p:nvSpPr>
        <p:spPr bwMode="auto">
          <a:xfrm>
            <a:off x="6178536" y="5201875"/>
            <a:ext cx="360362"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87" name="直接连接符 186"/>
          <p:cNvCxnSpPr>
            <a:cxnSpLocks noChangeShapeType="1"/>
          </p:cNvCxnSpPr>
          <p:nvPr/>
        </p:nvCxnSpPr>
        <p:spPr bwMode="auto">
          <a:xfrm>
            <a:off x="4563255" y="5359038"/>
            <a:ext cx="1623218" cy="0"/>
          </a:xfrm>
          <a:prstGeom prst="line">
            <a:avLst/>
          </a:prstGeom>
          <a:noFill/>
          <a:ln w="28575" algn="ctr">
            <a:solidFill>
              <a:schemeClr val="tx1"/>
            </a:solidFill>
            <a:round/>
            <a:headEnd type="none" w="med" len="lg"/>
            <a:tailEnd type="triangle" w="med" len="lg"/>
          </a:ln>
        </p:spPr>
      </p:cxnSp>
      <p:cxnSp>
        <p:nvCxnSpPr>
          <p:cNvPr id="202" name="直接连接符 201"/>
          <p:cNvCxnSpPr>
            <a:cxnSpLocks noChangeShapeType="1"/>
            <a:stCxn id="184" idx="0"/>
            <a:endCxn id="101" idx="2"/>
          </p:cNvCxnSpPr>
          <p:nvPr/>
        </p:nvCxnSpPr>
        <p:spPr bwMode="auto">
          <a:xfrm flipH="1" flipV="1">
            <a:off x="6344676" y="2680925"/>
            <a:ext cx="14041" cy="2520950"/>
          </a:xfrm>
          <a:prstGeom prst="line">
            <a:avLst/>
          </a:prstGeom>
          <a:noFill/>
          <a:ln w="28575" algn="ctr">
            <a:solidFill>
              <a:schemeClr val="tx1"/>
            </a:solidFill>
            <a:round/>
            <a:headEnd type="triangle" w="med" len="lg"/>
            <a:tailEnd/>
          </a:ln>
        </p:spPr>
      </p:cxnSp>
      <p:cxnSp>
        <p:nvCxnSpPr>
          <p:cNvPr id="207" name="直接连接符 206"/>
          <p:cNvCxnSpPr>
            <a:cxnSpLocks noChangeShapeType="1"/>
            <a:stCxn id="144" idx="2"/>
          </p:cNvCxnSpPr>
          <p:nvPr/>
        </p:nvCxnSpPr>
        <p:spPr bwMode="auto">
          <a:xfrm>
            <a:off x="4563255" y="5094185"/>
            <a:ext cx="0" cy="264853"/>
          </a:xfrm>
          <a:prstGeom prst="line">
            <a:avLst/>
          </a:prstGeom>
          <a:noFill/>
          <a:ln w="28575" algn="ctr">
            <a:solidFill>
              <a:schemeClr val="tx1"/>
            </a:solidFill>
            <a:round/>
            <a:headEnd/>
            <a:tailEnd/>
          </a:ln>
        </p:spPr>
      </p:cxnSp>
      <p:sp>
        <p:nvSpPr>
          <p:cNvPr id="209" name="矩形 208"/>
          <p:cNvSpPr>
            <a:spLocks noChangeArrowheads="1"/>
          </p:cNvSpPr>
          <p:nvPr/>
        </p:nvSpPr>
        <p:spPr bwMode="auto">
          <a:xfrm>
            <a:off x="4981561" y="5778138"/>
            <a:ext cx="2736850"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r>
              <a:rPr lang="zh-CN" altLang="en-US" b="1">
                <a:solidFill>
                  <a:srgbClr val="FF3399"/>
                </a:solidFill>
                <a:latin typeface="Centaur" pitchFamily="18" charset="0"/>
                <a:ea typeface="华文楷体" pitchFamily="2" charset="-122"/>
              </a:rPr>
              <a:t>线性地址</a:t>
            </a:r>
          </a:p>
        </p:txBody>
      </p:sp>
      <p:cxnSp>
        <p:nvCxnSpPr>
          <p:cNvPr id="213" name="直接连接符 212"/>
          <p:cNvCxnSpPr>
            <a:cxnSpLocks noChangeShapeType="1"/>
          </p:cNvCxnSpPr>
          <p:nvPr/>
        </p:nvCxnSpPr>
        <p:spPr bwMode="auto">
          <a:xfrm>
            <a:off x="6367448" y="5562238"/>
            <a:ext cx="0" cy="215900"/>
          </a:xfrm>
          <a:prstGeom prst="line">
            <a:avLst/>
          </a:prstGeom>
          <a:noFill/>
          <a:ln w="28575" algn="ctr">
            <a:solidFill>
              <a:schemeClr val="tx1"/>
            </a:solidFill>
            <a:round/>
            <a:headEnd type="none" w="med" len="lg"/>
            <a:tailEnd type="triangle" w="med" len="lg"/>
          </a:ln>
        </p:spPr>
      </p:cxnSp>
      <p:sp>
        <p:nvSpPr>
          <p:cNvPr id="21553" name="TextBox 213"/>
          <p:cNvSpPr txBox="1">
            <a:spLocks noChangeArrowheads="1"/>
          </p:cNvSpPr>
          <p:nvPr/>
        </p:nvSpPr>
        <p:spPr bwMode="auto">
          <a:xfrm>
            <a:off x="130161" y="4698638"/>
            <a:ext cx="3024187" cy="400050"/>
          </a:xfrm>
          <a:prstGeom prst="rect">
            <a:avLst/>
          </a:prstGeom>
          <a:noFill/>
          <a:ln w="9525">
            <a:noFill/>
            <a:miter lim="800000"/>
            <a:headEnd/>
            <a:tailEnd/>
          </a:ln>
        </p:spPr>
        <p:txBody>
          <a:bodyPr>
            <a:spAutoFit/>
          </a:bodyPr>
          <a:lstStyle/>
          <a:p>
            <a:r>
              <a:rPr lang="zh-CN" altLang="en-US" sz="2000">
                <a:solidFill>
                  <a:srgbClr val="7030A0"/>
                </a:solidFill>
                <a:latin typeface="Centaur" pitchFamily="18" charset="0"/>
                <a:ea typeface="华文楷体" pitchFamily="2" charset="-122"/>
              </a:rPr>
              <a:t>问题</a:t>
            </a:r>
            <a:r>
              <a:rPr lang="en-US" altLang="zh-CN" sz="2000">
                <a:solidFill>
                  <a:srgbClr val="7030A0"/>
                </a:solidFill>
                <a:ea typeface="华文楷体" pitchFamily="2" charset="-122"/>
                <a:cs typeface="Times New Roman" pitchFamily="18" charset="0"/>
              </a:rPr>
              <a:t>1</a:t>
            </a:r>
            <a:r>
              <a:rPr lang="zh-CN" altLang="en-US" sz="2000">
                <a:solidFill>
                  <a:srgbClr val="7030A0"/>
                </a:solidFill>
                <a:latin typeface="Centaur" pitchFamily="18" charset="0"/>
                <a:ea typeface="华文楷体" pitchFamily="2" charset="-122"/>
              </a:rPr>
              <a:t>：</a:t>
            </a:r>
            <a:r>
              <a:rPr lang="zh-CN" altLang="en-US" sz="2000">
                <a:latin typeface="Centaur" pitchFamily="18" charset="0"/>
                <a:ea typeface="华文楷体" pitchFamily="2" charset="-122"/>
              </a:rPr>
              <a:t>索引为什么乘以</a:t>
            </a:r>
            <a:r>
              <a:rPr lang="en-US" altLang="zh-CN" sz="2000">
                <a:latin typeface="Centaur" pitchFamily="18" charset="0"/>
                <a:ea typeface="华文楷体" pitchFamily="2" charset="-122"/>
              </a:rPr>
              <a:t>8</a:t>
            </a:r>
            <a:endParaRPr lang="zh-CN" altLang="en-US" sz="2000">
              <a:latin typeface="Centaur" pitchFamily="18" charset="0"/>
              <a:ea typeface="华文楷体" pitchFamily="2" charset="-122"/>
            </a:endParaRPr>
          </a:p>
        </p:txBody>
      </p:sp>
      <p:sp>
        <p:nvSpPr>
          <p:cNvPr id="21554" name="TextBox 214"/>
          <p:cNvSpPr txBox="1">
            <a:spLocks noChangeArrowheads="1"/>
          </p:cNvSpPr>
          <p:nvPr/>
        </p:nvSpPr>
        <p:spPr bwMode="auto">
          <a:xfrm>
            <a:off x="130161" y="5489213"/>
            <a:ext cx="3024187" cy="708025"/>
          </a:xfrm>
          <a:prstGeom prst="rect">
            <a:avLst/>
          </a:prstGeom>
          <a:noFill/>
          <a:ln w="9525">
            <a:noFill/>
            <a:miter lim="800000"/>
            <a:headEnd/>
            <a:tailEnd/>
          </a:ln>
        </p:spPr>
        <p:txBody>
          <a:bodyPr>
            <a:spAutoFit/>
          </a:bodyPr>
          <a:lstStyle/>
          <a:p>
            <a:r>
              <a:rPr lang="zh-CN" altLang="en-US" sz="2000" dirty="0">
                <a:solidFill>
                  <a:srgbClr val="7030A0"/>
                </a:solidFill>
                <a:latin typeface="Centaur" pitchFamily="18" charset="0"/>
                <a:ea typeface="华文楷体" pitchFamily="2" charset="-122"/>
              </a:rPr>
              <a:t>问题</a:t>
            </a:r>
            <a:r>
              <a:rPr lang="en-US" altLang="zh-CN" sz="2000" dirty="0">
                <a:solidFill>
                  <a:srgbClr val="7030A0"/>
                </a:solidFill>
                <a:latin typeface="Centaur" pitchFamily="18" charset="0"/>
                <a:ea typeface="华文楷体" pitchFamily="2" charset="-122"/>
              </a:rPr>
              <a:t>2</a:t>
            </a:r>
            <a:r>
              <a:rPr lang="zh-CN" altLang="en-US" sz="2000" dirty="0">
                <a:solidFill>
                  <a:srgbClr val="7030A0"/>
                </a:solidFill>
                <a:latin typeface="Centaur" pitchFamily="18" charset="0"/>
                <a:ea typeface="华文楷体" pitchFamily="2" charset="-122"/>
              </a:rPr>
              <a:t>：</a:t>
            </a:r>
            <a:r>
              <a:rPr lang="zh-CN" altLang="en-US" sz="2000" dirty="0">
                <a:latin typeface="Centaur" pitchFamily="18" charset="0"/>
                <a:ea typeface="华文楷体" pitchFamily="2" charset="-122"/>
              </a:rPr>
              <a:t>被选中的段描述符存放在什么地方？</a:t>
            </a:r>
          </a:p>
        </p:txBody>
      </p:sp>
      <p:sp>
        <p:nvSpPr>
          <p:cNvPr id="21555" name="TextBox 215"/>
          <p:cNvSpPr txBox="1">
            <a:spLocks noChangeArrowheads="1"/>
          </p:cNvSpPr>
          <p:nvPr/>
        </p:nvSpPr>
        <p:spPr bwMode="auto">
          <a:xfrm>
            <a:off x="201598" y="5025663"/>
            <a:ext cx="3025775" cy="400050"/>
          </a:xfrm>
          <a:prstGeom prst="rect">
            <a:avLst/>
          </a:prstGeom>
          <a:noFill/>
          <a:ln w="9525">
            <a:noFill/>
            <a:miter lim="800000"/>
            <a:headEnd/>
            <a:tailEnd/>
          </a:ln>
        </p:spPr>
        <p:txBody>
          <a:bodyPr>
            <a:spAutoFit/>
          </a:bodyPr>
          <a:lstStyle/>
          <a:p>
            <a:r>
              <a:rPr lang="zh-CN" altLang="en-US" sz="2000">
                <a:solidFill>
                  <a:srgbClr val="FF0000"/>
                </a:solidFill>
                <a:latin typeface="Centaur" pitchFamily="18" charset="0"/>
                <a:ea typeface="华文楷体" pitchFamily="2" charset="-122"/>
              </a:rPr>
              <a:t>一个段描述符占</a:t>
            </a:r>
            <a:r>
              <a:rPr lang="en-US" altLang="zh-CN" sz="2000">
                <a:solidFill>
                  <a:srgbClr val="FF0000"/>
                </a:solidFill>
                <a:latin typeface="Centaur" pitchFamily="18" charset="0"/>
                <a:ea typeface="华文楷体" pitchFamily="2" charset="-122"/>
              </a:rPr>
              <a:t>8</a:t>
            </a:r>
            <a:r>
              <a:rPr lang="zh-CN" altLang="en-US" sz="2000">
                <a:solidFill>
                  <a:srgbClr val="FF0000"/>
                </a:solidFill>
                <a:latin typeface="Centaur" pitchFamily="18" charset="0"/>
                <a:ea typeface="华文楷体" pitchFamily="2" charset="-122"/>
              </a:rPr>
              <a:t>字节</a:t>
            </a:r>
          </a:p>
        </p:txBody>
      </p:sp>
      <p:sp>
        <p:nvSpPr>
          <p:cNvPr id="21556" name="TextBox 216"/>
          <p:cNvSpPr txBox="1">
            <a:spLocks noChangeArrowheads="1"/>
          </p:cNvSpPr>
          <p:nvPr/>
        </p:nvSpPr>
        <p:spPr bwMode="auto">
          <a:xfrm>
            <a:off x="201598" y="6155963"/>
            <a:ext cx="3025775" cy="400050"/>
          </a:xfrm>
          <a:prstGeom prst="rect">
            <a:avLst/>
          </a:prstGeom>
          <a:noFill/>
          <a:ln w="9525">
            <a:noFill/>
            <a:miter lim="800000"/>
            <a:headEnd/>
            <a:tailEnd/>
          </a:ln>
        </p:spPr>
        <p:txBody>
          <a:bodyPr>
            <a:spAutoFit/>
          </a:bodyPr>
          <a:lstStyle/>
          <a:p>
            <a:r>
              <a:rPr lang="zh-CN" altLang="en-US" sz="2000">
                <a:solidFill>
                  <a:srgbClr val="FF0000"/>
                </a:solidFill>
                <a:latin typeface="Centaur" pitchFamily="18" charset="0"/>
                <a:ea typeface="华文楷体" pitchFamily="2" charset="-122"/>
              </a:rPr>
              <a:t>描述符</a:t>
            </a:r>
            <a:r>
              <a:rPr lang="en-US" altLang="zh-CN" sz="2000">
                <a:solidFill>
                  <a:srgbClr val="FF0000"/>
                </a:solidFill>
                <a:latin typeface="Centaur" pitchFamily="18" charset="0"/>
                <a:ea typeface="华文楷体" pitchFamily="2" charset="-122"/>
              </a:rPr>
              <a:t>Cache</a:t>
            </a:r>
            <a:r>
              <a:rPr lang="zh-CN" altLang="en-US" sz="2000">
                <a:solidFill>
                  <a:srgbClr val="FF0000"/>
                </a:solidFill>
                <a:latin typeface="Centaur" pitchFamily="18" charset="0"/>
                <a:ea typeface="华文楷体" pitchFamily="2" charset="-122"/>
              </a:rPr>
              <a:t>中</a:t>
            </a:r>
          </a:p>
        </p:txBody>
      </p:sp>
      <p:sp>
        <p:nvSpPr>
          <p:cNvPr id="66" name="Rectangle 2">
            <a:extLst>
              <a:ext uri="{FF2B5EF4-FFF2-40B4-BE49-F238E27FC236}">
                <a16:creationId xmlns:a16="http://schemas.microsoft.com/office/drawing/2014/main" id="{29373802-D091-4C71-AEC4-682CA5BDA4C2}"/>
              </a:ext>
            </a:extLst>
          </p:cNvPr>
          <p:cNvSpPr>
            <a:spLocks noGrp="1" noChangeArrowheads="1"/>
          </p:cNvSpPr>
          <p:nvPr>
            <p:ph type="title"/>
          </p:nvPr>
        </p:nvSpPr>
        <p:spPr>
          <a:xfrm>
            <a:off x="457200" y="98425"/>
            <a:ext cx="8229600" cy="561975"/>
          </a:xfrm>
        </p:spPr>
        <p:txBody>
          <a:bodyPr/>
          <a:lstStyle/>
          <a:p>
            <a:r>
              <a:rPr lang="zh-CN" altLang="en-US" sz="3600" dirty="0"/>
              <a:t>逻辑地址向线性地址转换</a:t>
            </a:r>
            <a:r>
              <a:rPr lang="en-US" altLang="zh-CN" sz="3600" dirty="0"/>
              <a:t>TI=0</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blinds(horizontal)">
                                      <p:cBhvr>
                                        <p:cTn id="15" dur="500"/>
                                        <p:tgtEl>
                                          <p:spTgt spid="1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blinds(horizontal)">
                                      <p:cBhvr>
                                        <p:cTn id="20" dur="500"/>
                                        <p:tgtEl>
                                          <p:spTgt spid="1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blinds(horizontal)">
                                      <p:cBhvr>
                                        <p:cTn id="23" dur="500"/>
                                        <p:tgtEl>
                                          <p:spTgt spid="10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blinds(horizontal)">
                                      <p:cBhvr>
                                        <p:cTn id="28" dur="500"/>
                                        <p:tgtEl>
                                          <p:spTgt spid="1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blinds(horizontal)">
                                      <p:cBhvr>
                                        <p:cTn id="31" dur="500"/>
                                        <p:tgtEl>
                                          <p:spTgt spid="1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blinds(horizontal)">
                                      <p:cBhvr>
                                        <p:cTn id="34" dur="500"/>
                                        <p:tgtEl>
                                          <p:spTgt spid="12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2"/>
                                        </p:tgtEl>
                                        <p:attrNameLst>
                                          <p:attrName>style.visibility</p:attrName>
                                        </p:attrNameLst>
                                      </p:cBhvr>
                                      <p:to>
                                        <p:strVal val="visible"/>
                                      </p:to>
                                    </p:set>
                                    <p:animEffect transition="in" filter="blinds(horizontal)">
                                      <p:cBhvr>
                                        <p:cTn id="39" dur="500"/>
                                        <p:tgtEl>
                                          <p:spTgt spid="152"/>
                                        </p:tgtEl>
                                      </p:cBhvr>
                                    </p:animEffect>
                                  </p:childTnLst>
                                </p:cTn>
                              </p:par>
                              <p:par>
                                <p:cTn id="40" presetID="3" presetClass="entr" presetSubtype="10" fill="hold" nodeType="with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blinds(horizontal)">
                                      <p:cBhvr>
                                        <p:cTn id="42" dur="500"/>
                                        <p:tgtEl>
                                          <p:spTgt spid="14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76"/>
                                        </p:tgtEl>
                                        <p:attrNameLst>
                                          <p:attrName>style.visibility</p:attrName>
                                        </p:attrNameLst>
                                      </p:cBhvr>
                                      <p:to>
                                        <p:strVal val="visible"/>
                                      </p:to>
                                    </p:set>
                                    <p:animEffect transition="in" filter="blinds(horizontal)">
                                      <p:cBhvr>
                                        <p:cTn id="45" dur="500"/>
                                        <p:tgtEl>
                                          <p:spTgt spid="17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77"/>
                                        </p:tgtEl>
                                        <p:attrNameLst>
                                          <p:attrName>style.visibility</p:attrName>
                                        </p:attrNameLst>
                                      </p:cBhvr>
                                      <p:to>
                                        <p:strVal val="visible"/>
                                      </p:to>
                                    </p:set>
                                    <p:animEffect transition="in" filter="blinds(horizontal)">
                                      <p:cBhvr>
                                        <p:cTn id="48" dur="500"/>
                                        <p:tgtEl>
                                          <p:spTgt spid="17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blinds(horizontal)">
                                      <p:cBhvr>
                                        <p:cTn id="51" dur="500"/>
                                        <p:tgtEl>
                                          <p:spTgt spid="145"/>
                                        </p:tgtEl>
                                      </p:cBhvr>
                                    </p:animEffect>
                                  </p:childTnLst>
                                </p:cTn>
                              </p:par>
                              <p:par>
                                <p:cTn id="52" presetID="3" presetClass="entr" presetSubtype="10" fill="hold" nodeType="withEffect">
                                  <p:stCondLst>
                                    <p:cond delay="0"/>
                                  </p:stCondLst>
                                  <p:childTnLst>
                                    <p:set>
                                      <p:cBhvr>
                                        <p:cTn id="53" dur="1" fill="hold">
                                          <p:stCondLst>
                                            <p:cond delay="0"/>
                                          </p:stCondLst>
                                        </p:cTn>
                                        <p:tgtEl>
                                          <p:spTgt spid="146"/>
                                        </p:tgtEl>
                                        <p:attrNameLst>
                                          <p:attrName>style.visibility</p:attrName>
                                        </p:attrNameLst>
                                      </p:cBhvr>
                                      <p:to>
                                        <p:strVal val="visible"/>
                                      </p:to>
                                    </p:set>
                                    <p:animEffect transition="in" filter="blinds(horizontal)">
                                      <p:cBhvr>
                                        <p:cTn id="54" dur="500"/>
                                        <p:tgtEl>
                                          <p:spTgt spid="146"/>
                                        </p:tgtEl>
                                      </p:cBhvr>
                                    </p:animEffect>
                                  </p:childTnLst>
                                </p:cTn>
                              </p:par>
                              <p:par>
                                <p:cTn id="55" presetID="3" presetClass="entr" presetSubtype="10" fill="hold" nodeType="withEffect">
                                  <p:stCondLst>
                                    <p:cond delay="0"/>
                                  </p:stCondLst>
                                  <p:childTnLst>
                                    <p:set>
                                      <p:cBhvr>
                                        <p:cTn id="56" dur="1" fill="hold">
                                          <p:stCondLst>
                                            <p:cond delay="0"/>
                                          </p:stCondLst>
                                        </p:cTn>
                                        <p:tgtEl>
                                          <p:spTgt spid="165"/>
                                        </p:tgtEl>
                                        <p:attrNameLst>
                                          <p:attrName>style.visibility</p:attrName>
                                        </p:attrNameLst>
                                      </p:cBhvr>
                                      <p:to>
                                        <p:strVal val="visible"/>
                                      </p:to>
                                    </p:set>
                                    <p:animEffect transition="in" filter="blinds(horizontal)">
                                      <p:cBhvr>
                                        <p:cTn id="57" dur="500"/>
                                        <p:tgtEl>
                                          <p:spTgt spid="165"/>
                                        </p:tgtEl>
                                      </p:cBhvr>
                                    </p:animEffect>
                                  </p:childTnLst>
                                </p:cTn>
                              </p:par>
                              <p:par>
                                <p:cTn id="58" presetID="3" presetClass="entr" presetSubtype="10" fill="hold" nodeType="with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blinds(horizontal)">
                                      <p:cBhvr>
                                        <p:cTn id="60" dur="500"/>
                                        <p:tgtEl>
                                          <p:spTgt spid="157"/>
                                        </p:tgtEl>
                                      </p:cBhvr>
                                    </p:animEffect>
                                  </p:childTnLst>
                                </p:cTn>
                              </p:par>
                              <p:par>
                                <p:cTn id="61" presetID="3" presetClass="entr" presetSubtype="10" fill="hold" nodeType="withEffect">
                                  <p:stCondLst>
                                    <p:cond delay="0"/>
                                  </p:stCondLst>
                                  <p:childTnLst>
                                    <p:set>
                                      <p:cBhvr>
                                        <p:cTn id="62" dur="1" fill="hold">
                                          <p:stCondLst>
                                            <p:cond delay="0"/>
                                          </p:stCondLst>
                                        </p:cTn>
                                        <p:tgtEl>
                                          <p:spTgt spid="135"/>
                                        </p:tgtEl>
                                        <p:attrNameLst>
                                          <p:attrName>style.visibility</p:attrName>
                                        </p:attrNameLst>
                                      </p:cBhvr>
                                      <p:to>
                                        <p:strVal val="visible"/>
                                      </p:to>
                                    </p:set>
                                    <p:animEffect transition="in" filter="blinds(horizontal)">
                                      <p:cBhvr>
                                        <p:cTn id="63" dur="500"/>
                                        <p:tgtEl>
                                          <p:spTgt spid="135"/>
                                        </p:tgtEl>
                                      </p:cBhvr>
                                    </p:animEffect>
                                  </p:childTnLst>
                                </p:cTn>
                              </p:par>
                              <p:par>
                                <p:cTn id="64" presetID="3" presetClass="entr" presetSubtype="10" fill="hold" nodeType="withEffect">
                                  <p:stCondLst>
                                    <p:cond delay="0"/>
                                  </p:stCondLst>
                                  <p:childTnLst>
                                    <p:set>
                                      <p:cBhvr>
                                        <p:cTn id="65" dur="1" fill="hold">
                                          <p:stCondLst>
                                            <p:cond delay="0"/>
                                          </p:stCondLst>
                                        </p:cTn>
                                        <p:tgtEl>
                                          <p:spTgt spid="179"/>
                                        </p:tgtEl>
                                        <p:attrNameLst>
                                          <p:attrName>style.visibility</p:attrName>
                                        </p:attrNameLst>
                                      </p:cBhvr>
                                      <p:to>
                                        <p:strVal val="visible"/>
                                      </p:to>
                                    </p:set>
                                    <p:animEffect transition="in" filter="blinds(horizontal)">
                                      <p:cBhvr>
                                        <p:cTn id="66" dur="500"/>
                                        <p:tgtEl>
                                          <p:spTgt spid="17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44"/>
                                        </p:tgtEl>
                                        <p:attrNameLst>
                                          <p:attrName>style.visibility</p:attrName>
                                        </p:attrNameLst>
                                      </p:cBhvr>
                                      <p:to>
                                        <p:strVal val="visible"/>
                                      </p:to>
                                    </p:set>
                                    <p:animEffect transition="in" filter="blinds(horizontal)">
                                      <p:cBhvr>
                                        <p:cTn id="69" dur="500"/>
                                        <p:tgtEl>
                                          <p:spTgt spid="144"/>
                                        </p:tgtEl>
                                      </p:cBhvr>
                                    </p:animEffect>
                                  </p:childTnLst>
                                </p:cTn>
                              </p:par>
                              <p:par>
                                <p:cTn id="70" presetID="3" presetClass="entr" presetSubtype="10" fill="hold" nodeType="withEffect">
                                  <p:stCondLst>
                                    <p:cond delay="0"/>
                                  </p:stCondLst>
                                  <p:childTnLst>
                                    <p:set>
                                      <p:cBhvr>
                                        <p:cTn id="71" dur="1" fill="hold">
                                          <p:stCondLst>
                                            <p:cond delay="0"/>
                                          </p:stCondLst>
                                        </p:cTn>
                                        <p:tgtEl>
                                          <p:spTgt spid="202"/>
                                        </p:tgtEl>
                                        <p:attrNameLst>
                                          <p:attrName>style.visibility</p:attrName>
                                        </p:attrNameLst>
                                      </p:cBhvr>
                                      <p:to>
                                        <p:strVal val="visible"/>
                                      </p:to>
                                    </p:set>
                                    <p:animEffect transition="in" filter="blinds(horizontal)">
                                      <p:cBhvr>
                                        <p:cTn id="72" dur="500"/>
                                        <p:tgtEl>
                                          <p:spTgt spid="202"/>
                                        </p:tgtEl>
                                      </p:cBhvr>
                                    </p:animEffect>
                                  </p:childTnLst>
                                </p:cTn>
                              </p:par>
                              <p:par>
                                <p:cTn id="73" presetID="3" presetClass="entr" presetSubtype="10" fill="hold" nodeType="withEffect">
                                  <p:stCondLst>
                                    <p:cond delay="0"/>
                                  </p:stCondLst>
                                  <p:childTnLst>
                                    <p:set>
                                      <p:cBhvr>
                                        <p:cTn id="74" dur="1" fill="hold">
                                          <p:stCondLst>
                                            <p:cond delay="0"/>
                                          </p:stCondLst>
                                        </p:cTn>
                                        <p:tgtEl>
                                          <p:spTgt spid="207"/>
                                        </p:tgtEl>
                                        <p:attrNameLst>
                                          <p:attrName>style.visibility</p:attrName>
                                        </p:attrNameLst>
                                      </p:cBhvr>
                                      <p:to>
                                        <p:strVal val="visible"/>
                                      </p:to>
                                    </p:set>
                                    <p:animEffect transition="in" filter="blinds(horizontal)">
                                      <p:cBhvr>
                                        <p:cTn id="75" dur="500"/>
                                        <p:tgtEl>
                                          <p:spTgt spid="207"/>
                                        </p:tgtEl>
                                      </p:cBhvr>
                                    </p:animEffect>
                                  </p:childTnLst>
                                </p:cTn>
                              </p:par>
                              <p:par>
                                <p:cTn id="76" presetID="3" presetClass="entr" presetSubtype="10" fill="hold" nodeType="withEffect">
                                  <p:stCondLst>
                                    <p:cond delay="0"/>
                                  </p:stCondLst>
                                  <p:childTnLst>
                                    <p:set>
                                      <p:cBhvr>
                                        <p:cTn id="77" dur="1" fill="hold">
                                          <p:stCondLst>
                                            <p:cond delay="0"/>
                                          </p:stCondLst>
                                        </p:cTn>
                                        <p:tgtEl>
                                          <p:spTgt spid="187"/>
                                        </p:tgtEl>
                                        <p:attrNameLst>
                                          <p:attrName>style.visibility</p:attrName>
                                        </p:attrNameLst>
                                      </p:cBhvr>
                                      <p:to>
                                        <p:strVal val="visible"/>
                                      </p:to>
                                    </p:set>
                                    <p:animEffect transition="in" filter="blinds(horizontal)">
                                      <p:cBhvr>
                                        <p:cTn id="78" dur="500"/>
                                        <p:tgtEl>
                                          <p:spTgt spid="18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84"/>
                                        </p:tgtEl>
                                        <p:attrNameLst>
                                          <p:attrName>style.visibility</p:attrName>
                                        </p:attrNameLst>
                                      </p:cBhvr>
                                      <p:to>
                                        <p:strVal val="visible"/>
                                      </p:to>
                                    </p:set>
                                    <p:animEffect transition="in" filter="blinds(horizontal)">
                                      <p:cBhvr>
                                        <p:cTn id="81" dur="500"/>
                                        <p:tgtEl>
                                          <p:spTgt spid="18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13"/>
                                        </p:tgtEl>
                                        <p:attrNameLst>
                                          <p:attrName>style.visibility</p:attrName>
                                        </p:attrNameLst>
                                      </p:cBhvr>
                                      <p:to>
                                        <p:strVal val="visible"/>
                                      </p:to>
                                    </p:set>
                                    <p:animEffect transition="in" filter="blinds(horizontal)">
                                      <p:cBhvr>
                                        <p:cTn id="86" dur="500"/>
                                        <p:tgtEl>
                                          <p:spTgt spid="213"/>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09"/>
                                        </p:tgtEl>
                                        <p:attrNameLst>
                                          <p:attrName>style.visibility</p:attrName>
                                        </p:attrNameLst>
                                      </p:cBhvr>
                                      <p:to>
                                        <p:strVal val="visible"/>
                                      </p:to>
                                    </p:set>
                                    <p:animEffect transition="in" filter="blinds(horizontal)">
                                      <p:cBhvr>
                                        <p:cTn id="89" dur="500"/>
                                        <p:tgtEl>
                                          <p:spTgt spid="20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1553"/>
                                        </p:tgtEl>
                                        <p:attrNameLst>
                                          <p:attrName>style.visibility</p:attrName>
                                        </p:attrNameLst>
                                      </p:cBhvr>
                                      <p:to>
                                        <p:strVal val="visible"/>
                                      </p:to>
                                    </p:set>
                                    <p:animEffect transition="in" filter="blinds(horizontal)">
                                      <p:cBhvr>
                                        <p:cTn id="94" dur="500"/>
                                        <p:tgtEl>
                                          <p:spTgt spid="2155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1555"/>
                                        </p:tgtEl>
                                        <p:attrNameLst>
                                          <p:attrName>style.visibility</p:attrName>
                                        </p:attrNameLst>
                                      </p:cBhvr>
                                      <p:to>
                                        <p:strVal val="visible"/>
                                      </p:to>
                                    </p:set>
                                    <p:animEffect transition="in" filter="blinds(horizontal)">
                                      <p:cBhvr>
                                        <p:cTn id="99" dur="500"/>
                                        <p:tgtEl>
                                          <p:spTgt spid="21555"/>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21554"/>
                                        </p:tgtEl>
                                        <p:attrNameLst>
                                          <p:attrName>style.visibility</p:attrName>
                                        </p:attrNameLst>
                                      </p:cBhvr>
                                      <p:to>
                                        <p:strVal val="visible"/>
                                      </p:to>
                                    </p:set>
                                    <p:animEffect transition="in" filter="blinds(horizontal)">
                                      <p:cBhvr>
                                        <p:cTn id="104" dur="500"/>
                                        <p:tgtEl>
                                          <p:spTgt spid="2155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1556"/>
                                        </p:tgtEl>
                                        <p:attrNameLst>
                                          <p:attrName>style.visibility</p:attrName>
                                        </p:attrNameLst>
                                      </p:cBhvr>
                                      <p:to>
                                        <p:strVal val="visible"/>
                                      </p:to>
                                    </p:set>
                                    <p:animEffect transition="in" filter="blinds(horizontal)">
                                      <p:cBhvr>
                                        <p:cTn id="109" dur="500"/>
                                        <p:tgtEl>
                                          <p:spTgt spid="2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1" grpId="0" animBg="1"/>
      <p:bldP spid="122" grpId="0" animBg="1"/>
      <p:bldP spid="123" grpId="0" animBg="1"/>
      <p:bldP spid="124" grpId="0" animBg="1"/>
      <p:bldP spid="144" grpId="0" animBg="1"/>
      <p:bldP spid="145" grpId="0" animBg="1"/>
      <p:bldP spid="176" grpId="0"/>
      <p:bldP spid="177" grpId="0"/>
      <p:bldP spid="184" grpId="0" animBg="1"/>
      <p:bldP spid="209" grpId="0" animBg="1"/>
      <p:bldP spid="21553" grpId="0"/>
      <p:bldP spid="21554" grpId="0"/>
      <p:bldP spid="21555" grpId="0"/>
      <p:bldP spid="215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noChangeArrowheads="1"/>
          </p:cNvSpPr>
          <p:nvPr/>
        </p:nvSpPr>
        <p:spPr bwMode="auto">
          <a:xfrm>
            <a:off x="3324718" y="953725"/>
            <a:ext cx="439261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B050"/>
                </a:solidFill>
                <a:latin typeface="Centaur" pitchFamily="18" charset="0"/>
                <a:ea typeface="华文楷体" pitchFamily="2" charset="-122"/>
              </a:rPr>
              <a:t>逻辑地址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48</a:t>
            </a:r>
            <a:r>
              <a:rPr lang="zh-CN" altLang="en-US">
                <a:latin typeface="Centaur" pitchFamily="18" charset="0"/>
                <a:ea typeface="华文楷体" pitchFamily="2" charset="-122"/>
              </a:rPr>
              <a:t>位）</a:t>
            </a:r>
          </a:p>
        </p:txBody>
      </p:sp>
      <p:grpSp>
        <p:nvGrpSpPr>
          <p:cNvPr id="2" name="组合 99"/>
          <p:cNvGrpSpPr>
            <a:grpSpLocks/>
          </p:cNvGrpSpPr>
          <p:nvPr/>
        </p:nvGrpSpPr>
        <p:grpSpPr bwMode="auto">
          <a:xfrm>
            <a:off x="2965002" y="1672863"/>
            <a:ext cx="2997200" cy="1054100"/>
            <a:chOff x="2425408" y="3284984"/>
            <a:chExt cx="2997040" cy="1052824"/>
          </a:xfrm>
        </p:grpSpPr>
        <p:sp>
          <p:nvSpPr>
            <p:cNvPr id="21557" name="矩形 72"/>
            <p:cNvSpPr>
              <a:spLocks noChangeArrowheads="1"/>
            </p:cNvSpPr>
            <p:nvPr/>
          </p:nvSpPr>
          <p:spPr bwMode="auto">
            <a:xfrm>
              <a:off x="2483768" y="3284984"/>
              <a:ext cx="2880320" cy="100811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Centaur" pitchFamily="18" charset="0"/>
                <a:ea typeface="华文楷体" pitchFamily="2" charset="-122"/>
              </a:endParaRPr>
            </a:p>
          </p:txBody>
        </p:sp>
        <p:cxnSp>
          <p:nvCxnSpPr>
            <p:cNvPr id="21558" name="直接连接符 76"/>
            <p:cNvCxnSpPr>
              <a:cxnSpLocks noChangeShapeType="1"/>
            </p:cNvCxnSpPr>
            <p:nvPr/>
          </p:nvCxnSpPr>
          <p:spPr bwMode="auto">
            <a:xfrm>
              <a:off x="2483768" y="4005064"/>
              <a:ext cx="2880320" cy="0"/>
            </a:xfrm>
            <a:prstGeom prst="line">
              <a:avLst/>
            </a:prstGeom>
            <a:noFill/>
            <a:ln w="28575" algn="ctr">
              <a:solidFill>
                <a:schemeClr val="tx1"/>
              </a:solidFill>
              <a:round/>
              <a:headEnd/>
              <a:tailEnd/>
            </a:ln>
          </p:spPr>
        </p:cxnSp>
        <p:cxnSp>
          <p:nvCxnSpPr>
            <p:cNvPr id="21559" name="直接连接符 78"/>
            <p:cNvCxnSpPr>
              <a:cxnSpLocks noChangeShapeType="1"/>
            </p:cNvCxnSpPr>
            <p:nvPr/>
          </p:nvCxnSpPr>
          <p:spPr bwMode="auto">
            <a:xfrm>
              <a:off x="4644008" y="4005064"/>
              <a:ext cx="0" cy="288032"/>
            </a:xfrm>
            <a:prstGeom prst="line">
              <a:avLst/>
            </a:prstGeom>
            <a:noFill/>
            <a:ln w="28575" algn="ctr">
              <a:solidFill>
                <a:schemeClr val="tx1"/>
              </a:solidFill>
              <a:round/>
              <a:headEnd/>
              <a:tailEnd/>
            </a:ln>
          </p:spPr>
        </p:cxnSp>
        <p:cxnSp>
          <p:nvCxnSpPr>
            <p:cNvPr id="21560" name="直接连接符 79"/>
            <p:cNvCxnSpPr>
              <a:cxnSpLocks noChangeShapeType="1"/>
            </p:cNvCxnSpPr>
            <p:nvPr/>
          </p:nvCxnSpPr>
          <p:spPr bwMode="auto">
            <a:xfrm>
              <a:off x="4211960" y="4005064"/>
              <a:ext cx="0" cy="288032"/>
            </a:xfrm>
            <a:prstGeom prst="line">
              <a:avLst/>
            </a:prstGeom>
            <a:noFill/>
            <a:ln w="28575" algn="ctr">
              <a:solidFill>
                <a:schemeClr val="tx1"/>
              </a:solidFill>
              <a:round/>
              <a:headEnd/>
              <a:tailEnd/>
            </a:ln>
          </p:spPr>
        </p:cxnSp>
        <p:sp>
          <p:nvSpPr>
            <p:cNvPr id="21561" name="TextBox 80"/>
            <p:cNvSpPr txBox="1">
              <a:spLocks noChangeArrowheads="1"/>
            </p:cNvSpPr>
            <p:nvPr/>
          </p:nvSpPr>
          <p:spPr bwMode="auto">
            <a:xfrm>
              <a:off x="4198312" y="3933056"/>
              <a:ext cx="504056" cy="400110"/>
            </a:xfrm>
            <a:prstGeom prst="rect">
              <a:avLst/>
            </a:prstGeom>
            <a:noFill/>
            <a:ln w="9525">
              <a:noFill/>
              <a:miter lim="800000"/>
              <a:headEnd/>
              <a:tailEnd/>
            </a:ln>
          </p:spPr>
          <p:txBody>
            <a:bodyPr>
              <a:spAutoFit/>
            </a:bodyPr>
            <a:lstStyle/>
            <a:p>
              <a:r>
                <a:rPr lang="en-US" altLang="zh-CN" sz="2000" dirty="0">
                  <a:solidFill>
                    <a:srgbClr val="FF0000"/>
                  </a:solidFill>
                  <a:latin typeface="Centaur" pitchFamily="18" charset="0"/>
                </a:rPr>
                <a:t>TI</a:t>
              </a:r>
              <a:endParaRPr lang="zh-CN" altLang="en-US" sz="2000" dirty="0">
                <a:solidFill>
                  <a:srgbClr val="FF0000"/>
                </a:solidFill>
                <a:latin typeface="Centaur" pitchFamily="18" charset="0"/>
              </a:endParaRPr>
            </a:p>
          </p:txBody>
        </p:sp>
        <p:sp>
          <p:nvSpPr>
            <p:cNvPr id="21562" name="TextBox 82"/>
            <p:cNvSpPr txBox="1">
              <a:spLocks noChangeArrowheads="1"/>
            </p:cNvSpPr>
            <p:nvPr/>
          </p:nvSpPr>
          <p:spPr bwMode="auto">
            <a:xfrm>
              <a:off x="4702368" y="3937698"/>
              <a:ext cx="720080" cy="400110"/>
            </a:xfrm>
            <a:prstGeom prst="rect">
              <a:avLst/>
            </a:prstGeom>
            <a:noFill/>
            <a:ln w="9525">
              <a:noFill/>
              <a:miter lim="800000"/>
              <a:headEnd/>
              <a:tailEnd/>
            </a:ln>
          </p:spPr>
          <p:txBody>
            <a:bodyPr>
              <a:spAutoFit/>
            </a:bodyPr>
            <a:lstStyle/>
            <a:p>
              <a:r>
                <a:rPr lang="en-US" altLang="zh-CN" sz="2000">
                  <a:latin typeface="Centaur" pitchFamily="18" charset="0"/>
                </a:rPr>
                <a:t>RPL</a:t>
              </a:r>
              <a:endParaRPr lang="zh-CN" altLang="en-US" sz="2000">
                <a:latin typeface="Centaur" pitchFamily="18" charset="0"/>
              </a:endParaRPr>
            </a:p>
          </p:txBody>
        </p:sp>
        <p:sp>
          <p:nvSpPr>
            <p:cNvPr id="21563" name="TextBox 84"/>
            <p:cNvSpPr txBox="1">
              <a:spLocks noChangeArrowheads="1"/>
            </p:cNvSpPr>
            <p:nvPr/>
          </p:nvSpPr>
          <p:spPr bwMode="auto">
            <a:xfrm>
              <a:off x="3015120" y="3933056"/>
              <a:ext cx="720080" cy="400110"/>
            </a:xfrm>
            <a:prstGeom prst="rect">
              <a:avLst/>
            </a:prstGeom>
            <a:noFill/>
            <a:ln w="9525">
              <a:noFill/>
              <a:miter lim="800000"/>
              <a:headEnd/>
              <a:tailEnd/>
            </a:ln>
          </p:spPr>
          <p:txBody>
            <a:bodyPr>
              <a:spAutoFit/>
            </a:bodyPr>
            <a:lstStyle/>
            <a:p>
              <a:r>
                <a:rPr lang="zh-CN" altLang="en-US" sz="2000">
                  <a:latin typeface="华文楷体" pitchFamily="2" charset="-122"/>
                  <a:ea typeface="华文楷体" pitchFamily="2" charset="-122"/>
                </a:rPr>
                <a:t>索引</a:t>
              </a:r>
            </a:p>
          </p:txBody>
        </p:sp>
        <p:sp>
          <p:nvSpPr>
            <p:cNvPr id="21564" name="TextBox 86"/>
            <p:cNvSpPr txBox="1">
              <a:spLocks noChangeArrowheads="1"/>
            </p:cNvSpPr>
            <p:nvPr/>
          </p:nvSpPr>
          <p:spPr bwMode="auto">
            <a:xfrm>
              <a:off x="5089704"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0</a:t>
              </a:r>
              <a:endParaRPr lang="zh-CN" altLang="en-US" sz="2000">
                <a:latin typeface="Centaur" pitchFamily="18" charset="0"/>
              </a:endParaRPr>
            </a:p>
          </p:txBody>
        </p:sp>
        <p:sp>
          <p:nvSpPr>
            <p:cNvPr id="21565" name="TextBox 88"/>
            <p:cNvSpPr txBox="1">
              <a:spLocks noChangeArrowheads="1"/>
            </p:cNvSpPr>
            <p:nvPr/>
          </p:nvSpPr>
          <p:spPr bwMode="auto">
            <a:xfrm>
              <a:off x="4589416"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1</a:t>
              </a:r>
              <a:endParaRPr lang="zh-CN" altLang="en-US" sz="2000">
                <a:latin typeface="Centaur" pitchFamily="18" charset="0"/>
              </a:endParaRPr>
            </a:p>
          </p:txBody>
        </p:sp>
        <p:sp>
          <p:nvSpPr>
            <p:cNvPr id="21566" name="TextBox 89"/>
            <p:cNvSpPr txBox="1">
              <a:spLocks noChangeArrowheads="1"/>
            </p:cNvSpPr>
            <p:nvPr/>
          </p:nvSpPr>
          <p:spPr bwMode="auto">
            <a:xfrm>
              <a:off x="4283968" y="3685968"/>
              <a:ext cx="288032" cy="400110"/>
            </a:xfrm>
            <a:prstGeom prst="rect">
              <a:avLst/>
            </a:prstGeom>
            <a:noFill/>
            <a:ln w="9525">
              <a:noFill/>
              <a:miter lim="800000"/>
              <a:headEnd/>
              <a:tailEnd/>
            </a:ln>
          </p:spPr>
          <p:txBody>
            <a:bodyPr>
              <a:spAutoFit/>
            </a:bodyPr>
            <a:lstStyle/>
            <a:p>
              <a:r>
                <a:rPr lang="en-US" altLang="zh-CN" sz="2000">
                  <a:latin typeface="Centaur" pitchFamily="18" charset="0"/>
                </a:rPr>
                <a:t>2</a:t>
              </a:r>
              <a:endParaRPr lang="zh-CN" altLang="en-US" sz="2000">
                <a:latin typeface="Centaur" pitchFamily="18" charset="0"/>
              </a:endParaRPr>
            </a:p>
          </p:txBody>
        </p:sp>
        <p:sp>
          <p:nvSpPr>
            <p:cNvPr id="21567" name="TextBox 91"/>
            <p:cNvSpPr txBox="1">
              <a:spLocks noChangeArrowheads="1"/>
            </p:cNvSpPr>
            <p:nvPr/>
          </p:nvSpPr>
          <p:spPr bwMode="auto">
            <a:xfrm>
              <a:off x="3923928"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3</a:t>
              </a:r>
              <a:endParaRPr lang="zh-CN" altLang="en-US" sz="2000">
                <a:latin typeface="Centaur" pitchFamily="18" charset="0"/>
              </a:endParaRPr>
            </a:p>
          </p:txBody>
        </p:sp>
        <p:sp>
          <p:nvSpPr>
            <p:cNvPr id="21568" name="TextBox 92"/>
            <p:cNvSpPr txBox="1">
              <a:spLocks noChangeArrowheads="1"/>
            </p:cNvSpPr>
            <p:nvPr/>
          </p:nvSpPr>
          <p:spPr bwMode="auto">
            <a:xfrm>
              <a:off x="2425408" y="3685968"/>
              <a:ext cx="432048" cy="400110"/>
            </a:xfrm>
            <a:prstGeom prst="rect">
              <a:avLst/>
            </a:prstGeom>
            <a:noFill/>
            <a:ln w="9525">
              <a:noFill/>
              <a:miter lim="800000"/>
              <a:headEnd/>
              <a:tailEnd/>
            </a:ln>
          </p:spPr>
          <p:txBody>
            <a:bodyPr>
              <a:spAutoFit/>
            </a:bodyPr>
            <a:lstStyle/>
            <a:p>
              <a:r>
                <a:rPr lang="en-US" altLang="zh-CN" sz="2000">
                  <a:latin typeface="Centaur" pitchFamily="18" charset="0"/>
                </a:rPr>
                <a:t>15</a:t>
              </a:r>
              <a:endParaRPr lang="zh-CN" altLang="en-US" sz="2000">
                <a:latin typeface="Centaur" pitchFamily="18" charset="0"/>
              </a:endParaRPr>
            </a:p>
          </p:txBody>
        </p:sp>
        <p:sp>
          <p:nvSpPr>
            <p:cNvPr id="21569" name="TextBox 96"/>
            <p:cNvSpPr txBox="1">
              <a:spLocks noChangeArrowheads="1"/>
            </p:cNvSpPr>
            <p:nvPr/>
          </p:nvSpPr>
          <p:spPr bwMode="auto">
            <a:xfrm>
              <a:off x="2713440" y="3289626"/>
              <a:ext cx="2409672" cy="461665"/>
            </a:xfrm>
            <a:prstGeom prst="rect">
              <a:avLst/>
            </a:prstGeom>
            <a:noFill/>
            <a:ln w="9525">
              <a:noFill/>
              <a:miter lim="800000"/>
              <a:headEnd/>
              <a:tailEnd/>
            </a:ln>
          </p:spPr>
          <p:txBody>
            <a:bodyPr>
              <a:spAutoFit/>
            </a:bodyPr>
            <a:lstStyle/>
            <a:p>
              <a:pPr algn="ctr"/>
              <a:r>
                <a:rPr lang="zh-CN" altLang="en-US">
                  <a:solidFill>
                    <a:srgbClr val="0033CC"/>
                  </a:solidFill>
                  <a:latin typeface="华文楷体" pitchFamily="2" charset="-122"/>
                  <a:ea typeface="华文楷体" pitchFamily="2" charset="-122"/>
                </a:rPr>
                <a:t>段选择符（</a:t>
              </a:r>
              <a:r>
                <a:rPr lang="en-US" altLang="zh-CN">
                  <a:solidFill>
                    <a:srgbClr val="0033CC"/>
                  </a:solidFill>
                  <a:latin typeface="华文楷体" pitchFamily="2" charset="-122"/>
                  <a:ea typeface="华文楷体" pitchFamily="2" charset="-122"/>
                </a:rPr>
                <a:t>16</a:t>
              </a:r>
              <a:r>
                <a:rPr lang="zh-CN" altLang="en-US">
                  <a:solidFill>
                    <a:srgbClr val="0033CC"/>
                  </a:solidFill>
                  <a:latin typeface="华文楷体" pitchFamily="2" charset="-122"/>
                  <a:ea typeface="华文楷体" pitchFamily="2" charset="-122"/>
                </a:rPr>
                <a:t>位）</a:t>
              </a:r>
            </a:p>
          </p:txBody>
        </p:sp>
      </p:grpSp>
      <p:sp>
        <p:nvSpPr>
          <p:cNvPr id="101" name="矩形 100"/>
          <p:cNvSpPr>
            <a:spLocks noChangeArrowheads="1"/>
          </p:cNvSpPr>
          <p:nvPr/>
        </p:nvSpPr>
        <p:spPr bwMode="auto">
          <a:xfrm>
            <a:off x="6061568" y="2249125"/>
            <a:ext cx="273526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33CC"/>
                </a:solidFill>
                <a:latin typeface="Centaur" pitchFamily="18" charset="0"/>
                <a:ea typeface="华文楷体" pitchFamily="2" charset="-122"/>
              </a:rPr>
              <a:t>段内偏移</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cxnSp>
        <p:nvCxnSpPr>
          <p:cNvPr id="116" name="直接连接符 115"/>
          <p:cNvCxnSpPr>
            <a:cxnSpLocks noChangeShapeType="1"/>
          </p:cNvCxnSpPr>
          <p:nvPr/>
        </p:nvCxnSpPr>
        <p:spPr bwMode="auto">
          <a:xfrm>
            <a:off x="4449314" y="1385525"/>
            <a:ext cx="0" cy="287338"/>
          </a:xfrm>
          <a:prstGeom prst="line">
            <a:avLst/>
          </a:prstGeom>
          <a:noFill/>
          <a:ln w="28575" algn="ctr">
            <a:solidFill>
              <a:schemeClr val="tx1"/>
            </a:solidFill>
            <a:round/>
            <a:headEnd type="none" w="med" len="lg"/>
            <a:tailEnd type="triangle" w="med" len="lg"/>
          </a:ln>
        </p:spPr>
      </p:cxnSp>
      <p:cxnSp>
        <p:nvCxnSpPr>
          <p:cNvPr id="118" name="直接连接符 117"/>
          <p:cNvCxnSpPr>
            <a:cxnSpLocks noChangeShapeType="1"/>
          </p:cNvCxnSpPr>
          <p:nvPr/>
        </p:nvCxnSpPr>
        <p:spPr bwMode="auto">
          <a:xfrm>
            <a:off x="7285530" y="1385525"/>
            <a:ext cx="0" cy="863600"/>
          </a:xfrm>
          <a:prstGeom prst="line">
            <a:avLst/>
          </a:prstGeom>
          <a:noFill/>
          <a:ln w="28575" algn="ctr">
            <a:solidFill>
              <a:schemeClr val="tx1"/>
            </a:solidFill>
            <a:round/>
            <a:headEnd type="none" w="med" len="lg"/>
            <a:tailEnd type="triangle" w="med" len="lg"/>
          </a:ln>
        </p:spPr>
      </p:cxnSp>
      <p:sp>
        <p:nvSpPr>
          <p:cNvPr id="122" name="矩形 121"/>
          <p:cNvSpPr>
            <a:spLocks noChangeArrowheads="1"/>
          </p:cNvSpPr>
          <p:nvPr/>
        </p:nvSpPr>
        <p:spPr bwMode="auto">
          <a:xfrm>
            <a:off x="1322373" y="31143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dirty="0">
                <a:latin typeface="Centaur" pitchFamily="18" charset="0"/>
                <a:ea typeface="华文楷体" pitchFamily="2" charset="-122"/>
              </a:rPr>
              <a:t>全局描述符表</a:t>
            </a:r>
          </a:p>
        </p:txBody>
      </p:sp>
      <p:sp>
        <p:nvSpPr>
          <p:cNvPr id="123" name="矩形 122"/>
          <p:cNvSpPr>
            <a:spLocks noChangeArrowheads="1"/>
          </p:cNvSpPr>
          <p:nvPr/>
        </p:nvSpPr>
        <p:spPr bwMode="auto">
          <a:xfrm>
            <a:off x="1322373" y="35461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dirty="0">
                <a:latin typeface="Centaur" pitchFamily="18" charset="0"/>
                <a:ea typeface="华文楷体" pitchFamily="2" charset="-122"/>
              </a:rPr>
              <a:t>局部描述符表段描述符</a:t>
            </a:r>
          </a:p>
        </p:txBody>
      </p:sp>
      <p:sp>
        <p:nvSpPr>
          <p:cNvPr id="124" name="矩形 123"/>
          <p:cNvSpPr>
            <a:spLocks noChangeArrowheads="1"/>
          </p:cNvSpPr>
          <p:nvPr/>
        </p:nvSpPr>
        <p:spPr bwMode="auto">
          <a:xfrm>
            <a:off x="1322373" y="39779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a:t>
            </a:r>
            <a:endParaRPr lang="zh-CN" altLang="en-US">
              <a:latin typeface="Centaur" pitchFamily="18" charset="0"/>
              <a:ea typeface="华文楷体" pitchFamily="2" charset="-122"/>
            </a:endParaRPr>
          </a:p>
        </p:txBody>
      </p:sp>
      <p:sp>
        <p:nvSpPr>
          <p:cNvPr id="125" name="矩形 124"/>
          <p:cNvSpPr>
            <a:spLocks noChangeArrowheads="1"/>
          </p:cNvSpPr>
          <p:nvPr/>
        </p:nvSpPr>
        <p:spPr bwMode="auto">
          <a:xfrm>
            <a:off x="5067286" y="31143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局部描述符表</a:t>
            </a:r>
          </a:p>
        </p:txBody>
      </p:sp>
      <p:sp>
        <p:nvSpPr>
          <p:cNvPr id="126" name="矩形 125"/>
          <p:cNvSpPr>
            <a:spLocks noChangeArrowheads="1"/>
          </p:cNvSpPr>
          <p:nvPr/>
        </p:nvSpPr>
        <p:spPr bwMode="auto">
          <a:xfrm>
            <a:off x="5067286" y="35461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dirty="0">
                <a:latin typeface="Centaur" pitchFamily="18" charset="0"/>
                <a:ea typeface="华文楷体" pitchFamily="2" charset="-122"/>
              </a:rPr>
              <a:t>被选中的段描述符</a:t>
            </a:r>
          </a:p>
        </p:txBody>
      </p:sp>
      <p:sp>
        <p:nvSpPr>
          <p:cNvPr id="127" name="矩形 126"/>
          <p:cNvSpPr>
            <a:spLocks noChangeArrowheads="1"/>
          </p:cNvSpPr>
          <p:nvPr/>
        </p:nvSpPr>
        <p:spPr bwMode="auto">
          <a:xfrm>
            <a:off x="5067286" y="39779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a:t>
            </a:r>
            <a:endParaRPr lang="zh-CN" altLang="en-US">
              <a:latin typeface="Centaur" pitchFamily="18" charset="0"/>
              <a:ea typeface="华文楷体" pitchFamily="2" charset="-122"/>
            </a:endParaRPr>
          </a:p>
        </p:txBody>
      </p:sp>
      <p:cxnSp>
        <p:nvCxnSpPr>
          <p:cNvPr id="128" name="直接连接符 127"/>
          <p:cNvCxnSpPr>
            <a:cxnSpLocks noChangeShapeType="1"/>
            <a:endCxn id="171" idx="0"/>
          </p:cNvCxnSpPr>
          <p:nvPr/>
        </p:nvCxnSpPr>
        <p:spPr bwMode="auto">
          <a:xfrm>
            <a:off x="4572632" y="2681719"/>
            <a:ext cx="1" cy="896816"/>
          </a:xfrm>
          <a:prstGeom prst="line">
            <a:avLst/>
          </a:prstGeom>
          <a:noFill/>
          <a:ln w="28575" algn="ctr">
            <a:solidFill>
              <a:schemeClr val="tx1"/>
            </a:solidFill>
            <a:round/>
            <a:headEnd type="none" w="med" len="lg"/>
            <a:tailEnd type="triangle" w="med" len="lg"/>
          </a:ln>
        </p:spPr>
      </p:cxnSp>
      <p:cxnSp>
        <p:nvCxnSpPr>
          <p:cNvPr id="135" name="直接连接符 134"/>
          <p:cNvCxnSpPr>
            <a:cxnSpLocks noChangeShapeType="1"/>
            <a:stCxn id="123" idx="3"/>
            <a:endCxn id="171" idx="2"/>
          </p:cNvCxnSpPr>
          <p:nvPr/>
        </p:nvCxnSpPr>
        <p:spPr bwMode="auto">
          <a:xfrm flipV="1">
            <a:off x="3986198" y="3757923"/>
            <a:ext cx="407047" cy="4090"/>
          </a:xfrm>
          <a:prstGeom prst="line">
            <a:avLst/>
          </a:prstGeom>
          <a:noFill/>
          <a:ln w="28575" algn="ctr">
            <a:solidFill>
              <a:schemeClr val="tx1"/>
            </a:solidFill>
            <a:round/>
            <a:headEnd type="none" w="med" len="med"/>
            <a:tailEnd type="triangle" w="med" len="med"/>
          </a:ln>
        </p:spPr>
      </p:cxnSp>
      <p:sp>
        <p:nvSpPr>
          <p:cNvPr id="144" name="矩形 143"/>
          <p:cNvSpPr>
            <a:spLocks noChangeArrowheads="1"/>
          </p:cNvSpPr>
          <p:nvPr/>
        </p:nvSpPr>
        <p:spPr bwMode="auto">
          <a:xfrm>
            <a:off x="3195623" y="4770075"/>
            <a:ext cx="2735263"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7030A0"/>
                </a:solidFill>
                <a:latin typeface="Centaur" pitchFamily="18" charset="0"/>
                <a:ea typeface="华文楷体" pitchFamily="2" charset="-122"/>
              </a:rPr>
              <a:t>段基地址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sp>
        <p:nvSpPr>
          <p:cNvPr id="145" name="椭圆 144"/>
          <p:cNvSpPr>
            <a:spLocks noChangeArrowheads="1"/>
          </p:cNvSpPr>
          <p:nvPr/>
        </p:nvSpPr>
        <p:spPr bwMode="auto">
          <a:xfrm>
            <a:off x="674673" y="3617550"/>
            <a:ext cx="360363"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46" name="直接连接符 145"/>
          <p:cNvCxnSpPr>
            <a:cxnSpLocks noChangeShapeType="1"/>
          </p:cNvCxnSpPr>
          <p:nvPr/>
        </p:nvCxnSpPr>
        <p:spPr bwMode="auto">
          <a:xfrm>
            <a:off x="1035036" y="3774713"/>
            <a:ext cx="287337" cy="0"/>
          </a:xfrm>
          <a:prstGeom prst="line">
            <a:avLst/>
          </a:prstGeom>
          <a:noFill/>
          <a:ln w="28575" algn="ctr">
            <a:solidFill>
              <a:schemeClr val="tx1"/>
            </a:solidFill>
            <a:round/>
            <a:headEnd type="none" w="med" len="lg"/>
            <a:tailEnd type="triangle" w="med" len="lg"/>
          </a:ln>
        </p:spPr>
      </p:cxnSp>
      <p:cxnSp>
        <p:nvCxnSpPr>
          <p:cNvPr id="157" name="直接连接符 156"/>
          <p:cNvCxnSpPr>
            <a:cxnSpLocks noChangeShapeType="1"/>
            <a:stCxn id="71" idx="2"/>
            <a:endCxn id="145" idx="0"/>
          </p:cNvCxnSpPr>
          <p:nvPr/>
        </p:nvCxnSpPr>
        <p:spPr bwMode="auto">
          <a:xfrm flipH="1">
            <a:off x="854855" y="2719640"/>
            <a:ext cx="13466" cy="897910"/>
          </a:xfrm>
          <a:prstGeom prst="line">
            <a:avLst/>
          </a:prstGeom>
          <a:noFill/>
          <a:ln w="28575" algn="ctr">
            <a:solidFill>
              <a:schemeClr val="tx1"/>
            </a:solidFill>
            <a:round/>
            <a:headEnd type="none" w="med" len="lg"/>
            <a:tailEnd type="triangle" w="med" len="lg"/>
          </a:ln>
        </p:spPr>
      </p:cxnSp>
      <p:cxnSp>
        <p:nvCxnSpPr>
          <p:cNvPr id="165" name="直接连接符 164"/>
          <p:cNvCxnSpPr>
            <a:cxnSpLocks noChangeShapeType="1"/>
          </p:cNvCxnSpPr>
          <p:nvPr/>
        </p:nvCxnSpPr>
        <p:spPr bwMode="auto">
          <a:xfrm>
            <a:off x="134923" y="3789000"/>
            <a:ext cx="539750" cy="0"/>
          </a:xfrm>
          <a:prstGeom prst="line">
            <a:avLst/>
          </a:prstGeom>
          <a:noFill/>
          <a:ln w="28575" algn="ctr">
            <a:solidFill>
              <a:schemeClr val="tx1"/>
            </a:solidFill>
            <a:round/>
            <a:headEnd type="none" w="med" len="lg"/>
            <a:tailEnd type="triangle" w="med" len="lg"/>
          </a:ln>
        </p:spPr>
      </p:cxnSp>
      <p:sp>
        <p:nvSpPr>
          <p:cNvPr id="171" name="椭圆 170"/>
          <p:cNvSpPr>
            <a:spLocks noChangeArrowheads="1"/>
          </p:cNvSpPr>
          <p:nvPr/>
        </p:nvSpPr>
        <p:spPr bwMode="auto">
          <a:xfrm>
            <a:off x="4393245" y="3578535"/>
            <a:ext cx="358775" cy="358775"/>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72" name="直接连接符 171"/>
          <p:cNvCxnSpPr>
            <a:cxnSpLocks noChangeShapeType="1"/>
          </p:cNvCxnSpPr>
          <p:nvPr/>
        </p:nvCxnSpPr>
        <p:spPr bwMode="auto">
          <a:xfrm>
            <a:off x="4879130" y="3906475"/>
            <a:ext cx="0" cy="860539"/>
          </a:xfrm>
          <a:prstGeom prst="line">
            <a:avLst/>
          </a:prstGeom>
          <a:noFill/>
          <a:ln w="28575" algn="ctr">
            <a:solidFill>
              <a:schemeClr val="tx1"/>
            </a:solidFill>
            <a:round/>
            <a:headEnd type="none" w="med" len="lg"/>
            <a:tailEnd type="triangle" w="med" len="lg"/>
          </a:ln>
        </p:spPr>
      </p:cxnSp>
      <p:cxnSp>
        <p:nvCxnSpPr>
          <p:cNvPr id="174" name="直接连接符 173"/>
          <p:cNvCxnSpPr>
            <a:cxnSpLocks noChangeShapeType="1"/>
            <a:stCxn id="126" idx="1"/>
            <a:endCxn id="171" idx="6"/>
          </p:cNvCxnSpPr>
          <p:nvPr/>
        </p:nvCxnSpPr>
        <p:spPr bwMode="auto">
          <a:xfrm flipH="1" flipV="1">
            <a:off x="4752020" y="3757923"/>
            <a:ext cx="315266" cy="4090"/>
          </a:xfrm>
          <a:prstGeom prst="line">
            <a:avLst/>
          </a:prstGeom>
          <a:noFill/>
          <a:ln w="28575" algn="ctr">
            <a:solidFill>
              <a:schemeClr val="tx1"/>
            </a:solidFill>
            <a:round/>
            <a:headEnd type="triangle" w="med" len="lg"/>
            <a:tailEnd type="none" w="med" len="lg"/>
          </a:ln>
        </p:spPr>
      </p:cxnSp>
      <p:sp>
        <p:nvSpPr>
          <p:cNvPr id="175" name="TextBox 174"/>
          <p:cNvSpPr txBox="1">
            <a:spLocks noChangeArrowheads="1"/>
          </p:cNvSpPr>
          <p:nvPr/>
        </p:nvSpPr>
        <p:spPr bwMode="auto">
          <a:xfrm>
            <a:off x="4030248" y="2752458"/>
            <a:ext cx="576262" cy="400050"/>
          </a:xfrm>
          <a:prstGeom prst="rect">
            <a:avLst/>
          </a:prstGeom>
          <a:noFill/>
          <a:ln w="9525">
            <a:noFill/>
            <a:miter lim="800000"/>
            <a:headEnd/>
            <a:tailEnd/>
          </a:ln>
        </p:spPr>
        <p:txBody>
          <a:bodyPr>
            <a:spAutoFit/>
          </a:bodyPr>
          <a:lstStyle/>
          <a:p>
            <a:r>
              <a:rPr lang="en-US" altLang="zh-CN" sz="2000" dirty="0">
                <a:latin typeface="Centaur" pitchFamily="18" charset="0"/>
              </a:rPr>
              <a:t>×8</a:t>
            </a:r>
            <a:endParaRPr lang="zh-CN" altLang="en-US" sz="2000" dirty="0">
              <a:latin typeface="Centaur" pitchFamily="18" charset="0"/>
            </a:endParaRPr>
          </a:p>
        </p:txBody>
      </p:sp>
      <p:sp>
        <p:nvSpPr>
          <p:cNvPr id="176" name="TextBox 175"/>
          <p:cNvSpPr txBox="1">
            <a:spLocks noChangeArrowheads="1"/>
          </p:cNvSpPr>
          <p:nvPr/>
        </p:nvSpPr>
        <p:spPr bwMode="auto">
          <a:xfrm>
            <a:off x="260336" y="2898413"/>
            <a:ext cx="576262" cy="400050"/>
          </a:xfrm>
          <a:prstGeom prst="rect">
            <a:avLst/>
          </a:prstGeom>
          <a:noFill/>
          <a:ln w="9525">
            <a:noFill/>
            <a:miter lim="800000"/>
            <a:headEnd/>
            <a:tailEnd/>
          </a:ln>
        </p:spPr>
        <p:txBody>
          <a:bodyPr>
            <a:spAutoFit/>
          </a:bodyPr>
          <a:lstStyle/>
          <a:p>
            <a:r>
              <a:rPr lang="en-US" altLang="zh-CN" sz="2000">
                <a:latin typeface="Centaur" pitchFamily="18" charset="0"/>
              </a:rPr>
              <a:t>×8</a:t>
            </a:r>
            <a:endParaRPr lang="zh-CN" altLang="en-US" sz="2000">
              <a:latin typeface="Centaur" pitchFamily="18" charset="0"/>
            </a:endParaRPr>
          </a:p>
        </p:txBody>
      </p:sp>
      <p:sp>
        <p:nvSpPr>
          <p:cNvPr id="177" name="TextBox 176"/>
          <p:cNvSpPr txBox="1">
            <a:spLocks noChangeArrowheads="1"/>
          </p:cNvSpPr>
          <p:nvPr/>
        </p:nvSpPr>
        <p:spPr bwMode="auto">
          <a:xfrm>
            <a:off x="-63515" y="3779475"/>
            <a:ext cx="900113" cy="646113"/>
          </a:xfrm>
          <a:prstGeom prst="rect">
            <a:avLst/>
          </a:prstGeom>
          <a:noFill/>
          <a:ln w="9525">
            <a:noFill/>
            <a:miter lim="800000"/>
            <a:headEnd/>
            <a:tailEnd/>
          </a:ln>
        </p:spPr>
        <p:txBody>
          <a:bodyPr>
            <a:spAutoFit/>
          </a:bodyPr>
          <a:lstStyle/>
          <a:p>
            <a:pPr algn="ctr"/>
            <a:r>
              <a:rPr lang="en-US" altLang="zh-CN" sz="1800" dirty="0" err="1">
                <a:latin typeface="Centaur" pitchFamily="18" charset="0"/>
                <a:ea typeface="华文楷体" pitchFamily="2" charset="-122"/>
              </a:rPr>
              <a:t>GDTR</a:t>
            </a:r>
            <a:endParaRPr lang="en-US" altLang="zh-CN" sz="1800" dirty="0">
              <a:latin typeface="Centaur" pitchFamily="18" charset="0"/>
              <a:ea typeface="华文楷体" pitchFamily="2" charset="-122"/>
            </a:endParaRPr>
          </a:p>
          <a:p>
            <a:pPr algn="ctr"/>
            <a:r>
              <a:rPr lang="zh-CN" altLang="en-US" sz="1800" dirty="0">
                <a:latin typeface="Centaur" pitchFamily="18" charset="0"/>
                <a:ea typeface="华文楷体" pitchFamily="2" charset="-122"/>
              </a:rPr>
              <a:t>首地址</a:t>
            </a:r>
          </a:p>
        </p:txBody>
      </p:sp>
      <p:sp>
        <p:nvSpPr>
          <p:cNvPr id="184" name="椭圆 183"/>
          <p:cNvSpPr>
            <a:spLocks noChangeArrowheads="1"/>
          </p:cNvSpPr>
          <p:nvPr/>
        </p:nvSpPr>
        <p:spPr bwMode="auto">
          <a:xfrm>
            <a:off x="6178536" y="5201875"/>
            <a:ext cx="360362"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87" name="直接连接符 186"/>
          <p:cNvCxnSpPr>
            <a:cxnSpLocks noChangeShapeType="1"/>
          </p:cNvCxnSpPr>
          <p:nvPr/>
        </p:nvCxnSpPr>
        <p:spPr bwMode="auto">
          <a:xfrm>
            <a:off x="4594211" y="5359038"/>
            <a:ext cx="1592262" cy="0"/>
          </a:xfrm>
          <a:prstGeom prst="line">
            <a:avLst/>
          </a:prstGeom>
          <a:noFill/>
          <a:ln w="28575" algn="ctr">
            <a:solidFill>
              <a:schemeClr val="tx1"/>
            </a:solidFill>
            <a:round/>
            <a:headEnd type="none" w="med" len="lg"/>
            <a:tailEnd type="triangle" w="med" len="lg"/>
          </a:ln>
        </p:spPr>
      </p:cxnSp>
      <p:cxnSp>
        <p:nvCxnSpPr>
          <p:cNvPr id="199" name="直接连接符 198"/>
          <p:cNvCxnSpPr>
            <a:cxnSpLocks noChangeShapeType="1"/>
          </p:cNvCxnSpPr>
          <p:nvPr/>
        </p:nvCxnSpPr>
        <p:spPr bwMode="auto">
          <a:xfrm>
            <a:off x="7907323" y="2680925"/>
            <a:ext cx="9525" cy="2665413"/>
          </a:xfrm>
          <a:prstGeom prst="line">
            <a:avLst/>
          </a:prstGeom>
          <a:noFill/>
          <a:ln w="28575" algn="ctr">
            <a:solidFill>
              <a:schemeClr val="tx1"/>
            </a:solidFill>
            <a:round/>
            <a:headEnd/>
            <a:tailEnd/>
          </a:ln>
        </p:spPr>
      </p:cxnSp>
      <p:cxnSp>
        <p:nvCxnSpPr>
          <p:cNvPr id="202" name="直接连接符 201"/>
          <p:cNvCxnSpPr>
            <a:cxnSpLocks noChangeShapeType="1"/>
          </p:cNvCxnSpPr>
          <p:nvPr/>
        </p:nvCxnSpPr>
        <p:spPr bwMode="auto">
          <a:xfrm>
            <a:off x="6538898" y="5359038"/>
            <a:ext cx="1368425" cy="0"/>
          </a:xfrm>
          <a:prstGeom prst="line">
            <a:avLst/>
          </a:prstGeom>
          <a:noFill/>
          <a:ln w="28575" algn="ctr">
            <a:solidFill>
              <a:schemeClr val="tx1"/>
            </a:solidFill>
            <a:round/>
            <a:headEnd type="triangle" w="med" len="lg"/>
            <a:tailEnd/>
          </a:ln>
        </p:spPr>
      </p:cxnSp>
      <p:cxnSp>
        <p:nvCxnSpPr>
          <p:cNvPr id="207" name="直接连接符 206"/>
          <p:cNvCxnSpPr>
            <a:cxnSpLocks noChangeShapeType="1"/>
          </p:cNvCxnSpPr>
          <p:nvPr/>
        </p:nvCxnSpPr>
        <p:spPr bwMode="auto">
          <a:xfrm>
            <a:off x="4594211" y="5201875"/>
            <a:ext cx="0" cy="144463"/>
          </a:xfrm>
          <a:prstGeom prst="line">
            <a:avLst/>
          </a:prstGeom>
          <a:noFill/>
          <a:ln w="28575" algn="ctr">
            <a:solidFill>
              <a:schemeClr val="tx1"/>
            </a:solidFill>
            <a:round/>
            <a:headEnd/>
            <a:tailEnd/>
          </a:ln>
        </p:spPr>
      </p:cxnSp>
      <p:sp>
        <p:nvSpPr>
          <p:cNvPr id="209" name="矩形 208"/>
          <p:cNvSpPr>
            <a:spLocks noChangeArrowheads="1"/>
          </p:cNvSpPr>
          <p:nvPr/>
        </p:nvSpPr>
        <p:spPr bwMode="auto">
          <a:xfrm>
            <a:off x="4981561" y="5778138"/>
            <a:ext cx="2736850"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r>
              <a:rPr lang="zh-CN" altLang="en-US" b="1">
                <a:solidFill>
                  <a:srgbClr val="FF3399"/>
                </a:solidFill>
                <a:latin typeface="Centaur" pitchFamily="18" charset="0"/>
                <a:ea typeface="华文楷体" pitchFamily="2" charset="-122"/>
              </a:rPr>
              <a:t>线性地址</a:t>
            </a:r>
          </a:p>
        </p:txBody>
      </p:sp>
      <p:cxnSp>
        <p:nvCxnSpPr>
          <p:cNvPr id="213" name="直接连接符 212"/>
          <p:cNvCxnSpPr>
            <a:cxnSpLocks noChangeShapeType="1"/>
          </p:cNvCxnSpPr>
          <p:nvPr/>
        </p:nvCxnSpPr>
        <p:spPr bwMode="auto">
          <a:xfrm>
            <a:off x="6367448" y="5562238"/>
            <a:ext cx="0" cy="215900"/>
          </a:xfrm>
          <a:prstGeom prst="line">
            <a:avLst/>
          </a:prstGeom>
          <a:noFill/>
          <a:ln w="28575" algn="ctr">
            <a:solidFill>
              <a:schemeClr val="tx1"/>
            </a:solidFill>
            <a:round/>
            <a:headEnd type="none" w="med" len="lg"/>
            <a:tailEnd type="triangle" w="med" len="lg"/>
          </a:ln>
        </p:spPr>
      </p:cxnSp>
      <p:sp>
        <p:nvSpPr>
          <p:cNvPr id="66" name="Rectangle 2">
            <a:extLst>
              <a:ext uri="{FF2B5EF4-FFF2-40B4-BE49-F238E27FC236}">
                <a16:creationId xmlns:a16="http://schemas.microsoft.com/office/drawing/2014/main" id="{29373802-D091-4C71-AEC4-682CA5BDA4C2}"/>
              </a:ext>
            </a:extLst>
          </p:cNvPr>
          <p:cNvSpPr>
            <a:spLocks noGrp="1" noChangeArrowheads="1"/>
          </p:cNvSpPr>
          <p:nvPr>
            <p:ph type="title"/>
          </p:nvPr>
        </p:nvSpPr>
        <p:spPr>
          <a:xfrm>
            <a:off x="457200" y="98425"/>
            <a:ext cx="8229600" cy="561975"/>
          </a:xfrm>
        </p:spPr>
        <p:txBody>
          <a:bodyPr/>
          <a:lstStyle/>
          <a:p>
            <a:r>
              <a:rPr lang="zh-CN" altLang="en-US" sz="3600" dirty="0"/>
              <a:t>逻辑地址向线性地址转换</a:t>
            </a:r>
            <a:r>
              <a:rPr lang="en-US" altLang="zh-CN" sz="3600" dirty="0"/>
              <a:t>TI=1</a:t>
            </a:r>
            <a:endParaRPr lang="zh-CN" altLang="en-US" sz="3600" dirty="0"/>
          </a:p>
        </p:txBody>
      </p:sp>
      <p:grpSp>
        <p:nvGrpSpPr>
          <p:cNvPr id="62" name="组合 99">
            <a:extLst>
              <a:ext uri="{FF2B5EF4-FFF2-40B4-BE49-F238E27FC236}">
                <a16:creationId xmlns:a16="http://schemas.microsoft.com/office/drawing/2014/main" id="{17B6DD2F-638F-45EC-993A-26FD547137AF}"/>
              </a:ext>
            </a:extLst>
          </p:cNvPr>
          <p:cNvGrpSpPr>
            <a:grpSpLocks/>
          </p:cNvGrpSpPr>
          <p:nvPr/>
        </p:nvGrpSpPr>
        <p:grpSpPr bwMode="auto">
          <a:xfrm>
            <a:off x="156177" y="1822601"/>
            <a:ext cx="2567835" cy="897039"/>
            <a:chOff x="2429183" y="3284984"/>
            <a:chExt cx="2948552" cy="1012391"/>
          </a:xfrm>
        </p:grpSpPr>
        <p:sp>
          <p:nvSpPr>
            <p:cNvPr id="64" name="矩形 72">
              <a:extLst>
                <a:ext uri="{FF2B5EF4-FFF2-40B4-BE49-F238E27FC236}">
                  <a16:creationId xmlns:a16="http://schemas.microsoft.com/office/drawing/2014/main" id="{5A2B1AC4-D80C-4434-A5DA-5EEAA9F56FD2}"/>
                </a:ext>
              </a:extLst>
            </p:cNvPr>
            <p:cNvSpPr>
              <a:spLocks noChangeArrowheads="1"/>
            </p:cNvSpPr>
            <p:nvPr/>
          </p:nvSpPr>
          <p:spPr bwMode="auto">
            <a:xfrm>
              <a:off x="2483768" y="3284984"/>
              <a:ext cx="2880320" cy="100811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1600">
                <a:latin typeface="Centaur" pitchFamily="18" charset="0"/>
                <a:ea typeface="华文楷体" pitchFamily="2" charset="-122"/>
              </a:endParaRPr>
            </a:p>
          </p:txBody>
        </p:sp>
        <p:cxnSp>
          <p:nvCxnSpPr>
            <p:cNvPr id="65" name="直接连接符 76">
              <a:extLst>
                <a:ext uri="{FF2B5EF4-FFF2-40B4-BE49-F238E27FC236}">
                  <a16:creationId xmlns:a16="http://schemas.microsoft.com/office/drawing/2014/main" id="{D1C80073-1029-4549-BEF7-00FD436781AE}"/>
                </a:ext>
              </a:extLst>
            </p:cNvPr>
            <p:cNvCxnSpPr>
              <a:cxnSpLocks noChangeShapeType="1"/>
            </p:cNvCxnSpPr>
            <p:nvPr/>
          </p:nvCxnSpPr>
          <p:spPr bwMode="auto">
            <a:xfrm>
              <a:off x="2497416" y="3890001"/>
              <a:ext cx="2880319" cy="0"/>
            </a:xfrm>
            <a:prstGeom prst="line">
              <a:avLst/>
            </a:prstGeom>
            <a:noFill/>
            <a:ln w="28575" algn="ctr">
              <a:solidFill>
                <a:schemeClr val="tx1"/>
              </a:solidFill>
              <a:round/>
              <a:headEnd/>
              <a:tailEnd/>
            </a:ln>
          </p:spPr>
        </p:cxnSp>
        <p:sp>
          <p:nvSpPr>
            <p:cNvPr id="71" name="TextBox 84">
              <a:extLst>
                <a:ext uri="{FF2B5EF4-FFF2-40B4-BE49-F238E27FC236}">
                  <a16:creationId xmlns:a16="http://schemas.microsoft.com/office/drawing/2014/main" id="{AB4D24B4-0E31-46E6-B45C-67FB1B5AFFCB}"/>
                </a:ext>
              </a:extLst>
            </p:cNvPr>
            <p:cNvSpPr txBox="1">
              <a:spLocks noChangeArrowheads="1"/>
            </p:cNvSpPr>
            <p:nvPr/>
          </p:nvSpPr>
          <p:spPr bwMode="auto">
            <a:xfrm>
              <a:off x="2820510" y="3880550"/>
              <a:ext cx="852803" cy="416825"/>
            </a:xfrm>
            <a:prstGeom prst="rect">
              <a:avLst/>
            </a:prstGeom>
            <a:noFill/>
            <a:ln w="9525">
              <a:noFill/>
              <a:miter lim="800000"/>
              <a:headEnd/>
              <a:tailEnd/>
            </a:ln>
          </p:spPr>
          <p:txBody>
            <a:bodyPr wrap="square">
              <a:spAutoFit/>
            </a:bodyPr>
            <a:lstStyle/>
            <a:p>
              <a:r>
                <a:rPr lang="zh-CN" altLang="en-US" dirty="0">
                  <a:latin typeface="华文楷体" pitchFamily="2" charset="-122"/>
                  <a:ea typeface="华文楷体" pitchFamily="2" charset="-122"/>
                </a:rPr>
                <a:t>索引</a:t>
              </a:r>
            </a:p>
          </p:txBody>
        </p:sp>
        <p:sp>
          <p:nvSpPr>
            <p:cNvPr id="72" name="TextBox 86">
              <a:extLst>
                <a:ext uri="{FF2B5EF4-FFF2-40B4-BE49-F238E27FC236}">
                  <a16:creationId xmlns:a16="http://schemas.microsoft.com/office/drawing/2014/main" id="{6B771932-11C0-4B73-9EE4-428AD56A8969}"/>
                </a:ext>
              </a:extLst>
            </p:cNvPr>
            <p:cNvSpPr txBox="1">
              <a:spLocks noChangeArrowheads="1"/>
            </p:cNvSpPr>
            <p:nvPr/>
          </p:nvSpPr>
          <p:spPr bwMode="auto">
            <a:xfrm>
              <a:off x="5063178" y="3570688"/>
              <a:ext cx="288032" cy="41682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75" name="TextBox 91">
              <a:extLst>
                <a:ext uri="{FF2B5EF4-FFF2-40B4-BE49-F238E27FC236}">
                  <a16:creationId xmlns:a16="http://schemas.microsoft.com/office/drawing/2014/main" id="{340F503E-E1BD-41BA-97F5-A58982302717}"/>
                </a:ext>
              </a:extLst>
            </p:cNvPr>
            <p:cNvSpPr txBox="1">
              <a:spLocks noChangeArrowheads="1"/>
            </p:cNvSpPr>
            <p:nvPr/>
          </p:nvSpPr>
          <p:spPr bwMode="auto">
            <a:xfrm>
              <a:off x="4178554" y="3494764"/>
              <a:ext cx="288032" cy="41682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76" name="TextBox 92">
              <a:extLst>
                <a:ext uri="{FF2B5EF4-FFF2-40B4-BE49-F238E27FC236}">
                  <a16:creationId xmlns:a16="http://schemas.microsoft.com/office/drawing/2014/main" id="{725FA7B6-80B1-4F81-8C6F-C0452370D9FC}"/>
                </a:ext>
              </a:extLst>
            </p:cNvPr>
            <p:cNvSpPr txBox="1">
              <a:spLocks noChangeArrowheads="1"/>
            </p:cNvSpPr>
            <p:nvPr/>
          </p:nvSpPr>
          <p:spPr bwMode="auto">
            <a:xfrm>
              <a:off x="2429183" y="3494764"/>
              <a:ext cx="614222" cy="416825"/>
            </a:xfrm>
            <a:prstGeom prst="rect">
              <a:avLst/>
            </a:prstGeom>
            <a:noFill/>
            <a:ln w="9525">
              <a:noFill/>
              <a:miter lim="800000"/>
              <a:headEnd/>
              <a:tailEnd/>
            </a:ln>
          </p:spPr>
          <p:txBody>
            <a:bodyPr wrap="square">
              <a:spAutoFit/>
            </a:bodyPr>
            <a:lstStyle/>
            <a:p>
              <a:r>
                <a:rPr lang="en-US" altLang="zh-CN" dirty="0">
                  <a:latin typeface="Times New Roman" panose="02020603050405020304" pitchFamily="18" charset="0"/>
                  <a:cs typeface="Times New Roman" panose="02020603050405020304" pitchFamily="18" charset="0"/>
                </a:rPr>
                <a:t>15</a:t>
              </a:r>
              <a:endParaRPr lang="zh-CN" altLang="en-US" dirty="0">
                <a:latin typeface="Times New Roman" panose="02020603050405020304" pitchFamily="18" charset="0"/>
                <a:cs typeface="Times New Roman" panose="02020603050405020304" pitchFamily="18" charset="0"/>
              </a:endParaRPr>
            </a:p>
          </p:txBody>
        </p:sp>
        <p:sp>
          <p:nvSpPr>
            <p:cNvPr id="77" name="TextBox 96">
              <a:extLst>
                <a:ext uri="{FF2B5EF4-FFF2-40B4-BE49-F238E27FC236}">
                  <a16:creationId xmlns:a16="http://schemas.microsoft.com/office/drawing/2014/main" id="{164B746B-3F9F-4A07-A776-1ADEBE975E6A}"/>
                </a:ext>
              </a:extLst>
            </p:cNvPr>
            <p:cNvSpPr txBox="1">
              <a:spLocks noChangeArrowheads="1"/>
            </p:cNvSpPr>
            <p:nvPr/>
          </p:nvSpPr>
          <p:spPr bwMode="auto">
            <a:xfrm>
              <a:off x="2713440" y="3289628"/>
              <a:ext cx="2409672" cy="382089"/>
            </a:xfrm>
            <a:prstGeom prst="rect">
              <a:avLst/>
            </a:prstGeom>
            <a:noFill/>
            <a:ln w="9525">
              <a:noFill/>
              <a:miter lim="800000"/>
              <a:headEnd/>
              <a:tailEnd/>
            </a:ln>
          </p:spPr>
          <p:txBody>
            <a:bodyPr>
              <a:spAutoFit/>
            </a:bodyPr>
            <a:lstStyle/>
            <a:p>
              <a:pPr algn="ctr"/>
              <a:r>
                <a:rPr lang="en-US" altLang="zh-CN" sz="1600" dirty="0">
                  <a:solidFill>
                    <a:srgbClr val="0033CC"/>
                  </a:solidFill>
                  <a:latin typeface="华文楷体" pitchFamily="2" charset="-122"/>
                  <a:ea typeface="华文楷体" pitchFamily="2" charset="-122"/>
                </a:rPr>
                <a:t>LDTR</a:t>
              </a:r>
              <a:r>
                <a:rPr lang="zh-CN" altLang="en-US" sz="1600" dirty="0">
                  <a:solidFill>
                    <a:srgbClr val="0033CC"/>
                  </a:solidFill>
                  <a:latin typeface="华文楷体" pitchFamily="2" charset="-122"/>
                  <a:ea typeface="华文楷体" pitchFamily="2" charset="-122"/>
                </a:rPr>
                <a:t>（</a:t>
              </a:r>
              <a:r>
                <a:rPr lang="en-US" altLang="zh-CN" sz="1600" dirty="0">
                  <a:solidFill>
                    <a:srgbClr val="0033CC"/>
                  </a:solidFill>
                  <a:latin typeface="华文楷体" pitchFamily="2" charset="-122"/>
                  <a:ea typeface="华文楷体" pitchFamily="2" charset="-122"/>
                </a:rPr>
                <a:t>16</a:t>
              </a:r>
              <a:r>
                <a:rPr lang="zh-CN" altLang="en-US" sz="1600" dirty="0">
                  <a:solidFill>
                    <a:srgbClr val="0033CC"/>
                  </a:solidFill>
                  <a:latin typeface="华文楷体" pitchFamily="2" charset="-122"/>
                  <a:ea typeface="华文楷体" pitchFamily="2" charset="-122"/>
                </a:rPr>
                <a:t>位）</a:t>
              </a:r>
            </a:p>
          </p:txBody>
        </p:sp>
      </p:grpSp>
      <p:cxnSp>
        <p:nvCxnSpPr>
          <p:cNvPr id="80" name="直接连接符 78">
            <a:extLst>
              <a:ext uri="{FF2B5EF4-FFF2-40B4-BE49-F238E27FC236}">
                <a16:creationId xmlns:a16="http://schemas.microsoft.com/office/drawing/2014/main" id="{5BEE3624-62DF-49AD-A003-C1D72CA3D477}"/>
              </a:ext>
            </a:extLst>
          </p:cNvPr>
          <p:cNvCxnSpPr>
            <a:cxnSpLocks noChangeShapeType="1"/>
          </p:cNvCxnSpPr>
          <p:nvPr/>
        </p:nvCxnSpPr>
        <p:spPr bwMode="auto">
          <a:xfrm>
            <a:off x="1928971" y="2368459"/>
            <a:ext cx="0" cy="353856"/>
          </a:xfrm>
          <a:prstGeom prst="line">
            <a:avLst/>
          </a:prstGeom>
          <a:noFill/>
          <a:ln w="28575" algn="ctr">
            <a:solidFill>
              <a:schemeClr val="tx1"/>
            </a:solidFill>
            <a:round/>
            <a:headEnd/>
            <a:tailEnd/>
          </a:ln>
        </p:spPr>
      </p:cxnSp>
      <p:sp>
        <p:nvSpPr>
          <p:cNvPr id="17" name="文本框 16">
            <a:extLst>
              <a:ext uri="{FF2B5EF4-FFF2-40B4-BE49-F238E27FC236}">
                <a16:creationId xmlns:a16="http://schemas.microsoft.com/office/drawing/2014/main" id="{088749C1-E2C6-4269-9622-0F9E0F235D5E}"/>
              </a:ext>
            </a:extLst>
          </p:cNvPr>
          <p:cNvSpPr txBox="1"/>
          <p:nvPr/>
        </p:nvSpPr>
        <p:spPr>
          <a:xfrm>
            <a:off x="3918811" y="3907224"/>
            <a:ext cx="742493" cy="738664"/>
          </a:xfrm>
          <a:prstGeom prst="rect">
            <a:avLst/>
          </a:prstGeom>
          <a:noFill/>
        </p:spPr>
        <p:txBody>
          <a:bodyPr wrap="square" rtlCol="0">
            <a:spAutoFit/>
          </a:bodyPr>
          <a:lstStyle/>
          <a:p>
            <a:pPr algn="ctr"/>
            <a:r>
              <a:rPr lang="zh-CN" altLang="en-US" sz="1400" dirty="0">
                <a:latin typeface="Centaur" pitchFamily="18" charset="0"/>
                <a:ea typeface="华文楷体" pitchFamily="2" charset="-122"/>
              </a:rPr>
              <a:t>局部描述符表首地址</a:t>
            </a:r>
          </a:p>
        </p:txBody>
      </p:sp>
      <p:cxnSp>
        <p:nvCxnSpPr>
          <p:cNvPr id="95" name="直接连接符 94">
            <a:extLst>
              <a:ext uri="{FF2B5EF4-FFF2-40B4-BE49-F238E27FC236}">
                <a16:creationId xmlns:a16="http://schemas.microsoft.com/office/drawing/2014/main" id="{B6A27895-CFD6-4BF8-8511-ED16AAADCF02}"/>
              </a:ext>
            </a:extLst>
          </p:cNvPr>
          <p:cNvCxnSpPr>
            <a:cxnSpLocks noChangeShapeType="1"/>
          </p:cNvCxnSpPr>
          <p:nvPr/>
        </p:nvCxnSpPr>
        <p:spPr bwMode="auto">
          <a:xfrm>
            <a:off x="4891074" y="3906475"/>
            <a:ext cx="205883" cy="0"/>
          </a:xfrm>
          <a:prstGeom prst="line">
            <a:avLst/>
          </a:prstGeom>
          <a:noFill/>
          <a:ln w="28575" algn="ctr">
            <a:solidFill>
              <a:schemeClr val="tx1"/>
            </a:solidFill>
            <a:round/>
            <a:headEnd/>
            <a:tailEnd/>
          </a:ln>
        </p:spPr>
      </p:cxnSp>
      <p:sp>
        <p:nvSpPr>
          <p:cNvPr id="29" name="矩形 28">
            <a:extLst>
              <a:ext uri="{FF2B5EF4-FFF2-40B4-BE49-F238E27FC236}">
                <a16:creationId xmlns:a16="http://schemas.microsoft.com/office/drawing/2014/main" id="{D20E6D65-5FF8-4C0B-939E-C8C9F555CE1B}"/>
              </a:ext>
            </a:extLst>
          </p:cNvPr>
          <p:cNvSpPr/>
          <p:nvPr/>
        </p:nvSpPr>
        <p:spPr>
          <a:xfrm>
            <a:off x="133231" y="5007147"/>
            <a:ext cx="2953593" cy="1437188"/>
          </a:xfrm>
          <a:prstGeom prst="rect">
            <a:avLst/>
          </a:prstGeom>
        </p:spPr>
        <p:txBody>
          <a:bodyPr wrap="square">
            <a:spAutoFit/>
          </a:bodyPr>
          <a:lstStyle/>
          <a:p>
            <a:pPr>
              <a:lnSpc>
                <a:spcPct val="150000"/>
              </a:lnSpc>
            </a:pPr>
            <a:r>
              <a:rPr lang="zh-CN" altLang="en-US" sz="2000" b="1" dirty="0">
                <a:solidFill>
                  <a:srgbClr val="FF0000"/>
                </a:solidFill>
                <a:latin typeface="Centaur" pitchFamily="18" charset="0"/>
                <a:ea typeface="华文楷体" pitchFamily="2" charset="-122"/>
              </a:rPr>
              <a:t>由于现代操作系统弱化了分段的使用</a:t>
            </a:r>
            <a:r>
              <a:rPr lang="en-US" altLang="zh-CN" sz="2000" b="1" dirty="0">
                <a:solidFill>
                  <a:srgbClr val="FF0000"/>
                </a:solidFill>
                <a:latin typeface="Centaur" pitchFamily="18" charset="0"/>
                <a:ea typeface="华文楷体" pitchFamily="2" charset="-122"/>
              </a:rPr>
              <a:t>, </a:t>
            </a:r>
            <a:r>
              <a:rPr lang="zh-CN" altLang="en-US" sz="2000" b="1" dirty="0">
                <a:solidFill>
                  <a:srgbClr val="FF0000"/>
                </a:solidFill>
                <a:latin typeface="Centaur" pitchFamily="18" charset="0"/>
                <a:ea typeface="华文楷体" pitchFamily="2" charset="-122"/>
              </a:rPr>
              <a:t>通常不会使用 </a:t>
            </a:r>
            <a:r>
              <a:rPr lang="en-US" altLang="zh-CN" sz="2000" b="1" dirty="0">
                <a:solidFill>
                  <a:srgbClr val="FF0000"/>
                </a:solidFill>
                <a:latin typeface="Centaur" pitchFamily="18" charset="0"/>
                <a:ea typeface="华文楷体" pitchFamily="2" charset="-122"/>
              </a:rPr>
              <a:t>LDT, </a:t>
            </a:r>
            <a:r>
              <a:rPr lang="zh-CN" altLang="en-US" sz="2000" b="1" dirty="0">
                <a:solidFill>
                  <a:srgbClr val="FF0000"/>
                </a:solidFill>
                <a:latin typeface="Centaur" pitchFamily="18" charset="0"/>
                <a:ea typeface="华文楷体" pitchFamily="2" charset="-122"/>
              </a:rPr>
              <a:t>只使用 </a:t>
            </a:r>
            <a:r>
              <a:rPr lang="en-US" altLang="zh-CN" sz="2000" b="1" dirty="0">
                <a:solidFill>
                  <a:srgbClr val="FF0000"/>
                </a:solidFill>
                <a:latin typeface="Centaur" pitchFamily="18" charset="0"/>
                <a:ea typeface="华文楷体" pitchFamily="2" charset="-122"/>
              </a:rPr>
              <a:t>GDT</a:t>
            </a:r>
          </a:p>
        </p:txBody>
      </p:sp>
    </p:spTree>
    <p:extLst>
      <p:ext uri="{BB962C8B-B14F-4D97-AF65-F5344CB8AC3E}">
        <p14:creationId xmlns:p14="http://schemas.microsoft.com/office/powerpoint/2010/main" val="1304253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65"/>
          <p:cNvSpPr txBox="1">
            <a:spLocks noChangeArrowheads="1"/>
          </p:cNvSpPr>
          <p:nvPr/>
        </p:nvSpPr>
        <p:spPr bwMode="auto">
          <a:xfrm>
            <a:off x="468312" y="779658"/>
            <a:ext cx="8218487" cy="5755422"/>
          </a:xfrm>
          <a:prstGeom prst="rect">
            <a:avLst/>
          </a:prstGeom>
          <a:noFill/>
          <a:ln w="9525">
            <a:noFill/>
            <a:miter lim="800000"/>
            <a:headEnd/>
            <a:tailEnd/>
          </a:ln>
        </p:spPr>
        <p:txBody>
          <a:bodyPr wrap="square">
            <a:spAutoFit/>
          </a:bodyPr>
          <a:lstStyle/>
          <a:p>
            <a:r>
              <a:rPr lang="en-US" altLang="zh-CN" sz="1600" dirty="0">
                <a:latin typeface="Consolas" panose="020B0609020204030204" pitchFamily="49" charset="0"/>
              </a:rPr>
              <a:t>#define GDT_ENTRY(n) ((n) &lt;&lt; 3)</a:t>
            </a:r>
          </a:p>
          <a:p>
            <a:r>
              <a:rPr lang="en-US" altLang="zh-CN" sz="1600" dirty="0">
                <a:latin typeface="Consolas" panose="020B0609020204030204" pitchFamily="49" charset="0"/>
              </a:rPr>
              <a:t>#define MAKE_NULL_SEG_DESC   \</a:t>
            </a:r>
          </a:p>
          <a:p>
            <a:r>
              <a:rPr lang="en-US" altLang="zh-CN" sz="1600" dirty="0">
                <a:latin typeface="Consolas" panose="020B0609020204030204" pitchFamily="49" charset="0"/>
              </a:rPr>
              <a:t>	.word 0, 0;          \</a:t>
            </a:r>
          </a:p>
          <a:p>
            <a:r>
              <a:rPr lang="en-US" altLang="zh-CN" sz="1600" dirty="0">
                <a:latin typeface="Consolas" panose="020B0609020204030204" pitchFamily="49" charset="0"/>
              </a:rPr>
              <a:t>	.byte 0, 0, 0, 0</a:t>
            </a:r>
          </a:p>
          <a:p>
            <a:r>
              <a:rPr lang="en-US" altLang="zh-CN" sz="1600" dirty="0">
                <a:latin typeface="Consolas" panose="020B0609020204030204" pitchFamily="49" charset="0"/>
              </a:rPr>
              <a:t>#define MAKE_SEG_DESC(</a:t>
            </a:r>
            <a:r>
              <a:rPr lang="en-US" altLang="zh-CN" sz="1600" dirty="0" err="1">
                <a:latin typeface="Consolas" panose="020B0609020204030204" pitchFamily="49" charset="0"/>
              </a:rPr>
              <a:t>type,base,lim</a:t>
            </a:r>
            <a:r>
              <a:rPr lang="en-US" altLang="zh-CN" sz="1600" dirty="0">
                <a:latin typeface="Consolas" panose="020B0609020204030204" pitchFamily="49" charset="0"/>
              </a:rPr>
              <a:t>)                            \</a:t>
            </a:r>
          </a:p>
          <a:p>
            <a:r>
              <a:rPr lang="en-US" altLang="zh-CN" sz="1600" dirty="0">
                <a:latin typeface="Consolas" panose="020B0609020204030204" pitchFamily="49" charset="0"/>
              </a:rPr>
              <a:t>	.word (((</a:t>
            </a:r>
            <a:r>
              <a:rPr lang="en-US" altLang="zh-CN" sz="1600" dirty="0" err="1">
                <a:latin typeface="Consolas" panose="020B0609020204030204" pitchFamily="49" charset="0"/>
              </a:rPr>
              <a:t>lim</a:t>
            </a:r>
            <a:r>
              <a:rPr lang="en-US" altLang="zh-CN" sz="1600" dirty="0">
                <a:latin typeface="Consolas" panose="020B0609020204030204" pitchFamily="49" charset="0"/>
              </a:rPr>
              <a:t>) &gt;&gt; 12) &amp; 0xffff), ((base) &amp; 0xffff);      \</a:t>
            </a:r>
          </a:p>
          <a:p>
            <a:r>
              <a:rPr lang="en-US" altLang="zh-CN" sz="1600" dirty="0">
                <a:latin typeface="Consolas" panose="020B0609020204030204" pitchFamily="49" charset="0"/>
              </a:rPr>
              <a:t>	.byte (((base) &gt;&gt; 16) &amp; 0xff), (0x90 | (type)),         \</a:t>
            </a:r>
          </a:p>
          <a:p>
            <a:r>
              <a:rPr lang="en-US" altLang="zh-CN" sz="1600" dirty="0">
                <a:latin typeface="Consolas" panose="020B0609020204030204" pitchFamily="49" charset="0"/>
              </a:rPr>
              <a:t>	(0xC0 | (((</a:t>
            </a:r>
            <a:r>
              <a:rPr lang="en-US" altLang="zh-CN" sz="1600" dirty="0" err="1">
                <a:latin typeface="Consolas" panose="020B0609020204030204" pitchFamily="49" charset="0"/>
              </a:rPr>
              <a:t>lim</a:t>
            </a:r>
            <a:r>
              <a:rPr lang="en-US" altLang="zh-CN" sz="1600" dirty="0">
                <a:latin typeface="Consolas" panose="020B0609020204030204" pitchFamily="49" charset="0"/>
              </a:rPr>
              <a:t>) &gt;&gt; 28) &amp; 0xf)), (((base) &gt;&gt; 24) &amp; 0xff)</a:t>
            </a:r>
          </a:p>
          <a:p>
            <a:endParaRPr lang="en-US" altLang="zh-CN" sz="1600" dirty="0">
              <a:latin typeface="Consolas" panose="020B0609020204030204" pitchFamily="49" charset="0"/>
            </a:endParaRPr>
          </a:p>
          <a:p>
            <a:r>
              <a:rPr lang="en-US" altLang="zh-CN" sz="1600" dirty="0">
                <a:latin typeface="Consolas" panose="020B0609020204030204" pitchFamily="49" charset="0"/>
              </a:rPr>
              <a:t>.</a:t>
            </a:r>
            <a:r>
              <a:rPr lang="en-US" altLang="zh-CN" sz="1600" dirty="0" err="1">
                <a:latin typeface="Consolas" panose="020B0609020204030204" pitchFamily="49" charset="0"/>
              </a:rPr>
              <a:t>globl</a:t>
            </a:r>
            <a:r>
              <a:rPr lang="en-US" altLang="zh-CN" sz="1600" dirty="0">
                <a:latin typeface="Consolas" panose="020B0609020204030204" pitchFamily="49" charset="0"/>
              </a:rPr>
              <a:t> start</a:t>
            </a:r>
          </a:p>
          <a:p>
            <a:r>
              <a:rPr lang="en-US" altLang="zh-CN" sz="1600" dirty="0">
                <a:latin typeface="Consolas" panose="020B0609020204030204" pitchFamily="49" charset="0"/>
              </a:rPr>
              <a:t>start:</a:t>
            </a:r>
          </a:p>
          <a:p>
            <a:r>
              <a:rPr lang="en-US" altLang="zh-CN" sz="1600" dirty="0">
                <a:latin typeface="Consolas" panose="020B0609020204030204" pitchFamily="49" charset="0"/>
              </a:rPr>
              <a:t>	</a:t>
            </a:r>
            <a:r>
              <a:rPr lang="en-US" altLang="zh-CN" sz="1600" b="1" dirty="0" err="1">
                <a:solidFill>
                  <a:srgbClr val="0066CC"/>
                </a:solidFill>
                <a:latin typeface="Consolas" panose="020B0609020204030204" pitchFamily="49" charset="0"/>
              </a:rPr>
              <a:t>lgdt</a:t>
            </a:r>
            <a:r>
              <a:rPr lang="en-US" altLang="zh-CN" sz="1600" b="1" dirty="0">
                <a:solidFill>
                  <a:srgbClr val="0066CC"/>
                </a:solidFill>
                <a:latin typeface="Consolas" panose="020B0609020204030204" pitchFamily="49" charset="0"/>
              </a:rPr>
              <a:t>    </a:t>
            </a:r>
            <a:r>
              <a:rPr lang="en-US" altLang="zh-CN" sz="1600" b="1" dirty="0" err="1">
                <a:solidFill>
                  <a:srgbClr val="0066CC"/>
                </a:solidFill>
                <a:latin typeface="Consolas" panose="020B0609020204030204" pitchFamily="49" charset="0"/>
              </a:rPr>
              <a:t>va_to_pa</a:t>
            </a:r>
            <a:r>
              <a:rPr lang="en-US" altLang="zh-CN" sz="1600" b="1" dirty="0">
                <a:solidFill>
                  <a:srgbClr val="0066CC"/>
                </a:solidFill>
                <a:latin typeface="Consolas" panose="020B0609020204030204" pitchFamily="49" charset="0"/>
              </a:rPr>
              <a:t>(</a:t>
            </a:r>
            <a:r>
              <a:rPr lang="en-US" altLang="zh-CN" sz="1600" b="1" dirty="0" err="1">
                <a:solidFill>
                  <a:srgbClr val="0066CC"/>
                </a:solidFill>
                <a:latin typeface="Consolas" panose="020B0609020204030204" pitchFamily="49" charset="0"/>
              </a:rPr>
              <a:t>gdtdesc</a:t>
            </a:r>
            <a:r>
              <a:rPr lang="en-US" altLang="zh-CN" sz="1600" b="1" dirty="0">
                <a:solidFill>
                  <a:srgbClr val="0066CC"/>
                </a:solidFill>
                <a:latin typeface="Consolas" panose="020B0609020204030204" pitchFamily="49" charset="0"/>
              </a:rPr>
              <a:t>)</a:t>
            </a:r>
          </a:p>
          <a:p>
            <a:r>
              <a:rPr lang="en-US" altLang="zh-CN" sz="1600" dirty="0">
                <a:latin typeface="Consolas" panose="020B0609020204030204" pitchFamily="49" charset="0"/>
              </a:rPr>
              <a:t>	</a:t>
            </a:r>
            <a:r>
              <a:rPr lang="en-US" altLang="zh-CN" sz="1600" b="1" dirty="0" err="1">
                <a:solidFill>
                  <a:srgbClr val="9900CC"/>
                </a:solidFill>
                <a:latin typeface="Consolas" panose="020B0609020204030204" pitchFamily="49" charset="0"/>
              </a:rPr>
              <a:t>movl</a:t>
            </a:r>
            <a:r>
              <a:rPr lang="en-US" altLang="zh-CN" sz="1600" b="1" dirty="0">
                <a:solidFill>
                  <a:srgbClr val="9900CC"/>
                </a:solidFill>
                <a:latin typeface="Consolas" panose="020B0609020204030204" pitchFamily="49" charset="0"/>
              </a:rPr>
              <a:t>    %cr0,  %</a:t>
            </a:r>
            <a:r>
              <a:rPr lang="en-US" altLang="zh-CN" sz="1600" b="1" dirty="0" err="1">
                <a:solidFill>
                  <a:srgbClr val="9900CC"/>
                </a:solidFill>
                <a:latin typeface="Consolas" panose="020B0609020204030204" pitchFamily="49" charset="0"/>
              </a:rPr>
              <a:t>eax</a:t>
            </a:r>
            <a:endParaRPr lang="en-US" altLang="zh-CN" sz="1600" b="1" dirty="0">
              <a:solidFill>
                <a:srgbClr val="9900CC"/>
              </a:solidFill>
              <a:latin typeface="Consolas" panose="020B0609020204030204" pitchFamily="49" charset="0"/>
            </a:endParaRPr>
          </a:p>
          <a:p>
            <a:r>
              <a:rPr lang="en-US" altLang="zh-CN" sz="1600" b="1" dirty="0">
                <a:solidFill>
                  <a:srgbClr val="9900CC"/>
                </a:solidFill>
                <a:latin typeface="Consolas" panose="020B0609020204030204" pitchFamily="49" charset="0"/>
              </a:rPr>
              <a:t>	</a:t>
            </a:r>
            <a:r>
              <a:rPr lang="en-US" altLang="zh-CN" sz="1600" b="1" dirty="0" err="1">
                <a:solidFill>
                  <a:srgbClr val="9900CC"/>
                </a:solidFill>
                <a:latin typeface="Consolas" panose="020B0609020204030204" pitchFamily="49" charset="0"/>
              </a:rPr>
              <a:t>orl</a:t>
            </a:r>
            <a:r>
              <a:rPr lang="en-US" altLang="zh-CN" sz="1600" b="1" dirty="0">
                <a:solidFill>
                  <a:srgbClr val="9900CC"/>
                </a:solidFill>
                <a:latin typeface="Consolas" panose="020B0609020204030204" pitchFamily="49" charset="0"/>
              </a:rPr>
              <a:t>     $0x1,  %</a:t>
            </a:r>
            <a:r>
              <a:rPr lang="en-US" altLang="zh-CN" sz="1600" b="1" dirty="0" err="1">
                <a:solidFill>
                  <a:srgbClr val="9900CC"/>
                </a:solidFill>
                <a:latin typeface="Consolas" panose="020B0609020204030204" pitchFamily="49" charset="0"/>
              </a:rPr>
              <a:t>eax</a:t>
            </a:r>
            <a:endParaRPr lang="en-US" altLang="zh-CN" sz="1600" b="1" dirty="0">
              <a:solidFill>
                <a:srgbClr val="9900CC"/>
              </a:solidFill>
              <a:latin typeface="Consolas" panose="020B0609020204030204" pitchFamily="49" charset="0"/>
            </a:endParaRPr>
          </a:p>
          <a:p>
            <a:r>
              <a:rPr lang="en-US" altLang="zh-CN" sz="1600" b="1" dirty="0">
                <a:solidFill>
                  <a:srgbClr val="9900CC"/>
                </a:solidFill>
                <a:latin typeface="Consolas" panose="020B0609020204030204" pitchFamily="49" charset="0"/>
              </a:rPr>
              <a:t>	</a:t>
            </a:r>
            <a:r>
              <a:rPr lang="en-US" altLang="zh-CN" sz="1600" b="1" dirty="0" err="1">
                <a:solidFill>
                  <a:srgbClr val="9900CC"/>
                </a:solidFill>
                <a:latin typeface="Consolas" panose="020B0609020204030204" pitchFamily="49" charset="0"/>
              </a:rPr>
              <a:t>movl</a:t>
            </a:r>
            <a:r>
              <a:rPr lang="en-US" altLang="zh-CN" sz="1600" b="1" dirty="0">
                <a:solidFill>
                  <a:srgbClr val="9900CC"/>
                </a:solidFill>
                <a:latin typeface="Consolas" panose="020B0609020204030204" pitchFamily="49" charset="0"/>
              </a:rPr>
              <a:t>    %</a:t>
            </a:r>
            <a:r>
              <a:rPr lang="en-US" altLang="zh-CN" sz="1600" b="1" dirty="0" err="1">
                <a:solidFill>
                  <a:srgbClr val="9900CC"/>
                </a:solidFill>
                <a:latin typeface="Consolas" panose="020B0609020204030204" pitchFamily="49" charset="0"/>
              </a:rPr>
              <a:t>eax</a:t>
            </a:r>
            <a:r>
              <a:rPr lang="en-US" altLang="zh-CN" sz="1600" b="1" dirty="0">
                <a:solidFill>
                  <a:srgbClr val="9900CC"/>
                </a:solidFill>
                <a:latin typeface="Consolas" panose="020B0609020204030204" pitchFamily="49" charset="0"/>
              </a:rPr>
              <a:t>,  %cr0</a:t>
            </a:r>
          </a:p>
          <a:p>
            <a:r>
              <a:rPr lang="en-US" altLang="zh-CN" sz="1600" dirty="0">
                <a:latin typeface="Consolas" panose="020B0609020204030204" pitchFamily="49" charset="0"/>
              </a:rPr>
              <a:t>.p2align 2</a:t>
            </a:r>
          </a:p>
          <a:p>
            <a:r>
              <a:rPr lang="en-US" altLang="zh-CN" sz="1600" dirty="0" err="1">
                <a:latin typeface="Consolas" panose="020B0609020204030204" pitchFamily="49" charset="0"/>
              </a:rPr>
              <a:t>gdt</a:t>
            </a:r>
            <a:r>
              <a:rPr lang="en-US" altLang="zh-CN" sz="1600" dirty="0">
                <a:latin typeface="Consolas" panose="020B0609020204030204" pitchFamily="49" charset="0"/>
              </a:rPr>
              <a:t>:</a:t>
            </a:r>
          </a:p>
          <a:p>
            <a:r>
              <a:rPr lang="en-US" altLang="zh-CN" sz="1600" dirty="0">
                <a:latin typeface="Consolas" panose="020B0609020204030204" pitchFamily="49" charset="0"/>
              </a:rPr>
              <a:t>	MAKE_NULL_SEG_DESC                   # empty segment</a:t>
            </a:r>
          </a:p>
          <a:p>
            <a:r>
              <a:rPr lang="en-US" altLang="zh-CN" sz="1600" dirty="0">
                <a:latin typeface="Consolas" panose="020B0609020204030204" pitchFamily="49" charset="0"/>
              </a:rPr>
              <a:t>	MAKE_SEG_DESC(0xA, 0x0, 0xffffffff)  # code</a:t>
            </a:r>
          </a:p>
          <a:p>
            <a:r>
              <a:rPr lang="en-US" altLang="zh-CN" sz="1600" dirty="0">
                <a:latin typeface="Consolas" panose="020B0609020204030204" pitchFamily="49" charset="0"/>
              </a:rPr>
              <a:t>	MAKE_SEG_DESC(0x2, 0x0, 0xffffffff)  # data</a:t>
            </a:r>
          </a:p>
          <a:p>
            <a:r>
              <a:rPr lang="en-US" altLang="zh-CN" sz="1600" dirty="0" err="1">
                <a:latin typeface="Consolas" panose="020B0609020204030204" pitchFamily="49" charset="0"/>
              </a:rPr>
              <a:t>gdtdesc</a:t>
            </a:r>
            <a:r>
              <a:rPr lang="en-US" altLang="zh-CN" sz="1600" dirty="0">
                <a:latin typeface="Consolas" panose="020B0609020204030204" pitchFamily="49" charset="0"/>
              </a:rPr>
              <a:t>:</a:t>
            </a:r>
          </a:p>
          <a:p>
            <a:r>
              <a:rPr lang="en-US" altLang="zh-CN" sz="1600" dirty="0">
                <a:latin typeface="Consolas" panose="020B0609020204030204" pitchFamily="49" charset="0"/>
              </a:rPr>
              <a:t>	.word   (</a:t>
            </a:r>
            <a:r>
              <a:rPr lang="en-US" altLang="zh-CN" sz="1600" dirty="0" err="1">
                <a:latin typeface="Consolas" panose="020B0609020204030204" pitchFamily="49" charset="0"/>
              </a:rPr>
              <a:t>gdtdesc</a:t>
            </a:r>
            <a:r>
              <a:rPr lang="en-US" altLang="zh-CN" sz="1600" dirty="0">
                <a:latin typeface="Consolas" panose="020B0609020204030204" pitchFamily="49" charset="0"/>
              </a:rPr>
              <a:t> - </a:t>
            </a:r>
            <a:r>
              <a:rPr lang="en-US" altLang="zh-CN" sz="1600" dirty="0" err="1">
                <a:latin typeface="Consolas" panose="020B0609020204030204" pitchFamily="49" charset="0"/>
              </a:rPr>
              <a:t>gdt</a:t>
            </a:r>
            <a:r>
              <a:rPr lang="en-US" altLang="zh-CN" sz="1600" dirty="0">
                <a:latin typeface="Consolas" panose="020B0609020204030204" pitchFamily="49" charset="0"/>
              </a:rPr>
              <a:t> - 1)    # limit = </a:t>
            </a:r>
            <a:r>
              <a:rPr lang="en-US" altLang="zh-CN" sz="1600" dirty="0" err="1">
                <a:latin typeface="Consolas" panose="020B0609020204030204" pitchFamily="49" charset="0"/>
              </a:rPr>
              <a:t>sizeof</a:t>
            </a:r>
            <a:r>
              <a:rPr lang="en-US" altLang="zh-CN" sz="1600" dirty="0">
                <a:latin typeface="Consolas" panose="020B0609020204030204" pitchFamily="49" charset="0"/>
              </a:rPr>
              <a:t>(</a:t>
            </a:r>
            <a:r>
              <a:rPr lang="en-US" altLang="zh-CN" sz="1600" dirty="0" err="1">
                <a:latin typeface="Consolas" panose="020B0609020204030204" pitchFamily="49" charset="0"/>
              </a:rPr>
              <a:t>gdt</a:t>
            </a:r>
            <a:r>
              <a:rPr lang="en-US" altLang="zh-CN" sz="1600" dirty="0">
                <a:latin typeface="Consolas" panose="020B0609020204030204" pitchFamily="49" charset="0"/>
              </a:rPr>
              <a:t>) - 1</a:t>
            </a:r>
          </a:p>
          <a:p>
            <a:r>
              <a:rPr lang="en-US" altLang="zh-CN" sz="1600" dirty="0">
                <a:latin typeface="Consolas" panose="020B0609020204030204" pitchFamily="49" charset="0"/>
              </a:rPr>
              <a:t>	.long   </a:t>
            </a:r>
            <a:r>
              <a:rPr lang="en-US" altLang="zh-CN" sz="1600" dirty="0" err="1">
                <a:latin typeface="Consolas" panose="020B0609020204030204" pitchFamily="49" charset="0"/>
              </a:rPr>
              <a:t>va_to_pa</a:t>
            </a:r>
            <a:r>
              <a:rPr lang="en-US" altLang="zh-CN" sz="1600" dirty="0">
                <a:latin typeface="Consolas" panose="020B0609020204030204" pitchFamily="49" charset="0"/>
              </a:rPr>
              <a:t>(</a:t>
            </a:r>
            <a:r>
              <a:rPr lang="en-US" altLang="zh-CN" sz="1600" dirty="0" err="1">
                <a:latin typeface="Consolas" panose="020B0609020204030204" pitchFamily="49" charset="0"/>
              </a:rPr>
              <a:t>gdt</a:t>
            </a:r>
            <a:r>
              <a:rPr lang="en-US" altLang="zh-CN" sz="1600" dirty="0">
                <a:latin typeface="Consolas" panose="020B0609020204030204" pitchFamily="49" charset="0"/>
              </a:rPr>
              <a:t>)          # address of GDT</a:t>
            </a:r>
            <a:endParaRPr lang="zh-CN" altLang="en-US" sz="1600" dirty="0">
              <a:latin typeface="Consolas" panose="020B0609020204030204" pitchFamily="49" charset="0"/>
            </a:endParaRPr>
          </a:p>
        </p:txBody>
      </p:sp>
      <p:sp>
        <p:nvSpPr>
          <p:cNvPr id="4" name="Rectangle 2">
            <a:extLst>
              <a:ext uri="{FF2B5EF4-FFF2-40B4-BE49-F238E27FC236}">
                <a16:creationId xmlns:a16="http://schemas.microsoft.com/office/drawing/2014/main" id="{CD9F7819-2A16-4368-9018-D94FC954144A}"/>
              </a:ext>
            </a:extLst>
          </p:cNvPr>
          <p:cNvSpPr>
            <a:spLocks noGrp="1" noChangeArrowheads="1"/>
          </p:cNvSpPr>
          <p:nvPr>
            <p:ph type="title"/>
          </p:nvPr>
        </p:nvSpPr>
        <p:spPr>
          <a:xfrm>
            <a:off x="457200" y="98425"/>
            <a:ext cx="8229600" cy="561975"/>
          </a:xfrm>
        </p:spPr>
        <p:txBody>
          <a:bodyPr/>
          <a:lstStyle/>
          <a:p>
            <a:r>
              <a:rPr lang="en-US" altLang="zh-CN" sz="3600" dirty="0" err="1"/>
              <a:t>NEMU</a:t>
            </a:r>
            <a:r>
              <a:rPr lang="zh-CN" altLang="en-US" sz="3600" dirty="0"/>
              <a:t>操作系统中设置</a:t>
            </a:r>
            <a:r>
              <a:rPr lang="en-US" altLang="zh-CN" sz="3600" dirty="0"/>
              <a:t>GDT</a:t>
            </a:r>
            <a:r>
              <a:rPr lang="zh-CN" altLang="en-US" sz="3600" dirty="0"/>
              <a:t>并启动分段</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8022" y="998730"/>
            <a:ext cx="8178800" cy="4171950"/>
          </a:xfrm>
          <a:prstGeom prst="rect">
            <a:avLst/>
          </a:prstGeom>
          <a:noFill/>
          <a:ln w="9525">
            <a:noFill/>
            <a:miter lim="800000"/>
            <a:headEnd/>
            <a:tailEnd/>
          </a:ln>
        </p:spPr>
        <p:txBody>
          <a:bodyPr/>
          <a:lstStyle/>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按字节编址（通用计算机大都是）</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在</a:t>
            </a:r>
            <a:r>
              <a:rPr kumimoji="1" lang="zh-CN" altLang="en-US" sz="2400" kern="0" dirty="0">
                <a:solidFill>
                  <a:srgbClr val="0033CC"/>
                </a:solidFill>
                <a:latin typeface="Centaur" pitchFamily="18" charset="0"/>
                <a:ea typeface="华文楷体" pitchFamily="2" charset="-122"/>
              </a:rPr>
              <a:t>保护模式</a:t>
            </a:r>
            <a:r>
              <a:rPr kumimoji="1" lang="zh-CN" altLang="en-US" sz="2400" kern="0" dirty="0">
                <a:latin typeface="Centaur" pitchFamily="18" charset="0"/>
                <a:ea typeface="华文楷体" pitchFamily="2" charset="-122"/>
              </a:rPr>
              <a:t>下，</a:t>
            </a:r>
            <a:r>
              <a:rPr kumimoji="1" lang="en-US" altLang="zh-CN" sz="2400" kern="0" dirty="0">
                <a:latin typeface="Centaur" pitchFamily="18" charset="0"/>
                <a:ea typeface="华文楷体" pitchFamily="2" charset="-122"/>
              </a:rPr>
              <a:t>IA-32</a:t>
            </a:r>
            <a:r>
              <a:rPr kumimoji="1" lang="zh-CN" altLang="en-US" sz="2400" kern="0" dirty="0">
                <a:latin typeface="Centaur" pitchFamily="18" charset="0"/>
                <a:ea typeface="华文楷体" pitchFamily="2" charset="-122"/>
              </a:rPr>
              <a:t>采用</a:t>
            </a:r>
            <a:r>
              <a:rPr kumimoji="1" lang="zh-CN" altLang="en-US" sz="2400" kern="0" dirty="0">
                <a:solidFill>
                  <a:srgbClr val="0033CC"/>
                </a:solidFill>
                <a:latin typeface="Centaur" pitchFamily="18" charset="0"/>
                <a:ea typeface="华文楷体" pitchFamily="2" charset="-122"/>
              </a:rPr>
              <a:t>段页式虚拟存储</a:t>
            </a:r>
            <a:r>
              <a:rPr kumimoji="1" lang="zh-CN" altLang="en-US" sz="2400" kern="0" dirty="0">
                <a:latin typeface="Centaur" pitchFamily="18" charset="0"/>
                <a:ea typeface="华文楷体" pitchFamily="2" charset="-122"/>
              </a:rPr>
              <a:t>管理方式</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存储地址采用</a:t>
            </a:r>
            <a:r>
              <a:rPr kumimoji="1" lang="zh-CN" altLang="en-US" sz="2400" kern="0" dirty="0">
                <a:solidFill>
                  <a:srgbClr val="0033CC"/>
                </a:solidFill>
                <a:latin typeface="Centaur" pitchFamily="18" charset="0"/>
                <a:ea typeface="华文楷体" pitchFamily="2" charset="-122"/>
              </a:rPr>
              <a:t>逻辑地址、线性地址和物理地址</a:t>
            </a:r>
            <a:r>
              <a:rPr kumimoji="1" lang="zh-CN" altLang="en-US" sz="2400" kern="0" dirty="0">
                <a:latin typeface="Centaur" pitchFamily="18" charset="0"/>
                <a:ea typeface="华文楷体" pitchFamily="2" charset="-122"/>
              </a:rPr>
              <a:t>来进行描述，其中，逻辑地址和线性地址是虚拟地址的两种不同表示形式，描述的都是</a:t>
            </a:r>
            <a:r>
              <a:rPr kumimoji="1" lang="en-US" altLang="zh-CN" sz="2400" kern="0" dirty="0">
                <a:latin typeface="Centaur" pitchFamily="18" charset="0"/>
                <a:ea typeface="华文楷体" pitchFamily="2" charset="-122"/>
              </a:rPr>
              <a:t>4GB</a:t>
            </a:r>
            <a:r>
              <a:rPr kumimoji="1" lang="zh-CN" altLang="en-US" sz="2400" kern="0" dirty="0">
                <a:latin typeface="Centaur" pitchFamily="18" charset="0"/>
                <a:ea typeface="华文楷体" pitchFamily="2" charset="-122"/>
              </a:rPr>
              <a:t>虚拟地址空间中的一个存储地址</a:t>
            </a:r>
            <a:endParaRPr kumimoji="1" lang="en-US" altLang="zh-CN" sz="24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逻辑地址</a:t>
            </a:r>
            <a:r>
              <a:rPr kumimoji="1" lang="zh-CN" altLang="en-US" sz="2000" dirty="0">
                <a:latin typeface="Centaur" pitchFamily="18" charset="0"/>
                <a:ea typeface="华文楷体" pitchFamily="2" charset="-122"/>
                <a:cs typeface="Times New Roman" pitchFamily="18" charset="0"/>
              </a:rPr>
              <a:t>由</a:t>
            </a:r>
            <a:r>
              <a:rPr kumimoji="1" lang="en-US" altLang="zh-CN" sz="2000" dirty="0">
                <a:latin typeface="Centaur" pitchFamily="18" charset="0"/>
                <a:ea typeface="华文楷体" pitchFamily="2" charset="-122"/>
                <a:cs typeface="Times New Roman" pitchFamily="18" charset="0"/>
              </a:rPr>
              <a:t>48</a:t>
            </a:r>
            <a:r>
              <a:rPr kumimoji="1" lang="zh-CN" altLang="en-US" sz="2000" dirty="0">
                <a:latin typeface="Centaur" pitchFamily="18" charset="0"/>
                <a:ea typeface="华文楷体" pitchFamily="2" charset="-122"/>
                <a:cs typeface="Times New Roman" pitchFamily="18" charset="0"/>
              </a:rPr>
              <a:t>位组成，包含</a:t>
            </a:r>
            <a:r>
              <a:rPr kumimoji="1" lang="en-US" altLang="zh-CN" sz="2000" dirty="0">
                <a:ea typeface="华文楷体" pitchFamily="2" charset="-122"/>
                <a:cs typeface="Times New Roman" pitchFamily="18" charset="0"/>
              </a:rPr>
              <a:t>1</a:t>
            </a:r>
            <a:r>
              <a:rPr kumimoji="1" lang="en-US" altLang="zh-CN" sz="2000" dirty="0">
                <a:latin typeface="Centaur" pitchFamily="18" charset="0"/>
                <a:ea typeface="华文楷体" pitchFamily="2" charset="-122"/>
                <a:cs typeface="Times New Roman" pitchFamily="18" charset="0"/>
              </a:rPr>
              <a:t>6</a:t>
            </a:r>
            <a:r>
              <a:rPr kumimoji="1" lang="zh-CN" altLang="en-US" sz="2000" dirty="0">
                <a:latin typeface="Centaur" pitchFamily="18" charset="0"/>
                <a:ea typeface="华文楷体" pitchFamily="2" charset="-122"/>
                <a:cs typeface="Times New Roman" pitchFamily="18" charset="0"/>
              </a:rPr>
              <a:t>位段选择符和</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位段内偏移量（即</a:t>
            </a:r>
            <a:r>
              <a:rPr kumimoji="1" lang="zh-CN" altLang="en-US" sz="2000" dirty="0">
                <a:solidFill>
                  <a:srgbClr val="FF0000"/>
                </a:solidFill>
                <a:latin typeface="Centaur" pitchFamily="18" charset="0"/>
                <a:ea typeface="华文楷体" pitchFamily="2" charset="-122"/>
                <a:cs typeface="Times New Roman" pitchFamily="18" charset="0"/>
              </a:rPr>
              <a:t>有效地址</a:t>
            </a:r>
            <a:r>
              <a:rPr kumimoji="1" lang="zh-CN" altLang="en-US" sz="2000" dirty="0">
                <a:latin typeface="Centaur" pitchFamily="18" charset="0"/>
                <a:ea typeface="华文楷体" pitchFamily="2" charset="-122"/>
                <a:cs typeface="Times New Roman" pitchFamily="18" charset="0"/>
              </a:rPr>
              <a:t>）</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线性地址</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位（其位数由虚拟地址空间大小决定）</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物理地址</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位（其位数由存储器总线中的地址线条数决定）</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solidFill>
                  <a:srgbClr val="0033CC"/>
                </a:solidFill>
                <a:latin typeface="Centaur" pitchFamily="18" charset="0"/>
                <a:ea typeface="华文楷体" pitchFamily="2" charset="-122"/>
              </a:rPr>
              <a:t>分段过程实现将逻辑地址转换为线性地址</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solidFill>
                  <a:srgbClr val="0033CC"/>
                </a:solidFill>
                <a:latin typeface="Centaur" pitchFamily="18" charset="0"/>
                <a:ea typeface="华文楷体" pitchFamily="2" charset="-122"/>
              </a:rPr>
              <a:t>分页过程实现将线性地址转换为物理地址</a:t>
            </a:r>
          </a:p>
          <a:p>
            <a:pPr marL="342900" indent="-342900" eaLnBrk="0" hangingPunct="0">
              <a:spcBef>
                <a:spcPct val="20000"/>
              </a:spcBef>
              <a:buClr>
                <a:srgbClr val="FF0000"/>
              </a:buClr>
              <a:buFont typeface="Monotype Sorts" pitchFamily="2" charset="2"/>
              <a:buChar char="z"/>
              <a:defRPr/>
            </a:pPr>
            <a:endParaRPr kumimoji="1" lang="zh-CN" altLang="en-US"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7DA343B-E12A-48A1-ADCF-8220B783743C}"/>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中的存储管理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1500" y="1178750"/>
            <a:ext cx="90106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在</a:t>
            </a:r>
            <a:r>
              <a:rPr kumimoji="1" lang="en-US" altLang="zh-CN" sz="2400" kern="0" dirty="0">
                <a:latin typeface="Centaur" pitchFamily="18" charset="0"/>
                <a:ea typeface="华文楷体" pitchFamily="2" charset="-122"/>
              </a:rPr>
              <a:t>CR0</a:t>
            </a:r>
            <a:r>
              <a:rPr kumimoji="1" lang="zh-CN" altLang="en-US" sz="2400" kern="0" dirty="0">
                <a:latin typeface="Centaur" pitchFamily="18" charset="0"/>
                <a:ea typeface="华文楷体" pitchFamily="2" charset="-122"/>
              </a:rPr>
              <a:t>的</a:t>
            </a:r>
            <a:r>
              <a:rPr kumimoji="1" lang="en-US" altLang="zh-CN" sz="2400" kern="0" dirty="0">
                <a:solidFill>
                  <a:srgbClr val="0033CC"/>
                </a:solidFill>
                <a:latin typeface="Centaur" pitchFamily="18" charset="0"/>
                <a:ea typeface="华文楷体" pitchFamily="2" charset="-122"/>
              </a:rPr>
              <a:t>PE</a:t>
            </a:r>
            <a:r>
              <a:rPr kumimoji="1" lang="zh-CN" altLang="en-US" sz="2400" kern="0" dirty="0">
                <a:solidFill>
                  <a:srgbClr val="0033CC"/>
                </a:solidFill>
                <a:latin typeface="Centaur" pitchFamily="18" charset="0"/>
                <a:ea typeface="华文楷体" pitchFamily="2" charset="-122"/>
              </a:rPr>
              <a:t>位为“</a:t>
            </a:r>
            <a:r>
              <a:rPr kumimoji="1" lang="en-US" altLang="zh-CN" sz="2400" kern="0" dirty="0">
                <a:solidFill>
                  <a:srgbClr val="0033CC"/>
                </a:solidFill>
                <a:ea typeface="华文楷体" pitchFamily="2" charset="-122"/>
                <a:cs typeface="Times New Roman" pitchFamily="18" charset="0"/>
              </a:rPr>
              <a:t>1</a:t>
            </a:r>
            <a:r>
              <a:rPr kumimoji="1" lang="zh-CN" altLang="en-US" sz="2400" kern="0" dirty="0">
                <a:solidFill>
                  <a:srgbClr val="0033CC"/>
                </a:solidFill>
                <a:latin typeface="Centaur" pitchFamily="18" charset="0"/>
                <a:ea typeface="华文楷体" pitchFamily="2" charset="-122"/>
              </a:rPr>
              <a:t>”</a:t>
            </a:r>
            <a:r>
              <a:rPr kumimoji="1" lang="zh-CN" altLang="en-US" sz="2400" kern="0" dirty="0">
                <a:latin typeface="Centaur" pitchFamily="18" charset="0"/>
                <a:ea typeface="华文楷体" pitchFamily="2" charset="-122"/>
              </a:rPr>
              <a:t>时，进入保护模式，启动分段机制；</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通过段寄存器中段选择符的</a:t>
            </a:r>
            <a:r>
              <a:rPr kumimoji="1" lang="en-US" altLang="zh-CN" sz="2400" kern="0" dirty="0">
                <a:latin typeface="Centaur" pitchFamily="18" charset="0"/>
                <a:ea typeface="华文楷体" pitchFamily="2" charset="-122"/>
              </a:rPr>
              <a:t>TI</a:t>
            </a:r>
            <a:r>
              <a:rPr kumimoji="1" lang="zh-CN" altLang="en-US" sz="2400" kern="0" dirty="0">
                <a:latin typeface="Centaur" pitchFamily="18" charset="0"/>
                <a:ea typeface="华文楷体" pitchFamily="2" charset="-122"/>
              </a:rPr>
              <a:t>位决定在哪个段表中查找；</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通过</a:t>
            </a:r>
            <a:r>
              <a:rPr kumimoji="1" lang="en-US" altLang="zh-CN" sz="2400" kern="0" dirty="0" err="1">
                <a:latin typeface="Centaur" pitchFamily="18" charset="0"/>
                <a:ea typeface="华文楷体" pitchFamily="2" charset="-122"/>
              </a:rPr>
              <a:t>GDTR</a:t>
            </a:r>
            <a:r>
              <a:rPr kumimoji="1" lang="zh-CN" altLang="en-US" sz="2400" kern="0" dirty="0">
                <a:latin typeface="Centaur" pitchFamily="18" charset="0"/>
                <a:ea typeface="华文楷体" pitchFamily="2" charset="-122"/>
              </a:rPr>
              <a:t>读出段表的首地址；</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根据段寄存器中段选择符的索引，找到一个段描述符；</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在段描述符中读出段基址，和有效地址相加得到线性地址。</a:t>
            </a:r>
            <a:endParaRPr kumimoji="1" lang="en-US" altLang="zh-CN" sz="2400" kern="0" dirty="0">
              <a:latin typeface="Centaur" pitchFamily="18" charset="0"/>
              <a:ea typeface="华文楷体" pitchFamily="2" charset="-122"/>
            </a:endParaRPr>
          </a:p>
        </p:txBody>
      </p:sp>
      <p:sp>
        <p:nvSpPr>
          <p:cNvPr id="8" name="Rectangle 2">
            <a:extLst>
              <a:ext uri="{FF2B5EF4-FFF2-40B4-BE49-F238E27FC236}">
                <a16:creationId xmlns:a16="http://schemas.microsoft.com/office/drawing/2014/main" id="{00140BD5-16C9-4085-8FEC-CFA893852C14}"/>
              </a:ext>
            </a:extLst>
          </p:cNvPr>
          <p:cNvSpPr>
            <a:spLocks noGrp="1" noChangeArrowheads="1"/>
          </p:cNvSpPr>
          <p:nvPr>
            <p:ph type="title"/>
          </p:nvPr>
        </p:nvSpPr>
        <p:spPr>
          <a:xfrm>
            <a:off x="457200" y="98425"/>
            <a:ext cx="8229600" cy="561975"/>
          </a:xfrm>
        </p:spPr>
        <p:txBody>
          <a:bodyPr/>
          <a:lstStyle/>
          <a:p>
            <a:r>
              <a:rPr lang="zh-CN" altLang="en-US" sz="3600" dirty="0"/>
              <a:t>逻辑地址到线性地址的变换总结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4"/>
          <p:cNvPicPr>
            <a:picLocks noChangeAspect="1" noChangeArrowheads="1"/>
          </p:cNvPicPr>
          <p:nvPr/>
        </p:nvPicPr>
        <p:blipFill>
          <a:blip r:embed="rId3" cstate="print"/>
          <a:srcRect/>
          <a:stretch>
            <a:fillRect/>
          </a:stretch>
        </p:blipFill>
        <p:spPr bwMode="auto">
          <a:xfrm>
            <a:off x="323850" y="3362517"/>
            <a:ext cx="8334375" cy="2317750"/>
          </a:xfrm>
          <a:prstGeom prst="rect">
            <a:avLst/>
          </a:prstGeom>
          <a:noFill/>
          <a:ln w="9525">
            <a:noFill/>
            <a:miter lim="800000"/>
            <a:headEnd/>
            <a:tailEnd/>
          </a:ln>
        </p:spPr>
      </p:pic>
      <p:pic>
        <p:nvPicPr>
          <p:cNvPr id="4100" name="Picture 5"/>
          <p:cNvPicPr>
            <a:picLocks noChangeAspect="1" noChangeArrowheads="1"/>
          </p:cNvPicPr>
          <p:nvPr/>
        </p:nvPicPr>
        <p:blipFill>
          <a:blip r:embed="rId4" cstate="print"/>
          <a:srcRect/>
          <a:stretch>
            <a:fillRect/>
          </a:stretch>
        </p:blipFill>
        <p:spPr bwMode="auto">
          <a:xfrm>
            <a:off x="468313" y="1594042"/>
            <a:ext cx="3355975" cy="917575"/>
          </a:xfrm>
          <a:prstGeom prst="rect">
            <a:avLst/>
          </a:prstGeom>
          <a:noFill/>
          <a:ln w="9525">
            <a:noFill/>
            <a:miter lim="800000"/>
            <a:headEnd/>
            <a:tailEnd/>
          </a:ln>
        </p:spPr>
      </p:pic>
      <p:sp>
        <p:nvSpPr>
          <p:cNvPr id="4101" name="TextBox 7"/>
          <p:cNvSpPr txBox="1">
            <a:spLocks noChangeArrowheads="1"/>
          </p:cNvSpPr>
          <p:nvPr/>
        </p:nvSpPr>
        <p:spPr bwMode="auto">
          <a:xfrm>
            <a:off x="539750" y="998730"/>
            <a:ext cx="1439863"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段选择符</a:t>
            </a:r>
          </a:p>
        </p:txBody>
      </p:sp>
      <p:sp>
        <p:nvSpPr>
          <p:cNvPr id="4102" name="TextBox 8"/>
          <p:cNvSpPr txBox="1">
            <a:spLocks noChangeArrowheads="1"/>
          </p:cNvSpPr>
          <p:nvPr/>
        </p:nvSpPr>
        <p:spPr bwMode="auto">
          <a:xfrm>
            <a:off x="539750" y="2697355"/>
            <a:ext cx="1439863"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段描述符</a:t>
            </a:r>
          </a:p>
        </p:txBody>
      </p:sp>
      <p:sp>
        <p:nvSpPr>
          <p:cNvPr id="10" name="椭圆 9"/>
          <p:cNvSpPr>
            <a:spLocks noChangeArrowheads="1"/>
          </p:cNvSpPr>
          <p:nvPr/>
        </p:nvSpPr>
        <p:spPr bwMode="auto">
          <a:xfrm>
            <a:off x="2803525" y="1862330"/>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1" name="椭圆 10"/>
          <p:cNvSpPr>
            <a:spLocks noChangeArrowheads="1"/>
          </p:cNvSpPr>
          <p:nvPr/>
        </p:nvSpPr>
        <p:spPr bwMode="auto">
          <a:xfrm>
            <a:off x="1042988" y="4081655"/>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2" name="TextBox 11"/>
          <p:cNvSpPr txBox="1">
            <a:spLocks noChangeArrowheads="1"/>
          </p:cNvSpPr>
          <p:nvPr/>
        </p:nvSpPr>
        <p:spPr bwMode="auto">
          <a:xfrm>
            <a:off x="4932363" y="2438592"/>
            <a:ext cx="3311525" cy="461963"/>
          </a:xfrm>
          <a:prstGeom prst="rect">
            <a:avLst/>
          </a:prstGeom>
          <a:noFill/>
          <a:ln w="9525">
            <a:noFill/>
            <a:miter lim="800000"/>
            <a:headEnd/>
            <a:tailEnd/>
          </a:ln>
        </p:spPr>
        <p:txBody>
          <a:bodyPr>
            <a:spAutoFit/>
          </a:bodyPr>
          <a:lstStyle/>
          <a:p>
            <a:r>
              <a:rPr lang="zh-CN" altLang="en-US">
                <a:latin typeface="华文楷体" pitchFamily="2" charset="-122"/>
                <a:ea typeface="华文楷体" pitchFamily="2" charset="-122"/>
              </a:rPr>
              <a:t>权限信息位（</a:t>
            </a:r>
            <a:r>
              <a:rPr lang="zh-CN" altLang="en-US" b="1">
                <a:solidFill>
                  <a:srgbClr val="0033CC"/>
                </a:solidFill>
                <a:latin typeface="华文楷体" pitchFamily="2" charset="-122"/>
                <a:ea typeface="华文楷体" pitchFamily="2" charset="-122"/>
              </a:rPr>
              <a:t>存储保护</a:t>
            </a:r>
            <a:r>
              <a:rPr lang="zh-CN" altLang="en-US">
                <a:latin typeface="华文楷体" pitchFamily="2" charset="-122"/>
                <a:ea typeface="华文楷体" pitchFamily="2" charset="-122"/>
              </a:rPr>
              <a:t>）</a:t>
            </a:r>
          </a:p>
        </p:txBody>
      </p:sp>
      <p:cxnSp>
        <p:nvCxnSpPr>
          <p:cNvPr id="15" name="直接连接符 14"/>
          <p:cNvCxnSpPr>
            <a:cxnSpLocks noChangeShapeType="1"/>
            <a:stCxn id="10" idx="6"/>
            <a:endCxn id="12" idx="1"/>
          </p:cNvCxnSpPr>
          <p:nvPr/>
        </p:nvCxnSpPr>
        <p:spPr bwMode="auto">
          <a:xfrm>
            <a:off x="3883025" y="2151255"/>
            <a:ext cx="1049338" cy="519112"/>
          </a:xfrm>
          <a:prstGeom prst="line">
            <a:avLst/>
          </a:prstGeom>
          <a:noFill/>
          <a:ln w="28575" algn="ctr">
            <a:solidFill>
              <a:schemeClr val="tx1"/>
            </a:solidFill>
            <a:round/>
            <a:headEnd/>
            <a:tailEnd type="triangle" w="med" len="lg"/>
          </a:ln>
        </p:spPr>
      </p:cxnSp>
      <p:cxnSp>
        <p:nvCxnSpPr>
          <p:cNvPr id="16" name="直接连接符 15"/>
          <p:cNvCxnSpPr>
            <a:cxnSpLocks noChangeShapeType="1"/>
            <a:stCxn id="11" idx="6"/>
            <a:endCxn id="12" idx="1"/>
          </p:cNvCxnSpPr>
          <p:nvPr/>
        </p:nvCxnSpPr>
        <p:spPr bwMode="auto">
          <a:xfrm flipV="1">
            <a:off x="2122488" y="2670367"/>
            <a:ext cx="2809875" cy="1700213"/>
          </a:xfrm>
          <a:prstGeom prst="line">
            <a:avLst/>
          </a:prstGeom>
          <a:noFill/>
          <a:ln w="28575" algn="ctr">
            <a:solidFill>
              <a:schemeClr val="tx1"/>
            </a:solidFill>
            <a:round/>
            <a:headEnd/>
            <a:tailEnd type="triangle" w="med" len="lg"/>
          </a:ln>
        </p:spPr>
      </p:cxnSp>
      <p:sp>
        <p:nvSpPr>
          <p:cNvPr id="13" name="Rectangle 2">
            <a:extLst>
              <a:ext uri="{FF2B5EF4-FFF2-40B4-BE49-F238E27FC236}">
                <a16:creationId xmlns:a16="http://schemas.microsoft.com/office/drawing/2014/main" id="{C85F8C46-AE1D-45D9-BBB5-887161D9FA01}"/>
              </a:ext>
            </a:extLst>
          </p:cNvPr>
          <p:cNvSpPr>
            <a:spLocks noGrp="1" noChangeArrowheads="1"/>
          </p:cNvSpPr>
          <p:nvPr>
            <p:ph type="title"/>
          </p:nvPr>
        </p:nvSpPr>
        <p:spPr>
          <a:xfrm>
            <a:off x="457200" y="98425"/>
            <a:ext cx="8229600" cy="561975"/>
          </a:xfrm>
        </p:spPr>
        <p:txBody>
          <a:bodyPr/>
          <a:lstStyle/>
          <a:p>
            <a:r>
              <a:rPr lang="zh-CN" altLang="en-US" sz="3600" dirty="0"/>
              <a:t>回顾：段选择符和段描述符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8D37A27C-D928-4D42-9D91-2D6AD705C426}"/>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中虚拟存储器（地址转换）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2" end="2"/>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349250" y="1196975"/>
            <a:ext cx="8686800" cy="23653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zh-CN" altLang="en-US" sz="2800" dirty="0">
                <a:latin typeface="Centaur" pitchFamily="18" charset="0"/>
                <a:ea typeface="华文楷体" pitchFamily="2" charset="-122"/>
                <a:cs typeface="Times New Roman" pitchFamily="18" charset="0"/>
              </a:rPr>
              <a:t>什么是存储保护？</a:t>
            </a:r>
            <a:endParaRPr kumimoji="1" lang="en-US" altLang="zh-TW" sz="2800" dirty="0">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cs typeface="Times New Roman" pitchFamily="18" charset="0"/>
              </a:rPr>
              <a:t>为避免多道程序相互干扰，防止某程序出错而破坏其他程序的正确性或不合法地访问其他程序或数据区，应对每个程序进行存储保护</a:t>
            </a:r>
            <a:endParaRPr kumimoji="1" lang="en-US" altLang="zh-CN" dirty="0">
              <a:solidFill>
                <a:srgbClr val="0033CC"/>
              </a:solidFill>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endParaRPr kumimoji="1" lang="en-US" altLang="zh-TW" dirty="0">
              <a:solidFill>
                <a:srgbClr val="0033CC"/>
              </a:solidFill>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dirty="0">
                <a:latin typeface="Centaur" pitchFamily="18" charset="0"/>
                <a:ea typeface="华文楷体" pitchFamily="2" charset="-122"/>
                <a:cs typeface="Times New Roman" pitchFamily="18" charset="0"/>
              </a:rPr>
              <a:t>以下情况发生存储保护错：</a:t>
            </a:r>
            <a:endParaRPr kumimoji="1" lang="en-US" altLang="zh-TW" sz="2800" dirty="0">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rPr>
              <a:t>地址越界</a:t>
            </a:r>
            <a:r>
              <a:rPr kumimoji="1" lang="zh-CN" altLang="en-US" dirty="0">
                <a:latin typeface="Centaur" pitchFamily="18" charset="0"/>
                <a:ea typeface="华文楷体" pitchFamily="2" charset="-122"/>
              </a:rPr>
              <a:t>（转换得到的物理地址不属于可访问范围）</a:t>
            </a:r>
            <a:endParaRPr kumimoji="1" lang="en-US" altLang="zh-CN" dirty="0">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endParaRPr kumimoji="1" lang="en-US" altLang="zh-CN" dirty="0">
              <a:solidFill>
                <a:srgbClr val="0033CC"/>
              </a:solidFill>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rPr>
              <a:t>访问越权</a:t>
            </a:r>
            <a:r>
              <a:rPr kumimoji="1" lang="zh-CN" altLang="en-US" dirty="0">
                <a:latin typeface="Centaur" pitchFamily="18" charset="0"/>
                <a:ea typeface="华文楷体" pitchFamily="2" charset="-122"/>
              </a:rPr>
              <a:t>（访问操作与所拥有的访问权限不符</a:t>
            </a:r>
            <a:r>
              <a:rPr kumimoji="1" lang="zh-CN" altLang="en-US" dirty="0">
                <a:solidFill>
                  <a:srgbClr val="0033CC"/>
                </a:solidFill>
                <a:latin typeface="Centaur" pitchFamily="18" charset="0"/>
                <a:ea typeface="华文楷体" pitchFamily="2" charset="-122"/>
              </a:rPr>
              <a:t>）</a:t>
            </a:r>
          </a:p>
          <a:p>
            <a:pPr marL="742950" lvl="1" indent="-285750" eaLnBrk="0" hangingPunct="0">
              <a:spcBef>
                <a:spcPct val="20000"/>
              </a:spcBef>
              <a:buClr>
                <a:srgbClr val="FF0000"/>
              </a:buClr>
              <a:buFont typeface="Monotype Sorts" pitchFamily="2" charset="2"/>
              <a:buChar char="y"/>
            </a:pPr>
            <a:endParaRPr kumimoji="1" lang="zh-CN" altLang="en-US" dirty="0">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endParaRPr kumimoji="1" lang="zh-CN" altLang="en-US" dirty="0">
              <a:latin typeface="Centaur" pitchFamily="18" charset="0"/>
              <a:ea typeface="华文楷体" pitchFamily="2" charset="-122"/>
            </a:endParaRPr>
          </a:p>
        </p:txBody>
      </p:sp>
      <p:pic>
        <p:nvPicPr>
          <p:cNvPr id="4" name="Picture 4"/>
          <p:cNvPicPr>
            <a:picLocks noChangeAspect="1" noChangeArrowheads="1"/>
          </p:cNvPicPr>
          <p:nvPr/>
        </p:nvPicPr>
        <p:blipFill>
          <a:blip r:embed="rId2" cstate="print"/>
          <a:srcRect/>
          <a:stretch>
            <a:fillRect/>
          </a:stretch>
        </p:blipFill>
        <p:spPr bwMode="auto">
          <a:xfrm>
            <a:off x="623888" y="1097602"/>
            <a:ext cx="7650162" cy="298767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11188" y="4264665"/>
            <a:ext cx="7766050" cy="2571750"/>
          </a:xfrm>
          <a:prstGeom prst="rect">
            <a:avLst/>
          </a:prstGeom>
          <a:noFill/>
          <a:ln w="9525">
            <a:noFill/>
            <a:miter lim="800000"/>
            <a:headEnd/>
            <a:tailEnd/>
          </a:ln>
        </p:spPr>
      </p:pic>
      <p:sp>
        <p:nvSpPr>
          <p:cNvPr id="6" name="TextBox 5"/>
          <p:cNvSpPr txBox="1">
            <a:spLocks noChangeArrowheads="1"/>
          </p:cNvSpPr>
          <p:nvPr/>
        </p:nvSpPr>
        <p:spPr bwMode="auto">
          <a:xfrm>
            <a:off x="4500563" y="2335852"/>
            <a:ext cx="1944687" cy="460375"/>
          </a:xfrm>
          <a:prstGeom prst="rect">
            <a:avLst/>
          </a:prstGeom>
          <a:noFill/>
          <a:ln w="9525">
            <a:noFill/>
            <a:miter lim="800000"/>
            <a:headEnd/>
            <a:tailEnd/>
          </a:ln>
        </p:spPr>
        <p:txBody>
          <a:bodyPr>
            <a:spAutoFit/>
          </a:bodyPr>
          <a:lstStyle/>
          <a:p>
            <a:r>
              <a:rPr lang="zh-CN" altLang="en-US">
                <a:solidFill>
                  <a:srgbClr val="FF0000"/>
                </a:solidFill>
                <a:latin typeface="华文楷体" pitchFamily="2" charset="-122"/>
                <a:ea typeface="华文楷体" pitchFamily="2" charset="-122"/>
              </a:rPr>
              <a:t>访问越权</a:t>
            </a:r>
            <a:endParaRPr lang="en-US" altLang="zh-CN">
              <a:solidFill>
                <a:srgbClr val="FF0000"/>
              </a:solidFill>
              <a:latin typeface="华文楷体" pitchFamily="2" charset="-122"/>
              <a:ea typeface="华文楷体" pitchFamily="2" charset="-122"/>
            </a:endParaRPr>
          </a:p>
        </p:txBody>
      </p:sp>
      <p:sp>
        <p:nvSpPr>
          <p:cNvPr id="7" name="TextBox 6"/>
          <p:cNvSpPr txBox="1">
            <a:spLocks noChangeArrowheads="1"/>
          </p:cNvSpPr>
          <p:nvPr/>
        </p:nvSpPr>
        <p:spPr bwMode="auto">
          <a:xfrm>
            <a:off x="4573588" y="5502915"/>
            <a:ext cx="1943100"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地址越界</a:t>
            </a:r>
            <a:endParaRPr lang="en-US" altLang="zh-CN">
              <a:solidFill>
                <a:srgbClr val="0033CC"/>
              </a:solidFill>
              <a:latin typeface="华文楷体" pitchFamily="2" charset="-122"/>
              <a:ea typeface="华文楷体" pitchFamily="2" charset="-122"/>
            </a:endParaRPr>
          </a:p>
        </p:txBody>
      </p:sp>
      <p:sp>
        <p:nvSpPr>
          <p:cNvPr id="8" name="Rectangle 2">
            <a:extLst>
              <a:ext uri="{FF2B5EF4-FFF2-40B4-BE49-F238E27FC236}">
                <a16:creationId xmlns:a16="http://schemas.microsoft.com/office/drawing/2014/main" id="{F8E6EC61-BF7E-420C-8F3F-24A30598551F}"/>
              </a:ext>
            </a:extLst>
          </p:cNvPr>
          <p:cNvSpPr>
            <a:spLocks noGrp="1" noChangeArrowheads="1"/>
          </p:cNvSpPr>
          <p:nvPr>
            <p:ph type="title"/>
          </p:nvPr>
        </p:nvSpPr>
        <p:spPr>
          <a:xfrm>
            <a:off x="457200" y="98425"/>
            <a:ext cx="8229600" cy="561975"/>
          </a:xfrm>
        </p:spPr>
        <p:txBody>
          <a:bodyPr/>
          <a:lstStyle/>
          <a:p>
            <a:r>
              <a:rPr lang="zh-CN" altLang="en-US" sz="3600" dirty="0"/>
              <a:t>存储保护的基本概念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linds(horizontal)">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xEl>
                                              <p:pRg st="0" end="0"/>
                                            </p:txEl>
                                          </p:spTgt>
                                        </p:tgtEl>
                                      </p:cBhvr>
                                    </p:animEffect>
                                    <p:set>
                                      <p:cBhvr>
                                        <p:cTn id="32" dur="1" fill="hold">
                                          <p:stCondLst>
                                            <p:cond delay="499"/>
                                          </p:stCondLst>
                                        </p:cTn>
                                        <p:tgtEl>
                                          <p:spTgt spid="10">
                                            <p:txEl>
                                              <p:pRg st="0" end="0"/>
                                            </p:txEl>
                                          </p:spTgt>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10">
                                            <p:txEl>
                                              <p:pRg st="1" end="1"/>
                                            </p:txEl>
                                          </p:spTgt>
                                        </p:tgtEl>
                                      </p:cBhvr>
                                    </p:animEffect>
                                    <p:set>
                                      <p:cBhvr>
                                        <p:cTn id="35" dur="1" fill="hold">
                                          <p:stCondLst>
                                            <p:cond delay="499"/>
                                          </p:stCondLst>
                                        </p:cTn>
                                        <p:tgtEl>
                                          <p:spTgt spid="10">
                                            <p:txEl>
                                              <p:pRg st="1" end="1"/>
                                            </p:txEl>
                                          </p:spTgt>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0">
                                            <p:txEl>
                                              <p:pRg st="3" end="3"/>
                                            </p:txEl>
                                          </p:spTgt>
                                        </p:tgtEl>
                                      </p:cBhvr>
                                    </p:animEffect>
                                    <p:set>
                                      <p:cBhvr>
                                        <p:cTn id="38" dur="1" fill="hold">
                                          <p:stCondLst>
                                            <p:cond delay="499"/>
                                          </p:stCondLst>
                                        </p:cTn>
                                        <p:tgtEl>
                                          <p:spTgt spid="10">
                                            <p:txEl>
                                              <p:pRg st="3" end="3"/>
                                            </p:txEl>
                                          </p:spTgt>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0">
                                            <p:txEl>
                                              <p:pRg st="4" end="4"/>
                                            </p:txEl>
                                          </p:spTgt>
                                        </p:tgtEl>
                                      </p:cBhvr>
                                    </p:animEffect>
                                    <p:set>
                                      <p:cBhvr>
                                        <p:cTn id="41" dur="1" fill="hold">
                                          <p:stCondLst>
                                            <p:cond delay="499"/>
                                          </p:stCondLst>
                                        </p:cTn>
                                        <p:tgtEl>
                                          <p:spTgt spid="10">
                                            <p:txEl>
                                              <p:pRg st="4" end="4"/>
                                            </p:txEl>
                                          </p:spTgt>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10">
                                            <p:txEl>
                                              <p:pRg st="6" end="6"/>
                                            </p:txEl>
                                          </p:spTgt>
                                        </p:tgtEl>
                                      </p:cBhvr>
                                    </p:animEffect>
                                    <p:set>
                                      <p:cBhvr>
                                        <p:cTn id="44" dur="1" fill="hold">
                                          <p:stCondLst>
                                            <p:cond delay="499"/>
                                          </p:stCondLst>
                                        </p:cTn>
                                        <p:tgtEl>
                                          <p:spTgt spid="10">
                                            <p:txEl>
                                              <p:pRg st="6" end="6"/>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par>
                                <p:cTn id="50" presetID="3" presetClass="entr" presetSubtype="1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animEffect transition="in" filter="blinds(horizontal)">
                                      <p:cBhvr>
                                        <p:cTn id="6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251520" y="1412776"/>
            <a:ext cx="4680520" cy="4608512"/>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5" name="椭圆 4"/>
          <p:cNvSpPr/>
          <p:nvPr/>
        </p:nvSpPr>
        <p:spPr bwMode="auto">
          <a:xfrm>
            <a:off x="741928" y="1831176"/>
            <a:ext cx="3672408" cy="3816424"/>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6" name="椭圆 5"/>
          <p:cNvSpPr/>
          <p:nvPr/>
        </p:nvSpPr>
        <p:spPr bwMode="auto">
          <a:xfrm>
            <a:off x="1201272" y="2317816"/>
            <a:ext cx="2736304" cy="2952328"/>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8" name="椭圆 7"/>
          <p:cNvSpPr/>
          <p:nvPr/>
        </p:nvSpPr>
        <p:spPr bwMode="auto">
          <a:xfrm>
            <a:off x="1606024" y="2695272"/>
            <a:ext cx="1944216" cy="2173888"/>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9" name="TextBox 8"/>
          <p:cNvSpPr txBox="1">
            <a:spLocks noChangeArrowheads="1"/>
          </p:cNvSpPr>
          <p:nvPr/>
        </p:nvSpPr>
        <p:spPr bwMode="auto">
          <a:xfrm>
            <a:off x="2109788" y="3068638"/>
            <a:ext cx="1008062" cy="461962"/>
          </a:xfrm>
          <a:prstGeom prst="rect">
            <a:avLst/>
          </a:prstGeom>
          <a:noFill/>
          <a:ln w="9525">
            <a:noFill/>
            <a:miter lim="800000"/>
            <a:headEnd/>
            <a:tailEnd/>
          </a:ln>
        </p:spPr>
        <p:txBody>
          <a:bodyPr>
            <a:spAutoFit/>
          </a:bodyPr>
          <a:lstStyle/>
          <a:p>
            <a:pPr algn="ctr"/>
            <a:r>
              <a:rPr lang="en-US" altLang="zh-CN">
                <a:latin typeface="Centaur" pitchFamily="18" charset="0"/>
              </a:rPr>
              <a:t>Ring 0</a:t>
            </a:r>
            <a:endParaRPr lang="zh-CN" altLang="en-US">
              <a:latin typeface="Centaur" pitchFamily="18" charset="0"/>
            </a:endParaRPr>
          </a:p>
        </p:txBody>
      </p:sp>
      <p:sp>
        <p:nvSpPr>
          <p:cNvPr id="11" name="TextBox 10"/>
          <p:cNvSpPr txBox="1">
            <a:spLocks noChangeArrowheads="1"/>
          </p:cNvSpPr>
          <p:nvPr/>
        </p:nvSpPr>
        <p:spPr bwMode="auto">
          <a:xfrm>
            <a:off x="2124075" y="2290763"/>
            <a:ext cx="1008063" cy="430212"/>
          </a:xfrm>
          <a:prstGeom prst="rect">
            <a:avLst/>
          </a:prstGeom>
          <a:noFill/>
          <a:ln w="9525">
            <a:noFill/>
            <a:miter lim="800000"/>
            <a:headEnd/>
            <a:tailEnd/>
          </a:ln>
        </p:spPr>
        <p:txBody>
          <a:bodyPr>
            <a:spAutoFit/>
          </a:bodyPr>
          <a:lstStyle/>
          <a:p>
            <a:pPr algn="ctr"/>
            <a:r>
              <a:rPr lang="en-US" altLang="zh-CN" sz="2200">
                <a:latin typeface="Centaur" pitchFamily="18" charset="0"/>
              </a:rPr>
              <a:t>Ring 1</a:t>
            </a:r>
            <a:endParaRPr lang="zh-CN" altLang="en-US" sz="2200">
              <a:latin typeface="Centaur" pitchFamily="18" charset="0"/>
            </a:endParaRPr>
          </a:p>
        </p:txBody>
      </p:sp>
      <p:sp>
        <p:nvSpPr>
          <p:cNvPr id="12" name="TextBox 11"/>
          <p:cNvSpPr txBox="1">
            <a:spLocks noChangeArrowheads="1"/>
          </p:cNvSpPr>
          <p:nvPr/>
        </p:nvSpPr>
        <p:spPr bwMode="auto">
          <a:xfrm>
            <a:off x="2124075" y="1858963"/>
            <a:ext cx="1008063" cy="430212"/>
          </a:xfrm>
          <a:prstGeom prst="rect">
            <a:avLst/>
          </a:prstGeom>
          <a:noFill/>
          <a:ln w="9525">
            <a:noFill/>
            <a:miter lim="800000"/>
            <a:headEnd/>
            <a:tailEnd/>
          </a:ln>
        </p:spPr>
        <p:txBody>
          <a:bodyPr>
            <a:spAutoFit/>
          </a:bodyPr>
          <a:lstStyle/>
          <a:p>
            <a:pPr algn="ctr"/>
            <a:r>
              <a:rPr lang="en-US" altLang="zh-CN" sz="2200">
                <a:latin typeface="Centaur" pitchFamily="18" charset="0"/>
              </a:rPr>
              <a:t>Ring 2</a:t>
            </a:r>
            <a:endParaRPr lang="zh-CN" altLang="en-US" sz="2200">
              <a:latin typeface="Centaur" pitchFamily="18" charset="0"/>
            </a:endParaRPr>
          </a:p>
        </p:txBody>
      </p:sp>
      <p:sp>
        <p:nvSpPr>
          <p:cNvPr id="13" name="TextBox 12"/>
          <p:cNvSpPr txBox="1">
            <a:spLocks noChangeArrowheads="1"/>
          </p:cNvSpPr>
          <p:nvPr/>
        </p:nvSpPr>
        <p:spPr bwMode="auto">
          <a:xfrm>
            <a:off x="2124075" y="1400175"/>
            <a:ext cx="1008063" cy="430213"/>
          </a:xfrm>
          <a:prstGeom prst="rect">
            <a:avLst/>
          </a:prstGeom>
          <a:noFill/>
          <a:ln w="9525">
            <a:noFill/>
            <a:miter lim="800000"/>
            <a:headEnd/>
            <a:tailEnd/>
          </a:ln>
        </p:spPr>
        <p:txBody>
          <a:bodyPr>
            <a:spAutoFit/>
          </a:bodyPr>
          <a:lstStyle/>
          <a:p>
            <a:pPr algn="ctr"/>
            <a:r>
              <a:rPr lang="en-US" altLang="zh-CN" sz="2200">
                <a:latin typeface="Centaur" pitchFamily="18" charset="0"/>
              </a:rPr>
              <a:t>Ring 3</a:t>
            </a:r>
            <a:endParaRPr lang="zh-CN" altLang="en-US" sz="2200">
              <a:latin typeface="Centaur" pitchFamily="18" charset="0"/>
            </a:endParaRPr>
          </a:p>
        </p:txBody>
      </p:sp>
      <p:sp>
        <p:nvSpPr>
          <p:cNvPr id="14" name="TextBox 13"/>
          <p:cNvSpPr txBox="1">
            <a:spLocks noChangeArrowheads="1"/>
          </p:cNvSpPr>
          <p:nvPr/>
        </p:nvSpPr>
        <p:spPr bwMode="auto">
          <a:xfrm>
            <a:off x="2109788" y="4119563"/>
            <a:ext cx="1008062"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Kernel</a:t>
            </a:r>
            <a:endParaRPr lang="zh-CN" altLang="en-US">
              <a:solidFill>
                <a:srgbClr val="0033CC"/>
              </a:solidFill>
              <a:latin typeface="Centaur" pitchFamily="18" charset="0"/>
            </a:endParaRPr>
          </a:p>
        </p:txBody>
      </p:sp>
      <p:sp>
        <p:nvSpPr>
          <p:cNvPr id="15" name="TextBox 14"/>
          <p:cNvSpPr txBox="1">
            <a:spLocks noChangeArrowheads="1"/>
          </p:cNvSpPr>
          <p:nvPr/>
        </p:nvSpPr>
        <p:spPr bwMode="auto">
          <a:xfrm rot="1971646">
            <a:off x="1508125" y="4618038"/>
            <a:ext cx="1008063"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System </a:t>
            </a:r>
            <a:endParaRPr lang="zh-CN" altLang="en-US">
              <a:solidFill>
                <a:srgbClr val="0033CC"/>
              </a:solidFill>
              <a:latin typeface="Centaur" pitchFamily="18" charset="0"/>
            </a:endParaRPr>
          </a:p>
        </p:txBody>
      </p:sp>
      <p:sp>
        <p:nvSpPr>
          <p:cNvPr id="16" name="TextBox 15"/>
          <p:cNvSpPr txBox="1">
            <a:spLocks noChangeArrowheads="1"/>
          </p:cNvSpPr>
          <p:nvPr/>
        </p:nvSpPr>
        <p:spPr bwMode="auto">
          <a:xfrm rot="-2572198">
            <a:off x="2747963" y="4586288"/>
            <a:ext cx="1008062"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Service</a:t>
            </a:r>
            <a:endParaRPr lang="zh-CN" altLang="en-US">
              <a:solidFill>
                <a:srgbClr val="0033CC"/>
              </a:solidFill>
              <a:latin typeface="Centaur" pitchFamily="18" charset="0"/>
            </a:endParaRPr>
          </a:p>
        </p:txBody>
      </p:sp>
      <p:sp>
        <p:nvSpPr>
          <p:cNvPr id="17" name="TextBox 16"/>
          <p:cNvSpPr txBox="1">
            <a:spLocks noChangeArrowheads="1"/>
          </p:cNvSpPr>
          <p:nvPr/>
        </p:nvSpPr>
        <p:spPr bwMode="auto">
          <a:xfrm rot="1971646">
            <a:off x="1190625" y="4940300"/>
            <a:ext cx="1144588" cy="461963"/>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Custom</a:t>
            </a:r>
            <a:endParaRPr lang="zh-CN" altLang="en-US">
              <a:solidFill>
                <a:srgbClr val="0033CC"/>
              </a:solidFill>
              <a:latin typeface="Centaur" pitchFamily="18" charset="0"/>
            </a:endParaRPr>
          </a:p>
        </p:txBody>
      </p:sp>
      <p:sp>
        <p:nvSpPr>
          <p:cNvPr id="18" name="TextBox 17"/>
          <p:cNvSpPr txBox="1">
            <a:spLocks noChangeArrowheads="1"/>
          </p:cNvSpPr>
          <p:nvPr/>
        </p:nvSpPr>
        <p:spPr bwMode="auto">
          <a:xfrm rot="-2460706">
            <a:off x="2884488" y="4784725"/>
            <a:ext cx="1343025" cy="461963"/>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Extension</a:t>
            </a:r>
            <a:endParaRPr lang="zh-CN" altLang="en-US">
              <a:solidFill>
                <a:srgbClr val="0033CC"/>
              </a:solidFill>
              <a:latin typeface="Centaur" pitchFamily="18" charset="0"/>
            </a:endParaRPr>
          </a:p>
        </p:txBody>
      </p:sp>
      <p:sp>
        <p:nvSpPr>
          <p:cNvPr id="19" name="TextBox 18"/>
          <p:cNvSpPr txBox="1">
            <a:spLocks noChangeArrowheads="1"/>
          </p:cNvSpPr>
          <p:nvPr/>
        </p:nvSpPr>
        <p:spPr bwMode="auto">
          <a:xfrm>
            <a:off x="1766888" y="5545138"/>
            <a:ext cx="1695450" cy="460375"/>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Application</a:t>
            </a:r>
            <a:endParaRPr lang="zh-CN" altLang="en-US">
              <a:solidFill>
                <a:srgbClr val="0033CC"/>
              </a:solidFill>
              <a:latin typeface="Centaur" pitchFamily="18" charset="0"/>
            </a:endParaRPr>
          </a:p>
        </p:txBody>
      </p:sp>
      <p:sp>
        <p:nvSpPr>
          <p:cNvPr id="20" name="TextBox 19"/>
          <p:cNvSpPr txBox="1">
            <a:spLocks noChangeArrowheads="1"/>
          </p:cNvSpPr>
          <p:nvPr/>
        </p:nvSpPr>
        <p:spPr bwMode="auto">
          <a:xfrm>
            <a:off x="5148263" y="1557338"/>
            <a:ext cx="4032250" cy="3692525"/>
          </a:xfrm>
          <a:prstGeom prst="rect">
            <a:avLst/>
          </a:prstGeom>
          <a:noFill/>
          <a:ln w="9525">
            <a:noFill/>
            <a:miter lim="800000"/>
            <a:headEnd/>
            <a:tailEnd/>
          </a:ln>
        </p:spPr>
        <p:txBody>
          <a:bodyPr>
            <a:spAutoFit/>
          </a:bodyPr>
          <a:lstStyle/>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内核工作在“</a:t>
            </a:r>
            <a:r>
              <a:rPr kumimoji="1" lang="en-US" altLang="zh-CN" sz="2600">
                <a:latin typeface="Centaur" pitchFamily="18" charset="0"/>
                <a:ea typeface="华文楷体" pitchFamily="2" charset="-122"/>
                <a:cs typeface="Times New Roman" pitchFamily="18" charset="0"/>
              </a:rPr>
              <a:t>0</a:t>
            </a:r>
            <a:r>
              <a:rPr kumimoji="1" lang="zh-CN" altLang="en-US" sz="2600">
                <a:latin typeface="Centaur" pitchFamily="18" charset="0"/>
                <a:ea typeface="华文楷体" pitchFamily="2" charset="-122"/>
                <a:cs typeface="Times New Roman" pitchFamily="18" charset="0"/>
              </a:rPr>
              <a:t>”环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用户工作在“</a:t>
            </a:r>
            <a:r>
              <a:rPr kumimoji="1" lang="en-US" altLang="zh-CN" sz="2600">
                <a:latin typeface="Centaur" pitchFamily="18" charset="0"/>
                <a:ea typeface="华文楷体" pitchFamily="2" charset="-122"/>
                <a:cs typeface="Times New Roman" pitchFamily="18" charset="0"/>
              </a:rPr>
              <a:t>3</a:t>
            </a:r>
            <a:r>
              <a:rPr kumimoji="1" lang="zh-CN" altLang="en-US" sz="2600">
                <a:latin typeface="Centaur" pitchFamily="18" charset="0"/>
                <a:ea typeface="华文楷体" pitchFamily="2" charset="-122"/>
                <a:cs typeface="Times New Roman" pitchFamily="18" charset="0"/>
              </a:rPr>
              <a:t>”环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其它环留给中间件</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特权级</a:t>
            </a:r>
            <a:r>
              <a:rPr kumimoji="1" lang="zh-CN" altLang="en-US" sz="2600">
                <a:solidFill>
                  <a:srgbClr val="0033CC"/>
                </a:solidFill>
                <a:latin typeface="Centaur" pitchFamily="18" charset="0"/>
                <a:ea typeface="华文楷体" pitchFamily="2" charset="-122"/>
                <a:cs typeface="Times New Roman" pitchFamily="18" charset="0"/>
              </a:rPr>
              <a:t>由高到低</a:t>
            </a:r>
            <a:r>
              <a:rPr kumimoji="1" lang="zh-CN" altLang="en-US" sz="2600">
                <a:latin typeface="Centaur" pitchFamily="18" charset="0"/>
                <a:ea typeface="华文楷体" pitchFamily="2" charset="-122"/>
                <a:cs typeface="Times New Roman" pitchFamily="18" charset="0"/>
              </a:rPr>
              <a:t>：</a:t>
            </a:r>
            <a:r>
              <a:rPr kumimoji="1" lang="en-US" altLang="zh-CN" sz="2600">
                <a:latin typeface="Centaur" pitchFamily="18" charset="0"/>
                <a:ea typeface="华文楷体" pitchFamily="2" charset="-122"/>
                <a:cs typeface="Times New Roman" pitchFamily="18" charset="0"/>
              </a:rPr>
              <a:t>0</a:t>
            </a:r>
            <a:r>
              <a:rPr kumimoji="1" lang="zh-CN" altLang="en-US" sz="2600">
                <a:latin typeface="Centaur" pitchFamily="18" charset="0"/>
                <a:ea typeface="华文楷体" pitchFamily="2" charset="-122"/>
                <a:cs typeface="Times New Roman" pitchFamily="18" charset="0"/>
              </a:rPr>
              <a:t>～</a:t>
            </a:r>
            <a:r>
              <a:rPr kumimoji="1" lang="en-US" altLang="zh-CN" sz="2600">
                <a:latin typeface="Centaur" pitchFamily="18" charset="0"/>
                <a:ea typeface="华文楷体" pitchFamily="2" charset="-122"/>
                <a:cs typeface="Times New Roman" pitchFamily="18" charset="0"/>
              </a:rPr>
              <a:t>3</a:t>
            </a: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内环可以访问外环，但外环不能进入内环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solidFill>
                  <a:srgbClr val="7030A0"/>
                </a:solidFill>
                <a:latin typeface="Centaur" pitchFamily="18" charset="0"/>
                <a:ea typeface="华文楷体" pitchFamily="2" charset="-122"/>
                <a:cs typeface="Times New Roman" pitchFamily="18" charset="0"/>
              </a:rPr>
              <a:t>大多数操作系统，如</a:t>
            </a:r>
            <a:r>
              <a:rPr kumimoji="1" lang="en-US" altLang="zh-CN" sz="2600">
                <a:solidFill>
                  <a:srgbClr val="7030A0"/>
                </a:solidFill>
                <a:latin typeface="Centaur" pitchFamily="18" charset="0"/>
                <a:ea typeface="华文楷体" pitchFamily="2" charset="-122"/>
                <a:cs typeface="Times New Roman" pitchFamily="18" charset="0"/>
              </a:rPr>
              <a:t>Linux</a:t>
            </a:r>
            <a:r>
              <a:rPr kumimoji="1" lang="zh-CN" altLang="en-US" sz="2600">
                <a:solidFill>
                  <a:srgbClr val="7030A0"/>
                </a:solidFill>
                <a:latin typeface="Centaur" pitchFamily="18" charset="0"/>
                <a:ea typeface="华文楷体" pitchFamily="2" charset="-122"/>
                <a:cs typeface="Times New Roman" pitchFamily="18" charset="0"/>
              </a:rPr>
              <a:t>仅用第</a:t>
            </a:r>
            <a:r>
              <a:rPr kumimoji="1" lang="en-US" altLang="zh-CN" sz="2600">
                <a:solidFill>
                  <a:srgbClr val="7030A0"/>
                </a:solidFill>
                <a:latin typeface="Centaur" pitchFamily="18" charset="0"/>
                <a:ea typeface="华文楷体" pitchFamily="2" charset="-122"/>
                <a:cs typeface="Times New Roman" pitchFamily="18" charset="0"/>
              </a:rPr>
              <a:t>0</a:t>
            </a:r>
            <a:r>
              <a:rPr kumimoji="1" lang="zh-CN" altLang="en-US" sz="2600">
                <a:solidFill>
                  <a:srgbClr val="7030A0"/>
                </a:solidFill>
                <a:latin typeface="Centaur" pitchFamily="18" charset="0"/>
                <a:ea typeface="华文楷体" pitchFamily="2" charset="-122"/>
                <a:cs typeface="Times New Roman" pitchFamily="18" charset="0"/>
              </a:rPr>
              <a:t>环和第</a:t>
            </a:r>
            <a:r>
              <a:rPr kumimoji="1" lang="en-US" altLang="zh-CN" sz="2600">
                <a:solidFill>
                  <a:srgbClr val="7030A0"/>
                </a:solidFill>
                <a:latin typeface="Centaur" pitchFamily="18" charset="0"/>
                <a:ea typeface="华文楷体" pitchFamily="2" charset="-122"/>
                <a:cs typeface="Times New Roman" pitchFamily="18" charset="0"/>
              </a:rPr>
              <a:t>3</a:t>
            </a:r>
            <a:r>
              <a:rPr kumimoji="1" lang="zh-CN" altLang="en-US" sz="2600">
                <a:solidFill>
                  <a:srgbClr val="7030A0"/>
                </a:solidFill>
                <a:latin typeface="Centaur" pitchFamily="18" charset="0"/>
                <a:ea typeface="华文楷体" pitchFamily="2" charset="-122"/>
                <a:cs typeface="Times New Roman" pitchFamily="18" charset="0"/>
              </a:rPr>
              <a:t>环</a:t>
            </a:r>
            <a:endParaRPr kumimoji="1" lang="en-US" altLang="zh-CN">
              <a:solidFill>
                <a:srgbClr val="7030A0"/>
              </a:solidFill>
              <a:latin typeface="Centaur" pitchFamily="18" charset="0"/>
              <a:ea typeface="华文楷体" pitchFamily="2" charset="-122"/>
              <a:cs typeface="Times New Roman" pitchFamily="18" charset="0"/>
            </a:endParaRPr>
          </a:p>
        </p:txBody>
      </p:sp>
      <p:sp>
        <p:nvSpPr>
          <p:cNvPr id="21" name="Rectangle 2">
            <a:extLst>
              <a:ext uri="{FF2B5EF4-FFF2-40B4-BE49-F238E27FC236}">
                <a16:creationId xmlns:a16="http://schemas.microsoft.com/office/drawing/2014/main" id="{D53B393E-7A47-44E5-97CC-DB8B0CB6A34D}"/>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的环保护机制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Effect transition="in" filter="blinds(horizontal)">
                                      <p:cBhvr>
                                        <p:cTn id="33" dur="500"/>
                                        <p:tgtEl>
                                          <p:spTgt spid="20">
                                            <p:txEl>
                                              <p:pRg st="0" end="0"/>
                                            </p:txEl>
                                          </p:spTgt>
                                        </p:tgtEl>
                                      </p:cBhvr>
                                    </p:animEffect>
                                  </p:childTnLst>
                                </p:cTn>
                              </p:par>
                              <p:par>
                                <p:cTn id="34" presetID="3" presetClass="entr" presetSubtype="10" fill="hold" grpId="0" nodeType="withEffect">
                                  <p:stCondLst>
                                    <p:cond delay="0"/>
                                  </p:stCondLst>
                                  <p:iterate type="lt">
                                    <p:tmPct val="0"/>
                                  </p:iterate>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blinds(horizontal)">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iterate type="lt">
                                    <p:tmPct val="0"/>
                                  </p:iterate>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blinds(horizontal)">
                                      <p:cBhvr>
                                        <p:cTn id="41" dur="500"/>
                                        <p:tgtEl>
                                          <p:spTgt spid="19">
                                            <p:txEl>
                                              <p:pRg st="0" end="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0">
                                            <p:txEl>
                                              <p:pRg st="1" end="1"/>
                                            </p:txEl>
                                          </p:spTgt>
                                        </p:tgtEl>
                                        <p:attrNameLst>
                                          <p:attrName>style.visibility</p:attrName>
                                        </p:attrNameLst>
                                      </p:cBhvr>
                                      <p:to>
                                        <p:strVal val="visible"/>
                                      </p:to>
                                    </p:set>
                                    <p:animEffect transition="in" filter="blinds(horizontal)">
                                      <p:cBhvr>
                                        <p:cTn id="44" dur="500"/>
                                        <p:tgtEl>
                                          <p:spTgt spid="20">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0">
                                            <p:txEl>
                                              <p:pRg st="2" end="2"/>
                                            </p:txEl>
                                          </p:spTgt>
                                        </p:tgtEl>
                                        <p:attrNameLst>
                                          <p:attrName>style.visibility</p:attrName>
                                        </p:attrNameLst>
                                      </p:cBhvr>
                                      <p:to>
                                        <p:strVal val="visible"/>
                                      </p:to>
                                    </p:set>
                                    <p:animEffect transition="in" filter="blinds(horizontal)">
                                      <p:cBhvr>
                                        <p:cTn id="49" dur="500"/>
                                        <p:tgtEl>
                                          <p:spTgt spid="20">
                                            <p:txEl>
                                              <p:pRg st="2" end="2"/>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0">
                                            <p:txEl>
                                              <p:pRg st="3" end="3"/>
                                            </p:txEl>
                                          </p:spTgt>
                                        </p:tgtEl>
                                        <p:attrNameLst>
                                          <p:attrName>style.visibility</p:attrName>
                                        </p:attrNameLst>
                                      </p:cBhvr>
                                      <p:to>
                                        <p:strVal val="visible"/>
                                      </p:to>
                                    </p:set>
                                    <p:animEffect transition="in" filter="blinds(horizontal)">
                                      <p:cBhvr>
                                        <p:cTn id="66" dur="500"/>
                                        <p:tgtEl>
                                          <p:spTgt spid="20">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0">
                                            <p:txEl>
                                              <p:pRg st="4" end="4"/>
                                            </p:txEl>
                                          </p:spTgt>
                                        </p:tgtEl>
                                        <p:attrNameLst>
                                          <p:attrName>style.visibility</p:attrName>
                                        </p:attrNameLst>
                                      </p:cBhvr>
                                      <p:to>
                                        <p:strVal val="visible"/>
                                      </p:to>
                                    </p:set>
                                    <p:animEffect transition="in" filter="blinds(horizontal)">
                                      <p:cBhvr>
                                        <p:cTn id="71" dur="500"/>
                                        <p:tgtEl>
                                          <p:spTgt spid="20">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0">
                                            <p:txEl>
                                              <p:pRg st="5" end="5"/>
                                            </p:txEl>
                                          </p:spTgt>
                                        </p:tgtEl>
                                        <p:attrNameLst>
                                          <p:attrName>style.visibility</p:attrName>
                                        </p:attrNameLst>
                                      </p:cBhvr>
                                      <p:to>
                                        <p:strVal val="visible"/>
                                      </p:to>
                                    </p:set>
                                    <p:animEffect transition="in" filter="blinds(horizontal)">
                                      <p:cBhvr>
                                        <p:cTn id="76" dur="500"/>
                                        <p:tgtEl>
                                          <p:spTgt spid="20">
                                            <p:txEl>
                                              <p:pRg st="5" end="5"/>
                                            </p:txEl>
                                          </p:spTgt>
                                        </p:tgtEl>
                                      </p:cBhvr>
                                    </p:animEffect>
                                  </p:childTnLst>
                                </p:cTn>
                              </p:par>
                              <p:par>
                                <p:cTn id="77" presetID="3" presetClass="emph" presetSubtype="2" fill="hold" nodeType="withEffect">
                                  <p:stCondLst>
                                    <p:cond delay="0"/>
                                  </p:stCondLst>
                                  <p:iterate type="lt">
                                    <p:tmPct val="0"/>
                                  </p:iterate>
                                  <p:childTnLst>
                                    <p:animClr clrSpc="rgb" dir="cw">
                                      <p:cBhvr override="childStyle">
                                        <p:cTn id="78" dur="500" fill="hold"/>
                                        <p:tgtEl>
                                          <p:spTgt spid="14">
                                            <p:txEl>
                                              <p:pRg st="0" end="0"/>
                                            </p:txEl>
                                          </p:spTgt>
                                        </p:tgtEl>
                                        <p:attrNameLst>
                                          <p:attrName>style.color</p:attrName>
                                        </p:attrNameLst>
                                      </p:cBhvr>
                                      <p:to>
                                        <a:srgbClr val="CC00FF"/>
                                      </p:to>
                                    </p:animClr>
                                  </p:childTnLst>
                                </p:cTn>
                              </p:par>
                              <p:par>
                                <p:cTn id="79" presetID="3" presetClass="emph" presetSubtype="2" fill="hold" nodeType="withEffect">
                                  <p:stCondLst>
                                    <p:cond delay="0"/>
                                  </p:stCondLst>
                                  <p:iterate type="lt">
                                    <p:tmPct val="0"/>
                                  </p:iterate>
                                  <p:childTnLst>
                                    <p:animClr clrSpc="rgb" dir="cw">
                                      <p:cBhvr override="childStyle">
                                        <p:cTn id="80" dur="500" fill="hold"/>
                                        <p:tgtEl>
                                          <p:spTgt spid="19">
                                            <p:txEl>
                                              <p:pRg st="0" end="0"/>
                                            </p:txEl>
                                          </p:spTgt>
                                        </p:tgtEl>
                                        <p:attrNameLst>
                                          <p:attrName>style.color</p:attrName>
                                        </p:attrNameLst>
                                      </p:cBhvr>
                                      <p:to>
                                        <a:srgbClr val="CC00FF"/>
                                      </p:to>
                                    </p:animClr>
                                  </p:childTnLst>
                                </p:cTn>
                              </p:par>
                              <p:par>
                                <p:cTn id="81" presetID="36" presetClass="emph" presetSubtype="0" fill="hold" grpId="1" nodeType="withEffect">
                                  <p:stCondLst>
                                    <p:cond delay="0"/>
                                  </p:stCondLst>
                                  <p:iterate type="lt">
                                    <p:tmPct val="10000"/>
                                  </p:iterate>
                                  <p:childTnLst>
                                    <p:animScale>
                                      <p:cBhvr>
                                        <p:cTn id="82" dur="1000" autoRev="1" fill="hold">
                                          <p:stCondLst>
                                            <p:cond delay="0"/>
                                          </p:stCondLst>
                                        </p:cTn>
                                        <p:tgtEl>
                                          <p:spTgt spid="14">
                                            <p:txEl>
                                              <p:pRg st="0" end="0"/>
                                            </p:txEl>
                                          </p:spTgt>
                                        </p:tgtEl>
                                      </p:cBhvr>
                                      <p:to x="80000" y="100000"/>
                                    </p:animScale>
                                    <p:anim by="(#ppt_w*0.10)" calcmode="lin" valueType="num">
                                      <p:cBhvr>
                                        <p:cTn id="83" dur="1000" autoRev="1" fill="hold">
                                          <p:stCondLst>
                                            <p:cond delay="0"/>
                                          </p:stCondLst>
                                        </p:cTn>
                                        <p:tgtEl>
                                          <p:spTgt spid="14">
                                            <p:txEl>
                                              <p:pRg st="0" end="0"/>
                                            </p:txEl>
                                          </p:spTgt>
                                        </p:tgtEl>
                                        <p:attrNameLst>
                                          <p:attrName>ppt_x</p:attrName>
                                        </p:attrNameLst>
                                      </p:cBhvr>
                                    </p:anim>
                                    <p:anim by="(-#ppt_w*0.10)" calcmode="lin" valueType="num">
                                      <p:cBhvr>
                                        <p:cTn id="84" dur="1000" autoRev="1" fill="hold">
                                          <p:stCondLst>
                                            <p:cond delay="0"/>
                                          </p:stCondLst>
                                        </p:cTn>
                                        <p:tgtEl>
                                          <p:spTgt spid="14">
                                            <p:txEl>
                                              <p:pRg st="0" end="0"/>
                                            </p:txEl>
                                          </p:spTgt>
                                        </p:tgtEl>
                                        <p:attrNameLst>
                                          <p:attrName>ppt_y</p:attrName>
                                        </p:attrNameLst>
                                      </p:cBhvr>
                                    </p:anim>
                                    <p:animRot by="-480000">
                                      <p:cBhvr>
                                        <p:cTn id="85" dur="1000" autoRev="1" fill="hold">
                                          <p:stCondLst>
                                            <p:cond delay="0"/>
                                          </p:stCondLst>
                                        </p:cTn>
                                        <p:tgtEl>
                                          <p:spTgt spid="14">
                                            <p:txEl>
                                              <p:pRg st="0" end="0"/>
                                            </p:txEl>
                                          </p:spTgt>
                                        </p:tgtEl>
                                        <p:attrNameLst>
                                          <p:attrName>r</p:attrName>
                                        </p:attrNameLst>
                                      </p:cBhvr>
                                    </p:animRot>
                                  </p:childTnLst>
                                </p:cTn>
                              </p:par>
                              <p:par>
                                <p:cTn id="86" presetID="36" presetClass="emph" presetSubtype="0" fill="hold" grpId="1" nodeType="withEffect">
                                  <p:stCondLst>
                                    <p:cond delay="0"/>
                                  </p:stCondLst>
                                  <p:iterate type="lt">
                                    <p:tmPct val="10000"/>
                                  </p:iterate>
                                  <p:childTnLst>
                                    <p:animScale>
                                      <p:cBhvr>
                                        <p:cTn id="87" dur="1000" autoRev="1" fill="hold">
                                          <p:stCondLst>
                                            <p:cond delay="0"/>
                                          </p:stCondLst>
                                        </p:cTn>
                                        <p:tgtEl>
                                          <p:spTgt spid="19">
                                            <p:txEl>
                                              <p:pRg st="0" end="0"/>
                                            </p:txEl>
                                          </p:spTgt>
                                        </p:tgtEl>
                                      </p:cBhvr>
                                      <p:to x="80000" y="100000"/>
                                    </p:animScale>
                                    <p:anim by="(#ppt_w*0.10)" calcmode="lin" valueType="num">
                                      <p:cBhvr>
                                        <p:cTn id="88" dur="1000" autoRev="1" fill="hold">
                                          <p:stCondLst>
                                            <p:cond delay="0"/>
                                          </p:stCondLst>
                                        </p:cTn>
                                        <p:tgtEl>
                                          <p:spTgt spid="19">
                                            <p:txEl>
                                              <p:pRg st="0" end="0"/>
                                            </p:txEl>
                                          </p:spTgt>
                                        </p:tgtEl>
                                        <p:attrNameLst>
                                          <p:attrName>ppt_x</p:attrName>
                                        </p:attrNameLst>
                                      </p:cBhvr>
                                    </p:anim>
                                    <p:anim by="(-#ppt_w*0.10)" calcmode="lin" valueType="num">
                                      <p:cBhvr>
                                        <p:cTn id="89" dur="1000" autoRev="1" fill="hold">
                                          <p:stCondLst>
                                            <p:cond delay="0"/>
                                          </p:stCondLst>
                                        </p:cTn>
                                        <p:tgtEl>
                                          <p:spTgt spid="19">
                                            <p:txEl>
                                              <p:pRg st="0" end="0"/>
                                            </p:txEl>
                                          </p:spTgt>
                                        </p:tgtEl>
                                        <p:attrNameLst>
                                          <p:attrName>ppt_y</p:attrName>
                                        </p:attrNameLst>
                                      </p:cBhvr>
                                    </p:anim>
                                    <p:animRot by="-480000">
                                      <p:cBhvr>
                                        <p:cTn id="90" dur="1000" autoRev="1" fill="hold">
                                          <p:stCondLst>
                                            <p:cond delay="0"/>
                                          </p:stCondLst>
                                        </p:cTn>
                                        <p:tgtEl>
                                          <p:spTgt spid="1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build="allAtOnce"/>
      <p:bldP spid="14" grpId="1" build="allAtOnce"/>
      <p:bldP spid="15" grpId="0"/>
      <p:bldP spid="16" grpId="0"/>
      <p:bldP spid="17" grpId="0"/>
      <p:bldP spid="18" grpId="0"/>
      <p:bldP spid="19" grpId="0" build="allAtOnce"/>
      <p:bldP spid="19" grpI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组合 50"/>
          <p:cNvGrpSpPr>
            <a:grpSpLocks/>
          </p:cNvGrpSpPr>
          <p:nvPr/>
        </p:nvGrpSpPr>
        <p:grpSpPr bwMode="auto">
          <a:xfrm>
            <a:off x="422290" y="4451065"/>
            <a:ext cx="4751388" cy="1741487"/>
            <a:chOff x="467544" y="4495472"/>
            <a:chExt cx="4752528" cy="1741840"/>
          </a:xfrm>
        </p:grpSpPr>
        <p:sp>
          <p:nvSpPr>
            <p:cNvPr id="10269" name="矩形 21"/>
            <p:cNvSpPr>
              <a:spLocks noChangeArrowheads="1"/>
            </p:cNvSpPr>
            <p:nvPr/>
          </p:nvSpPr>
          <p:spPr bwMode="auto">
            <a:xfrm>
              <a:off x="467544" y="5805264"/>
              <a:ext cx="4536504" cy="43204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000">
                  <a:latin typeface="Centaur" pitchFamily="18" charset="0"/>
                  <a:ea typeface="华文楷体" pitchFamily="2" charset="-122"/>
                </a:rPr>
                <a:t>限界（</a:t>
              </a:r>
              <a:r>
                <a:rPr lang="en-US" altLang="zh-CN" sz="2000">
                  <a:latin typeface="Centaur" pitchFamily="18" charset="0"/>
                  <a:ea typeface="华文楷体" pitchFamily="2" charset="-122"/>
                </a:rPr>
                <a:t>L15-L0</a:t>
              </a:r>
              <a:r>
                <a:rPr lang="zh-CN" altLang="en-US" sz="2000">
                  <a:latin typeface="Centaur" pitchFamily="18" charset="0"/>
                  <a:ea typeface="华文楷体" pitchFamily="2" charset="-122"/>
                </a:rPr>
                <a:t>）</a:t>
              </a:r>
            </a:p>
          </p:txBody>
        </p:sp>
        <p:sp>
          <p:nvSpPr>
            <p:cNvPr id="10270" name="矩形 22"/>
            <p:cNvSpPr>
              <a:spLocks noChangeArrowheads="1"/>
            </p:cNvSpPr>
            <p:nvPr/>
          </p:nvSpPr>
          <p:spPr bwMode="auto">
            <a:xfrm>
              <a:off x="467544" y="5373216"/>
              <a:ext cx="4536504" cy="43204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B15-B0</a:t>
              </a:r>
              <a:r>
                <a:rPr lang="zh-CN" altLang="en-US" sz="2000">
                  <a:latin typeface="Centaur" pitchFamily="18" charset="0"/>
                  <a:ea typeface="华文楷体" pitchFamily="2" charset="-122"/>
                </a:rPr>
                <a:t>）</a:t>
              </a:r>
            </a:p>
          </p:txBody>
        </p:sp>
        <p:sp>
          <p:nvSpPr>
            <p:cNvPr id="10271" name="矩形 23"/>
            <p:cNvSpPr>
              <a:spLocks noChangeArrowheads="1"/>
            </p:cNvSpPr>
            <p:nvPr/>
          </p:nvSpPr>
          <p:spPr bwMode="auto">
            <a:xfrm>
              <a:off x="467544" y="4941168"/>
              <a:ext cx="4536504" cy="432048"/>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sp>
          <p:nvSpPr>
            <p:cNvPr id="10272" name="矩形 24"/>
            <p:cNvSpPr>
              <a:spLocks noChangeArrowheads="1"/>
            </p:cNvSpPr>
            <p:nvPr/>
          </p:nvSpPr>
          <p:spPr bwMode="auto">
            <a:xfrm>
              <a:off x="467544" y="4509120"/>
              <a:ext cx="4536504" cy="432048"/>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cxnSp>
          <p:nvCxnSpPr>
            <p:cNvPr id="10273" name="直接连接符 26"/>
            <p:cNvCxnSpPr>
              <a:cxnSpLocks noChangeShapeType="1"/>
              <a:stCxn id="10272" idx="0"/>
              <a:endCxn id="10271" idx="2"/>
            </p:cNvCxnSpPr>
            <p:nvPr/>
          </p:nvCxnSpPr>
          <p:spPr bwMode="auto">
            <a:xfrm>
              <a:off x="2735796" y="4509120"/>
              <a:ext cx="0" cy="864096"/>
            </a:xfrm>
            <a:prstGeom prst="line">
              <a:avLst/>
            </a:prstGeom>
            <a:noFill/>
            <a:ln w="28575" algn="ctr">
              <a:solidFill>
                <a:schemeClr val="tx1"/>
              </a:solidFill>
              <a:round/>
              <a:headEnd/>
              <a:tailEnd/>
            </a:ln>
          </p:spPr>
        </p:cxnSp>
        <p:cxnSp>
          <p:nvCxnSpPr>
            <p:cNvPr id="10274" name="直接连接符 27"/>
            <p:cNvCxnSpPr>
              <a:cxnSpLocks noChangeShapeType="1"/>
            </p:cNvCxnSpPr>
            <p:nvPr/>
          </p:nvCxnSpPr>
          <p:spPr bwMode="auto">
            <a:xfrm>
              <a:off x="2411760" y="4941168"/>
              <a:ext cx="0" cy="432048"/>
            </a:xfrm>
            <a:prstGeom prst="line">
              <a:avLst/>
            </a:prstGeom>
            <a:noFill/>
            <a:ln w="28575" algn="ctr">
              <a:solidFill>
                <a:schemeClr val="tx1"/>
              </a:solidFill>
              <a:round/>
              <a:headEnd/>
              <a:tailEnd/>
            </a:ln>
          </p:spPr>
        </p:cxnSp>
        <p:cxnSp>
          <p:nvCxnSpPr>
            <p:cNvPr id="10275" name="直接连接符 29"/>
            <p:cNvCxnSpPr>
              <a:cxnSpLocks noChangeShapeType="1"/>
            </p:cNvCxnSpPr>
            <p:nvPr/>
          </p:nvCxnSpPr>
          <p:spPr bwMode="auto">
            <a:xfrm>
              <a:off x="786640" y="4941168"/>
              <a:ext cx="0" cy="432048"/>
            </a:xfrm>
            <a:prstGeom prst="line">
              <a:avLst/>
            </a:prstGeom>
            <a:noFill/>
            <a:ln w="28575" algn="ctr">
              <a:solidFill>
                <a:schemeClr val="tx1"/>
              </a:solidFill>
              <a:round/>
              <a:headEnd/>
              <a:tailEnd/>
            </a:ln>
          </p:spPr>
        </p:cxnSp>
        <p:cxnSp>
          <p:nvCxnSpPr>
            <p:cNvPr id="10276" name="直接连接符 30"/>
            <p:cNvCxnSpPr>
              <a:cxnSpLocks noChangeShapeType="1"/>
            </p:cNvCxnSpPr>
            <p:nvPr/>
          </p:nvCxnSpPr>
          <p:spPr bwMode="auto">
            <a:xfrm>
              <a:off x="1331640" y="4941168"/>
              <a:ext cx="0" cy="432048"/>
            </a:xfrm>
            <a:prstGeom prst="line">
              <a:avLst/>
            </a:prstGeom>
            <a:noFill/>
            <a:ln w="28575" algn="ctr">
              <a:solidFill>
                <a:schemeClr val="tx1"/>
              </a:solidFill>
              <a:round/>
              <a:headEnd/>
              <a:tailEnd/>
            </a:ln>
          </p:spPr>
        </p:cxnSp>
        <p:cxnSp>
          <p:nvCxnSpPr>
            <p:cNvPr id="10277" name="直接连接符 31"/>
            <p:cNvCxnSpPr>
              <a:cxnSpLocks noChangeShapeType="1"/>
            </p:cNvCxnSpPr>
            <p:nvPr/>
          </p:nvCxnSpPr>
          <p:spPr bwMode="auto">
            <a:xfrm>
              <a:off x="1691680" y="4941168"/>
              <a:ext cx="0" cy="432048"/>
            </a:xfrm>
            <a:prstGeom prst="line">
              <a:avLst/>
            </a:prstGeom>
            <a:noFill/>
            <a:ln w="28575" algn="ctr">
              <a:solidFill>
                <a:schemeClr val="tx1"/>
              </a:solidFill>
              <a:round/>
              <a:headEnd/>
              <a:tailEnd/>
            </a:ln>
          </p:spPr>
        </p:cxnSp>
        <p:sp>
          <p:nvSpPr>
            <p:cNvPr id="10278" name="TextBox 32"/>
            <p:cNvSpPr txBox="1">
              <a:spLocks noChangeArrowheads="1"/>
            </p:cNvSpPr>
            <p:nvPr/>
          </p:nvSpPr>
          <p:spPr bwMode="auto">
            <a:xfrm>
              <a:off x="471312"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P</a:t>
              </a:r>
              <a:endParaRPr lang="zh-CN" altLang="en-US" sz="2000">
                <a:latin typeface="Centaur" pitchFamily="18" charset="0"/>
              </a:endParaRPr>
            </a:p>
          </p:txBody>
        </p:sp>
        <p:sp>
          <p:nvSpPr>
            <p:cNvPr id="10279" name="TextBox 34"/>
            <p:cNvSpPr txBox="1">
              <a:spLocks noChangeArrowheads="1"/>
            </p:cNvSpPr>
            <p:nvPr/>
          </p:nvSpPr>
          <p:spPr bwMode="auto">
            <a:xfrm>
              <a:off x="2411760"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A</a:t>
              </a:r>
              <a:endParaRPr lang="zh-CN" altLang="en-US" sz="2000">
                <a:latin typeface="Centaur" pitchFamily="18" charset="0"/>
              </a:endParaRPr>
            </a:p>
          </p:txBody>
        </p:sp>
        <p:sp>
          <p:nvSpPr>
            <p:cNvPr id="10280" name="TextBox 35"/>
            <p:cNvSpPr txBox="1">
              <a:spLocks noChangeArrowheads="1"/>
            </p:cNvSpPr>
            <p:nvPr/>
          </p:nvSpPr>
          <p:spPr bwMode="auto">
            <a:xfrm>
              <a:off x="1358936"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S</a:t>
              </a:r>
              <a:endParaRPr lang="zh-CN" altLang="en-US" sz="2000">
                <a:latin typeface="Centaur" pitchFamily="18" charset="0"/>
              </a:endParaRPr>
            </a:p>
          </p:txBody>
        </p:sp>
        <p:sp>
          <p:nvSpPr>
            <p:cNvPr id="10281" name="TextBox 36"/>
            <p:cNvSpPr txBox="1">
              <a:spLocks noChangeArrowheads="1"/>
            </p:cNvSpPr>
            <p:nvPr/>
          </p:nvSpPr>
          <p:spPr bwMode="auto">
            <a:xfrm>
              <a:off x="738160" y="4941168"/>
              <a:ext cx="720080" cy="400110"/>
            </a:xfrm>
            <a:prstGeom prst="rect">
              <a:avLst/>
            </a:prstGeom>
            <a:noFill/>
            <a:ln w="9525">
              <a:noFill/>
              <a:miter lim="800000"/>
              <a:headEnd/>
              <a:tailEnd/>
            </a:ln>
          </p:spPr>
          <p:txBody>
            <a:bodyPr>
              <a:spAutoFit/>
            </a:bodyPr>
            <a:lstStyle/>
            <a:p>
              <a:r>
                <a:rPr lang="en-US" altLang="zh-CN" sz="2000">
                  <a:latin typeface="Centaur" pitchFamily="18" charset="0"/>
                </a:rPr>
                <a:t>DPL</a:t>
              </a:r>
              <a:endParaRPr lang="zh-CN" altLang="en-US" sz="2000">
                <a:latin typeface="Centaur" pitchFamily="18" charset="0"/>
              </a:endParaRPr>
            </a:p>
          </p:txBody>
        </p:sp>
        <p:sp>
          <p:nvSpPr>
            <p:cNvPr id="10282" name="TextBox 37"/>
            <p:cNvSpPr txBox="1">
              <a:spLocks noChangeArrowheads="1"/>
            </p:cNvSpPr>
            <p:nvPr/>
          </p:nvSpPr>
          <p:spPr bwMode="auto">
            <a:xfrm>
              <a:off x="1633320" y="4942042"/>
              <a:ext cx="864096" cy="400110"/>
            </a:xfrm>
            <a:prstGeom prst="rect">
              <a:avLst/>
            </a:prstGeom>
            <a:noFill/>
            <a:ln w="9525">
              <a:noFill/>
              <a:miter lim="800000"/>
              <a:headEnd/>
              <a:tailEnd/>
            </a:ln>
          </p:spPr>
          <p:txBody>
            <a:bodyPr>
              <a:spAutoFit/>
            </a:bodyPr>
            <a:lstStyle/>
            <a:p>
              <a:r>
                <a:rPr lang="en-US" altLang="zh-CN" sz="2000">
                  <a:latin typeface="Centaur" pitchFamily="18" charset="0"/>
                </a:rPr>
                <a:t>TYPE</a:t>
              </a:r>
              <a:endParaRPr lang="zh-CN" altLang="en-US" sz="2000">
                <a:latin typeface="Centaur" pitchFamily="18" charset="0"/>
              </a:endParaRPr>
            </a:p>
          </p:txBody>
        </p:sp>
        <p:sp>
          <p:nvSpPr>
            <p:cNvPr id="10283" name="TextBox 38"/>
            <p:cNvSpPr txBox="1">
              <a:spLocks noChangeArrowheads="1"/>
            </p:cNvSpPr>
            <p:nvPr/>
          </p:nvSpPr>
          <p:spPr bwMode="auto">
            <a:xfrm>
              <a:off x="2771800" y="4945810"/>
              <a:ext cx="2448272"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B23-B16</a:t>
              </a:r>
              <a:r>
                <a:rPr lang="zh-CN" altLang="en-US" sz="2000">
                  <a:latin typeface="Centaur" pitchFamily="18" charset="0"/>
                  <a:ea typeface="华文楷体" pitchFamily="2" charset="-122"/>
                </a:rPr>
                <a:t>）</a:t>
              </a:r>
            </a:p>
          </p:txBody>
        </p:sp>
        <p:sp>
          <p:nvSpPr>
            <p:cNvPr id="10284" name="TextBox 39"/>
            <p:cNvSpPr txBox="1">
              <a:spLocks noChangeArrowheads="1"/>
            </p:cNvSpPr>
            <p:nvPr/>
          </p:nvSpPr>
          <p:spPr bwMode="auto">
            <a:xfrm>
              <a:off x="467544" y="4509120"/>
              <a:ext cx="2448272"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B31-B24</a:t>
              </a:r>
              <a:r>
                <a:rPr lang="zh-CN" altLang="en-US" sz="2000">
                  <a:latin typeface="Centaur" pitchFamily="18" charset="0"/>
                  <a:ea typeface="华文楷体" pitchFamily="2" charset="-122"/>
                </a:rPr>
                <a:t>）</a:t>
              </a:r>
            </a:p>
          </p:txBody>
        </p:sp>
        <p:cxnSp>
          <p:nvCxnSpPr>
            <p:cNvPr id="10285" name="直接连接符 40"/>
            <p:cNvCxnSpPr>
              <a:cxnSpLocks noChangeShapeType="1"/>
            </p:cNvCxnSpPr>
            <p:nvPr/>
          </p:nvCxnSpPr>
          <p:spPr bwMode="auto">
            <a:xfrm>
              <a:off x="2987824" y="4509120"/>
              <a:ext cx="0" cy="432048"/>
            </a:xfrm>
            <a:prstGeom prst="line">
              <a:avLst/>
            </a:prstGeom>
            <a:noFill/>
            <a:ln w="28575" algn="ctr">
              <a:solidFill>
                <a:schemeClr val="tx1"/>
              </a:solidFill>
              <a:round/>
              <a:headEnd/>
              <a:tailEnd/>
            </a:ln>
          </p:spPr>
        </p:cxnSp>
        <p:cxnSp>
          <p:nvCxnSpPr>
            <p:cNvPr id="10286" name="直接连接符 42"/>
            <p:cNvCxnSpPr>
              <a:cxnSpLocks noChangeShapeType="1"/>
            </p:cNvCxnSpPr>
            <p:nvPr/>
          </p:nvCxnSpPr>
          <p:spPr bwMode="auto">
            <a:xfrm>
              <a:off x="3248560" y="4509120"/>
              <a:ext cx="0" cy="432048"/>
            </a:xfrm>
            <a:prstGeom prst="line">
              <a:avLst/>
            </a:prstGeom>
            <a:noFill/>
            <a:ln w="28575" algn="ctr">
              <a:solidFill>
                <a:schemeClr val="tx1"/>
              </a:solidFill>
              <a:round/>
              <a:headEnd/>
              <a:tailEnd/>
            </a:ln>
          </p:spPr>
        </p:cxnSp>
        <p:cxnSp>
          <p:nvCxnSpPr>
            <p:cNvPr id="10287" name="直接连接符 43"/>
            <p:cNvCxnSpPr>
              <a:cxnSpLocks noChangeShapeType="1"/>
            </p:cNvCxnSpPr>
            <p:nvPr/>
          </p:nvCxnSpPr>
          <p:spPr bwMode="auto">
            <a:xfrm>
              <a:off x="3490456" y="4495472"/>
              <a:ext cx="0" cy="432048"/>
            </a:xfrm>
            <a:prstGeom prst="line">
              <a:avLst/>
            </a:prstGeom>
            <a:noFill/>
            <a:ln w="28575" algn="ctr">
              <a:solidFill>
                <a:schemeClr val="tx1"/>
              </a:solidFill>
              <a:round/>
              <a:headEnd/>
              <a:tailEnd/>
            </a:ln>
          </p:spPr>
        </p:cxnSp>
        <p:cxnSp>
          <p:nvCxnSpPr>
            <p:cNvPr id="10288" name="直接连接符 44"/>
            <p:cNvCxnSpPr>
              <a:cxnSpLocks noChangeShapeType="1"/>
            </p:cNvCxnSpPr>
            <p:nvPr/>
          </p:nvCxnSpPr>
          <p:spPr bwMode="auto">
            <a:xfrm>
              <a:off x="4050528" y="4495472"/>
              <a:ext cx="0" cy="432048"/>
            </a:xfrm>
            <a:prstGeom prst="line">
              <a:avLst/>
            </a:prstGeom>
            <a:noFill/>
            <a:ln w="28575" algn="ctr">
              <a:solidFill>
                <a:schemeClr val="tx1"/>
              </a:solidFill>
              <a:round/>
              <a:headEnd/>
              <a:tailEnd/>
            </a:ln>
          </p:spPr>
        </p:cxnSp>
        <p:sp>
          <p:nvSpPr>
            <p:cNvPr id="10289" name="TextBox 45"/>
            <p:cNvSpPr txBox="1">
              <a:spLocks noChangeArrowheads="1"/>
            </p:cNvSpPr>
            <p:nvPr/>
          </p:nvSpPr>
          <p:spPr bwMode="auto">
            <a:xfrm>
              <a:off x="2672496"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G</a:t>
              </a:r>
              <a:endParaRPr lang="zh-CN" altLang="en-US" sz="2000">
                <a:latin typeface="Centaur" pitchFamily="18" charset="0"/>
              </a:endParaRPr>
            </a:p>
          </p:txBody>
        </p:sp>
        <p:sp>
          <p:nvSpPr>
            <p:cNvPr id="10290" name="TextBox 46"/>
            <p:cNvSpPr txBox="1">
              <a:spLocks noChangeArrowheads="1"/>
            </p:cNvSpPr>
            <p:nvPr/>
          </p:nvSpPr>
          <p:spPr bwMode="auto">
            <a:xfrm>
              <a:off x="2933232"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D</a:t>
              </a:r>
              <a:endParaRPr lang="zh-CN" altLang="en-US" sz="2000">
                <a:latin typeface="Centaur" pitchFamily="18" charset="0"/>
              </a:endParaRPr>
            </a:p>
          </p:txBody>
        </p:sp>
        <p:sp>
          <p:nvSpPr>
            <p:cNvPr id="10291" name="TextBox 47"/>
            <p:cNvSpPr txBox="1">
              <a:spLocks noChangeArrowheads="1"/>
            </p:cNvSpPr>
            <p:nvPr/>
          </p:nvSpPr>
          <p:spPr bwMode="auto">
            <a:xfrm>
              <a:off x="3217496"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0</a:t>
              </a:r>
              <a:endParaRPr lang="zh-CN" altLang="en-US" sz="2000">
                <a:latin typeface="Centaur" pitchFamily="18" charset="0"/>
              </a:endParaRPr>
            </a:p>
          </p:txBody>
        </p:sp>
        <p:sp>
          <p:nvSpPr>
            <p:cNvPr id="10292" name="TextBox 48"/>
            <p:cNvSpPr txBox="1">
              <a:spLocks noChangeArrowheads="1"/>
            </p:cNvSpPr>
            <p:nvPr/>
          </p:nvSpPr>
          <p:spPr bwMode="auto">
            <a:xfrm>
              <a:off x="3459320" y="4509120"/>
              <a:ext cx="666984" cy="400110"/>
            </a:xfrm>
            <a:prstGeom prst="rect">
              <a:avLst/>
            </a:prstGeom>
            <a:noFill/>
            <a:ln w="9525">
              <a:noFill/>
              <a:miter lim="800000"/>
              <a:headEnd/>
              <a:tailEnd/>
            </a:ln>
          </p:spPr>
          <p:txBody>
            <a:bodyPr>
              <a:spAutoFit/>
            </a:bodyPr>
            <a:lstStyle/>
            <a:p>
              <a:r>
                <a:rPr lang="en-US" altLang="zh-CN" sz="2000">
                  <a:latin typeface="Centaur" pitchFamily="18" charset="0"/>
                </a:rPr>
                <a:t>AVL</a:t>
              </a:r>
              <a:endParaRPr lang="zh-CN" altLang="en-US" sz="2000">
                <a:latin typeface="Centaur" pitchFamily="18" charset="0"/>
              </a:endParaRPr>
            </a:p>
          </p:txBody>
        </p:sp>
        <p:sp>
          <p:nvSpPr>
            <p:cNvPr id="10293" name="TextBox 49"/>
            <p:cNvSpPr txBox="1">
              <a:spLocks noChangeArrowheads="1"/>
            </p:cNvSpPr>
            <p:nvPr/>
          </p:nvSpPr>
          <p:spPr bwMode="auto">
            <a:xfrm>
              <a:off x="4112656" y="4513762"/>
              <a:ext cx="792088"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限界</a:t>
              </a:r>
            </a:p>
          </p:txBody>
        </p:sp>
      </p:grpSp>
      <p:grpSp>
        <p:nvGrpSpPr>
          <p:cNvPr id="10244" name="组合 89"/>
          <p:cNvGrpSpPr>
            <a:grpSpLocks/>
          </p:cNvGrpSpPr>
          <p:nvPr/>
        </p:nvGrpSpPr>
        <p:grpSpPr bwMode="auto">
          <a:xfrm>
            <a:off x="422290" y="3673190"/>
            <a:ext cx="2357438" cy="431800"/>
            <a:chOff x="683568" y="3501008"/>
            <a:chExt cx="2358848" cy="432048"/>
          </a:xfrm>
        </p:grpSpPr>
        <p:sp>
          <p:nvSpPr>
            <p:cNvPr id="10264" name="矩形 78"/>
            <p:cNvSpPr>
              <a:spLocks noChangeArrowheads="1"/>
            </p:cNvSpPr>
            <p:nvPr/>
          </p:nvSpPr>
          <p:spPr bwMode="auto">
            <a:xfrm>
              <a:off x="683568" y="3501008"/>
              <a:ext cx="2304256" cy="432048"/>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cxnSp>
          <p:nvCxnSpPr>
            <p:cNvPr id="10265" name="直接连接符 80"/>
            <p:cNvCxnSpPr>
              <a:cxnSpLocks noChangeShapeType="1"/>
            </p:cNvCxnSpPr>
            <p:nvPr/>
          </p:nvCxnSpPr>
          <p:spPr bwMode="auto">
            <a:xfrm>
              <a:off x="2398112" y="3501008"/>
              <a:ext cx="0" cy="432048"/>
            </a:xfrm>
            <a:prstGeom prst="line">
              <a:avLst/>
            </a:prstGeom>
            <a:noFill/>
            <a:ln w="28575" algn="ctr">
              <a:solidFill>
                <a:schemeClr val="tx1"/>
              </a:solidFill>
              <a:round/>
              <a:headEnd/>
              <a:tailEnd/>
            </a:ln>
          </p:spPr>
        </p:cxnSp>
        <p:cxnSp>
          <p:nvCxnSpPr>
            <p:cNvPr id="10266" name="直接连接符 81"/>
            <p:cNvCxnSpPr>
              <a:cxnSpLocks noChangeShapeType="1"/>
            </p:cNvCxnSpPr>
            <p:nvPr/>
          </p:nvCxnSpPr>
          <p:spPr bwMode="auto">
            <a:xfrm>
              <a:off x="2082784" y="3501008"/>
              <a:ext cx="0" cy="432048"/>
            </a:xfrm>
            <a:prstGeom prst="line">
              <a:avLst/>
            </a:prstGeom>
            <a:noFill/>
            <a:ln w="28575" algn="ctr">
              <a:solidFill>
                <a:schemeClr val="tx1"/>
              </a:solidFill>
              <a:round/>
              <a:headEnd/>
              <a:tailEnd/>
            </a:ln>
          </p:spPr>
        </p:cxnSp>
        <p:sp>
          <p:nvSpPr>
            <p:cNvPr id="10267" name="TextBox 82"/>
            <p:cNvSpPr txBox="1">
              <a:spLocks noChangeArrowheads="1"/>
            </p:cNvSpPr>
            <p:nvPr/>
          </p:nvSpPr>
          <p:spPr bwMode="auto">
            <a:xfrm>
              <a:off x="2394344" y="3501008"/>
              <a:ext cx="648072" cy="400110"/>
            </a:xfrm>
            <a:prstGeom prst="rect">
              <a:avLst/>
            </a:prstGeom>
            <a:noFill/>
            <a:ln w="9525">
              <a:noFill/>
              <a:miter lim="800000"/>
              <a:headEnd/>
              <a:tailEnd/>
            </a:ln>
          </p:spPr>
          <p:txBody>
            <a:bodyPr>
              <a:spAutoFit/>
            </a:bodyPr>
            <a:lstStyle/>
            <a:p>
              <a:r>
                <a:rPr lang="en-US" altLang="zh-CN" sz="2000">
                  <a:latin typeface="Centaur" pitchFamily="18" charset="0"/>
                </a:rPr>
                <a:t>RPL</a:t>
              </a:r>
              <a:endParaRPr lang="zh-CN" altLang="en-US" sz="2000">
                <a:latin typeface="Centaur" pitchFamily="18" charset="0"/>
              </a:endParaRPr>
            </a:p>
          </p:txBody>
        </p:sp>
        <p:sp>
          <p:nvSpPr>
            <p:cNvPr id="10268" name="TextBox 83"/>
            <p:cNvSpPr txBox="1">
              <a:spLocks noChangeArrowheads="1"/>
            </p:cNvSpPr>
            <p:nvPr/>
          </p:nvSpPr>
          <p:spPr bwMode="auto">
            <a:xfrm>
              <a:off x="1012544" y="3501008"/>
              <a:ext cx="864096" cy="400110"/>
            </a:xfrm>
            <a:prstGeom prst="rect">
              <a:avLst/>
            </a:prstGeom>
            <a:noFill/>
            <a:ln w="9525">
              <a:noFill/>
              <a:miter lim="800000"/>
              <a:headEnd/>
              <a:tailEnd/>
            </a:ln>
          </p:spPr>
          <p:txBody>
            <a:bodyPr>
              <a:spAutoFit/>
            </a:bodyPr>
            <a:lstStyle/>
            <a:p>
              <a:pPr algn="ctr"/>
              <a:r>
                <a:rPr lang="zh-CN" altLang="en-US" sz="2000">
                  <a:latin typeface="Centaur" pitchFamily="18" charset="0"/>
                </a:rPr>
                <a:t>索引</a:t>
              </a:r>
            </a:p>
          </p:txBody>
        </p:sp>
      </p:grpSp>
      <p:grpSp>
        <p:nvGrpSpPr>
          <p:cNvPr id="10245" name="组合 90"/>
          <p:cNvGrpSpPr>
            <a:grpSpLocks/>
          </p:cNvGrpSpPr>
          <p:nvPr/>
        </p:nvGrpSpPr>
        <p:grpSpPr bwMode="auto">
          <a:xfrm>
            <a:off x="422290" y="2736565"/>
            <a:ext cx="5975350" cy="431800"/>
            <a:chOff x="683568" y="2636912"/>
            <a:chExt cx="5976664" cy="432048"/>
          </a:xfrm>
        </p:grpSpPr>
        <p:sp>
          <p:nvSpPr>
            <p:cNvPr id="10259" name="矩形 84"/>
            <p:cNvSpPr>
              <a:spLocks noChangeArrowheads="1"/>
            </p:cNvSpPr>
            <p:nvPr/>
          </p:nvSpPr>
          <p:spPr bwMode="auto">
            <a:xfrm>
              <a:off x="683568" y="2636912"/>
              <a:ext cx="2304256" cy="432048"/>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sp>
          <p:nvSpPr>
            <p:cNvPr id="10260" name="矩形 85"/>
            <p:cNvSpPr>
              <a:spLocks noChangeArrowheads="1"/>
            </p:cNvSpPr>
            <p:nvPr/>
          </p:nvSpPr>
          <p:spPr bwMode="auto">
            <a:xfrm>
              <a:off x="2987824" y="2636912"/>
              <a:ext cx="3672408" cy="432048"/>
            </a:xfrm>
            <a:prstGeom prst="rect">
              <a:avLst/>
            </a:prstGeom>
            <a:noFill/>
            <a:ln w="28575" algn="ctr">
              <a:solidFill>
                <a:schemeClr val="tx1"/>
              </a:solidFill>
              <a:prstDash val="dash"/>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cxnSp>
          <p:nvCxnSpPr>
            <p:cNvPr id="10261" name="直接连接符 86"/>
            <p:cNvCxnSpPr>
              <a:cxnSpLocks noChangeShapeType="1"/>
            </p:cNvCxnSpPr>
            <p:nvPr/>
          </p:nvCxnSpPr>
          <p:spPr bwMode="auto">
            <a:xfrm>
              <a:off x="4499992" y="2636912"/>
              <a:ext cx="0" cy="432048"/>
            </a:xfrm>
            <a:prstGeom prst="line">
              <a:avLst/>
            </a:prstGeom>
            <a:noFill/>
            <a:ln w="28575" algn="ctr">
              <a:solidFill>
                <a:schemeClr val="tx1"/>
              </a:solidFill>
              <a:round/>
              <a:headEnd/>
              <a:tailEnd/>
            </a:ln>
          </p:spPr>
        </p:cxnSp>
        <p:cxnSp>
          <p:nvCxnSpPr>
            <p:cNvPr id="10262" name="直接连接符 87"/>
            <p:cNvCxnSpPr>
              <a:cxnSpLocks noChangeShapeType="1"/>
            </p:cNvCxnSpPr>
            <p:nvPr/>
          </p:nvCxnSpPr>
          <p:spPr bwMode="auto">
            <a:xfrm>
              <a:off x="5103352" y="2636912"/>
              <a:ext cx="0" cy="432048"/>
            </a:xfrm>
            <a:prstGeom prst="line">
              <a:avLst/>
            </a:prstGeom>
            <a:noFill/>
            <a:ln w="28575" algn="ctr">
              <a:solidFill>
                <a:schemeClr val="tx1"/>
              </a:solidFill>
              <a:round/>
              <a:headEnd/>
              <a:tailEnd/>
            </a:ln>
          </p:spPr>
        </p:cxnSp>
        <p:sp>
          <p:nvSpPr>
            <p:cNvPr id="10263" name="TextBox 88"/>
            <p:cNvSpPr txBox="1">
              <a:spLocks noChangeArrowheads="1"/>
            </p:cNvSpPr>
            <p:nvPr/>
          </p:nvSpPr>
          <p:spPr bwMode="auto">
            <a:xfrm>
              <a:off x="4486344" y="2654328"/>
              <a:ext cx="648072" cy="400110"/>
            </a:xfrm>
            <a:prstGeom prst="rect">
              <a:avLst/>
            </a:prstGeom>
            <a:noFill/>
            <a:ln w="9525">
              <a:noFill/>
              <a:miter lim="800000"/>
              <a:headEnd/>
              <a:tailEnd/>
            </a:ln>
          </p:spPr>
          <p:txBody>
            <a:bodyPr>
              <a:spAutoFit/>
            </a:bodyPr>
            <a:lstStyle/>
            <a:p>
              <a:r>
                <a:rPr lang="en-US" altLang="zh-CN" sz="2000">
                  <a:latin typeface="Centaur" pitchFamily="18" charset="0"/>
                </a:rPr>
                <a:t>CPL</a:t>
              </a:r>
              <a:endParaRPr lang="zh-CN" altLang="en-US" sz="2000">
                <a:latin typeface="Centaur" pitchFamily="18" charset="0"/>
              </a:endParaRPr>
            </a:p>
          </p:txBody>
        </p:sp>
      </p:grpSp>
      <p:sp>
        <p:nvSpPr>
          <p:cNvPr id="10246" name="矩形 91"/>
          <p:cNvSpPr>
            <a:spLocks noChangeArrowheads="1"/>
          </p:cNvSpPr>
          <p:nvPr/>
        </p:nvSpPr>
        <p:spPr bwMode="auto">
          <a:xfrm>
            <a:off x="5822965" y="3384265"/>
            <a:ext cx="1223963" cy="1152525"/>
          </a:xfrm>
          <a:prstGeom prst="rect">
            <a:avLst/>
          </a:prstGeom>
          <a:noFill/>
          <a:ln w="28575" algn="ctr">
            <a:solidFill>
              <a:srgbClr val="0033CC"/>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权限检查单元</a:t>
            </a:r>
          </a:p>
        </p:txBody>
      </p:sp>
      <p:cxnSp>
        <p:nvCxnSpPr>
          <p:cNvPr id="10247" name="直接连接符 97"/>
          <p:cNvCxnSpPr>
            <a:cxnSpLocks noChangeShapeType="1"/>
          </p:cNvCxnSpPr>
          <p:nvPr/>
        </p:nvCxnSpPr>
        <p:spPr bwMode="auto">
          <a:xfrm>
            <a:off x="2725753" y="3885915"/>
            <a:ext cx="3097212" cy="0"/>
          </a:xfrm>
          <a:prstGeom prst="line">
            <a:avLst/>
          </a:prstGeom>
          <a:noFill/>
          <a:ln w="28575" algn="ctr">
            <a:solidFill>
              <a:schemeClr val="tx1"/>
            </a:solidFill>
            <a:round/>
            <a:headEnd/>
            <a:tailEnd type="triangle" w="med" len="lg"/>
          </a:ln>
        </p:spPr>
      </p:cxnSp>
      <p:cxnSp>
        <p:nvCxnSpPr>
          <p:cNvPr id="10248" name="直接连接符 98"/>
          <p:cNvCxnSpPr>
            <a:cxnSpLocks noChangeShapeType="1"/>
          </p:cNvCxnSpPr>
          <p:nvPr/>
        </p:nvCxnSpPr>
        <p:spPr bwMode="auto">
          <a:xfrm>
            <a:off x="4525978" y="3168365"/>
            <a:ext cx="0" cy="431800"/>
          </a:xfrm>
          <a:prstGeom prst="line">
            <a:avLst/>
          </a:prstGeom>
          <a:noFill/>
          <a:ln w="28575" algn="ctr">
            <a:solidFill>
              <a:schemeClr val="tx1"/>
            </a:solidFill>
            <a:round/>
            <a:headEnd/>
            <a:tailEnd/>
          </a:ln>
        </p:spPr>
      </p:cxnSp>
      <p:cxnSp>
        <p:nvCxnSpPr>
          <p:cNvPr id="10249" name="直接连接符 101"/>
          <p:cNvCxnSpPr>
            <a:cxnSpLocks noChangeShapeType="1"/>
          </p:cNvCxnSpPr>
          <p:nvPr/>
        </p:nvCxnSpPr>
        <p:spPr bwMode="auto">
          <a:xfrm>
            <a:off x="4525978" y="3600165"/>
            <a:ext cx="1296987" cy="0"/>
          </a:xfrm>
          <a:prstGeom prst="line">
            <a:avLst/>
          </a:prstGeom>
          <a:noFill/>
          <a:ln w="28575" algn="ctr">
            <a:solidFill>
              <a:schemeClr val="tx1"/>
            </a:solidFill>
            <a:round/>
            <a:headEnd/>
            <a:tailEnd type="triangle" w="med" len="lg"/>
          </a:ln>
        </p:spPr>
      </p:cxnSp>
      <p:cxnSp>
        <p:nvCxnSpPr>
          <p:cNvPr id="10250" name="直接连接符 104"/>
          <p:cNvCxnSpPr>
            <a:cxnSpLocks noChangeShapeType="1"/>
          </p:cNvCxnSpPr>
          <p:nvPr/>
        </p:nvCxnSpPr>
        <p:spPr bwMode="auto">
          <a:xfrm>
            <a:off x="1069990" y="4249452"/>
            <a:ext cx="0" cy="719138"/>
          </a:xfrm>
          <a:prstGeom prst="line">
            <a:avLst/>
          </a:prstGeom>
          <a:noFill/>
          <a:ln w="28575" algn="ctr">
            <a:solidFill>
              <a:schemeClr val="tx1"/>
            </a:solidFill>
            <a:round/>
            <a:headEnd/>
            <a:tailEnd/>
          </a:ln>
        </p:spPr>
      </p:cxnSp>
      <p:cxnSp>
        <p:nvCxnSpPr>
          <p:cNvPr id="10251" name="直接连接符 106"/>
          <p:cNvCxnSpPr>
            <a:cxnSpLocks noChangeShapeType="1"/>
          </p:cNvCxnSpPr>
          <p:nvPr/>
        </p:nvCxnSpPr>
        <p:spPr bwMode="auto">
          <a:xfrm>
            <a:off x="1069990" y="4244690"/>
            <a:ext cx="4752975" cy="0"/>
          </a:xfrm>
          <a:prstGeom prst="line">
            <a:avLst/>
          </a:prstGeom>
          <a:noFill/>
          <a:ln w="28575" algn="ctr">
            <a:solidFill>
              <a:schemeClr val="tx1"/>
            </a:solidFill>
            <a:round/>
            <a:headEnd/>
            <a:tailEnd type="triangle" w="med" len="lg"/>
          </a:ln>
        </p:spPr>
      </p:cxnSp>
      <p:sp>
        <p:nvSpPr>
          <p:cNvPr id="10252" name="TextBox 109"/>
          <p:cNvSpPr txBox="1">
            <a:spLocks noChangeArrowheads="1"/>
          </p:cNvSpPr>
          <p:nvPr/>
        </p:nvSpPr>
        <p:spPr bwMode="auto">
          <a:xfrm>
            <a:off x="-153973" y="2719102"/>
            <a:ext cx="576263" cy="461963"/>
          </a:xfrm>
          <a:prstGeom prst="rect">
            <a:avLst/>
          </a:prstGeom>
          <a:noFill/>
          <a:ln w="9525">
            <a:noFill/>
            <a:miter lim="800000"/>
            <a:headEnd/>
            <a:tailEnd/>
          </a:ln>
        </p:spPr>
        <p:txBody>
          <a:bodyPr>
            <a:spAutoFit/>
          </a:bodyPr>
          <a:lstStyle/>
          <a:p>
            <a:r>
              <a:rPr lang="en-US" altLang="zh-CN">
                <a:latin typeface="Centaur" pitchFamily="18" charset="0"/>
              </a:rPr>
              <a:t>CS</a:t>
            </a:r>
            <a:endParaRPr lang="zh-CN" altLang="en-US">
              <a:latin typeface="Centaur" pitchFamily="18" charset="0"/>
            </a:endParaRPr>
          </a:p>
        </p:txBody>
      </p:sp>
      <p:sp>
        <p:nvSpPr>
          <p:cNvPr id="10253" name="TextBox 110"/>
          <p:cNvSpPr txBox="1">
            <a:spLocks noChangeArrowheads="1"/>
          </p:cNvSpPr>
          <p:nvPr/>
        </p:nvSpPr>
        <p:spPr bwMode="auto">
          <a:xfrm>
            <a:off x="254015" y="3192177"/>
            <a:ext cx="2879725" cy="461963"/>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目标段选择符</a:t>
            </a:r>
          </a:p>
        </p:txBody>
      </p:sp>
      <p:sp>
        <p:nvSpPr>
          <p:cNvPr id="10254" name="TextBox 111"/>
          <p:cNvSpPr txBox="1">
            <a:spLocks noChangeArrowheads="1"/>
          </p:cNvSpPr>
          <p:nvPr/>
        </p:nvSpPr>
        <p:spPr bwMode="auto">
          <a:xfrm>
            <a:off x="-9510" y="4436777"/>
            <a:ext cx="431800" cy="1568450"/>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段描述符</a:t>
            </a:r>
          </a:p>
        </p:txBody>
      </p:sp>
      <p:sp>
        <p:nvSpPr>
          <p:cNvPr id="10255" name="TextBox 112"/>
          <p:cNvSpPr txBox="1">
            <a:spLocks noChangeArrowheads="1"/>
          </p:cNvSpPr>
          <p:nvPr/>
        </p:nvSpPr>
        <p:spPr bwMode="auto">
          <a:xfrm>
            <a:off x="6542103" y="2673065"/>
            <a:ext cx="1944687"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描述符</a:t>
            </a:r>
            <a:r>
              <a:rPr lang="en-US" altLang="zh-CN">
                <a:solidFill>
                  <a:srgbClr val="0033CC"/>
                </a:solidFill>
                <a:latin typeface="华文楷体" pitchFamily="2" charset="-122"/>
                <a:ea typeface="华文楷体" pitchFamily="2" charset="-122"/>
              </a:rPr>
              <a:t>Cache</a:t>
            </a:r>
            <a:endParaRPr lang="zh-CN" altLang="en-US">
              <a:solidFill>
                <a:srgbClr val="0033CC"/>
              </a:solidFill>
              <a:latin typeface="华文楷体" pitchFamily="2" charset="-122"/>
              <a:ea typeface="华文楷体" pitchFamily="2" charset="-122"/>
            </a:endParaRPr>
          </a:p>
        </p:txBody>
      </p:sp>
      <p:sp>
        <p:nvSpPr>
          <p:cNvPr id="10256" name="椭圆 113"/>
          <p:cNvSpPr>
            <a:spLocks noChangeArrowheads="1"/>
          </p:cNvSpPr>
          <p:nvPr/>
        </p:nvSpPr>
        <p:spPr bwMode="auto">
          <a:xfrm>
            <a:off x="650890" y="4797140"/>
            <a:ext cx="720725" cy="647700"/>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0257" name="Rectangle 3"/>
          <p:cNvSpPr txBox="1">
            <a:spLocks noChangeArrowheads="1"/>
          </p:cNvSpPr>
          <p:nvPr/>
        </p:nvSpPr>
        <p:spPr bwMode="auto">
          <a:xfrm>
            <a:off x="231790" y="1088740"/>
            <a:ext cx="8686800" cy="136842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DPL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位于段描述符中，表示一个段所在的特权级别。</a:t>
            </a:r>
            <a:endParaRPr kumimoji="1" lang="en-US" altLang="zh-CN" sz="2000" dirty="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RPL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位于段选择符中，表示请求者所在的特权级别。</a:t>
            </a:r>
            <a:endParaRPr kumimoji="1" lang="en-US" altLang="zh-CN" sz="2000" dirty="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CPL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表示当前进程的特权级别，一般与</a:t>
            </a:r>
            <a:r>
              <a:rPr kumimoji="1" lang="en-US" altLang="zh-CN" sz="2000" dirty="0">
                <a:latin typeface="Centaur" pitchFamily="18" charset="0"/>
                <a:ea typeface="华文楷体" pitchFamily="2" charset="-122"/>
                <a:cs typeface="Times New Roman" pitchFamily="18" charset="0"/>
              </a:rPr>
              <a:t>CS</a:t>
            </a:r>
            <a:r>
              <a:rPr kumimoji="1" lang="zh-CN" altLang="en-US" sz="2000" dirty="0">
                <a:latin typeface="Centaur" pitchFamily="18" charset="0"/>
                <a:ea typeface="华文楷体" pitchFamily="2" charset="-122"/>
                <a:cs typeface="Times New Roman" pitchFamily="18" charset="0"/>
              </a:rPr>
              <a:t>寄存器指向的段描述符的</a:t>
            </a:r>
            <a:r>
              <a:rPr kumimoji="1" lang="en-US" altLang="zh-CN" sz="2000" dirty="0">
                <a:latin typeface="Centaur" pitchFamily="18" charset="0"/>
                <a:ea typeface="华文楷体" pitchFamily="2" charset="-122"/>
                <a:cs typeface="Times New Roman" pitchFamily="18" charset="0"/>
              </a:rPr>
              <a:t>DPL  </a:t>
            </a:r>
          </a:p>
          <a:p>
            <a:pPr marL="342900" indent="-342900" eaLnBrk="0" hangingPunct="0">
              <a:spcBef>
                <a:spcPct val="20000"/>
              </a:spcBef>
              <a:buClr>
                <a:srgbClr val="FF0000"/>
              </a:buClr>
            </a:pPr>
            <a:r>
              <a:rPr kumimoji="1" lang="en-US" altLang="zh-CN" sz="2000" dirty="0">
                <a:latin typeface="Centaur" pitchFamily="18" charset="0"/>
                <a:ea typeface="华文楷体" pitchFamily="2" charset="-122"/>
                <a:cs typeface="Times New Roman" pitchFamily="18" charset="0"/>
              </a:rPr>
              <a:t>                 </a:t>
            </a:r>
            <a:r>
              <a:rPr kumimoji="1" lang="zh-CN" altLang="en-US" sz="2000" dirty="0">
                <a:latin typeface="Centaur" pitchFamily="18" charset="0"/>
                <a:ea typeface="华文楷体" pitchFamily="2" charset="-122"/>
                <a:cs typeface="Times New Roman" pitchFamily="18" charset="0"/>
              </a:rPr>
              <a:t>字段相同。</a:t>
            </a:r>
          </a:p>
        </p:txBody>
      </p:sp>
      <p:sp>
        <p:nvSpPr>
          <p:cNvPr id="10258" name="TextBox 54"/>
          <p:cNvSpPr txBox="1">
            <a:spLocks noChangeArrowheads="1"/>
          </p:cNvSpPr>
          <p:nvPr/>
        </p:nvSpPr>
        <p:spPr bwMode="auto">
          <a:xfrm>
            <a:off x="5030803" y="4570127"/>
            <a:ext cx="4176712" cy="1631950"/>
          </a:xfrm>
          <a:prstGeom prst="rect">
            <a:avLst/>
          </a:prstGeom>
          <a:noFill/>
          <a:ln w="9525">
            <a:noFill/>
            <a:miter lim="800000"/>
            <a:headEnd/>
            <a:tailEnd/>
          </a:ln>
        </p:spPr>
        <p:txBody>
          <a:bodyPr>
            <a:spAutoFit/>
          </a:bodyPr>
          <a:lstStyle/>
          <a:p>
            <a:pPr marL="342900" indent="-342900">
              <a:lnSpc>
                <a:spcPts val="2400"/>
              </a:lnSpc>
            </a:pPr>
            <a:r>
              <a:rPr lang="zh-CN" altLang="en-US" sz="1800" dirty="0">
                <a:solidFill>
                  <a:srgbClr val="FF0000"/>
                </a:solidFill>
                <a:latin typeface="华文楷体" pitchFamily="2" charset="-122"/>
                <a:ea typeface="华文楷体" pitchFamily="2" charset="-122"/>
              </a:rPr>
              <a:t>同时满足以下两个条件：</a:t>
            </a:r>
            <a:endParaRPr lang="en-US" altLang="zh-CN" sz="1800" dirty="0">
              <a:solidFill>
                <a:srgbClr val="FF0000"/>
              </a:solidFill>
              <a:latin typeface="华文楷体" pitchFamily="2" charset="-122"/>
              <a:ea typeface="华文楷体" pitchFamily="2" charset="-122"/>
            </a:endParaRPr>
          </a:p>
          <a:p>
            <a:pPr marL="342900" indent="-342900">
              <a:lnSpc>
                <a:spcPts val="2400"/>
              </a:lnSpc>
              <a:buFontTx/>
              <a:buAutoNum type="arabicParenBoth"/>
            </a:pPr>
            <a:r>
              <a:rPr lang="en-US" altLang="zh-CN" sz="1800" dirty="0" err="1">
                <a:solidFill>
                  <a:srgbClr val="0033CC"/>
                </a:solidFill>
                <a:latin typeface="Centaur" pitchFamily="18" charset="0"/>
              </a:rPr>
              <a:t>target_descriptor.DPL</a:t>
            </a:r>
            <a:r>
              <a:rPr lang="en-US" altLang="zh-CN" sz="1800" dirty="0">
                <a:solidFill>
                  <a:srgbClr val="0033CC"/>
                </a:solidFill>
                <a:latin typeface="Centaur" pitchFamily="18" charset="0"/>
              </a:rPr>
              <a:t> &gt;= </a:t>
            </a:r>
            <a:r>
              <a:rPr lang="en-US" altLang="zh-CN" sz="1800" dirty="0" err="1">
                <a:solidFill>
                  <a:srgbClr val="0033CC"/>
                </a:solidFill>
                <a:latin typeface="Centaur" pitchFamily="18" charset="0"/>
              </a:rPr>
              <a:t>requestor.RPL</a:t>
            </a:r>
            <a:endParaRPr lang="en-US" altLang="zh-CN" sz="1800" dirty="0">
              <a:solidFill>
                <a:srgbClr val="0033CC"/>
              </a:solidFill>
              <a:latin typeface="Centaur" pitchFamily="18" charset="0"/>
            </a:endParaRPr>
          </a:p>
          <a:p>
            <a:pPr marL="342900" indent="-342900">
              <a:lnSpc>
                <a:spcPts val="2400"/>
              </a:lnSpc>
            </a:pPr>
            <a:r>
              <a:rPr lang="zh-CN" altLang="en-US" sz="1800" dirty="0">
                <a:latin typeface="Centaur" pitchFamily="18" charset="0"/>
              </a:rPr>
              <a:t>      </a:t>
            </a:r>
            <a:r>
              <a:rPr lang="zh-CN" altLang="en-US" sz="1800" b="1" dirty="0">
                <a:solidFill>
                  <a:srgbClr val="7030A0"/>
                </a:solidFill>
                <a:latin typeface="华文楷体" pitchFamily="2" charset="-122"/>
                <a:ea typeface="华文楷体" pitchFamily="2" charset="-122"/>
              </a:rPr>
              <a:t>请求者有权访问目标段</a:t>
            </a:r>
            <a:endParaRPr lang="en-US" altLang="zh-CN" sz="1800" dirty="0">
              <a:latin typeface="Centaur" pitchFamily="18" charset="0"/>
            </a:endParaRPr>
          </a:p>
          <a:p>
            <a:pPr marL="342900" indent="-342900">
              <a:lnSpc>
                <a:spcPts val="2400"/>
              </a:lnSpc>
            </a:pPr>
            <a:r>
              <a:rPr lang="en-US" altLang="zh-CN" sz="1800" dirty="0">
                <a:solidFill>
                  <a:srgbClr val="0033CC"/>
                </a:solidFill>
                <a:latin typeface="Centaur" pitchFamily="18" charset="0"/>
              </a:rPr>
              <a:t>(2) </a:t>
            </a:r>
            <a:r>
              <a:rPr lang="en-US" altLang="zh-CN" sz="1800" dirty="0" err="1">
                <a:solidFill>
                  <a:srgbClr val="0033CC"/>
                </a:solidFill>
                <a:latin typeface="Centaur" pitchFamily="18" charset="0"/>
              </a:rPr>
              <a:t>target_descriptor.DPL</a:t>
            </a:r>
            <a:r>
              <a:rPr lang="en-US" altLang="zh-CN" sz="1800" dirty="0">
                <a:solidFill>
                  <a:srgbClr val="0033CC"/>
                </a:solidFill>
                <a:latin typeface="Centaur" pitchFamily="18" charset="0"/>
              </a:rPr>
              <a:t> &gt;= CPL</a:t>
            </a:r>
          </a:p>
          <a:p>
            <a:pPr marL="342900" indent="-342900">
              <a:lnSpc>
                <a:spcPts val="2400"/>
              </a:lnSpc>
            </a:pPr>
            <a:r>
              <a:rPr lang="zh-CN" altLang="en-US" sz="1800" dirty="0">
                <a:latin typeface="Centaur" pitchFamily="18" charset="0"/>
              </a:rPr>
              <a:t>      </a:t>
            </a:r>
            <a:r>
              <a:rPr lang="zh-CN" altLang="en-US" sz="1800" b="1" dirty="0">
                <a:solidFill>
                  <a:srgbClr val="7030A0"/>
                </a:solidFill>
                <a:latin typeface="华文楷体" pitchFamily="2" charset="-122"/>
                <a:ea typeface="华文楷体" pitchFamily="2" charset="-122"/>
              </a:rPr>
              <a:t>当前执行的指令也有权访问目标段</a:t>
            </a:r>
            <a:endParaRPr lang="en-US" altLang="zh-CN" sz="1800" b="1" dirty="0">
              <a:solidFill>
                <a:srgbClr val="7030A0"/>
              </a:solidFill>
              <a:latin typeface="华文楷体" pitchFamily="2" charset="-122"/>
              <a:ea typeface="华文楷体" pitchFamily="2" charset="-122"/>
            </a:endParaRPr>
          </a:p>
        </p:txBody>
      </p:sp>
      <p:sp>
        <p:nvSpPr>
          <p:cNvPr id="54" name="Rectangle 2">
            <a:extLst>
              <a:ext uri="{FF2B5EF4-FFF2-40B4-BE49-F238E27FC236}">
                <a16:creationId xmlns:a16="http://schemas.microsoft.com/office/drawing/2014/main" id="{EDD3B1D8-B1C1-40BB-9298-3B8622AF8014}"/>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的权限检查（基于环保护机制）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3"/>
          <p:cNvSpPr txBox="1">
            <a:spLocks noChangeArrowheads="1"/>
          </p:cNvSpPr>
          <p:nvPr/>
        </p:nvSpPr>
        <p:spPr bwMode="auto">
          <a:xfrm>
            <a:off x="230254" y="1063625"/>
            <a:ext cx="8686800" cy="23653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通常，内核运行在</a:t>
            </a:r>
            <a:r>
              <a:rPr kumimoji="1" lang="en-US" altLang="zh-CN" sz="2800">
                <a:latin typeface="Centaur" pitchFamily="18" charset="0"/>
                <a:ea typeface="华文楷体" pitchFamily="2" charset="-122"/>
                <a:cs typeface="Times New Roman" pitchFamily="18" charset="0"/>
              </a:rPr>
              <a:t>ring 0</a:t>
            </a:r>
            <a:r>
              <a:rPr kumimoji="1" lang="zh-CN" altLang="en-US" sz="2800">
                <a:latin typeface="Centaur" pitchFamily="18" charset="0"/>
                <a:ea typeface="华文楷体" pitchFamily="2" charset="-122"/>
                <a:cs typeface="Times New Roman" pitchFamily="18" charset="0"/>
              </a:rPr>
              <a:t>， </a:t>
            </a:r>
            <a:r>
              <a:rPr kumimoji="1" lang="en-US" altLang="zh-CN" sz="2800">
                <a:latin typeface="Centaur" pitchFamily="18" charset="0"/>
                <a:ea typeface="华文楷体" pitchFamily="2" charset="-122"/>
                <a:cs typeface="Times New Roman" pitchFamily="18" charset="0"/>
              </a:rPr>
              <a:t>CPL = 0</a:t>
            </a: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用户进程运行在</a:t>
            </a:r>
            <a:r>
              <a:rPr kumimoji="1" lang="en-US" altLang="zh-CN" sz="2800">
                <a:latin typeface="Centaur" pitchFamily="18" charset="0"/>
                <a:ea typeface="华文楷体" pitchFamily="2" charset="-122"/>
                <a:cs typeface="Times New Roman" pitchFamily="18" charset="0"/>
              </a:rPr>
              <a:t>ring 3</a:t>
            </a:r>
            <a:r>
              <a:rPr kumimoji="1" lang="zh-CN" altLang="en-US" sz="2800">
                <a:latin typeface="Centaur" pitchFamily="18" charset="0"/>
                <a:ea typeface="华文楷体" pitchFamily="2" charset="-122"/>
                <a:cs typeface="Times New Roman" pitchFamily="18" charset="0"/>
              </a:rPr>
              <a:t>，</a:t>
            </a:r>
            <a:r>
              <a:rPr kumimoji="1" lang="en-US" altLang="zh-CN" sz="2800">
                <a:latin typeface="Centaur" pitchFamily="18" charset="0"/>
                <a:ea typeface="华文楷体" pitchFamily="2" charset="-122"/>
                <a:cs typeface="Times New Roman" pitchFamily="18" charset="0"/>
              </a:rPr>
              <a:t>CPL = 3</a:t>
            </a: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只要</a:t>
            </a:r>
            <a:r>
              <a:rPr kumimoji="1" lang="zh-CN" altLang="en-US" sz="2800">
                <a:solidFill>
                  <a:srgbClr val="0033CC"/>
                </a:solidFill>
                <a:latin typeface="Centaur" pitchFamily="18" charset="0"/>
                <a:ea typeface="华文楷体" pitchFamily="2" charset="-122"/>
                <a:cs typeface="Times New Roman" pitchFamily="18" charset="0"/>
              </a:rPr>
              <a:t>操作系统将</a:t>
            </a:r>
            <a:r>
              <a:rPr kumimoji="1" lang="en-US" altLang="zh-CN" sz="2800">
                <a:solidFill>
                  <a:srgbClr val="0033CC"/>
                </a:solidFill>
                <a:latin typeface="Centaur" pitchFamily="18" charset="0"/>
                <a:ea typeface="华文楷体" pitchFamily="2" charset="-122"/>
                <a:cs typeface="Times New Roman" pitchFamily="18" charset="0"/>
              </a:rPr>
              <a:t>GDT</a:t>
            </a:r>
            <a:r>
              <a:rPr kumimoji="1" lang="zh-CN" altLang="en-US" sz="2800">
                <a:solidFill>
                  <a:srgbClr val="0033CC"/>
                </a:solidFill>
                <a:latin typeface="Centaur" pitchFamily="18" charset="0"/>
                <a:ea typeface="华文楷体" pitchFamily="2" charset="-122"/>
                <a:cs typeface="Times New Roman" pitchFamily="18" charset="0"/>
              </a:rPr>
              <a:t>，页表等重要信息放在</a:t>
            </a:r>
            <a:r>
              <a:rPr kumimoji="1" lang="en-US" altLang="zh-CN" sz="2800">
                <a:solidFill>
                  <a:srgbClr val="0033CC"/>
                </a:solidFill>
                <a:latin typeface="Centaur" pitchFamily="18" charset="0"/>
                <a:ea typeface="华文楷体" pitchFamily="2" charset="-122"/>
                <a:cs typeface="Times New Roman" pitchFamily="18" charset="0"/>
              </a:rPr>
              <a:t>ring 0</a:t>
            </a:r>
            <a:r>
              <a:rPr kumimoji="1" lang="zh-CN" altLang="en-US" sz="2800">
                <a:solidFill>
                  <a:srgbClr val="0033CC"/>
                </a:solidFill>
                <a:latin typeface="Centaur" pitchFamily="18" charset="0"/>
                <a:ea typeface="华文楷体" pitchFamily="2" charset="-122"/>
                <a:cs typeface="Times New Roman" pitchFamily="18" charset="0"/>
              </a:rPr>
              <a:t>段中</a:t>
            </a:r>
            <a:r>
              <a:rPr kumimoji="1" lang="zh-CN" altLang="en-US" sz="2800">
                <a:latin typeface="Centaur" pitchFamily="18" charset="0"/>
                <a:ea typeface="华文楷体" pitchFamily="2" charset="-122"/>
                <a:cs typeface="Times New Roman" pitchFamily="18" charset="0"/>
              </a:rPr>
              <a:t>，恶意程序永远无法篡改它们（除非恶意程序获得操作系统权限）</a:t>
            </a: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800">
                <a:latin typeface="Centaur" pitchFamily="18" charset="0"/>
                <a:ea typeface="华文楷体" pitchFamily="2" charset="-122"/>
                <a:cs typeface="Times New Roman" pitchFamily="18" charset="0"/>
              </a:rPr>
              <a:t>IA-32</a:t>
            </a:r>
            <a:r>
              <a:rPr kumimoji="1" lang="zh-CN" altLang="en-US" sz="2800">
                <a:latin typeface="Centaur" pitchFamily="18" charset="0"/>
                <a:ea typeface="华文楷体" pitchFamily="2" charset="-122"/>
                <a:cs typeface="Times New Roman" pitchFamily="18" charset="0"/>
              </a:rPr>
              <a:t>中的环保护和特权级可有效辨别非法操作，让恶意程序无所遁形，维护计算机的“和谐社会”</a:t>
            </a:r>
          </a:p>
          <a:p>
            <a:pPr marL="742950" lvl="1" indent="-285750" eaLnBrk="0" hangingPunct="0">
              <a:spcBef>
                <a:spcPct val="20000"/>
              </a:spcBef>
              <a:buClr>
                <a:srgbClr val="FF0000"/>
              </a:buClr>
              <a:buFont typeface="Monotype Sorts" pitchFamily="2" charset="2"/>
              <a:buChar char="y"/>
            </a:pPr>
            <a:endParaRPr kumimoji="1" lang="zh-CN" altLang="en-US" sz="2800">
              <a:latin typeface="Centaur" pitchFamily="18" charset="0"/>
              <a:ea typeface="华文楷体" pitchFamily="2" charset="-122"/>
              <a:cs typeface="Times New Roman" pitchFamily="18" charset="0"/>
            </a:endParaRPr>
          </a:p>
        </p:txBody>
      </p:sp>
      <p:sp>
        <p:nvSpPr>
          <p:cNvPr id="4" name="Rectangle 2">
            <a:extLst>
              <a:ext uri="{FF2B5EF4-FFF2-40B4-BE49-F238E27FC236}">
                <a16:creationId xmlns:a16="http://schemas.microsoft.com/office/drawing/2014/main" id="{D0DFC188-27C4-48D6-B9FE-938E32BC5438}"/>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的权限检查（</a:t>
            </a:r>
            <a:r>
              <a:rPr lang="en-US" altLang="zh-CN" sz="3600" dirty="0"/>
              <a:t>cont.</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blinds(horizontal)">
                                      <p:cBhvr>
                                        <p:cTn id="7" dur="500"/>
                                        <p:tgtEl>
                                          <p:spTgt spid="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
                                            <p:txEl>
                                              <p:pRg st="2" end="2"/>
                                            </p:txEl>
                                          </p:spTgt>
                                        </p:tgtEl>
                                        <p:attrNameLst>
                                          <p:attrName>style.visibility</p:attrName>
                                        </p:attrNameLst>
                                      </p:cBhvr>
                                      <p:to>
                                        <p:strVal val="visible"/>
                                      </p:to>
                                    </p:set>
                                    <p:animEffect transition="in" filter="blinds(horizontal)">
                                      <p:cBhvr>
                                        <p:cTn id="10" dur="500"/>
                                        <p:tgtEl>
                                          <p:spTgt spid="5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6">
                                            <p:txEl>
                                              <p:pRg st="4" end="4"/>
                                            </p:txEl>
                                          </p:spTgt>
                                        </p:tgtEl>
                                        <p:attrNameLst>
                                          <p:attrName>style.visibility</p:attrName>
                                        </p:attrNameLst>
                                      </p:cBhvr>
                                      <p:to>
                                        <p:strVal val="visible"/>
                                      </p:to>
                                    </p:set>
                                    <p:animEffect transition="in" filter="blinds(horizontal)">
                                      <p:cBhvr>
                                        <p:cTn id="15" dur="500"/>
                                        <p:tgtEl>
                                          <p:spTgt spid="5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
                                            <p:txEl>
                                              <p:pRg st="6" end="6"/>
                                            </p:txEl>
                                          </p:spTgt>
                                        </p:tgtEl>
                                        <p:attrNameLst>
                                          <p:attrName>style.visibility</p:attrName>
                                        </p:attrNameLst>
                                      </p:cBhvr>
                                      <p:to>
                                        <p:strVal val="visible"/>
                                      </p:to>
                                    </p:set>
                                    <p:animEffect transition="in" filter="blinds(horizontal)">
                                      <p:cBhvr>
                                        <p:cTn id="20"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206375" y="3805238"/>
            <a:ext cx="8253413" cy="3008312"/>
          </a:xfrm>
          <a:prstGeom prst="rect">
            <a:avLst/>
          </a:prstGeom>
          <a:noFill/>
          <a:ln w="9525">
            <a:noFill/>
            <a:miter lim="800000"/>
            <a:headEnd/>
            <a:tailEnd/>
          </a:ln>
        </p:spPr>
      </p:pic>
      <p:sp>
        <p:nvSpPr>
          <p:cNvPr id="6" name="Rectangle 4"/>
          <p:cNvSpPr txBox="1">
            <a:spLocks noChangeArrowheads="1"/>
          </p:cNvSpPr>
          <p:nvPr/>
        </p:nvSpPr>
        <p:spPr bwMode="auto">
          <a:xfrm>
            <a:off x="542925" y="1052513"/>
            <a:ext cx="4826000" cy="2395537"/>
          </a:xfrm>
          <a:prstGeom prst="rect">
            <a:avLst/>
          </a:prstGeom>
          <a:noFill/>
          <a:ln w="9525">
            <a:noFill/>
            <a:miter lim="800000"/>
            <a:headEnd/>
            <a:tailEnd/>
          </a:ln>
        </p:spPr>
        <p:txBody>
          <a:bodyPr/>
          <a:lstStyle/>
          <a:p>
            <a:pPr marL="342900" indent="-342900" eaLnBrk="0" hangingPunct="0">
              <a:spcBef>
                <a:spcPct val="20000"/>
              </a:spcBef>
              <a:buClr>
                <a:srgbClr val="FF0000"/>
              </a:buClr>
              <a:defRPr/>
            </a:pP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sum(</a:t>
            </a: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a[ ], unsigned </a:t>
            </a:r>
            <a:r>
              <a:rPr kumimoji="1" lang="en-US" altLang="zh-CN" kern="0" dirty="0" err="1">
                <a:ea typeface="微软雅黑" pitchFamily="34" charset="-122"/>
                <a:cs typeface="Times New Roman" pitchFamily="18" charset="0"/>
              </a:rPr>
              <a:t>len</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a:t>
            </a: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a:t>
            </a:r>
            <a:r>
              <a:rPr kumimoji="1" lang="en-US" altLang="zh-CN" kern="0" dirty="0" err="1">
                <a:ea typeface="微软雅黑" pitchFamily="34" charset="-122"/>
                <a:cs typeface="Times New Roman" pitchFamily="18" charset="0"/>
              </a:rPr>
              <a:t>i</a:t>
            </a:r>
            <a:r>
              <a:rPr kumimoji="1" lang="zh-CN" altLang="en-US" kern="0" dirty="0">
                <a:ea typeface="微软雅黑" pitchFamily="34" charset="-122"/>
                <a:cs typeface="Times New Roman" pitchFamily="18" charset="0"/>
              </a:rPr>
              <a:t>，</a:t>
            </a:r>
            <a:r>
              <a:rPr kumimoji="1" lang="en-US" altLang="zh-CN" kern="0" dirty="0">
                <a:ea typeface="微软雅黑" pitchFamily="34" charset="-122"/>
                <a:cs typeface="Times New Roman" pitchFamily="18" charset="0"/>
              </a:rPr>
              <a:t>sum = 0;</a:t>
            </a:r>
          </a:p>
          <a:p>
            <a:pPr marL="342900" indent="-342900" eaLnBrk="0" hangingPunct="0">
              <a:buClr>
                <a:srgbClr val="FF0000"/>
              </a:buClr>
              <a:defRPr/>
            </a:pPr>
            <a:r>
              <a:rPr kumimoji="1" lang="en-US" altLang="zh-CN" kern="0" dirty="0">
                <a:ea typeface="微软雅黑" pitchFamily="34" charset="-122"/>
                <a:cs typeface="Times New Roman" pitchFamily="18" charset="0"/>
              </a:rPr>
              <a:t>	for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 = 0;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 &lt;= len–1;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sum += a[</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return sum;</a:t>
            </a:r>
          </a:p>
          <a:p>
            <a:pPr marL="342900" indent="-342900" eaLnBrk="0" hangingPunct="0">
              <a:buClr>
                <a:srgbClr val="FF0000"/>
              </a:buClr>
              <a:defRPr/>
            </a:pPr>
            <a:r>
              <a:rPr kumimoji="1" lang="en-US" altLang="zh-CN" kern="0" dirty="0">
                <a:ea typeface="微软雅黑" pitchFamily="34" charset="-122"/>
                <a:cs typeface="Times New Roman" pitchFamily="18" charset="0"/>
              </a:rPr>
              <a:t>}</a:t>
            </a:r>
            <a:endParaRPr kumimoji="1" lang="zh-CN" altLang="en-US" kern="0" dirty="0">
              <a:ea typeface="微软雅黑" pitchFamily="34" charset="-122"/>
              <a:cs typeface="Times New Roman" pitchFamily="18" charset="0"/>
            </a:endParaRPr>
          </a:p>
        </p:txBody>
      </p:sp>
      <p:sp>
        <p:nvSpPr>
          <p:cNvPr id="12293" name="Rectangle 5"/>
          <p:cNvSpPr>
            <a:spLocks noChangeArrowheads="1"/>
          </p:cNvSpPr>
          <p:nvPr/>
        </p:nvSpPr>
        <p:spPr bwMode="auto">
          <a:xfrm>
            <a:off x="5192713" y="1117600"/>
            <a:ext cx="3195637" cy="1722438"/>
          </a:xfrm>
          <a:prstGeom prst="rect">
            <a:avLst/>
          </a:prstGeom>
          <a:noFill/>
          <a:ln w="9525">
            <a:noFill/>
            <a:miter lim="800000"/>
            <a:headEnd/>
            <a:tailEnd/>
          </a:ln>
        </p:spPr>
        <p:txBody>
          <a:bodyPr anchor="ctr">
            <a:spAutoFit/>
          </a:bodyPr>
          <a:lstStyle/>
          <a:p>
            <a:pPr>
              <a:lnSpc>
                <a:spcPct val="135000"/>
              </a:lnSpc>
              <a:spcBef>
                <a:spcPct val="35000"/>
              </a:spcBef>
            </a:pPr>
            <a:r>
              <a:rPr lang="zh-CN" altLang="en-US" sz="2000" b="1">
                <a:latin typeface="Centaur" pitchFamily="18" charset="0"/>
                <a:ea typeface="华文楷体" pitchFamily="2" charset="-122"/>
              </a:rPr>
              <a:t>当参数</a:t>
            </a:r>
            <a:r>
              <a:rPr lang="en-US" altLang="zh-CN" sz="2000" b="1">
                <a:latin typeface="Centaur" pitchFamily="18" charset="0"/>
                <a:ea typeface="华文楷体" pitchFamily="2" charset="-122"/>
              </a:rPr>
              <a:t>len</a:t>
            </a:r>
            <a:r>
              <a:rPr lang="zh-CN" altLang="en-US" sz="2000" b="1">
                <a:latin typeface="Centaur" pitchFamily="18" charset="0"/>
                <a:ea typeface="华文楷体" pitchFamily="2" charset="-122"/>
              </a:rPr>
              <a:t>为</a:t>
            </a:r>
            <a:r>
              <a:rPr lang="en-US" altLang="zh-CN" sz="2000" b="1">
                <a:latin typeface="Centaur" pitchFamily="18" charset="0"/>
                <a:ea typeface="华文楷体" pitchFamily="2" charset="-122"/>
              </a:rPr>
              <a:t>0</a:t>
            </a:r>
            <a:r>
              <a:rPr lang="zh-CN" altLang="en-US" sz="2000" b="1">
                <a:latin typeface="Centaur" pitchFamily="18" charset="0"/>
                <a:ea typeface="华文楷体" pitchFamily="2" charset="-122"/>
              </a:rPr>
              <a:t>时，返回值应该是</a:t>
            </a:r>
            <a:r>
              <a:rPr lang="en-US" altLang="zh-CN" sz="2000" b="1">
                <a:latin typeface="Centaur" pitchFamily="18" charset="0"/>
                <a:ea typeface="华文楷体" pitchFamily="2" charset="-122"/>
              </a:rPr>
              <a:t>0</a:t>
            </a:r>
            <a:r>
              <a:rPr lang="zh-CN" altLang="en-US" sz="2000" b="1">
                <a:latin typeface="Centaur" pitchFamily="18" charset="0"/>
                <a:ea typeface="华文楷体" pitchFamily="2" charset="-122"/>
              </a:rPr>
              <a:t>，但是在机器上执行时，却发生访存异常。但当</a:t>
            </a:r>
            <a:r>
              <a:rPr lang="en-US" altLang="zh-CN" sz="2000" b="1">
                <a:latin typeface="Centaur" pitchFamily="18" charset="0"/>
                <a:ea typeface="华文楷体" pitchFamily="2" charset="-122"/>
              </a:rPr>
              <a:t>len</a:t>
            </a:r>
            <a:r>
              <a:rPr lang="zh-CN" altLang="en-US" sz="2000" b="1">
                <a:latin typeface="Centaur" pitchFamily="18" charset="0"/>
                <a:ea typeface="华文楷体" pitchFamily="2" charset="-122"/>
              </a:rPr>
              <a:t>为</a:t>
            </a:r>
            <a:r>
              <a:rPr lang="en-US" altLang="zh-CN" sz="2000" b="1">
                <a:latin typeface="Centaur" pitchFamily="18" charset="0"/>
                <a:ea typeface="华文楷体" pitchFamily="2" charset="-122"/>
              </a:rPr>
              <a:t>int</a:t>
            </a:r>
            <a:r>
              <a:rPr lang="zh-CN" altLang="en-US" sz="2000" b="1">
                <a:latin typeface="Centaur" pitchFamily="18" charset="0"/>
                <a:ea typeface="华文楷体" pitchFamily="2" charset="-122"/>
              </a:rPr>
              <a:t>型时则正常 </a:t>
            </a:r>
            <a:r>
              <a:rPr lang="en-US" altLang="zh-CN" sz="2000" b="1">
                <a:solidFill>
                  <a:srgbClr val="7030A0"/>
                </a:solidFill>
                <a:latin typeface="Centaur" pitchFamily="18" charset="0"/>
                <a:ea typeface="华文楷体" pitchFamily="2" charset="-122"/>
              </a:rPr>
              <a:t>Why?</a:t>
            </a:r>
          </a:p>
        </p:txBody>
      </p:sp>
      <p:sp>
        <p:nvSpPr>
          <p:cNvPr id="8" name="Rectangle 7"/>
          <p:cNvSpPr>
            <a:spLocks noChangeArrowheads="1"/>
          </p:cNvSpPr>
          <p:nvPr/>
        </p:nvSpPr>
        <p:spPr bwMode="auto">
          <a:xfrm>
            <a:off x="3806825" y="2955925"/>
            <a:ext cx="5130800" cy="514350"/>
          </a:xfrm>
          <a:prstGeom prst="rect">
            <a:avLst/>
          </a:prstGeom>
          <a:noFill/>
          <a:ln w="9525">
            <a:noFill/>
            <a:miter lim="800000"/>
            <a:headEnd/>
            <a:tailEnd/>
          </a:ln>
        </p:spPr>
        <p:txBody>
          <a:bodyPr>
            <a:spAutoFit/>
          </a:bodyPr>
          <a:lstStyle/>
          <a:p>
            <a:pPr>
              <a:lnSpc>
                <a:spcPct val="135000"/>
              </a:lnSpc>
              <a:spcBef>
                <a:spcPct val="35000"/>
              </a:spcBef>
            </a:pPr>
            <a:r>
              <a:rPr lang="zh-CN" altLang="en-US" sz="2200" b="1">
                <a:solidFill>
                  <a:srgbClr val="0033CC"/>
                </a:solidFill>
                <a:latin typeface="Centaur" pitchFamily="18" charset="0"/>
                <a:ea typeface="华文楷体" pitchFamily="2" charset="-122"/>
              </a:rPr>
              <a:t>访问违例地址为何是</a:t>
            </a:r>
            <a:r>
              <a:rPr lang="en-US" altLang="zh-CN" sz="2200" b="1">
                <a:solidFill>
                  <a:srgbClr val="0033CC"/>
                </a:solidFill>
                <a:latin typeface="Centaur" pitchFamily="18" charset="0"/>
                <a:ea typeface="华文楷体" pitchFamily="2" charset="-122"/>
              </a:rPr>
              <a:t>0xC0000005?</a:t>
            </a:r>
          </a:p>
        </p:txBody>
      </p:sp>
      <p:sp>
        <p:nvSpPr>
          <p:cNvPr id="9" name="Text Box 8"/>
          <p:cNvSpPr txBox="1">
            <a:spLocks noChangeArrowheads="1"/>
          </p:cNvSpPr>
          <p:nvPr/>
        </p:nvSpPr>
        <p:spPr bwMode="auto">
          <a:xfrm>
            <a:off x="6256338" y="5229225"/>
            <a:ext cx="1930400" cy="396875"/>
          </a:xfrm>
          <a:prstGeom prst="rect">
            <a:avLst/>
          </a:prstGeom>
          <a:noFill/>
          <a:ln w="50800">
            <a:noFill/>
            <a:miter lim="800000"/>
            <a:headEnd/>
            <a:tailEnd/>
          </a:ln>
        </p:spPr>
        <p:txBody>
          <a:bodyPr>
            <a:spAutoFit/>
          </a:bodyPr>
          <a:lstStyle/>
          <a:p>
            <a:pPr>
              <a:spcBef>
                <a:spcPct val="50000"/>
              </a:spcBef>
            </a:pPr>
            <a:r>
              <a:rPr lang="zh-CN" altLang="en-US" sz="2000" b="1">
                <a:solidFill>
                  <a:srgbClr val="A50021"/>
                </a:solidFill>
                <a:latin typeface="华文楷体" pitchFamily="2" charset="-122"/>
                <a:ea typeface="华文楷体" pitchFamily="2" charset="-122"/>
              </a:rPr>
              <a:t>访问违例</a:t>
            </a:r>
          </a:p>
        </p:txBody>
      </p:sp>
      <p:sp>
        <p:nvSpPr>
          <p:cNvPr id="10" name="Rectangle 2">
            <a:extLst>
              <a:ext uri="{FF2B5EF4-FFF2-40B4-BE49-F238E27FC236}">
                <a16:creationId xmlns:a16="http://schemas.microsoft.com/office/drawing/2014/main" id="{5CECF3B4-FE15-4FFE-B40F-E35744430F26}"/>
              </a:ext>
            </a:extLst>
          </p:cNvPr>
          <p:cNvSpPr>
            <a:spLocks noGrp="1" noChangeArrowheads="1"/>
          </p:cNvSpPr>
          <p:nvPr>
            <p:ph type="title"/>
          </p:nvPr>
        </p:nvSpPr>
        <p:spPr>
          <a:xfrm>
            <a:off x="457200" y="98425"/>
            <a:ext cx="8229600" cy="561975"/>
          </a:xfrm>
        </p:spPr>
        <p:txBody>
          <a:bodyPr/>
          <a:lstStyle/>
          <a:p>
            <a:r>
              <a:rPr lang="zh-CN" altLang="en-US" sz="3600" dirty="0"/>
              <a:t>例：用“系统思维”理解权限检查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7"/>
          <p:cNvGrpSpPr>
            <a:grpSpLocks/>
          </p:cNvGrpSpPr>
          <p:nvPr/>
        </p:nvGrpSpPr>
        <p:grpSpPr bwMode="auto">
          <a:xfrm>
            <a:off x="-61913" y="188913"/>
            <a:ext cx="5727701" cy="6735762"/>
            <a:chOff x="1974" y="576"/>
            <a:chExt cx="3608" cy="3757"/>
          </a:xfrm>
        </p:grpSpPr>
        <p:sp>
          <p:nvSpPr>
            <p:cNvPr id="13334"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13335"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13336"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13337" name="Text Box 29"/>
            <p:cNvSpPr txBox="1">
              <a:spLocks noChangeArrowheads="1"/>
            </p:cNvSpPr>
            <p:nvPr/>
          </p:nvSpPr>
          <p:spPr bwMode="auto">
            <a:xfrm>
              <a:off x="5033" y="2566"/>
              <a:ext cx="314" cy="221"/>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brk</a:t>
              </a:r>
            </a:p>
          </p:txBody>
        </p:sp>
        <p:sp>
          <p:nvSpPr>
            <p:cNvPr id="13338"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13339" name="Text Box 31"/>
            <p:cNvSpPr txBox="1">
              <a:spLocks noChangeArrowheads="1"/>
            </p:cNvSpPr>
            <p:nvPr/>
          </p:nvSpPr>
          <p:spPr bwMode="auto">
            <a:xfrm>
              <a:off x="1974" y="696"/>
              <a:ext cx="999" cy="222"/>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0xC00000000</a:t>
              </a:r>
            </a:p>
          </p:txBody>
        </p:sp>
        <p:sp>
          <p:nvSpPr>
            <p:cNvPr id="13340" name="Text Box 32"/>
            <p:cNvSpPr txBox="1">
              <a:spLocks noChangeArrowheads="1"/>
            </p:cNvSpPr>
            <p:nvPr/>
          </p:nvSpPr>
          <p:spPr bwMode="auto">
            <a:xfrm>
              <a:off x="2059" y="3799"/>
              <a:ext cx="898" cy="222"/>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0x08048000</a:t>
              </a:r>
            </a:p>
          </p:txBody>
        </p:sp>
        <p:grpSp>
          <p:nvGrpSpPr>
            <p:cNvPr id="13341" name="Group 15"/>
            <p:cNvGrpSpPr>
              <a:grpSpLocks/>
            </p:cNvGrpSpPr>
            <p:nvPr/>
          </p:nvGrpSpPr>
          <p:grpSpPr bwMode="auto">
            <a:xfrm>
              <a:off x="2767" y="585"/>
              <a:ext cx="1952" cy="3748"/>
              <a:chOff x="2785" y="795"/>
              <a:chExt cx="1924" cy="3528"/>
            </a:xfrm>
          </p:grpSpPr>
          <p:sp>
            <p:nvSpPr>
              <p:cNvPr id="13342"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操作系统内核段</a:t>
                </a:r>
                <a:endParaRPr lang="en-GB" altLang="zh-CN" sz="2000" b="1">
                  <a:latin typeface="华文楷体" pitchFamily="2" charset="-122"/>
                  <a:ea typeface="华文楷体" pitchFamily="2" charset="-122"/>
                  <a:cs typeface="msgothic"/>
                </a:endParaRPr>
              </a:p>
            </p:txBody>
          </p:sp>
          <p:sp>
            <p:nvSpPr>
              <p:cNvPr id="13343"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共享库映射段</a:t>
                </a:r>
                <a:endParaRPr lang="en-GB" altLang="zh-CN" sz="2000" b="1">
                  <a:latin typeface="华文楷体" pitchFamily="2" charset="-122"/>
                  <a:ea typeface="华文楷体" pitchFamily="2" charset="-122"/>
                  <a:cs typeface="msgothic"/>
                </a:endParaRPr>
              </a:p>
            </p:txBody>
          </p:sp>
          <p:sp>
            <p:nvSpPr>
              <p:cNvPr id="21"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b="1">
                  <a:latin typeface="Arial Narrow" pitchFamily="34" charset="0"/>
                </a:endParaRPr>
              </a:p>
            </p:txBody>
          </p:sp>
          <p:sp>
            <p:nvSpPr>
              <p:cNvPr id="13345"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Centaur" pitchFamily="18" charset="0"/>
                    <a:ea typeface="华文楷体" pitchFamily="2" charset="-122"/>
                    <a:cs typeface="msgothic"/>
                  </a:rPr>
                  <a:t>动态生成的堆</a:t>
                </a:r>
                <a:endParaRPr lang="en-GB" altLang="zh-CN" sz="2000" b="1">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华文楷体" pitchFamily="2" charset="-122"/>
                    <a:cs typeface="msgothic"/>
                  </a:rPr>
                  <a:t>(</a:t>
                </a:r>
                <a:r>
                  <a:rPr lang="zh-CN" altLang="en-US" sz="2000" b="1">
                    <a:latin typeface="Centaur" pitchFamily="18" charset="0"/>
                    <a:ea typeface="华文楷体" pitchFamily="2" charset="-122"/>
                    <a:cs typeface="msgothic"/>
                  </a:rPr>
                  <a:t>运行时由</a:t>
                </a:r>
                <a:r>
                  <a:rPr lang="en-GB" altLang="zh-CN" sz="2000" b="1">
                    <a:latin typeface="Centaur" pitchFamily="18" charset="0"/>
                    <a:ea typeface="华文楷体" pitchFamily="2" charset="-122"/>
                    <a:cs typeface="msgothic"/>
                  </a:rPr>
                  <a:t>malloc</a:t>
                </a:r>
                <a:r>
                  <a:rPr lang="zh-CN" altLang="en-US" sz="2000" b="1">
                    <a:latin typeface="Centaur" pitchFamily="18" charset="0"/>
                    <a:ea typeface="华文楷体" pitchFamily="2" charset="-122"/>
                    <a:cs typeface="msgothic"/>
                  </a:rPr>
                  <a:t>创建</a:t>
                </a:r>
                <a:r>
                  <a:rPr lang="en-GB" altLang="zh-CN" sz="2000" b="1">
                    <a:latin typeface="Centaur" pitchFamily="18" charset="0"/>
                    <a:ea typeface="华文楷体" pitchFamily="2" charset="-122"/>
                    <a:cs typeface="msgothic"/>
                  </a:rPr>
                  <a:t>)</a:t>
                </a:r>
              </a:p>
            </p:txBody>
          </p:sp>
          <p:sp>
            <p:nvSpPr>
              <p:cNvPr id="23"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b="1">
                  <a:latin typeface="Arial Narrow" pitchFamily="34" charset="0"/>
                </a:endParaRPr>
              </a:p>
            </p:txBody>
          </p:sp>
          <p:sp>
            <p:nvSpPr>
              <p:cNvPr id="13347"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13348"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用户栈</a:t>
                </a:r>
                <a:endParaRPr lang="en-US" altLang="zh-CN" sz="2000" b="1">
                  <a:latin typeface="华文楷体" pitchFamily="2" charset="-122"/>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华文楷体" pitchFamily="2" charset="-122"/>
                    <a:ea typeface="华文楷体" pitchFamily="2" charset="-122"/>
                    <a:cs typeface="msgothic"/>
                  </a:rPr>
                  <a:t>(</a:t>
                </a:r>
                <a:r>
                  <a:rPr lang="zh-CN" altLang="en-US" sz="2000" b="1">
                    <a:latin typeface="华文楷体" pitchFamily="2" charset="-122"/>
                    <a:ea typeface="华文楷体" pitchFamily="2" charset="-122"/>
                    <a:cs typeface="msgothic"/>
                  </a:rPr>
                  <a:t>运行时创建</a:t>
                </a:r>
                <a:r>
                  <a:rPr lang="en-GB" altLang="zh-CN" sz="2000" b="1">
                    <a:latin typeface="华文楷体" pitchFamily="2" charset="-122"/>
                    <a:ea typeface="华文楷体" pitchFamily="2" charset="-122"/>
                    <a:cs typeface="msgothic"/>
                  </a:rPr>
                  <a:t>)</a:t>
                </a:r>
              </a:p>
            </p:txBody>
          </p:sp>
          <p:sp>
            <p:nvSpPr>
              <p:cNvPr id="13349"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13350"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28"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latin typeface="Centaur" pitchFamily="18" charset="0"/>
                    <a:ea typeface="华文楷体" pitchFamily="2" charset="-122"/>
                    <a:cs typeface="msgothic"/>
                  </a:rPr>
                  <a:t>未使用段</a:t>
                </a:r>
                <a:endParaRPr lang="en-GB" altLang="zh-CN" sz="2000" b="1" dirty="0">
                  <a:latin typeface="Centaur" pitchFamily="18" charset="0"/>
                  <a:ea typeface="华文楷体" pitchFamily="2" charset="-122"/>
                  <a:cs typeface="msgothic"/>
                </a:endParaRPr>
              </a:p>
            </p:txBody>
          </p:sp>
          <p:sp>
            <p:nvSpPr>
              <p:cNvPr id="13352" name="Text Box 24"/>
              <p:cNvSpPr txBox="1">
                <a:spLocks noChangeArrowheads="1"/>
              </p:cNvSpPr>
              <p:nvPr/>
            </p:nvSpPr>
            <p:spPr bwMode="auto">
              <a:xfrm>
                <a:off x="2785" y="4114"/>
                <a:ext cx="192" cy="209"/>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a:t>
                </a:r>
              </a:p>
            </p:txBody>
          </p:sp>
          <p:sp>
            <p:nvSpPr>
              <p:cNvPr id="30"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latin typeface="Centaur" pitchFamily="18" charset="0"/>
                    <a:ea typeface="华文楷体" pitchFamily="2" charset="-122"/>
                    <a:cs typeface="msgothic"/>
                  </a:rPr>
                  <a:t>可读写数据段</a:t>
                </a:r>
                <a:endParaRPr lang="en-GB" altLang="zh-CN" sz="2000" b="1" dirty="0">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000" b="1" dirty="0">
                    <a:latin typeface="Centaur" pitchFamily="18" charset="0"/>
                    <a:ea typeface="华文楷体" pitchFamily="2" charset="-122"/>
                    <a:cs typeface="msgothic"/>
                  </a:rPr>
                  <a:t>(.data, .</a:t>
                </a:r>
                <a:r>
                  <a:rPr lang="en-GB" altLang="zh-CN" sz="2000" b="1" dirty="0" err="1">
                    <a:latin typeface="Centaur" pitchFamily="18" charset="0"/>
                    <a:ea typeface="华文楷体" pitchFamily="2" charset="-122"/>
                    <a:cs typeface="msgothic"/>
                  </a:rPr>
                  <a:t>bss</a:t>
                </a:r>
                <a:r>
                  <a:rPr lang="en-GB" altLang="zh-CN" sz="2000" b="1" dirty="0">
                    <a:latin typeface="Centaur" pitchFamily="18" charset="0"/>
                    <a:ea typeface="华文楷体" pitchFamily="2" charset="-122"/>
                    <a:cs typeface="msgothic"/>
                  </a:rPr>
                  <a:t>)</a:t>
                </a:r>
              </a:p>
            </p:txBody>
          </p:sp>
          <p:sp>
            <p:nvSpPr>
              <p:cNvPr id="13354"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Centaur" pitchFamily="18" charset="0"/>
                    <a:ea typeface="华文楷体" pitchFamily="2" charset="-122"/>
                    <a:cs typeface="msgothic"/>
                  </a:rPr>
                  <a:t>只读数据和代码段</a:t>
                </a:r>
                <a:endParaRPr lang="en-GB" altLang="zh-CN" sz="2000" b="1">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华文楷体" pitchFamily="2" charset="-122"/>
                    <a:cs typeface="msgothic"/>
                  </a:rPr>
                  <a:t>(.init, .text, .rodata)</a:t>
                </a:r>
              </a:p>
            </p:txBody>
          </p:sp>
        </p:grpSp>
      </p:grpSp>
      <p:sp>
        <p:nvSpPr>
          <p:cNvPr id="13315" name="Text Box 4"/>
          <p:cNvSpPr txBox="1">
            <a:spLocks noChangeArrowheads="1"/>
          </p:cNvSpPr>
          <p:nvPr/>
        </p:nvSpPr>
        <p:spPr bwMode="auto">
          <a:xfrm>
            <a:off x="1517650" y="792163"/>
            <a:ext cx="1258888" cy="396875"/>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a[0]</a:t>
            </a:r>
          </a:p>
        </p:txBody>
      </p:sp>
      <p:sp>
        <p:nvSpPr>
          <p:cNvPr id="13316" name="Line 5"/>
          <p:cNvSpPr>
            <a:spLocks noChangeShapeType="1"/>
          </p:cNvSpPr>
          <p:nvPr/>
        </p:nvSpPr>
        <p:spPr bwMode="auto">
          <a:xfrm>
            <a:off x="285750" y="746125"/>
            <a:ext cx="4005263" cy="0"/>
          </a:xfrm>
          <a:prstGeom prst="line">
            <a:avLst/>
          </a:prstGeom>
          <a:noFill/>
          <a:ln w="38100">
            <a:solidFill>
              <a:srgbClr val="7030A0"/>
            </a:solidFill>
            <a:prstDash val="dash"/>
            <a:round/>
            <a:headEnd/>
            <a:tailEnd/>
          </a:ln>
        </p:spPr>
        <p:txBody>
          <a:bodyPr/>
          <a:lstStyle/>
          <a:p>
            <a:endParaRPr lang="zh-CN" altLang="en-US"/>
          </a:p>
        </p:txBody>
      </p:sp>
      <p:pic>
        <p:nvPicPr>
          <p:cNvPr id="35" name="Picture 6"/>
          <p:cNvPicPr>
            <a:picLocks noChangeAspect="1" noChangeArrowheads="1"/>
          </p:cNvPicPr>
          <p:nvPr/>
        </p:nvPicPr>
        <p:blipFill>
          <a:blip r:embed="rId2" cstate="print"/>
          <a:srcRect/>
          <a:stretch>
            <a:fillRect/>
          </a:stretch>
        </p:blipFill>
        <p:spPr bwMode="auto">
          <a:xfrm>
            <a:off x="0" y="3875088"/>
            <a:ext cx="8667750" cy="2955925"/>
          </a:xfrm>
          <a:prstGeom prst="rect">
            <a:avLst/>
          </a:prstGeom>
          <a:noFill/>
          <a:ln w="9525">
            <a:noFill/>
            <a:miter lim="800000"/>
            <a:headEnd/>
            <a:tailEnd/>
          </a:ln>
        </p:spPr>
      </p:pic>
      <p:grpSp>
        <p:nvGrpSpPr>
          <p:cNvPr id="4" name="Group 29"/>
          <p:cNvGrpSpPr>
            <a:grpSpLocks/>
          </p:cNvGrpSpPr>
          <p:nvPr/>
        </p:nvGrpSpPr>
        <p:grpSpPr bwMode="auto">
          <a:xfrm>
            <a:off x="4608513" y="593725"/>
            <a:ext cx="4572000" cy="3194050"/>
            <a:chOff x="2795" y="261"/>
            <a:chExt cx="2880" cy="2012"/>
          </a:xfrm>
        </p:grpSpPr>
        <p:sp>
          <p:nvSpPr>
            <p:cNvPr id="13322" name="AutoShape 30"/>
            <p:cNvSpPr>
              <a:spLocks noChangeAspect="1" noChangeArrowheads="1"/>
            </p:cNvSpPr>
            <p:nvPr/>
          </p:nvSpPr>
          <p:spPr bwMode="auto">
            <a:xfrm>
              <a:off x="2937" y="289"/>
              <a:ext cx="2601" cy="1871"/>
            </a:xfrm>
            <a:prstGeom prst="rect">
              <a:avLst/>
            </a:prstGeom>
            <a:noFill/>
            <a:ln w="9525">
              <a:noFill/>
              <a:miter lim="800000"/>
              <a:headEnd/>
              <a:tailEnd/>
            </a:ln>
          </p:spPr>
          <p:txBody>
            <a:bodyPr/>
            <a:lstStyle/>
            <a:p>
              <a:endParaRPr lang="zh-CN" altLang="en-US"/>
            </a:p>
          </p:txBody>
        </p:sp>
        <p:sp>
          <p:nvSpPr>
            <p:cNvPr id="13323" name="Rectangle 4"/>
            <p:cNvSpPr>
              <a:spLocks noChangeArrowheads="1"/>
            </p:cNvSpPr>
            <p:nvPr/>
          </p:nvSpPr>
          <p:spPr bwMode="auto">
            <a:xfrm>
              <a:off x="3844" y="261"/>
              <a:ext cx="784" cy="210"/>
            </a:xfrm>
            <a:prstGeom prst="rect">
              <a:avLst/>
            </a:prstGeom>
            <a:noFill/>
            <a:ln w="12700">
              <a:noFill/>
              <a:miter lim="800000"/>
              <a:headEnd/>
              <a:tailEnd/>
            </a:ln>
          </p:spPr>
          <p:txBody>
            <a:bodyPr wrap="none" lIns="90479" tIns="0" rIns="90479" bIns="0"/>
            <a:lstStyle/>
            <a:p>
              <a:pPr algn="just"/>
              <a:r>
                <a:rPr lang="zh-CN" altLang="en-US" sz="2000" b="1">
                  <a:solidFill>
                    <a:srgbClr val="0000FF"/>
                  </a:solidFill>
                  <a:latin typeface="华文楷体" pitchFamily="2" charset="-122"/>
                  <a:ea typeface="华文楷体" pitchFamily="2" charset="-122"/>
                </a:rPr>
                <a:t>用户进程</a:t>
              </a:r>
            </a:p>
          </p:txBody>
        </p:sp>
        <p:sp>
          <p:nvSpPr>
            <p:cNvPr id="13324" name="Rectangle 5"/>
            <p:cNvSpPr>
              <a:spLocks noChangeArrowheads="1"/>
            </p:cNvSpPr>
            <p:nvPr/>
          </p:nvSpPr>
          <p:spPr bwMode="auto">
            <a:xfrm>
              <a:off x="4742" y="875"/>
              <a:ext cx="890" cy="236"/>
            </a:xfrm>
            <a:prstGeom prst="rect">
              <a:avLst/>
            </a:prstGeom>
            <a:noFill/>
            <a:ln w="12700">
              <a:noFill/>
              <a:miter lim="800000"/>
              <a:headEnd/>
              <a:tailEnd/>
            </a:ln>
          </p:spPr>
          <p:txBody>
            <a:bodyPr lIns="90479" tIns="44446" rIns="90479" bIns="44446"/>
            <a:lstStyle/>
            <a:p>
              <a:r>
                <a:rPr lang="en-US" altLang="zh-CN" sz="1800" b="1" dirty="0">
                  <a:solidFill>
                    <a:srgbClr val="0000FF"/>
                  </a:solidFill>
                  <a:latin typeface="华文楷体" pitchFamily="2" charset="-122"/>
                  <a:ea typeface="华文楷体" pitchFamily="2" charset="-122"/>
                </a:rPr>
                <a:t>OS</a:t>
              </a:r>
              <a:r>
                <a:rPr lang="zh-CN" altLang="en-US" sz="1800" b="1" dirty="0">
                  <a:solidFill>
                    <a:srgbClr val="0000FF"/>
                  </a:solidFill>
                  <a:latin typeface="华文楷体" pitchFamily="2" charset="-122"/>
                  <a:ea typeface="华文楷体" pitchFamily="2" charset="-122"/>
                </a:rPr>
                <a:t>抛出异常</a:t>
              </a:r>
            </a:p>
          </p:txBody>
        </p:sp>
        <p:sp>
          <p:nvSpPr>
            <p:cNvPr id="13325" name="Line 7"/>
            <p:cNvSpPr>
              <a:spLocks noChangeShapeType="1"/>
            </p:cNvSpPr>
            <p:nvPr/>
          </p:nvSpPr>
          <p:spPr bwMode="auto">
            <a:xfrm>
              <a:off x="4524" y="1168"/>
              <a:ext cx="511" cy="0"/>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13326" name="Line 8"/>
            <p:cNvSpPr>
              <a:spLocks noChangeShapeType="1"/>
            </p:cNvSpPr>
            <p:nvPr/>
          </p:nvSpPr>
          <p:spPr bwMode="auto">
            <a:xfrm>
              <a:off x="5091" y="1168"/>
              <a:ext cx="0" cy="68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13327" name="Rectangle 11"/>
            <p:cNvSpPr>
              <a:spLocks noChangeArrowheads="1"/>
            </p:cNvSpPr>
            <p:nvPr/>
          </p:nvSpPr>
          <p:spPr bwMode="auto">
            <a:xfrm>
              <a:off x="4457" y="1168"/>
              <a:ext cx="583" cy="406"/>
            </a:xfrm>
            <a:prstGeom prst="rect">
              <a:avLst/>
            </a:prstGeom>
            <a:noFill/>
            <a:ln w="12700">
              <a:noFill/>
              <a:miter lim="800000"/>
              <a:headEnd/>
              <a:tailEnd/>
            </a:ln>
          </p:spPr>
          <p:txBody>
            <a:bodyPr lIns="90479" tIns="44446" rIns="90479" bIns="44446">
              <a:spAutoFit/>
            </a:bodyPr>
            <a:lstStyle/>
            <a:p>
              <a:pPr algn="just"/>
              <a:r>
                <a:rPr lang="zh-CN" altLang="en-US" sz="1800" b="1">
                  <a:latin typeface="华文楷体" pitchFamily="2" charset="-122"/>
                  <a:ea typeface="华文楷体" pitchFamily="2" charset="-122"/>
                </a:rPr>
                <a:t>权限检测失败</a:t>
              </a:r>
            </a:p>
          </p:txBody>
        </p:sp>
        <p:sp>
          <p:nvSpPr>
            <p:cNvPr id="13328" name="Rectangle 12"/>
            <p:cNvSpPr>
              <a:spLocks noChangeArrowheads="1"/>
            </p:cNvSpPr>
            <p:nvPr/>
          </p:nvSpPr>
          <p:spPr bwMode="auto">
            <a:xfrm>
              <a:off x="5120" y="1281"/>
              <a:ext cx="441" cy="406"/>
            </a:xfrm>
            <a:prstGeom prst="rect">
              <a:avLst/>
            </a:prstGeom>
            <a:noFill/>
            <a:ln w="12700">
              <a:noFill/>
              <a:miter lim="800000"/>
              <a:headEnd/>
              <a:tailEnd/>
            </a:ln>
          </p:spPr>
          <p:txBody>
            <a:bodyPr lIns="90479" tIns="44446" rIns="90479" bIns="44446">
              <a:spAutoFit/>
            </a:bodyPr>
            <a:lstStyle/>
            <a:p>
              <a:pPr algn="just"/>
              <a:r>
                <a:rPr lang="zh-CN" altLang="en-US" sz="1800" b="1">
                  <a:solidFill>
                    <a:srgbClr val="000000"/>
                  </a:solidFill>
                  <a:latin typeface="华文楷体" pitchFamily="2" charset="-122"/>
                  <a:ea typeface="华文楷体" pitchFamily="2" charset="-122"/>
                </a:rPr>
                <a:t>地址越界</a:t>
              </a:r>
            </a:p>
          </p:txBody>
        </p:sp>
        <p:sp>
          <p:nvSpPr>
            <p:cNvPr id="13329" name="Rectangle 13"/>
            <p:cNvSpPr>
              <a:spLocks noChangeArrowheads="1"/>
            </p:cNvSpPr>
            <p:nvPr/>
          </p:nvSpPr>
          <p:spPr bwMode="auto">
            <a:xfrm>
              <a:off x="4553" y="1871"/>
              <a:ext cx="1122" cy="402"/>
            </a:xfrm>
            <a:prstGeom prst="rect">
              <a:avLst/>
            </a:prstGeom>
            <a:noFill/>
            <a:ln w="12700">
              <a:noFill/>
              <a:miter lim="800000"/>
              <a:headEnd/>
              <a:tailEnd/>
            </a:ln>
          </p:spPr>
          <p:txBody>
            <a:bodyPr lIns="90479" tIns="44446" rIns="90479" bIns="44446">
              <a:spAutoFit/>
            </a:bodyPr>
            <a:lstStyle/>
            <a:p>
              <a:pPr algn="just"/>
              <a:r>
                <a:rPr lang="zh-CN" altLang="en-US" sz="1800" b="1">
                  <a:solidFill>
                    <a:srgbClr val="000000"/>
                  </a:solidFill>
                  <a:latin typeface="华文楷体" pitchFamily="2" charset="-122"/>
                  <a:ea typeface="华文楷体" pitchFamily="2" charset="-122"/>
                </a:rPr>
                <a:t>发</a:t>
              </a:r>
              <a:r>
                <a:rPr lang="en-US" altLang="zh-CN" sz="1800" b="1">
                  <a:solidFill>
                    <a:srgbClr val="000000"/>
                  </a:solidFill>
                  <a:latin typeface="华文楷体" pitchFamily="2" charset="-122"/>
                  <a:ea typeface="华文楷体" pitchFamily="2" charset="-122"/>
                </a:rPr>
                <a:t>SIGSEGV</a:t>
              </a:r>
              <a:r>
                <a:rPr lang="zh-CN" altLang="en-US" sz="1800" b="1">
                  <a:solidFill>
                    <a:srgbClr val="000000"/>
                  </a:solidFill>
                  <a:latin typeface="华文楷体" pitchFamily="2" charset="-122"/>
                  <a:ea typeface="华文楷体" pitchFamily="2" charset="-122"/>
                </a:rPr>
                <a:t>信号给用户进程</a:t>
              </a:r>
            </a:p>
          </p:txBody>
        </p:sp>
        <p:sp>
          <p:nvSpPr>
            <p:cNvPr id="13330" name="Text Box 15"/>
            <p:cNvSpPr txBox="1">
              <a:spLocks noChangeArrowheads="1"/>
            </p:cNvSpPr>
            <p:nvPr/>
          </p:nvSpPr>
          <p:spPr bwMode="auto">
            <a:xfrm>
              <a:off x="2795" y="822"/>
              <a:ext cx="1758" cy="682"/>
            </a:xfrm>
            <a:prstGeom prst="rect">
              <a:avLst/>
            </a:prstGeom>
            <a:noFill/>
            <a:ln w="25400">
              <a:noFill/>
              <a:miter lim="800000"/>
              <a:headEnd/>
              <a:tailEnd/>
            </a:ln>
          </p:spPr>
          <p:txBody>
            <a:bodyPr>
              <a:spAutoFit/>
            </a:bodyPr>
            <a:lstStyle/>
            <a:p>
              <a:pPr algn="just">
                <a:spcAft>
                  <a:spcPct val="35000"/>
                </a:spcAft>
              </a:pPr>
              <a:r>
                <a:rPr lang="en-US" altLang="zh-CN" sz="2000" b="1"/>
                <a:t>              </a:t>
              </a:r>
              <a:r>
                <a:rPr lang="en-US" altLang="zh-CN" sz="2000" b="1">
                  <a:solidFill>
                    <a:srgbClr val="CC3300"/>
                  </a:solidFill>
                </a:rPr>
                <a:t>… …</a:t>
              </a:r>
            </a:p>
            <a:p>
              <a:pPr algn="just"/>
              <a:r>
                <a:rPr lang="en-US" altLang="zh-CN" sz="1800" b="1">
                  <a:solidFill>
                    <a:srgbClr val="CC3300"/>
                  </a:solidFill>
                  <a:latin typeface="微软雅黑" pitchFamily="34" charset="-122"/>
                  <a:ea typeface="微软雅黑" pitchFamily="34" charset="-122"/>
                </a:rPr>
                <a:t>movl (%ebx,%eax,4)…</a:t>
              </a:r>
            </a:p>
            <a:p>
              <a:pPr algn="just"/>
              <a:r>
                <a:rPr lang="en-US" altLang="zh-CN" sz="2000" b="1">
                  <a:solidFill>
                    <a:srgbClr val="CC3300"/>
                  </a:solidFill>
                </a:rPr>
                <a:t>              … …</a:t>
              </a:r>
              <a:endParaRPr lang="zh-CN" altLang="en-US" sz="2000" b="1">
                <a:solidFill>
                  <a:srgbClr val="CC3300"/>
                </a:solidFill>
              </a:endParaRPr>
            </a:p>
          </p:txBody>
        </p:sp>
        <p:sp>
          <p:nvSpPr>
            <p:cNvPr id="13331" name="Line 39"/>
            <p:cNvSpPr>
              <a:spLocks noChangeShapeType="1"/>
            </p:cNvSpPr>
            <p:nvPr/>
          </p:nvSpPr>
          <p:spPr bwMode="auto">
            <a:xfrm>
              <a:off x="4184" y="558"/>
              <a:ext cx="0" cy="464"/>
            </a:xfrm>
            <a:prstGeom prst="line">
              <a:avLst/>
            </a:prstGeom>
            <a:noFill/>
            <a:ln w="28575">
              <a:solidFill>
                <a:srgbClr val="000000"/>
              </a:solidFill>
              <a:round/>
              <a:headEnd/>
              <a:tailEnd type="triangle" w="med" len="med"/>
            </a:ln>
          </p:spPr>
          <p:txBody>
            <a:bodyPr/>
            <a:lstStyle/>
            <a:p>
              <a:endParaRPr lang="zh-CN" altLang="en-US"/>
            </a:p>
          </p:txBody>
        </p:sp>
        <p:sp>
          <p:nvSpPr>
            <p:cNvPr id="13332" name="Line 40"/>
            <p:cNvSpPr>
              <a:spLocks noChangeShapeType="1"/>
            </p:cNvSpPr>
            <p:nvPr/>
          </p:nvSpPr>
          <p:spPr bwMode="auto">
            <a:xfrm flipH="1" flipV="1">
              <a:off x="4184" y="1366"/>
              <a:ext cx="851" cy="454"/>
            </a:xfrm>
            <a:prstGeom prst="line">
              <a:avLst/>
            </a:prstGeom>
            <a:noFill/>
            <a:ln w="19050">
              <a:solidFill>
                <a:schemeClr val="tx1"/>
              </a:solidFill>
              <a:prstDash val="dash"/>
              <a:round/>
              <a:headEnd/>
              <a:tailEnd type="triangle" w="med" len="med"/>
            </a:ln>
          </p:spPr>
          <p:txBody>
            <a:bodyPr/>
            <a:lstStyle/>
            <a:p>
              <a:endParaRPr lang="zh-CN" altLang="en-US"/>
            </a:p>
          </p:txBody>
        </p:sp>
        <p:sp>
          <p:nvSpPr>
            <p:cNvPr id="13333" name="Line 41"/>
            <p:cNvSpPr>
              <a:spLocks noChangeShapeType="1"/>
            </p:cNvSpPr>
            <p:nvPr/>
          </p:nvSpPr>
          <p:spPr bwMode="auto">
            <a:xfrm>
              <a:off x="4184" y="1395"/>
              <a:ext cx="0" cy="283"/>
            </a:xfrm>
            <a:prstGeom prst="line">
              <a:avLst/>
            </a:prstGeom>
            <a:noFill/>
            <a:ln w="28575">
              <a:solidFill>
                <a:schemeClr val="tx1"/>
              </a:solidFill>
              <a:prstDash val="dash"/>
              <a:round/>
              <a:headEnd/>
              <a:tailEnd type="triangle" w="med" len="med"/>
            </a:ln>
          </p:spPr>
          <p:txBody>
            <a:bodyPr/>
            <a:lstStyle/>
            <a:p>
              <a:endParaRPr lang="zh-CN" altLang="en-US"/>
            </a:p>
          </p:txBody>
        </p:sp>
      </p:grpSp>
      <p:sp>
        <p:nvSpPr>
          <p:cNvPr id="49" name="Text Box 42"/>
          <p:cNvSpPr txBox="1">
            <a:spLocks noChangeArrowheads="1"/>
          </p:cNvSpPr>
          <p:nvPr/>
        </p:nvSpPr>
        <p:spPr bwMode="auto">
          <a:xfrm>
            <a:off x="4364038" y="2855913"/>
            <a:ext cx="2865437" cy="793750"/>
          </a:xfrm>
          <a:prstGeom prst="rect">
            <a:avLst/>
          </a:prstGeom>
          <a:noFill/>
          <a:ln w="9525">
            <a:noFill/>
            <a:miter lim="800000"/>
            <a:headEnd/>
            <a:tailEnd/>
          </a:ln>
        </p:spPr>
        <p:txBody>
          <a:bodyPr>
            <a:spAutoFit/>
          </a:bodyPr>
          <a:lstStyle/>
          <a:p>
            <a:pPr>
              <a:spcBef>
                <a:spcPct val="30000"/>
              </a:spcBef>
            </a:pPr>
            <a:r>
              <a:rPr lang="en-US" altLang="zh-CN" sz="2000" b="1">
                <a:solidFill>
                  <a:srgbClr val="FF0000"/>
                </a:solidFill>
                <a:latin typeface="微软雅黑" pitchFamily="34" charset="-122"/>
                <a:ea typeface="微软雅黑" pitchFamily="34" charset="-122"/>
              </a:rPr>
              <a:t>a[i]</a:t>
            </a:r>
            <a:r>
              <a:rPr lang="zh-CN" altLang="en-US" sz="2000" b="1">
                <a:solidFill>
                  <a:srgbClr val="FF0000"/>
                </a:solidFill>
                <a:latin typeface="微软雅黑" pitchFamily="34" charset="-122"/>
                <a:ea typeface="微软雅黑" pitchFamily="34" charset="-122"/>
              </a:rPr>
              <a:t>：</a:t>
            </a:r>
            <a:r>
              <a:rPr lang="en-US" altLang="zh-CN" sz="2000" b="1">
                <a:solidFill>
                  <a:srgbClr val="CC3300"/>
                </a:solidFill>
              </a:rPr>
              <a:t>(%ebx,%eax,4)</a:t>
            </a:r>
          </a:p>
          <a:p>
            <a:pPr>
              <a:spcBef>
                <a:spcPct val="30000"/>
              </a:spcBef>
            </a:pPr>
            <a:r>
              <a:rPr lang="en-US" altLang="zh-CN" sz="2000" b="1">
                <a:solidFill>
                  <a:srgbClr val="0000FF"/>
                </a:solidFill>
              </a:rPr>
              <a:t>VA=0xC0000005</a:t>
            </a:r>
          </a:p>
        </p:txBody>
      </p:sp>
      <p:sp>
        <p:nvSpPr>
          <p:cNvPr id="13320" name="Text Box 43"/>
          <p:cNvSpPr txBox="1">
            <a:spLocks noChangeArrowheads="1"/>
          </p:cNvSpPr>
          <p:nvPr/>
        </p:nvSpPr>
        <p:spPr bwMode="auto">
          <a:xfrm>
            <a:off x="4310063" y="546100"/>
            <a:ext cx="3286125" cy="781050"/>
          </a:xfrm>
          <a:prstGeom prst="rect">
            <a:avLst/>
          </a:prstGeom>
          <a:solidFill>
            <a:schemeClr val="bg1"/>
          </a:solidFill>
          <a:ln w="9525">
            <a:noFill/>
            <a:miter lim="800000"/>
            <a:headEnd/>
            <a:tailEnd/>
          </a:ln>
        </p:spPr>
        <p:txBody>
          <a:bodyPr>
            <a:spAutoFit/>
          </a:bodyPr>
          <a:lstStyle/>
          <a:p>
            <a:pPr>
              <a:lnSpc>
                <a:spcPts val="2800"/>
              </a:lnSpc>
            </a:pPr>
            <a:r>
              <a:rPr lang="en-US" altLang="zh-CN" sz="2000" b="1">
                <a:solidFill>
                  <a:srgbClr val="00B050"/>
                </a:solidFill>
                <a:latin typeface="微软雅黑" pitchFamily="34" charset="-122"/>
                <a:ea typeface="微软雅黑" pitchFamily="34" charset="-122"/>
              </a:rPr>
              <a:t>&amp;a[0]</a:t>
            </a:r>
            <a:r>
              <a:rPr lang="zh-CN" altLang="en-US" sz="2000" b="1">
                <a:solidFill>
                  <a:srgbClr val="00B050"/>
                </a:solidFill>
                <a:latin typeface="微软雅黑" pitchFamily="34" charset="-122"/>
                <a:ea typeface="微软雅黑" pitchFamily="34" charset="-122"/>
              </a:rPr>
              <a:t> </a:t>
            </a:r>
            <a:r>
              <a:rPr lang="zh-CN" altLang="en-US" sz="2000" b="1">
                <a:solidFill>
                  <a:srgbClr val="00B050"/>
                </a:solidFill>
                <a:ea typeface="微软雅黑" pitchFamily="34" charset="-122"/>
                <a:cs typeface="Arial" pitchFamily="34" charset="0"/>
              </a:rPr>
              <a:t>→ </a:t>
            </a:r>
            <a:r>
              <a:rPr lang="en-US" altLang="zh-CN" sz="2000" b="1">
                <a:solidFill>
                  <a:srgbClr val="00B050"/>
                </a:solidFill>
                <a:latin typeface="微软雅黑" pitchFamily="34" charset="-122"/>
                <a:ea typeface="微软雅黑" pitchFamily="34" charset="-122"/>
              </a:rPr>
              <a:t>%ebx</a:t>
            </a:r>
          </a:p>
          <a:p>
            <a:pPr>
              <a:lnSpc>
                <a:spcPts val="2800"/>
              </a:lnSpc>
            </a:pPr>
            <a:r>
              <a:rPr lang="en-US" altLang="zh-CN" sz="2000" b="1">
                <a:solidFill>
                  <a:srgbClr val="00B050"/>
                </a:solidFill>
                <a:latin typeface="微软雅黑" pitchFamily="34" charset="-122"/>
                <a:ea typeface="微软雅黑" pitchFamily="34" charset="-122"/>
              </a:rPr>
              <a:t>i </a:t>
            </a:r>
            <a:r>
              <a:rPr lang="zh-CN" altLang="en-US" sz="1800" b="1">
                <a:solidFill>
                  <a:srgbClr val="00B050"/>
                </a:solidFill>
              </a:rPr>
              <a:t>→</a:t>
            </a:r>
            <a:r>
              <a:rPr lang="zh-CN" altLang="en-US" sz="1800">
                <a:solidFill>
                  <a:srgbClr val="00B050"/>
                </a:solidFill>
              </a:rPr>
              <a:t> </a:t>
            </a:r>
            <a:r>
              <a:rPr lang="en-US" altLang="zh-CN" sz="2000" b="1">
                <a:solidFill>
                  <a:srgbClr val="00B050"/>
                </a:solidFill>
                <a:latin typeface="微软雅黑" pitchFamily="34" charset="-122"/>
                <a:ea typeface="微软雅黑" pitchFamily="34" charset="-122"/>
              </a:rPr>
              <a:t>%eax</a:t>
            </a:r>
          </a:p>
        </p:txBody>
      </p:sp>
      <p:sp>
        <p:nvSpPr>
          <p:cNvPr id="42" name="TextBox 41"/>
          <p:cNvSpPr txBox="1">
            <a:spLocks noChangeArrowheads="1"/>
          </p:cNvSpPr>
          <p:nvPr/>
        </p:nvSpPr>
        <p:spPr bwMode="auto">
          <a:xfrm>
            <a:off x="4643438" y="188913"/>
            <a:ext cx="3097212" cy="368300"/>
          </a:xfrm>
          <a:prstGeom prst="rect">
            <a:avLst/>
          </a:prstGeom>
          <a:noFill/>
          <a:ln w="9525">
            <a:noFill/>
            <a:miter lim="800000"/>
            <a:headEnd/>
            <a:tailEnd/>
          </a:ln>
        </p:spPr>
        <p:txBody>
          <a:bodyPr>
            <a:spAutoFit/>
          </a:bodyPr>
          <a:lstStyle/>
          <a:p>
            <a:r>
              <a:rPr lang="en-US" altLang="zh-CN" sz="1800" b="1">
                <a:solidFill>
                  <a:srgbClr val="FF0000"/>
                </a:solidFill>
                <a:latin typeface="微软雅黑" pitchFamily="34" charset="-122"/>
                <a:ea typeface="微软雅黑" pitchFamily="34" charset="-122"/>
              </a:rPr>
              <a:t>CPL = 3</a:t>
            </a:r>
            <a:r>
              <a:rPr lang="zh-CN" altLang="en-US" sz="1800" b="1">
                <a:solidFill>
                  <a:srgbClr val="FF0000"/>
                </a:solidFill>
                <a:latin typeface="微软雅黑" pitchFamily="34" charset="-122"/>
                <a:ea typeface="微软雅黑" pitchFamily="34" charset="-122"/>
              </a:rPr>
              <a:t> </a:t>
            </a:r>
            <a:r>
              <a:rPr lang="en-US" altLang="zh-CN" sz="1800" b="1">
                <a:solidFill>
                  <a:srgbClr val="FF0000"/>
                </a:solidFill>
                <a:latin typeface="微软雅黑" pitchFamily="34" charset="-122"/>
                <a:ea typeface="微软雅黑" pitchFamily="34" charset="-122"/>
              </a:rPr>
              <a:t>&gt; DPL = 0</a:t>
            </a:r>
            <a:endParaRPr lang="zh-CN" altLang="en-US" sz="1800" b="1">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7488" y="910943"/>
            <a:ext cx="8731250" cy="2690812"/>
          </a:xfrm>
          <a:prstGeom prst="rect">
            <a:avLst/>
          </a:prstGeom>
          <a:noFill/>
          <a:ln w="9525">
            <a:noFill/>
            <a:miter lim="800000"/>
            <a:headEnd/>
            <a:tailEnd/>
          </a:ln>
        </p:spPr>
        <p:txBody>
          <a:bodyPr/>
          <a:lstStyle/>
          <a:p>
            <a:pPr marL="342900" indent="-342900" eaLnBrk="0" hangingPunct="0">
              <a:lnSpc>
                <a:spcPct val="115000"/>
              </a:lnSpc>
              <a:spcBef>
                <a:spcPct val="3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为能被移植到绝大多数流行处理器平台， </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简化了分段机制</a:t>
            </a:r>
          </a:p>
          <a:p>
            <a:pPr marL="342900" indent="-342900" eaLnBrk="0" hangingPunct="0">
              <a:lnSpc>
                <a:spcPct val="115000"/>
              </a:lnSpc>
              <a:spcBef>
                <a:spcPct val="3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RISC</a:t>
            </a:r>
            <a:r>
              <a:rPr kumimoji="1" lang="zh-CN" altLang="en-US" sz="2000" kern="0" dirty="0">
                <a:latin typeface="Centaur" pitchFamily="18" charset="0"/>
                <a:ea typeface="华文楷体" pitchFamily="2" charset="-122"/>
              </a:rPr>
              <a:t>对分段支持非常有限，因此</a:t>
            </a:r>
            <a:r>
              <a:rPr kumimoji="1" lang="en-US" altLang="zh-CN" sz="2000" kern="0" dirty="0">
                <a:solidFill>
                  <a:srgbClr val="0033CC"/>
                </a:solidFill>
                <a:latin typeface="Centaur" pitchFamily="18" charset="0"/>
                <a:ea typeface="华文楷体" pitchFamily="2" charset="-122"/>
              </a:rPr>
              <a:t>Linux</a:t>
            </a:r>
            <a:r>
              <a:rPr kumimoji="1" lang="zh-CN" altLang="en-US" sz="2000" kern="0" dirty="0">
                <a:solidFill>
                  <a:srgbClr val="0033CC"/>
                </a:solidFill>
                <a:latin typeface="Centaur" pitchFamily="18" charset="0"/>
                <a:ea typeface="华文楷体" pitchFamily="2" charset="-122"/>
              </a:rPr>
              <a:t>仅使用</a:t>
            </a:r>
            <a:r>
              <a:rPr kumimoji="1" lang="en-US" altLang="zh-CN" sz="2000" kern="0" dirty="0">
                <a:solidFill>
                  <a:srgbClr val="0033CC"/>
                </a:solidFill>
                <a:latin typeface="Centaur" pitchFamily="18" charset="0"/>
                <a:ea typeface="华文楷体" pitchFamily="2" charset="-122"/>
              </a:rPr>
              <a:t>IA-32</a:t>
            </a:r>
            <a:r>
              <a:rPr kumimoji="1" lang="zh-CN" altLang="en-US" sz="2000" kern="0" dirty="0">
                <a:solidFill>
                  <a:srgbClr val="0033CC"/>
                </a:solidFill>
                <a:latin typeface="Centaur" pitchFamily="18" charset="0"/>
                <a:ea typeface="华文楷体" pitchFamily="2" charset="-122"/>
              </a:rPr>
              <a:t>的分页机制</a:t>
            </a:r>
            <a:r>
              <a:rPr kumimoji="1" lang="zh-CN" altLang="en-US" sz="2000" kern="0" dirty="0">
                <a:latin typeface="Centaur" pitchFamily="18" charset="0"/>
                <a:ea typeface="华文楷体" pitchFamily="2" charset="-122"/>
              </a:rPr>
              <a:t>，而对于分段，则通过在</a:t>
            </a:r>
            <a:r>
              <a:rPr kumimoji="1" lang="zh-CN" altLang="en-US" sz="2000" kern="0" dirty="0">
                <a:solidFill>
                  <a:srgbClr val="0033CC"/>
                </a:solidFill>
                <a:latin typeface="Centaur" pitchFamily="18" charset="0"/>
                <a:ea typeface="华文楷体" pitchFamily="2" charset="-122"/>
              </a:rPr>
              <a:t>初始化时将所有段描述符的基址设为“</a:t>
            </a:r>
            <a:r>
              <a:rPr kumimoji="1" lang="en-US" altLang="zh-CN" sz="2000" kern="0" dirty="0">
                <a:solidFill>
                  <a:srgbClr val="0033CC"/>
                </a:solidFill>
                <a:latin typeface="Centaur" pitchFamily="18" charset="0"/>
                <a:ea typeface="华文楷体" pitchFamily="2" charset="-122"/>
              </a:rPr>
              <a:t>0</a:t>
            </a:r>
            <a:r>
              <a:rPr kumimoji="1" lang="zh-CN" altLang="en-US" sz="2000" kern="0" dirty="0">
                <a:solidFill>
                  <a:srgbClr val="0033CC"/>
                </a:solidFill>
                <a:latin typeface="Centaur" pitchFamily="18" charset="0"/>
                <a:ea typeface="华文楷体" pitchFamily="2" charset="-122"/>
              </a:rPr>
              <a:t>”来简化</a:t>
            </a:r>
          </a:p>
          <a:p>
            <a:pPr marL="342900" indent="-342900" eaLnBrk="0" hangingPunct="0">
              <a:lnSpc>
                <a:spcPct val="115000"/>
              </a:lnSpc>
              <a:spcBef>
                <a:spcPct val="3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若把运行在用户态的所有用户进程使用的代码段和数据段分别称为</a:t>
            </a:r>
            <a:r>
              <a:rPr kumimoji="1" lang="zh-CN" altLang="en-US" sz="2000" kern="0" dirty="0">
                <a:solidFill>
                  <a:srgbClr val="D10F0F"/>
                </a:solidFill>
                <a:latin typeface="Centaur" pitchFamily="18" charset="0"/>
                <a:ea typeface="华文楷体" pitchFamily="2" charset="-122"/>
              </a:rPr>
              <a:t>用户代码段</a:t>
            </a:r>
            <a:r>
              <a:rPr kumimoji="1" lang="zh-CN" altLang="en-US" sz="2000" kern="0" dirty="0">
                <a:latin typeface="Centaur" pitchFamily="18" charset="0"/>
                <a:ea typeface="华文楷体" pitchFamily="2" charset="-122"/>
              </a:rPr>
              <a:t>和</a:t>
            </a:r>
            <a:r>
              <a:rPr kumimoji="1" lang="zh-CN" altLang="en-US" sz="2000" kern="0" dirty="0">
                <a:solidFill>
                  <a:srgbClr val="D10F0F"/>
                </a:solidFill>
                <a:latin typeface="Centaur" pitchFamily="18" charset="0"/>
                <a:ea typeface="华文楷体" pitchFamily="2" charset="-122"/>
              </a:rPr>
              <a:t>用户数据段</a:t>
            </a:r>
            <a:r>
              <a:rPr kumimoji="1" lang="zh-CN" altLang="en-US" sz="2000" kern="0" dirty="0">
                <a:latin typeface="Centaur" pitchFamily="18" charset="0"/>
                <a:ea typeface="华文楷体" pitchFamily="2" charset="-122"/>
              </a:rPr>
              <a:t>；把运行在内核态的所有</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进程使用的代码段和数据段分别称为</a:t>
            </a:r>
            <a:r>
              <a:rPr kumimoji="1" lang="zh-CN" altLang="en-US" sz="2000" kern="0" dirty="0">
                <a:solidFill>
                  <a:srgbClr val="D10F0F"/>
                </a:solidFill>
                <a:latin typeface="Centaur" pitchFamily="18" charset="0"/>
                <a:ea typeface="华文楷体" pitchFamily="2" charset="-122"/>
              </a:rPr>
              <a:t>内核代码段</a:t>
            </a:r>
            <a:r>
              <a:rPr kumimoji="1" lang="zh-CN" altLang="en-US" sz="2000" kern="0" dirty="0">
                <a:latin typeface="Centaur" pitchFamily="18" charset="0"/>
                <a:ea typeface="华文楷体" pitchFamily="2" charset="-122"/>
              </a:rPr>
              <a:t>和</a:t>
            </a:r>
            <a:r>
              <a:rPr kumimoji="1" lang="zh-CN" altLang="en-US" sz="2000" kern="0" dirty="0">
                <a:solidFill>
                  <a:srgbClr val="D10F0F"/>
                </a:solidFill>
                <a:latin typeface="Centaur" pitchFamily="18" charset="0"/>
                <a:ea typeface="华文楷体" pitchFamily="2" charset="-122"/>
              </a:rPr>
              <a:t>内核数据段</a:t>
            </a:r>
            <a:r>
              <a:rPr kumimoji="1" lang="zh-CN" altLang="en-US" sz="2000" kern="0" dirty="0">
                <a:latin typeface="Centaur" pitchFamily="18" charset="0"/>
                <a:ea typeface="华文楷体" pitchFamily="2" charset="-122"/>
              </a:rPr>
              <a:t>，则</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初始化时，将上述</a:t>
            </a:r>
            <a:r>
              <a:rPr kumimoji="1" lang="en-US" altLang="zh-CN" sz="2000" kern="0" dirty="0">
                <a:latin typeface="Centaur" pitchFamily="18" charset="0"/>
                <a:ea typeface="华文楷体" pitchFamily="2" charset="-122"/>
              </a:rPr>
              <a:t>4</a:t>
            </a:r>
            <a:r>
              <a:rPr kumimoji="1" lang="zh-CN" altLang="en-US" sz="2000" kern="0" dirty="0">
                <a:latin typeface="Centaur" pitchFamily="18" charset="0"/>
                <a:ea typeface="华文楷体" pitchFamily="2" charset="-122"/>
              </a:rPr>
              <a:t>个段的段描述符中各字段设置成下表中的信息：</a:t>
            </a:r>
          </a:p>
        </p:txBody>
      </p:sp>
      <p:pic>
        <p:nvPicPr>
          <p:cNvPr id="4" name="Picture 4"/>
          <p:cNvPicPr>
            <a:picLocks noChangeAspect="1" noChangeArrowheads="1"/>
          </p:cNvPicPr>
          <p:nvPr/>
        </p:nvPicPr>
        <p:blipFill>
          <a:blip r:embed="rId3" cstate="print"/>
          <a:srcRect/>
          <a:stretch>
            <a:fillRect/>
          </a:stretch>
        </p:blipFill>
        <p:spPr bwMode="auto">
          <a:xfrm>
            <a:off x="261938" y="3646205"/>
            <a:ext cx="8616950" cy="2273300"/>
          </a:xfrm>
          <a:prstGeom prst="rect">
            <a:avLst/>
          </a:prstGeom>
          <a:noFill/>
          <a:ln w="9525">
            <a:noFill/>
            <a:miter lim="800000"/>
            <a:headEnd/>
            <a:tailEnd/>
          </a:ln>
        </p:spPr>
      </p:pic>
      <p:sp>
        <p:nvSpPr>
          <p:cNvPr id="5" name="Text Box 5"/>
          <p:cNvSpPr txBox="1">
            <a:spLocks noChangeArrowheads="1"/>
          </p:cNvSpPr>
          <p:nvPr/>
        </p:nvSpPr>
        <p:spPr bwMode="auto">
          <a:xfrm>
            <a:off x="3549650" y="5930618"/>
            <a:ext cx="5414963" cy="396875"/>
          </a:xfrm>
          <a:prstGeom prst="rect">
            <a:avLst/>
          </a:prstGeom>
          <a:noFill/>
          <a:ln w="50800">
            <a:noFill/>
            <a:miter lim="800000"/>
            <a:headEnd/>
            <a:tailEnd/>
          </a:ln>
        </p:spPr>
        <p:txBody>
          <a:bodyPr>
            <a:spAutoFit/>
          </a:bodyPr>
          <a:lstStyle/>
          <a:p>
            <a:pPr>
              <a:spcBef>
                <a:spcPct val="50000"/>
              </a:spcBef>
            </a:pPr>
            <a:r>
              <a:rPr lang="zh-CN" altLang="en-US" sz="2000" b="1" dirty="0">
                <a:solidFill>
                  <a:srgbClr val="0033CC"/>
                </a:solidFill>
                <a:latin typeface="Centaur" pitchFamily="18" charset="0"/>
                <a:ea typeface="华文楷体" pitchFamily="2" charset="-122"/>
              </a:rPr>
              <a:t>初始化时，上述</a:t>
            </a:r>
            <a:r>
              <a:rPr lang="en-US" altLang="zh-CN" sz="2000" b="1" dirty="0">
                <a:solidFill>
                  <a:srgbClr val="0033CC"/>
                </a:solidFill>
                <a:latin typeface="Centaur" pitchFamily="18" charset="0"/>
                <a:ea typeface="华文楷体" pitchFamily="2" charset="-122"/>
              </a:rPr>
              <a:t>4</a:t>
            </a:r>
            <a:r>
              <a:rPr lang="zh-CN" altLang="en-US" sz="2000" b="1" dirty="0">
                <a:solidFill>
                  <a:srgbClr val="0033CC"/>
                </a:solidFill>
                <a:latin typeface="Centaur" pitchFamily="18" charset="0"/>
                <a:ea typeface="华文楷体" pitchFamily="2" charset="-122"/>
              </a:rPr>
              <a:t>个</a:t>
            </a:r>
            <a:r>
              <a:rPr lang="zh-CN" altLang="en-US" sz="2000" b="1" dirty="0">
                <a:solidFill>
                  <a:srgbClr val="7030A0"/>
                </a:solidFill>
                <a:latin typeface="Centaur" pitchFamily="18" charset="0"/>
                <a:ea typeface="华文楷体" pitchFamily="2" charset="-122"/>
                <a:hlinkClick r:id="rId4" action="ppaction://hlinksldjump"/>
              </a:rPr>
              <a:t>段描述符被存放在</a:t>
            </a:r>
            <a:r>
              <a:rPr lang="en-US" altLang="zh-CN" sz="2000" b="1" dirty="0">
                <a:solidFill>
                  <a:srgbClr val="7030A0"/>
                </a:solidFill>
                <a:latin typeface="Centaur" pitchFamily="18" charset="0"/>
                <a:ea typeface="华文楷体" pitchFamily="2" charset="-122"/>
                <a:hlinkClick r:id="rId4" action="ppaction://hlinksldjump"/>
              </a:rPr>
              <a:t>GDT</a:t>
            </a:r>
            <a:r>
              <a:rPr lang="zh-CN" altLang="en-US" sz="2000" b="1" dirty="0">
                <a:solidFill>
                  <a:srgbClr val="7030A0"/>
                </a:solidFill>
                <a:latin typeface="Centaur" pitchFamily="18" charset="0"/>
                <a:ea typeface="华文楷体" pitchFamily="2" charset="-122"/>
                <a:hlinkClick r:id="rId4" action="ppaction://hlinksldjump"/>
              </a:rPr>
              <a:t>中</a:t>
            </a:r>
            <a:endParaRPr lang="zh-CN" altLang="en-US" sz="2000" b="1" dirty="0">
              <a:solidFill>
                <a:srgbClr val="7030A0"/>
              </a:solidFill>
              <a:latin typeface="Centaur" pitchFamily="18" charset="0"/>
              <a:ea typeface="华文楷体" pitchFamily="2" charset="-122"/>
            </a:endParaRPr>
          </a:p>
        </p:txBody>
      </p:sp>
      <p:sp>
        <p:nvSpPr>
          <p:cNvPr id="7" name="Text Box 6"/>
          <p:cNvSpPr txBox="1">
            <a:spLocks noChangeArrowheads="1"/>
          </p:cNvSpPr>
          <p:nvPr/>
        </p:nvSpPr>
        <p:spPr bwMode="auto">
          <a:xfrm>
            <a:off x="350838" y="5922680"/>
            <a:ext cx="3206750" cy="701675"/>
          </a:xfrm>
          <a:prstGeom prst="rect">
            <a:avLst/>
          </a:prstGeom>
          <a:noFill/>
          <a:ln w="50800">
            <a:noFill/>
            <a:miter lim="800000"/>
            <a:headEnd/>
            <a:tailEnd/>
          </a:ln>
        </p:spPr>
        <p:txBody>
          <a:bodyPr>
            <a:spAutoFit/>
          </a:bodyPr>
          <a:lstStyle/>
          <a:p>
            <a:pPr>
              <a:spcBef>
                <a:spcPct val="50000"/>
              </a:spcBef>
            </a:pPr>
            <a:r>
              <a:rPr lang="zh-CN" altLang="en-US" sz="2000" b="1">
                <a:solidFill>
                  <a:srgbClr val="D10F0F"/>
                </a:solidFill>
                <a:latin typeface="Centaur" pitchFamily="18" charset="0"/>
                <a:ea typeface="华文楷体" pitchFamily="2" charset="-122"/>
              </a:rPr>
              <a:t>每个段都被初始化在</a:t>
            </a:r>
            <a:r>
              <a:rPr lang="en-US" altLang="zh-CN" sz="2000" b="1">
                <a:solidFill>
                  <a:srgbClr val="D10F0F"/>
                </a:solidFill>
                <a:latin typeface="Centaur" pitchFamily="18" charset="0"/>
                <a:ea typeface="华文楷体" pitchFamily="2" charset="-122"/>
              </a:rPr>
              <a:t>0</a:t>
            </a:r>
            <a:r>
              <a:rPr lang="en-US" altLang="zh-CN" sz="2000" b="1">
                <a:solidFill>
                  <a:srgbClr val="D10F0F"/>
                </a:solidFill>
                <a:latin typeface="Centaur" pitchFamily="18" charset="0"/>
                <a:ea typeface="华文楷体" pitchFamily="2" charset="-122"/>
                <a:cs typeface="Arial" pitchFamily="34" charset="0"/>
              </a:rPr>
              <a:t>~</a:t>
            </a:r>
            <a:r>
              <a:rPr lang="en-US" altLang="zh-CN" sz="2000" b="1">
                <a:solidFill>
                  <a:srgbClr val="D10F0F"/>
                </a:solidFill>
                <a:latin typeface="Centaur" pitchFamily="18" charset="0"/>
                <a:ea typeface="华文楷体" pitchFamily="2" charset="-122"/>
              </a:rPr>
              <a:t>4GB</a:t>
            </a:r>
            <a:r>
              <a:rPr lang="zh-CN" altLang="en-US" sz="2000" b="1">
                <a:solidFill>
                  <a:srgbClr val="D10F0F"/>
                </a:solidFill>
                <a:latin typeface="Centaur" pitchFamily="18" charset="0"/>
                <a:ea typeface="华文楷体" pitchFamily="2" charset="-122"/>
              </a:rPr>
              <a:t>的线性地址空间中</a:t>
            </a:r>
          </a:p>
        </p:txBody>
      </p:sp>
      <p:sp>
        <p:nvSpPr>
          <p:cNvPr id="9" name="矩形 8"/>
          <p:cNvSpPr>
            <a:spLocks noChangeArrowheads="1"/>
          </p:cNvSpPr>
          <p:nvPr/>
        </p:nvSpPr>
        <p:spPr bwMode="auto">
          <a:xfrm>
            <a:off x="1881188" y="3574768"/>
            <a:ext cx="1798637" cy="2303462"/>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0" name="矩形 9"/>
          <p:cNvSpPr>
            <a:spLocks noChangeArrowheads="1"/>
          </p:cNvSpPr>
          <p:nvPr/>
        </p:nvSpPr>
        <p:spPr bwMode="auto">
          <a:xfrm>
            <a:off x="3995738" y="3574768"/>
            <a:ext cx="1368425" cy="2303462"/>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2" name="Rectangle 2">
            <a:extLst>
              <a:ext uri="{FF2B5EF4-FFF2-40B4-BE49-F238E27FC236}">
                <a16:creationId xmlns:a16="http://schemas.microsoft.com/office/drawing/2014/main" id="{8ECD4161-A597-45B8-9C37-254408400CBA}"/>
              </a:ext>
            </a:extLst>
          </p:cNvPr>
          <p:cNvSpPr>
            <a:spLocks noGrp="1" noChangeArrowheads="1"/>
          </p:cNvSpPr>
          <p:nvPr>
            <p:ph type="title"/>
          </p:nvPr>
        </p:nvSpPr>
        <p:spPr>
          <a:xfrm>
            <a:off x="457200" y="98425"/>
            <a:ext cx="8229600" cy="561975"/>
          </a:xfrm>
        </p:spPr>
        <p:txBody>
          <a:bodyPr/>
          <a:lstStyle/>
          <a:p>
            <a:r>
              <a:rPr lang="pt-BR" altLang="zh-CN" sz="3600" dirty="0"/>
              <a:t>IA-32/Linux</a:t>
            </a:r>
            <a:r>
              <a:rPr lang="zh-CN" altLang="pt-BR" sz="3600" dirty="0"/>
              <a:t>中的分段机制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blinds(horizontal)">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B902D1B-F1B0-4276-AEC0-F9F391FC94A1}"/>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中虚拟存储器（地址转换）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7337661F-3B78-47D5-9A0D-A094C5256338}"/>
              </a:ext>
            </a:extLst>
          </p:cNvPr>
          <p:cNvSpPr>
            <a:spLocks noGrp="1" noChangeArrowheads="1"/>
          </p:cNvSpPr>
          <p:nvPr>
            <p:ph type="title"/>
          </p:nvPr>
        </p:nvSpPr>
        <p:spPr>
          <a:xfrm>
            <a:off x="457200" y="98425"/>
            <a:ext cx="8229600" cy="561975"/>
          </a:xfrm>
        </p:spPr>
        <p:txBody>
          <a:bodyPr/>
          <a:lstStyle/>
          <a:p>
            <a:r>
              <a:rPr lang="pt-BR" altLang="zh-CN" sz="3600" dirty="0"/>
              <a:t>IA-32/Linux</a:t>
            </a:r>
            <a:r>
              <a:rPr lang="zh-CN" altLang="en-US" sz="3600" dirty="0"/>
              <a:t>中虚拟存储器（地址转换）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4" end="4"/>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1510" y="953725"/>
            <a:ext cx="8850312" cy="5403850"/>
          </a:xfrm>
          <a:prstGeom prst="rect">
            <a:avLst/>
          </a:prstGeom>
          <a:noFill/>
          <a:ln w="9525">
            <a:noFill/>
            <a:miter lim="800000"/>
            <a:headEnd/>
            <a:tailEnd/>
          </a:ln>
        </p:spPr>
        <p:txBody>
          <a:bodyPr/>
          <a:lstStyle/>
          <a:p>
            <a:pPr marL="342900" indent="-342900" eaLnBrk="0" hangingPunct="0">
              <a:lnSpc>
                <a:spcPct val="125000"/>
              </a:lnSpc>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控制寄存器保存机器的各种控制和状态信息，操作系统进行任务控制或存储管理时使用控制寄存器 </a:t>
            </a: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0033CC"/>
                </a:solidFill>
                <a:latin typeface="Centaur" pitchFamily="18" charset="0"/>
                <a:ea typeface="华文楷体" pitchFamily="2" charset="-122"/>
                <a:hlinkClick r:id="" action="ppaction://noaction"/>
              </a:rPr>
              <a:t>CR0</a:t>
            </a:r>
            <a:r>
              <a:rPr kumimoji="1" lang="zh-CN" altLang="en-US" b="1" kern="0" dirty="0">
                <a:solidFill>
                  <a:srgbClr val="0033CC"/>
                </a:solidFill>
                <a:latin typeface="Centaur" pitchFamily="18" charset="0"/>
                <a:ea typeface="华文楷体" pitchFamily="2" charset="-122"/>
              </a:rPr>
              <a:t>：控制寄存器</a:t>
            </a:r>
            <a:r>
              <a:rPr kumimoji="1" lang="zh-CN" altLang="en-US" b="1" kern="0" dirty="0">
                <a:latin typeface="Centaur" pitchFamily="18" charset="0"/>
                <a:ea typeface="华文楷体" pitchFamily="2" charset="-122"/>
              </a:rPr>
              <a:t>（开启分页机制的开关）</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① </a:t>
            </a:r>
            <a:r>
              <a:rPr kumimoji="1" lang="en-US" altLang="zh-CN" sz="2000" b="1" kern="0" dirty="0">
                <a:solidFill>
                  <a:srgbClr val="7030A0"/>
                </a:solidFill>
                <a:latin typeface="Centaur" pitchFamily="18" charset="0"/>
                <a:ea typeface="华文楷体" pitchFamily="2" charset="-122"/>
              </a:rPr>
              <a:t>PE: </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为保护模式。一旦在保护模式，不能再将</a:t>
            </a:r>
            <a:r>
              <a:rPr kumimoji="1" lang="en-US" altLang="zh-CN" sz="2000" kern="0" dirty="0">
                <a:latin typeface="Centaur" pitchFamily="18" charset="0"/>
                <a:ea typeface="华文楷体" pitchFamily="2" charset="-122"/>
              </a:rPr>
              <a:t>PE</a:t>
            </a:r>
            <a:r>
              <a:rPr kumimoji="1" lang="zh-CN" altLang="en-US" sz="2000" kern="0" dirty="0">
                <a:latin typeface="Centaur" pitchFamily="18" charset="0"/>
                <a:ea typeface="华文楷体" pitchFamily="2" charset="-122"/>
              </a:rPr>
              <a:t>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，只能重启系统以回到实模式。② </a:t>
            </a:r>
            <a:r>
              <a:rPr kumimoji="1" lang="en-US" altLang="zh-CN" sz="2000" b="1" kern="0" dirty="0">
                <a:solidFill>
                  <a:srgbClr val="FF0000"/>
                </a:solidFill>
                <a:latin typeface="Centaur" pitchFamily="18" charset="0"/>
                <a:ea typeface="华文楷体" pitchFamily="2" charset="-122"/>
              </a:rPr>
              <a:t>PG</a:t>
            </a:r>
            <a:r>
              <a:rPr kumimoji="1" lang="zh-CN" altLang="en-US" sz="2000" b="1" kern="0" dirty="0">
                <a:solidFill>
                  <a:srgbClr val="FF0000"/>
                </a:solidFill>
                <a:latin typeface="Centaur" pitchFamily="18" charset="0"/>
                <a:ea typeface="华文楷体" pitchFamily="2" charset="-122"/>
              </a:rPr>
              <a:t>：</a:t>
            </a:r>
            <a:r>
              <a:rPr kumimoji="1" lang="en-US" altLang="zh-CN" sz="2000" b="1" kern="0" dirty="0">
                <a:solidFill>
                  <a:srgbClr val="FF0000"/>
                </a:solidFill>
                <a:ea typeface="华文楷体" pitchFamily="2" charset="-122"/>
                <a:cs typeface="Times New Roman" pitchFamily="18" charset="0"/>
              </a:rPr>
              <a:t>1</a:t>
            </a:r>
            <a:r>
              <a:rPr kumimoji="1" lang="en-US" altLang="zh-CN" sz="2000" b="1" kern="0" dirty="0">
                <a:solidFill>
                  <a:srgbClr val="FF0000"/>
                </a:solidFill>
                <a:latin typeface="Centaur" pitchFamily="18" charset="0"/>
                <a:ea typeface="华文楷体" pitchFamily="2" charset="-122"/>
              </a:rPr>
              <a:t>-</a:t>
            </a:r>
            <a:r>
              <a:rPr kumimoji="1" lang="zh-CN" altLang="en-US" sz="2000" b="1" kern="0" dirty="0">
                <a:solidFill>
                  <a:srgbClr val="FF0000"/>
                </a:solidFill>
                <a:latin typeface="Centaur" pitchFamily="18" charset="0"/>
                <a:ea typeface="华文楷体" pitchFamily="2" charset="-122"/>
              </a:rPr>
              <a:t>启用分页；</a:t>
            </a:r>
            <a:r>
              <a:rPr kumimoji="1" lang="en-US" altLang="zh-CN" sz="2000" b="1" kern="0" dirty="0">
                <a:solidFill>
                  <a:srgbClr val="FF0000"/>
                </a:solidFill>
                <a:latin typeface="Centaur" pitchFamily="18" charset="0"/>
                <a:ea typeface="华文楷体" pitchFamily="2" charset="-122"/>
              </a:rPr>
              <a:t>0-</a:t>
            </a:r>
            <a:r>
              <a:rPr kumimoji="1" lang="zh-CN" altLang="en-US" sz="2000" b="1" kern="0" dirty="0">
                <a:solidFill>
                  <a:srgbClr val="FF0000"/>
                </a:solidFill>
                <a:latin typeface="Centaur" pitchFamily="18" charset="0"/>
                <a:ea typeface="华文楷体" pitchFamily="2" charset="-122"/>
              </a:rPr>
              <a:t>禁止分页</a:t>
            </a:r>
            <a:r>
              <a:rPr kumimoji="1" lang="zh-CN" altLang="en-US" sz="2000" kern="0" dirty="0">
                <a:latin typeface="Centaur" pitchFamily="18" charset="0"/>
                <a:ea typeface="华文楷体" pitchFamily="2" charset="-122"/>
              </a:rPr>
              <a:t>，此时</a:t>
            </a:r>
            <a:r>
              <a:rPr kumimoji="1" lang="zh-CN" altLang="en-US" sz="2000" kern="0" dirty="0">
                <a:solidFill>
                  <a:srgbClr val="0033CC"/>
                </a:solidFill>
                <a:latin typeface="Centaur" pitchFamily="18" charset="0"/>
                <a:ea typeface="华文楷体" pitchFamily="2" charset="-122"/>
              </a:rPr>
              <a:t>线性地址</a:t>
            </a:r>
            <a:r>
              <a:rPr kumimoji="1" lang="zh-CN" altLang="en-US" sz="2000" kern="0" dirty="0">
                <a:latin typeface="Centaur" pitchFamily="18" charset="0"/>
                <a:ea typeface="华文楷体" pitchFamily="2" charset="-122"/>
              </a:rPr>
              <a:t>被直接作为</a:t>
            </a:r>
            <a:r>
              <a:rPr kumimoji="1" lang="zh-CN" altLang="en-US" sz="2000" kern="0" dirty="0">
                <a:solidFill>
                  <a:srgbClr val="0033CC"/>
                </a:solidFill>
                <a:latin typeface="Centaur" pitchFamily="18" charset="0"/>
                <a:ea typeface="华文楷体" pitchFamily="2" charset="-122"/>
              </a:rPr>
              <a:t>物理地址</a:t>
            </a:r>
            <a:r>
              <a:rPr kumimoji="1" lang="zh-CN" altLang="en-US" sz="2000" kern="0" dirty="0">
                <a:latin typeface="Centaur" pitchFamily="18" charset="0"/>
                <a:ea typeface="华文楷体" pitchFamily="2" charset="-122"/>
              </a:rPr>
              <a:t>使用。若启用分页机制，则</a:t>
            </a:r>
            <a:r>
              <a:rPr kumimoji="1" lang="en-US" altLang="zh-CN" sz="2000" kern="0" dirty="0">
                <a:latin typeface="Centaur" pitchFamily="18" charset="0"/>
                <a:ea typeface="华文楷体" pitchFamily="2" charset="-122"/>
              </a:rPr>
              <a:t>PE</a:t>
            </a:r>
            <a:r>
              <a:rPr kumimoji="1" lang="zh-CN" altLang="en-US" sz="2000" kern="0" dirty="0">
                <a:latin typeface="Centaur" pitchFamily="18" charset="0"/>
                <a:ea typeface="华文楷体" pitchFamily="2" charset="-122"/>
              </a:rPr>
              <a:t>和</a:t>
            </a:r>
            <a:r>
              <a:rPr kumimoji="1" lang="en-US" altLang="zh-CN" sz="2000" kern="0" dirty="0">
                <a:latin typeface="Centaur" pitchFamily="18" charset="0"/>
                <a:ea typeface="华文楷体" pitchFamily="2" charset="-122"/>
              </a:rPr>
              <a:t>PG</a:t>
            </a:r>
            <a:r>
              <a:rPr kumimoji="1" lang="zh-CN" altLang="en-US" sz="2000" kern="0" dirty="0">
                <a:latin typeface="Centaur" pitchFamily="18" charset="0"/>
                <a:ea typeface="华文楷体" pitchFamily="2" charset="-122"/>
              </a:rPr>
              <a:t>都要置</a:t>
            </a:r>
            <a:r>
              <a:rPr kumimoji="1" lang="en-US" altLang="zh-CN" sz="2000" kern="0" dirty="0">
                <a:ea typeface="华文楷体" pitchFamily="2" charset="-122"/>
                <a:cs typeface="Times New Roman" pitchFamily="18" charset="0"/>
              </a:rPr>
              <a:t>1</a:t>
            </a:r>
            <a:endParaRPr kumimoji="1" lang="zh-CN" altLang="en-US" sz="2000" kern="0" dirty="0">
              <a:ea typeface="华文楷体" pitchFamily="2" charset="-122"/>
              <a:cs typeface="Times New Roman" pitchFamily="18" charset="0"/>
            </a:endParaRP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0033CC"/>
                </a:solidFill>
                <a:latin typeface="Centaur" pitchFamily="18" charset="0"/>
                <a:ea typeface="华文楷体" pitchFamily="2" charset="-122"/>
              </a:rPr>
              <a:t>CR2</a:t>
            </a:r>
            <a:r>
              <a:rPr kumimoji="1" lang="zh-CN" altLang="en-US" b="1" kern="0" dirty="0">
                <a:solidFill>
                  <a:srgbClr val="0033CC"/>
                </a:solidFill>
                <a:latin typeface="Centaur" pitchFamily="18" charset="0"/>
                <a:ea typeface="华文楷体" pitchFamily="2" charset="-122"/>
              </a:rPr>
              <a:t>：页故障（</a:t>
            </a:r>
            <a:r>
              <a:rPr kumimoji="1" lang="en-US" altLang="zh-CN" b="1" kern="0" dirty="0">
                <a:solidFill>
                  <a:srgbClr val="0033CC"/>
                </a:solidFill>
                <a:latin typeface="Centaur" pitchFamily="18" charset="0"/>
                <a:ea typeface="华文楷体" pitchFamily="2" charset="-122"/>
              </a:rPr>
              <a:t>page fault</a:t>
            </a:r>
            <a:r>
              <a:rPr kumimoji="1" lang="zh-CN" altLang="en-US" b="1" kern="0" dirty="0">
                <a:solidFill>
                  <a:srgbClr val="0033CC"/>
                </a:solidFill>
                <a:latin typeface="Centaur" pitchFamily="18" charset="0"/>
                <a:ea typeface="华文楷体" pitchFamily="2" charset="-122"/>
              </a:rPr>
              <a:t>）线性地址寄存器</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存放引起页故障的线性地址。只有在</a:t>
            </a:r>
            <a:r>
              <a:rPr kumimoji="1" lang="en-US" altLang="zh-CN" sz="2000" kern="0" dirty="0">
                <a:latin typeface="Centaur" pitchFamily="18" charset="0"/>
                <a:ea typeface="华文楷体" pitchFamily="2" charset="-122"/>
              </a:rPr>
              <a:t>CR0</a:t>
            </a:r>
            <a:r>
              <a:rPr kumimoji="1" lang="zh-CN" altLang="en-US" sz="2000" kern="0" dirty="0">
                <a:latin typeface="Centaur" pitchFamily="18" charset="0"/>
                <a:ea typeface="华文楷体" pitchFamily="2" charset="-122"/>
              </a:rPr>
              <a:t>中的</a:t>
            </a:r>
            <a:r>
              <a:rPr kumimoji="1" lang="en-US" altLang="zh-CN" sz="2000" kern="0" dirty="0">
                <a:latin typeface="Centaur" pitchFamily="18" charset="0"/>
                <a:ea typeface="华文楷体" pitchFamily="2" charset="-122"/>
              </a:rPr>
              <a:t>PG=</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时，</a:t>
            </a:r>
            <a:r>
              <a:rPr kumimoji="1" lang="en-US" altLang="zh-CN" sz="2000" kern="0" dirty="0">
                <a:latin typeface="Centaur" pitchFamily="18" charset="0"/>
                <a:ea typeface="华文楷体" pitchFamily="2" charset="-122"/>
              </a:rPr>
              <a:t>CR2</a:t>
            </a:r>
            <a:r>
              <a:rPr kumimoji="1" lang="zh-CN" altLang="en-US" sz="2000" kern="0" dirty="0">
                <a:latin typeface="Centaur" pitchFamily="18" charset="0"/>
                <a:ea typeface="华文楷体" pitchFamily="2" charset="-122"/>
              </a:rPr>
              <a:t>才有效</a:t>
            </a: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FF0000"/>
                </a:solidFill>
                <a:latin typeface="Centaur" pitchFamily="18" charset="0"/>
                <a:ea typeface="华文楷体" pitchFamily="2" charset="-122"/>
              </a:rPr>
              <a:t>CR3</a:t>
            </a:r>
            <a:r>
              <a:rPr kumimoji="1" lang="zh-CN" altLang="en-US" b="1" kern="0" dirty="0">
                <a:solidFill>
                  <a:srgbClr val="FF0000"/>
                </a:solidFill>
                <a:latin typeface="Centaur" pitchFamily="18" charset="0"/>
                <a:ea typeface="华文楷体" pitchFamily="2" charset="-122"/>
              </a:rPr>
              <a:t>：页目录基址寄存器 </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保存页目录表的起始地址。只有当</a:t>
            </a:r>
            <a:r>
              <a:rPr kumimoji="1" lang="en-US" altLang="zh-CN" sz="2000" kern="0" dirty="0">
                <a:latin typeface="Centaur" pitchFamily="18" charset="0"/>
                <a:ea typeface="华文楷体" pitchFamily="2" charset="-122"/>
              </a:rPr>
              <a:t>CR0</a:t>
            </a:r>
            <a:r>
              <a:rPr kumimoji="1" lang="zh-CN" altLang="en-US" sz="2000" kern="0" dirty="0">
                <a:latin typeface="Centaur" pitchFamily="18" charset="0"/>
                <a:ea typeface="华文楷体" pitchFamily="2" charset="-122"/>
              </a:rPr>
              <a:t>中的</a:t>
            </a:r>
            <a:r>
              <a:rPr kumimoji="1" lang="en-US" altLang="zh-CN" sz="2000" kern="0" dirty="0">
                <a:latin typeface="Centaur" pitchFamily="18" charset="0"/>
                <a:ea typeface="华文楷体" pitchFamily="2" charset="-122"/>
              </a:rPr>
              <a:t>PG=</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时，</a:t>
            </a:r>
            <a:r>
              <a:rPr kumimoji="1" lang="en-US" altLang="zh-CN" sz="2000" kern="0" dirty="0">
                <a:latin typeface="Centaur" pitchFamily="18" charset="0"/>
                <a:ea typeface="华文楷体" pitchFamily="2" charset="-122"/>
              </a:rPr>
              <a:t>CR3</a:t>
            </a:r>
            <a:r>
              <a:rPr kumimoji="1" lang="zh-CN" altLang="en-US" sz="2000" kern="0" dirty="0">
                <a:latin typeface="Centaur" pitchFamily="18" charset="0"/>
                <a:ea typeface="华文楷体" pitchFamily="2" charset="-122"/>
              </a:rPr>
              <a:t>才有效。</a:t>
            </a:r>
          </a:p>
        </p:txBody>
      </p:sp>
      <p:sp>
        <p:nvSpPr>
          <p:cNvPr id="7" name="Rectangle 2">
            <a:extLst>
              <a:ext uri="{FF2B5EF4-FFF2-40B4-BE49-F238E27FC236}">
                <a16:creationId xmlns:a16="http://schemas.microsoft.com/office/drawing/2014/main" id="{6600D3BC-48F2-4B56-BCA7-E00C53639B4B}"/>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中的控制寄存器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p:cNvPicPr>
            <a:picLocks noChangeAspect="1" noChangeArrowheads="1"/>
          </p:cNvPicPr>
          <p:nvPr/>
        </p:nvPicPr>
        <p:blipFill>
          <a:blip r:embed="rId3" cstate="print"/>
          <a:srcRect/>
          <a:stretch>
            <a:fillRect/>
          </a:stretch>
        </p:blipFill>
        <p:spPr bwMode="auto">
          <a:xfrm>
            <a:off x="128588" y="1764540"/>
            <a:ext cx="8404225" cy="4949825"/>
          </a:xfrm>
          <a:prstGeom prst="rect">
            <a:avLst/>
          </a:prstGeom>
          <a:noFill/>
          <a:ln w="9525">
            <a:solidFill>
              <a:srgbClr val="0033CC"/>
            </a:solidFill>
            <a:miter lim="800000"/>
            <a:headEnd/>
            <a:tailEnd/>
          </a:ln>
        </p:spPr>
      </p:pic>
      <p:sp>
        <p:nvSpPr>
          <p:cNvPr id="7" name="Rectangle 5"/>
          <p:cNvSpPr>
            <a:spLocks noChangeArrowheads="1"/>
          </p:cNvSpPr>
          <p:nvPr/>
        </p:nvSpPr>
        <p:spPr bwMode="auto">
          <a:xfrm>
            <a:off x="1863725" y="3153603"/>
            <a:ext cx="985838" cy="401637"/>
          </a:xfrm>
          <a:prstGeom prst="rect">
            <a:avLst/>
          </a:prstGeom>
          <a:noFill/>
          <a:ln w="50800">
            <a:solidFill>
              <a:srgbClr val="FE9AAB"/>
            </a:solidFill>
            <a:miter lim="800000"/>
            <a:headEnd/>
            <a:tailEnd/>
          </a:ln>
        </p:spPr>
        <p:txBody>
          <a:bodyPr wrap="none" anchor="ctr"/>
          <a:lstStyle/>
          <a:p>
            <a:endParaRPr lang="zh-CN" altLang="en-US"/>
          </a:p>
        </p:txBody>
      </p:sp>
      <p:sp>
        <p:nvSpPr>
          <p:cNvPr id="8" name="Rectangle 6"/>
          <p:cNvSpPr>
            <a:spLocks noChangeArrowheads="1"/>
          </p:cNvSpPr>
          <p:nvPr/>
        </p:nvSpPr>
        <p:spPr bwMode="auto">
          <a:xfrm>
            <a:off x="4611688" y="3034540"/>
            <a:ext cx="566737" cy="371475"/>
          </a:xfrm>
          <a:prstGeom prst="rect">
            <a:avLst/>
          </a:prstGeom>
          <a:noFill/>
          <a:ln w="50800">
            <a:solidFill>
              <a:srgbClr val="FE9AAB"/>
            </a:solidFill>
            <a:miter lim="800000"/>
            <a:headEnd/>
            <a:tailEnd/>
          </a:ln>
        </p:spPr>
        <p:txBody>
          <a:bodyPr wrap="none" anchor="ctr"/>
          <a:lstStyle/>
          <a:p>
            <a:endParaRPr lang="zh-CN" altLang="en-US"/>
          </a:p>
        </p:txBody>
      </p:sp>
      <p:sp>
        <p:nvSpPr>
          <p:cNvPr id="9" name="Rectangle 7"/>
          <p:cNvSpPr>
            <a:spLocks noChangeArrowheads="1"/>
          </p:cNvSpPr>
          <p:nvPr/>
        </p:nvSpPr>
        <p:spPr bwMode="auto">
          <a:xfrm>
            <a:off x="142875" y="5719003"/>
            <a:ext cx="550863" cy="371475"/>
          </a:xfrm>
          <a:prstGeom prst="rect">
            <a:avLst/>
          </a:prstGeom>
          <a:noFill/>
          <a:ln w="50800">
            <a:solidFill>
              <a:srgbClr val="FE9AAB"/>
            </a:solidFill>
            <a:miter lim="800000"/>
            <a:headEnd/>
            <a:tailEnd/>
          </a:ln>
        </p:spPr>
        <p:txBody>
          <a:bodyPr wrap="none" anchor="ctr"/>
          <a:lstStyle/>
          <a:p>
            <a:endParaRPr lang="zh-CN" altLang="en-US"/>
          </a:p>
        </p:txBody>
      </p:sp>
      <p:sp>
        <p:nvSpPr>
          <p:cNvPr id="10" name="Rectangle 8"/>
          <p:cNvSpPr>
            <a:spLocks noChangeArrowheads="1"/>
          </p:cNvSpPr>
          <p:nvPr/>
        </p:nvSpPr>
        <p:spPr bwMode="auto">
          <a:xfrm>
            <a:off x="1908175" y="4580765"/>
            <a:ext cx="1150938" cy="419100"/>
          </a:xfrm>
          <a:prstGeom prst="rect">
            <a:avLst/>
          </a:prstGeom>
          <a:noFill/>
          <a:ln w="50800">
            <a:solidFill>
              <a:srgbClr val="0033CC"/>
            </a:solidFill>
            <a:miter lim="800000"/>
            <a:headEnd/>
            <a:tailEnd/>
          </a:ln>
        </p:spPr>
        <p:txBody>
          <a:bodyPr wrap="none" anchor="ctr"/>
          <a:lstStyle/>
          <a:p>
            <a:endParaRPr lang="zh-CN" altLang="en-US"/>
          </a:p>
        </p:txBody>
      </p:sp>
      <p:sp>
        <p:nvSpPr>
          <p:cNvPr id="11" name="Rectangle 9"/>
          <p:cNvSpPr>
            <a:spLocks noChangeArrowheads="1"/>
          </p:cNvSpPr>
          <p:nvPr/>
        </p:nvSpPr>
        <p:spPr bwMode="auto">
          <a:xfrm>
            <a:off x="4284663" y="4350578"/>
            <a:ext cx="1150937" cy="419100"/>
          </a:xfrm>
          <a:prstGeom prst="rect">
            <a:avLst/>
          </a:prstGeom>
          <a:noFill/>
          <a:ln w="50800">
            <a:solidFill>
              <a:srgbClr val="0033CC"/>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732588" y="3572703"/>
            <a:ext cx="1079500" cy="1871662"/>
          </a:xfrm>
          <a:prstGeom prst="rect">
            <a:avLst/>
          </a:prstGeom>
          <a:solidFill>
            <a:schemeClr val="accent1">
              <a:alpha val="14117"/>
            </a:schemeClr>
          </a:solidFill>
          <a:ln w="50800">
            <a:noFill/>
            <a:miter lim="800000"/>
            <a:headEnd/>
            <a:tailEnd/>
          </a:ln>
        </p:spPr>
        <p:txBody>
          <a:bodyPr wrap="none" anchor="ctr"/>
          <a:lstStyle/>
          <a:p>
            <a:endParaRPr lang="zh-CN" altLang="en-US"/>
          </a:p>
        </p:txBody>
      </p:sp>
      <p:sp>
        <p:nvSpPr>
          <p:cNvPr id="18442" name="Text Box 12"/>
          <p:cNvSpPr txBox="1">
            <a:spLocks noChangeArrowheads="1"/>
          </p:cNvSpPr>
          <p:nvPr/>
        </p:nvSpPr>
        <p:spPr bwMode="auto">
          <a:xfrm>
            <a:off x="5538788" y="954915"/>
            <a:ext cx="184150" cy="336550"/>
          </a:xfrm>
          <a:prstGeom prst="rect">
            <a:avLst/>
          </a:prstGeom>
          <a:noFill/>
          <a:ln w="50800">
            <a:noFill/>
            <a:miter lim="800000"/>
            <a:headEnd/>
            <a:tailEnd/>
          </a:ln>
        </p:spPr>
        <p:txBody>
          <a:bodyPr wrap="none">
            <a:spAutoFit/>
          </a:bodyPr>
          <a:lstStyle/>
          <a:p>
            <a:endParaRPr lang="zh-CN" altLang="en-US"/>
          </a:p>
        </p:txBody>
      </p:sp>
      <p:sp>
        <p:nvSpPr>
          <p:cNvPr id="14" name="Rectangle 3"/>
          <p:cNvSpPr txBox="1">
            <a:spLocks noChangeArrowheads="1"/>
          </p:cNvSpPr>
          <p:nvPr/>
        </p:nvSpPr>
        <p:spPr bwMode="auto">
          <a:xfrm>
            <a:off x="309563" y="1348615"/>
            <a:ext cx="5126037" cy="355600"/>
          </a:xfrm>
          <a:prstGeom prst="rect">
            <a:avLst/>
          </a:prstGeom>
          <a:noFill/>
          <a:ln w="9525">
            <a:noFill/>
            <a:miter lim="800000"/>
            <a:headEnd/>
            <a:tailEnd/>
          </a:ln>
        </p:spPr>
        <p:txBody>
          <a:bodyPr/>
          <a:lstStyle/>
          <a:p>
            <a:pPr marL="342900" indent="-342900" eaLnBrk="0" hangingPunct="0">
              <a:spcBef>
                <a:spcPct val="15000"/>
              </a:spcBef>
              <a:buClr>
                <a:srgbClr val="FF0000"/>
              </a:buClr>
              <a:defRPr/>
            </a:pPr>
            <a:r>
              <a:rPr kumimoji="1" lang="zh-CN" altLang="en-US" sz="2000" kern="0" dirty="0">
                <a:solidFill>
                  <a:srgbClr val="0033CC"/>
                </a:solidFill>
                <a:latin typeface="Centaur" pitchFamily="18" charset="0"/>
                <a:ea typeface="华文楷体" pitchFamily="2" charset="-122"/>
              </a:rPr>
              <a:t>页目录项和页表项格式一样，有</a:t>
            </a:r>
            <a:r>
              <a:rPr kumimoji="1" lang="en-US" altLang="zh-CN" sz="2000" kern="0" dirty="0">
                <a:solidFill>
                  <a:srgbClr val="0033CC"/>
                </a:solidFill>
                <a:latin typeface="Centaur" pitchFamily="18" charset="0"/>
                <a:ea typeface="华文楷体" pitchFamily="2" charset="-122"/>
              </a:rPr>
              <a:t>32</a:t>
            </a:r>
            <a:r>
              <a:rPr kumimoji="1" lang="zh-CN" altLang="en-US" sz="2000" kern="0" dirty="0">
                <a:solidFill>
                  <a:srgbClr val="0033CC"/>
                </a:solidFill>
                <a:latin typeface="Centaur" pitchFamily="18" charset="0"/>
                <a:ea typeface="华文楷体" pitchFamily="2" charset="-122"/>
              </a:rPr>
              <a:t>位（</a:t>
            </a:r>
            <a:r>
              <a:rPr kumimoji="1" lang="en-US" altLang="zh-CN" sz="2000" kern="0" dirty="0">
                <a:solidFill>
                  <a:srgbClr val="0033CC"/>
                </a:solidFill>
                <a:latin typeface="Centaur" pitchFamily="18" charset="0"/>
                <a:ea typeface="华文楷体" pitchFamily="2" charset="-122"/>
              </a:rPr>
              <a:t>4B</a:t>
            </a:r>
            <a:r>
              <a:rPr kumimoji="1" lang="zh-CN" altLang="en-US" sz="2000" kern="0" dirty="0">
                <a:solidFill>
                  <a:srgbClr val="0033CC"/>
                </a:solidFill>
                <a:latin typeface="Centaur" pitchFamily="18" charset="0"/>
                <a:ea typeface="华文楷体" pitchFamily="2" charset="-122"/>
              </a:rPr>
              <a:t>）</a:t>
            </a:r>
          </a:p>
        </p:txBody>
      </p:sp>
      <p:grpSp>
        <p:nvGrpSpPr>
          <p:cNvPr id="2" name="Group 16"/>
          <p:cNvGrpSpPr>
            <a:grpSpLocks/>
          </p:cNvGrpSpPr>
          <p:nvPr/>
        </p:nvGrpSpPr>
        <p:grpSpPr bwMode="auto">
          <a:xfrm>
            <a:off x="806450" y="1918528"/>
            <a:ext cx="5853113" cy="585787"/>
            <a:chOff x="503" y="933"/>
            <a:chExt cx="3687" cy="369"/>
          </a:xfrm>
        </p:grpSpPr>
        <p:sp>
          <p:nvSpPr>
            <p:cNvPr id="18448" name="Rectangle 13"/>
            <p:cNvSpPr>
              <a:spLocks noChangeArrowheads="1"/>
            </p:cNvSpPr>
            <p:nvPr/>
          </p:nvSpPr>
          <p:spPr bwMode="auto">
            <a:xfrm>
              <a:off x="503" y="951"/>
              <a:ext cx="3687" cy="329"/>
            </a:xfrm>
            <a:prstGeom prst="rect">
              <a:avLst/>
            </a:prstGeom>
            <a:noFill/>
            <a:ln w="50800">
              <a:solidFill>
                <a:schemeClr val="accent1"/>
              </a:solidFill>
              <a:miter lim="800000"/>
              <a:headEnd/>
              <a:tailEnd/>
            </a:ln>
          </p:spPr>
          <p:txBody>
            <a:bodyPr wrap="none" anchor="ctr"/>
            <a:lstStyle/>
            <a:p>
              <a:pPr algn="ctr"/>
              <a:endParaRPr lang="zh-CN" altLang="en-US">
                <a:solidFill>
                  <a:schemeClr val="accent1"/>
                </a:solidFill>
              </a:endParaRPr>
            </a:p>
          </p:txBody>
        </p:sp>
        <p:sp>
          <p:nvSpPr>
            <p:cNvPr id="18449" name="Line 14"/>
            <p:cNvSpPr>
              <a:spLocks noChangeShapeType="1"/>
            </p:cNvSpPr>
            <p:nvPr/>
          </p:nvSpPr>
          <p:spPr bwMode="auto">
            <a:xfrm>
              <a:off x="1576" y="933"/>
              <a:ext cx="0" cy="338"/>
            </a:xfrm>
            <a:prstGeom prst="line">
              <a:avLst/>
            </a:prstGeom>
            <a:noFill/>
            <a:ln w="50800">
              <a:solidFill>
                <a:schemeClr val="accent1"/>
              </a:solidFill>
              <a:round/>
              <a:headEnd/>
              <a:tailEnd/>
            </a:ln>
          </p:spPr>
          <p:txBody>
            <a:bodyPr/>
            <a:lstStyle/>
            <a:p>
              <a:endParaRPr lang="zh-CN" altLang="en-US"/>
            </a:p>
          </p:txBody>
        </p:sp>
        <p:sp>
          <p:nvSpPr>
            <p:cNvPr id="18450" name="Line 15"/>
            <p:cNvSpPr>
              <a:spLocks noChangeShapeType="1"/>
            </p:cNvSpPr>
            <p:nvPr/>
          </p:nvSpPr>
          <p:spPr bwMode="auto">
            <a:xfrm>
              <a:off x="2644" y="964"/>
              <a:ext cx="0" cy="338"/>
            </a:xfrm>
            <a:prstGeom prst="line">
              <a:avLst/>
            </a:prstGeom>
            <a:noFill/>
            <a:ln w="50800">
              <a:solidFill>
                <a:schemeClr val="accent1"/>
              </a:solidFill>
              <a:round/>
              <a:headEnd/>
              <a:tailEnd/>
            </a:ln>
          </p:spPr>
          <p:txBody>
            <a:bodyPr/>
            <a:lstStyle/>
            <a:p>
              <a:endParaRPr lang="zh-CN" altLang="en-US"/>
            </a:p>
          </p:txBody>
        </p:sp>
      </p:grpSp>
      <p:sp>
        <p:nvSpPr>
          <p:cNvPr id="18446" name="Text Box 18"/>
          <p:cNvSpPr txBox="1">
            <a:spLocks noChangeArrowheads="1"/>
          </p:cNvSpPr>
          <p:nvPr/>
        </p:nvSpPr>
        <p:spPr bwMode="auto">
          <a:xfrm>
            <a:off x="287338" y="939040"/>
            <a:ext cx="8677275" cy="400050"/>
          </a:xfrm>
          <a:prstGeom prst="rect">
            <a:avLst/>
          </a:prstGeom>
          <a:noFill/>
          <a:ln w="50800">
            <a:noFill/>
            <a:miter lim="800000"/>
            <a:headEnd/>
            <a:tailEnd/>
          </a:ln>
        </p:spPr>
        <p:txBody>
          <a:bodyPr>
            <a:spAutoFit/>
          </a:bodyPr>
          <a:lstStyle/>
          <a:p>
            <a:pPr>
              <a:spcBef>
                <a:spcPct val="50000"/>
              </a:spcBef>
            </a:pPr>
            <a:r>
              <a:rPr lang="en-US" altLang="zh-CN" sz="2000" b="1">
                <a:latin typeface="Centaur" pitchFamily="18" charset="0"/>
                <a:ea typeface="华文楷体" pitchFamily="2" charset="-122"/>
              </a:rPr>
              <a:t>Linux</a:t>
            </a:r>
            <a:r>
              <a:rPr lang="zh-CN" altLang="en-US" sz="2000" b="1">
                <a:latin typeface="Centaur" pitchFamily="18" charset="0"/>
                <a:ea typeface="华文楷体" pitchFamily="2" charset="-122"/>
              </a:rPr>
              <a:t>中线性地址空间划分：</a:t>
            </a:r>
            <a:r>
              <a:rPr lang="en-US" altLang="zh-CN" sz="2000" b="1">
                <a:latin typeface="Centaur" pitchFamily="18" charset="0"/>
                <a:ea typeface="华文楷体" pitchFamily="2" charset="-122"/>
              </a:rPr>
              <a:t>4GB=1K</a:t>
            </a:r>
            <a:r>
              <a:rPr lang="zh-CN" altLang="en-US" sz="2000" b="1">
                <a:latin typeface="Centaur" pitchFamily="18" charset="0"/>
                <a:ea typeface="华文楷体" pitchFamily="2" charset="-122"/>
              </a:rPr>
              <a:t>个子空间 </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 </a:t>
            </a:r>
            <a:r>
              <a:rPr lang="en-US" altLang="zh-CN" sz="2000" b="1">
                <a:latin typeface="Centaur" pitchFamily="18" charset="0"/>
                <a:ea typeface="华文楷体" pitchFamily="2" charset="-122"/>
              </a:rPr>
              <a:t>1K</a:t>
            </a:r>
            <a:r>
              <a:rPr lang="zh-CN" altLang="en-US" sz="2000" b="1">
                <a:latin typeface="Centaur" pitchFamily="18" charset="0"/>
                <a:ea typeface="华文楷体" pitchFamily="2" charset="-122"/>
              </a:rPr>
              <a:t>个页面</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子空间 </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 </a:t>
            </a:r>
            <a:r>
              <a:rPr lang="en-US" altLang="zh-CN" sz="2000" b="1">
                <a:solidFill>
                  <a:srgbClr val="FF0000"/>
                </a:solidFill>
                <a:latin typeface="Centaur" pitchFamily="18" charset="0"/>
                <a:ea typeface="华文楷体" pitchFamily="2" charset="-122"/>
              </a:rPr>
              <a:t>4KB/</a:t>
            </a:r>
            <a:r>
              <a:rPr lang="zh-CN" altLang="en-US" sz="2000" b="1">
                <a:solidFill>
                  <a:srgbClr val="FF0000"/>
                </a:solidFill>
                <a:latin typeface="Centaur" pitchFamily="18" charset="0"/>
                <a:ea typeface="华文楷体" pitchFamily="2" charset="-122"/>
              </a:rPr>
              <a:t>页</a:t>
            </a:r>
          </a:p>
        </p:txBody>
      </p:sp>
      <p:sp>
        <p:nvSpPr>
          <p:cNvPr id="21" name="TextBox 20"/>
          <p:cNvSpPr txBox="1">
            <a:spLocks noChangeArrowheads="1"/>
          </p:cNvSpPr>
          <p:nvPr/>
        </p:nvSpPr>
        <p:spPr bwMode="auto">
          <a:xfrm>
            <a:off x="5837238" y="1376322"/>
            <a:ext cx="3311525" cy="400050"/>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问题：</a:t>
            </a:r>
            <a:r>
              <a:rPr lang="zh-CN" altLang="en-US" sz="2000">
                <a:latin typeface="华文楷体" pitchFamily="2" charset="-122"/>
                <a:ea typeface="华文楷体" pitchFamily="2" charset="-122"/>
              </a:rPr>
              <a:t>为什么采用两级页表</a:t>
            </a:r>
          </a:p>
        </p:txBody>
      </p:sp>
      <p:sp>
        <p:nvSpPr>
          <p:cNvPr id="20" name="Rectangle 2">
            <a:extLst>
              <a:ext uri="{FF2B5EF4-FFF2-40B4-BE49-F238E27FC236}">
                <a16:creationId xmlns:a16="http://schemas.microsoft.com/office/drawing/2014/main" id="{9C0581AF-CDCC-48CA-891C-CBB1862FC8FD}"/>
              </a:ext>
            </a:extLst>
          </p:cNvPr>
          <p:cNvSpPr>
            <a:spLocks noGrp="1" noChangeArrowheads="1"/>
          </p:cNvSpPr>
          <p:nvPr>
            <p:ph type="title"/>
          </p:nvPr>
        </p:nvSpPr>
        <p:spPr>
          <a:xfrm>
            <a:off x="457200" y="98425"/>
            <a:ext cx="8229600" cy="561975"/>
          </a:xfrm>
        </p:spPr>
        <p:txBody>
          <a:bodyPr/>
          <a:lstStyle/>
          <a:p>
            <a:r>
              <a:rPr lang="zh-CN" altLang="en-US" sz="3600" dirty="0"/>
              <a:t>线性地址到物理地址的变换（分页）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blinds(horizontal)">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433388" y="2133600"/>
            <a:ext cx="8364537" cy="4518025"/>
          </a:xfrm>
          <a:prstGeom prst="rect">
            <a:avLst/>
          </a:prstGeom>
          <a:noFill/>
          <a:ln w="9525">
            <a:noFill/>
            <a:miter lim="800000"/>
            <a:headEnd/>
            <a:tailEnd/>
          </a:ln>
        </p:spPr>
        <p:txBody>
          <a:bodyPr/>
          <a:lstStyle/>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a:t>
            </a:r>
            <a:r>
              <a:rPr kumimoji="1" lang="zh-CN" altLang="en-US" sz="2000" b="1" kern="0" dirty="0">
                <a:solidFill>
                  <a:srgbClr val="0033CC"/>
                </a:solidFill>
                <a:latin typeface="Centaur" pitchFamily="18" charset="0"/>
                <a:ea typeface="华文楷体" pitchFamily="2" charset="-122"/>
              </a:rPr>
              <a:t>：</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表示页表或页在主存中；</a:t>
            </a:r>
            <a:r>
              <a:rPr kumimoji="1" lang="en-US" altLang="zh-CN" sz="2000" kern="0" dirty="0">
                <a:latin typeface="Centaur" pitchFamily="18" charset="0"/>
                <a:ea typeface="华文楷体" pitchFamily="2" charset="-122"/>
              </a:rPr>
              <a:t>P=0</a:t>
            </a:r>
            <a:r>
              <a:rPr kumimoji="1" lang="zh-CN" altLang="en-US" sz="2000" kern="0" dirty="0">
                <a:latin typeface="Centaur" pitchFamily="18" charset="0"/>
                <a:ea typeface="华文楷体" pitchFamily="2" charset="-122"/>
              </a:rPr>
              <a:t>表示页表或页不在主存，即缺页，此时需将页故障线性地址保存到</a:t>
            </a:r>
            <a:r>
              <a:rPr kumimoji="1" lang="en-US" altLang="zh-CN" sz="2000" kern="0" dirty="0">
                <a:latin typeface="Centaur" pitchFamily="18" charset="0"/>
                <a:ea typeface="华文楷体" pitchFamily="2" charset="-122"/>
              </a:rPr>
              <a:t>CR2</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R/W</a:t>
            </a:r>
            <a:r>
              <a:rPr kumimoji="1" lang="zh-CN" altLang="en-US" sz="2000" b="1" kern="0" dirty="0">
                <a:solidFill>
                  <a:srgbClr val="0033CC"/>
                </a:solidFill>
                <a:latin typeface="Centaur" pitchFamily="18" charset="0"/>
                <a:ea typeface="华文楷体" pitchFamily="2" charset="-122"/>
              </a:rPr>
              <a:t>：</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表示页表或页只能读不能写；</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表示可读可写。</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U/S</a:t>
            </a:r>
            <a:r>
              <a:rPr kumimoji="1" lang="zh-CN" altLang="en-US" sz="2000" b="1" kern="0" dirty="0">
                <a:solidFill>
                  <a:srgbClr val="0033CC"/>
                </a:solidFill>
                <a:latin typeface="Centaur" pitchFamily="18" charset="0"/>
                <a:ea typeface="华文楷体" pitchFamily="2" charset="-122"/>
              </a:rPr>
              <a:t>：</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表示用户进程不能访问；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表示允许访问。</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PWT</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控制页表或页的</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写策略是写直通还是回写（</a:t>
            </a:r>
            <a:r>
              <a:rPr kumimoji="1" lang="en-US" altLang="zh-CN" sz="2000" kern="0" dirty="0">
                <a:latin typeface="Centaur" pitchFamily="18" charset="0"/>
                <a:ea typeface="华文楷体" pitchFamily="2" charset="-122"/>
              </a:rPr>
              <a:t>Write Back</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PCD</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控制页表或页能否被缓存到</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A</a:t>
            </a:r>
            <a:r>
              <a:rPr kumimoji="1" lang="zh-CN" altLang="en-US" sz="2000" b="1" kern="0" dirty="0">
                <a:solidFill>
                  <a:srgbClr val="0033CC"/>
                </a:solidFill>
                <a:latin typeface="Centaur" pitchFamily="18" charset="0"/>
                <a:ea typeface="华文楷体" pitchFamily="2" charset="-122"/>
              </a:rPr>
              <a:t>：</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表示指定页表或页被访问过，初始化时</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将其清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。利用该标志，</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可清楚了解哪些页表或页正在使用，一般选择长期未用的页或近来最少使用的页调出主存。由</a:t>
            </a:r>
            <a:r>
              <a:rPr kumimoji="1" lang="en-US" altLang="zh-CN" sz="2000" kern="0" dirty="0">
                <a:latin typeface="Centaur" pitchFamily="18" charset="0"/>
                <a:ea typeface="华文楷体" pitchFamily="2" charset="-122"/>
              </a:rPr>
              <a:t>MMU</a:t>
            </a:r>
            <a:r>
              <a:rPr kumimoji="1" lang="zh-CN" altLang="en-US" sz="2000" kern="0" dirty="0">
                <a:latin typeface="Centaur" pitchFamily="18" charset="0"/>
                <a:ea typeface="华文楷体" pitchFamily="2" charset="-122"/>
              </a:rPr>
              <a:t>在进行地址转换时将该位置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D</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修改位</a:t>
            </a:r>
            <a:r>
              <a:rPr kumimoji="1" lang="en-US" altLang="zh-CN" sz="2000" kern="0" dirty="0">
                <a:latin typeface="Centaur" pitchFamily="18" charset="0"/>
                <a:ea typeface="华文楷体" pitchFamily="2" charset="-122"/>
              </a:rPr>
              <a:t>(</a:t>
            </a:r>
            <a:r>
              <a:rPr kumimoji="1" lang="zh-CN" altLang="en-US" sz="2000" kern="0" dirty="0">
                <a:latin typeface="Centaur" pitchFamily="18" charset="0"/>
                <a:ea typeface="华文楷体" pitchFamily="2" charset="-122"/>
              </a:rPr>
              <a:t>脏位</a:t>
            </a:r>
            <a:r>
              <a:rPr kumimoji="1" lang="en-US" altLang="zh-CN" sz="2000" kern="0" dirty="0">
                <a:latin typeface="Centaur" pitchFamily="18" charset="0"/>
                <a:ea typeface="华文楷体" pitchFamily="2" charset="-122"/>
              </a:rPr>
              <a:t>dirty bit)</a:t>
            </a:r>
            <a:r>
              <a:rPr kumimoji="1" lang="zh-CN" altLang="en-US" sz="2000" kern="0" dirty="0">
                <a:latin typeface="Centaur" pitchFamily="18" charset="0"/>
                <a:ea typeface="华文楷体" pitchFamily="2" charset="-122"/>
              </a:rPr>
              <a:t>。页目录项中无意义，只在页表项中有意义。初始化时</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将其清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，由</a:t>
            </a:r>
            <a:r>
              <a:rPr kumimoji="1" lang="en-US" altLang="zh-CN" sz="2000" kern="0" dirty="0">
                <a:latin typeface="Centaur" pitchFamily="18" charset="0"/>
                <a:ea typeface="华文楷体" pitchFamily="2" charset="-122"/>
              </a:rPr>
              <a:t>MMU</a:t>
            </a:r>
            <a:r>
              <a:rPr kumimoji="1" lang="zh-CN" altLang="en-US" sz="2000" kern="0" dirty="0">
                <a:latin typeface="Centaur" pitchFamily="18" charset="0"/>
                <a:ea typeface="华文楷体" pitchFamily="2" charset="-122"/>
              </a:rPr>
              <a:t>在进行写操作的地址转换时将该位置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zh-CN" altLang="en-US" sz="2000" kern="0" dirty="0">
                <a:latin typeface="Centaur" pitchFamily="18" charset="0"/>
                <a:ea typeface="华文楷体" pitchFamily="2" charset="-122"/>
              </a:rPr>
              <a:t>高</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位是页表或页在主存中的首地址对应的页框号，即首地址的高</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a:t>
            </a:r>
            <a:r>
              <a:rPr kumimoji="1" lang="zh-CN" altLang="en-US" sz="2000" kern="0" dirty="0">
                <a:solidFill>
                  <a:srgbClr val="0033CC"/>
                </a:solidFill>
                <a:latin typeface="Centaur" pitchFamily="18" charset="0"/>
                <a:ea typeface="华文楷体" pitchFamily="2" charset="-122"/>
              </a:rPr>
              <a:t>每个页表的起始位置都按</a:t>
            </a:r>
            <a:r>
              <a:rPr kumimoji="1" lang="en-US" altLang="zh-CN" sz="2000" kern="0" dirty="0">
                <a:solidFill>
                  <a:srgbClr val="0033CC"/>
                </a:solidFill>
                <a:latin typeface="Centaur" pitchFamily="18" charset="0"/>
                <a:ea typeface="华文楷体" pitchFamily="2" charset="-122"/>
              </a:rPr>
              <a:t>4KB</a:t>
            </a:r>
            <a:r>
              <a:rPr kumimoji="1" lang="zh-CN" altLang="en-US" sz="2000" kern="0" dirty="0">
                <a:solidFill>
                  <a:srgbClr val="0033CC"/>
                </a:solidFill>
                <a:latin typeface="Centaur" pitchFamily="18" charset="0"/>
                <a:ea typeface="华文楷体" pitchFamily="2" charset="-122"/>
              </a:rPr>
              <a:t>对齐。 </a:t>
            </a:r>
          </a:p>
        </p:txBody>
      </p:sp>
      <p:pic>
        <p:nvPicPr>
          <p:cNvPr id="19460" name="Picture 4"/>
          <p:cNvPicPr>
            <a:picLocks noChangeAspect="1" noChangeArrowheads="1"/>
          </p:cNvPicPr>
          <p:nvPr/>
        </p:nvPicPr>
        <p:blipFill>
          <a:blip r:embed="rId3" cstate="print"/>
          <a:srcRect/>
          <a:stretch>
            <a:fillRect/>
          </a:stretch>
        </p:blipFill>
        <p:spPr bwMode="auto">
          <a:xfrm>
            <a:off x="179388" y="1096963"/>
            <a:ext cx="8736012" cy="846137"/>
          </a:xfrm>
          <a:prstGeom prst="rect">
            <a:avLst/>
          </a:prstGeom>
          <a:noFill/>
          <a:ln w="9525">
            <a:noFill/>
            <a:miter lim="800000"/>
            <a:headEnd/>
            <a:tailEnd/>
          </a:ln>
        </p:spPr>
      </p:pic>
      <p:sp>
        <p:nvSpPr>
          <p:cNvPr id="19461" name="TextBox 4"/>
          <p:cNvSpPr txBox="1">
            <a:spLocks noChangeArrowheads="1"/>
          </p:cNvSpPr>
          <p:nvPr/>
        </p:nvSpPr>
        <p:spPr bwMode="auto">
          <a:xfrm>
            <a:off x="1166813" y="1412875"/>
            <a:ext cx="1152525" cy="430213"/>
          </a:xfrm>
          <a:prstGeom prst="rect">
            <a:avLst/>
          </a:prstGeom>
          <a:solidFill>
            <a:schemeClr val="bg1"/>
          </a:solidFill>
          <a:ln w="9525">
            <a:noFill/>
            <a:miter lim="800000"/>
            <a:headEnd/>
            <a:tailEnd/>
          </a:ln>
        </p:spPr>
        <p:txBody>
          <a:bodyPr>
            <a:spAutoFit/>
          </a:bodyPr>
          <a:lstStyle/>
          <a:p>
            <a:r>
              <a:rPr lang="zh-CN" altLang="en-US" sz="2200" b="1"/>
              <a:t>基地址</a:t>
            </a:r>
          </a:p>
        </p:txBody>
      </p:sp>
      <p:sp>
        <p:nvSpPr>
          <p:cNvPr id="19462" name="TextBox 6"/>
          <p:cNvSpPr txBox="1">
            <a:spLocks noChangeArrowheads="1"/>
          </p:cNvSpPr>
          <p:nvPr/>
        </p:nvSpPr>
        <p:spPr bwMode="auto">
          <a:xfrm>
            <a:off x="3536950" y="1414463"/>
            <a:ext cx="1152525" cy="430212"/>
          </a:xfrm>
          <a:prstGeom prst="rect">
            <a:avLst/>
          </a:prstGeom>
          <a:solidFill>
            <a:schemeClr val="bg1"/>
          </a:solidFill>
          <a:ln w="9525">
            <a:noFill/>
            <a:miter lim="800000"/>
            <a:headEnd/>
            <a:tailEnd/>
          </a:ln>
        </p:spPr>
        <p:txBody>
          <a:bodyPr>
            <a:spAutoFit/>
          </a:bodyPr>
          <a:lstStyle/>
          <a:p>
            <a:r>
              <a:rPr lang="zh-CN" altLang="en-US" sz="2200" b="1"/>
              <a:t>未使用</a:t>
            </a:r>
          </a:p>
        </p:txBody>
      </p:sp>
      <p:sp>
        <p:nvSpPr>
          <p:cNvPr id="7" name="Rectangle 2">
            <a:extLst>
              <a:ext uri="{FF2B5EF4-FFF2-40B4-BE49-F238E27FC236}">
                <a16:creationId xmlns:a16="http://schemas.microsoft.com/office/drawing/2014/main" id="{2A53C5F8-3694-4C87-9EBA-92A129C5BB01}"/>
              </a:ext>
            </a:extLst>
          </p:cNvPr>
          <p:cNvSpPr>
            <a:spLocks noGrp="1" noChangeArrowheads="1"/>
          </p:cNvSpPr>
          <p:nvPr>
            <p:ph type="title"/>
          </p:nvPr>
        </p:nvSpPr>
        <p:spPr>
          <a:xfrm>
            <a:off x="457200" y="98425"/>
            <a:ext cx="8229600" cy="561975"/>
          </a:xfrm>
        </p:spPr>
        <p:txBody>
          <a:bodyPr/>
          <a:lstStyle/>
          <a:p>
            <a:r>
              <a:rPr lang="zh-CN" altLang="en-US" sz="3600" dirty="0"/>
              <a:t>页目录项和页表项的格式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blinds(horizontal)">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blinds(horizontal)">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blinds(horizontal)">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blinds(horizontal)">
                                      <p:cBhvr>
                                        <p:cTn id="37" dur="500"/>
                                        <p:tgtEl>
                                          <p:spTgt spid="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xEl>
                                              <p:pRg st="7" end="7"/>
                                            </p:txEl>
                                          </p:spTgt>
                                        </p:tgtEl>
                                        <p:attrNameLst>
                                          <p:attrName>style.visibility</p:attrName>
                                        </p:attrNameLst>
                                      </p:cBhvr>
                                      <p:to>
                                        <p:strVal val="visible"/>
                                      </p:to>
                                    </p:set>
                                    <p:animEffect transition="in" filter="blinds(horizontal)">
                                      <p:cBhvr>
                                        <p:cTn id="42"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03188" y="3390617"/>
            <a:ext cx="8969375" cy="3233738"/>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IA-32</a:t>
            </a:r>
            <a:r>
              <a:rPr kumimoji="1" lang="zh-CN" altLang="en-US" sz="2000" kern="0" dirty="0">
                <a:latin typeface="Centaur" pitchFamily="18" charset="0"/>
                <a:ea typeface="华文楷体" pitchFamily="2" charset="-122"/>
              </a:rPr>
              <a:t>中，执行“</a:t>
            </a:r>
            <a:r>
              <a:rPr kumimoji="1" lang="en-US" altLang="zh-CN" sz="2000" kern="0" dirty="0" err="1">
                <a:latin typeface="Centaur" pitchFamily="18" charset="0"/>
                <a:ea typeface="华文楷体" pitchFamily="2" charset="-122"/>
              </a:rPr>
              <a:t>movl</a:t>
            </a:r>
            <a:r>
              <a:rPr kumimoji="1" lang="en-US" altLang="zh-CN" sz="2000" kern="0" dirty="0">
                <a:latin typeface="Centaur" pitchFamily="18" charset="0"/>
                <a:ea typeface="华文楷体" pitchFamily="2" charset="-122"/>
              </a:rPr>
              <a:t> 8(%</a:t>
            </a:r>
            <a:r>
              <a:rPr kumimoji="1" lang="en-US" altLang="zh-CN" sz="2000" kern="0" dirty="0" err="1">
                <a:latin typeface="Centaur" pitchFamily="18" charset="0"/>
                <a:ea typeface="华文楷体" pitchFamily="2" charset="-122"/>
              </a:rPr>
              <a:t>ebp</a:t>
            </a:r>
            <a:r>
              <a:rPr kumimoji="1" lang="en-US" altLang="zh-CN" sz="2000" kern="0" dirty="0">
                <a:latin typeface="Centaur" pitchFamily="18" charset="0"/>
                <a:ea typeface="华文楷体" pitchFamily="2" charset="-122"/>
              </a:rPr>
              <a:t>), %</a:t>
            </a:r>
            <a:r>
              <a:rPr kumimoji="1" lang="en-US" altLang="zh-CN" sz="2000" kern="0" dirty="0" err="1">
                <a:latin typeface="Centaur" pitchFamily="18" charset="0"/>
                <a:ea typeface="华文楷体" pitchFamily="2" charset="-122"/>
              </a:rPr>
              <a:t>eax</a:t>
            </a:r>
            <a:r>
              <a:rPr kumimoji="1" lang="en-US" altLang="zh-CN" sz="2000" kern="0" dirty="0">
                <a:latin typeface="Centaur" pitchFamily="18" charset="0"/>
                <a:ea typeface="华文楷体" pitchFamily="2" charset="-122"/>
              </a:rPr>
              <a:t>”</a:t>
            </a:r>
            <a:r>
              <a:rPr kumimoji="1" lang="zh-CN" altLang="en-US" sz="2000" kern="0" dirty="0">
                <a:latin typeface="Centaur" pitchFamily="18" charset="0"/>
                <a:ea typeface="华文楷体" pitchFamily="2" charset="-122"/>
              </a:rPr>
              <a:t> 中</a:t>
            </a:r>
            <a:r>
              <a:rPr kumimoji="1" lang="zh-CN" altLang="en-US" sz="2000" kern="0" dirty="0">
                <a:solidFill>
                  <a:srgbClr val="0033CC"/>
                </a:solidFill>
                <a:latin typeface="Centaur" pitchFamily="18" charset="0"/>
                <a:ea typeface="华文楷体" pitchFamily="2" charset="-122"/>
              </a:rPr>
              <a:t>访存操作</a:t>
            </a:r>
            <a:r>
              <a:rPr kumimoji="1" lang="zh-CN" altLang="en-US" sz="2000" kern="0" dirty="0">
                <a:latin typeface="Centaur" pitchFamily="18" charset="0"/>
                <a:ea typeface="华文楷体" pitchFamily="2" charset="-122"/>
              </a:rPr>
              <a:t>的大致过程如下：</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若</a:t>
            </a:r>
            <a:r>
              <a:rPr kumimoji="1" lang="en-US" altLang="zh-CN" sz="2000" kern="0" dirty="0">
                <a:solidFill>
                  <a:srgbClr val="0033CC"/>
                </a:solidFill>
                <a:latin typeface="Centaur" pitchFamily="18" charset="0"/>
                <a:ea typeface="华文楷体" pitchFamily="2" charset="-122"/>
              </a:rPr>
              <a:t>CPL&gt;DPL</a:t>
            </a:r>
            <a:r>
              <a:rPr kumimoji="1" lang="zh-CN" altLang="en-US" sz="2000" kern="0" dirty="0">
                <a:latin typeface="Centaur" pitchFamily="18" charset="0"/>
                <a:ea typeface="华文楷体" pitchFamily="2" charset="-122"/>
              </a:rPr>
              <a:t>则</a:t>
            </a:r>
            <a:r>
              <a:rPr kumimoji="1" lang="zh-CN" altLang="en-US" sz="2000" kern="0" dirty="0">
                <a:solidFill>
                  <a:srgbClr val="0033CC"/>
                </a:solidFill>
                <a:latin typeface="Centaur" pitchFamily="18" charset="0"/>
                <a:ea typeface="华文楷体" pitchFamily="2" charset="-122"/>
              </a:rPr>
              <a:t>越级</a:t>
            </a:r>
            <a:r>
              <a:rPr kumimoji="1" lang="zh-CN" altLang="en-US" sz="2000" kern="0" dirty="0">
                <a:latin typeface="Centaur" pitchFamily="18" charset="0"/>
                <a:ea typeface="华文楷体" pitchFamily="2" charset="-122"/>
              </a:rPr>
              <a:t>，否则计算</a:t>
            </a:r>
            <a:r>
              <a:rPr kumimoji="1" lang="zh-CN" altLang="en-US" sz="2000" kern="0" dirty="0">
                <a:solidFill>
                  <a:srgbClr val="0033CC"/>
                </a:solidFill>
                <a:latin typeface="Centaur" pitchFamily="18" charset="0"/>
                <a:ea typeface="华文楷体" pitchFamily="2" charset="-122"/>
              </a:rPr>
              <a:t>有效地址</a:t>
            </a:r>
            <a:r>
              <a:rPr kumimoji="1" lang="en-US" altLang="zh-CN" sz="2000" kern="0" dirty="0">
                <a:solidFill>
                  <a:srgbClr val="0033CC"/>
                </a:solidFill>
                <a:latin typeface="Centaur" pitchFamily="18" charset="0"/>
                <a:ea typeface="华文楷体" pitchFamily="2" charset="-122"/>
              </a:rPr>
              <a:t>EA</a:t>
            </a:r>
            <a:r>
              <a:rPr kumimoji="1" lang="en-US" altLang="zh-CN" sz="2000" kern="0" dirty="0">
                <a:latin typeface="Centaur" pitchFamily="18" charset="0"/>
                <a:ea typeface="华文楷体" pitchFamily="2" charset="-122"/>
              </a:rPr>
              <a:t>=R[</a:t>
            </a:r>
            <a:r>
              <a:rPr kumimoji="1" lang="en-US" altLang="zh-CN" sz="2000" kern="0" dirty="0" err="1">
                <a:latin typeface="Centaur" pitchFamily="18" charset="0"/>
                <a:ea typeface="华文楷体" pitchFamily="2" charset="-122"/>
              </a:rPr>
              <a:t>ebp</a:t>
            </a:r>
            <a:r>
              <a:rPr kumimoji="1" lang="en-US" altLang="zh-CN" sz="2000" kern="0" dirty="0">
                <a:latin typeface="Centaur" pitchFamily="18" charset="0"/>
                <a:ea typeface="华文楷体" pitchFamily="2" charset="-122"/>
              </a:rPr>
              <a:t>]+0</a:t>
            </a:r>
            <a:r>
              <a:rPr kumimoji="1" lang="pt-BR" altLang="zh-CN" sz="2000" kern="0" dirty="0">
                <a:latin typeface="Centaur" pitchFamily="18" charset="0"/>
                <a:ea typeface="华文楷体" pitchFamily="2" charset="-122"/>
              </a:rPr>
              <a:t>×0+</a:t>
            </a:r>
            <a:r>
              <a:rPr kumimoji="1" lang="en-US" altLang="zh-CN" sz="2000" kern="0" dirty="0">
                <a:latin typeface="Centaur" pitchFamily="18" charset="0"/>
                <a:ea typeface="华文楷体" pitchFamily="2" charset="-122"/>
              </a:rPr>
              <a:t>8</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通过段寄存器找到段描述符以获得</a:t>
            </a:r>
            <a:r>
              <a:rPr kumimoji="1" lang="zh-CN" altLang="en-US" sz="2000" kern="0" dirty="0">
                <a:solidFill>
                  <a:srgbClr val="0033CC"/>
                </a:solidFill>
                <a:latin typeface="Centaur" pitchFamily="18" charset="0"/>
                <a:ea typeface="华文楷体" pitchFamily="2" charset="-122"/>
              </a:rPr>
              <a:t>段基址</a:t>
            </a:r>
            <a:r>
              <a:rPr kumimoji="1" lang="zh-CN" altLang="en-US" sz="2000" kern="0" dirty="0">
                <a:latin typeface="Centaur" pitchFamily="18" charset="0"/>
                <a:ea typeface="华文楷体" pitchFamily="2" charset="-122"/>
              </a:rPr>
              <a:t>，线性地址</a:t>
            </a:r>
            <a:r>
              <a:rPr kumimoji="1" lang="en-US" altLang="zh-CN" sz="2000" kern="0" dirty="0">
                <a:latin typeface="Centaur" pitchFamily="18" charset="0"/>
                <a:ea typeface="华文楷体" pitchFamily="2" charset="-122"/>
              </a:rPr>
              <a:t>LA=</a:t>
            </a:r>
            <a:r>
              <a:rPr kumimoji="1" lang="zh-CN" altLang="en-US" sz="2000" kern="0" dirty="0">
                <a:latin typeface="Centaur" pitchFamily="18" charset="0"/>
                <a:ea typeface="华文楷体" pitchFamily="2" charset="-122"/>
              </a:rPr>
              <a:t>段基址</a:t>
            </a:r>
            <a:r>
              <a:rPr kumimoji="1" lang="en-US" altLang="zh-CN" sz="2000" kern="0" dirty="0">
                <a:latin typeface="Centaur" pitchFamily="18" charset="0"/>
                <a:ea typeface="华文楷体" pitchFamily="2" charset="-122"/>
              </a:rPr>
              <a:t>+EA</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若“</a:t>
            </a:r>
            <a:r>
              <a:rPr kumimoji="1" lang="en-US" altLang="zh-CN" sz="2000" kern="0" dirty="0">
                <a:latin typeface="Centaur" pitchFamily="18" charset="0"/>
                <a:ea typeface="华文楷体" pitchFamily="2" charset="-122"/>
              </a:rPr>
              <a:t>LA&gt;</a:t>
            </a:r>
            <a:r>
              <a:rPr kumimoji="1" lang="zh-CN" altLang="en-US" sz="2000" kern="0" dirty="0">
                <a:latin typeface="Centaur" pitchFamily="18" charset="0"/>
                <a:ea typeface="华文楷体" pitchFamily="2" charset="-122"/>
              </a:rPr>
              <a:t>段限”则越界，否则将</a:t>
            </a:r>
            <a:r>
              <a:rPr kumimoji="1" lang="en-US" altLang="zh-CN" sz="2000" kern="0" dirty="0">
                <a:latin typeface="Centaur" pitchFamily="18" charset="0"/>
                <a:ea typeface="华文楷体" pitchFamily="2" charset="-122"/>
              </a:rPr>
              <a:t>LA</a:t>
            </a:r>
            <a:r>
              <a:rPr kumimoji="1" lang="zh-CN" altLang="en-US" sz="2000" kern="0" dirty="0">
                <a:latin typeface="Centaur" pitchFamily="18" charset="0"/>
                <a:ea typeface="华文楷体" pitchFamily="2" charset="-122"/>
              </a:rPr>
              <a:t>转换为主存地址</a:t>
            </a:r>
            <a:r>
              <a:rPr kumimoji="1" lang="en-US" altLang="zh-CN" sz="2000" kern="0" dirty="0">
                <a:latin typeface="Centaur" pitchFamily="18" charset="0"/>
                <a:ea typeface="华文楷体" pitchFamily="2" charset="-122"/>
              </a:rPr>
              <a:t>A</a:t>
            </a:r>
          </a:p>
          <a:p>
            <a:pPr marL="1143000" lvl="2"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若访问</a:t>
            </a:r>
            <a:r>
              <a:rPr kumimoji="1" lang="en-US" altLang="zh-CN" sz="2000" kern="0" dirty="0">
                <a:latin typeface="Centaur" pitchFamily="18" charset="0"/>
                <a:ea typeface="华文楷体" pitchFamily="2" charset="-122"/>
              </a:rPr>
              <a:t>TLB</a:t>
            </a:r>
            <a:r>
              <a:rPr kumimoji="1" lang="zh-CN" altLang="en-US" sz="2000" kern="0" dirty="0">
                <a:latin typeface="Centaur" pitchFamily="18" charset="0"/>
                <a:ea typeface="华文楷体" pitchFamily="2" charset="-122"/>
              </a:rPr>
              <a:t>命中则地址转换得到</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a:t>
            </a:r>
            <a:r>
              <a:rPr kumimoji="1" lang="zh-CN" altLang="en-US" sz="2000" kern="0" dirty="0">
                <a:solidFill>
                  <a:srgbClr val="0033CC"/>
                </a:solidFill>
                <a:latin typeface="Centaur" pitchFamily="18" charset="0"/>
                <a:ea typeface="华文楷体" pitchFamily="2" charset="-122"/>
              </a:rPr>
              <a:t>否则处理</a:t>
            </a:r>
            <a:r>
              <a:rPr kumimoji="1" lang="en-US" altLang="zh-CN" sz="2000" kern="0" dirty="0">
                <a:solidFill>
                  <a:srgbClr val="0033CC"/>
                </a:solidFill>
                <a:latin typeface="Centaur" pitchFamily="18" charset="0"/>
                <a:ea typeface="华文楷体" pitchFamily="2" charset="-122"/>
              </a:rPr>
              <a:t>TLB</a:t>
            </a:r>
            <a:r>
              <a:rPr kumimoji="1" lang="zh-CN" altLang="en-US" sz="2000" kern="0" dirty="0">
                <a:solidFill>
                  <a:srgbClr val="0033CC"/>
                </a:solidFill>
                <a:latin typeface="Centaur" pitchFamily="18" charset="0"/>
                <a:ea typeface="华文楷体" pitchFamily="2" charset="-122"/>
              </a:rPr>
              <a:t>缺失（硬件</a:t>
            </a:r>
            <a:r>
              <a:rPr kumimoji="1" lang="en-US" altLang="zh-CN" sz="2000" kern="0" dirty="0">
                <a:solidFill>
                  <a:srgbClr val="0033CC"/>
                </a:solidFill>
                <a:latin typeface="Centaur" pitchFamily="18" charset="0"/>
                <a:ea typeface="华文楷体" pitchFamily="2" charset="-122"/>
              </a:rPr>
              <a:t>/OS</a:t>
            </a:r>
            <a:r>
              <a:rPr kumimoji="1" lang="zh-CN" altLang="en-US" sz="2000" kern="0" dirty="0">
                <a:solidFill>
                  <a:srgbClr val="0033CC"/>
                </a:solidFill>
                <a:latin typeface="Centaur" pitchFamily="18" charset="0"/>
                <a:ea typeface="华文楷体" pitchFamily="2" charset="-122"/>
              </a:rPr>
              <a:t>）</a:t>
            </a:r>
          </a:p>
          <a:p>
            <a:pPr marL="1143000" lvl="2"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a:t>
            </a:r>
            <a:r>
              <a:rPr kumimoji="1" lang="zh-CN" altLang="en-US" sz="2000" kern="0" dirty="0">
                <a:solidFill>
                  <a:srgbClr val="0033CC"/>
                </a:solidFill>
                <a:latin typeface="Centaur" pitchFamily="18" charset="0"/>
                <a:ea typeface="华文楷体" pitchFamily="2" charset="-122"/>
              </a:rPr>
              <a:t>缺页</a:t>
            </a:r>
            <a:r>
              <a:rPr kumimoji="1" lang="zh-CN" altLang="en-US" sz="2000" kern="0" dirty="0">
                <a:latin typeface="Centaur" pitchFamily="18" charset="0"/>
                <a:ea typeface="华文楷体" pitchFamily="2" charset="-122"/>
              </a:rPr>
              <a:t>或</a:t>
            </a:r>
            <a:r>
              <a:rPr kumimoji="1" lang="zh-CN" altLang="en-US" sz="2000" kern="0" dirty="0">
                <a:solidFill>
                  <a:srgbClr val="0033CC"/>
                </a:solidFill>
                <a:latin typeface="Centaur" pitchFamily="18" charset="0"/>
                <a:ea typeface="华文楷体" pitchFamily="2" charset="-122"/>
              </a:rPr>
              <a:t>越权</a:t>
            </a:r>
            <a:r>
              <a:rPr kumimoji="1" lang="en-US" altLang="zh-CN" sz="2000" kern="0" dirty="0">
                <a:solidFill>
                  <a:srgbClr val="0033CC"/>
                </a:solidFill>
                <a:latin typeface="Centaur" pitchFamily="18" charset="0"/>
                <a:ea typeface="华文楷体" pitchFamily="2" charset="-122"/>
              </a:rPr>
              <a:t>(R/W</a:t>
            </a:r>
            <a:r>
              <a:rPr kumimoji="1" lang="zh-CN" altLang="en-US" sz="2000" kern="0" dirty="0">
                <a:solidFill>
                  <a:srgbClr val="0033CC"/>
                </a:solidFill>
                <a:latin typeface="Centaur" pitchFamily="18" charset="0"/>
                <a:ea typeface="华文楷体" pitchFamily="2" charset="-122"/>
              </a:rPr>
              <a:t>不符</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则调出</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内核；否则地址转换得到</a:t>
            </a:r>
            <a:r>
              <a:rPr kumimoji="1" lang="en-US" altLang="zh-CN" sz="2000" kern="0" dirty="0">
                <a:latin typeface="Centaur" pitchFamily="18" charset="0"/>
                <a:ea typeface="华文楷体" pitchFamily="2" charset="-122"/>
              </a:rPr>
              <a:t>A</a:t>
            </a:r>
          </a:p>
          <a:p>
            <a:pPr marL="685800" lvl="1"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根据</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先到</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中找，若命中则取出</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在</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中的副本</a:t>
            </a:r>
          </a:p>
          <a:p>
            <a:pPr marL="685800" lvl="1"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不命中，则再到主存取</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所在主存块送对应</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行</a:t>
            </a:r>
          </a:p>
        </p:txBody>
      </p:sp>
      <p:pic>
        <p:nvPicPr>
          <p:cNvPr id="7" name="Picture 4"/>
          <p:cNvPicPr>
            <a:picLocks noChangeAspect="1" noChangeArrowheads="1"/>
          </p:cNvPicPr>
          <p:nvPr/>
        </p:nvPicPr>
        <p:blipFill>
          <a:blip r:embed="rId3" cstate="print"/>
          <a:srcRect/>
          <a:stretch>
            <a:fillRect/>
          </a:stretch>
        </p:blipFill>
        <p:spPr bwMode="auto">
          <a:xfrm>
            <a:off x="188913" y="1193517"/>
            <a:ext cx="8661400" cy="2139950"/>
          </a:xfrm>
          <a:prstGeom prst="rect">
            <a:avLst/>
          </a:prstGeom>
          <a:noFill/>
          <a:ln w="9525">
            <a:noFill/>
            <a:miter lim="800000"/>
            <a:headEnd/>
            <a:tailEnd/>
          </a:ln>
        </p:spPr>
      </p:pic>
      <p:sp>
        <p:nvSpPr>
          <p:cNvPr id="8" name="Text Box 5"/>
          <p:cNvSpPr txBox="1">
            <a:spLocks noChangeArrowheads="1"/>
          </p:cNvSpPr>
          <p:nvPr/>
        </p:nvSpPr>
        <p:spPr bwMode="auto">
          <a:xfrm>
            <a:off x="3702050" y="1798355"/>
            <a:ext cx="4992688" cy="396875"/>
          </a:xfrm>
          <a:prstGeom prst="rect">
            <a:avLst/>
          </a:prstGeom>
          <a:noFill/>
          <a:ln w="50800">
            <a:noFill/>
            <a:miter lim="800000"/>
            <a:headEnd/>
            <a:tailEnd/>
          </a:ln>
        </p:spPr>
        <p:txBody>
          <a:bodyPr>
            <a:spAutoFit/>
          </a:bodyPr>
          <a:lstStyle/>
          <a:p>
            <a:pPr>
              <a:spcBef>
                <a:spcPct val="50000"/>
              </a:spcBef>
            </a:pPr>
            <a:r>
              <a:rPr lang="en-US" altLang="zh-CN" sz="2000" b="1">
                <a:solidFill>
                  <a:srgbClr val="0033CC"/>
                </a:solidFill>
                <a:latin typeface="Centaur" pitchFamily="18" charset="0"/>
                <a:ea typeface="华文楷体" pitchFamily="2" charset="-122"/>
              </a:rPr>
              <a:t>CPU</a:t>
            </a:r>
            <a:r>
              <a:rPr lang="zh-CN" altLang="en-US" sz="2000" b="1">
                <a:solidFill>
                  <a:srgbClr val="0033CC"/>
                </a:solidFill>
                <a:latin typeface="Centaur" pitchFamily="18" charset="0"/>
                <a:ea typeface="华文楷体" pitchFamily="2" charset="-122"/>
              </a:rPr>
              <a:t>把</a:t>
            </a:r>
            <a:r>
              <a:rPr lang="zh-CN" altLang="en-US" sz="2000" b="1">
                <a:solidFill>
                  <a:srgbClr val="FF0000"/>
                </a:solidFill>
                <a:latin typeface="Centaur" pitchFamily="18" charset="0"/>
                <a:ea typeface="华文楷体" pitchFamily="2" charset="-122"/>
              </a:rPr>
              <a:t>地址</a:t>
            </a:r>
            <a:r>
              <a:rPr lang="en-US" altLang="zh-CN" sz="2000" b="1">
                <a:solidFill>
                  <a:srgbClr val="FF0000"/>
                </a:solidFill>
                <a:latin typeface="Centaur" pitchFamily="18" charset="0"/>
                <a:ea typeface="华文楷体" pitchFamily="2" charset="-122"/>
              </a:rPr>
              <a:t>A</a:t>
            </a:r>
            <a:r>
              <a:rPr lang="zh-CN" altLang="en-US" sz="2000" b="1">
                <a:solidFill>
                  <a:srgbClr val="0033CC"/>
                </a:solidFill>
                <a:latin typeface="Centaur" pitchFamily="18" charset="0"/>
                <a:ea typeface="华文楷体" pitchFamily="2" charset="-122"/>
              </a:rPr>
              <a:t>和“主存读”命令送到总线</a:t>
            </a:r>
          </a:p>
        </p:txBody>
      </p:sp>
      <p:sp>
        <p:nvSpPr>
          <p:cNvPr id="20486" name="Text Box 6"/>
          <p:cNvSpPr txBox="1">
            <a:spLocks noChangeArrowheads="1"/>
          </p:cNvSpPr>
          <p:nvPr/>
        </p:nvSpPr>
        <p:spPr bwMode="auto">
          <a:xfrm>
            <a:off x="117475" y="925230"/>
            <a:ext cx="8955088" cy="366712"/>
          </a:xfrm>
          <a:prstGeom prst="rect">
            <a:avLst/>
          </a:prstGeom>
          <a:noFill/>
          <a:ln w="50800">
            <a:noFill/>
            <a:miter lim="800000"/>
            <a:headEnd/>
            <a:tailEnd/>
          </a:ln>
        </p:spPr>
        <p:txBody>
          <a:bodyPr>
            <a:spAutoFit/>
          </a:bodyPr>
          <a:lstStyle/>
          <a:p>
            <a:pPr>
              <a:spcBef>
                <a:spcPct val="50000"/>
              </a:spcBef>
            </a:pPr>
            <a:r>
              <a:rPr lang="zh-CN" altLang="en-US" sz="1800" b="1">
                <a:solidFill>
                  <a:srgbClr val="FF0000"/>
                </a:solidFill>
                <a:latin typeface="Centaur" pitchFamily="18" charset="0"/>
                <a:ea typeface="华文楷体" pitchFamily="2" charset="-122"/>
              </a:rPr>
              <a:t>由</a:t>
            </a:r>
            <a:r>
              <a:rPr lang="en-US" altLang="zh-CN" sz="1800" b="1">
                <a:solidFill>
                  <a:srgbClr val="FF0000"/>
                </a:solidFill>
                <a:latin typeface="Centaur" pitchFamily="18" charset="0"/>
                <a:ea typeface="华文楷体" pitchFamily="2" charset="-122"/>
              </a:rPr>
              <a:t>8(%ebp)</a:t>
            </a:r>
            <a:r>
              <a:rPr lang="zh-CN" altLang="en-US" sz="1800" b="1">
                <a:solidFill>
                  <a:srgbClr val="FF0000"/>
                </a:solidFill>
                <a:latin typeface="Centaur" pitchFamily="18" charset="0"/>
                <a:ea typeface="华文楷体" pitchFamily="2" charset="-122"/>
              </a:rPr>
              <a:t>得到主存地址</a:t>
            </a:r>
            <a:r>
              <a:rPr lang="en-US" altLang="zh-CN" sz="1800" b="1">
                <a:solidFill>
                  <a:srgbClr val="FF0000"/>
                </a:solidFill>
                <a:latin typeface="Centaur" pitchFamily="18" charset="0"/>
                <a:ea typeface="华文楷体" pitchFamily="2" charset="-122"/>
              </a:rPr>
              <a:t>A</a:t>
            </a:r>
            <a:r>
              <a:rPr lang="zh-CN" altLang="en-US" sz="1800" b="1">
                <a:solidFill>
                  <a:srgbClr val="FF0000"/>
                </a:solidFill>
                <a:latin typeface="Centaur" pitchFamily="18" charset="0"/>
                <a:ea typeface="华文楷体" pitchFamily="2" charset="-122"/>
              </a:rPr>
              <a:t>的过程较复杂，涉及</a:t>
            </a:r>
            <a:r>
              <a:rPr lang="en-US" altLang="zh-CN" sz="1800" b="1">
                <a:solidFill>
                  <a:srgbClr val="FF0000"/>
                </a:solidFill>
                <a:latin typeface="Centaur" pitchFamily="18" charset="0"/>
                <a:ea typeface="华文楷体" pitchFamily="2" charset="-122"/>
              </a:rPr>
              <a:t>MMU</a:t>
            </a:r>
            <a:r>
              <a:rPr lang="zh-CN" altLang="en-US" sz="1800" b="1">
                <a:solidFill>
                  <a:srgbClr val="FF0000"/>
                </a:solidFill>
                <a:latin typeface="Centaur" pitchFamily="18" charset="0"/>
                <a:ea typeface="华文楷体" pitchFamily="2" charset="-122"/>
              </a:rPr>
              <a:t>、</a:t>
            </a:r>
            <a:r>
              <a:rPr lang="en-US" altLang="zh-CN" sz="1800" b="1">
                <a:solidFill>
                  <a:srgbClr val="FF0000"/>
                </a:solidFill>
                <a:latin typeface="Centaur" pitchFamily="18" charset="0"/>
                <a:ea typeface="华文楷体" pitchFamily="2" charset="-122"/>
              </a:rPr>
              <a:t>TLB</a:t>
            </a:r>
            <a:r>
              <a:rPr lang="zh-CN" altLang="en-US" sz="1800" b="1">
                <a:solidFill>
                  <a:srgbClr val="FF0000"/>
                </a:solidFill>
                <a:latin typeface="Centaur" pitchFamily="18" charset="0"/>
                <a:ea typeface="华文楷体" pitchFamily="2" charset="-122"/>
              </a:rPr>
              <a:t>、页表等许多重要概念！</a:t>
            </a:r>
          </a:p>
        </p:txBody>
      </p:sp>
      <p:sp>
        <p:nvSpPr>
          <p:cNvPr id="20487" name="矩形 9"/>
          <p:cNvSpPr>
            <a:spLocks noChangeArrowheads="1"/>
          </p:cNvSpPr>
          <p:nvPr/>
        </p:nvSpPr>
        <p:spPr bwMode="auto">
          <a:xfrm>
            <a:off x="4643438" y="1439580"/>
            <a:ext cx="3457575" cy="215900"/>
          </a:xfrm>
          <a:prstGeom prst="rect">
            <a:avLst/>
          </a:prstGeom>
          <a:solidFill>
            <a:schemeClr val="bg1"/>
          </a:solidFill>
          <a:ln w="9525" algn="ctr">
            <a:noFill/>
            <a:round/>
            <a:headEnd/>
            <a:tailEnd/>
          </a:ln>
        </p:spPr>
        <p:txBody>
          <a:bodyPr lIns="90000" tIns="46800" rIns="90000" bIns="46800"/>
          <a:lstStyle/>
          <a:p>
            <a:pPr eaLnBrk="0" hangingPunct="0"/>
            <a:endParaRPr lang="zh-CN" altLang="en-US"/>
          </a:p>
        </p:txBody>
      </p:sp>
      <p:sp>
        <p:nvSpPr>
          <p:cNvPr id="9" name="Rectangle 2">
            <a:extLst>
              <a:ext uri="{FF2B5EF4-FFF2-40B4-BE49-F238E27FC236}">
                <a16:creationId xmlns:a16="http://schemas.microsoft.com/office/drawing/2014/main" id="{588420F9-2E99-4C59-B3AD-F577D0E13216}"/>
              </a:ext>
            </a:extLst>
          </p:cNvPr>
          <p:cNvSpPr>
            <a:spLocks noGrp="1" noChangeArrowheads="1"/>
          </p:cNvSpPr>
          <p:nvPr>
            <p:ph type="title"/>
          </p:nvPr>
        </p:nvSpPr>
        <p:spPr>
          <a:xfrm>
            <a:off x="457200" y="98425"/>
            <a:ext cx="8229600" cy="561975"/>
          </a:xfrm>
        </p:spPr>
        <p:txBody>
          <a:bodyPr/>
          <a:lstStyle/>
          <a:p>
            <a:r>
              <a:rPr lang="zh-CN" altLang="en-US" sz="2800" dirty="0"/>
              <a:t>回顾：指令“</a:t>
            </a:r>
            <a:r>
              <a:rPr lang="en-US" altLang="zh-CN" sz="2800" dirty="0" err="1"/>
              <a:t>movl</a:t>
            </a:r>
            <a:r>
              <a:rPr lang="en-US" altLang="zh-CN" sz="2800" dirty="0"/>
              <a:t> 8(%</a:t>
            </a:r>
            <a:r>
              <a:rPr lang="en-US" altLang="zh-CN" sz="2800" dirty="0" err="1"/>
              <a:t>ebp</a:t>
            </a:r>
            <a:r>
              <a:rPr lang="en-US" altLang="zh-CN" sz="2800" dirty="0"/>
              <a:t>), %</a:t>
            </a:r>
            <a:r>
              <a:rPr lang="en-US" altLang="zh-CN" sz="2800" dirty="0" err="1"/>
              <a:t>eax</a:t>
            </a:r>
            <a:r>
              <a:rPr lang="en-US" altLang="zh-CN" sz="2800" dirty="0"/>
              <a:t>”</a:t>
            </a:r>
            <a:r>
              <a:rPr lang="zh-CN" altLang="en-US" sz="2800" dirty="0"/>
              <a:t>访存过程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2700338" y="963885"/>
            <a:ext cx="3240087" cy="50323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有效地址（段内偏移）</a:t>
            </a:r>
          </a:p>
        </p:txBody>
      </p:sp>
      <p:sp>
        <p:nvSpPr>
          <p:cNvPr id="12" name="矩形 11"/>
          <p:cNvSpPr>
            <a:spLocks noChangeArrowheads="1"/>
          </p:cNvSpPr>
          <p:nvPr/>
        </p:nvSpPr>
        <p:spPr bwMode="auto">
          <a:xfrm>
            <a:off x="1116013" y="963885"/>
            <a:ext cx="1584325" cy="50323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段选择符</a:t>
            </a:r>
          </a:p>
        </p:txBody>
      </p:sp>
      <p:sp>
        <p:nvSpPr>
          <p:cNvPr id="13" name="TextBox 12"/>
          <p:cNvSpPr txBox="1">
            <a:spLocks noChangeArrowheads="1"/>
          </p:cNvSpPr>
          <p:nvPr/>
        </p:nvSpPr>
        <p:spPr bwMode="auto">
          <a:xfrm>
            <a:off x="5940425" y="963885"/>
            <a:ext cx="1439863" cy="461963"/>
          </a:xfrm>
          <a:prstGeom prst="rect">
            <a:avLst/>
          </a:prstGeom>
          <a:noFill/>
          <a:ln w="9525">
            <a:noFill/>
            <a:miter lim="800000"/>
            <a:headEnd/>
            <a:tailEnd/>
          </a:ln>
        </p:spPr>
        <p:txBody>
          <a:bodyPr>
            <a:spAutoFit/>
          </a:bodyPr>
          <a:lstStyle/>
          <a:p>
            <a:r>
              <a:rPr lang="zh-CN" altLang="en-US" b="1">
                <a:solidFill>
                  <a:srgbClr val="0033CC"/>
                </a:solidFill>
                <a:latin typeface="华文楷体" pitchFamily="2" charset="-122"/>
                <a:ea typeface="华文楷体" pitchFamily="2" charset="-122"/>
              </a:rPr>
              <a:t>逻辑地址</a:t>
            </a:r>
          </a:p>
        </p:txBody>
      </p:sp>
      <p:sp>
        <p:nvSpPr>
          <p:cNvPr id="14" name="矩形 13"/>
          <p:cNvSpPr>
            <a:spLocks noChangeArrowheads="1"/>
          </p:cNvSpPr>
          <p:nvPr/>
        </p:nvSpPr>
        <p:spPr bwMode="auto">
          <a:xfrm>
            <a:off x="1116013" y="2016398"/>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16" name="矩形 15"/>
          <p:cNvSpPr>
            <a:spLocks noChangeArrowheads="1"/>
          </p:cNvSpPr>
          <p:nvPr/>
        </p:nvSpPr>
        <p:spPr bwMode="auto">
          <a:xfrm>
            <a:off x="1116013" y="2592660"/>
            <a:ext cx="15843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段描述符</a:t>
            </a:r>
          </a:p>
        </p:txBody>
      </p:sp>
      <p:sp>
        <p:nvSpPr>
          <p:cNvPr id="17" name="TextBox 16"/>
          <p:cNvSpPr txBox="1">
            <a:spLocks noChangeArrowheads="1"/>
          </p:cNvSpPr>
          <p:nvPr/>
        </p:nvSpPr>
        <p:spPr bwMode="auto">
          <a:xfrm>
            <a:off x="1692275" y="1611585"/>
            <a:ext cx="863600" cy="400050"/>
          </a:xfrm>
          <a:prstGeom prst="rect">
            <a:avLst/>
          </a:prstGeom>
          <a:noFill/>
          <a:ln w="9525">
            <a:noFill/>
            <a:miter lim="800000"/>
            <a:headEnd/>
            <a:tailEnd/>
          </a:ln>
        </p:spPr>
        <p:txBody>
          <a:bodyPr>
            <a:spAutoFit/>
          </a:bodyPr>
          <a:lstStyle/>
          <a:p>
            <a:r>
              <a:rPr lang="en-US" altLang="zh-CN" sz="2000" b="1">
                <a:solidFill>
                  <a:srgbClr val="FF0000"/>
                </a:solidFill>
                <a:latin typeface="Centaur" pitchFamily="18" charset="0"/>
              </a:rPr>
              <a:t>GDT</a:t>
            </a:r>
            <a:endParaRPr lang="zh-CN" altLang="en-US" sz="2000" b="1">
              <a:solidFill>
                <a:srgbClr val="FF0000"/>
              </a:solidFill>
              <a:latin typeface="Centaur" pitchFamily="18" charset="0"/>
            </a:endParaRPr>
          </a:p>
        </p:txBody>
      </p:sp>
      <p:cxnSp>
        <p:nvCxnSpPr>
          <p:cNvPr id="19" name="直接连接符 18"/>
          <p:cNvCxnSpPr>
            <a:cxnSpLocks noChangeShapeType="1"/>
          </p:cNvCxnSpPr>
          <p:nvPr/>
        </p:nvCxnSpPr>
        <p:spPr bwMode="auto">
          <a:xfrm>
            <a:off x="1476375" y="1467123"/>
            <a:ext cx="0" cy="117475"/>
          </a:xfrm>
          <a:prstGeom prst="line">
            <a:avLst/>
          </a:prstGeom>
          <a:noFill/>
          <a:ln w="28575" algn="ctr">
            <a:solidFill>
              <a:schemeClr val="tx1"/>
            </a:solidFill>
            <a:prstDash val="dash"/>
            <a:round/>
            <a:headEnd/>
            <a:tailEnd/>
          </a:ln>
        </p:spPr>
      </p:cxnSp>
      <p:cxnSp>
        <p:nvCxnSpPr>
          <p:cNvPr id="21" name="直接连接符 20"/>
          <p:cNvCxnSpPr>
            <a:cxnSpLocks noChangeShapeType="1"/>
          </p:cNvCxnSpPr>
          <p:nvPr/>
        </p:nvCxnSpPr>
        <p:spPr bwMode="auto">
          <a:xfrm flipH="1">
            <a:off x="755650" y="1584598"/>
            <a:ext cx="720725" cy="0"/>
          </a:xfrm>
          <a:prstGeom prst="line">
            <a:avLst/>
          </a:prstGeom>
          <a:noFill/>
          <a:ln w="28575" algn="ctr">
            <a:solidFill>
              <a:schemeClr val="tx1"/>
            </a:solidFill>
            <a:prstDash val="dash"/>
            <a:round/>
            <a:headEnd/>
            <a:tailEnd/>
          </a:ln>
        </p:spPr>
      </p:cxnSp>
      <p:cxnSp>
        <p:nvCxnSpPr>
          <p:cNvPr id="23" name="直接连接符 22"/>
          <p:cNvCxnSpPr>
            <a:cxnSpLocks noChangeShapeType="1"/>
          </p:cNvCxnSpPr>
          <p:nvPr/>
        </p:nvCxnSpPr>
        <p:spPr bwMode="auto">
          <a:xfrm>
            <a:off x="755650" y="1584598"/>
            <a:ext cx="0" cy="1223962"/>
          </a:xfrm>
          <a:prstGeom prst="line">
            <a:avLst/>
          </a:prstGeom>
          <a:noFill/>
          <a:ln w="28575" algn="ctr">
            <a:solidFill>
              <a:schemeClr val="tx1"/>
            </a:solidFill>
            <a:prstDash val="dash"/>
            <a:round/>
            <a:headEnd/>
            <a:tailEnd/>
          </a:ln>
        </p:spPr>
      </p:cxnSp>
      <p:cxnSp>
        <p:nvCxnSpPr>
          <p:cNvPr id="24" name="直接连接符 23"/>
          <p:cNvCxnSpPr>
            <a:cxnSpLocks noChangeShapeType="1"/>
          </p:cNvCxnSpPr>
          <p:nvPr/>
        </p:nvCxnSpPr>
        <p:spPr bwMode="auto">
          <a:xfrm flipH="1">
            <a:off x="755650" y="2808560"/>
            <a:ext cx="347663" cy="0"/>
          </a:xfrm>
          <a:prstGeom prst="line">
            <a:avLst/>
          </a:prstGeom>
          <a:noFill/>
          <a:ln w="28575" algn="ctr">
            <a:solidFill>
              <a:schemeClr val="tx1"/>
            </a:solidFill>
            <a:prstDash val="dash"/>
            <a:round/>
            <a:headEnd type="triangle" w="med" len="lg"/>
            <a:tailEnd type="none" w="med" len="lg"/>
          </a:ln>
        </p:spPr>
      </p:cxnSp>
      <p:sp>
        <p:nvSpPr>
          <p:cNvPr id="27" name="椭圆 26"/>
          <p:cNvSpPr>
            <a:spLocks noChangeArrowheads="1"/>
          </p:cNvSpPr>
          <p:nvPr/>
        </p:nvSpPr>
        <p:spPr bwMode="auto">
          <a:xfrm>
            <a:off x="3276600" y="2592660"/>
            <a:ext cx="431800" cy="431800"/>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b="1">
                <a:latin typeface="Centaur" pitchFamily="18" charset="0"/>
              </a:rPr>
              <a:t>+</a:t>
            </a:r>
            <a:endParaRPr lang="zh-CN" altLang="en-US" b="1">
              <a:latin typeface="Centaur" pitchFamily="18" charset="0"/>
            </a:endParaRPr>
          </a:p>
        </p:txBody>
      </p:sp>
      <p:cxnSp>
        <p:nvCxnSpPr>
          <p:cNvPr id="28" name="直接连接符 27"/>
          <p:cNvCxnSpPr>
            <a:cxnSpLocks noChangeShapeType="1"/>
            <a:stCxn id="27" idx="2"/>
          </p:cNvCxnSpPr>
          <p:nvPr/>
        </p:nvCxnSpPr>
        <p:spPr bwMode="auto">
          <a:xfrm flipH="1">
            <a:off x="2700338" y="2808560"/>
            <a:ext cx="576262" cy="0"/>
          </a:xfrm>
          <a:prstGeom prst="line">
            <a:avLst/>
          </a:prstGeom>
          <a:noFill/>
          <a:ln w="28575" algn="ctr">
            <a:solidFill>
              <a:schemeClr val="tx1"/>
            </a:solidFill>
            <a:prstDash val="dash"/>
            <a:round/>
            <a:headEnd type="triangle" w="med" len="lg"/>
            <a:tailEnd type="none" w="med" len="lg"/>
          </a:ln>
        </p:spPr>
      </p:cxnSp>
      <p:cxnSp>
        <p:nvCxnSpPr>
          <p:cNvPr id="30" name="直接连接符 29"/>
          <p:cNvCxnSpPr>
            <a:cxnSpLocks noChangeShapeType="1"/>
          </p:cNvCxnSpPr>
          <p:nvPr/>
        </p:nvCxnSpPr>
        <p:spPr bwMode="auto">
          <a:xfrm>
            <a:off x="5003800" y="1467123"/>
            <a:ext cx="0" cy="1341437"/>
          </a:xfrm>
          <a:prstGeom prst="line">
            <a:avLst/>
          </a:prstGeom>
          <a:noFill/>
          <a:ln w="28575" algn="ctr">
            <a:solidFill>
              <a:schemeClr val="tx1"/>
            </a:solidFill>
            <a:prstDash val="dash"/>
            <a:round/>
            <a:headEnd/>
            <a:tailEnd/>
          </a:ln>
        </p:spPr>
      </p:cxnSp>
      <p:cxnSp>
        <p:nvCxnSpPr>
          <p:cNvPr id="31" name="直接连接符 30"/>
          <p:cNvCxnSpPr>
            <a:cxnSpLocks noChangeShapeType="1"/>
          </p:cNvCxnSpPr>
          <p:nvPr/>
        </p:nvCxnSpPr>
        <p:spPr bwMode="auto">
          <a:xfrm>
            <a:off x="3708400" y="2808560"/>
            <a:ext cx="1295400" cy="0"/>
          </a:xfrm>
          <a:prstGeom prst="line">
            <a:avLst/>
          </a:prstGeom>
          <a:noFill/>
          <a:ln w="28575" algn="ctr">
            <a:solidFill>
              <a:schemeClr val="tx1"/>
            </a:solidFill>
            <a:prstDash val="dash"/>
            <a:round/>
            <a:headEnd type="triangle" w="med" len="lg"/>
            <a:tailEnd type="none" w="med" len="lg"/>
          </a:ln>
        </p:spPr>
      </p:cxnSp>
      <p:sp>
        <p:nvSpPr>
          <p:cNvPr id="36" name="矩形 35"/>
          <p:cNvSpPr>
            <a:spLocks noChangeArrowheads="1"/>
          </p:cNvSpPr>
          <p:nvPr/>
        </p:nvSpPr>
        <p:spPr bwMode="auto">
          <a:xfrm>
            <a:off x="1042988" y="3946798"/>
            <a:ext cx="1776412"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页目录索引</a:t>
            </a:r>
          </a:p>
        </p:txBody>
      </p:sp>
      <p:sp>
        <p:nvSpPr>
          <p:cNvPr id="39" name="矩形 38"/>
          <p:cNvSpPr>
            <a:spLocks noChangeArrowheads="1"/>
          </p:cNvSpPr>
          <p:nvPr/>
        </p:nvSpPr>
        <p:spPr bwMode="auto">
          <a:xfrm>
            <a:off x="2825750" y="3946798"/>
            <a:ext cx="1703388"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页表索引</a:t>
            </a:r>
          </a:p>
        </p:txBody>
      </p:sp>
      <p:sp>
        <p:nvSpPr>
          <p:cNvPr id="40" name="矩形 39"/>
          <p:cNvSpPr>
            <a:spLocks noChangeArrowheads="1"/>
          </p:cNvSpPr>
          <p:nvPr/>
        </p:nvSpPr>
        <p:spPr bwMode="auto">
          <a:xfrm>
            <a:off x="4529138" y="3946798"/>
            <a:ext cx="1828800"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页内偏移</a:t>
            </a:r>
          </a:p>
        </p:txBody>
      </p:sp>
      <p:cxnSp>
        <p:nvCxnSpPr>
          <p:cNvPr id="41" name="直接连接符 40"/>
          <p:cNvCxnSpPr>
            <a:cxnSpLocks noChangeShapeType="1"/>
          </p:cNvCxnSpPr>
          <p:nvPr/>
        </p:nvCxnSpPr>
        <p:spPr bwMode="auto">
          <a:xfrm flipV="1">
            <a:off x="3492500" y="3024460"/>
            <a:ext cx="0" cy="908050"/>
          </a:xfrm>
          <a:prstGeom prst="line">
            <a:avLst/>
          </a:prstGeom>
          <a:noFill/>
          <a:ln w="28575" algn="ctr">
            <a:solidFill>
              <a:schemeClr val="tx1"/>
            </a:solidFill>
            <a:prstDash val="dash"/>
            <a:round/>
            <a:headEnd type="triangle" w="med" len="lg"/>
            <a:tailEnd type="none" w="med" len="lg"/>
          </a:ln>
        </p:spPr>
      </p:cxnSp>
      <p:sp>
        <p:nvSpPr>
          <p:cNvPr id="44" name="矩形 43"/>
          <p:cNvSpPr>
            <a:spLocks noChangeArrowheads="1"/>
          </p:cNvSpPr>
          <p:nvPr/>
        </p:nvSpPr>
        <p:spPr bwMode="auto">
          <a:xfrm>
            <a:off x="1403350" y="4972323"/>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45" name="矩形 44"/>
          <p:cNvSpPr>
            <a:spLocks noChangeArrowheads="1"/>
          </p:cNvSpPr>
          <p:nvPr/>
        </p:nvSpPr>
        <p:spPr bwMode="auto">
          <a:xfrm>
            <a:off x="1403350" y="5548585"/>
            <a:ext cx="15843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页目录项</a:t>
            </a:r>
          </a:p>
        </p:txBody>
      </p:sp>
      <p:sp>
        <p:nvSpPr>
          <p:cNvPr id="47" name="TextBox 46"/>
          <p:cNvSpPr txBox="1">
            <a:spLocks noChangeArrowheads="1"/>
          </p:cNvSpPr>
          <p:nvPr/>
        </p:nvSpPr>
        <p:spPr bwMode="auto">
          <a:xfrm>
            <a:off x="1692275" y="4567510"/>
            <a:ext cx="1008063" cy="400050"/>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页目录</a:t>
            </a:r>
          </a:p>
        </p:txBody>
      </p:sp>
      <p:cxnSp>
        <p:nvCxnSpPr>
          <p:cNvPr id="50" name="直接连接符 49"/>
          <p:cNvCxnSpPr>
            <a:cxnSpLocks noChangeShapeType="1"/>
          </p:cNvCxnSpPr>
          <p:nvPr/>
        </p:nvCxnSpPr>
        <p:spPr bwMode="auto">
          <a:xfrm>
            <a:off x="1187450" y="4464323"/>
            <a:ext cx="0" cy="1223962"/>
          </a:xfrm>
          <a:prstGeom prst="line">
            <a:avLst/>
          </a:prstGeom>
          <a:noFill/>
          <a:ln w="28575" algn="ctr">
            <a:solidFill>
              <a:schemeClr val="tx1"/>
            </a:solidFill>
            <a:prstDash val="dash"/>
            <a:round/>
            <a:headEnd/>
            <a:tailEnd/>
          </a:ln>
        </p:spPr>
      </p:cxnSp>
      <p:cxnSp>
        <p:nvCxnSpPr>
          <p:cNvPr id="51" name="直接连接符 50"/>
          <p:cNvCxnSpPr>
            <a:cxnSpLocks noChangeShapeType="1"/>
          </p:cNvCxnSpPr>
          <p:nvPr/>
        </p:nvCxnSpPr>
        <p:spPr bwMode="auto">
          <a:xfrm flipH="1">
            <a:off x="1187450" y="5761310"/>
            <a:ext cx="204788" cy="0"/>
          </a:xfrm>
          <a:prstGeom prst="line">
            <a:avLst/>
          </a:prstGeom>
          <a:noFill/>
          <a:ln w="28575" algn="ctr">
            <a:solidFill>
              <a:schemeClr val="tx1"/>
            </a:solidFill>
            <a:prstDash val="dash"/>
            <a:round/>
            <a:headEnd type="triangle" w="med" len="lg"/>
            <a:tailEnd type="none" w="med" len="lg"/>
          </a:ln>
        </p:spPr>
      </p:cxnSp>
      <p:sp>
        <p:nvSpPr>
          <p:cNvPr id="53" name="矩形 52"/>
          <p:cNvSpPr/>
          <p:nvPr/>
        </p:nvSpPr>
        <p:spPr bwMode="auto">
          <a:xfrm>
            <a:off x="179512" y="5976664"/>
            <a:ext cx="792088" cy="360040"/>
          </a:xfrm>
          <a:prstGeom prst="rect">
            <a:avLst/>
          </a:prstGeom>
          <a:noFill/>
          <a:ln w="28575" cap="flat" cmpd="sng" algn="ctr">
            <a:solidFill>
              <a:srgbClr val="00B050"/>
            </a:solidFill>
            <a:prstDash val="solid"/>
            <a:round/>
            <a:headEnd type="none" w="med" len="med"/>
            <a:tailEnd type="none" w="med" len="med"/>
          </a:ln>
          <a:effectLst>
            <a:glow rad="139700">
              <a:schemeClr val="accent2">
                <a:satMod val="175000"/>
                <a:alpha val="40000"/>
              </a:schemeClr>
            </a:glow>
          </a:effectLst>
        </p:spPr>
        <p:txBody>
          <a:bodyPr lIns="90000" tIns="46800" rIns="90000" bIns="46800" anchor="ctr"/>
          <a:lstStyle/>
          <a:p>
            <a:pPr algn="ctr" eaLnBrk="0" hangingPunct="0">
              <a:defRPr/>
            </a:pPr>
            <a:r>
              <a:rPr lang="en-US" altLang="zh-CN" dirty="0">
                <a:latin typeface="Centaur" pitchFamily="18" charset="0"/>
              </a:rPr>
              <a:t>CR3</a:t>
            </a:r>
            <a:endParaRPr lang="zh-CN" altLang="en-US" dirty="0">
              <a:latin typeface="Centaur" pitchFamily="18" charset="0"/>
            </a:endParaRPr>
          </a:p>
        </p:txBody>
      </p:sp>
      <p:cxnSp>
        <p:nvCxnSpPr>
          <p:cNvPr id="54" name="直接连接符 53"/>
          <p:cNvCxnSpPr>
            <a:cxnSpLocks noChangeShapeType="1"/>
          </p:cNvCxnSpPr>
          <p:nvPr/>
        </p:nvCxnSpPr>
        <p:spPr bwMode="auto">
          <a:xfrm>
            <a:off x="539750" y="6335985"/>
            <a:ext cx="0" cy="333375"/>
          </a:xfrm>
          <a:prstGeom prst="line">
            <a:avLst/>
          </a:prstGeom>
          <a:noFill/>
          <a:ln w="28575" algn="ctr">
            <a:solidFill>
              <a:schemeClr val="tx1"/>
            </a:solidFill>
            <a:prstDash val="dash"/>
            <a:round/>
            <a:headEnd/>
            <a:tailEnd/>
          </a:ln>
        </p:spPr>
      </p:cxnSp>
      <p:cxnSp>
        <p:nvCxnSpPr>
          <p:cNvPr id="58" name="直接连接符 57"/>
          <p:cNvCxnSpPr>
            <a:cxnSpLocks noChangeShapeType="1"/>
          </p:cNvCxnSpPr>
          <p:nvPr/>
        </p:nvCxnSpPr>
        <p:spPr bwMode="auto">
          <a:xfrm flipH="1">
            <a:off x="539750" y="6655073"/>
            <a:ext cx="863600" cy="0"/>
          </a:xfrm>
          <a:prstGeom prst="line">
            <a:avLst/>
          </a:prstGeom>
          <a:noFill/>
          <a:ln w="28575" algn="ctr">
            <a:solidFill>
              <a:schemeClr val="tx1"/>
            </a:solidFill>
            <a:prstDash val="dash"/>
            <a:round/>
            <a:headEnd type="triangle" w="med" len="lg"/>
            <a:tailEnd type="none" w="med" len="lg"/>
          </a:ln>
        </p:spPr>
      </p:cxnSp>
      <p:sp>
        <p:nvSpPr>
          <p:cNvPr id="61" name="矩形 60"/>
          <p:cNvSpPr>
            <a:spLocks noChangeArrowheads="1"/>
          </p:cNvSpPr>
          <p:nvPr/>
        </p:nvSpPr>
        <p:spPr bwMode="auto">
          <a:xfrm>
            <a:off x="3492500" y="4753248"/>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62" name="矩形 61"/>
          <p:cNvSpPr>
            <a:spLocks noChangeArrowheads="1"/>
          </p:cNvSpPr>
          <p:nvPr/>
        </p:nvSpPr>
        <p:spPr bwMode="auto">
          <a:xfrm>
            <a:off x="3492500" y="5327923"/>
            <a:ext cx="1584325" cy="433387"/>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页表项</a:t>
            </a:r>
          </a:p>
        </p:txBody>
      </p:sp>
      <p:cxnSp>
        <p:nvCxnSpPr>
          <p:cNvPr id="63" name="直接连接符 62"/>
          <p:cNvCxnSpPr>
            <a:cxnSpLocks noChangeShapeType="1"/>
          </p:cNvCxnSpPr>
          <p:nvPr/>
        </p:nvCxnSpPr>
        <p:spPr bwMode="auto">
          <a:xfrm flipH="1">
            <a:off x="2987675" y="5761310"/>
            <a:ext cx="288925" cy="0"/>
          </a:xfrm>
          <a:prstGeom prst="line">
            <a:avLst/>
          </a:prstGeom>
          <a:noFill/>
          <a:ln w="28575" algn="ctr">
            <a:solidFill>
              <a:schemeClr val="tx1"/>
            </a:solidFill>
            <a:prstDash val="dash"/>
            <a:round/>
            <a:headEnd/>
            <a:tailEnd/>
          </a:ln>
        </p:spPr>
      </p:cxnSp>
      <p:cxnSp>
        <p:nvCxnSpPr>
          <p:cNvPr id="65" name="直接连接符 64"/>
          <p:cNvCxnSpPr>
            <a:cxnSpLocks noChangeShapeType="1"/>
          </p:cNvCxnSpPr>
          <p:nvPr/>
        </p:nvCxnSpPr>
        <p:spPr bwMode="auto">
          <a:xfrm>
            <a:off x="3276600" y="5761310"/>
            <a:ext cx="0" cy="908050"/>
          </a:xfrm>
          <a:prstGeom prst="line">
            <a:avLst/>
          </a:prstGeom>
          <a:noFill/>
          <a:ln w="28575" algn="ctr">
            <a:solidFill>
              <a:schemeClr val="tx1"/>
            </a:solidFill>
            <a:prstDash val="dash"/>
            <a:round/>
            <a:headEnd/>
            <a:tailEnd/>
          </a:ln>
        </p:spPr>
      </p:cxnSp>
      <p:cxnSp>
        <p:nvCxnSpPr>
          <p:cNvPr id="68" name="直接连接符 67"/>
          <p:cNvCxnSpPr>
            <a:cxnSpLocks noChangeShapeType="1"/>
          </p:cNvCxnSpPr>
          <p:nvPr/>
        </p:nvCxnSpPr>
        <p:spPr bwMode="auto">
          <a:xfrm flipH="1">
            <a:off x="3276600" y="6642373"/>
            <a:ext cx="1079500" cy="0"/>
          </a:xfrm>
          <a:prstGeom prst="line">
            <a:avLst/>
          </a:prstGeom>
          <a:noFill/>
          <a:ln w="28575" algn="ctr">
            <a:solidFill>
              <a:schemeClr val="tx1"/>
            </a:solidFill>
            <a:prstDash val="dash"/>
            <a:round/>
            <a:headEnd/>
            <a:tailEnd/>
          </a:ln>
        </p:spPr>
      </p:cxnSp>
      <p:cxnSp>
        <p:nvCxnSpPr>
          <p:cNvPr id="72" name="直接连接符 71"/>
          <p:cNvCxnSpPr>
            <a:cxnSpLocks noChangeShapeType="1"/>
          </p:cNvCxnSpPr>
          <p:nvPr/>
        </p:nvCxnSpPr>
        <p:spPr bwMode="auto">
          <a:xfrm>
            <a:off x="4356100" y="6409010"/>
            <a:ext cx="0" cy="206375"/>
          </a:xfrm>
          <a:prstGeom prst="line">
            <a:avLst/>
          </a:prstGeom>
          <a:noFill/>
          <a:ln w="28575" algn="ctr">
            <a:solidFill>
              <a:schemeClr val="tx1"/>
            </a:solidFill>
            <a:prstDash val="dash"/>
            <a:round/>
            <a:headEnd type="triangle" w="med" len="lg"/>
            <a:tailEnd type="none" w="med" len="lg"/>
          </a:ln>
        </p:spPr>
      </p:cxnSp>
      <p:sp>
        <p:nvSpPr>
          <p:cNvPr id="75" name="TextBox 74"/>
          <p:cNvSpPr txBox="1">
            <a:spLocks noChangeArrowheads="1"/>
          </p:cNvSpPr>
          <p:nvPr/>
        </p:nvSpPr>
        <p:spPr bwMode="auto">
          <a:xfrm>
            <a:off x="4033838" y="4388123"/>
            <a:ext cx="863600" cy="400050"/>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页表</a:t>
            </a:r>
          </a:p>
        </p:txBody>
      </p:sp>
      <p:cxnSp>
        <p:nvCxnSpPr>
          <p:cNvPr id="76" name="直接连接符 75"/>
          <p:cNvCxnSpPr>
            <a:cxnSpLocks noChangeShapeType="1"/>
          </p:cNvCxnSpPr>
          <p:nvPr/>
        </p:nvCxnSpPr>
        <p:spPr bwMode="auto">
          <a:xfrm>
            <a:off x="3276600" y="4464323"/>
            <a:ext cx="0" cy="1079500"/>
          </a:xfrm>
          <a:prstGeom prst="line">
            <a:avLst/>
          </a:prstGeom>
          <a:noFill/>
          <a:ln w="28575" algn="ctr">
            <a:solidFill>
              <a:schemeClr val="tx1"/>
            </a:solidFill>
            <a:prstDash val="dash"/>
            <a:round/>
            <a:headEnd/>
            <a:tailEnd/>
          </a:ln>
        </p:spPr>
      </p:cxnSp>
      <p:cxnSp>
        <p:nvCxnSpPr>
          <p:cNvPr id="78" name="直接连接符 77"/>
          <p:cNvCxnSpPr>
            <a:cxnSpLocks noChangeShapeType="1"/>
          </p:cNvCxnSpPr>
          <p:nvPr/>
        </p:nvCxnSpPr>
        <p:spPr bwMode="auto">
          <a:xfrm flipH="1">
            <a:off x="3276600" y="5543823"/>
            <a:ext cx="203200" cy="0"/>
          </a:xfrm>
          <a:prstGeom prst="line">
            <a:avLst/>
          </a:prstGeom>
          <a:noFill/>
          <a:ln w="28575" algn="ctr">
            <a:solidFill>
              <a:schemeClr val="tx1"/>
            </a:solidFill>
            <a:prstDash val="dash"/>
            <a:round/>
            <a:headEnd type="triangle" w="med" len="lg"/>
            <a:tailEnd type="none" w="med" len="lg"/>
          </a:ln>
        </p:spPr>
      </p:cxnSp>
      <p:sp>
        <p:nvSpPr>
          <p:cNvPr id="79" name="矩形 78"/>
          <p:cNvSpPr>
            <a:spLocks noChangeArrowheads="1"/>
          </p:cNvSpPr>
          <p:nvPr/>
        </p:nvSpPr>
        <p:spPr bwMode="auto">
          <a:xfrm>
            <a:off x="7019925" y="3168923"/>
            <a:ext cx="1584325" cy="201612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cxnSp>
        <p:nvCxnSpPr>
          <p:cNvPr id="80" name="直接连接符 79"/>
          <p:cNvCxnSpPr>
            <a:cxnSpLocks noChangeShapeType="1"/>
          </p:cNvCxnSpPr>
          <p:nvPr/>
        </p:nvCxnSpPr>
        <p:spPr bwMode="auto">
          <a:xfrm flipH="1">
            <a:off x="5076825" y="5543823"/>
            <a:ext cx="2735263" cy="0"/>
          </a:xfrm>
          <a:prstGeom prst="line">
            <a:avLst/>
          </a:prstGeom>
          <a:noFill/>
          <a:ln w="28575" algn="ctr">
            <a:solidFill>
              <a:schemeClr val="tx1"/>
            </a:solidFill>
            <a:prstDash val="dash"/>
            <a:round/>
            <a:headEnd/>
            <a:tailEnd/>
          </a:ln>
        </p:spPr>
      </p:cxnSp>
      <p:cxnSp>
        <p:nvCxnSpPr>
          <p:cNvPr id="83" name="直接连接符 82"/>
          <p:cNvCxnSpPr>
            <a:cxnSpLocks noChangeShapeType="1"/>
          </p:cNvCxnSpPr>
          <p:nvPr/>
        </p:nvCxnSpPr>
        <p:spPr bwMode="auto">
          <a:xfrm>
            <a:off x="7816850" y="5185048"/>
            <a:ext cx="0" cy="358775"/>
          </a:xfrm>
          <a:prstGeom prst="line">
            <a:avLst/>
          </a:prstGeom>
          <a:noFill/>
          <a:ln w="28575" algn="ctr">
            <a:solidFill>
              <a:schemeClr val="tx1"/>
            </a:solidFill>
            <a:prstDash val="dash"/>
            <a:round/>
            <a:headEnd type="triangle" w="med" len="lg"/>
            <a:tailEnd type="none" w="med" len="lg"/>
          </a:ln>
        </p:spPr>
      </p:cxnSp>
      <p:cxnSp>
        <p:nvCxnSpPr>
          <p:cNvPr id="87" name="直接连接符 86"/>
          <p:cNvCxnSpPr>
            <a:cxnSpLocks noChangeShapeType="1"/>
          </p:cNvCxnSpPr>
          <p:nvPr/>
        </p:nvCxnSpPr>
        <p:spPr bwMode="auto">
          <a:xfrm flipH="1">
            <a:off x="6300788" y="4207148"/>
            <a:ext cx="719137" cy="0"/>
          </a:xfrm>
          <a:prstGeom prst="line">
            <a:avLst/>
          </a:prstGeom>
          <a:noFill/>
          <a:ln w="28575" algn="ctr">
            <a:solidFill>
              <a:schemeClr val="tx1"/>
            </a:solidFill>
            <a:prstDash val="dash"/>
            <a:round/>
            <a:headEnd type="triangle" w="med" len="lg"/>
            <a:tailEnd type="none" w="med" len="lg"/>
          </a:ln>
        </p:spPr>
      </p:cxnSp>
      <p:sp>
        <p:nvSpPr>
          <p:cNvPr id="89" name="TextBox 88"/>
          <p:cNvSpPr txBox="1">
            <a:spLocks noChangeArrowheads="1"/>
          </p:cNvSpPr>
          <p:nvPr/>
        </p:nvSpPr>
        <p:spPr bwMode="auto">
          <a:xfrm>
            <a:off x="7078663" y="3973785"/>
            <a:ext cx="1439862" cy="461963"/>
          </a:xfrm>
          <a:prstGeom prst="rect">
            <a:avLst/>
          </a:prstGeom>
          <a:noFill/>
          <a:ln w="9525">
            <a:noFill/>
            <a:miter lim="800000"/>
            <a:headEnd/>
            <a:tailEnd/>
          </a:ln>
        </p:spPr>
        <p:txBody>
          <a:bodyPr>
            <a:spAutoFit/>
          </a:bodyPr>
          <a:lstStyle/>
          <a:p>
            <a:r>
              <a:rPr lang="zh-CN" altLang="en-US" b="1">
                <a:solidFill>
                  <a:srgbClr val="0033CC"/>
                </a:solidFill>
                <a:latin typeface="华文楷体" pitchFamily="2" charset="-122"/>
                <a:ea typeface="华文楷体" pitchFamily="2" charset="-122"/>
              </a:rPr>
              <a:t>物理地址</a:t>
            </a:r>
          </a:p>
        </p:txBody>
      </p:sp>
      <p:sp>
        <p:nvSpPr>
          <p:cNvPr id="90" name="TextBox 89"/>
          <p:cNvSpPr txBox="1">
            <a:spLocks noChangeArrowheads="1"/>
          </p:cNvSpPr>
          <p:nvPr/>
        </p:nvSpPr>
        <p:spPr bwMode="auto">
          <a:xfrm>
            <a:off x="34925" y="3794398"/>
            <a:ext cx="1008063" cy="831850"/>
          </a:xfrm>
          <a:prstGeom prst="rect">
            <a:avLst/>
          </a:prstGeom>
          <a:noFill/>
          <a:ln w="9525">
            <a:noFill/>
            <a:miter lim="800000"/>
            <a:headEnd/>
            <a:tailEnd/>
          </a:ln>
        </p:spPr>
        <p:txBody>
          <a:bodyPr>
            <a:spAutoFit/>
          </a:bodyPr>
          <a:lstStyle/>
          <a:p>
            <a:pPr algn="ctr"/>
            <a:r>
              <a:rPr lang="zh-CN" altLang="en-US" b="1">
                <a:solidFill>
                  <a:srgbClr val="0033CC"/>
                </a:solidFill>
                <a:latin typeface="华文楷体" pitchFamily="2" charset="-122"/>
                <a:ea typeface="华文楷体" pitchFamily="2" charset="-122"/>
              </a:rPr>
              <a:t>线性地址</a:t>
            </a:r>
          </a:p>
        </p:txBody>
      </p:sp>
      <p:sp>
        <p:nvSpPr>
          <p:cNvPr id="91" name="TextBox 90"/>
          <p:cNvSpPr txBox="1">
            <a:spLocks noChangeArrowheads="1"/>
          </p:cNvSpPr>
          <p:nvPr/>
        </p:nvSpPr>
        <p:spPr bwMode="auto">
          <a:xfrm>
            <a:off x="7250113" y="2735535"/>
            <a:ext cx="1093787" cy="401638"/>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物理页</a:t>
            </a:r>
          </a:p>
        </p:txBody>
      </p:sp>
      <p:sp>
        <p:nvSpPr>
          <p:cNvPr id="92" name="TextBox 91"/>
          <p:cNvSpPr txBox="1">
            <a:spLocks noChangeArrowheads="1"/>
          </p:cNvSpPr>
          <p:nvPr/>
        </p:nvSpPr>
        <p:spPr bwMode="auto">
          <a:xfrm>
            <a:off x="2627313" y="2187848"/>
            <a:ext cx="1081087" cy="400050"/>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段基址</a:t>
            </a:r>
          </a:p>
        </p:txBody>
      </p:sp>
      <p:sp>
        <p:nvSpPr>
          <p:cNvPr id="93" name="TextBox 92"/>
          <p:cNvSpPr txBox="1">
            <a:spLocks noChangeArrowheads="1"/>
          </p:cNvSpPr>
          <p:nvPr/>
        </p:nvSpPr>
        <p:spPr bwMode="auto">
          <a:xfrm>
            <a:off x="5148263" y="5543823"/>
            <a:ext cx="2663825" cy="401637"/>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页框（物理页）基址</a:t>
            </a:r>
          </a:p>
        </p:txBody>
      </p:sp>
      <p:sp>
        <p:nvSpPr>
          <p:cNvPr id="48" name="矩形 47"/>
          <p:cNvSpPr/>
          <p:nvPr/>
        </p:nvSpPr>
        <p:spPr bwMode="auto">
          <a:xfrm>
            <a:off x="107503" y="2960960"/>
            <a:ext cx="935479" cy="378792"/>
          </a:xfrm>
          <a:prstGeom prst="rect">
            <a:avLst/>
          </a:prstGeom>
          <a:noFill/>
          <a:ln w="28575" cap="flat" cmpd="sng" algn="ctr">
            <a:solidFill>
              <a:srgbClr val="00B050"/>
            </a:solidFill>
            <a:prstDash val="solid"/>
            <a:round/>
            <a:headEnd type="none" w="med" len="med"/>
            <a:tailEnd type="none" w="med" len="med"/>
          </a:ln>
          <a:effectLst>
            <a:glow rad="139700">
              <a:schemeClr val="accent2">
                <a:satMod val="175000"/>
                <a:alpha val="40000"/>
              </a:schemeClr>
            </a:glow>
          </a:effectLst>
        </p:spPr>
        <p:txBody>
          <a:bodyPr lIns="90000" tIns="46800" rIns="90000" bIns="46800" anchor="ctr"/>
          <a:lstStyle/>
          <a:p>
            <a:pPr algn="ctr" eaLnBrk="0" hangingPunct="0">
              <a:defRPr/>
            </a:pPr>
            <a:r>
              <a:rPr lang="en-US" altLang="zh-CN" dirty="0" err="1">
                <a:latin typeface="Centaur" pitchFamily="18" charset="0"/>
              </a:rPr>
              <a:t>GDTR</a:t>
            </a:r>
            <a:endParaRPr lang="zh-CN" altLang="en-US" dirty="0">
              <a:latin typeface="Centaur" pitchFamily="18" charset="0"/>
            </a:endParaRPr>
          </a:p>
        </p:txBody>
      </p:sp>
      <p:cxnSp>
        <p:nvCxnSpPr>
          <p:cNvPr id="49" name="直接连接符 48"/>
          <p:cNvCxnSpPr>
            <a:cxnSpLocks noChangeShapeType="1"/>
          </p:cNvCxnSpPr>
          <p:nvPr/>
        </p:nvCxnSpPr>
        <p:spPr bwMode="auto">
          <a:xfrm>
            <a:off x="525463" y="3338785"/>
            <a:ext cx="0" cy="333375"/>
          </a:xfrm>
          <a:prstGeom prst="line">
            <a:avLst/>
          </a:prstGeom>
          <a:noFill/>
          <a:ln w="28575" algn="ctr">
            <a:solidFill>
              <a:schemeClr val="tx1"/>
            </a:solidFill>
            <a:prstDash val="dash"/>
            <a:round/>
            <a:headEnd/>
            <a:tailEnd/>
          </a:ln>
        </p:spPr>
      </p:cxnSp>
      <p:cxnSp>
        <p:nvCxnSpPr>
          <p:cNvPr id="52" name="直接连接符 51"/>
          <p:cNvCxnSpPr>
            <a:cxnSpLocks noChangeShapeType="1"/>
          </p:cNvCxnSpPr>
          <p:nvPr/>
        </p:nvCxnSpPr>
        <p:spPr bwMode="auto">
          <a:xfrm flipH="1">
            <a:off x="539750" y="3657873"/>
            <a:ext cx="576263" cy="0"/>
          </a:xfrm>
          <a:prstGeom prst="line">
            <a:avLst/>
          </a:prstGeom>
          <a:noFill/>
          <a:ln w="28575" algn="ctr">
            <a:solidFill>
              <a:schemeClr val="tx1"/>
            </a:solidFill>
            <a:prstDash val="dash"/>
            <a:round/>
            <a:headEnd type="triangle" w="med" len="lg"/>
            <a:tailEnd type="none" w="med" len="lg"/>
          </a:ln>
        </p:spPr>
      </p:cxnSp>
      <p:sp>
        <p:nvSpPr>
          <p:cNvPr id="55" name="Rectangle 2">
            <a:extLst>
              <a:ext uri="{FF2B5EF4-FFF2-40B4-BE49-F238E27FC236}">
                <a16:creationId xmlns:a16="http://schemas.microsoft.com/office/drawing/2014/main" id="{8DD8C7D7-A473-47DA-804B-E4AA27DD5570}"/>
              </a:ext>
            </a:extLst>
          </p:cNvPr>
          <p:cNvSpPr>
            <a:spLocks noGrp="1" noChangeArrowheads="1"/>
          </p:cNvSpPr>
          <p:nvPr>
            <p:ph type="title"/>
          </p:nvPr>
        </p:nvSpPr>
        <p:spPr>
          <a:xfrm>
            <a:off x="457200" y="98425"/>
            <a:ext cx="8229600" cy="561975"/>
          </a:xfrm>
        </p:spPr>
        <p:txBody>
          <a:bodyPr/>
          <a:lstStyle/>
          <a:p>
            <a:r>
              <a:rPr lang="zh-CN" altLang="en-US" sz="3600" dirty="0"/>
              <a:t>总结：</a:t>
            </a:r>
            <a:r>
              <a:rPr lang="en-US" altLang="zh-CN" sz="3600" dirty="0"/>
              <a:t>IA-32/Linux</a:t>
            </a:r>
            <a:r>
              <a:rPr lang="zh-CN" altLang="en-US" sz="3600" dirty="0"/>
              <a:t>中虚拟存储器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par>
                                <p:cTn id="19" presetID="3" presetClass="entr" presetSubtype="1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linds(horizontal)">
                                      <p:cBhvr>
                                        <p:cTn id="21" dur="500"/>
                                        <p:tgtEl>
                                          <p:spTgt spid="49"/>
                                        </p:tgtEl>
                                      </p:cBhvr>
                                    </p:animEffect>
                                  </p:childTnLst>
                                </p:cTn>
                              </p:par>
                              <p:par>
                                <p:cTn id="22" presetID="3" presetClass="entr" presetSubtype="1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linds(horizontal)">
                                      <p:cBhvr>
                                        <p:cTn id="24" dur="500"/>
                                        <p:tgtEl>
                                          <p:spTgt spid="5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par>
                                <p:cTn id="53" presetID="3" presetClass="entr" presetSubtype="1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par>
                                <p:cTn id="56" presetID="3" presetClass="entr" presetSubtype="1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linds(horizontal)">
                                      <p:cBhvr>
                                        <p:cTn id="58" dur="500"/>
                                        <p:tgtEl>
                                          <p:spTgt spid="3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blinds(horizontal)">
                                      <p:cBhvr>
                                        <p:cTn id="64" dur="500"/>
                                        <p:tgtEl>
                                          <p:spTgt spid="9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blinds(horizontal)">
                                      <p:cBhvr>
                                        <p:cTn id="69" dur="500"/>
                                        <p:tgtEl>
                                          <p:spTgt spid="4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linds(horizontal)">
                                      <p:cBhvr>
                                        <p:cTn id="72" dur="500"/>
                                        <p:tgtEl>
                                          <p:spTgt spid="3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blinds(horizontal)">
                                      <p:cBhvr>
                                        <p:cTn id="78" dur="500"/>
                                        <p:tgtEl>
                                          <p:spTgt spid="4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blinds(horizontal)">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blinds(horizontal)">
                                      <p:cBhvr>
                                        <p:cTn id="86" dur="500"/>
                                        <p:tgtEl>
                                          <p:spTgt spid="4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linds(horizontal)">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linds(horizontal)">
                                      <p:cBhvr>
                                        <p:cTn id="94" dur="500"/>
                                        <p:tgtEl>
                                          <p:spTgt spid="53"/>
                                        </p:tgtEl>
                                      </p:cBhvr>
                                    </p:animEffect>
                                  </p:childTnLst>
                                </p:cTn>
                              </p:par>
                              <p:par>
                                <p:cTn id="95" presetID="3" presetClass="entr" presetSubtype="1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blinds(horizontal)">
                                      <p:cBhvr>
                                        <p:cTn id="97" dur="500"/>
                                        <p:tgtEl>
                                          <p:spTgt spid="54"/>
                                        </p:tgtEl>
                                      </p:cBhvr>
                                    </p:animEffect>
                                  </p:childTnLst>
                                </p:cTn>
                              </p:par>
                              <p:par>
                                <p:cTn id="98" presetID="3" presetClass="entr" presetSubtype="10" fill="hold"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blinds(horizontal)">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blinds(horizontal)">
                                      <p:cBhvr>
                                        <p:cTn id="105" dur="500"/>
                                        <p:tgtEl>
                                          <p:spTgt spid="50"/>
                                        </p:tgtEl>
                                      </p:cBhvr>
                                    </p:animEffect>
                                  </p:childTnLst>
                                </p:cTn>
                              </p:par>
                              <p:par>
                                <p:cTn id="106" presetID="3" presetClass="entr" presetSubtype="10"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blinds(horizontal)">
                                      <p:cBhvr>
                                        <p:cTn id="108" dur="500"/>
                                        <p:tgtEl>
                                          <p:spTgt spid="5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blinds(horizontal)">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blinds(horizontal)">
                                      <p:cBhvr>
                                        <p:cTn id="116" dur="500"/>
                                        <p:tgtEl>
                                          <p:spTgt spid="75"/>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blinds(horizontal)">
                                      <p:cBhvr>
                                        <p:cTn id="119" dur="500"/>
                                        <p:tgtEl>
                                          <p:spTgt spid="61"/>
                                        </p:tgtEl>
                                      </p:cBhvr>
                                    </p:animEffect>
                                  </p:childTnLst>
                                </p:cTn>
                              </p:par>
                              <p:par>
                                <p:cTn id="120" presetID="3" presetClass="entr" presetSubtype="10" fill="hold"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blinds(horizontal)">
                                      <p:cBhvr>
                                        <p:cTn id="122" dur="500"/>
                                        <p:tgtEl>
                                          <p:spTgt spid="63"/>
                                        </p:tgtEl>
                                      </p:cBhvr>
                                    </p:animEffect>
                                  </p:childTnLst>
                                </p:cTn>
                              </p:par>
                              <p:par>
                                <p:cTn id="123" presetID="3" presetClass="entr" presetSubtype="10" fill="hold" nodeType="with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blinds(horizontal)">
                                      <p:cBhvr>
                                        <p:cTn id="125" dur="500"/>
                                        <p:tgtEl>
                                          <p:spTgt spid="65"/>
                                        </p:tgtEl>
                                      </p:cBhvr>
                                    </p:animEffect>
                                  </p:childTnLst>
                                </p:cTn>
                              </p:par>
                              <p:par>
                                <p:cTn id="126" presetID="3" presetClass="entr" presetSubtype="10" fill="hold"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blinds(horizontal)">
                                      <p:cBhvr>
                                        <p:cTn id="128" dur="500"/>
                                        <p:tgtEl>
                                          <p:spTgt spid="68"/>
                                        </p:tgtEl>
                                      </p:cBhvr>
                                    </p:animEffect>
                                  </p:childTnLst>
                                </p:cTn>
                              </p:par>
                              <p:par>
                                <p:cTn id="129" presetID="3" presetClass="entr" presetSubtype="10" fill="hold" nodeType="with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blinds(horizontal)">
                                      <p:cBhvr>
                                        <p:cTn id="131" dur="500"/>
                                        <p:tgtEl>
                                          <p:spTgt spid="72"/>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blinds(horizontal)">
                                      <p:cBhvr>
                                        <p:cTn id="136" dur="500"/>
                                        <p:tgtEl>
                                          <p:spTgt spid="76"/>
                                        </p:tgtEl>
                                      </p:cBhvr>
                                    </p:animEffect>
                                  </p:childTnLst>
                                </p:cTn>
                              </p:par>
                              <p:par>
                                <p:cTn id="137" presetID="3" presetClass="entr" presetSubtype="10" fill="hold" nodeType="with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linds(horizontal)">
                                      <p:cBhvr>
                                        <p:cTn id="139" dur="500"/>
                                        <p:tgtEl>
                                          <p:spTgt spid="7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blinds(horizontal)">
                                      <p:cBhvr>
                                        <p:cTn id="142" dur="500"/>
                                        <p:tgtEl>
                                          <p:spTgt spid="6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blinds(horizontal)">
                                      <p:cBhvr>
                                        <p:cTn id="147" dur="500"/>
                                        <p:tgtEl>
                                          <p:spTgt spid="91"/>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79"/>
                                        </p:tgtEl>
                                        <p:attrNameLst>
                                          <p:attrName>style.visibility</p:attrName>
                                        </p:attrNameLst>
                                      </p:cBhvr>
                                      <p:to>
                                        <p:strVal val="visible"/>
                                      </p:to>
                                    </p:set>
                                    <p:animEffect transition="in" filter="blinds(horizontal)">
                                      <p:cBhvr>
                                        <p:cTn id="150" dur="500"/>
                                        <p:tgtEl>
                                          <p:spTgt spid="79"/>
                                        </p:tgtEl>
                                      </p:cBhvr>
                                    </p:animEffect>
                                  </p:childTnLst>
                                </p:cTn>
                              </p:par>
                              <p:par>
                                <p:cTn id="151" presetID="3" presetClass="entr" presetSubtype="10" fill="hold" nodeType="with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blinds(horizontal)">
                                      <p:cBhvr>
                                        <p:cTn id="153" dur="500"/>
                                        <p:tgtEl>
                                          <p:spTgt spid="80"/>
                                        </p:tgtEl>
                                      </p:cBhvr>
                                    </p:animEffect>
                                  </p:childTnLst>
                                </p:cTn>
                              </p:par>
                              <p:par>
                                <p:cTn id="154" presetID="3" presetClass="entr" presetSubtype="10" fill="hold" nodeType="withEffect">
                                  <p:stCondLst>
                                    <p:cond delay="0"/>
                                  </p:stCondLst>
                                  <p:childTnLst>
                                    <p:set>
                                      <p:cBhvr>
                                        <p:cTn id="155" dur="1" fill="hold">
                                          <p:stCondLst>
                                            <p:cond delay="0"/>
                                          </p:stCondLst>
                                        </p:cTn>
                                        <p:tgtEl>
                                          <p:spTgt spid="83"/>
                                        </p:tgtEl>
                                        <p:attrNameLst>
                                          <p:attrName>style.visibility</p:attrName>
                                        </p:attrNameLst>
                                      </p:cBhvr>
                                      <p:to>
                                        <p:strVal val="visible"/>
                                      </p:to>
                                    </p:set>
                                    <p:animEffect transition="in" filter="blinds(horizontal)">
                                      <p:cBhvr>
                                        <p:cTn id="156" dur="500"/>
                                        <p:tgtEl>
                                          <p:spTgt spid="83"/>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93"/>
                                        </p:tgtEl>
                                        <p:attrNameLst>
                                          <p:attrName>style.visibility</p:attrName>
                                        </p:attrNameLst>
                                      </p:cBhvr>
                                      <p:to>
                                        <p:strVal val="visible"/>
                                      </p:to>
                                    </p:set>
                                    <p:animEffect transition="in" filter="blinds(horizontal)">
                                      <p:cBhvr>
                                        <p:cTn id="159" dur="500"/>
                                        <p:tgtEl>
                                          <p:spTgt spid="93"/>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blinds(horizontal)">
                                      <p:cBhvr>
                                        <p:cTn id="164" dur="500"/>
                                        <p:tgtEl>
                                          <p:spTgt spid="87"/>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89"/>
                                        </p:tgtEl>
                                        <p:attrNameLst>
                                          <p:attrName>style.visibility</p:attrName>
                                        </p:attrNameLst>
                                      </p:cBhvr>
                                      <p:to>
                                        <p:strVal val="visible"/>
                                      </p:to>
                                    </p:set>
                                    <p:animEffect transition="in" filter="blinds(horizontal)">
                                      <p:cBhvr>
                                        <p:cTn id="16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6" grpId="0" animBg="1"/>
      <p:bldP spid="17" grpId="0"/>
      <p:bldP spid="27" grpId="0" animBg="1"/>
      <p:bldP spid="36" grpId="0" animBg="1"/>
      <p:bldP spid="39" grpId="0" animBg="1"/>
      <p:bldP spid="40" grpId="0" animBg="1"/>
      <p:bldP spid="44" grpId="0" animBg="1"/>
      <p:bldP spid="45" grpId="0" animBg="1"/>
      <p:bldP spid="47" grpId="0"/>
      <p:bldP spid="61" grpId="0" animBg="1"/>
      <p:bldP spid="62" grpId="0" animBg="1"/>
      <p:bldP spid="75" grpId="0"/>
      <p:bldP spid="79" grpId="0" animBg="1"/>
      <p:bldP spid="89" grpId="0"/>
      <p:bldP spid="90" grpId="0"/>
      <p:bldP spid="91" grpId="0"/>
      <p:bldP spid="92" grpId="0"/>
      <p:bldP spid="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9099" y="1043735"/>
            <a:ext cx="8178800" cy="4171950"/>
          </a:xfrm>
          <a:prstGeom prst="rect">
            <a:avLst/>
          </a:prstGeom>
          <a:noFill/>
          <a:ln w="9525">
            <a:noFill/>
            <a:miter lim="800000"/>
            <a:headEnd/>
            <a:tailEnd/>
          </a:ln>
        </p:spPr>
        <p:txBody>
          <a:bodyPr/>
          <a:lstStyle/>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虚拟存储器的特点</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页表和快表结构</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基于分页的虚拟存储器访存流程</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中支持虚拟存储的硬件结构</a:t>
            </a:r>
            <a:endParaRPr kumimoji="1" lang="en-US" altLang="zh-CN" sz="2800" kern="0" dirty="0">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段选择符</a:t>
            </a:r>
            <a:endParaRPr kumimoji="1" lang="en-US" altLang="zh-CN" b="1" kern="0" dirty="0">
              <a:solidFill>
                <a:srgbClr val="0033CC"/>
              </a:solidFill>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段描述符</a:t>
            </a:r>
            <a:endParaRPr kumimoji="1" lang="en-US" altLang="zh-CN" b="1" kern="0" dirty="0">
              <a:solidFill>
                <a:srgbClr val="0033CC"/>
              </a:solidFill>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页目录表</a:t>
            </a:r>
            <a:r>
              <a:rPr kumimoji="1" lang="en-US" altLang="zh-CN" b="1" kern="0" dirty="0">
                <a:solidFill>
                  <a:srgbClr val="0033CC"/>
                </a:solidFill>
                <a:latin typeface="Centaur" pitchFamily="18" charset="0"/>
                <a:ea typeface="华文楷体" pitchFamily="2" charset="-122"/>
              </a:rPr>
              <a:t>/</a:t>
            </a:r>
            <a:r>
              <a:rPr kumimoji="1" lang="zh-CN" altLang="en-US" b="1" kern="0" dirty="0">
                <a:solidFill>
                  <a:srgbClr val="0033CC"/>
                </a:solidFill>
                <a:latin typeface="Centaur" pitchFamily="18" charset="0"/>
                <a:ea typeface="华文楷体" pitchFamily="2" charset="-122"/>
              </a:rPr>
              <a:t>页表</a:t>
            </a:r>
            <a:endParaRPr kumimoji="1" lang="en-US" altLang="zh-CN"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中地址变换过程（分段和分页）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E1138CB6-A55D-4145-8637-879F7D0DF244}"/>
              </a:ext>
            </a:extLst>
          </p:cNvPr>
          <p:cNvSpPr>
            <a:spLocks noGrp="1" noChangeArrowheads="1"/>
          </p:cNvSpPr>
          <p:nvPr>
            <p:ph type="title"/>
          </p:nvPr>
        </p:nvSpPr>
        <p:spPr>
          <a:xfrm>
            <a:off x="457200" y="98425"/>
            <a:ext cx="8229600" cy="561975"/>
          </a:xfrm>
        </p:spPr>
        <p:txBody>
          <a:bodyPr/>
          <a:lstStyle/>
          <a:p>
            <a:r>
              <a:rPr lang="zh-CN" altLang="en-US" sz="3600" dirty="0"/>
              <a:t>存储管理中的重点和难点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9099" y="1043735"/>
            <a:ext cx="8178800" cy="4171950"/>
          </a:xfrm>
          <a:prstGeom prst="rect">
            <a:avLst/>
          </a:prstGeom>
          <a:noFill/>
          <a:ln w="9525">
            <a:noFill/>
            <a:miter lim="800000"/>
            <a:headEnd/>
            <a:tailEnd/>
          </a:ln>
        </p:spPr>
        <p:txBody>
          <a:bodyPr/>
          <a:lstStyle/>
          <a:p>
            <a:pPr marL="342900" indent="-342900" eaLnBrk="0" hangingPunct="0">
              <a:lnSpc>
                <a:spcPts val="4200"/>
              </a:lnSpc>
              <a:spcBef>
                <a:spcPts val="600"/>
              </a:spcBef>
              <a:spcAft>
                <a:spcPts val="600"/>
              </a:spcAft>
              <a:buClr>
                <a:srgbClr val="FF0000"/>
              </a:buClr>
              <a:buFont typeface="Monotype Sorts" pitchFamily="2" charset="2"/>
              <a:buChar char="z"/>
              <a:defRPr/>
            </a:pPr>
            <a:r>
              <a:rPr lang="en-US" altLang="zh-CN" sz="2800" b="1" dirty="0"/>
              <a:t>Linux </a:t>
            </a:r>
            <a:r>
              <a:rPr lang="zh-CN" altLang="en-US" sz="2800" b="1" dirty="0"/>
              <a:t>内存管理（一）之分段机制</a:t>
            </a:r>
          </a:p>
          <a:p>
            <a:pPr eaLnBrk="0" hangingPunct="0">
              <a:lnSpc>
                <a:spcPts val="4200"/>
              </a:lnSpc>
              <a:spcBef>
                <a:spcPts val="600"/>
              </a:spcBef>
              <a:spcAft>
                <a:spcPts val="600"/>
              </a:spcAft>
              <a:buClr>
                <a:srgbClr val="FF0000"/>
              </a:buClr>
              <a:defRPr/>
            </a:pPr>
            <a:r>
              <a:rPr lang="en-US" altLang="zh-CN" sz="2800" b="1" dirty="0">
                <a:solidFill>
                  <a:srgbClr val="0066CC"/>
                </a:solidFill>
                <a:hlinkClick r:id="rId3">
                  <a:extLst>
                    <a:ext uri="{A12FA001-AC4F-418D-AE19-62706E023703}">
                      <ahyp:hlinkClr xmlns:ahyp="http://schemas.microsoft.com/office/drawing/2018/hyperlinkcolor" val="tx"/>
                    </a:ext>
                  </a:extLst>
                </a:hlinkClick>
              </a:rPr>
              <a:t>https://blog.csdn.net/Teminator_/article/details/140531630</a:t>
            </a:r>
            <a:endParaRPr lang="en-US" altLang="zh-CN" sz="2800" b="1" dirty="0">
              <a:solidFill>
                <a:srgbClr val="0066CC"/>
              </a:solidFill>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lang="en-US" altLang="zh-CN" sz="2800" b="1" dirty="0"/>
              <a:t>Linux </a:t>
            </a:r>
            <a:r>
              <a:rPr lang="zh-CN" altLang="en-US" sz="2800" b="1" dirty="0"/>
              <a:t>内存管理（二）之</a:t>
            </a:r>
            <a:r>
              <a:rPr lang="en-US" altLang="zh-CN" sz="2800" b="1" dirty="0"/>
              <a:t>GDT</a:t>
            </a:r>
            <a:r>
              <a:rPr lang="zh-CN" altLang="en-US" sz="2800" b="1" dirty="0"/>
              <a:t>与</a:t>
            </a:r>
            <a:r>
              <a:rPr lang="en-US" altLang="zh-CN" sz="2800" b="1" dirty="0"/>
              <a:t>LDT</a:t>
            </a:r>
          </a:p>
          <a:p>
            <a:pPr eaLnBrk="0" hangingPunct="0">
              <a:lnSpc>
                <a:spcPts val="4200"/>
              </a:lnSpc>
              <a:spcBef>
                <a:spcPts val="600"/>
              </a:spcBef>
              <a:spcAft>
                <a:spcPts val="600"/>
              </a:spcAft>
              <a:buClr>
                <a:srgbClr val="FF0000"/>
              </a:buClr>
              <a:defRPr/>
            </a:pPr>
            <a:r>
              <a:rPr lang="en-US" altLang="zh-CN" sz="2800" b="1" dirty="0">
                <a:solidFill>
                  <a:srgbClr val="0066CC"/>
                </a:solidFill>
                <a:hlinkClick r:id="rId4">
                  <a:extLst>
                    <a:ext uri="{A12FA001-AC4F-418D-AE19-62706E023703}">
                      <ahyp:hlinkClr xmlns:ahyp="http://schemas.microsoft.com/office/drawing/2018/hyperlinkcolor" val="tx"/>
                    </a:ext>
                  </a:extLst>
                </a:hlinkClick>
              </a:rPr>
              <a:t>https://blog.csdn.net/Teminator_/article/details/140520464</a:t>
            </a:r>
            <a:endParaRPr lang="en-US" altLang="zh-CN" sz="2800" b="1" dirty="0">
              <a:solidFill>
                <a:srgbClr val="0066CC"/>
              </a:solidFill>
            </a:endParaRPr>
          </a:p>
          <a:p>
            <a:pPr marL="342900" indent="-342900" eaLnBrk="0" hangingPunct="0">
              <a:lnSpc>
                <a:spcPts val="4200"/>
              </a:lnSpc>
              <a:spcBef>
                <a:spcPts val="600"/>
              </a:spcBef>
              <a:spcAft>
                <a:spcPts val="600"/>
              </a:spcAft>
              <a:buClr>
                <a:srgbClr val="FF0000"/>
              </a:buClr>
              <a:buFont typeface="Monotype Sorts" pitchFamily="2" charset="2"/>
              <a:buChar char="z"/>
              <a:defRPr/>
            </a:pPr>
            <a:endParaRPr lang="en-US" altLang="zh-CN" sz="2800" b="1" dirty="0"/>
          </a:p>
          <a:p>
            <a:pPr marL="342900" indent="-342900" eaLnBrk="0" hangingPunct="0">
              <a:lnSpc>
                <a:spcPts val="4200"/>
              </a:lnSpc>
              <a:spcBef>
                <a:spcPts val="600"/>
              </a:spcBef>
              <a:spcAft>
                <a:spcPts val="600"/>
              </a:spcAft>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E1138CB6-A55D-4145-8637-879F7D0DF244}"/>
              </a:ext>
            </a:extLst>
          </p:cNvPr>
          <p:cNvSpPr>
            <a:spLocks noGrp="1" noChangeArrowheads="1"/>
          </p:cNvSpPr>
          <p:nvPr>
            <p:ph type="title"/>
          </p:nvPr>
        </p:nvSpPr>
        <p:spPr>
          <a:xfrm>
            <a:off x="457200" y="98425"/>
            <a:ext cx="8229600" cy="561975"/>
          </a:xfrm>
        </p:spPr>
        <p:txBody>
          <a:bodyPr/>
          <a:lstStyle/>
          <a:p>
            <a:r>
              <a:rPr lang="zh-CN" altLang="en-US" sz="3600" dirty="0"/>
              <a:t>参考阅读</a:t>
            </a:r>
          </a:p>
        </p:txBody>
      </p:sp>
    </p:spTree>
    <p:extLst>
      <p:ext uri="{BB962C8B-B14F-4D97-AF65-F5344CB8AC3E}">
        <p14:creationId xmlns:p14="http://schemas.microsoft.com/office/powerpoint/2010/main" val="3139075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5"/>
          <p:cNvSpPr txBox="1">
            <a:spLocks noChangeArrowheads="1"/>
          </p:cNvSpPr>
          <p:nvPr/>
        </p:nvSpPr>
        <p:spPr bwMode="auto">
          <a:xfrm>
            <a:off x="1285875" y="1673225"/>
            <a:ext cx="6751638" cy="3096745"/>
          </a:xfrm>
          <a:prstGeom prst="rect">
            <a:avLst/>
          </a:prstGeom>
          <a:noFill/>
          <a:ln w="9525">
            <a:noFill/>
            <a:miter lim="800000"/>
            <a:headEnd/>
            <a:tailEnd/>
          </a:ln>
        </p:spPr>
        <p:txBody>
          <a:bodyPr>
            <a:spAutoFit/>
          </a:bodyPr>
          <a:lstStyle/>
          <a:p>
            <a:pPr algn="ctr">
              <a:lnSpc>
                <a:spcPts val="8000"/>
              </a:lnSpc>
            </a:pPr>
            <a:r>
              <a:rPr lang="en-US" altLang="zh-CN" sz="6000" dirty="0" err="1">
                <a:latin typeface="微软雅黑" pitchFamily="34" charset="-122"/>
                <a:ea typeface="微软雅黑" pitchFamily="34" charset="-122"/>
              </a:rPr>
              <a:t>PA3</a:t>
            </a:r>
            <a:r>
              <a:rPr lang="zh-CN" altLang="en-US" sz="6000" dirty="0">
                <a:latin typeface="微软雅黑" pitchFamily="34" charset="-122"/>
                <a:ea typeface="微软雅黑" pitchFamily="34" charset="-122"/>
              </a:rPr>
              <a:t>到此结束</a:t>
            </a:r>
            <a:endParaRPr lang="en-US" altLang="zh-CN" sz="6000" dirty="0">
              <a:latin typeface="微软雅黑" pitchFamily="34" charset="-122"/>
              <a:ea typeface="微软雅黑" pitchFamily="34" charset="-122"/>
            </a:endParaRPr>
          </a:p>
          <a:p>
            <a:pPr algn="ctr">
              <a:lnSpc>
                <a:spcPts val="8000"/>
              </a:lnSpc>
            </a:pPr>
            <a:endParaRPr lang="en-US" altLang="zh-CN" sz="6000" b="1" dirty="0">
              <a:solidFill>
                <a:srgbClr val="FF0000"/>
              </a:solidFill>
              <a:latin typeface="微软雅黑" pitchFamily="34" charset="-122"/>
              <a:ea typeface="微软雅黑" pitchFamily="34" charset="-122"/>
            </a:endParaRPr>
          </a:p>
          <a:p>
            <a:pPr algn="ctr">
              <a:lnSpc>
                <a:spcPts val="8000"/>
              </a:lnSpc>
            </a:pPr>
            <a:r>
              <a:rPr lang="en-US" altLang="zh-CN" sz="6000" b="1" dirty="0">
                <a:solidFill>
                  <a:srgbClr val="FF0000"/>
                </a:solidFill>
                <a:latin typeface="微软雅黑" pitchFamily="34" charset="-122"/>
                <a:ea typeface="微软雅黑" pitchFamily="34" charset="-122"/>
              </a:rPr>
              <a:t>Q&amp;A</a:t>
            </a:r>
            <a:r>
              <a:rPr lang="zh-CN" altLang="en-US" sz="6000" b="1" dirty="0">
                <a:solidFill>
                  <a:srgbClr val="FF0000"/>
                </a:solidFill>
                <a:latin typeface="微软雅黑" pitchFamily="34" charset="-122"/>
                <a:ea typeface="微软雅黑" pitchFamily="34"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8425"/>
            <a:ext cx="8229600" cy="561975"/>
          </a:xfrm>
        </p:spPr>
        <p:txBody>
          <a:bodyPr/>
          <a:lstStyle/>
          <a:p>
            <a:r>
              <a:rPr lang="zh-CN" altLang="en-US" sz="3600" dirty="0"/>
              <a:t>“</a:t>
            </a:r>
            <a:r>
              <a:rPr lang="en-US" altLang="zh-CN" sz="3600" dirty="0"/>
              <a:t>8086</a:t>
            </a:r>
            <a:r>
              <a:rPr lang="zh-CN" altLang="en-US" sz="3600" dirty="0"/>
              <a:t>的世界 ”</a:t>
            </a:r>
            <a:r>
              <a:rPr lang="en-US" altLang="zh-CN" sz="3600" dirty="0"/>
              <a:t>— — </a:t>
            </a:r>
            <a:r>
              <a:rPr lang="zh-CN" altLang="en-US" sz="3600" dirty="0"/>
              <a:t>混沌初开</a:t>
            </a:r>
          </a:p>
        </p:txBody>
      </p:sp>
      <p:sp>
        <p:nvSpPr>
          <p:cNvPr id="4" name="Rectangle 3">
            <a:extLst>
              <a:ext uri="{FF2B5EF4-FFF2-40B4-BE49-F238E27FC236}">
                <a16:creationId xmlns:a16="http://schemas.microsoft.com/office/drawing/2014/main" id="{657A38AC-1B8A-44CF-AC94-C77C21D5CBFD}"/>
              </a:ext>
            </a:extLst>
          </p:cNvPr>
          <p:cNvSpPr txBox="1">
            <a:spLocks noChangeArrowheads="1"/>
          </p:cNvSpPr>
          <p:nvPr/>
        </p:nvSpPr>
        <p:spPr bwMode="auto">
          <a:xfrm>
            <a:off x="296525" y="773705"/>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处理器的内部寄存器是多少位？</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dirty="0">
                <a:solidFill>
                  <a:srgbClr val="0033CC"/>
                </a:solidFill>
                <a:latin typeface="Centaur" pitchFamily="18" charset="0"/>
                <a:ea typeface="华文楷体" pitchFamily="2" charset="-122"/>
                <a:cs typeface="Times New Roman" pitchFamily="18" charset="0"/>
              </a:rPr>
              <a:t>所有寄存器都是</a:t>
            </a:r>
            <a:r>
              <a:rPr kumimoji="1" lang="en-US" altLang="zh-CN" dirty="0">
                <a:solidFill>
                  <a:srgbClr val="0033CC"/>
                </a:solidFill>
                <a:ea typeface="华文楷体" pitchFamily="2" charset="-122"/>
                <a:cs typeface="Times New Roman" pitchFamily="18" charset="0"/>
              </a:rPr>
              <a:t>1</a:t>
            </a:r>
            <a:r>
              <a:rPr kumimoji="1" lang="en-US" altLang="zh-CN" dirty="0">
                <a:solidFill>
                  <a:srgbClr val="0033CC"/>
                </a:solidFill>
                <a:latin typeface="Centaur" pitchFamily="18" charset="0"/>
                <a:ea typeface="华文楷体" pitchFamily="2" charset="-122"/>
                <a:cs typeface="Times New Roman" pitchFamily="18" charset="0"/>
              </a:rPr>
              <a:t>6</a:t>
            </a:r>
            <a:r>
              <a:rPr kumimoji="1" lang="zh-CN" altLang="en-US" dirty="0">
                <a:solidFill>
                  <a:srgbClr val="0033CC"/>
                </a:solidFill>
                <a:latin typeface="Centaur" pitchFamily="18" charset="0"/>
                <a:ea typeface="华文楷体" pitchFamily="2" charset="-122"/>
                <a:cs typeface="Times New Roman" pitchFamily="18" charset="0"/>
              </a:rPr>
              <a:t>位</a:t>
            </a:r>
            <a:r>
              <a:rPr kumimoji="1" lang="zh-CN" altLang="en-US" dirty="0">
                <a:latin typeface="Centaur" pitchFamily="18" charset="0"/>
                <a:ea typeface="华文楷体" pitchFamily="2" charset="-122"/>
                <a:cs typeface="Times New Roman" pitchFamily="18" charset="0"/>
              </a:rPr>
              <a:t>（</a:t>
            </a:r>
            <a:r>
              <a:rPr kumimoji="1" lang="en-US" altLang="zh-CN" dirty="0">
                <a:latin typeface="Centaur" pitchFamily="18" charset="0"/>
                <a:ea typeface="华文楷体" pitchFamily="2" charset="-122"/>
                <a:cs typeface="Times New Roman" pitchFamily="18" charset="0"/>
              </a:rPr>
              <a:t>AX, BX, CX, DX, SP, BP, SI, </a:t>
            </a:r>
            <a:r>
              <a:rPr kumimoji="1" lang="en-US" altLang="zh-CN" dirty="0">
                <a:solidFill>
                  <a:srgbClr val="FF0000"/>
                </a:solidFill>
                <a:latin typeface="Centaur" pitchFamily="18" charset="0"/>
                <a:ea typeface="华文楷体" pitchFamily="2" charset="-122"/>
                <a:cs typeface="Times New Roman" pitchFamily="18" charset="0"/>
              </a:rPr>
              <a:t>CS, DS</a:t>
            </a:r>
            <a:r>
              <a:rPr kumimoji="1" lang="zh-CN" altLang="en-US" dirty="0">
                <a:latin typeface="Centaur" pitchFamily="18" charset="0"/>
                <a:ea typeface="华文楷体" pitchFamily="2" charset="-122"/>
                <a:cs typeface="Times New Roman" pitchFamily="18" charset="0"/>
              </a:rPr>
              <a:t>）</a:t>
            </a:r>
            <a:endParaRPr kumimoji="1" lang="zh-CN" altLang="en-US"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处理器支持的存储器寻址方式都有哪些？</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p:txBody>
      </p:sp>
      <p:sp>
        <p:nvSpPr>
          <p:cNvPr id="5" name="Rectangle 9">
            <a:extLst>
              <a:ext uri="{FF2B5EF4-FFF2-40B4-BE49-F238E27FC236}">
                <a16:creationId xmlns:a16="http://schemas.microsoft.com/office/drawing/2014/main" id="{117D52D5-D627-4861-8E14-55BC3F3AE6FB}"/>
              </a:ext>
            </a:extLst>
          </p:cNvPr>
          <p:cNvSpPr>
            <a:spLocks noChangeArrowheads="1"/>
          </p:cNvSpPr>
          <p:nvPr/>
        </p:nvSpPr>
        <p:spPr bwMode="auto">
          <a:xfrm>
            <a:off x="379075" y="5636217"/>
            <a:ext cx="7534275" cy="768350"/>
          </a:xfrm>
          <a:prstGeom prst="rect">
            <a:avLst/>
          </a:prstGeom>
          <a:noFill/>
          <a:ln w="50800">
            <a:noFill/>
            <a:miter lim="800000"/>
            <a:headEnd/>
            <a:tailEnd/>
          </a:ln>
        </p:spPr>
        <p:txBody>
          <a:bodyPr wrap="none" anchor="ctr">
            <a:spAutoFit/>
          </a:bodyPr>
          <a:lstStyle/>
          <a:p>
            <a:r>
              <a:rPr lang="en-US" altLang="zh-CN" sz="2000">
                <a:latin typeface="微软雅黑" pitchFamily="34" charset="-122"/>
                <a:ea typeface="微软雅黑" pitchFamily="34" charset="-122"/>
              </a:rPr>
              <a:t>8086</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AT&amp;T</a:t>
            </a:r>
            <a:r>
              <a:rPr lang="zh-CN" altLang="en-US" sz="2000">
                <a:latin typeface="微软雅黑" pitchFamily="34" charset="-122"/>
                <a:ea typeface="微软雅黑" pitchFamily="34" charset="-122"/>
              </a:rPr>
              <a:t>格式）举例：</a:t>
            </a:r>
          </a:p>
          <a:p>
            <a:r>
              <a:rPr lang="en-US" altLang="zh-CN" sz="2000">
                <a:latin typeface="微软雅黑" pitchFamily="34" charset="-122"/>
                <a:ea typeface="微软雅黑" pitchFamily="34" charset="-122"/>
              </a:rPr>
              <a:t>movw	8(%bp,%dx,4), %ax  </a:t>
            </a:r>
            <a:r>
              <a:rPr lang="en-US" altLang="zh-CN" sz="2000">
                <a:solidFill>
                  <a:srgbClr val="006600"/>
                </a:solidFill>
                <a:latin typeface="微软雅黑" pitchFamily="34" charset="-122"/>
                <a:ea typeface="微软雅黑" pitchFamily="34" charset="-122"/>
              </a:rPr>
              <a:t>// R[ax]←M[</a:t>
            </a:r>
            <a:r>
              <a:rPr lang="en-US" altLang="zh-CN" sz="2000">
                <a:solidFill>
                  <a:srgbClr val="FF0000"/>
                </a:solidFill>
                <a:latin typeface="微软雅黑" pitchFamily="34" charset="-122"/>
                <a:ea typeface="微软雅黑" pitchFamily="34" charset="-122"/>
              </a:rPr>
              <a:t>R[bp]+R[dx]</a:t>
            </a:r>
            <a:r>
              <a:rPr lang="pt-BR" altLang="zh-CN" sz="2000">
                <a:solidFill>
                  <a:srgbClr val="FF0000"/>
                </a:solidFill>
                <a:latin typeface="微软雅黑" pitchFamily="34" charset="-122"/>
                <a:ea typeface="微软雅黑" pitchFamily="34" charset="-122"/>
              </a:rPr>
              <a:t>×4+</a:t>
            </a:r>
            <a:r>
              <a:rPr lang="en-US" altLang="zh-CN" sz="2000">
                <a:solidFill>
                  <a:srgbClr val="FF0000"/>
                </a:solidFill>
                <a:latin typeface="微软雅黑" pitchFamily="34" charset="-122"/>
                <a:ea typeface="微软雅黑" pitchFamily="34" charset="-122"/>
              </a:rPr>
              <a:t>8</a:t>
            </a:r>
            <a:r>
              <a:rPr lang="en-US" altLang="zh-CN" sz="2000">
                <a:solidFill>
                  <a:srgbClr val="006600"/>
                </a:solidFill>
                <a:latin typeface="微软雅黑" pitchFamily="34" charset="-122"/>
                <a:ea typeface="微软雅黑" pitchFamily="34" charset="-122"/>
              </a:rPr>
              <a:t>]</a:t>
            </a:r>
            <a:r>
              <a:rPr lang="zh-CN" altLang="en-US"/>
              <a:t> </a:t>
            </a:r>
          </a:p>
        </p:txBody>
      </p:sp>
      <p:graphicFrame>
        <p:nvGraphicFramePr>
          <p:cNvPr id="6" name="表格 5">
            <a:extLst>
              <a:ext uri="{FF2B5EF4-FFF2-40B4-BE49-F238E27FC236}">
                <a16:creationId xmlns:a16="http://schemas.microsoft.com/office/drawing/2014/main" id="{69ED3FF9-1613-4311-AAFC-0A6995835991}"/>
              </a:ext>
            </a:extLst>
          </p:cNvPr>
          <p:cNvGraphicFramePr>
            <a:graphicFrameLocks noGrp="1"/>
          </p:cNvGraphicFramePr>
          <p:nvPr>
            <p:extLst>
              <p:ext uri="{D42A27DB-BD31-4B8C-83A1-F6EECF244321}">
                <p14:modId xmlns:p14="http://schemas.microsoft.com/office/powerpoint/2010/main" val="1322300051"/>
              </p:ext>
            </p:extLst>
          </p:nvPr>
        </p:nvGraphicFramePr>
        <p:xfrm>
          <a:off x="379075" y="2464392"/>
          <a:ext cx="5904656" cy="2773680"/>
        </p:xfrm>
        <a:graphic>
          <a:graphicData uri="http://schemas.openxmlformats.org/drawingml/2006/table">
            <a:tbl>
              <a:tblPr firstRow="1" bandRow="1">
                <a:tableStyleId>{073A0DAA-6AF3-43AB-8588-CEC1D06C72B9}</a:tableStyleId>
              </a:tblPr>
              <a:tblGrid>
                <a:gridCol w="2736304">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tblGrid>
              <a:tr h="370840">
                <a:tc>
                  <a:txBody>
                    <a:bodyPr/>
                    <a:lstStyle/>
                    <a:p>
                      <a:pPr algn="ctr"/>
                      <a:r>
                        <a:rPr lang="zh-CN" altLang="en-US" sz="2000" dirty="0">
                          <a:latin typeface="华文楷体" pitchFamily="2" charset="-122"/>
                          <a:ea typeface="华文楷体" pitchFamily="2" charset="-122"/>
                        </a:rPr>
                        <a:t>寻址方式</a:t>
                      </a:r>
                    </a:p>
                  </a:txBody>
                  <a:tcPr anchor="ctr"/>
                </a:tc>
                <a:tc>
                  <a:txBody>
                    <a:bodyPr/>
                    <a:lstStyle/>
                    <a:p>
                      <a:pPr algn="ctr"/>
                      <a:r>
                        <a:rPr lang="zh-CN" altLang="en-US" sz="2000" dirty="0">
                          <a:latin typeface="华文楷体" pitchFamily="2" charset="-122"/>
                          <a:ea typeface="华文楷体" pitchFamily="2" charset="-122"/>
                        </a:rPr>
                        <a:t>说明</a:t>
                      </a:r>
                    </a:p>
                  </a:txBody>
                  <a:tcPr anchor="ct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位移</a:t>
                      </a:r>
                    </a:p>
                  </a:txBody>
                  <a:tcPr anchor="ctr"/>
                </a:tc>
                <a:tc>
                  <a:txBody>
                    <a:bodyPr/>
                    <a:lstStyle/>
                    <a:p>
                      <a:pPr algn="l"/>
                      <a:r>
                        <a:rPr lang="en-US" altLang="zh-CN" sz="2000" dirty="0">
                          <a:latin typeface="华文楷体" pitchFamily="2" charset="-122"/>
                          <a:ea typeface="华文楷体" pitchFamily="2" charset="-122"/>
                        </a:rPr>
                        <a:t>EA = </a:t>
                      </a:r>
                      <a:r>
                        <a:rPr lang="en-US" altLang="zh-CN" sz="2000" i="1" dirty="0">
                          <a:latin typeface="华文楷体" pitchFamily="2" charset="-122"/>
                          <a:ea typeface="华文楷体" pitchFamily="2" charset="-122"/>
                        </a:rPr>
                        <a:t>A</a:t>
                      </a:r>
                      <a:endParaRPr lang="zh-CN" altLang="en-US" sz="2000" i="1" dirty="0">
                        <a:latin typeface="华文楷体" pitchFamily="2" charset="-122"/>
                        <a:ea typeface="华文楷体" pitchFamily="2" charset="-122"/>
                      </a:endParaRPr>
                    </a:p>
                  </a:txBody>
                  <a:tcPr anchor="ct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基址寻址</a:t>
                      </a:r>
                    </a:p>
                  </a:txBody>
                  <a:tcPr anchor="ctr"/>
                </a:tc>
                <a:tc>
                  <a:txBody>
                    <a:bodyPr/>
                    <a:lstStyle/>
                    <a:p>
                      <a:pPr algn="l"/>
                      <a:r>
                        <a:rPr lang="en-US" altLang="zh-CN" sz="2000" dirty="0">
                          <a:latin typeface="华文楷体" pitchFamily="2" charset="-122"/>
                          <a:ea typeface="华文楷体" pitchFamily="2" charset="-122"/>
                        </a:rPr>
                        <a:t>EA = (B)</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基址加位移</a:t>
                      </a:r>
                    </a:p>
                  </a:txBody>
                  <a:tcPr anchor="ctr"/>
                </a:tc>
                <a:tc>
                  <a:txBody>
                    <a:bodyPr/>
                    <a:lstStyle/>
                    <a:p>
                      <a:pPr algn="l"/>
                      <a:r>
                        <a:rPr lang="en-US" altLang="zh-CN" sz="2000" dirty="0">
                          <a:latin typeface="华文楷体" pitchFamily="2" charset="-122"/>
                          <a:ea typeface="华文楷体" pitchFamily="2" charset="-122"/>
                        </a:rPr>
                        <a:t>EA = (B)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比例变址加位移</a:t>
                      </a:r>
                    </a:p>
                  </a:txBody>
                  <a:tcPr anchor="ctr"/>
                </a:tc>
                <a:tc>
                  <a:txBody>
                    <a:bodyPr/>
                    <a:lstStyle/>
                    <a:p>
                      <a:pPr algn="l"/>
                      <a:r>
                        <a:rPr lang="en-US" altLang="zh-CN" sz="2000" dirty="0">
                          <a:latin typeface="华文楷体" pitchFamily="2" charset="-122"/>
                          <a:ea typeface="华文楷体" pitchFamily="2" charset="-122"/>
                        </a:rPr>
                        <a:t>EA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4"/>
                  </a:ext>
                </a:extLst>
              </a:tr>
              <a:tr h="370840">
                <a:tc>
                  <a:txBody>
                    <a:bodyPr/>
                    <a:lstStyle/>
                    <a:p>
                      <a:pPr algn="ctr"/>
                      <a:r>
                        <a:rPr lang="zh-CN" altLang="en-US" sz="2000" dirty="0">
                          <a:latin typeface="华文楷体" pitchFamily="2" charset="-122"/>
                          <a:ea typeface="华文楷体" pitchFamily="2" charset="-122"/>
                        </a:rPr>
                        <a:t>基址加变址加位移</a:t>
                      </a:r>
                    </a:p>
                  </a:txBody>
                  <a:tcPr anchor="ctr"/>
                </a:tc>
                <a:tc>
                  <a:txBody>
                    <a:bodyPr/>
                    <a:lstStyle/>
                    <a:p>
                      <a:pPr algn="l"/>
                      <a:r>
                        <a:rPr lang="en-US" altLang="zh-CN" sz="2000" dirty="0">
                          <a:latin typeface="华文楷体" pitchFamily="2" charset="-122"/>
                          <a:ea typeface="华文楷体" pitchFamily="2" charset="-122"/>
                        </a:rPr>
                        <a:t>EA = (B) + (I)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5"/>
                  </a:ext>
                </a:extLst>
              </a:tr>
              <a:tr h="370840">
                <a:tc>
                  <a:txBody>
                    <a:bodyPr/>
                    <a:lstStyle/>
                    <a:p>
                      <a:pPr algn="ctr"/>
                      <a:r>
                        <a:rPr lang="zh-CN" altLang="en-US" sz="2000" dirty="0">
                          <a:latin typeface="华文楷体" pitchFamily="2" charset="-122"/>
                          <a:ea typeface="华文楷体" pitchFamily="2" charset="-122"/>
                        </a:rPr>
                        <a:t>基址加比例变址加位移</a:t>
                      </a:r>
                    </a:p>
                  </a:txBody>
                  <a:tcPr anchor="ctr"/>
                </a:tc>
                <a:tc>
                  <a:txBody>
                    <a:bodyPr/>
                    <a:lstStyle/>
                    <a:p>
                      <a:pPr algn="l"/>
                      <a:r>
                        <a:rPr lang="en-US" altLang="zh-CN" sz="2000" dirty="0">
                          <a:latin typeface="华文楷体" pitchFamily="2" charset="-122"/>
                          <a:ea typeface="华文楷体" pitchFamily="2" charset="-122"/>
                        </a:rPr>
                        <a:t>EA = (B)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6"/>
                  </a:ext>
                </a:extLst>
              </a:tr>
            </a:tbl>
          </a:graphicData>
        </a:graphic>
      </p:graphicFrame>
      <p:sp>
        <p:nvSpPr>
          <p:cNvPr id="7" name="TextBox 12">
            <a:extLst>
              <a:ext uri="{FF2B5EF4-FFF2-40B4-BE49-F238E27FC236}">
                <a16:creationId xmlns:a16="http://schemas.microsoft.com/office/drawing/2014/main" id="{00846A5B-95DA-4118-A68B-C8EEC537FAED}"/>
              </a:ext>
            </a:extLst>
          </p:cNvPr>
          <p:cNvSpPr txBox="1">
            <a:spLocks noChangeArrowheads="1"/>
          </p:cNvSpPr>
          <p:nvPr/>
        </p:nvSpPr>
        <p:spPr bwMode="auto">
          <a:xfrm>
            <a:off x="6282988" y="2378667"/>
            <a:ext cx="2628900" cy="1630363"/>
          </a:xfrm>
          <a:prstGeom prst="rect">
            <a:avLst/>
          </a:prstGeom>
          <a:noFill/>
          <a:ln w="9525">
            <a:noFill/>
            <a:miter lim="800000"/>
            <a:headEnd/>
            <a:tailEnd/>
          </a:ln>
        </p:spPr>
        <p:txBody>
          <a:bodyPr>
            <a:spAutoFit/>
          </a:bodyPr>
          <a:lstStyle/>
          <a:p>
            <a:r>
              <a:rPr lang="en-US" altLang="zh-CN" sz="2000">
                <a:latin typeface="Centaur" pitchFamily="18" charset="0"/>
                <a:ea typeface="华文楷体" pitchFamily="2" charset="-122"/>
              </a:rPr>
              <a:t>A</a:t>
            </a:r>
            <a:r>
              <a:rPr lang="zh-CN" altLang="en-US" sz="2000">
                <a:latin typeface="Centaur" pitchFamily="18" charset="0"/>
                <a:ea typeface="华文楷体" pitchFamily="2" charset="-122"/>
              </a:rPr>
              <a:t>：地址段偏移量</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B</a:t>
            </a:r>
            <a:r>
              <a:rPr lang="zh-CN" altLang="en-US" sz="2000">
                <a:latin typeface="Centaur" pitchFamily="18" charset="0"/>
                <a:ea typeface="华文楷体" pitchFamily="2" charset="-122"/>
              </a:rPr>
              <a:t>：基址寄存器</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I</a:t>
            </a:r>
            <a:r>
              <a:rPr lang="zh-CN" altLang="en-US" sz="2000">
                <a:latin typeface="Centaur" pitchFamily="18" charset="0"/>
                <a:ea typeface="华文楷体" pitchFamily="2" charset="-122"/>
              </a:rPr>
              <a:t>：变址寄存器（除</a:t>
            </a:r>
            <a:r>
              <a:rPr lang="en-US" altLang="zh-CN" sz="2000">
                <a:latin typeface="Centaur" pitchFamily="18" charset="0"/>
                <a:ea typeface="华文楷体" pitchFamily="2" charset="-122"/>
              </a:rPr>
              <a:t>SP</a:t>
            </a:r>
            <a:r>
              <a:rPr lang="zh-CN" altLang="en-US" sz="2000">
                <a:latin typeface="Centaur" pitchFamily="18" charset="0"/>
                <a:ea typeface="华文楷体" pitchFamily="2" charset="-122"/>
              </a:rPr>
              <a:t>）</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S</a:t>
            </a:r>
            <a:r>
              <a:rPr lang="zh-CN" altLang="en-US" sz="2000">
                <a:latin typeface="Centaur" pitchFamily="18" charset="0"/>
                <a:ea typeface="华文楷体" pitchFamily="2" charset="-122"/>
              </a:rPr>
              <a:t>：比例因子</a:t>
            </a:r>
            <a:endParaRPr lang="en-US" altLang="zh-CN" sz="2000">
              <a:latin typeface="Centaur" pitchFamily="18" charset="0"/>
              <a:ea typeface="华文楷体" pitchFamily="2" charset="-122"/>
            </a:endParaRPr>
          </a:p>
          <a:p>
            <a:r>
              <a:rPr lang="en-US" altLang="zh-CN" sz="2000">
                <a:solidFill>
                  <a:srgbClr val="FF0000"/>
                </a:solidFill>
                <a:latin typeface="Centaur" pitchFamily="18" charset="0"/>
                <a:ea typeface="华文楷体" pitchFamily="2" charset="-122"/>
              </a:rPr>
              <a:t>EA</a:t>
            </a:r>
            <a:r>
              <a:rPr lang="zh-CN" altLang="en-US" sz="2000">
                <a:solidFill>
                  <a:srgbClr val="FF0000"/>
                </a:solidFill>
                <a:latin typeface="Centaur" pitchFamily="18" charset="0"/>
                <a:ea typeface="华文楷体" pitchFamily="2" charset="-122"/>
              </a:rPr>
              <a:t>：有效地址</a:t>
            </a:r>
          </a:p>
        </p:txBody>
      </p:sp>
      <p:sp>
        <p:nvSpPr>
          <p:cNvPr id="8" name="Rectangle 8">
            <a:extLst>
              <a:ext uri="{FF2B5EF4-FFF2-40B4-BE49-F238E27FC236}">
                <a16:creationId xmlns:a16="http://schemas.microsoft.com/office/drawing/2014/main" id="{1F6946A9-5E83-4A03-A094-1F11BDCE28C4}"/>
              </a:ext>
            </a:extLst>
          </p:cNvPr>
          <p:cNvSpPr>
            <a:spLocks noChangeArrowheads="1"/>
          </p:cNvSpPr>
          <p:nvPr/>
        </p:nvSpPr>
        <p:spPr bwMode="auto">
          <a:xfrm>
            <a:off x="3763625" y="2854917"/>
            <a:ext cx="2519363" cy="2332038"/>
          </a:xfrm>
          <a:prstGeom prst="rect">
            <a:avLst/>
          </a:prstGeom>
          <a:solidFill>
            <a:srgbClr val="FF0000">
              <a:alpha val="16862"/>
            </a:srgbClr>
          </a:solidFill>
          <a:ln w="9525">
            <a:solidFill>
              <a:schemeClr val="tx1"/>
            </a:solidFill>
            <a:miter lim="800000"/>
            <a:headEnd/>
            <a:tailEnd/>
          </a:ln>
        </p:spPr>
        <p:txBody>
          <a:bodyPr wrap="none" anchor="ctr"/>
          <a:lstStyle/>
          <a:p>
            <a:endParaRPr lang="zh-CN" altLang="en-US"/>
          </a:p>
        </p:txBody>
      </p:sp>
      <p:sp>
        <p:nvSpPr>
          <p:cNvPr id="9" name="TextBox 14">
            <a:extLst>
              <a:ext uri="{FF2B5EF4-FFF2-40B4-BE49-F238E27FC236}">
                <a16:creationId xmlns:a16="http://schemas.microsoft.com/office/drawing/2014/main" id="{7CA99C07-6829-4D61-B067-63EE2E782929}"/>
              </a:ext>
            </a:extLst>
          </p:cNvPr>
          <p:cNvSpPr txBox="1">
            <a:spLocks noChangeArrowheads="1"/>
          </p:cNvSpPr>
          <p:nvPr/>
        </p:nvSpPr>
        <p:spPr bwMode="auto">
          <a:xfrm>
            <a:off x="6282988" y="4145555"/>
            <a:ext cx="2700337" cy="1016000"/>
          </a:xfrm>
          <a:prstGeom prst="rect">
            <a:avLst/>
          </a:prstGeom>
          <a:noFill/>
          <a:ln w="9525">
            <a:noFill/>
            <a:miter lim="800000"/>
            <a:headEnd/>
            <a:tailEnd/>
          </a:ln>
        </p:spPr>
        <p:txBody>
          <a:bodyPr>
            <a:spAutoFit/>
          </a:bodyPr>
          <a:lstStyle/>
          <a:p>
            <a:r>
              <a:rPr lang="zh-CN" altLang="en-US" sz="2000">
                <a:solidFill>
                  <a:srgbClr val="7030A0"/>
                </a:solidFill>
                <a:latin typeface="华文楷体" pitchFamily="2" charset="-122"/>
                <a:ea typeface="华文楷体" pitchFamily="2" charset="-122"/>
              </a:rPr>
              <a:t>问题：</a:t>
            </a:r>
            <a:r>
              <a:rPr lang="zh-CN" altLang="en-US" sz="2000">
                <a:latin typeface="华文楷体" pitchFamily="2" charset="-122"/>
                <a:ea typeface="华文楷体" pitchFamily="2" charset="-122"/>
              </a:rPr>
              <a:t>此时的寻址空间是多少？</a:t>
            </a:r>
            <a:endParaRPr lang="en-US" altLang="zh-CN" sz="2000">
              <a:latin typeface="华文楷体" pitchFamily="2" charset="-122"/>
              <a:ea typeface="华文楷体" pitchFamily="2" charset="-122"/>
            </a:endParaRPr>
          </a:p>
          <a:p>
            <a:r>
              <a:rPr lang="en-US" altLang="zh-CN" sz="2000">
                <a:solidFill>
                  <a:srgbClr val="0033CC"/>
                </a:solidFill>
                <a:latin typeface="华文楷体" pitchFamily="2" charset="-122"/>
                <a:ea typeface="华文楷体" pitchFamily="2" charset="-122"/>
              </a:rPr>
              <a:t>2</a:t>
            </a:r>
            <a:r>
              <a:rPr lang="en-US" altLang="zh-CN" sz="2000" baseline="30000">
                <a:solidFill>
                  <a:srgbClr val="0033CC"/>
                </a:solidFill>
                <a:latin typeface="华文楷体" pitchFamily="2" charset="-122"/>
                <a:ea typeface="华文楷体" pitchFamily="2" charset="-122"/>
              </a:rPr>
              <a:t>16</a:t>
            </a:r>
            <a:r>
              <a:rPr lang="en-US" altLang="zh-CN" sz="2000">
                <a:solidFill>
                  <a:srgbClr val="0033CC"/>
                </a:solidFill>
                <a:latin typeface="华文楷体" pitchFamily="2" charset="-122"/>
                <a:ea typeface="华文楷体" pitchFamily="2" charset="-122"/>
              </a:rPr>
              <a:t> = 64KB</a:t>
            </a:r>
            <a:r>
              <a:rPr lang="zh-CN" altLang="en-US" sz="2000">
                <a:solidFill>
                  <a:srgbClr val="0033CC"/>
                </a:solidFill>
                <a:latin typeface="华文楷体" pitchFamily="2" charset="-122"/>
                <a:ea typeface="华文楷体" pitchFamily="2" charset="-122"/>
              </a:rPr>
              <a:t>（太小了！）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8425"/>
            <a:ext cx="8229600" cy="561975"/>
          </a:xfrm>
        </p:spPr>
        <p:txBody>
          <a:bodyPr/>
          <a:lstStyle/>
          <a:p>
            <a:r>
              <a:rPr lang="zh-CN" altLang="en-US" sz="3600" dirty="0"/>
              <a:t>实模式</a:t>
            </a:r>
          </a:p>
        </p:txBody>
      </p:sp>
      <p:sp>
        <p:nvSpPr>
          <p:cNvPr id="10" name="Rectangle 3">
            <a:extLst>
              <a:ext uri="{FF2B5EF4-FFF2-40B4-BE49-F238E27FC236}">
                <a16:creationId xmlns:a16="http://schemas.microsoft.com/office/drawing/2014/main" id="{5DEA5F09-9A73-47A7-A8E0-899816706E57}"/>
              </a:ext>
            </a:extLst>
          </p:cNvPr>
          <p:cNvSpPr txBox="1">
            <a:spLocks noChangeArrowheads="1"/>
          </p:cNvSpPr>
          <p:nvPr/>
        </p:nvSpPr>
        <p:spPr bwMode="auto">
          <a:xfrm>
            <a:off x="457200" y="922455"/>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引入段寄存器开辟更大的寻址空间</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dirty="0">
                <a:solidFill>
                  <a:srgbClr val="0033CC"/>
                </a:solidFill>
                <a:latin typeface="Centaur" pitchFamily="18" charset="0"/>
                <a:ea typeface="华文楷体" pitchFamily="2" charset="-122"/>
                <a:cs typeface="Times New Roman" pitchFamily="18" charset="0"/>
              </a:rPr>
              <a:t>16</a:t>
            </a:r>
            <a:r>
              <a:rPr kumimoji="1" lang="zh-CN" altLang="en-US" dirty="0">
                <a:solidFill>
                  <a:srgbClr val="0033CC"/>
                </a:solidFill>
                <a:latin typeface="Centaur" pitchFamily="18" charset="0"/>
                <a:ea typeface="华文楷体" pitchFamily="2" charset="-122"/>
                <a:cs typeface="Times New Roman" pitchFamily="18" charset="0"/>
              </a:rPr>
              <a:t>位段寄存器（</a:t>
            </a:r>
            <a:r>
              <a:rPr kumimoji="1" lang="en-US" altLang="zh-CN" dirty="0">
                <a:solidFill>
                  <a:srgbClr val="0033CC"/>
                </a:solidFill>
                <a:latin typeface="Centaur" pitchFamily="18" charset="0"/>
                <a:ea typeface="华文楷体" pitchFamily="2" charset="-122"/>
                <a:cs typeface="Times New Roman" pitchFamily="18" charset="0"/>
              </a:rPr>
              <a:t>CS, SS, DS, ES</a:t>
            </a:r>
            <a:r>
              <a:rPr kumimoji="1" lang="zh-CN" altLang="en-US" dirty="0">
                <a:solidFill>
                  <a:srgbClr val="0033CC"/>
                </a:solidFill>
                <a:latin typeface="Centaur" pitchFamily="18" charset="0"/>
                <a:ea typeface="华文楷体" pitchFamily="2" charset="-122"/>
                <a:cs typeface="Times New Roman" pitchFamily="18" charset="0"/>
              </a:rPr>
              <a:t>等）</a:t>
            </a:r>
            <a:endParaRPr kumimoji="1" lang="zh-CN" altLang="en-US"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物理访存地址 </a:t>
            </a:r>
            <a:r>
              <a:rPr kumimoji="1" lang="en-US" altLang="zh-CN" kern="0" dirty="0">
                <a:solidFill>
                  <a:srgbClr val="0033CC"/>
                </a:solidFill>
                <a:latin typeface="Centaur" pitchFamily="18" charset="0"/>
                <a:ea typeface="华文楷体" pitchFamily="2" charset="-122"/>
              </a:rPr>
              <a:t>= (</a:t>
            </a:r>
            <a:r>
              <a:rPr kumimoji="1" lang="zh-CN" altLang="en-US" kern="0" dirty="0">
                <a:solidFill>
                  <a:srgbClr val="0033CC"/>
                </a:solidFill>
                <a:latin typeface="Centaur" pitchFamily="18" charset="0"/>
                <a:ea typeface="华文楷体" pitchFamily="2" charset="-122"/>
              </a:rPr>
              <a:t>段寄存器 </a:t>
            </a:r>
            <a:r>
              <a:rPr kumimoji="1" lang="en-US" altLang="zh-CN" kern="0" dirty="0">
                <a:solidFill>
                  <a:srgbClr val="0033CC"/>
                </a:solidFill>
                <a:latin typeface="Centaur" pitchFamily="18" charset="0"/>
                <a:ea typeface="华文楷体" pitchFamily="2" charset="-122"/>
              </a:rPr>
              <a:t>&lt;&lt; 4) + </a:t>
            </a:r>
            <a:r>
              <a:rPr kumimoji="1" lang="zh-CN" altLang="en-US" kern="0" dirty="0">
                <a:solidFill>
                  <a:srgbClr val="0033CC"/>
                </a:solidFill>
                <a:latin typeface="Centaur" pitchFamily="18" charset="0"/>
                <a:ea typeface="华文楷体" pitchFamily="2" charset="-122"/>
              </a:rPr>
              <a:t>有效地址</a:t>
            </a:r>
            <a:endParaRPr kumimoji="1" lang="en-US" altLang="zh-CN" kern="0" dirty="0">
              <a:solidFill>
                <a:srgbClr val="0033CC"/>
              </a:solidFill>
              <a:latin typeface="Centaur" pitchFamily="18" charset="0"/>
              <a:ea typeface="华文楷体" pitchFamily="2" charset="-122"/>
            </a:endParaRPr>
          </a:p>
        </p:txBody>
      </p:sp>
      <p:graphicFrame>
        <p:nvGraphicFramePr>
          <p:cNvPr id="11" name="表格 10">
            <a:extLst>
              <a:ext uri="{FF2B5EF4-FFF2-40B4-BE49-F238E27FC236}">
                <a16:creationId xmlns:a16="http://schemas.microsoft.com/office/drawing/2014/main" id="{878FF495-9480-4AF4-BB11-CB6433C27FF5}"/>
              </a:ext>
            </a:extLst>
          </p:cNvPr>
          <p:cNvGraphicFramePr>
            <a:graphicFrameLocks noGrp="1"/>
          </p:cNvGraphicFramePr>
          <p:nvPr>
            <p:extLst>
              <p:ext uri="{D42A27DB-BD31-4B8C-83A1-F6EECF244321}">
                <p14:modId xmlns:p14="http://schemas.microsoft.com/office/powerpoint/2010/main" val="3780883577"/>
              </p:ext>
            </p:extLst>
          </p:nvPr>
        </p:nvGraphicFramePr>
        <p:xfrm>
          <a:off x="539750" y="2519480"/>
          <a:ext cx="7344816" cy="2773680"/>
        </p:xfrm>
        <a:graphic>
          <a:graphicData uri="http://schemas.openxmlformats.org/drawingml/2006/table">
            <a:tbl>
              <a:tblPr firstRow="1" bandRow="1">
                <a:tableStyleId>{073A0DAA-6AF3-43AB-8588-CEC1D06C72B9}</a:tableStyleId>
              </a:tblPr>
              <a:tblGrid>
                <a:gridCol w="3493267">
                  <a:extLst>
                    <a:ext uri="{9D8B030D-6E8A-4147-A177-3AD203B41FA5}">
                      <a16:colId xmlns:a16="http://schemas.microsoft.com/office/drawing/2014/main" val="20000"/>
                    </a:ext>
                  </a:extLst>
                </a:gridCol>
                <a:gridCol w="3851549">
                  <a:extLst>
                    <a:ext uri="{9D8B030D-6E8A-4147-A177-3AD203B41FA5}">
                      <a16:colId xmlns:a16="http://schemas.microsoft.com/office/drawing/2014/main" val="20001"/>
                    </a:ext>
                  </a:extLst>
                </a:gridCol>
              </a:tblGrid>
              <a:tr h="370840">
                <a:tc>
                  <a:txBody>
                    <a:bodyPr/>
                    <a:lstStyle/>
                    <a:p>
                      <a:pPr algn="ctr"/>
                      <a:r>
                        <a:rPr lang="zh-CN" altLang="en-US" sz="2000" dirty="0">
                          <a:latin typeface="华文楷体" pitchFamily="2" charset="-122"/>
                          <a:ea typeface="华文楷体" pitchFamily="2" charset="-122"/>
                        </a:rPr>
                        <a:t>寻址方式</a:t>
                      </a:r>
                    </a:p>
                  </a:txBody>
                  <a:tcPr anchor="ctr"/>
                </a:tc>
                <a:tc>
                  <a:txBody>
                    <a:bodyPr/>
                    <a:lstStyle/>
                    <a:p>
                      <a:pPr algn="ctr"/>
                      <a:r>
                        <a:rPr lang="zh-CN" altLang="en-US" sz="2000" dirty="0">
                          <a:latin typeface="华文楷体" pitchFamily="2" charset="-122"/>
                          <a:ea typeface="华文楷体" pitchFamily="2" charset="-122"/>
                        </a:rPr>
                        <a:t>说明</a:t>
                      </a:r>
                    </a:p>
                  </a:txBody>
                  <a:tcPr anchor="ct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位移</a:t>
                      </a:r>
                    </a:p>
                  </a:txBody>
                  <a:tcPr anchor="ctr"/>
                </a:tc>
                <a:tc>
                  <a:txBody>
                    <a:bodyPr/>
                    <a:lstStyle/>
                    <a:p>
                      <a:pPr algn="l"/>
                      <a:r>
                        <a:rPr lang="en-US" altLang="zh-CN" sz="2000" dirty="0">
                          <a:latin typeface="华文楷体" pitchFamily="2" charset="-122"/>
                          <a:ea typeface="华文楷体" pitchFamily="2" charset="-122"/>
                        </a:rPr>
                        <a:t>LA = (SR&lt;&lt;4) + </a:t>
                      </a:r>
                      <a:r>
                        <a:rPr lang="en-US" altLang="zh-CN" sz="2000" i="1" dirty="0">
                          <a:latin typeface="华文楷体" pitchFamily="2" charset="-122"/>
                          <a:ea typeface="华文楷体" pitchFamily="2" charset="-122"/>
                        </a:rPr>
                        <a:t>A</a:t>
                      </a:r>
                      <a:endParaRPr lang="zh-CN" altLang="en-US" sz="2000" i="1" dirty="0">
                        <a:latin typeface="华文楷体" pitchFamily="2" charset="-122"/>
                        <a:ea typeface="华文楷体" pitchFamily="2" charset="-122"/>
                      </a:endParaRPr>
                    </a:p>
                  </a:txBody>
                  <a:tcPr anchor="ct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基址寻址</a:t>
                      </a:r>
                    </a:p>
                  </a:txBody>
                  <a:tcPr anchor="ctr"/>
                </a:tc>
                <a:tc>
                  <a:txBody>
                    <a:bodyPr/>
                    <a:lstStyle/>
                    <a:p>
                      <a:pPr algn="l"/>
                      <a:r>
                        <a:rPr lang="en-US" altLang="zh-CN" sz="2000" dirty="0">
                          <a:latin typeface="华文楷体" pitchFamily="2" charset="-122"/>
                          <a:ea typeface="华文楷体" pitchFamily="2" charset="-122"/>
                        </a:rPr>
                        <a:t>LA = (SR&lt;&lt;4) + (B)</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基址加位移</a:t>
                      </a:r>
                    </a:p>
                  </a:txBody>
                  <a:tcPr anchor="ctr"/>
                </a:tc>
                <a:tc>
                  <a:txBody>
                    <a:bodyPr/>
                    <a:lstStyle/>
                    <a:p>
                      <a:pPr algn="l"/>
                      <a:r>
                        <a:rPr lang="en-US" altLang="zh-CN" sz="2000" dirty="0">
                          <a:latin typeface="华文楷体" pitchFamily="2" charset="-122"/>
                          <a:ea typeface="华文楷体" pitchFamily="2" charset="-122"/>
                        </a:rPr>
                        <a:t>LA = (SR&lt;&lt;4) + (B)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比例变址加位移</a:t>
                      </a:r>
                    </a:p>
                  </a:txBody>
                  <a:tcPr anchor="ctr"/>
                </a:tc>
                <a:tc>
                  <a:txBody>
                    <a:bodyPr/>
                    <a:lstStyle/>
                    <a:p>
                      <a:pPr algn="l"/>
                      <a:r>
                        <a:rPr lang="en-US" altLang="zh-CN" sz="2000" dirty="0">
                          <a:latin typeface="华文楷体" pitchFamily="2" charset="-122"/>
                          <a:ea typeface="华文楷体" pitchFamily="2" charset="-122"/>
                        </a:rPr>
                        <a:t>LA = (SR&lt;&lt;4)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4"/>
                  </a:ext>
                </a:extLst>
              </a:tr>
              <a:tr h="370840">
                <a:tc>
                  <a:txBody>
                    <a:bodyPr/>
                    <a:lstStyle/>
                    <a:p>
                      <a:pPr algn="ctr"/>
                      <a:r>
                        <a:rPr lang="zh-CN" altLang="en-US" sz="2000" dirty="0">
                          <a:latin typeface="华文楷体" pitchFamily="2" charset="-122"/>
                          <a:ea typeface="华文楷体" pitchFamily="2" charset="-122"/>
                        </a:rPr>
                        <a:t>基址加变址加位移</a:t>
                      </a:r>
                    </a:p>
                  </a:txBody>
                  <a:tcPr anchor="ctr"/>
                </a:tc>
                <a:tc>
                  <a:txBody>
                    <a:bodyPr/>
                    <a:lstStyle/>
                    <a:p>
                      <a:pPr algn="l"/>
                      <a:r>
                        <a:rPr lang="en-US" altLang="zh-CN" sz="2000" dirty="0">
                          <a:latin typeface="华文楷体" pitchFamily="2" charset="-122"/>
                          <a:ea typeface="华文楷体" pitchFamily="2" charset="-122"/>
                        </a:rPr>
                        <a:t>LA = (SR&lt;&lt;4) + (B) + (I)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5"/>
                  </a:ext>
                </a:extLst>
              </a:tr>
              <a:tr h="370840">
                <a:tc>
                  <a:txBody>
                    <a:bodyPr/>
                    <a:lstStyle/>
                    <a:p>
                      <a:pPr algn="ctr"/>
                      <a:r>
                        <a:rPr lang="zh-CN" altLang="en-US" sz="2000" dirty="0">
                          <a:latin typeface="华文楷体" pitchFamily="2" charset="-122"/>
                          <a:ea typeface="华文楷体" pitchFamily="2" charset="-122"/>
                        </a:rPr>
                        <a:t>基址加比例变址加位移</a:t>
                      </a:r>
                    </a:p>
                  </a:txBody>
                  <a:tcPr anchor="ctr"/>
                </a:tc>
                <a:tc>
                  <a:txBody>
                    <a:bodyPr/>
                    <a:lstStyle/>
                    <a:p>
                      <a:pPr algn="l"/>
                      <a:r>
                        <a:rPr lang="en-US" altLang="zh-CN" sz="2000" dirty="0">
                          <a:latin typeface="华文楷体" pitchFamily="2" charset="-122"/>
                          <a:ea typeface="华文楷体" pitchFamily="2" charset="-122"/>
                        </a:rPr>
                        <a:t>LA = (SR&lt;&lt;4) + (B)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6"/>
                  </a:ext>
                </a:extLst>
              </a:tr>
            </a:tbl>
          </a:graphicData>
        </a:graphic>
      </p:graphicFrame>
      <p:sp>
        <p:nvSpPr>
          <p:cNvPr id="12" name="Rectangle 8">
            <a:extLst>
              <a:ext uri="{FF2B5EF4-FFF2-40B4-BE49-F238E27FC236}">
                <a16:creationId xmlns:a16="http://schemas.microsoft.com/office/drawing/2014/main" id="{B9BC2DAA-3F12-4179-9C6C-3854E2A2C3B6}"/>
              </a:ext>
            </a:extLst>
          </p:cNvPr>
          <p:cNvSpPr>
            <a:spLocks noChangeArrowheads="1"/>
          </p:cNvSpPr>
          <p:nvPr/>
        </p:nvSpPr>
        <p:spPr bwMode="auto">
          <a:xfrm>
            <a:off x="5899150" y="2865555"/>
            <a:ext cx="1944688" cy="2376487"/>
          </a:xfrm>
          <a:prstGeom prst="rect">
            <a:avLst/>
          </a:prstGeom>
          <a:solidFill>
            <a:srgbClr val="FF0000">
              <a:alpha val="16862"/>
            </a:srgbClr>
          </a:solidFill>
          <a:ln w="9525">
            <a:solidFill>
              <a:schemeClr val="tx1"/>
            </a:solidFill>
            <a:miter lim="800000"/>
            <a:headEnd/>
            <a:tailEnd/>
          </a:ln>
        </p:spPr>
        <p:txBody>
          <a:bodyPr wrap="none" anchor="ctr"/>
          <a:lstStyle/>
          <a:p>
            <a:endParaRPr lang="zh-CN" altLang="en-US"/>
          </a:p>
        </p:txBody>
      </p:sp>
      <p:sp>
        <p:nvSpPr>
          <p:cNvPr id="13" name="TextBox 14">
            <a:extLst>
              <a:ext uri="{FF2B5EF4-FFF2-40B4-BE49-F238E27FC236}">
                <a16:creationId xmlns:a16="http://schemas.microsoft.com/office/drawing/2014/main" id="{9D2B294A-F5CD-4C3B-8189-0B89C7C2C784}"/>
              </a:ext>
            </a:extLst>
          </p:cNvPr>
          <p:cNvSpPr txBox="1">
            <a:spLocks noChangeArrowheads="1"/>
          </p:cNvSpPr>
          <p:nvPr/>
        </p:nvSpPr>
        <p:spPr bwMode="auto">
          <a:xfrm>
            <a:off x="539750" y="5427780"/>
            <a:ext cx="8604250" cy="461962"/>
          </a:xfrm>
          <a:prstGeom prst="rect">
            <a:avLst/>
          </a:prstGeom>
          <a:noFill/>
          <a:ln w="9525">
            <a:noFill/>
            <a:miter lim="800000"/>
            <a:headEnd/>
            <a:tailEnd/>
          </a:ln>
        </p:spPr>
        <p:txBody>
          <a:bodyPr>
            <a:spAutoFit/>
          </a:bodyPr>
          <a:lstStyle/>
          <a:p>
            <a:r>
              <a:rPr lang="zh-CN" altLang="en-US">
                <a:latin typeface="华文楷体" pitchFamily="2" charset="-122"/>
                <a:ea typeface="华文楷体" pitchFamily="2" charset="-122"/>
              </a:rPr>
              <a:t>寻址空间变为：</a:t>
            </a:r>
            <a:r>
              <a:rPr lang="en-US" altLang="zh-CN">
                <a:solidFill>
                  <a:srgbClr val="0033CC"/>
                </a:solidFill>
                <a:latin typeface="华文楷体" pitchFamily="2" charset="-122"/>
                <a:ea typeface="华文楷体" pitchFamily="2" charset="-122"/>
              </a:rPr>
              <a:t>2</a:t>
            </a:r>
            <a:r>
              <a:rPr lang="en-US" altLang="zh-CN" baseline="30000">
                <a:solidFill>
                  <a:srgbClr val="0033CC"/>
                </a:solidFill>
                <a:latin typeface="华文楷体" pitchFamily="2" charset="-122"/>
                <a:ea typeface="华文楷体" pitchFamily="2" charset="-122"/>
              </a:rPr>
              <a:t>20 </a:t>
            </a:r>
            <a:r>
              <a:rPr lang="en-US" altLang="zh-CN">
                <a:solidFill>
                  <a:srgbClr val="0033CC"/>
                </a:solidFill>
                <a:latin typeface="华文楷体" pitchFamily="2" charset="-122"/>
                <a:ea typeface="华文楷体" pitchFamily="2" charset="-122"/>
              </a:rPr>
              <a:t>= 1MB</a:t>
            </a:r>
            <a:r>
              <a:rPr lang="zh-CN" altLang="en-US">
                <a:latin typeface="华文楷体" pitchFamily="2" charset="-122"/>
                <a:ea typeface="华文楷体" pitchFamily="2" charset="-122"/>
              </a:rPr>
              <a:t>，此时物理地址称为</a:t>
            </a:r>
            <a:r>
              <a:rPr lang="zh-CN" altLang="en-US">
                <a:solidFill>
                  <a:srgbClr val="FF0000"/>
                </a:solidFill>
                <a:latin typeface="华文楷体" pitchFamily="2" charset="-122"/>
                <a:ea typeface="华文楷体" pitchFamily="2" charset="-122"/>
              </a:rPr>
              <a:t>线性地址</a:t>
            </a:r>
            <a:r>
              <a:rPr lang="zh-CN" altLang="en-US">
                <a:latin typeface="华文楷体" pitchFamily="2" charset="-122"/>
                <a:ea typeface="华文楷体" pitchFamily="2" charset="-122"/>
              </a:rPr>
              <a:t>。</a:t>
            </a:r>
            <a:endParaRPr lang="en-US" altLang="zh-CN">
              <a:solidFill>
                <a:srgbClr val="0033CC"/>
              </a:solidFill>
              <a:latin typeface="华文楷体" pitchFamily="2" charset="-122"/>
              <a:ea typeface="华文楷体" pitchFamily="2" charset="-122"/>
            </a:endParaRPr>
          </a:p>
        </p:txBody>
      </p:sp>
      <p:sp>
        <p:nvSpPr>
          <p:cNvPr id="14" name="Rectangle 12">
            <a:extLst>
              <a:ext uri="{FF2B5EF4-FFF2-40B4-BE49-F238E27FC236}">
                <a16:creationId xmlns:a16="http://schemas.microsoft.com/office/drawing/2014/main" id="{853B1F68-0F57-412D-830C-8C46F26B8637}"/>
              </a:ext>
            </a:extLst>
          </p:cNvPr>
          <p:cNvSpPr>
            <a:spLocks noChangeArrowheads="1"/>
          </p:cNvSpPr>
          <p:nvPr/>
        </p:nvSpPr>
        <p:spPr bwMode="auto">
          <a:xfrm>
            <a:off x="4687888" y="2906830"/>
            <a:ext cx="1036637" cy="2335212"/>
          </a:xfrm>
          <a:prstGeom prst="rect">
            <a:avLst/>
          </a:prstGeom>
          <a:solidFill>
            <a:srgbClr val="800080">
              <a:alpha val="25098"/>
            </a:srgbClr>
          </a:solidFill>
          <a:ln w="9525">
            <a:solidFill>
              <a:schemeClr val="tx1"/>
            </a:solidFill>
            <a:miter lim="800000"/>
            <a:headEnd/>
            <a:tailEnd/>
          </a:ln>
        </p:spPr>
        <p:txBody>
          <a:bodyPr wrap="none" anchor="ctr"/>
          <a:lstStyle/>
          <a:p>
            <a:endParaRPr lang="zh-CN" altLang="en-US"/>
          </a:p>
        </p:txBody>
      </p:sp>
      <p:sp>
        <p:nvSpPr>
          <p:cNvPr id="15" name="Rectangle 9">
            <a:extLst>
              <a:ext uri="{FF2B5EF4-FFF2-40B4-BE49-F238E27FC236}">
                <a16:creationId xmlns:a16="http://schemas.microsoft.com/office/drawing/2014/main" id="{97C8A74A-C866-471F-B041-540994839BC3}"/>
              </a:ext>
            </a:extLst>
          </p:cNvPr>
          <p:cNvSpPr>
            <a:spLocks noChangeArrowheads="1"/>
          </p:cNvSpPr>
          <p:nvPr/>
        </p:nvSpPr>
        <p:spPr bwMode="auto">
          <a:xfrm>
            <a:off x="34925" y="5938955"/>
            <a:ext cx="9145588" cy="460375"/>
          </a:xfrm>
          <a:prstGeom prst="rect">
            <a:avLst/>
          </a:prstGeom>
          <a:noFill/>
          <a:ln w="50800">
            <a:noFill/>
            <a:miter lim="800000"/>
            <a:headEnd/>
            <a:tailEnd/>
          </a:ln>
        </p:spPr>
        <p:txBody>
          <a:bodyPr anchor="ctr">
            <a:spAutoFit/>
          </a:bodyPr>
          <a:lstStyle/>
          <a:p>
            <a:r>
              <a:rPr lang="en-US" altLang="zh-CN" sz="2000">
                <a:latin typeface="微软雅黑" pitchFamily="34" charset="-122"/>
                <a:ea typeface="微软雅黑" pitchFamily="34" charset="-122"/>
              </a:rPr>
              <a:t>movw	[</a:t>
            </a:r>
            <a:r>
              <a:rPr lang="en-US" altLang="zh-CN" sz="2000">
                <a:solidFill>
                  <a:srgbClr val="7030A0"/>
                </a:solidFill>
                <a:latin typeface="微软雅黑" pitchFamily="34" charset="-122"/>
                <a:ea typeface="微软雅黑" pitchFamily="34" charset="-122"/>
              </a:rPr>
              <a:t>ds:</a:t>
            </a:r>
            <a:r>
              <a:rPr lang="en-US" altLang="zh-CN" sz="2000">
                <a:latin typeface="微软雅黑" pitchFamily="34" charset="-122"/>
                <a:ea typeface="微软雅黑" pitchFamily="34" charset="-122"/>
              </a:rPr>
              <a:t>8(%bp,%dx,4)], %ax  </a:t>
            </a:r>
            <a:r>
              <a:rPr lang="en-US" altLang="zh-CN" sz="2000">
                <a:solidFill>
                  <a:srgbClr val="006600"/>
                </a:solidFill>
                <a:latin typeface="微软雅黑" pitchFamily="34" charset="-122"/>
                <a:ea typeface="微软雅黑" pitchFamily="34" charset="-122"/>
              </a:rPr>
              <a:t>// </a:t>
            </a:r>
            <a:r>
              <a:rPr lang="en-US" altLang="zh-CN" sz="2000">
                <a:latin typeface="微软雅黑" pitchFamily="34" charset="-122"/>
                <a:ea typeface="微软雅黑" pitchFamily="34" charset="-122"/>
              </a:rPr>
              <a:t>R[ax]←M[</a:t>
            </a:r>
            <a:r>
              <a:rPr lang="en-US" altLang="zh-CN" sz="2000">
                <a:solidFill>
                  <a:srgbClr val="7030A0"/>
                </a:solidFill>
                <a:latin typeface="微软雅黑" pitchFamily="34" charset="-122"/>
                <a:ea typeface="微软雅黑" pitchFamily="34" charset="-122"/>
              </a:rPr>
              <a:t>R[ds]&lt;&lt;4</a:t>
            </a:r>
            <a:r>
              <a:rPr lang="en-US" altLang="zh-CN" sz="2000">
                <a:latin typeface="微软雅黑" pitchFamily="34" charset="-122"/>
                <a:ea typeface="微软雅黑" pitchFamily="34" charset="-122"/>
              </a:rPr>
              <a:t> + </a:t>
            </a:r>
            <a:r>
              <a:rPr lang="en-US" altLang="zh-CN" sz="2000">
                <a:solidFill>
                  <a:srgbClr val="FF0000"/>
                </a:solidFill>
                <a:latin typeface="微软雅黑" pitchFamily="34" charset="-122"/>
                <a:ea typeface="微软雅黑" pitchFamily="34" charset="-122"/>
              </a:rPr>
              <a:t>R[bp]+R[dx]</a:t>
            </a:r>
            <a:r>
              <a:rPr lang="pt-BR" altLang="zh-CN" sz="2000">
                <a:solidFill>
                  <a:srgbClr val="FF0000"/>
                </a:solidFill>
                <a:latin typeface="微软雅黑" pitchFamily="34" charset="-122"/>
                <a:ea typeface="微软雅黑" pitchFamily="34" charset="-122"/>
              </a:rPr>
              <a:t>×4+</a:t>
            </a:r>
            <a:r>
              <a:rPr lang="en-US" altLang="zh-CN" sz="2000">
                <a:solidFill>
                  <a:srgbClr val="FF0000"/>
                </a:solidFill>
                <a:latin typeface="微软雅黑" pitchFamily="34" charset="-122"/>
                <a:ea typeface="微软雅黑" pitchFamily="34" charset="-122"/>
              </a:rPr>
              <a:t>8</a:t>
            </a:r>
            <a:r>
              <a:rPr lang="en-US" altLang="zh-CN" sz="2000">
                <a:latin typeface="微软雅黑" pitchFamily="34" charset="-122"/>
                <a:ea typeface="微软雅黑" pitchFamily="34" charset="-122"/>
              </a:rPr>
              <a:t>]</a:t>
            </a:r>
            <a:r>
              <a:rPr lang="zh-CN" altLang="en-US"/>
              <a:t> </a:t>
            </a:r>
          </a:p>
        </p:txBody>
      </p:sp>
      <p:sp>
        <p:nvSpPr>
          <p:cNvPr id="16" name="TextBox 15">
            <a:extLst>
              <a:ext uri="{FF2B5EF4-FFF2-40B4-BE49-F238E27FC236}">
                <a16:creationId xmlns:a16="http://schemas.microsoft.com/office/drawing/2014/main" id="{D9429342-5CD1-4B0A-8823-5E8CE7A8A854}"/>
              </a:ext>
            </a:extLst>
          </p:cNvPr>
          <p:cNvSpPr txBox="1">
            <a:spLocks noChangeArrowheads="1"/>
          </p:cNvSpPr>
          <p:nvPr/>
        </p:nvSpPr>
        <p:spPr bwMode="auto">
          <a:xfrm>
            <a:off x="7235825" y="1138355"/>
            <a:ext cx="1152525" cy="460375"/>
          </a:xfrm>
          <a:prstGeom prst="rect">
            <a:avLst/>
          </a:prstGeom>
          <a:noFill/>
          <a:ln w="9525">
            <a:noFill/>
            <a:miter lim="800000"/>
            <a:headEnd/>
            <a:tailEnd/>
          </a:ln>
        </p:spPr>
        <p:txBody>
          <a:bodyPr>
            <a:spAutoFit/>
          </a:bodyPr>
          <a:lstStyle/>
          <a:p>
            <a:pPr algn="ctr"/>
            <a:r>
              <a:rPr lang="zh-CN" altLang="en-US" b="1">
                <a:solidFill>
                  <a:srgbClr val="FF0000"/>
                </a:solidFill>
                <a:latin typeface="华文楷体" pitchFamily="2" charset="-122"/>
                <a:ea typeface="华文楷体" pitchFamily="2" charset="-122"/>
              </a:rPr>
              <a:t>实模式</a:t>
            </a:r>
          </a:p>
        </p:txBody>
      </p:sp>
      <p:cxnSp>
        <p:nvCxnSpPr>
          <p:cNvPr id="17" name="直接连接符 16">
            <a:extLst>
              <a:ext uri="{FF2B5EF4-FFF2-40B4-BE49-F238E27FC236}">
                <a16:creationId xmlns:a16="http://schemas.microsoft.com/office/drawing/2014/main" id="{C42AD9E8-71C4-4231-A41E-DB566AE253BA}"/>
              </a:ext>
            </a:extLst>
          </p:cNvPr>
          <p:cNvCxnSpPr>
            <a:cxnSpLocks noChangeShapeType="1"/>
          </p:cNvCxnSpPr>
          <p:nvPr/>
        </p:nvCxnSpPr>
        <p:spPr bwMode="auto">
          <a:xfrm flipH="1">
            <a:off x="5867400" y="1497130"/>
            <a:ext cx="1441450" cy="504825"/>
          </a:xfrm>
          <a:prstGeom prst="line">
            <a:avLst/>
          </a:prstGeom>
          <a:noFill/>
          <a:ln w="28575" algn="ctr">
            <a:solidFill>
              <a:srgbClr val="FF0000"/>
            </a:solidFill>
            <a:round/>
            <a:headEnd/>
            <a:tailEnd type="triangle" w="med" len="lg"/>
          </a:ln>
        </p:spPr>
      </p:cxnSp>
    </p:spTree>
    <p:extLst>
      <p:ext uri="{BB962C8B-B14F-4D97-AF65-F5344CB8AC3E}">
        <p14:creationId xmlns:p14="http://schemas.microsoft.com/office/powerpoint/2010/main" val="362834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125538"/>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处理器在实模式下工作：</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物理地址</a:t>
            </a:r>
            <a:r>
              <a:rPr kumimoji="1" lang="zh-CN" altLang="en-US" kern="0" dirty="0">
                <a:latin typeface="Centaur" pitchFamily="18" charset="0"/>
                <a:ea typeface="华文楷体" pitchFamily="2" charset="-122"/>
              </a:rPr>
              <a:t>直接访存</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可访问</a:t>
            </a:r>
            <a:r>
              <a:rPr kumimoji="1" lang="en-US" altLang="zh-CN" kern="0" dirty="0">
                <a:solidFill>
                  <a:srgbClr val="0033CC"/>
                </a:solidFill>
                <a:ea typeface="华文楷体" pitchFamily="2" charset="-122"/>
                <a:cs typeface="Times New Roman" pitchFamily="18" charset="0"/>
              </a:rPr>
              <a:t>1</a:t>
            </a:r>
            <a:r>
              <a:rPr kumimoji="1" lang="en-US" altLang="zh-CN" kern="0" dirty="0">
                <a:solidFill>
                  <a:srgbClr val="0033CC"/>
                </a:solidFill>
                <a:latin typeface="Centaur" pitchFamily="18" charset="0"/>
                <a:ea typeface="华文楷体" pitchFamily="2" charset="-122"/>
              </a:rPr>
              <a:t>MB</a:t>
            </a:r>
            <a:r>
              <a:rPr kumimoji="1" lang="zh-CN" altLang="en-US" kern="0" dirty="0">
                <a:latin typeface="Centaur" pitchFamily="18" charset="0"/>
                <a:ea typeface="华文楷体" pitchFamily="2" charset="-122"/>
              </a:rPr>
              <a:t>主存空间</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需要</a:t>
            </a:r>
            <a:r>
              <a:rPr kumimoji="1" lang="en-US" altLang="zh-CN" kern="0" dirty="0">
                <a:solidFill>
                  <a:srgbClr val="0033CC"/>
                </a:solidFill>
                <a:latin typeface="Centaur" pitchFamily="18" charset="0"/>
                <a:ea typeface="华文楷体" pitchFamily="2" charset="-122"/>
              </a:rPr>
              <a:t>20</a:t>
            </a:r>
            <a:r>
              <a:rPr kumimoji="1" lang="zh-CN" altLang="en-US" kern="0" dirty="0">
                <a:solidFill>
                  <a:srgbClr val="0033CC"/>
                </a:solidFill>
                <a:latin typeface="Centaur" pitchFamily="18" charset="0"/>
                <a:ea typeface="华文楷体" pitchFamily="2" charset="-122"/>
              </a:rPr>
              <a:t>根</a:t>
            </a:r>
            <a:r>
              <a:rPr kumimoji="1" lang="zh-CN" altLang="en-US" kern="0" dirty="0">
                <a:latin typeface="Centaur" pitchFamily="18" charset="0"/>
                <a:ea typeface="华文楷体" pitchFamily="2" charset="-122"/>
              </a:rPr>
              <a:t>地址线</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每次访存必须和某个</a:t>
            </a:r>
            <a:r>
              <a:rPr kumimoji="1" lang="zh-CN" altLang="en-US" kern="0" dirty="0">
                <a:solidFill>
                  <a:srgbClr val="0033CC"/>
                </a:solidFill>
                <a:latin typeface="Centaur" pitchFamily="18" charset="0"/>
                <a:ea typeface="华文楷体" pitchFamily="2" charset="-122"/>
              </a:rPr>
              <a:t>段寄存器</a:t>
            </a:r>
            <a:r>
              <a:rPr kumimoji="1" lang="zh-CN" altLang="en-US" kern="0" dirty="0">
                <a:latin typeface="Centaur" pitchFamily="18" charset="0"/>
                <a:ea typeface="华文楷体" pitchFamily="2" charset="-122"/>
              </a:rPr>
              <a:t>绑定</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处理器在实模式存在的问题：</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寻址空间有限</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存在安全隐患</a:t>
            </a:r>
          </a:p>
          <a:p>
            <a:pPr marL="742950" lvl="1" indent="-285750" eaLnBrk="0" hangingPunct="0">
              <a:spcBef>
                <a:spcPts val="600"/>
              </a:spcBef>
              <a:spcAft>
                <a:spcPts val="600"/>
              </a:spcAft>
              <a:buClr>
                <a:srgbClr val="FF0000"/>
              </a:buClr>
              <a:defRPr/>
            </a:pPr>
            <a:endParaRPr kumimoji="1" lang="en-US" altLang="zh-CN" kern="0" dirty="0">
              <a:latin typeface="Centaur" pitchFamily="18" charset="0"/>
              <a:ea typeface="华文楷体" pitchFamily="2" charset="-122"/>
            </a:endParaRPr>
          </a:p>
        </p:txBody>
      </p:sp>
      <p:sp>
        <p:nvSpPr>
          <p:cNvPr id="5" name="Rectangle 2">
            <a:extLst>
              <a:ext uri="{FF2B5EF4-FFF2-40B4-BE49-F238E27FC236}">
                <a16:creationId xmlns:a16="http://schemas.microsoft.com/office/drawing/2014/main" id="{AA4D79EB-9854-4142-BB85-64A7020BF0F3}"/>
              </a:ext>
            </a:extLst>
          </p:cNvPr>
          <p:cNvSpPr>
            <a:spLocks noGrp="1" noChangeArrowheads="1"/>
          </p:cNvSpPr>
          <p:nvPr>
            <p:ph type="title"/>
          </p:nvPr>
        </p:nvSpPr>
        <p:spPr>
          <a:xfrm>
            <a:off x="457200" y="98425"/>
            <a:ext cx="8229600" cy="561975"/>
          </a:xfrm>
        </p:spPr>
        <p:txBody>
          <a:bodyPr/>
          <a:lstStyle/>
          <a:p>
            <a:r>
              <a:rPr lang="zh-CN" altLang="en-US" sz="3600" dirty="0"/>
              <a:t>实模式（</a:t>
            </a:r>
            <a:r>
              <a:rPr lang="en-US" altLang="zh-CN" sz="3600" dirty="0"/>
              <a:t>cont.</a:t>
            </a:r>
            <a:r>
              <a:rPr lang="zh-CN" altLang="en-US" sz="36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9419" y="1178750"/>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0033CC"/>
                </a:solidFill>
                <a:latin typeface="Centaur" pitchFamily="18" charset="0"/>
                <a:ea typeface="华文楷体" pitchFamily="2" charset="-122"/>
              </a:rPr>
              <a:t>IA-32</a:t>
            </a:r>
            <a:r>
              <a:rPr kumimoji="1" lang="zh-CN" altLang="en-US" sz="2800" kern="0" dirty="0">
                <a:latin typeface="Centaur" pitchFamily="18" charset="0"/>
                <a:ea typeface="华文楷体" pitchFamily="2" charset="-122"/>
              </a:rPr>
              <a:t>，即</a:t>
            </a:r>
            <a:r>
              <a:rPr kumimoji="1" lang="en-US" altLang="zh-CN" sz="2800" kern="0" dirty="0">
                <a:solidFill>
                  <a:srgbClr val="0033CC"/>
                </a:solidFill>
                <a:latin typeface="Centaur" pitchFamily="18" charset="0"/>
                <a:ea typeface="华文楷体" pitchFamily="2" charset="-122"/>
              </a:rPr>
              <a:t>80386</a:t>
            </a:r>
            <a:r>
              <a:rPr kumimoji="1" lang="zh-CN" altLang="en-US" sz="2800" kern="0" dirty="0">
                <a:latin typeface="Centaur" pitchFamily="18" charset="0"/>
                <a:ea typeface="华文楷体" pitchFamily="2" charset="-122"/>
              </a:rPr>
              <a:t>，标志着进入</a:t>
            </a:r>
            <a:r>
              <a:rPr kumimoji="1" lang="en-US" altLang="zh-CN" sz="2800" kern="0" dirty="0">
                <a:solidFill>
                  <a:srgbClr val="0033CC"/>
                </a:solidFill>
                <a:latin typeface="Centaur" pitchFamily="18" charset="0"/>
                <a:ea typeface="华文楷体" pitchFamily="2" charset="-122"/>
              </a:rPr>
              <a:t>32</a:t>
            </a:r>
            <a:r>
              <a:rPr kumimoji="1" lang="zh-CN" altLang="en-US" sz="2800" kern="0" dirty="0">
                <a:solidFill>
                  <a:srgbClr val="0033CC"/>
                </a:solidFill>
                <a:latin typeface="Centaur" pitchFamily="18" charset="0"/>
                <a:ea typeface="华文楷体" pitchFamily="2" charset="-122"/>
              </a:rPr>
              <a:t>位</a:t>
            </a:r>
            <a:r>
              <a:rPr kumimoji="1" lang="zh-CN" altLang="en-US" sz="2800" kern="0" dirty="0">
                <a:latin typeface="Centaur" pitchFamily="18" charset="0"/>
                <a:ea typeface="华文楷体" pitchFamily="2" charset="-122"/>
              </a:rPr>
              <a:t>计算机时代</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所有通用寄存器都是</a:t>
            </a:r>
            <a:r>
              <a:rPr kumimoji="1" lang="en-US" altLang="zh-CN" sz="2800" kern="0" dirty="0">
                <a:latin typeface="Centaur" pitchFamily="18" charset="0"/>
                <a:ea typeface="华文楷体" pitchFamily="2" charset="-122"/>
              </a:rPr>
              <a:t>32</a:t>
            </a:r>
            <a:r>
              <a:rPr kumimoji="1" lang="zh-CN" altLang="en-US" sz="2800" kern="0" dirty="0">
                <a:latin typeface="Centaur" pitchFamily="18" charset="0"/>
                <a:ea typeface="华文楷体" pitchFamily="2" charset="-122"/>
              </a:rPr>
              <a:t>位，</a:t>
            </a:r>
            <a:r>
              <a:rPr kumimoji="1" lang="zh-CN" altLang="en-US" sz="2800" kern="0" dirty="0">
                <a:solidFill>
                  <a:srgbClr val="0033CC"/>
                </a:solidFill>
                <a:latin typeface="Centaur" pitchFamily="18" charset="0"/>
                <a:ea typeface="华文楷体" pitchFamily="2" charset="-122"/>
              </a:rPr>
              <a:t>寻址空间达到</a:t>
            </a:r>
            <a:r>
              <a:rPr kumimoji="1" lang="en-US" altLang="zh-CN" sz="2800" kern="0" dirty="0">
                <a:solidFill>
                  <a:srgbClr val="0033CC"/>
                </a:solidFill>
                <a:latin typeface="Centaur" pitchFamily="18" charset="0"/>
                <a:ea typeface="华文楷体" pitchFamily="2" charset="-122"/>
              </a:rPr>
              <a:t>4GB</a:t>
            </a:r>
            <a:r>
              <a:rPr kumimoji="1" lang="zh-CN" altLang="en-US" sz="2800" kern="0" dirty="0">
                <a:latin typeface="Centaur" pitchFamily="18" charset="0"/>
                <a:ea typeface="华文楷体" pitchFamily="2" charset="-122"/>
              </a:rPr>
              <a:t>！</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正式支持</a:t>
            </a:r>
            <a:r>
              <a:rPr kumimoji="1" lang="zh-CN" altLang="en-US" sz="2800" kern="0" dirty="0">
                <a:solidFill>
                  <a:srgbClr val="0033CC"/>
                </a:solidFill>
                <a:latin typeface="Centaur" pitchFamily="18" charset="0"/>
                <a:ea typeface="华文楷体" pitchFamily="2" charset="-122"/>
              </a:rPr>
              <a:t>虚拟存储器</a:t>
            </a:r>
            <a:r>
              <a:rPr kumimoji="1" lang="zh-CN" altLang="en-US" sz="2800" kern="0" dirty="0">
                <a:latin typeface="Centaur" pitchFamily="18" charset="0"/>
                <a:ea typeface="华文楷体" pitchFamily="2" charset="-122"/>
              </a:rPr>
              <a:t>的概念，采用虚拟地址访存</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solidFill>
                  <a:srgbClr val="7030A0"/>
                </a:solidFill>
                <a:latin typeface="Centaur" pitchFamily="18" charset="0"/>
                <a:ea typeface="华文楷体" pitchFamily="2" charset="-122"/>
              </a:rPr>
              <a:t>问题：</a:t>
            </a:r>
            <a:r>
              <a:rPr kumimoji="1" lang="zh-CN" altLang="en-US" sz="2800" kern="0" dirty="0">
                <a:latin typeface="Centaur" pitchFamily="18" charset="0"/>
                <a:ea typeface="华文楷体" pitchFamily="2" charset="-122"/>
              </a:rPr>
              <a:t>寻址空间达到</a:t>
            </a:r>
            <a:r>
              <a:rPr kumimoji="1" lang="en-US" altLang="zh-CN" sz="2800" kern="0" dirty="0">
                <a:latin typeface="Centaur" pitchFamily="18" charset="0"/>
                <a:ea typeface="华文楷体" pitchFamily="2" charset="-122"/>
              </a:rPr>
              <a:t>4GB</a:t>
            </a:r>
            <a:r>
              <a:rPr kumimoji="1" lang="zh-CN" altLang="en-US" sz="2800" kern="0" dirty="0">
                <a:latin typeface="Centaur" pitchFamily="18" charset="0"/>
                <a:ea typeface="华文楷体" pitchFamily="2" charset="-122"/>
              </a:rPr>
              <a:t>，是否可以去掉段寄存器？</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1268" name="TextBox 4"/>
          <p:cNvSpPr txBox="1">
            <a:spLocks noChangeArrowheads="1"/>
          </p:cNvSpPr>
          <p:nvPr/>
        </p:nvSpPr>
        <p:spPr bwMode="auto">
          <a:xfrm>
            <a:off x="2112194" y="5066537"/>
            <a:ext cx="4464050" cy="923925"/>
          </a:xfrm>
          <a:prstGeom prst="rect">
            <a:avLst/>
          </a:prstGeom>
          <a:noFill/>
          <a:ln w="9525">
            <a:noFill/>
            <a:miter lim="800000"/>
            <a:headEnd/>
            <a:tailEnd/>
          </a:ln>
        </p:spPr>
        <p:txBody>
          <a:bodyPr>
            <a:spAutoFit/>
          </a:bodyPr>
          <a:lstStyle/>
          <a:p>
            <a:pPr algn="ctr"/>
            <a:r>
              <a:rPr lang="zh-CN" altLang="en-US" sz="5400">
                <a:solidFill>
                  <a:srgbClr val="FF0000"/>
                </a:solidFill>
                <a:latin typeface="华文彩云" pitchFamily="2" charset="-122"/>
                <a:ea typeface="华文彩云" pitchFamily="2" charset="-122"/>
              </a:rPr>
              <a:t>兼容性！！！</a:t>
            </a:r>
          </a:p>
        </p:txBody>
      </p:sp>
      <p:sp>
        <p:nvSpPr>
          <p:cNvPr id="5" name="Rectangle 2">
            <a:extLst>
              <a:ext uri="{FF2B5EF4-FFF2-40B4-BE49-F238E27FC236}">
                <a16:creationId xmlns:a16="http://schemas.microsoft.com/office/drawing/2014/main" id="{AA7F0684-E33A-42FA-95DF-8CAA877CE0C7}"/>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的世界”</a:t>
            </a:r>
            <a:r>
              <a:rPr lang="pt-BR" altLang="zh-CN" sz="3600" dirty="0"/>
              <a:t>— — </a:t>
            </a:r>
            <a:r>
              <a:rPr lang="zh-CN" altLang="pt-BR" sz="3600" dirty="0"/>
              <a:t>建立新秩序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blinds(horizontal)">
                                      <p:cBhvr>
                                        <p:cTn id="2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9987" y="908720"/>
            <a:ext cx="83629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a:t>
            </a:r>
            <a:r>
              <a:rPr kumimoji="1" lang="zh-CN" altLang="en-US" sz="2800" kern="0" dirty="0">
                <a:latin typeface="Centaur" pitchFamily="18" charset="0"/>
                <a:ea typeface="华文楷体" pitchFamily="2" charset="-122"/>
              </a:rPr>
              <a:t>处理器支持</a:t>
            </a:r>
            <a:r>
              <a:rPr kumimoji="1" lang="zh-CN" altLang="en-US" sz="2800" kern="0" dirty="0">
                <a:solidFill>
                  <a:srgbClr val="FF0000"/>
                </a:solidFill>
                <a:latin typeface="Centaur" pitchFamily="18" charset="0"/>
                <a:ea typeface="华文楷体" pitchFamily="2" charset="-122"/>
              </a:rPr>
              <a:t>两种工作模式</a:t>
            </a:r>
            <a:r>
              <a:rPr kumimoji="1" lang="zh-CN" altLang="en-US" sz="2800" kern="0" dirty="0">
                <a:latin typeface="Centaur" pitchFamily="18" charset="0"/>
                <a:ea typeface="华文楷体" pitchFamily="2" charset="-122"/>
              </a:rPr>
              <a:t>：</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实模式：</a:t>
            </a:r>
            <a:r>
              <a:rPr kumimoji="1" lang="en-US" altLang="zh-CN" kern="0" dirty="0">
                <a:latin typeface="Centaur" pitchFamily="18" charset="0"/>
                <a:ea typeface="华文楷体" pitchFamily="2" charset="-122"/>
              </a:rPr>
              <a:t>IA-32</a:t>
            </a:r>
            <a:r>
              <a:rPr kumimoji="1" lang="zh-CN" altLang="en-US" kern="0" dirty="0">
                <a:latin typeface="Centaur" pitchFamily="18" charset="0"/>
                <a:ea typeface="华文楷体" pitchFamily="2" charset="-122"/>
              </a:rPr>
              <a:t>处理器加电或复位时处于这一模式，此时相当于</a:t>
            </a:r>
            <a:r>
              <a:rPr kumimoji="1" lang="en-US" altLang="zh-CN" kern="0" dirty="0">
                <a:latin typeface="Centaur" pitchFamily="18" charset="0"/>
                <a:ea typeface="华文楷体" pitchFamily="2" charset="-122"/>
              </a:rPr>
              <a:t>8086/8088</a:t>
            </a:r>
            <a:r>
              <a:rPr kumimoji="1" lang="zh-CN" altLang="en-US" kern="0" dirty="0">
                <a:latin typeface="Centaur" pitchFamily="18" charset="0"/>
                <a:ea typeface="华文楷体" pitchFamily="2" charset="-122"/>
              </a:rPr>
              <a:t>处理器，</a:t>
            </a:r>
            <a:r>
              <a:rPr kumimoji="1" lang="en-US" altLang="zh-CN" kern="0" dirty="0">
                <a:latin typeface="Centaur" pitchFamily="18" charset="0"/>
                <a:ea typeface="华文楷体" pitchFamily="2" charset="-122"/>
              </a:rPr>
              <a:t>32</a:t>
            </a:r>
            <a:r>
              <a:rPr kumimoji="1" lang="zh-CN" altLang="en-US" kern="0" dirty="0">
                <a:latin typeface="Centaur" pitchFamily="18" charset="0"/>
                <a:ea typeface="华文楷体" pitchFamily="2" charset="-122"/>
              </a:rPr>
              <a:t>位地址线中的</a:t>
            </a:r>
            <a:r>
              <a:rPr kumimoji="1" lang="en-US" altLang="zh-CN" kern="0" dirty="0">
                <a:latin typeface="Centaur" pitchFamily="18" charset="0"/>
                <a:ea typeface="华文楷体" pitchFamily="2" charset="-122"/>
              </a:rPr>
              <a:t>A</a:t>
            </a:r>
            <a:r>
              <a:rPr kumimoji="1" lang="en-US" altLang="zh-CN" kern="0" baseline="-25000" dirty="0">
                <a:latin typeface="Centaur" pitchFamily="18" charset="0"/>
                <a:ea typeface="华文楷体" pitchFamily="2" charset="-122"/>
              </a:rPr>
              <a:t>3</a:t>
            </a:r>
            <a:r>
              <a:rPr kumimoji="1" lang="en-US" altLang="zh-CN" kern="0" baseline="-25000" dirty="0">
                <a:ea typeface="华文楷体" pitchFamily="2" charset="-122"/>
                <a:cs typeface="Times New Roman" pitchFamily="18" charset="0"/>
              </a:rPr>
              <a:t>1</a:t>
            </a:r>
            <a:r>
              <a:rPr kumimoji="1" lang="zh-CN" altLang="en-US" kern="0" dirty="0">
                <a:latin typeface="Centaur" pitchFamily="18" charset="0"/>
                <a:ea typeface="华文楷体" pitchFamily="2" charset="-122"/>
              </a:rPr>
              <a:t>～</a:t>
            </a:r>
            <a:r>
              <a:rPr kumimoji="1" lang="en-US" altLang="zh-CN" kern="0" dirty="0">
                <a:latin typeface="Centaur" pitchFamily="18" charset="0"/>
                <a:ea typeface="华文楷体" pitchFamily="2" charset="-122"/>
              </a:rPr>
              <a:t>A</a:t>
            </a:r>
            <a:r>
              <a:rPr kumimoji="1" lang="en-US" altLang="zh-CN" kern="0" baseline="-25000" dirty="0">
                <a:latin typeface="Centaur" pitchFamily="18" charset="0"/>
                <a:ea typeface="华文楷体" pitchFamily="2" charset="-122"/>
              </a:rPr>
              <a:t>20</a:t>
            </a:r>
            <a:r>
              <a:rPr kumimoji="1" lang="zh-CN" altLang="en-US" kern="0" dirty="0">
                <a:latin typeface="Centaur" pitchFamily="18" charset="0"/>
                <a:ea typeface="华文楷体" pitchFamily="2" charset="-122"/>
              </a:rPr>
              <a:t>不起作用，</a:t>
            </a:r>
            <a:r>
              <a:rPr kumimoji="1" lang="zh-CN" altLang="en-US" b="1" kern="0" dirty="0">
                <a:solidFill>
                  <a:srgbClr val="7030A0"/>
                </a:solidFill>
                <a:latin typeface="Centaur" pitchFamily="18" charset="0"/>
                <a:ea typeface="华文楷体" pitchFamily="2" charset="-122"/>
              </a:rPr>
              <a:t>所有访存地址都是物理地址</a:t>
            </a:r>
            <a:r>
              <a:rPr kumimoji="1" lang="zh-CN" altLang="en-US" kern="0" dirty="0">
                <a:latin typeface="Centaur" pitchFamily="18" charset="0"/>
                <a:ea typeface="华文楷体" pitchFamily="2" charset="-122"/>
              </a:rPr>
              <a:t>（实地址）。</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保护模式：</a:t>
            </a:r>
            <a:r>
              <a:rPr kumimoji="1" lang="zh-CN" altLang="en-US" kern="0" dirty="0">
                <a:latin typeface="Centaur" pitchFamily="18" charset="0"/>
                <a:ea typeface="华文楷体" pitchFamily="2" charset="-122"/>
              </a:rPr>
              <a:t>完成系统初始化后，进入该模式，此时</a:t>
            </a:r>
            <a:r>
              <a:rPr kumimoji="1" lang="en-US" altLang="zh-CN" kern="0" dirty="0">
                <a:latin typeface="Centaur" pitchFamily="18" charset="0"/>
                <a:ea typeface="华文楷体" pitchFamily="2" charset="-122"/>
              </a:rPr>
              <a:t>32</a:t>
            </a:r>
            <a:r>
              <a:rPr kumimoji="1" lang="zh-CN" altLang="en-US" kern="0" dirty="0">
                <a:latin typeface="Centaur" pitchFamily="18" charset="0"/>
                <a:ea typeface="华文楷体" pitchFamily="2" charset="-122"/>
              </a:rPr>
              <a:t>位地址线全部起作用，</a:t>
            </a:r>
            <a:r>
              <a:rPr kumimoji="1" lang="zh-CN" altLang="en-US" b="1" kern="0" dirty="0">
                <a:solidFill>
                  <a:srgbClr val="7030A0"/>
                </a:solidFill>
                <a:latin typeface="Centaur" pitchFamily="18" charset="0"/>
                <a:ea typeface="华文楷体" pitchFamily="2" charset="-122"/>
              </a:rPr>
              <a:t>访存地址为逻辑地址</a:t>
            </a:r>
            <a:r>
              <a:rPr kumimoji="1" lang="zh-CN" altLang="en-US" kern="0" dirty="0">
                <a:latin typeface="Centaur" pitchFamily="18" charset="0"/>
                <a:ea typeface="华文楷体" pitchFamily="2" charset="-122"/>
              </a:rPr>
              <a:t>（虚拟地址），进入虚拟存储器管理方式。</a:t>
            </a: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a:t>
            </a:r>
            <a:r>
              <a:rPr kumimoji="1" lang="zh-CN" altLang="en-US" sz="2800" kern="0" dirty="0">
                <a:latin typeface="Centaur" pitchFamily="18" charset="0"/>
                <a:ea typeface="华文楷体" pitchFamily="2" charset="-122"/>
              </a:rPr>
              <a:t>带有一个“神奇”的开关，决定处理器处于哪个“世界”（模式）中</a:t>
            </a: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kern="0" dirty="0">
              <a:latin typeface="Centaur" pitchFamily="18" charset="0"/>
              <a:ea typeface="华文楷体" pitchFamily="2" charset="-122"/>
            </a:endParaRPr>
          </a:p>
        </p:txBody>
      </p:sp>
      <p:sp>
        <p:nvSpPr>
          <p:cNvPr id="5" name="矩形 4"/>
          <p:cNvSpPr>
            <a:spLocks noChangeArrowheads="1"/>
          </p:cNvSpPr>
          <p:nvPr/>
        </p:nvSpPr>
        <p:spPr bwMode="auto">
          <a:xfrm>
            <a:off x="985775" y="4627150"/>
            <a:ext cx="5976937" cy="503237"/>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cxnSp>
        <p:nvCxnSpPr>
          <p:cNvPr id="8" name="直接连接符 7"/>
          <p:cNvCxnSpPr>
            <a:cxnSpLocks noChangeShapeType="1"/>
          </p:cNvCxnSpPr>
          <p:nvPr/>
        </p:nvCxnSpPr>
        <p:spPr bwMode="auto">
          <a:xfrm>
            <a:off x="6675375" y="4627150"/>
            <a:ext cx="0" cy="503237"/>
          </a:xfrm>
          <a:prstGeom prst="line">
            <a:avLst/>
          </a:prstGeom>
          <a:noFill/>
          <a:ln w="28575" algn="ctr">
            <a:solidFill>
              <a:schemeClr val="tx1"/>
            </a:solidFill>
            <a:round/>
            <a:headEnd/>
            <a:tailEnd/>
          </a:ln>
        </p:spPr>
      </p:cxnSp>
      <p:cxnSp>
        <p:nvCxnSpPr>
          <p:cNvPr id="9" name="直接连接符 8"/>
          <p:cNvCxnSpPr>
            <a:cxnSpLocks noChangeShapeType="1"/>
          </p:cNvCxnSpPr>
          <p:nvPr/>
        </p:nvCxnSpPr>
        <p:spPr bwMode="auto">
          <a:xfrm>
            <a:off x="6386450" y="4627150"/>
            <a:ext cx="0" cy="503237"/>
          </a:xfrm>
          <a:prstGeom prst="line">
            <a:avLst/>
          </a:prstGeom>
          <a:noFill/>
          <a:ln w="28575" algn="ctr">
            <a:solidFill>
              <a:schemeClr val="tx1"/>
            </a:solidFill>
            <a:round/>
            <a:headEnd/>
            <a:tailEnd/>
          </a:ln>
        </p:spPr>
      </p:cxnSp>
      <p:cxnSp>
        <p:nvCxnSpPr>
          <p:cNvPr id="10" name="直接连接符 9"/>
          <p:cNvCxnSpPr>
            <a:cxnSpLocks noChangeShapeType="1"/>
          </p:cNvCxnSpPr>
          <p:nvPr/>
        </p:nvCxnSpPr>
        <p:spPr bwMode="auto">
          <a:xfrm>
            <a:off x="6099112" y="4627150"/>
            <a:ext cx="0" cy="503237"/>
          </a:xfrm>
          <a:prstGeom prst="line">
            <a:avLst/>
          </a:prstGeom>
          <a:noFill/>
          <a:ln w="28575" algn="ctr">
            <a:solidFill>
              <a:schemeClr val="tx1"/>
            </a:solidFill>
            <a:round/>
            <a:headEnd/>
            <a:tailEnd/>
          </a:ln>
        </p:spPr>
      </p:cxnSp>
      <p:cxnSp>
        <p:nvCxnSpPr>
          <p:cNvPr id="14" name="直接连接符 13"/>
          <p:cNvCxnSpPr>
            <a:cxnSpLocks noChangeShapeType="1"/>
          </p:cNvCxnSpPr>
          <p:nvPr/>
        </p:nvCxnSpPr>
        <p:spPr bwMode="auto">
          <a:xfrm>
            <a:off x="5810187" y="4627150"/>
            <a:ext cx="0" cy="503237"/>
          </a:xfrm>
          <a:prstGeom prst="line">
            <a:avLst/>
          </a:prstGeom>
          <a:noFill/>
          <a:ln w="28575" algn="ctr">
            <a:solidFill>
              <a:schemeClr val="tx1"/>
            </a:solidFill>
            <a:round/>
            <a:headEnd/>
            <a:tailEnd/>
          </a:ln>
        </p:spPr>
      </p:cxnSp>
      <p:cxnSp>
        <p:nvCxnSpPr>
          <p:cNvPr id="15" name="直接连接符 14"/>
          <p:cNvCxnSpPr>
            <a:cxnSpLocks noChangeShapeType="1"/>
          </p:cNvCxnSpPr>
          <p:nvPr/>
        </p:nvCxnSpPr>
        <p:spPr bwMode="auto">
          <a:xfrm>
            <a:off x="5522850" y="4627150"/>
            <a:ext cx="0" cy="503237"/>
          </a:xfrm>
          <a:prstGeom prst="line">
            <a:avLst/>
          </a:prstGeom>
          <a:noFill/>
          <a:ln w="28575" algn="ctr">
            <a:solidFill>
              <a:schemeClr val="tx1"/>
            </a:solidFill>
            <a:round/>
            <a:headEnd/>
            <a:tailEnd/>
          </a:ln>
        </p:spPr>
      </p:cxnSp>
      <p:cxnSp>
        <p:nvCxnSpPr>
          <p:cNvPr id="16" name="直接连接符 15"/>
          <p:cNvCxnSpPr>
            <a:cxnSpLocks noChangeShapeType="1"/>
          </p:cNvCxnSpPr>
          <p:nvPr/>
        </p:nvCxnSpPr>
        <p:spPr bwMode="auto">
          <a:xfrm>
            <a:off x="1201675" y="4627150"/>
            <a:ext cx="0" cy="503237"/>
          </a:xfrm>
          <a:prstGeom prst="line">
            <a:avLst/>
          </a:prstGeom>
          <a:noFill/>
          <a:ln w="28575" algn="ctr">
            <a:solidFill>
              <a:schemeClr val="tx1"/>
            </a:solidFill>
            <a:round/>
            <a:headEnd/>
            <a:tailEnd/>
          </a:ln>
        </p:spPr>
      </p:cxnSp>
      <p:sp>
        <p:nvSpPr>
          <p:cNvPr id="18" name="TextBox 17"/>
          <p:cNvSpPr txBox="1">
            <a:spLocks noChangeArrowheads="1"/>
          </p:cNvSpPr>
          <p:nvPr/>
        </p:nvSpPr>
        <p:spPr bwMode="auto">
          <a:xfrm>
            <a:off x="6346762" y="4555712"/>
            <a:ext cx="215900" cy="647700"/>
          </a:xfrm>
          <a:prstGeom prst="rect">
            <a:avLst/>
          </a:prstGeom>
          <a:noFill/>
          <a:ln w="9525">
            <a:noFill/>
            <a:miter lim="800000"/>
            <a:headEnd/>
            <a:tailEnd/>
          </a:ln>
        </p:spPr>
        <p:txBody>
          <a:bodyPr>
            <a:spAutoFit/>
          </a:bodyPr>
          <a:lstStyle/>
          <a:p>
            <a:r>
              <a:rPr lang="en-US" altLang="zh-CN" sz="1800"/>
              <a:t>MP</a:t>
            </a:r>
            <a:endParaRPr lang="zh-CN" altLang="en-US" sz="1800"/>
          </a:p>
        </p:txBody>
      </p:sp>
      <p:sp>
        <p:nvSpPr>
          <p:cNvPr id="19" name="TextBox 18"/>
          <p:cNvSpPr txBox="1">
            <a:spLocks noChangeArrowheads="1"/>
          </p:cNvSpPr>
          <p:nvPr/>
        </p:nvSpPr>
        <p:spPr bwMode="auto">
          <a:xfrm>
            <a:off x="6027675" y="4554125"/>
            <a:ext cx="215900" cy="646112"/>
          </a:xfrm>
          <a:prstGeom prst="rect">
            <a:avLst/>
          </a:prstGeom>
          <a:noFill/>
          <a:ln w="9525">
            <a:noFill/>
            <a:miter lim="800000"/>
            <a:headEnd/>
            <a:tailEnd/>
          </a:ln>
        </p:spPr>
        <p:txBody>
          <a:bodyPr>
            <a:spAutoFit/>
          </a:bodyPr>
          <a:lstStyle/>
          <a:p>
            <a:r>
              <a:rPr lang="en-US" altLang="zh-CN" sz="1800"/>
              <a:t>EM</a:t>
            </a:r>
            <a:endParaRPr lang="zh-CN" altLang="en-US" sz="1800"/>
          </a:p>
        </p:txBody>
      </p:sp>
      <p:sp>
        <p:nvSpPr>
          <p:cNvPr id="20" name="TextBox 19"/>
          <p:cNvSpPr txBox="1">
            <a:spLocks noChangeArrowheads="1"/>
          </p:cNvSpPr>
          <p:nvPr/>
        </p:nvSpPr>
        <p:spPr bwMode="auto">
          <a:xfrm>
            <a:off x="6661087" y="4554125"/>
            <a:ext cx="215900" cy="646112"/>
          </a:xfrm>
          <a:prstGeom prst="rect">
            <a:avLst/>
          </a:prstGeom>
          <a:noFill/>
          <a:ln w="9525">
            <a:noFill/>
            <a:miter lim="800000"/>
            <a:headEnd/>
            <a:tailEnd/>
          </a:ln>
        </p:spPr>
        <p:txBody>
          <a:bodyPr>
            <a:spAutoFit/>
          </a:bodyPr>
          <a:lstStyle/>
          <a:p>
            <a:r>
              <a:rPr lang="en-US" altLang="zh-CN" sz="1800"/>
              <a:t>PE</a:t>
            </a:r>
            <a:endParaRPr lang="zh-CN" altLang="en-US" sz="1800"/>
          </a:p>
        </p:txBody>
      </p:sp>
      <p:sp>
        <p:nvSpPr>
          <p:cNvPr id="21" name="TextBox 20"/>
          <p:cNvSpPr txBox="1">
            <a:spLocks noChangeArrowheads="1"/>
          </p:cNvSpPr>
          <p:nvPr/>
        </p:nvSpPr>
        <p:spPr bwMode="auto">
          <a:xfrm>
            <a:off x="5783200" y="4554125"/>
            <a:ext cx="215900" cy="646112"/>
          </a:xfrm>
          <a:prstGeom prst="rect">
            <a:avLst/>
          </a:prstGeom>
          <a:noFill/>
          <a:ln w="9525">
            <a:noFill/>
            <a:miter lim="800000"/>
            <a:headEnd/>
            <a:tailEnd/>
          </a:ln>
        </p:spPr>
        <p:txBody>
          <a:bodyPr>
            <a:spAutoFit/>
          </a:bodyPr>
          <a:lstStyle/>
          <a:p>
            <a:r>
              <a:rPr lang="en-US" altLang="zh-CN" sz="1800"/>
              <a:t>TS</a:t>
            </a:r>
            <a:endParaRPr lang="zh-CN" altLang="en-US" sz="1800"/>
          </a:p>
        </p:txBody>
      </p:sp>
      <p:sp>
        <p:nvSpPr>
          <p:cNvPr id="22" name="TextBox 21"/>
          <p:cNvSpPr txBox="1">
            <a:spLocks noChangeArrowheads="1"/>
          </p:cNvSpPr>
          <p:nvPr/>
        </p:nvSpPr>
        <p:spPr bwMode="auto">
          <a:xfrm>
            <a:off x="5505387" y="4554125"/>
            <a:ext cx="215900" cy="646112"/>
          </a:xfrm>
          <a:prstGeom prst="rect">
            <a:avLst/>
          </a:prstGeom>
          <a:noFill/>
          <a:ln w="9525">
            <a:noFill/>
            <a:miter lim="800000"/>
            <a:headEnd/>
            <a:tailEnd/>
          </a:ln>
        </p:spPr>
        <p:txBody>
          <a:bodyPr>
            <a:spAutoFit/>
          </a:bodyPr>
          <a:lstStyle/>
          <a:p>
            <a:r>
              <a:rPr lang="en-US" altLang="zh-CN" sz="1800"/>
              <a:t>ET</a:t>
            </a:r>
            <a:endParaRPr lang="zh-CN" altLang="en-US" sz="1800"/>
          </a:p>
        </p:txBody>
      </p:sp>
      <p:sp>
        <p:nvSpPr>
          <p:cNvPr id="23" name="TextBox 22"/>
          <p:cNvSpPr txBox="1">
            <a:spLocks noChangeArrowheads="1"/>
          </p:cNvSpPr>
          <p:nvPr/>
        </p:nvSpPr>
        <p:spPr bwMode="auto">
          <a:xfrm>
            <a:off x="928625" y="4555712"/>
            <a:ext cx="215900" cy="647700"/>
          </a:xfrm>
          <a:prstGeom prst="rect">
            <a:avLst/>
          </a:prstGeom>
          <a:noFill/>
          <a:ln w="9525">
            <a:noFill/>
            <a:miter lim="800000"/>
            <a:headEnd/>
            <a:tailEnd/>
          </a:ln>
        </p:spPr>
        <p:txBody>
          <a:bodyPr>
            <a:spAutoFit/>
          </a:bodyPr>
          <a:lstStyle/>
          <a:p>
            <a:r>
              <a:rPr lang="en-US" altLang="zh-CN" sz="1800"/>
              <a:t>PG</a:t>
            </a:r>
            <a:endParaRPr lang="zh-CN" altLang="en-US" sz="1800"/>
          </a:p>
        </p:txBody>
      </p:sp>
      <p:sp>
        <p:nvSpPr>
          <p:cNvPr id="24" name="TextBox 23"/>
          <p:cNvSpPr txBox="1">
            <a:spLocks noChangeArrowheads="1"/>
          </p:cNvSpPr>
          <p:nvPr/>
        </p:nvSpPr>
        <p:spPr bwMode="auto">
          <a:xfrm>
            <a:off x="7165912" y="4639850"/>
            <a:ext cx="1906588" cy="461962"/>
          </a:xfrm>
          <a:prstGeom prst="rect">
            <a:avLst/>
          </a:prstGeom>
          <a:noFill/>
          <a:ln w="9525">
            <a:noFill/>
            <a:miter lim="800000"/>
            <a:headEnd/>
            <a:tailEnd/>
          </a:ln>
        </p:spPr>
        <p:txBody>
          <a:bodyPr>
            <a:spAutoFit/>
          </a:bodyPr>
          <a:lstStyle/>
          <a:p>
            <a:r>
              <a:rPr lang="en-US" altLang="zh-CN">
                <a:latin typeface="Centaur" pitchFamily="18" charset="0"/>
              </a:rPr>
              <a:t>CR0</a:t>
            </a:r>
            <a:r>
              <a:rPr lang="zh-CN" altLang="en-US">
                <a:latin typeface="Centaur" pitchFamily="18" charset="0"/>
              </a:rPr>
              <a:t>寄存器</a:t>
            </a:r>
          </a:p>
        </p:txBody>
      </p:sp>
      <p:sp>
        <p:nvSpPr>
          <p:cNvPr id="25" name="TextBox 24"/>
          <p:cNvSpPr txBox="1">
            <a:spLocks noChangeArrowheads="1"/>
          </p:cNvSpPr>
          <p:nvPr/>
        </p:nvSpPr>
        <p:spPr bwMode="auto">
          <a:xfrm>
            <a:off x="842900" y="5203412"/>
            <a:ext cx="7488237" cy="860425"/>
          </a:xfrm>
          <a:prstGeom prst="rect">
            <a:avLst/>
          </a:prstGeom>
          <a:noFill/>
          <a:ln w="9525">
            <a:noFill/>
            <a:miter lim="800000"/>
            <a:headEnd/>
            <a:tailEnd/>
          </a:ln>
        </p:spPr>
        <p:txBody>
          <a:bodyPr>
            <a:spAutoFit/>
          </a:bodyPr>
          <a:lstStyle/>
          <a:p>
            <a:pPr>
              <a:lnSpc>
                <a:spcPts val="3000"/>
              </a:lnSpc>
            </a:pPr>
            <a:r>
              <a:rPr lang="zh-CN" altLang="en-US" sz="2000">
                <a:latin typeface="Centaur" pitchFamily="18" charset="0"/>
                <a:ea typeface="华文楷体" pitchFamily="2" charset="-122"/>
              </a:rPr>
              <a:t>计算机加电或复位时，</a:t>
            </a:r>
            <a:r>
              <a:rPr lang="en-US" altLang="zh-CN" sz="2000">
                <a:solidFill>
                  <a:srgbClr val="FF0000"/>
                </a:solidFill>
                <a:latin typeface="Centaur" pitchFamily="18" charset="0"/>
                <a:ea typeface="华文楷体" pitchFamily="2" charset="-122"/>
              </a:rPr>
              <a:t>PE</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0</a:t>
            </a:r>
            <a:r>
              <a:rPr lang="zh-CN" altLang="en-US" sz="2000">
                <a:solidFill>
                  <a:srgbClr val="0033CC"/>
                </a:solidFill>
                <a:latin typeface="Centaur" pitchFamily="18" charset="0"/>
                <a:ea typeface="华文楷体" pitchFamily="2" charset="-122"/>
              </a:rPr>
              <a:t>，</a:t>
            </a:r>
            <a:r>
              <a:rPr lang="en-US" altLang="zh-CN" sz="2000">
                <a:solidFill>
                  <a:srgbClr val="0033CC"/>
                </a:solidFill>
                <a:latin typeface="Centaur" pitchFamily="18" charset="0"/>
                <a:ea typeface="华文楷体" pitchFamily="2" charset="-122"/>
              </a:rPr>
              <a:t>IA-32</a:t>
            </a:r>
            <a:r>
              <a:rPr lang="zh-CN" altLang="en-US" sz="2000">
                <a:solidFill>
                  <a:srgbClr val="0033CC"/>
                </a:solidFill>
                <a:latin typeface="Centaur" pitchFamily="18" charset="0"/>
                <a:ea typeface="华文楷体" pitchFamily="2" charset="-122"/>
              </a:rPr>
              <a:t>处理器处于实模式</a:t>
            </a:r>
            <a:endParaRPr lang="en-US" altLang="zh-CN" sz="2000">
              <a:solidFill>
                <a:srgbClr val="0033CC"/>
              </a:solidFill>
              <a:latin typeface="Centaur" pitchFamily="18" charset="0"/>
              <a:ea typeface="华文楷体" pitchFamily="2" charset="-122"/>
            </a:endParaRPr>
          </a:p>
          <a:p>
            <a:pPr>
              <a:lnSpc>
                <a:spcPts val="3000"/>
              </a:lnSpc>
            </a:pPr>
            <a:r>
              <a:rPr lang="zh-CN" altLang="en-US" sz="2000">
                <a:latin typeface="Centaur" pitchFamily="18" charset="0"/>
                <a:ea typeface="华文楷体" pitchFamily="2" charset="-122"/>
              </a:rPr>
              <a:t>当</a:t>
            </a:r>
            <a:r>
              <a:rPr lang="en-US" altLang="zh-CN" sz="2000">
                <a:solidFill>
                  <a:srgbClr val="FF0000"/>
                </a:solidFill>
                <a:latin typeface="Centaur" pitchFamily="18" charset="0"/>
                <a:ea typeface="华文楷体" pitchFamily="2" charset="-122"/>
              </a:rPr>
              <a:t>PE</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a:t>
            </a:r>
            <a:r>
              <a:rPr lang="zh-CN" altLang="en-US" sz="2000">
                <a:solidFill>
                  <a:srgbClr val="FF0000"/>
                </a:solidFill>
                <a:latin typeface="Centaur" pitchFamily="18" charset="0"/>
                <a:ea typeface="华文楷体" pitchFamily="2" charset="-122"/>
              </a:rPr>
              <a:t> </a:t>
            </a:r>
            <a:r>
              <a:rPr lang="en-US" altLang="zh-CN" sz="2000">
                <a:solidFill>
                  <a:srgbClr val="FF0000"/>
                </a:solidFill>
                <a:ea typeface="华文楷体" pitchFamily="2" charset="-122"/>
                <a:cs typeface="Times New Roman" pitchFamily="18" charset="0"/>
              </a:rPr>
              <a:t>1</a:t>
            </a:r>
            <a:r>
              <a:rPr lang="zh-CN" altLang="en-US" sz="2000">
                <a:solidFill>
                  <a:srgbClr val="0033CC"/>
                </a:solidFill>
                <a:latin typeface="Centaur" pitchFamily="18" charset="0"/>
                <a:ea typeface="华文楷体" pitchFamily="2" charset="-122"/>
              </a:rPr>
              <a:t>时，</a:t>
            </a:r>
            <a:r>
              <a:rPr lang="en-US" altLang="zh-CN" sz="2000">
                <a:solidFill>
                  <a:srgbClr val="0033CC"/>
                </a:solidFill>
                <a:latin typeface="Centaur" pitchFamily="18" charset="0"/>
                <a:ea typeface="华文楷体" pitchFamily="2" charset="-122"/>
              </a:rPr>
              <a:t>IA-32</a:t>
            </a:r>
            <a:r>
              <a:rPr lang="zh-CN" altLang="en-US" sz="2000">
                <a:solidFill>
                  <a:srgbClr val="0033CC"/>
                </a:solidFill>
                <a:latin typeface="Centaur" pitchFamily="18" charset="0"/>
                <a:ea typeface="华文楷体" pitchFamily="2" charset="-122"/>
              </a:rPr>
              <a:t>处理器进入保护模式</a:t>
            </a:r>
            <a:r>
              <a:rPr lang="zh-CN" altLang="en-US" sz="2000">
                <a:latin typeface="Centaur" pitchFamily="18" charset="0"/>
                <a:ea typeface="华文楷体" pitchFamily="2" charset="-122"/>
              </a:rPr>
              <a:t>，而且不能切换回实模式</a:t>
            </a:r>
          </a:p>
        </p:txBody>
      </p:sp>
      <p:sp>
        <p:nvSpPr>
          <p:cNvPr id="26" name="TextBox 25"/>
          <p:cNvSpPr txBox="1">
            <a:spLocks noChangeArrowheads="1"/>
          </p:cNvSpPr>
          <p:nvPr/>
        </p:nvSpPr>
        <p:spPr bwMode="auto">
          <a:xfrm>
            <a:off x="2498662" y="4655725"/>
            <a:ext cx="1908175" cy="461962"/>
          </a:xfrm>
          <a:prstGeom prst="rect">
            <a:avLst/>
          </a:prstGeom>
          <a:noFill/>
          <a:ln w="9525">
            <a:noFill/>
            <a:miter lim="800000"/>
            <a:headEnd/>
            <a:tailEnd/>
          </a:ln>
        </p:spPr>
        <p:txBody>
          <a:bodyPr>
            <a:spAutoFit/>
          </a:bodyPr>
          <a:lstStyle/>
          <a:p>
            <a:r>
              <a:rPr lang="en-US" altLang="zh-CN">
                <a:latin typeface="Centaur" pitchFamily="18" charset="0"/>
              </a:rPr>
              <a:t>RESERVED</a:t>
            </a:r>
            <a:endParaRPr lang="zh-CN" altLang="en-US">
              <a:latin typeface="Centaur" pitchFamily="18" charset="0"/>
            </a:endParaRPr>
          </a:p>
        </p:txBody>
      </p:sp>
      <p:sp>
        <p:nvSpPr>
          <p:cNvPr id="27" name="Rectangle 2">
            <a:extLst>
              <a:ext uri="{FF2B5EF4-FFF2-40B4-BE49-F238E27FC236}">
                <a16:creationId xmlns:a16="http://schemas.microsoft.com/office/drawing/2014/main" id="{478B422C-0AEC-49F1-BCAE-F33787876139}"/>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的世界”</a:t>
            </a:r>
            <a:r>
              <a:rPr lang="pt-BR" altLang="zh-CN" sz="3600" dirty="0"/>
              <a:t>— — </a:t>
            </a:r>
            <a:r>
              <a:rPr lang="zh-CN" altLang="pt-BR" sz="3600" dirty="0"/>
              <a:t>建立新秩序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5">
                                            <p:txEl>
                                              <p:pRg st="0" end="0"/>
                                            </p:txEl>
                                          </p:spTgt>
                                        </p:tgtEl>
                                        <p:attrNameLst>
                                          <p:attrName>style.visibility</p:attrName>
                                        </p:attrNameLst>
                                      </p:cBhvr>
                                      <p:to>
                                        <p:strVal val="visible"/>
                                      </p:to>
                                    </p:set>
                                    <p:animEffect transition="in" filter="blinds(horizontal)">
                                      <p:cBhvr>
                                        <p:cTn id="69" dur="500"/>
                                        <p:tgtEl>
                                          <p:spTgt spid="2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5">
                                            <p:txEl>
                                              <p:pRg st="1" end="1"/>
                                            </p:txEl>
                                          </p:spTgt>
                                        </p:tgtEl>
                                        <p:attrNameLst>
                                          <p:attrName>style.visibility</p:attrName>
                                        </p:attrNameLst>
                                      </p:cBhvr>
                                      <p:to>
                                        <p:strVal val="visible"/>
                                      </p:to>
                                    </p:set>
                                    <p:animEffect transition="in" filter="blinds(horizontal)">
                                      <p:cBhvr>
                                        <p:cTn id="74"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9" grpId="0"/>
      <p:bldP spid="20" grpId="0"/>
      <p:bldP spid="21" grpId="0"/>
      <p:bldP spid="22" grpId="0"/>
      <p:bldP spid="23" grpId="0"/>
      <p:bldP spid="2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6800850" y="2227932"/>
            <a:ext cx="1600200" cy="3657600"/>
          </a:xfrm>
          <a:prstGeom prst="wave">
            <a:avLst>
              <a:gd name="adj1" fmla="val 4167"/>
              <a:gd name="adj2" fmla="val 0"/>
            </a:avLst>
          </a:prstGeom>
          <a:no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6" name="Rectangle 4" descr="宽下对角线"/>
          <p:cNvSpPr>
            <a:spLocks noChangeArrowheads="1"/>
          </p:cNvSpPr>
          <p:nvPr/>
        </p:nvSpPr>
        <p:spPr bwMode="auto">
          <a:xfrm>
            <a:off x="6800850" y="3370932"/>
            <a:ext cx="1600200" cy="6096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7" name="Rectangle 5" descr="宽下对角线"/>
          <p:cNvSpPr>
            <a:spLocks noChangeArrowheads="1"/>
          </p:cNvSpPr>
          <p:nvPr/>
        </p:nvSpPr>
        <p:spPr bwMode="auto">
          <a:xfrm>
            <a:off x="6800850" y="4285332"/>
            <a:ext cx="1600200" cy="9144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8" name="Rectangle 6"/>
          <p:cNvSpPr>
            <a:spLocks noChangeArrowheads="1"/>
          </p:cNvSpPr>
          <p:nvPr/>
        </p:nvSpPr>
        <p:spPr bwMode="auto">
          <a:xfrm>
            <a:off x="704850" y="1365920"/>
            <a:ext cx="1905000" cy="838200"/>
          </a:xfrm>
          <a:prstGeom prst="rect">
            <a:avLst/>
          </a:prstGeom>
          <a:no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9" name="Text Box 7"/>
          <p:cNvSpPr txBox="1">
            <a:spLocks noChangeArrowheads="1"/>
          </p:cNvSpPr>
          <p:nvPr/>
        </p:nvSpPr>
        <p:spPr bwMode="auto">
          <a:xfrm>
            <a:off x="781050" y="908720"/>
            <a:ext cx="1905000" cy="427037"/>
          </a:xfrm>
          <a:prstGeom prst="rect">
            <a:avLst/>
          </a:prstGeom>
          <a:noFill/>
          <a:ln w="9525">
            <a:noFill/>
            <a:miter lim="800000"/>
            <a:headEnd/>
            <a:tailEnd/>
          </a:ln>
        </p:spPr>
        <p:txBody>
          <a:bodyPr>
            <a:spAutoFit/>
          </a:bodyPr>
          <a:lstStyle/>
          <a:p>
            <a:pPr>
              <a:spcBef>
                <a:spcPct val="50000"/>
              </a:spcBef>
            </a:pPr>
            <a:r>
              <a:rPr lang="zh-CN" altLang="en-US" sz="2200" b="1">
                <a:solidFill>
                  <a:srgbClr val="C2228D"/>
                </a:solidFill>
                <a:latin typeface="华文楷体" pitchFamily="2" charset="-122"/>
                <a:ea typeface="华文楷体" pitchFamily="2" charset="-122"/>
              </a:rPr>
              <a:t>段寄存器</a:t>
            </a:r>
          </a:p>
        </p:txBody>
      </p:sp>
      <p:sp>
        <p:nvSpPr>
          <p:cNvPr id="13320" name="Rectangle 8"/>
          <p:cNvSpPr>
            <a:spLocks noChangeArrowheads="1"/>
          </p:cNvSpPr>
          <p:nvPr/>
        </p:nvSpPr>
        <p:spPr bwMode="auto">
          <a:xfrm>
            <a:off x="857250" y="15183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1" name="Rectangle 9"/>
          <p:cNvSpPr>
            <a:spLocks noChangeArrowheads="1"/>
          </p:cNvSpPr>
          <p:nvPr/>
        </p:nvSpPr>
        <p:spPr bwMode="auto">
          <a:xfrm>
            <a:off x="1009650" y="16707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2" name="Rectangle 10"/>
          <p:cNvSpPr>
            <a:spLocks noChangeArrowheads="1"/>
          </p:cNvSpPr>
          <p:nvPr/>
        </p:nvSpPr>
        <p:spPr bwMode="auto">
          <a:xfrm>
            <a:off x="1162050" y="18231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3" name="Rectangle 11"/>
          <p:cNvSpPr>
            <a:spLocks noChangeArrowheads="1"/>
          </p:cNvSpPr>
          <p:nvPr/>
        </p:nvSpPr>
        <p:spPr bwMode="auto">
          <a:xfrm>
            <a:off x="1314450" y="19755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4" name="Rectangle 12"/>
          <p:cNvSpPr>
            <a:spLocks noChangeArrowheads="1"/>
          </p:cNvSpPr>
          <p:nvPr/>
        </p:nvSpPr>
        <p:spPr bwMode="auto">
          <a:xfrm>
            <a:off x="1466850" y="21279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5" name="Text Box 13"/>
          <p:cNvSpPr txBox="1">
            <a:spLocks noChangeArrowheads="1"/>
          </p:cNvSpPr>
          <p:nvPr/>
        </p:nvSpPr>
        <p:spPr bwMode="auto">
          <a:xfrm>
            <a:off x="142875" y="1511970"/>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SS</a:t>
            </a:r>
          </a:p>
        </p:txBody>
      </p:sp>
      <p:sp>
        <p:nvSpPr>
          <p:cNvPr id="13326" name="Text Box 14"/>
          <p:cNvSpPr txBox="1">
            <a:spLocks noChangeArrowheads="1"/>
          </p:cNvSpPr>
          <p:nvPr/>
        </p:nvSpPr>
        <p:spPr bwMode="auto">
          <a:xfrm>
            <a:off x="781050" y="2585120"/>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CS</a:t>
            </a:r>
          </a:p>
        </p:txBody>
      </p:sp>
      <p:sp>
        <p:nvSpPr>
          <p:cNvPr id="13327" name="Text Box 15"/>
          <p:cNvSpPr txBox="1">
            <a:spLocks noChangeArrowheads="1"/>
          </p:cNvSpPr>
          <p:nvPr/>
        </p:nvSpPr>
        <p:spPr bwMode="auto">
          <a:xfrm>
            <a:off x="1771650" y="2285082"/>
            <a:ext cx="1447800" cy="427038"/>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段选择符</a:t>
            </a:r>
          </a:p>
        </p:txBody>
      </p:sp>
      <p:sp>
        <p:nvSpPr>
          <p:cNvPr id="13328" name="Text Box 16"/>
          <p:cNvSpPr txBox="1">
            <a:spLocks noChangeArrowheads="1"/>
          </p:cNvSpPr>
          <p:nvPr/>
        </p:nvSpPr>
        <p:spPr bwMode="auto">
          <a:xfrm>
            <a:off x="488950" y="3542382"/>
            <a:ext cx="2930525" cy="431800"/>
          </a:xfrm>
          <a:prstGeom prst="rect">
            <a:avLst/>
          </a:prstGeom>
          <a:noFill/>
          <a:ln w="9525">
            <a:noFill/>
            <a:miter lim="800000"/>
            <a:headEnd/>
            <a:tailEnd/>
          </a:ln>
        </p:spPr>
        <p:txBody>
          <a:bodyPr>
            <a:spAutoFit/>
          </a:bodyPr>
          <a:lstStyle/>
          <a:p>
            <a:pPr algn="ctr">
              <a:spcBef>
                <a:spcPct val="50000"/>
              </a:spcBef>
            </a:pPr>
            <a:r>
              <a:rPr lang="zh-CN" altLang="en-US" sz="2200" b="1">
                <a:solidFill>
                  <a:srgbClr val="C2228D"/>
                </a:solidFill>
                <a:latin typeface="华文楷体" pitchFamily="2" charset="-122"/>
                <a:ea typeface="华文楷体" pitchFamily="2" charset="-122"/>
              </a:rPr>
              <a:t>段表 (段描述符 )</a:t>
            </a:r>
          </a:p>
        </p:txBody>
      </p:sp>
      <p:grpSp>
        <p:nvGrpSpPr>
          <p:cNvPr id="13329" name="Group 17"/>
          <p:cNvGrpSpPr>
            <a:grpSpLocks/>
          </p:cNvGrpSpPr>
          <p:nvPr/>
        </p:nvGrpSpPr>
        <p:grpSpPr bwMode="auto">
          <a:xfrm>
            <a:off x="400050" y="2966120"/>
            <a:ext cx="1905000" cy="3165475"/>
            <a:chOff x="288" y="1920"/>
            <a:chExt cx="1200" cy="2031"/>
          </a:xfrm>
        </p:grpSpPr>
        <p:sp>
          <p:nvSpPr>
            <p:cNvPr id="13385" name="Line 18"/>
            <p:cNvSpPr>
              <a:spLocks noChangeShapeType="1"/>
            </p:cNvSpPr>
            <p:nvPr/>
          </p:nvSpPr>
          <p:spPr bwMode="auto">
            <a:xfrm>
              <a:off x="1488" y="1920"/>
              <a:ext cx="0" cy="336"/>
            </a:xfrm>
            <a:prstGeom prst="line">
              <a:avLst/>
            </a:prstGeom>
            <a:noFill/>
            <a:ln w="28575">
              <a:solidFill>
                <a:schemeClr val="accent2"/>
              </a:solidFill>
              <a:round/>
              <a:headEnd/>
              <a:tailEnd/>
            </a:ln>
          </p:spPr>
          <p:txBody>
            <a:bodyPr/>
            <a:lstStyle/>
            <a:p>
              <a:endParaRPr lang="zh-CN" altLang="en-US"/>
            </a:p>
          </p:txBody>
        </p:sp>
        <p:sp>
          <p:nvSpPr>
            <p:cNvPr id="13386" name="Line 19"/>
            <p:cNvSpPr>
              <a:spLocks noChangeShapeType="1"/>
            </p:cNvSpPr>
            <p:nvPr/>
          </p:nvSpPr>
          <p:spPr bwMode="auto">
            <a:xfrm>
              <a:off x="288" y="2247"/>
              <a:ext cx="1200" cy="0"/>
            </a:xfrm>
            <a:prstGeom prst="line">
              <a:avLst/>
            </a:prstGeom>
            <a:noFill/>
            <a:ln w="28575">
              <a:solidFill>
                <a:schemeClr val="accent2"/>
              </a:solidFill>
              <a:round/>
              <a:headEnd/>
              <a:tailEnd/>
            </a:ln>
          </p:spPr>
          <p:txBody>
            <a:bodyPr/>
            <a:lstStyle/>
            <a:p>
              <a:endParaRPr lang="zh-CN" altLang="en-US"/>
            </a:p>
          </p:txBody>
        </p:sp>
        <p:sp>
          <p:nvSpPr>
            <p:cNvPr id="13387" name="Line 20"/>
            <p:cNvSpPr>
              <a:spLocks noChangeShapeType="1"/>
            </p:cNvSpPr>
            <p:nvPr/>
          </p:nvSpPr>
          <p:spPr bwMode="auto">
            <a:xfrm>
              <a:off x="306" y="2256"/>
              <a:ext cx="0" cy="1695"/>
            </a:xfrm>
            <a:prstGeom prst="line">
              <a:avLst/>
            </a:prstGeom>
            <a:noFill/>
            <a:ln w="28575">
              <a:solidFill>
                <a:schemeClr val="accent2"/>
              </a:solidFill>
              <a:round/>
              <a:headEnd/>
              <a:tailEnd/>
            </a:ln>
          </p:spPr>
          <p:txBody>
            <a:bodyPr/>
            <a:lstStyle/>
            <a:p>
              <a:endParaRPr lang="zh-CN" altLang="en-US"/>
            </a:p>
          </p:txBody>
        </p:sp>
        <p:sp>
          <p:nvSpPr>
            <p:cNvPr id="13388" name="Line 21"/>
            <p:cNvSpPr>
              <a:spLocks noChangeShapeType="1"/>
            </p:cNvSpPr>
            <p:nvPr/>
          </p:nvSpPr>
          <p:spPr bwMode="auto">
            <a:xfrm>
              <a:off x="306" y="3951"/>
              <a:ext cx="774" cy="0"/>
            </a:xfrm>
            <a:prstGeom prst="line">
              <a:avLst/>
            </a:prstGeom>
            <a:noFill/>
            <a:ln w="28575">
              <a:solidFill>
                <a:schemeClr val="accent2"/>
              </a:solidFill>
              <a:round/>
              <a:headEnd/>
              <a:tailEnd type="triangle" w="med" len="med"/>
            </a:ln>
          </p:spPr>
          <p:txBody>
            <a:bodyPr/>
            <a:lstStyle/>
            <a:p>
              <a:endParaRPr lang="zh-CN" altLang="en-US"/>
            </a:p>
          </p:txBody>
        </p:sp>
      </p:grpSp>
      <p:sp>
        <p:nvSpPr>
          <p:cNvPr id="13330" name="Rectangle 22"/>
          <p:cNvSpPr>
            <a:spLocks noChangeArrowheads="1"/>
          </p:cNvSpPr>
          <p:nvPr/>
        </p:nvSpPr>
        <p:spPr bwMode="auto">
          <a:xfrm>
            <a:off x="895350" y="4004345"/>
            <a:ext cx="1905000" cy="1165225"/>
          </a:xfrm>
          <a:prstGeom prst="rect">
            <a:avLst/>
          </a:prstGeom>
          <a:no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1" name="Rectangle 23"/>
          <p:cNvSpPr>
            <a:spLocks noChangeArrowheads="1"/>
          </p:cNvSpPr>
          <p:nvPr/>
        </p:nvSpPr>
        <p:spPr bwMode="auto">
          <a:xfrm>
            <a:off x="1047750" y="4215482"/>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2" name="Rectangle 24"/>
          <p:cNvSpPr>
            <a:spLocks noChangeArrowheads="1"/>
          </p:cNvSpPr>
          <p:nvPr/>
        </p:nvSpPr>
        <p:spPr bwMode="auto">
          <a:xfrm>
            <a:off x="1200150" y="4428207"/>
            <a:ext cx="1905000" cy="1163638"/>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3" name="Rectangle 25"/>
          <p:cNvSpPr>
            <a:spLocks noChangeArrowheads="1"/>
          </p:cNvSpPr>
          <p:nvPr/>
        </p:nvSpPr>
        <p:spPr bwMode="auto">
          <a:xfrm>
            <a:off x="1352550" y="4639345"/>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4" name="Rectangle 26"/>
          <p:cNvSpPr>
            <a:spLocks noChangeArrowheads="1"/>
          </p:cNvSpPr>
          <p:nvPr/>
        </p:nvSpPr>
        <p:spPr bwMode="auto">
          <a:xfrm>
            <a:off x="1504950" y="4852070"/>
            <a:ext cx="1905000" cy="1163637"/>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5" name="Rectangle 27"/>
          <p:cNvSpPr>
            <a:spLocks noChangeArrowheads="1"/>
          </p:cNvSpPr>
          <p:nvPr/>
        </p:nvSpPr>
        <p:spPr bwMode="auto">
          <a:xfrm>
            <a:off x="1657350" y="5082257"/>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6" name="Line 28"/>
          <p:cNvSpPr>
            <a:spLocks noChangeShapeType="1"/>
          </p:cNvSpPr>
          <p:nvPr/>
        </p:nvSpPr>
        <p:spPr bwMode="auto">
          <a:xfrm>
            <a:off x="1657350" y="5464845"/>
            <a:ext cx="1905000" cy="0"/>
          </a:xfrm>
          <a:prstGeom prst="line">
            <a:avLst/>
          </a:prstGeom>
          <a:noFill/>
          <a:ln w="9525">
            <a:solidFill>
              <a:schemeClr val="tx1"/>
            </a:solidFill>
            <a:round/>
            <a:headEnd/>
            <a:tailEnd/>
          </a:ln>
        </p:spPr>
        <p:txBody>
          <a:bodyPr/>
          <a:lstStyle/>
          <a:p>
            <a:endParaRPr lang="zh-CN" altLang="en-US"/>
          </a:p>
        </p:txBody>
      </p:sp>
      <p:sp>
        <p:nvSpPr>
          <p:cNvPr id="13337" name="Line 29"/>
          <p:cNvSpPr>
            <a:spLocks noChangeShapeType="1"/>
          </p:cNvSpPr>
          <p:nvPr/>
        </p:nvSpPr>
        <p:spPr bwMode="auto">
          <a:xfrm>
            <a:off x="1666875" y="5831557"/>
            <a:ext cx="1905000" cy="0"/>
          </a:xfrm>
          <a:prstGeom prst="line">
            <a:avLst/>
          </a:prstGeom>
          <a:noFill/>
          <a:ln w="9525">
            <a:solidFill>
              <a:schemeClr val="tx1"/>
            </a:solidFill>
            <a:round/>
            <a:headEnd/>
            <a:tailEnd/>
          </a:ln>
        </p:spPr>
        <p:txBody>
          <a:bodyPr/>
          <a:lstStyle/>
          <a:p>
            <a:endParaRPr lang="zh-CN" altLang="en-US"/>
          </a:p>
        </p:txBody>
      </p:sp>
      <p:sp>
        <p:nvSpPr>
          <p:cNvPr id="13338" name="Text Box 30"/>
          <p:cNvSpPr txBox="1">
            <a:spLocks noChangeArrowheads="1"/>
          </p:cNvSpPr>
          <p:nvPr/>
        </p:nvSpPr>
        <p:spPr bwMode="auto">
          <a:xfrm>
            <a:off x="2085975" y="5067970"/>
            <a:ext cx="1485900"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存取权限</a:t>
            </a:r>
          </a:p>
        </p:txBody>
      </p:sp>
      <p:sp>
        <p:nvSpPr>
          <p:cNvPr id="13339" name="Text Box 31"/>
          <p:cNvSpPr txBox="1">
            <a:spLocks noChangeArrowheads="1"/>
          </p:cNvSpPr>
          <p:nvPr/>
        </p:nvSpPr>
        <p:spPr bwMode="auto">
          <a:xfrm>
            <a:off x="2095500" y="5448970"/>
            <a:ext cx="1147763"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段限</a:t>
            </a:r>
          </a:p>
        </p:txBody>
      </p:sp>
      <p:sp>
        <p:nvSpPr>
          <p:cNvPr id="13340" name="Text Box 32"/>
          <p:cNvSpPr txBox="1">
            <a:spLocks noChangeArrowheads="1"/>
          </p:cNvSpPr>
          <p:nvPr/>
        </p:nvSpPr>
        <p:spPr bwMode="auto">
          <a:xfrm>
            <a:off x="2090738" y="5858545"/>
            <a:ext cx="1138237"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段基址</a:t>
            </a:r>
          </a:p>
        </p:txBody>
      </p:sp>
      <p:sp>
        <p:nvSpPr>
          <p:cNvPr id="13341" name="Text Box 33" descr="新闻纸"/>
          <p:cNvSpPr txBox="1">
            <a:spLocks noChangeArrowheads="1"/>
          </p:cNvSpPr>
          <p:nvPr/>
        </p:nvSpPr>
        <p:spPr bwMode="auto">
          <a:xfrm>
            <a:off x="4573588" y="965870"/>
            <a:ext cx="1770062" cy="436562"/>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200" b="1">
                <a:solidFill>
                  <a:srgbClr val="009900"/>
                </a:solidFill>
                <a:latin typeface="华文楷体" pitchFamily="2" charset="-122"/>
                <a:ea typeface="华文楷体" pitchFamily="2" charset="-122"/>
              </a:rPr>
              <a:t>基址寄存器</a:t>
            </a:r>
          </a:p>
        </p:txBody>
      </p:sp>
      <p:sp>
        <p:nvSpPr>
          <p:cNvPr id="13342" name="Text Box 34" descr="粉色砂纸"/>
          <p:cNvSpPr txBox="1">
            <a:spLocks noChangeArrowheads="1"/>
          </p:cNvSpPr>
          <p:nvPr/>
        </p:nvSpPr>
        <p:spPr bwMode="auto">
          <a:xfrm>
            <a:off x="4573588" y="1570707"/>
            <a:ext cx="1770062" cy="436563"/>
          </a:xfrm>
          <a:prstGeom prst="rect">
            <a:avLst/>
          </a:prstGeom>
          <a:blipFill dpi="0" rotWithShape="0">
            <a:blip r:embed="rId4"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200" b="1">
                <a:solidFill>
                  <a:srgbClr val="009900"/>
                </a:solidFill>
                <a:latin typeface="华文楷体" pitchFamily="2" charset="-122"/>
                <a:ea typeface="华文楷体" pitchFamily="2" charset="-122"/>
              </a:rPr>
              <a:t>变址寄存器</a:t>
            </a:r>
          </a:p>
        </p:txBody>
      </p:sp>
      <p:sp>
        <p:nvSpPr>
          <p:cNvPr id="13343" name="Text Box 35" descr="粉色砂纸"/>
          <p:cNvSpPr txBox="1">
            <a:spLocks noChangeArrowheads="1"/>
          </p:cNvSpPr>
          <p:nvPr/>
        </p:nvSpPr>
        <p:spPr bwMode="auto">
          <a:xfrm>
            <a:off x="4730750" y="2875632"/>
            <a:ext cx="1481138" cy="700088"/>
          </a:xfrm>
          <a:prstGeom prst="rect">
            <a:avLst/>
          </a:prstGeom>
          <a:blipFill dpi="0" rotWithShape="0">
            <a:blip r:embed="rId4" cstate="print"/>
            <a:srcRect/>
            <a:tile tx="0" ty="0" sx="100000" sy="100000" flip="none" algn="tl"/>
          </a:blipFill>
          <a:ln w="9525">
            <a:solidFill>
              <a:schemeClr val="tx1"/>
            </a:solidFill>
            <a:miter lim="800000"/>
            <a:headEnd/>
            <a:tailEnd/>
          </a:ln>
        </p:spPr>
        <p:txBody>
          <a:bodyPr tIns="10800" bIns="10800">
            <a:spAutoFit/>
          </a:bodyPr>
          <a:lstStyle/>
          <a:p>
            <a:pPr algn="ctr">
              <a:spcBef>
                <a:spcPct val="50000"/>
              </a:spcBef>
            </a:pPr>
            <a:r>
              <a:rPr lang="zh-CN" altLang="en-US" sz="2200" b="1">
                <a:solidFill>
                  <a:srgbClr val="009900"/>
                </a:solidFill>
                <a:latin typeface="Centaur" pitchFamily="18" charset="0"/>
                <a:ea typeface="华文楷体" pitchFamily="2" charset="-122"/>
              </a:rPr>
              <a:t>比例因子1/2/4/8</a:t>
            </a:r>
          </a:p>
        </p:txBody>
      </p:sp>
      <p:sp>
        <p:nvSpPr>
          <p:cNvPr id="13344" name="Text Box 36" descr="花束"/>
          <p:cNvSpPr txBox="1">
            <a:spLocks noChangeArrowheads="1"/>
          </p:cNvSpPr>
          <p:nvPr/>
        </p:nvSpPr>
        <p:spPr bwMode="auto">
          <a:xfrm>
            <a:off x="4730750" y="3851945"/>
            <a:ext cx="1481138" cy="711200"/>
          </a:xfrm>
          <a:prstGeom prst="rect">
            <a:avLst/>
          </a:prstGeom>
          <a:blipFill dpi="0" rotWithShape="0">
            <a:blip r:embed="rId5"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000" b="1">
                <a:solidFill>
                  <a:schemeClr val="tx2"/>
                </a:solidFill>
                <a:latin typeface="Centaur" pitchFamily="18" charset="0"/>
                <a:ea typeface="华文楷体" pitchFamily="2" charset="-122"/>
              </a:rPr>
              <a:t>偏移量8/16/32位</a:t>
            </a:r>
          </a:p>
        </p:txBody>
      </p:sp>
      <p:sp>
        <p:nvSpPr>
          <p:cNvPr id="13345" name="Oval 37"/>
          <p:cNvSpPr>
            <a:spLocks noChangeArrowheads="1"/>
          </p:cNvSpPr>
          <p:nvPr/>
        </p:nvSpPr>
        <p:spPr bwMode="auto">
          <a:xfrm>
            <a:off x="5275263" y="2300957"/>
            <a:ext cx="385762"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46" name="Text Box 38"/>
          <p:cNvSpPr txBox="1">
            <a:spLocks noChangeArrowheads="1"/>
          </p:cNvSpPr>
          <p:nvPr/>
        </p:nvSpPr>
        <p:spPr bwMode="auto">
          <a:xfrm>
            <a:off x="5303838" y="2202532"/>
            <a:ext cx="276225" cy="457200"/>
          </a:xfrm>
          <a:prstGeom prst="rect">
            <a:avLst/>
          </a:prstGeom>
          <a:noFill/>
          <a:ln w="9525">
            <a:noFill/>
            <a:miter lim="800000"/>
            <a:headEnd/>
            <a:tailEnd/>
          </a:ln>
        </p:spPr>
        <p:txBody>
          <a:bodyPr>
            <a:spAutoFit/>
          </a:bodyPr>
          <a:lstStyle/>
          <a:p>
            <a:pPr>
              <a:spcBef>
                <a:spcPct val="50000"/>
              </a:spcBef>
            </a:pPr>
            <a:r>
              <a:rPr lang="en-US" altLang="zh-CN" b="1">
                <a:cs typeface="Arial" charset="0"/>
              </a:rPr>
              <a:t>x</a:t>
            </a:r>
          </a:p>
        </p:txBody>
      </p:sp>
      <p:sp>
        <p:nvSpPr>
          <p:cNvPr id="13347" name="Oval 39"/>
          <p:cNvSpPr>
            <a:spLocks noChangeArrowheads="1"/>
          </p:cNvSpPr>
          <p:nvPr/>
        </p:nvSpPr>
        <p:spPr bwMode="auto">
          <a:xfrm>
            <a:off x="3976688" y="4147220"/>
            <a:ext cx="385762"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48" name="Text Box 40"/>
          <p:cNvSpPr txBox="1">
            <a:spLocks noChangeArrowheads="1"/>
          </p:cNvSpPr>
          <p:nvPr/>
        </p:nvSpPr>
        <p:spPr bwMode="auto">
          <a:xfrm>
            <a:off x="3992563" y="4085307"/>
            <a:ext cx="342900" cy="457200"/>
          </a:xfrm>
          <a:prstGeom prst="rect">
            <a:avLst/>
          </a:prstGeom>
          <a:noFill/>
          <a:ln w="9525">
            <a:noFill/>
            <a:miter lim="800000"/>
            <a:headEnd/>
            <a:tailEnd/>
          </a:ln>
        </p:spPr>
        <p:txBody>
          <a:bodyPr>
            <a:spAutoFit/>
          </a:bodyPr>
          <a:lstStyle/>
          <a:p>
            <a:pPr>
              <a:spcBef>
                <a:spcPct val="50000"/>
              </a:spcBef>
            </a:pPr>
            <a:r>
              <a:rPr lang="zh-CN" altLang="en-US" b="1">
                <a:cs typeface="Arial" charset="0"/>
              </a:rPr>
              <a:t>+</a:t>
            </a:r>
          </a:p>
        </p:txBody>
      </p:sp>
      <p:grpSp>
        <p:nvGrpSpPr>
          <p:cNvPr id="13349" name="Group 41"/>
          <p:cNvGrpSpPr>
            <a:grpSpLocks/>
          </p:cNvGrpSpPr>
          <p:nvPr/>
        </p:nvGrpSpPr>
        <p:grpSpPr bwMode="auto">
          <a:xfrm>
            <a:off x="3765550" y="1180182"/>
            <a:ext cx="1687513" cy="3106738"/>
            <a:chOff x="2417" y="795"/>
            <a:chExt cx="1063" cy="1957"/>
          </a:xfrm>
        </p:grpSpPr>
        <p:sp>
          <p:nvSpPr>
            <p:cNvPr id="13376" name="Line 42"/>
            <p:cNvSpPr>
              <a:spLocks noChangeShapeType="1"/>
            </p:cNvSpPr>
            <p:nvPr/>
          </p:nvSpPr>
          <p:spPr bwMode="auto">
            <a:xfrm>
              <a:off x="3474" y="1338"/>
              <a:ext cx="0" cy="180"/>
            </a:xfrm>
            <a:prstGeom prst="line">
              <a:avLst/>
            </a:prstGeom>
            <a:noFill/>
            <a:ln w="28575">
              <a:solidFill>
                <a:srgbClr val="A50021"/>
              </a:solidFill>
              <a:round/>
              <a:headEnd/>
              <a:tailEnd type="triangle" w="med" len="med"/>
            </a:ln>
          </p:spPr>
          <p:txBody>
            <a:bodyPr/>
            <a:lstStyle/>
            <a:p>
              <a:endParaRPr lang="zh-CN" altLang="en-US"/>
            </a:p>
          </p:txBody>
        </p:sp>
        <p:sp>
          <p:nvSpPr>
            <p:cNvPr id="13377" name="Line 43"/>
            <p:cNvSpPr>
              <a:spLocks noChangeShapeType="1"/>
            </p:cNvSpPr>
            <p:nvPr/>
          </p:nvSpPr>
          <p:spPr bwMode="auto">
            <a:xfrm>
              <a:off x="3480" y="1695"/>
              <a:ext cx="0" cy="180"/>
            </a:xfrm>
            <a:prstGeom prst="line">
              <a:avLst/>
            </a:prstGeom>
            <a:noFill/>
            <a:ln w="28575">
              <a:solidFill>
                <a:srgbClr val="A50021"/>
              </a:solidFill>
              <a:round/>
              <a:headEnd type="triangle" w="med" len="med"/>
              <a:tailEnd/>
            </a:ln>
          </p:spPr>
          <p:txBody>
            <a:bodyPr/>
            <a:lstStyle/>
            <a:p>
              <a:endParaRPr lang="zh-CN" altLang="en-US"/>
            </a:p>
          </p:txBody>
        </p:sp>
        <p:grpSp>
          <p:nvGrpSpPr>
            <p:cNvPr id="13378" name="Group 44"/>
            <p:cNvGrpSpPr>
              <a:grpSpLocks/>
            </p:cNvGrpSpPr>
            <p:nvPr/>
          </p:nvGrpSpPr>
          <p:grpSpPr bwMode="auto">
            <a:xfrm>
              <a:off x="2417" y="795"/>
              <a:ext cx="962" cy="1957"/>
              <a:chOff x="2417" y="795"/>
              <a:chExt cx="962" cy="1957"/>
            </a:xfrm>
          </p:grpSpPr>
          <p:sp>
            <p:nvSpPr>
              <p:cNvPr id="13379" name="Line 45"/>
              <p:cNvSpPr>
                <a:spLocks noChangeShapeType="1"/>
              </p:cNvSpPr>
              <p:nvPr/>
            </p:nvSpPr>
            <p:spPr bwMode="auto">
              <a:xfrm flipH="1">
                <a:off x="2426" y="795"/>
                <a:ext cx="491" cy="0"/>
              </a:xfrm>
              <a:prstGeom prst="line">
                <a:avLst/>
              </a:prstGeom>
              <a:noFill/>
              <a:ln w="28575">
                <a:solidFill>
                  <a:srgbClr val="A50021"/>
                </a:solidFill>
                <a:round/>
                <a:headEnd/>
                <a:tailEnd/>
              </a:ln>
            </p:spPr>
            <p:txBody>
              <a:bodyPr/>
              <a:lstStyle/>
              <a:p>
                <a:endParaRPr lang="zh-CN" altLang="en-US"/>
              </a:p>
            </p:txBody>
          </p:sp>
          <p:sp>
            <p:nvSpPr>
              <p:cNvPr id="13380" name="Line 46"/>
              <p:cNvSpPr>
                <a:spLocks noChangeShapeType="1"/>
              </p:cNvSpPr>
              <p:nvPr/>
            </p:nvSpPr>
            <p:spPr bwMode="auto">
              <a:xfrm>
                <a:off x="2417" y="795"/>
                <a:ext cx="0" cy="1957"/>
              </a:xfrm>
              <a:prstGeom prst="line">
                <a:avLst/>
              </a:prstGeom>
              <a:noFill/>
              <a:ln w="28575">
                <a:solidFill>
                  <a:srgbClr val="A50021"/>
                </a:solidFill>
                <a:round/>
                <a:headEnd/>
                <a:tailEnd/>
              </a:ln>
            </p:spPr>
            <p:txBody>
              <a:bodyPr/>
              <a:lstStyle/>
              <a:p>
                <a:endParaRPr lang="zh-CN" altLang="en-US"/>
              </a:p>
            </p:txBody>
          </p:sp>
          <p:sp>
            <p:nvSpPr>
              <p:cNvPr id="13381" name="Line 47"/>
              <p:cNvSpPr>
                <a:spLocks noChangeShapeType="1"/>
              </p:cNvSpPr>
              <p:nvPr/>
            </p:nvSpPr>
            <p:spPr bwMode="auto">
              <a:xfrm flipH="1">
                <a:off x="2661" y="1614"/>
                <a:ext cx="718" cy="0"/>
              </a:xfrm>
              <a:prstGeom prst="line">
                <a:avLst/>
              </a:prstGeom>
              <a:noFill/>
              <a:ln w="28575">
                <a:solidFill>
                  <a:srgbClr val="A50021"/>
                </a:solidFill>
                <a:round/>
                <a:headEnd/>
                <a:tailEnd/>
              </a:ln>
            </p:spPr>
            <p:txBody>
              <a:bodyPr/>
              <a:lstStyle/>
              <a:p>
                <a:endParaRPr lang="zh-CN" altLang="en-US"/>
              </a:p>
            </p:txBody>
          </p:sp>
          <p:sp>
            <p:nvSpPr>
              <p:cNvPr id="13382" name="Line 48"/>
              <p:cNvSpPr>
                <a:spLocks noChangeShapeType="1"/>
              </p:cNvSpPr>
              <p:nvPr/>
            </p:nvSpPr>
            <p:spPr bwMode="auto">
              <a:xfrm flipH="1">
                <a:off x="2776" y="2752"/>
                <a:ext cx="240" cy="0"/>
              </a:xfrm>
              <a:prstGeom prst="line">
                <a:avLst/>
              </a:prstGeom>
              <a:noFill/>
              <a:ln w="28575">
                <a:solidFill>
                  <a:srgbClr val="A50021"/>
                </a:solidFill>
                <a:round/>
                <a:headEnd/>
                <a:tailEnd type="triangle" w="med" len="med"/>
              </a:ln>
            </p:spPr>
            <p:txBody>
              <a:bodyPr/>
              <a:lstStyle/>
              <a:p>
                <a:endParaRPr lang="zh-CN" altLang="en-US"/>
              </a:p>
            </p:txBody>
          </p:sp>
          <p:sp>
            <p:nvSpPr>
              <p:cNvPr id="13383" name="Line 49"/>
              <p:cNvSpPr>
                <a:spLocks noChangeShapeType="1"/>
              </p:cNvSpPr>
              <p:nvPr/>
            </p:nvSpPr>
            <p:spPr bwMode="auto">
              <a:xfrm>
                <a:off x="2661" y="1614"/>
                <a:ext cx="0" cy="1050"/>
              </a:xfrm>
              <a:prstGeom prst="line">
                <a:avLst/>
              </a:prstGeom>
              <a:noFill/>
              <a:ln w="28575">
                <a:solidFill>
                  <a:srgbClr val="A50021"/>
                </a:solidFill>
                <a:round/>
                <a:headEnd/>
                <a:tailEnd type="triangle" w="med" len="med"/>
              </a:ln>
            </p:spPr>
            <p:txBody>
              <a:bodyPr/>
              <a:lstStyle/>
              <a:p>
                <a:endParaRPr lang="zh-CN" altLang="en-US"/>
              </a:p>
            </p:txBody>
          </p:sp>
          <p:sp>
            <p:nvSpPr>
              <p:cNvPr id="13384" name="Line 50"/>
              <p:cNvSpPr>
                <a:spLocks noChangeShapeType="1"/>
              </p:cNvSpPr>
              <p:nvPr/>
            </p:nvSpPr>
            <p:spPr bwMode="auto">
              <a:xfrm>
                <a:off x="2426" y="2752"/>
                <a:ext cx="133" cy="0"/>
              </a:xfrm>
              <a:prstGeom prst="line">
                <a:avLst/>
              </a:prstGeom>
              <a:noFill/>
              <a:ln w="28575">
                <a:solidFill>
                  <a:srgbClr val="A50021"/>
                </a:solidFill>
                <a:round/>
                <a:headEnd/>
                <a:tailEnd type="triangle" w="med" len="med"/>
              </a:ln>
            </p:spPr>
            <p:txBody>
              <a:bodyPr/>
              <a:lstStyle/>
              <a:p>
                <a:endParaRPr lang="zh-CN" altLang="en-US"/>
              </a:p>
            </p:txBody>
          </p:sp>
        </p:grpSp>
      </p:grpSp>
      <p:sp>
        <p:nvSpPr>
          <p:cNvPr id="13350" name="Oval 51"/>
          <p:cNvSpPr>
            <a:spLocks noChangeArrowheads="1"/>
          </p:cNvSpPr>
          <p:nvPr/>
        </p:nvSpPr>
        <p:spPr bwMode="auto">
          <a:xfrm>
            <a:off x="5353050" y="5071145"/>
            <a:ext cx="385763"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51" name="Text Box 52"/>
          <p:cNvSpPr txBox="1">
            <a:spLocks noChangeArrowheads="1"/>
          </p:cNvSpPr>
          <p:nvPr/>
        </p:nvSpPr>
        <p:spPr bwMode="auto">
          <a:xfrm>
            <a:off x="5367338" y="4994945"/>
            <a:ext cx="342900" cy="457200"/>
          </a:xfrm>
          <a:prstGeom prst="rect">
            <a:avLst/>
          </a:prstGeom>
          <a:noFill/>
          <a:ln w="9525">
            <a:noFill/>
            <a:miter lim="800000"/>
            <a:headEnd/>
            <a:tailEnd/>
          </a:ln>
        </p:spPr>
        <p:txBody>
          <a:bodyPr>
            <a:spAutoFit/>
          </a:bodyPr>
          <a:lstStyle/>
          <a:p>
            <a:pPr>
              <a:spcBef>
                <a:spcPct val="50000"/>
              </a:spcBef>
            </a:pPr>
            <a:r>
              <a:rPr lang="zh-CN" altLang="en-US" b="1">
                <a:cs typeface="Arial" charset="0"/>
              </a:rPr>
              <a:t>+</a:t>
            </a:r>
          </a:p>
        </p:txBody>
      </p:sp>
      <p:sp>
        <p:nvSpPr>
          <p:cNvPr id="13352" name="Line 54"/>
          <p:cNvSpPr>
            <a:spLocks noChangeShapeType="1"/>
          </p:cNvSpPr>
          <p:nvPr/>
        </p:nvSpPr>
        <p:spPr bwMode="auto">
          <a:xfrm>
            <a:off x="4167188" y="4469482"/>
            <a:ext cx="0" cy="701675"/>
          </a:xfrm>
          <a:prstGeom prst="line">
            <a:avLst/>
          </a:prstGeom>
          <a:noFill/>
          <a:ln w="28575">
            <a:solidFill>
              <a:schemeClr val="accent2"/>
            </a:solidFill>
            <a:round/>
            <a:headEnd/>
            <a:tailEnd/>
          </a:ln>
        </p:spPr>
        <p:txBody>
          <a:bodyPr/>
          <a:lstStyle/>
          <a:p>
            <a:endParaRPr lang="zh-CN" altLang="en-US"/>
          </a:p>
        </p:txBody>
      </p:sp>
      <p:sp>
        <p:nvSpPr>
          <p:cNvPr id="13353" name="Line 55"/>
          <p:cNvSpPr>
            <a:spLocks noChangeShapeType="1"/>
          </p:cNvSpPr>
          <p:nvPr/>
        </p:nvSpPr>
        <p:spPr bwMode="auto">
          <a:xfrm>
            <a:off x="3562350" y="6029995"/>
            <a:ext cx="2019300" cy="0"/>
          </a:xfrm>
          <a:prstGeom prst="line">
            <a:avLst/>
          </a:prstGeom>
          <a:noFill/>
          <a:ln w="28575">
            <a:solidFill>
              <a:schemeClr val="accent2"/>
            </a:solidFill>
            <a:round/>
            <a:headEnd/>
            <a:tailEnd/>
          </a:ln>
        </p:spPr>
        <p:txBody>
          <a:bodyPr/>
          <a:lstStyle/>
          <a:p>
            <a:endParaRPr lang="zh-CN" altLang="en-US"/>
          </a:p>
        </p:txBody>
      </p:sp>
      <p:sp>
        <p:nvSpPr>
          <p:cNvPr id="13354" name="Line 56"/>
          <p:cNvSpPr>
            <a:spLocks noChangeShapeType="1"/>
          </p:cNvSpPr>
          <p:nvPr/>
        </p:nvSpPr>
        <p:spPr bwMode="auto">
          <a:xfrm flipV="1">
            <a:off x="4164013" y="5156870"/>
            <a:ext cx="1217612" cy="0"/>
          </a:xfrm>
          <a:prstGeom prst="line">
            <a:avLst/>
          </a:prstGeom>
          <a:noFill/>
          <a:ln w="28575">
            <a:solidFill>
              <a:schemeClr val="accent2"/>
            </a:solidFill>
            <a:round/>
            <a:headEnd/>
            <a:tailEnd type="triangle" w="med" len="med"/>
          </a:ln>
        </p:spPr>
        <p:txBody>
          <a:bodyPr/>
          <a:lstStyle/>
          <a:p>
            <a:endParaRPr lang="zh-CN" altLang="en-US"/>
          </a:p>
        </p:txBody>
      </p:sp>
      <p:sp>
        <p:nvSpPr>
          <p:cNvPr id="13355" name="Line 57"/>
          <p:cNvSpPr>
            <a:spLocks noChangeShapeType="1"/>
          </p:cNvSpPr>
          <p:nvPr/>
        </p:nvSpPr>
        <p:spPr bwMode="auto">
          <a:xfrm>
            <a:off x="5553075" y="5406107"/>
            <a:ext cx="0" cy="623888"/>
          </a:xfrm>
          <a:prstGeom prst="line">
            <a:avLst/>
          </a:prstGeom>
          <a:noFill/>
          <a:ln w="28575">
            <a:solidFill>
              <a:schemeClr val="accent2"/>
            </a:solidFill>
            <a:round/>
            <a:headEnd type="triangle" w="med" len="med"/>
            <a:tailEnd/>
          </a:ln>
        </p:spPr>
        <p:txBody>
          <a:bodyPr/>
          <a:lstStyle/>
          <a:p>
            <a:endParaRPr lang="zh-CN" altLang="en-US"/>
          </a:p>
        </p:txBody>
      </p:sp>
      <p:grpSp>
        <p:nvGrpSpPr>
          <p:cNvPr id="13356" name="Group 58"/>
          <p:cNvGrpSpPr>
            <a:grpSpLocks/>
          </p:cNvGrpSpPr>
          <p:nvPr/>
        </p:nvGrpSpPr>
        <p:grpSpPr bwMode="auto">
          <a:xfrm>
            <a:off x="5738813" y="4129757"/>
            <a:ext cx="1062037" cy="1082675"/>
            <a:chOff x="3651" y="2653"/>
            <a:chExt cx="669" cy="682"/>
          </a:xfrm>
        </p:grpSpPr>
        <p:sp>
          <p:nvSpPr>
            <p:cNvPr id="13373" name="Line 59"/>
            <p:cNvSpPr>
              <a:spLocks noChangeShapeType="1"/>
            </p:cNvSpPr>
            <p:nvPr/>
          </p:nvSpPr>
          <p:spPr bwMode="auto">
            <a:xfrm flipH="1">
              <a:off x="3651" y="3334"/>
              <a:ext cx="489" cy="0"/>
            </a:xfrm>
            <a:prstGeom prst="line">
              <a:avLst/>
            </a:prstGeom>
            <a:noFill/>
            <a:ln w="28575">
              <a:solidFill>
                <a:schemeClr val="tx1"/>
              </a:solidFill>
              <a:round/>
              <a:headEnd/>
              <a:tailEnd/>
            </a:ln>
          </p:spPr>
          <p:txBody>
            <a:bodyPr/>
            <a:lstStyle/>
            <a:p>
              <a:endParaRPr lang="zh-CN" altLang="en-US"/>
            </a:p>
          </p:txBody>
        </p:sp>
        <p:sp>
          <p:nvSpPr>
            <p:cNvPr id="13374" name="Line 60"/>
            <p:cNvSpPr>
              <a:spLocks noChangeShapeType="1"/>
            </p:cNvSpPr>
            <p:nvPr/>
          </p:nvSpPr>
          <p:spPr bwMode="auto">
            <a:xfrm>
              <a:off x="4140" y="2662"/>
              <a:ext cx="0" cy="673"/>
            </a:xfrm>
            <a:prstGeom prst="line">
              <a:avLst/>
            </a:prstGeom>
            <a:noFill/>
            <a:ln w="28575">
              <a:solidFill>
                <a:schemeClr val="tx1"/>
              </a:solidFill>
              <a:round/>
              <a:headEnd/>
              <a:tailEnd/>
            </a:ln>
          </p:spPr>
          <p:txBody>
            <a:bodyPr/>
            <a:lstStyle/>
            <a:p>
              <a:endParaRPr lang="zh-CN" altLang="en-US"/>
            </a:p>
          </p:txBody>
        </p:sp>
        <p:sp>
          <p:nvSpPr>
            <p:cNvPr id="13375" name="Line 61"/>
            <p:cNvSpPr>
              <a:spLocks noChangeShapeType="1"/>
            </p:cNvSpPr>
            <p:nvPr/>
          </p:nvSpPr>
          <p:spPr bwMode="auto">
            <a:xfrm>
              <a:off x="4141" y="2653"/>
              <a:ext cx="179" cy="0"/>
            </a:xfrm>
            <a:prstGeom prst="line">
              <a:avLst/>
            </a:prstGeom>
            <a:noFill/>
            <a:ln w="28575">
              <a:solidFill>
                <a:schemeClr val="tx1"/>
              </a:solidFill>
              <a:round/>
              <a:headEnd/>
              <a:tailEnd type="triangle" w="med" len="med"/>
            </a:ln>
          </p:spPr>
          <p:txBody>
            <a:bodyPr/>
            <a:lstStyle/>
            <a:p>
              <a:endParaRPr lang="zh-CN" altLang="en-US"/>
            </a:p>
          </p:txBody>
        </p:sp>
      </p:grpSp>
      <p:sp>
        <p:nvSpPr>
          <p:cNvPr id="13357" name="Text Box 62"/>
          <p:cNvSpPr txBox="1">
            <a:spLocks noChangeArrowheads="1"/>
          </p:cNvSpPr>
          <p:nvPr/>
        </p:nvSpPr>
        <p:spPr bwMode="auto">
          <a:xfrm>
            <a:off x="5621338" y="5209257"/>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线性地址</a:t>
            </a:r>
          </a:p>
        </p:txBody>
      </p:sp>
      <p:sp>
        <p:nvSpPr>
          <p:cNvPr id="13358" name="Text Box 63"/>
          <p:cNvSpPr txBox="1">
            <a:spLocks noChangeArrowheads="1"/>
          </p:cNvSpPr>
          <p:nvPr/>
        </p:nvSpPr>
        <p:spPr bwMode="auto">
          <a:xfrm>
            <a:off x="4208463" y="4739357"/>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有效地址</a:t>
            </a:r>
          </a:p>
        </p:txBody>
      </p:sp>
      <p:sp>
        <p:nvSpPr>
          <p:cNvPr id="13359" name="Rectangle 64"/>
          <p:cNvSpPr>
            <a:spLocks noChangeArrowheads="1"/>
          </p:cNvSpPr>
          <p:nvPr/>
        </p:nvSpPr>
        <p:spPr bwMode="auto">
          <a:xfrm>
            <a:off x="6800850" y="3980532"/>
            <a:ext cx="1600200" cy="304800"/>
          </a:xfrm>
          <a:prstGeom prst="rect">
            <a:avLst/>
          </a:prstGeom>
          <a:solidFill>
            <a:schemeClr val="accent1"/>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60" name="Line 65"/>
          <p:cNvSpPr>
            <a:spLocks noChangeShapeType="1"/>
          </p:cNvSpPr>
          <p:nvPr/>
        </p:nvSpPr>
        <p:spPr bwMode="auto">
          <a:xfrm flipV="1">
            <a:off x="8401050" y="3375695"/>
            <a:ext cx="482600" cy="0"/>
          </a:xfrm>
          <a:prstGeom prst="line">
            <a:avLst/>
          </a:prstGeom>
          <a:noFill/>
          <a:ln w="57150">
            <a:solidFill>
              <a:srgbClr val="CC3300"/>
            </a:solidFill>
            <a:round/>
            <a:headEnd/>
            <a:tailEnd/>
          </a:ln>
        </p:spPr>
        <p:txBody>
          <a:bodyPr/>
          <a:lstStyle/>
          <a:p>
            <a:endParaRPr lang="zh-CN" altLang="en-US"/>
          </a:p>
        </p:txBody>
      </p:sp>
      <p:sp>
        <p:nvSpPr>
          <p:cNvPr id="13361" name="Line 66"/>
          <p:cNvSpPr>
            <a:spLocks noChangeShapeType="1"/>
          </p:cNvSpPr>
          <p:nvPr/>
        </p:nvSpPr>
        <p:spPr bwMode="auto">
          <a:xfrm>
            <a:off x="8401050" y="5206082"/>
            <a:ext cx="482600" cy="0"/>
          </a:xfrm>
          <a:prstGeom prst="line">
            <a:avLst/>
          </a:prstGeom>
          <a:noFill/>
          <a:ln w="57150">
            <a:solidFill>
              <a:srgbClr val="CC3300"/>
            </a:solidFill>
            <a:round/>
            <a:headEnd/>
            <a:tailEnd/>
          </a:ln>
        </p:spPr>
        <p:txBody>
          <a:bodyPr/>
          <a:lstStyle/>
          <a:p>
            <a:endParaRPr lang="zh-CN" altLang="en-US"/>
          </a:p>
        </p:txBody>
      </p:sp>
      <p:sp>
        <p:nvSpPr>
          <p:cNvPr id="13362" name="Line 67"/>
          <p:cNvSpPr>
            <a:spLocks noChangeShapeType="1"/>
          </p:cNvSpPr>
          <p:nvPr/>
        </p:nvSpPr>
        <p:spPr bwMode="auto">
          <a:xfrm>
            <a:off x="8651875" y="3389982"/>
            <a:ext cx="0" cy="742950"/>
          </a:xfrm>
          <a:prstGeom prst="line">
            <a:avLst/>
          </a:prstGeom>
          <a:noFill/>
          <a:ln w="38100">
            <a:solidFill>
              <a:srgbClr val="CC3300"/>
            </a:solidFill>
            <a:round/>
            <a:headEnd/>
            <a:tailEnd type="triangle" w="med" len="med"/>
          </a:ln>
        </p:spPr>
        <p:txBody>
          <a:bodyPr/>
          <a:lstStyle/>
          <a:p>
            <a:endParaRPr lang="zh-CN" altLang="en-US"/>
          </a:p>
        </p:txBody>
      </p:sp>
      <p:sp>
        <p:nvSpPr>
          <p:cNvPr id="13363" name="Line 68"/>
          <p:cNvSpPr>
            <a:spLocks noChangeShapeType="1"/>
          </p:cNvSpPr>
          <p:nvPr/>
        </p:nvSpPr>
        <p:spPr bwMode="auto">
          <a:xfrm>
            <a:off x="8651875" y="4494882"/>
            <a:ext cx="0" cy="723900"/>
          </a:xfrm>
          <a:prstGeom prst="line">
            <a:avLst/>
          </a:prstGeom>
          <a:noFill/>
          <a:ln w="38100">
            <a:solidFill>
              <a:srgbClr val="CC3300"/>
            </a:solidFill>
            <a:round/>
            <a:headEnd type="triangle" w="med" len="med"/>
            <a:tailEnd/>
          </a:ln>
        </p:spPr>
        <p:txBody>
          <a:bodyPr/>
          <a:lstStyle/>
          <a:p>
            <a:endParaRPr lang="zh-CN" altLang="en-US"/>
          </a:p>
        </p:txBody>
      </p:sp>
      <p:sp>
        <p:nvSpPr>
          <p:cNvPr id="13364" name="Text Box 69"/>
          <p:cNvSpPr txBox="1">
            <a:spLocks noChangeArrowheads="1"/>
          </p:cNvSpPr>
          <p:nvPr/>
        </p:nvSpPr>
        <p:spPr bwMode="auto">
          <a:xfrm>
            <a:off x="8439150" y="4098007"/>
            <a:ext cx="561975" cy="396875"/>
          </a:xfrm>
          <a:prstGeom prst="rect">
            <a:avLst/>
          </a:prstGeom>
          <a:noFill/>
          <a:ln w="9525">
            <a:noFill/>
            <a:miter lim="800000"/>
            <a:headEnd/>
            <a:tailEnd/>
          </a:ln>
        </p:spPr>
        <p:txBody>
          <a:bodyPr wrap="none" lIns="0" rIns="0"/>
          <a:lstStyle/>
          <a:p>
            <a:pPr>
              <a:spcBef>
                <a:spcPct val="50000"/>
              </a:spcBef>
            </a:pPr>
            <a:r>
              <a:rPr lang="zh-CN" altLang="en-US" sz="2000" b="1">
                <a:solidFill>
                  <a:srgbClr val="C2228D"/>
                </a:solidFill>
                <a:latin typeface="华文楷体" pitchFamily="2" charset="-122"/>
                <a:ea typeface="华文楷体" pitchFamily="2" charset="-122"/>
              </a:rPr>
              <a:t>段限</a:t>
            </a:r>
          </a:p>
        </p:txBody>
      </p:sp>
      <p:sp>
        <p:nvSpPr>
          <p:cNvPr id="13365" name="Text Box 70"/>
          <p:cNvSpPr txBox="1">
            <a:spLocks noChangeArrowheads="1"/>
          </p:cNvSpPr>
          <p:nvPr/>
        </p:nvSpPr>
        <p:spPr bwMode="auto">
          <a:xfrm>
            <a:off x="8466138" y="5182270"/>
            <a:ext cx="563562" cy="396875"/>
          </a:xfrm>
          <a:prstGeom prst="rect">
            <a:avLst/>
          </a:prstGeom>
          <a:noFill/>
          <a:ln w="9525">
            <a:noFill/>
            <a:miter lim="800000"/>
            <a:headEnd/>
            <a:tailEnd/>
          </a:ln>
        </p:spPr>
        <p:txBody>
          <a:bodyPr lIns="0" rIns="0">
            <a:spAutoFit/>
          </a:bodyPr>
          <a:lstStyle/>
          <a:p>
            <a:pPr>
              <a:spcBef>
                <a:spcPct val="50000"/>
              </a:spcBef>
            </a:pPr>
            <a:r>
              <a:rPr lang="zh-CN" altLang="en-US" sz="2000" b="1">
                <a:solidFill>
                  <a:srgbClr val="C2228D"/>
                </a:solidFill>
                <a:latin typeface="华文楷体" pitchFamily="2" charset="-122"/>
                <a:ea typeface="华文楷体" pitchFamily="2" charset="-122"/>
              </a:rPr>
              <a:t>基址</a:t>
            </a:r>
          </a:p>
        </p:txBody>
      </p:sp>
      <p:sp>
        <p:nvSpPr>
          <p:cNvPr id="13366" name="Text Box 71"/>
          <p:cNvSpPr txBox="1">
            <a:spLocks noChangeArrowheads="1"/>
          </p:cNvSpPr>
          <p:nvPr/>
        </p:nvSpPr>
        <p:spPr bwMode="auto">
          <a:xfrm>
            <a:off x="6737350" y="1781845"/>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线性地址空间</a:t>
            </a:r>
          </a:p>
        </p:txBody>
      </p:sp>
      <p:sp>
        <p:nvSpPr>
          <p:cNvPr id="74" name="Text Box 72"/>
          <p:cNvSpPr txBox="1">
            <a:spLocks noChangeArrowheads="1"/>
          </p:cNvSpPr>
          <p:nvPr/>
        </p:nvSpPr>
        <p:spPr bwMode="auto">
          <a:xfrm>
            <a:off x="6618288" y="970632"/>
            <a:ext cx="2525712" cy="701675"/>
          </a:xfrm>
          <a:prstGeom prst="rect">
            <a:avLst/>
          </a:prstGeom>
          <a:solidFill>
            <a:schemeClr val="bg1"/>
          </a:solidFill>
          <a:ln w="50800">
            <a:noFill/>
            <a:miter lim="800000"/>
            <a:headEnd/>
            <a:tailEnd/>
          </a:ln>
        </p:spPr>
        <p:txBody>
          <a:bodyPr>
            <a:spAutoFit/>
          </a:bodyPr>
          <a:lstStyle/>
          <a:p>
            <a:pPr>
              <a:spcBef>
                <a:spcPct val="50000"/>
              </a:spcBef>
            </a:pPr>
            <a:r>
              <a:rPr lang="zh-CN" altLang="en-US" sz="2000" b="1" dirty="0">
                <a:solidFill>
                  <a:schemeClr val="accent1"/>
                </a:solidFill>
                <a:latin typeface="华文楷体" pitchFamily="2" charset="-122"/>
                <a:ea typeface="华文楷体" pitchFamily="2" charset="-122"/>
              </a:rPr>
              <a:t>线性地址到物理地址转换再</a:t>
            </a:r>
            <a:r>
              <a:rPr lang="zh-CN" altLang="en-US" sz="2000" b="1" dirty="0">
                <a:solidFill>
                  <a:srgbClr val="006600"/>
                </a:solidFill>
                <a:latin typeface="华文楷体" pitchFamily="2" charset="-122"/>
                <a:ea typeface="华文楷体" pitchFamily="2" charset="-122"/>
              </a:rPr>
              <a:t>通过分页完成</a:t>
            </a:r>
            <a:endParaRPr lang="zh-CN" altLang="en-US" sz="2000" b="1" dirty="0">
              <a:solidFill>
                <a:schemeClr val="accent1"/>
              </a:solidFill>
              <a:latin typeface="华文楷体" pitchFamily="2" charset="-122"/>
              <a:ea typeface="华文楷体" pitchFamily="2" charset="-122"/>
            </a:endParaRPr>
          </a:p>
        </p:txBody>
      </p:sp>
      <p:sp>
        <p:nvSpPr>
          <p:cNvPr id="76" name="矩形 75"/>
          <p:cNvSpPr>
            <a:spLocks noChangeArrowheads="1"/>
          </p:cNvSpPr>
          <p:nvPr/>
        </p:nvSpPr>
        <p:spPr bwMode="auto">
          <a:xfrm>
            <a:off x="652463" y="3913857"/>
            <a:ext cx="3024187" cy="2449513"/>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77" name="矩形 76"/>
          <p:cNvSpPr>
            <a:spLocks noChangeArrowheads="1"/>
          </p:cNvSpPr>
          <p:nvPr/>
        </p:nvSpPr>
        <p:spPr bwMode="auto">
          <a:xfrm>
            <a:off x="179388" y="918245"/>
            <a:ext cx="3313112" cy="2232025"/>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3371" name="Text Box 16"/>
          <p:cNvSpPr txBox="1">
            <a:spLocks noChangeArrowheads="1"/>
          </p:cNvSpPr>
          <p:nvPr/>
        </p:nvSpPr>
        <p:spPr bwMode="auto">
          <a:xfrm>
            <a:off x="1547813" y="6299870"/>
            <a:ext cx="2016125" cy="431800"/>
          </a:xfrm>
          <a:prstGeom prst="rect">
            <a:avLst/>
          </a:prstGeom>
          <a:noFill/>
          <a:ln w="9525">
            <a:noFill/>
            <a:miter lim="800000"/>
            <a:headEnd/>
            <a:tailEnd/>
          </a:ln>
        </p:spPr>
        <p:txBody>
          <a:bodyPr>
            <a:spAutoFit/>
          </a:bodyPr>
          <a:lstStyle/>
          <a:p>
            <a:pPr algn="ctr">
              <a:spcBef>
                <a:spcPct val="50000"/>
              </a:spcBef>
            </a:pPr>
            <a:r>
              <a:rPr lang="zh-CN" altLang="en-US" sz="2200" b="1">
                <a:solidFill>
                  <a:srgbClr val="C2228D"/>
                </a:solidFill>
                <a:latin typeface="华文楷体" pitchFamily="2" charset="-122"/>
                <a:ea typeface="华文楷体" pitchFamily="2" charset="-122"/>
              </a:rPr>
              <a:t>主存中</a:t>
            </a:r>
          </a:p>
        </p:txBody>
      </p:sp>
      <p:sp>
        <p:nvSpPr>
          <p:cNvPr id="79" name="Text Box 62"/>
          <p:cNvSpPr txBox="1">
            <a:spLocks noChangeArrowheads="1"/>
          </p:cNvSpPr>
          <p:nvPr/>
        </p:nvSpPr>
        <p:spPr bwMode="auto">
          <a:xfrm>
            <a:off x="5349875" y="5561682"/>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latin typeface="华文楷体" pitchFamily="2" charset="-122"/>
                <a:ea typeface="华文楷体" pitchFamily="2" charset="-122"/>
              </a:rPr>
              <a:t>（虚拟地址）</a:t>
            </a:r>
          </a:p>
        </p:txBody>
      </p:sp>
      <p:sp>
        <p:nvSpPr>
          <p:cNvPr id="78" name="Rectangle 2">
            <a:extLst>
              <a:ext uri="{FF2B5EF4-FFF2-40B4-BE49-F238E27FC236}">
                <a16:creationId xmlns:a16="http://schemas.microsoft.com/office/drawing/2014/main" id="{4876BAEF-1872-4EFE-A4AE-F300BD5AD195}"/>
              </a:ext>
            </a:extLst>
          </p:cNvPr>
          <p:cNvSpPr>
            <a:spLocks noGrp="1" noChangeArrowheads="1"/>
          </p:cNvSpPr>
          <p:nvPr>
            <p:ph type="title"/>
          </p:nvPr>
        </p:nvSpPr>
        <p:spPr>
          <a:xfrm>
            <a:off x="457200" y="98425"/>
            <a:ext cx="8229600" cy="561975"/>
          </a:xfrm>
        </p:spPr>
        <p:txBody>
          <a:bodyPr/>
          <a:lstStyle/>
          <a:p>
            <a:r>
              <a:rPr lang="en-US" altLang="zh-CN" sz="3500" dirty="0"/>
              <a:t>IA-32</a:t>
            </a:r>
            <a:r>
              <a:rPr lang="zh-CN" altLang="en-US" sz="3500" dirty="0"/>
              <a:t>分段机制（从逻辑地址到线性地址</a:t>
            </a:r>
            <a:r>
              <a:rPr lang="en-US" altLang="zh-CN" sz="3500" dirty="0"/>
              <a:t>)</a:t>
            </a:r>
            <a:endParaRPr lang="zh-CN" altLang="en-US" sz="35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linds(horizontal)">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blinds(horizontal)">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35177</TotalTime>
  <Words>4843</Words>
  <Application>Microsoft Office PowerPoint</Application>
  <PresentationFormat>全屏显示(4:3)</PresentationFormat>
  <Paragraphs>596</Paragraphs>
  <Slides>38</Slides>
  <Notes>33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Monotype Sorts</vt:lpstr>
      <vt:lpstr>msgothic</vt:lpstr>
      <vt:lpstr>黑体</vt:lpstr>
      <vt:lpstr>华文彩云</vt:lpstr>
      <vt:lpstr>华文楷体</vt:lpstr>
      <vt:lpstr>华文新魏</vt:lpstr>
      <vt:lpstr>宋体</vt:lpstr>
      <vt:lpstr>微软雅黑</vt:lpstr>
      <vt:lpstr>Arial</vt:lpstr>
      <vt:lpstr>Arial Narrow</vt:lpstr>
      <vt:lpstr>Centaur</vt:lpstr>
      <vt:lpstr>Consolas</vt:lpstr>
      <vt:lpstr>Times New Roman</vt:lpstr>
      <vt:lpstr>Wingdings</vt:lpstr>
      <vt:lpstr>默认设计模板</vt:lpstr>
      <vt:lpstr>PA3 – 存储管理  天津大学 智能与计算学部 </vt:lpstr>
      <vt:lpstr>IA-32/Linux中的存储管理</vt:lpstr>
      <vt:lpstr>IA-32/Linux中虚拟存储器（地址转换）</vt:lpstr>
      <vt:lpstr>“8086的世界 ”— — 混沌初开</vt:lpstr>
      <vt:lpstr>实模式</vt:lpstr>
      <vt:lpstr>实模式（cont.）</vt:lpstr>
      <vt:lpstr>“IA-32的世界”— — 建立新秩序</vt:lpstr>
      <vt:lpstr>“IA-32的世界”— — 建立新秩序</vt:lpstr>
      <vt:lpstr>IA-32分段机制（从逻辑地址到线性地址)</vt:lpstr>
      <vt:lpstr>为什么IA-32分段机制更复杂？</vt:lpstr>
      <vt:lpstr>段描述符及其结构</vt:lpstr>
      <vt:lpstr>段描述符的组织</vt:lpstr>
      <vt:lpstr>段描述符表</vt:lpstr>
      <vt:lpstr>全局描述符表寄存器（GDTR）</vt:lpstr>
      <vt:lpstr>段选择符和段寄存器</vt:lpstr>
      <vt:lpstr>用户不可见寄存器</vt:lpstr>
      <vt:lpstr>逻辑地址向线性地址转换TI=0</vt:lpstr>
      <vt:lpstr>逻辑地址向线性地址转换TI=1</vt:lpstr>
      <vt:lpstr>NEMU操作系统中设置GDT并启动分段</vt:lpstr>
      <vt:lpstr>逻辑地址到线性地址的变换总结</vt:lpstr>
      <vt:lpstr>回顾：段选择符和段描述符</vt:lpstr>
      <vt:lpstr>IA-32/Linux中虚拟存储器（地址转换）</vt:lpstr>
      <vt:lpstr>存储保护的基本概念</vt:lpstr>
      <vt:lpstr>IA-32的环保护机制</vt:lpstr>
      <vt:lpstr>IA-32的权限检查（基于环保护机制）</vt:lpstr>
      <vt:lpstr>IA-32的权限检查（cont.）</vt:lpstr>
      <vt:lpstr>例：用“系统思维”理解权限检查</vt:lpstr>
      <vt:lpstr>PowerPoint 演示文稿</vt:lpstr>
      <vt:lpstr>IA-32/Linux中的分段机制</vt:lpstr>
      <vt:lpstr>IA-32/Linux中虚拟存储器（地址转换）</vt:lpstr>
      <vt:lpstr>IA-32中的控制寄存器</vt:lpstr>
      <vt:lpstr>线性地址到物理地址的变换（分页）</vt:lpstr>
      <vt:lpstr>页目录项和页表项的格式</vt:lpstr>
      <vt:lpstr>回顾：指令“movl 8(%ebp), %eax”访存过程 </vt:lpstr>
      <vt:lpstr>总结：IA-32/Linux中虚拟存储器</vt:lpstr>
      <vt:lpstr>存储管理中的重点和难点</vt:lpstr>
      <vt:lpstr>参考阅读</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Li Youmeng</cp:lastModifiedBy>
  <cp:revision>2562</cp:revision>
  <dcterms:created xsi:type="dcterms:W3CDTF">2008-04-26T09:05:28Z</dcterms:created>
  <dcterms:modified xsi:type="dcterms:W3CDTF">2024-10-24T15:14:05Z</dcterms:modified>
</cp:coreProperties>
</file>