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9236075" cy="7010400"/>
  <p:defaultTextStyle>
    <a:defPPr>
      <a:defRPr lang="en-US"/>
    </a:defPPr>
    <a:lvl1pPr marL="0" algn="l" defTabSz="2403363" rtl="0" eaLnBrk="1" latinLnBrk="0" hangingPunct="1">
      <a:defRPr sz="9400" kern="1200">
        <a:solidFill>
          <a:schemeClr val="tx1"/>
        </a:solidFill>
        <a:latin typeface="+mn-lt"/>
        <a:ea typeface="+mn-ea"/>
        <a:cs typeface="+mn-cs"/>
      </a:defRPr>
    </a:lvl1pPr>
    <a:lvl2pPr marL="2403363" algn="l" defTabSz="2403363" rtl="0" eaLnBrk="1" latinLnBrk="0" hangingPunct="1">
      <a:defRPr sz="9400" kern="1200">
        <a:solidFill>
          <a:schemeClr val="tx1"/>
        </a:solidFill>
        <a:latin typeface="+mn-lt"/>
        <a:ea typeface="+mn-ea"/>
        <a:cs typeface="+mn-cs"/>
      </a:defRPr>
    </a:lvl2pPr>
    <a:lvl3pPr marL="4806724" algn="l" defTabSz="2403363" rtl="0" eaLnBrk="1" latinLnBrk="0" hangingPunct="1">
      <a:defRPr sz="9400" kern="1200">
        <a:solidFill>
          <a:schemeClr val="tx1"/>
        </a:solidFill>
        <a:latin typeface="+mn-lt"/>
        <a:ea typeface="+mn-ea"/>
        <a:cs typeface="+mn-cs"/>
      </a:defRPr>
    </a:lvl3pPr>
    <a:lvl4pPr marL="7210086" algn="l" defTabSz="2403363" rtl="0" eaLnBrk="1" latinLnBrk="0" hangingPunct="1">
      <a:defRPr sz="9400" kern="1200">
        <a:solidFill>
          <a:schemeClr val="tx1"/>
        </a:solidFill>
        <a:latin typeface="+mn-lt"/>
        <a:ea typeface="+mn-ea"/>
        <a:cs typeface="+mn-cs"/>
      </a:defRPr>
    </a:lvl4pPr>
    <a:lvl5pPr marL="9613447" algn="l" defTabSz="2403363" rtl="0" eaLnBrk="1" latinLnBrk="0" hangingPunct="1">
      <a:defRPr sz="9400" kern="1200">
        <a:solidFill>
          <a:schemeClr val="tx1"/>
        </a:solidFill>
        <a:latin typeface="+mn-lt"/>
        <a:ea typeface="+mn-ea"/>
        <a:cs typeface="+mn-cs"/>
      </a:defRPr>
    </a:lvl5pPr>
    <a:lvl6pPr marL="12016810" algn="l" defTabSz="2403363" rtl="0" eaLnBrk="1" latinLnBrk="0" hangingPunct="1">
      <a:defRPr sz="9400" kern="1200">
        <a:solidFill>
          <a:schemeClr val="tx1"/>
        </a:solidFill>
        <a:latin typeface="+mn-lt"/>
        <a:ea typeface="+mn-ea"/>
        <a:cs typeface="+mn-cs"/>
      </a:defRPr>
    </a:lvl6pPr>
    <a:lvl7pPr marL="14420173" algn="l" defTabSz="2403363" rtl="0" eaLnBrk="1" latinLnBrk="0" hangingPunct="1">
      <a:defRPr sz="9400" kern="1200">
        <a:solidFill>
          <a:schemeClr val="tx1"/>
        </a:solidFill>
        <a:latin typeface="+mn-lt"/>
        <a:ea typeface="+mn-ea"/>
        <a:cs typeface="+mn-cs"/>
      </a:defRPr>
    </a:lvl7pPr>
    <a:lvl8pPr marL="16823533" algn="l" defTabSz="2403363" rtl="0" eaLnBrk="1" latinLnBrk="0" hangingPunct="1">
      <a:defRPr sz="9400" kern="1200">
        <a:solidFill>
          <a:schemeClr val="tx1"/>
        </a:solidFill>
        <a:latin typeface="+mn-lt"/>
        <a:ea typeface="+mn-ea"/>
        <a:cs typeface="+mn-cs"/>
      </a:defRPr>
    </a:lvl8pPr>
    <a:lvl9pPr marL="19226896" algn="l" defTabSz="2403363" rtl="0" eaLnBrk="1" latinLnBrk="0" hangingPunct="1">
      <a:defRPr sz="9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DFF"/>
    <a:srgbClr val="ECCDFF"/>
    <a:srgbClr val="E2CDFF"/>
    <a:srgbClr val="CCCCFF"/>
    <a:srgbClr val="FFCCFF"/>
    <a:srgbClr val="CCECFF"/>
    <a:srgbClr val="E4D6FE"/>
    <a:srgbClr val="F0D6FE"/>
    <a:srgbClr val="DFD7FD"/>
    <a:srgbClr val="DBD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845" autoAdjust="0"/>
  </p:normalViewPr>
  <p:slideViewPr>
    <p:cSldViewPr snapToGrid="0" snapToObjects="1">
      <p:cViewPr varScale="1">
        <p:scale>
          <a:sx n="21" d="100"/>
          <a:sy n="21" d="100"/>
        </p:scale>
        <p:origin x="1736" y="280"/>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260A68F1-F701-CD44-9B02-F8CB615A76DA}" type="datetimeFigureOut">
              <a:rPr lang="en-US" smtClean="0"/>
              <a:t>7/14/22</a:t>
            </a:fld>
            <a:endParaRPr lang="en-US"/>
          </a:p>
        </p:txBody>
      </p:sp>
      <p:sp>
        <p:nvSpPr>
          <p:cNvPr id="4" name="Slide Image Placeholder 3"/>
          <p:cNvSpPr>
            <a:spLocks noGrp="1" noRot="1" noChangeAspect="1"/>
          </p:cNvSpPr>
          <p:nvPr>
            <p:ph type="sldImg" idx="2"/>
          </p:nvPr>
        </p:nvSpPr>
        <p:spPr>
          <a:xfrm>
            <a:off x="2778125" y="876300"/>
            <a:ext cx="3679825"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73438"/>
            <a:ext cx="7388225"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02088"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9563"/>
            <a:ext cx="4002088" cy="350837"/>
          </a:xfrm>
          <a:prstGeom prst="rect">
            <a:avLst/>
          </a:prstGeom>
        </p:spPr>
        <p:txBody>
          <a:bodyPr vert="horz" lIns="91440" tIns="45720" rIns="91440" bIns="45720" rtlCol="0" anchor="b"/>
          <a:lstStyle>
            <a:lvl1pPr algn="r">
              <a:defRPr sz="1200"/>
            </a:lvl1pPr>
          </a:lstStyle>
          <a:p>
            <a:fld id="{F82FBCBD-803B-AA4E-BB33-7102AD39BA3C}" type="slidenum">
              <a:rPr lang="en-US" smtClean="0"/>
              <a:t>‹#›</a:t>
            </a:fld>
            <a:endParaRPr lang="en-US"/>
          </a:p>
        </p:txBody>
      </p:sp>
    </p:spTree>
    <p:extLst>
      <p:ext uri="{BB962C8B-B14F-4D97-AF65-F5344CB8AC3E}">
        <p14:creationId xmlns:p14="http://schemas.microsoft.com/office/powerpoint/2010/main" val="73005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FBCBD-803B-AA4E-BB33-7102AD39BA3C}" type="slidenum">
              <a:rPr lang="en-US" smtClean="0"/>
              <a:t>1</a:t>
            </a:fld>
            <a:endParaRPr lang="en-US"/>
          </a:p>
        </p:txBody>
      </p:sp>
    </p:spTree>
    <p:extLst>
      <p:ext uri="{BB962C8B-B14F-4D97-AF65-F5344CB8AC3E}">
        <p14:creationId xmlns:p14="http://schemas.microsoft.com/office/powerpoint/2010/main" val="144948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363" indent="0" algn="ctr">
              <a:buNone/>
              <a:defRPr>
                <a:solidFill>
                  <a:schemeClr val="tx1">
                    <a:tint val="75000"/>
                  </a:schemeClr>
                </a:solidFill>
              </a:defRPr>
            </a:lvl2pPr>
            <a:lvl3pPr marL="4806724" indent="0" algn="ctr">
              <a:buNone/>
              <a:defRPr>
                <a:solidFill>
                  <a:schemeClr val="tx1">
                    <a:tint val="75000"/>
                  </a:schemeClr>
                </a:solidFill>
              </a:defRPr>
            </a:lvl3pPr>
            <a:lvl4pPr marL="7210086" indent="0" algn="ctr">
              <a:buNone/>
              <a:defRPr>
                <a:solidFill>
                  <a:schemeClr val="tx1">
                    <a:tint val="75000"/>
                  </a:schemeClr>
                </a:solidFill>
              </a:defRPr>
            </a:lvl4pPr>
            <a:lvl5pPr marL="9613447" indent="0" algn="ctr">
              <a:buNone/>
              <a:defRPr>
                <a:solidFill>
                  <a:schemeClr val="tx1">
                    <a:tint val="75000"/>
                  </a:schemeClr>
                </a:solidFill>
              </a:defRPr>
            </a:lvl5pPr>
            <a:lvl6pPr marL="12016810" indent="0" algn="ctr">
              <a:buNone/>
              <a:defRPr>
                <a:solidFill>
                  <a:schemeClr val="tx1">
                    <a:tint val="75000"/>
                  </a:schemeClr>
                </a:solidFill>
              </a:defRPr>
            </a:lvl6pPr>
            <a:lvl7pPr marL="14420173" indent="0" algn="ctr">
              <a:buNone/>
              <a:defRPr>
                <a:solidFill>
                  <a:schemeClr val="tx1">
                    <a:tint val="75000"/>
                  </a:schemeClr>
                </a:solidFill>
              </a:defRPr>
            </a:lvl7pPr>
            <a:lvl8pPr marL="16823533" indent="0" algn="ctr">
              <a:buNone/>
              <a:defRPr>
                <a:solidFill>
                  <a:schemeClr val="tx1">
                    <a:tint val="75000"/>
                  </a:schemeClr>
                </a:solidFill>
              </a:defRPr>
            </a:lvl8pPr>
            <a:lvl9pPr marL="192268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D9BCC-1793-674C-A1A0-8999FE8D10FB}"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D9BCC-1793-674C-A1A0-8999FE8D10FB}"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8" y="6324601"/>
            <a:ext cx="5530468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85" y="6324601"/>
            <a:ext cx="165060633"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D9BCC-1793-674C-A1A0-8999FE8D10FB}"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D9BCC-1793-674C-A1A0-8999FE8D10FB}"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100" b="1" cap="all"/>
            </a:lvl1pPr>
          </a:lstStyle>
          <a:p>
            <a:r>
              <a:rPr lang="en-US"/>
              <a:t>Click to edit Master title style</a:t>
            </a:r>
          </a:p>
        </p:txBody>
      </p:sp>
      <p:sp>
        <p:nvSpPr>
          <p:cNvPr id="3" name="Text Placeholder 2"/>
          <p:cNvSpPr>
            <a:spLocks noGrp="1"/>
          </p:cNvSpPr>
          <p:nvPr>
            <p:ph type="body" idx="1"/>
          </p:nvPr>
        </p:nvSpPr>
        <p:spPr>
          <a:xfrm>
            <a:off x="4044953" y="13952227"/>
            <a:ext cx="43525440" cy="7200898"/>
          </a:xfrm>
        </p:spPr>
        <p:txBody>
          <a:bodyPr anchor="b"/>
          <a:lstStyle>
            <a:lvl1pPr marL="0" indent="0">
              <a:buNone/>
              <a:defRPr sz="10500">
                <a:solidFill>
                  <a:schemeClr val="tx1">
                    <a:tint val="75000"/>
                  </a:schemeClr>
                </a:solidFill>
              </a:defRPr>
            </a:lvl1pPr>
            <a:lvl2pPr marL="2403363" indent="0">
              <a:buNone/>
              <a:defRPr sz="9400">
                <a:solidFill>
                  <a:schemeClr val="tx1">
                    <a:tint val="75000"/>
                  </a:schemeClr>
                </a:solidFill>
              </a:defRPr>
            </a:lvl2pPr>
            <a:lvl3pPr marL="4806724" indent="0">
              <a:buNone/>
              <a:defRPr sz="8400">
                <a:solidFill>
                  <a:schemeClr val="tx1">
                    <a:tint val="75000"/>
                  </a:schemeClr>
                </a:solidFill>
              </a:defRPr>
            </a:lvl3pPr>
            <a:lvl4pPr marL="7210086" indent="0">
              <a:buNone/>
              <a:defRPr sz="7300">
                <a:solidFill>
                  <a:schemeClr val="tx1">
                    <a:tint val="75000"/>
                  </a:schemeClr>
                </a:solidFill>
              </a:defRPr>
            </a:lvl4pPr>
            <a:lvl5pPr marL="9613447" indent="0">
              <a:buNone/>
              <a:defRPr sz="7300">
                <a:solidFill>
                  <a:schemeClr val="tx1">
                    <a:tint val="75000"/>
                  </a:schemeClr>
                </a:solidFill>
              </a:defRPr>
            </a:lvl5pPr>
            <a:lvl6pPr marL="12016810" indent="0">
              <a:buNone/>
              <a:defRPr sz="7300">
                <a:solidFill>
                  <a:schemeClr val="tx1">
                    <a:tint val="75000"/>
                  </a:schemeClr>
                </a:solidFill>
              </a:defRPr>
            </a:lvl6pPr>
            <a:lvl7pPr marL="14420173" indent="0">
              <a:buNone/>
              <a:defRPr sz="7300">
                <a:solidFill>
                  <a:schemeClr val="tx1">
                    <a:tint val="75000"/>
                  </a:schemeClr>
                </a:solidFill>
              </a:defRPr>
            </a:lvl7pPr>
            <a:lvl8pPr marL="16823533" indent="0">
              <a:buNone/>
              <a:defRPr sz="7300">
                <a:solidFill>
                  <a:schemeClr val="tx1">
                    <a:tint val="75000"/>
                  </a:schemeClr>
                </a:solidFill>
              </a:defRPr>
            </a:lvl8pPr>
            <a:lvl9pPr marL="19226896" indent="0">
              <a:buNone/>
              <a:defRPr sz="7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D9BCC-1793-674C-A1A0-8999FE8D10FB}"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83" y="36865561"/>
            <a:ext cx="110182660" cy="104279702"/>
          </a:xfrm>
        </p:spPr>
        <p:txBody>
          <a:bodyPr/>
          <a:lstStyle>
            <a:lvl1pPr>
              <a:defRPr sz="14800"/>
            </a:lvl1pPr>
            <a:lvl2pPr>
              <a:defRPr sz="126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83" y="36865561"/>
            <a:ext cx="110182660" cy="104279702"/>
          </a:xfrm>
        </p:spPr>
        <p:txBody>
          <a:bodyPr/>
          <a:lstStyle>
            <a:lvl1pPr>
              <a:defRPr sz="14800"/>
            </a:lvl1pPr>
            <a:lvl2pPr>
              <a:defRPr sz="126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FD9BCC-1793-674C-A1A0-8999FE8D10FB}"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3"/>
            <a:ext cx="22625053" cy="3070858"/>
          </a:xfrm>
        </p:spPr>
        <p:txBody>
          <a:bodyPr anchor="b"/>
          <a:lstStyle>
            <a:lvl1pPr marL="0" indent="0">
              <a:buNone/>
              <a:defRPr sz="12600" b="1"/>
            </a:lvl1pPr>
            <a:lvl2pPr marL="2403363" indent="0">
              <a:buNone/>
              <a:defRPr sz="10500" b="1"/>
            </a:lvl2pPr>
            <a:lvl3pPr marL="4806724" indent="0">
              <a:buNone/>
              <a:defRPr sz="9400" b="1"/>
            </a:lvl3pPr>
            <a:lvl4pPr marL="7210086" indent="0">
              <a:buNone/>
              <a:defRPr sz="8400" b="1"/>
            </a:lvl4pPr>
            <a:lvl5pPr marL="9613447" indent="0">
              <a:buNone/>
              <a:defRPr sz="8400" b="1"/>
            </a:lvl5pPr>
            <a:lvl6pPr marL="12016810" indent="0">
              <a:buNone/>
              <a:defRPr sz="8400" b="1"/>
            </a:lvl6pPr>
            <a:lvl7pPr marL="14420173" indent="0">
              <a:buNone/>
              <a:defRPr sz="8400" b="1"/>
            </a:lvl7pPr>
            <a:lvl8pPr marL="16823533" indent="0">
              <a:buNone/>
              <a:defRPr sz="8400" b="1"/>
            </a:lvl8pPr>
            <a:lvl9pPr marL="19226896"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1"/>
            <a:ext cx="22625053" cy="18966182"/>
          </a:xfrm>
        </p:spPr>
        <p:txBody>
          <a:bodyPr/>
          <a:lstStyle>
            <a:lvl1pPr>
              <a:defRPr sz="126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3"/>
            <a:ext cx="22633940" cy="3070858"/>
          </a:xfrm>
        </p:spPr>
        <p:txBody>
          <a:bodyPr anchor="b"/>
          <a:lstStyle>
            <a:lvl1pPr marL="0" indent="0">
              <a:buNone/>
              <a:defRPr sz="12600" b="1"/>
            </a:lvl1pPr>
            <a:lvl2pPr marL="2403363" indent="0">
              <a:buNone/>
              <a:defRPr sz="10500" b="1"/>
            </a:lvl2pPr>
            <a:lvl3pPr marL="4806724" indent="0">
              <a:buNone/>
              <a:defRPr sz="9400" b="1"/>
            </a:lvl3pPr>
            <a:lvl4pPr marL="7210086" indent="0">
              <a:buNone/>
              <a:defRPr sz="8400" b="1"/>
            </a:lvl4pPr>
            <a:lvl5pPr marL="9613447" indent="0">
              <a:buNone/>
              <a:defRPr sz="8400" b="1"/>
            </a:lvl5pPr>
            <a:lvl6pPr marL="12016810" indent="0">
              <a:buNone/>
              <a:defRPr sz="8400" b="1"/>
            </a:lvl6pPr>
            <a:lvl7pPr marL="14420173" indent="0">
              <a:buNone/>
              <a:defRPr sz="8400" b="1"/>
            </a:lvl7pPr>
            <a:lvl8pPr marL="16823533" indent="0">
              <a:buNone/>
              <a:defRPr sz="8400" b="1"/>
            </a:lvl8pPr>
            <a:lvl9pPr marL="19226896"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1"/>
            <a:ext cx="22633940" cy="18966182"/>
          </a:xfrm>
        </p:spPr>
        <p:txBody>
          <a:bodyPr/>
          <a:lstStyle>
            <a:lvl1pPr>
              <a:defRPr sz="126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FD9BCC-1793-674C-A1A0-8999FE8D10FB}" type="datetimeFigureOut">
              <a:rPr lang="en-US" smtClean="0"/>
              <a:t>7/14/22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FD9BCC-1793-674C-A1A0-8999FE8D10FB}" type="datetimeFigureOut">
              <a:rPr lang="en-US" smtClean="0"/>
              <a:t>7/14/22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9BCC-1793-674C-A1A0-8999FE8D10FB}" type="datetimeFigureOut">
              <a:rPr lang="en-US" smtClean="0"/>
              <a:t>7/14/22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5"/>
            <a:ext cx="28625800" cy="28094942"/>
          </a:xfrm>
        </p:spPr>
        <p:txBody>
          <a:bodyPr/>
          <a:lstStyle>
            <a:lvl1pPr>
              <a:defRPr sz="16900"/>
            </a:lvl1pPr>
            <a:lvl2pPr>
              <a:defRPr sz="148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5" y="6888485"/>
            <a:ext cx="16846553" cy="22517102"/>
          </a:xfrm>
        </p:spPr>
        <p:txBody>
          <a:bodyPr/>
          <a:lstStyle>
            <a:lvl1pPr marL="0" indent="0">
              <a:buNone/>
              <a:defRPr sz="7300"/>
            </a:lvl1pPr>
            <a:lvl2pPr marL="2403363" indent="0">
              <a:buNone/>
              <a:defRPr sz="6300"/>
            </a:lvl2pPr>
            <a:lvl3pPr marL="4806724" indent="0">
              <a:buNone/>
              <a:defRPr sz="5200"/>
            </a:lvl3pPr>
            <a:lvl4pPr marL="7210086" indent="0">
              <a:buNone/>
              <a:defRPr sz="4800"/>
            </a:lvl4pPr>
            <a:lvl5pPr marL="9613447" indent="0">
              <a:buNone/>
              <a:defRPr sz="4800"/>
            </a:lvl5pPr>
            <a:lvl6pPr marL="12016810" indent="0">
              <a:buNone/>
              <a:defRPr sz="4800"/>
            </a:lvl6pPr>
            <a:lvl7pPr marL="14420173" indent="0">
              <a:buNone/>
              <a:defRPr sz="4800"/>
            </a:lvl7pPr>
            <a:lvl8pPr marL="16823533" indent="0">
              <a:buNone/>
              <a:defRPr sz="4800"/>
            </a:lvl8pPr>
            <a:lvl9pPr marL="19226896"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FFD9BCC-1793-674C-A1A0-8999FE8D10FB}"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1"/>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900"/>
            </a:lvl1pPr>
            <a:lvl2pPr marL="2403363" indent="0">
              <a:buNone/>
              <a:defRPr sz="14800"/>
            </a:lvl2pPr>
            <a:lvl3pPr marL="4806724" indent="0">
              <a:buNone/>
              <a:defRPr sz="12600"/>
            </a:lvl3pPr>
            <a:lvl4pPr marL="7210086" indent="0">
              <a:buNone/>
              <a:defRPr sz="10500"/>
            </a:lvl4pPr>
            <a:lvl5pPr marL="9613447" indent="0">
              <a:buNone/>
              <a:defRPr sz="10500"/>
            </a:lvl5pPr>
            <a:lvl6pPr marL="12016810" indent="0">
              <a:buNone/>
              <a:defRPr sz="10500"/>
            </a:lvl6pPr>
            <a:lvl7pPr marL="14420173" indent="0">
              <a:buNone/>
              <a:defRPr sz="10500"/>
            </a:lvl7pPr>
            <a:lvl8pPr marL="16823533" indent="0">
              <a:buNone/>
              <a:defRPr sz="10500"/>
            </a:lvl8pPr>
            <a:lvl9pPr marL="19226896" indent="0">
              <a:buNone/>
              <a:defRPr sz="10500"/>
            </a:lvl9pPr>
          </a:lstStyle>
          <a:p>
            <a:endParaRPr lang="en-US"/>
          </a:p>
        </p:txBody>
      </p:sp>
      <p:sp>
        <p:nvSpPr>
          <p:cNvPr id="4" name="Text Placeholder 3"/>
          <p:cNvSpPr>
            <a:spLocks noGrp="1"/>
          </p:cNvSpPr>
          <p:nvPr>
            <p:ph type="body" sz="half" idx="2"/>
          </p:nvPr>
        </p:nvSpPr>
        <p:spPr>
          <a:xfrm>
            <a:off x="10036813" y="25763223"/>
            <a:ext cx="30723840" cy="3863338"/>
          </a:xfrm>
        </p:spPr>
        <p:txBody>
          <a:bodyPr/>
          <a:lstStyle>
            <a:lvl1pPr marL="0" indent="0">
              <a:buNone/>
              <a:defRPr sz="7300"/>
            </a:lvl1pPr>
            <a:lvl2pPr marL="2403363" indent="0">
              <a:buNone/>
              <a:defRPr sz="6300"/>
            </a:lvl2pPr>
            <a:lvl3pPr marL="4806724" indent="0">
              <a:buNone/>
              <a:defRPr sz="5200"/>
            </a:lvl3pPr>
            <a:lvl4pPr marL="7210086" indent="0">
              <a:buNone/>
              <a:defRPr sz="4800"/>
            </a:lvl4pPr>
            <a:lvl5pPr marL="9613447" indent="0">
              <a:buNone/>
              <a:defRPr sz="4800"/>
            </a:lvl5pPr>
            <a:lvl6pPr marL="12016810" indent="0">
              <a:buNone/>
              <a:defRPr sz="4800"/>
            </a:lvl6pPr>
            <a:lvl7pPr marL="14420173" indent="0">
              <a:buNone/>
              <a:defRPr sz="4800"/>
            </a:lvl7pPr>
            <a:lvl8pPr marL="16823533" indent="0">
              <a:buNone/>
              <a:defRPr sz="4800"/>
            </a:lvl8pPr>
            <a:lvl9pPr marL="19226896"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FFD9BCC-1793-674C-A1A0-8999FE8D10FB}"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F85D0-AD4D-C340-B63C-4EE3404AE1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672" tIns="240336" rIns="480672" bIns="240336" rtlCol="0" anchor="ctr">
            <a:normAutofit/>
          </a:bodyPr>
          <a:lstStyle/>
          <a:p>
            <a:r>
              <a:rPr lang="en-US"/>
              <a:t>Click to edit Master title style</a:t>
            </a:r>
          </a:p>
        </p:txBody>
      </p:sp>
      <p:sp>
        <p:nvSpPr>
          <p:cNvPr id="3" name="Text Placeholder 2"/>
          <p:cNvSpPr>
            <a:spLocks noGrp="1"/>
          </p:cNvSpPr>
          <p:nvPr>
            <p:ph type="body" idx="1"/>
          </p:nvPr>
        </p:nvSpPr>
        <p:spPr>
          <a:xfrm>
            <a:off x="2560320" y="7680965"/>
            <a:ext cx="46085760" cy="21724622"/>
          </a:xfrm>
          <a:prstGeom prst="rect">
            <a:avLst/>
          </a:prstGeom>
        </p:spPr>
        <p:txBody>
          <a:bodyPr vert="horz" lIns="480672" tIns="240336" rIns="480672" bIns="24033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672" tIns="240336" rIns="480672" bIns="240336" rtlCol="0" anchor="ctr"/>
          <a:lstStyle>
            <a:lvl1pPr algn="l">
              <a:defRPr sz="6300">
                <a:solidFill>
                  <a:schemeClr val="tx1">
                    <a:tint val="75000"/>
                  </a:schemeClr>
                </a:solidFill>
              </a:defRPr>
            </a:lvl1pPr>
          </a:lstStyle>
          <a:p>
            <a:fld id="{7FFD9BCC-1793-674C-A1A0-8999FE8D10FB}" type="datetimeFigureOut">
              <a:rPr lang="en-US" smtClean="0"/>
              <a:t>7/14/22</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672" tIns="240336" rIns="480672" bIns="240336"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672" tIns="240336" rIns="480672" bIns="240336" rtlCol="0" anchor="ctr"/>
          <a:lstStyle>
            <a:lvl1pPr algn="r">
              <a:defRPr sz="6300">
                <a:solidFill>
                  <a:schemeClr val="tx1">
                    <a:tint val="75000"/>
                  </a:schemeClr>
                </a:solidFill>
              </a:defRPr>
            </a:lvl1pPr>
          </a:lstStyle>
          <a:p>
            <a:fld id="{8FEF85D0-AD4D-C340-B63C-4EE3404AE16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3363" rtl="0" eaLnBrk="1" latinLnBrk="0" hangingPunct="1">
        <a:spcBef>
          <a:spcPct val="0"/>
        </a:spcBef>
        <a:buNone/>
        <a:defRPr sz="23200" kern="1200">
          <a:solidFill>
            <a:schemeClr val="tx1"/>
          </a:solidFill>
          <a:latin typeface="+mj-lt"/>
          <a:ea typeface="+mj-ea"/>
          <a:cs typeface="+mj-cs"/>
        </a:defRPr>
      </a:lvl1pPr>
    </p:titleStyle>
    <p:bodyStyle>
      <a:lvl1pPr marL="1802522" indent="-1802522" algn="l" defTabSz="2403363" rtl="0" eaLnBrk="1" latinLnBrk="0" hangingPunct="1">
        <a:spcBef>
          <a:spcPct val="20000"/>
        </a:spcBef>
        <a:buFont typeface="Arial"/>
        <a:buChar char="•"/>
        <a:defRPr sz="16900" kern="1200">
          <a:solidFill>
            <a:schemeClr val="tx1"/>
          </a:solidFill>
          <a:latin typeface="+mn-lt"/>
          <a:ea typeface="+mn-ea"/>
          <a:cs typeface="+mn-cs"/>
        </a:defRPr>
      </a:lvl1pPr>
      <a:lvl2pPr marL="3905463" indent="-1502101" algn="l" defTabSz="2403363" rtl="0" eaLnBrk="1" latinLnBrk="0" hangingPunct="1">
        <a:spcBef>
          <a:spcPct val="20000"/>
        </a:spcBef>
        <a:buFont typeface="Arial"/>
        <a:buChar char="–"/>
        <a:defRPr sz="14800" kern="1200">
          <a:solidFill>
            <a:schemeClr val="tx1"/>
          </a:solidFill>
          <a:latin typeface="+mn-lt"/>
          <a:ea typeface="+mn-ea"/>
          <a:cs typeface="+mn-cs"/>
        </a:defRPr>
      </a:lvl2pPr>
      <a:lvl3pPr marL="6008405" indent="-1201681" algn="l" defTabSz="2403363" rtl="0" eaLnBrk="1" latinLnBrk="0" hangingPunct="1">
        <a:spcBef>
          <a:spcPct val="20000"/>
        </a:spcBef>
        <a:buFont typeface="Arial"/>
        <a:buChar char="•"/>
        <a:defRPr sz="12600" kern="1200">
          <a:solidFill>
            <a:schemeClr val="tx1"/>
          </a:solidFill>
          <a:latin typeface="+mn-lt"/>
          <a:ea typeface="+mn-ea"/>
          <a:cs typeface="+mn-cs"/>
        </a:defRPr>
      </a:lvl3pPr>
      <a:lvl4pPr marL="8411768" indent="-1201681" algn="l" defTabSz="2403363" rtl="0" eaLnBrk="1" latinLnBrk="0" hangingPunct="1">
        <a:spcBef>
          <a:spcPct val="20000"/>
        </a:spcBef>
        <a:buFont typeface="Arial"/>
        <a:buChar char="–"/>
        <a:defRPr sz="10500" kern="1200">
          <a:solidFill>
            <a:schemeClr val="tx1"/>
          </a:solidFill>
          <a:latin typeface="+mn-lt"/>
          <a:ea typeface="+mn-ea"/>
          <a:cs typeface="+mn-cs"/>
        </a:defRPr>
      </a:lvl4pPr>
      <a:lvl5pPr marL="10815128" indent="-1201681" algn="l" defTabSz="2403363" rtl="0" eaLnBrk="1" latinLnBrk="0" hangingPunct="1">
        <a:spcBef>
          <a:spcPct val="20000"/>
        </a:spcBef>
        <a:buFont typeface="Arial"/>
        <a:buChar char="»"/>
        <a:defRPr sz="10500" kern="1200">
          <a:solidFill>
            <a:schemeClr val="tx1"/>
          </a:solidFill>
          <a:latin typeface="+mn-lt"/>
          <a:ea typeface="+mn-ea"/>
          <a:cs typeface="+mn-cs"/>
        </a:defRPr>
      </a:lvl5pPr>
      <a:lvl6pPr marL="13218491" indent="-1201681" algn="l" defTabSz="2403363" rtl="0" eaLnBrk="1" latinLnBrk="0" hangingPunct="1">
        <a:spcBef>
          <a:spcPct val="20000"/>
        </a:spcBef>
        <a:buFont typeface="Arial"/>
        <a:buChar char="•"/>
        <a:defRPr sz="10500" kern="1200">
          <a:solidFill>
            <a:schemeClr val="tx1"/>
          </a:solidFill>
          <a:latin typeface="+mn-lt"/>
          <a:ea typeface="+mn-ea"/>
          <a:cs typeface="+mn-cs"/>
        </a:defRPr>
      </a:lvl6pPr>
      <a:lvl7pPr marL="15621852" indent="-1201681" algn="l" defTabSz="2403363" rtl="0" eaLnBrk="1" latinLnBrk="0" hangingPunct="1">
        <a:spcBef>
          <a:spcPct val="20000"/>
        </a:spcBef>
        <a:buFont typeface="Arial"/>
        <a:buChar char="•"/>
        <a:defRPr sz="10500" kern="1200">
          <a:solidFill>
            <a:schemeClr val="tx1"/>
          </a:solidFill>
          <a:latin typeface="+mn-lt"/>
          <a:ea typeface="+mn-ea"/>
          <a:cs typeface="+mn-cs"/>
        </a:defRPr>
      </a:lvl7pPr>
      <a:lvl8pPr marL="18025215" indent="-1201681" algn="l" defTabSz="2403363" rtl="0" eaLnBrk="1" latinLnBrk="0" hangingPunct="1">
        <a:spcBef>
          <a:spcPct val="20000"/>
        </a:spcBef>
        <a:buFont typeface="Arial"/>
        <a:buChar char="•"/>
        <a:defRPr sz="10500" kern="1200">
          <a:solidFill>
            <a:schemeClr val="tx1"/>
          </a:solidFill>
          <a:latin typeface="+mn-lt"/>
          <a:ea typeface="+mn-ea"/>
          <a:cs typeface="+mn-cs"/>
        </a:defRPr>
      </a:lvl8pPr>
      <a:lvl9pPr marL="20428576" indent="-1201681" algn="l" defTabSz="2403363"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363" rtl="0" eaLnBrk="1" latinLnBrk="0" hangingPunct="1">
        <a:defRPr sz="9400" kern="1200">
          <a:solidFill>
            <a:schemeClr val="tx1"/>
          </a:solidFill>
          <a:latin typeface="+mn-lt"/>
          <a:ea typeface="+mn-ea"/>
          <a:cs typeface="+mn-cs"/>
        </a:defRPr>
      </a:lvl1pPr>
      <a:lvl2pPr marL="2403363" algn="l" defTabSz="2403363" rtl="0" eaLnBrk="1" latinLnBrk="0" hangingPunct="1">
        <a:defRPr sz="9400" kern="1200">
          <a:solidFill>
            <a:schemeClr val="tx1"/>
          </a:solidFill>
          <a:latin typeface="+mn-lt"/>
          <a:ea typeface="+mn-ea"/>
          <a:cs typeface="+mn-cs"/>
        </a:defRPr>
      </a:lvl2pPr>
      <a:lvl3pPr marL="4806724" algn="l" defTabSz="2403363" rtl="0" eaLnBrk="1" latinLnBrk="0" hangingPunct="1">
        <a:defRPr sz="9400" kern="1200">
          <a:solidFill>
            <a:schemeClr val="tx1"/>
          </a:solidFill>
          <a:latin typeface="+mn-lt"/>
          <a:ea typeface="+mn-ea"/>
          <a:cs typeface="+mn-cs"/>
        </a:defRPr>
      </a:lvl3pPr>
      <a:lvl4pPr marL="7210086" algn="l" defTabSz="2403363" rtl="0" eaLnBrk="1" latinLnBrk="0" hangingPunct="1">
        <a:defRPr sz="9400" kern="1200">
          <a:solidFill>
            <a:schemeClr val="tx1"/>
          </a:solidFill>
          <a:latin typeface="+mn-lt"/>
          <a:ea typeface="+mn-ea"/>
          <a:cs typeface="+mn-cs"/>
        </a:defRPr>
      </a:lvl4pPr>
      <a:lvl5pPr marL="9613447" algn="l" defTabSz="2403363" rtl="0" eaLnBrk="1" latinLnBrk="0" hangingPunct="1">
        <a:defRPr sz="9400" kern="1200">
          <a:solidFill>
            <a:schemeClr val="tx1"/>
          </a:solidFill>
          <a:latin typeface="+mn-lt"/>
          <a:ea typeface="+mn-ea"/>
          <a:cs typeface="+mn-cs"/>
        </a:defRPr>
      </a:lvl5pPr>
      <a:lvl6pPr marL="12016810" algn="l" defTabSz="2403363" rtl="0" eaLnBrk="1" latinLnBrk="0" hangingPunct="1">
        <a:defRPr sz="9400" kern="1200">
          <a:solidFill>
            <a:schemeClr val="tx1"/>
          </a:solidFill>
          <a:latin typeface="+mn-lt"/>
          <a:ea typeface="+mn-ea"/>
          <a:cs typeface="+mn-cs"/>
        </a:defRPr>
      </a:lvl6pPr>
      <a:lvl7pPr marL="14420173" algn="l" defTabSz="2403363" rtl="0" eaLnBrk="1" latinLnBrk="0" hangingPunct="1">
        <a:defRPr sz="9400" kern="1200">
          <a:solidFill>
            <a:schemeClr val="tx1"/>
          </a:solidFill>
          <a:latin typeface="+mn-lt"/>
          <a:ea typeface="+mn-ea"/>
          <a:cs typeface="+mn-cs"/>
        </a:defRPr>
      </a:lvl7pPr>
      <a:lvl8pPr marL="16823533" algn="l" defTabSz="2403363" rtl="0" eaLnBrk="1" latinLnBrk="0" hangingPunct="1">
        <a:defRPr sz="9400" kern="1200">
          <a:solidFill>
            <a:schemeClr val="tx1"/>
          </a:solidFill>
          <a:latin typeface="+mn-lt"/>
          <a:ea typeface="+mn-ea"/>
          <a:cs typeface="+mn-cs"/>
        </a:defRPr>
      </a:lvl8pPr>
      <a:lvl9pPr marL="19226896" algn="l" defTabSz="2403363"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eds.b.ebscohost.com.ezproxy.bellevue.edu/eds/pdfviewer/pdfviewer?vid=4&amp;sid=63fb7eef-eadb-47d8-b8fb-d84924e87a24@sessionmgr400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jstor.org/stable/jeductechsoci.19.4.11" TargetMode="External"/><Relationship Id="rId5" Type="http://schemas.openxmlformats.org/officeDocument/2006/relationships/hyperlink" Target="http://eds.a.ebscohost.com/eds/pdfviewer/pdfviewer?vid=6&amp;sid=41c92dd0-7a13-4c23-be8c-25358f66c168@sessionmgr4007"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4"/>
          <p:cNvSpPr txBox="1">
            <a:spLocks noChangeArrowheads="1"/>
          </p:cNvSpPr>
          <p:nvPr/>
        </p:nvSpPr>
        <p:spPr bwMode="auto">
          <a:xfrm>
            <a:off x="2583073" y="628755"/>
            <a:ext cx="44744189" cy="4656205"/>
          </a:xfrm>
          <a:prstGeom prst="rect">
            <a:avLst/>
          </a:prstGeom>
          <a:noFill/>
          <a:ln w="9525">
            <a:noFill/>
            <a:miter lim="800000"/>
            <a:headEnd/>
            <a:tailEnd/>
          </a:ln>
          <a:effectLst/>
        </p:spPr>
        <p:txBody>
          <a:bodyPr wrap="square" lIns="100137" tIns="50067" rIns="100137" bIns="50067">
            <a:spAutoFit/>
          </a:bodyPr>
          <a:lstStyle/>
          <a:p>
            <a:pPr algn="ctr" defTabSz="4807312"/>
            <a:r>
              <a:rPr lang="en-US" sz="9600" b="1" dirty="0"/>
              <a:t>                 Artificial Intelligence in Video Games</a:t>
            </a:r>
          </a:p>
          <a:p>
            <a:pPr algn="ctr" defTabSz="4807312"/>
            <a:r>
              <a:rPr lang="en-US" sz="9600" b="1" dirty="0">
                <a:latin typeface="Calibri" charset="0"/>
                <a:ea typeface="Calibri" charset="0"/>
                <a:cs typeface="Calibri" charset="0"/>
              </a:rPr>
              <a:t>	</a:t>
            </a:r>
            <a:r>
              <a:rPr lang="en-US" sz="8800" b="1" dirty="0">
                <a:latin typeface="Calibri" charset="0"/>
                <a:ea typeface="Calibri" charset="0"/>
                <a:cs typeface="Calibri" charset="0"/>
              </a:rPr>
              <a:t>DSC 500 Introduction to Data Science</a:t>
            </a:r>
            <a:endParaRPr lang="en-US" sz="8800" b="1" dirty="0"/>
          </a:p>
          <a:p>
            <a:pPr algn="ctr" defTabSz="4807312"/>
            <a:r>
              <a:rPr lang="en-US" sz="5400" dirty="0">
                <a:latin typeface="Calibri" charset="0"/>
                <a:ea typeface="Calibri" charset="0"/>
                <a:cs typeface="Calibri" charset="0"/>
              </a:rPr>
              <a:t>    </a:t>
            </a:r>
            <a:r>
              <a:rPr lang="en-US" sz="6000" dirty="0">
                <a:latin typeface="Calibri" charset="0"/>
                <a:ea typeface="Calibri" charset="0"/>
                <a:cs typeface="Calibri" charset="0"/>
              </a:rPr>
              <a:t>Aritzi Piedras Silva			Joy Storm		Veronica Warren</a:t>
            </a:r>
            <a:r>
              <a:rPr lang="en-US" sz="5400" dirty="0">
                <a:latin typeface="Calibri" charset="0"/>
                <a:ea typeface="Calibri" charset="0"/>
                <a:cs typeface="Calibri" charset="0"/>
              </a:rPr>
              <a:t>	</a:t>
            </a:r>
            <a:r>
              <a:rPr lang="en-US" sz="6000" dirty="0">
                <a:latin typeface="Calibri" charset="0"/>
                <a:ea typeface="Calibri" charset="0"/>
                <a:cs typeface="Calibri" charset="0"/>
              </a:rPr>
              <a:t> </a:t>
            </a:r>
            <a:r>
              <a:rPr lang="en-US" sz="6600" dirty="0" err="1">
                <a:latin typeface="Calibri" charset="0"/>
                <a:ea typeface="Calibri" charset="0"/>
                <a:cs typeface="Calibri" charset="0"/>
              </a:rPr>
              <a:t>Jace</a:t>
            </a:r>
            <a:r>
              <a:rPr lang="en-US" sz="6000" dirty="0">
                <a:latin typeface="Calibri" charset="0"/>
                <a:ea typeface="Calibri" charset="0"/>
                <a:cs typeface="Calibri" charset="0"/>
              </a:rPr>
              <a:t> Wiscombe</a:t>
            </a:r>
            <a:r>
              <a:rPr lang="en-US" sz="5400" dirty="0">
                <a:latin typeface="Calibri" charset="0"/>
                <a:ea typeface="Calibri" charset="0"/>
                <a:cs typeface="Calibri" charset="0"/>
              </a:rPr>
              <a:t> </a:t>
            </a:r>
            <a:endParaRPr lang="en-US" sz="8000" baseline="30000" dirty="0">
              <a:latin typeface="Calibri" charset="0"/>
              <a:ea typeface="Calibri" charset="0"/>
              <a:cs typeface="Calibri" charset="0"/>
            </a:endParaRPr>
          </a:p>
          <a:p>
            <a:pPr algn="ctr" defTabSz="4807312"/>
            <a:r>
              <a:rPr lang="en-US" sz="3800" dirty="0">
                <a:latin typeface="Calibri" charset="0"/>
                <a:ea typeface="Calibri" charset="0"/>
                <a:cs typeface="Calibri" charset="0"/>
              </a:rPr>
              <a:t>                          								</a:t>
            </a:r>
            <a:endParaRPr lang="en-US" sz="3800" b="1" dirty="0">
              <a:latin typeface="Calibri" charset="0"/>
              <a:ea typeface="Calibri" charset="0"/>
              <a:cs typeface="Calibri" charset="0"/>
            </a:endParaRPr>
          </a:p>
        </p:txBody>
      </p:sp>
      <p:sp>
        <p:nvSpPr>
          <p:cNvPr id="10" name="Text Box 9"/>
          <p:cNvSpPr txBox="1">
            <a:spLocks noChangeArrowheads="1"/>
          </p:cNvSpPr>
          <p:nvPr/>
        </p:nvSpPr>
        <p:spPr bwMode="auto">
          <a:xfrm>
            <a:off x="1497296" y="4508108"/>
            <a:ext cx="15799145" cy="18721594"/>
          </a:xfrm>
          <a:prstGeom prst="rect">
            <a:avLst/>
          </a:prstGeom>
          <a:noFill/>
          <a:ln w="9525">
            <a:noFill/>
            <a:miter lim="800000"/>
            <a:headEnd/>
            <a:tailEnd/>
          </a:ln>
          <a:effectLst/>
        </p:spPr>
        <p:txBody>
          <a:bodyPr wrap="square" lIns="100137" tIns="50067" rIns="100137" bIns="50067">
            <a:spAutoFit/>
          </a:bodyPr>
          <a:lstStyle/>
          <a:p>
            <a:pPr algn="ctr"/>
            <a:r>
              <a:rPr lang="en-US" dirty="0"/>
              <a:t>Introduction</a:t>
            </a:r>
            <a:endParaRPr lang="en-US" sz="3600" dirty="0"/>
          </a:p>
          <a:p>
            <a:pPr algn="just"/>
            <a:r>
              <a:rPr lang="en-US" sz="3600" dirty="0"/>
              <a:t>The 21st century has become an era in which technology began to play a significant part in people's lives. The main difference that is easy to point out between humanity and other living beings is the presence of intelligence. However, as Artificial Intelligence has begun to be incorporated into everyday items, the question "Is artificial intelligence superior to human intelligence?" becomes more prevalent. As the life of average individuals within society continues to grow more intertwined with technological developments. As AI was incorporated into society's daily lives, we saw the rise of AI within the video game world. The relationship between AI and Video Games created a challenge for humankind to demonstrate mastery over the concept of artificial intelligence. This tested both our technological advancement and our intelligence through video games. According to previous research, in the earlier stages of video games, it was required to have a mere physical reaction and not much intelligence [1]. Specific features, such as graphics and user-friendliness, were not as sophisticated as they are today. As time and knowledge both advanced, the programmers began to develop more realistic games that provided an environment with complex interaction [3]. The idea of the use of Artificial Intelligence in video games began to surface, and the interrelation between AI and video games was born. The two have gone hand-in-hand in both commercial and academic worlds. This relation has led programmers to research and to learn how to exploit the capabilities and limitations of computers. As the incorporation of AI into video games, the outcomes created a sense of realism in which the objects in the video games would react independently without the need for a command [5].  With the rise of AI and modern computers, gaming is starting to require programmers to develop human-like behavior in simulation games. As the demand for video games continues to rise, the need for more complex sophistication of AI also continues to increase. Video games have become a forum of humankind to affirm intelligence while exploring human creativity. This high demand for AI in video games mainly provides a fascinating challenge for humanity.  Artificial intelligence has caused society to evolve and continue to rise above and beyond our imagined capabilities in our technological implementations and knowledge. </a:t>
            </a:r>
          </a:p>
        </p:txBody>
      </p:sp>
      <p:sp>
        <p:nvSpPr>
          <p:cNvPr id="25" name="TextBox 24"/>
          <p:cNvSpPr txBox="1"/>
          <p:nvPr/>
        </p:nvSpPr>
        <p:spPr>
          <a:xfrm>
            <a:off x="39912800" y="31464174"/>
            <a:ext cx="11647219" cy="1100295"/>
          </a:xfrm>
          <a:prstGeom prst="rect">
            <a:avLst/>
          </a:prstGeom>
          <a:noFill/>
        </p:spPr>
        <p:txBody>
          <a:bodyPr wrap="square" lIns="175254" tIns="87627" rIns="175254" bIns="87627" rtlCol="0">
            <a:spAutoFit/>
          </a:bodyPr>
          <a:lstStyle/>
          <a:p>
            <a:pPr defTabSz="4807312"/>
            <a:r>
              <a:rPr lang="en-US" sz="6000" dirty="0">
                <a:latin typeface="Calibri" charset="0"/>
                <a:ea typeface="Calibri" charset="0"/>
                <a:cs typeface="Calibri" charset="0"/>
              </a:rPr>
              <a:t>Faculty Advisor, Shankar </a:t>
            </a:r>
            <a:r>
              <a:rPr lang="en-US" sz="6000" dirty="0" err="1">
                <a:latin typeface="Calibri" charset="0"/>
                <a:ea typeface="Calibri" charset="0"/>
                <a:cs typeface="Calibri" charset="0"/>
              </a:rPr>
              <a:t>Parajulee</a:t>
            </a:r>
            <a:endParaRPr lang="en-US" sz="6000" baseline="30000" dirty="0">
              <a:latin typeface="Calibri" charset="0"/>
              <a:ea typeface="Calibri" charset="0"/>
              <a:cs typeface="Calibri" charset="0"/>
            </a:endParaRPr>
          </a:p>
        </p:txBody>
      </p:sp>
      <p:sp>
        <p:nvSpPr>
          <p:cNvPr id="21" name="TextBox 20"/>
          <p:cNvSpPr txBox="1"/>
          <p:nvPr/>
        </p:nvSpPr>
        <p:spPr>
          <a:xfrm>
            <a:off x="29173714" y="9448800"/>
            <a:ext cx="184731" cy="1538883"/>
          </a:xfrm>
          <a:prstGeom prst="rect">
            <a:avLst/>
          </a:prstGeom>
          <a:noFill/>
        </p:spPr>
        <p:txBody>
          <a:bodyPr wrap="none" rtlCol="0">
            <a:spAutoFit/>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6050" y="360121"/>
            <a:ext cx="5464629" cy="3125678"/>
          </a:xfrm>
          <a:prstGeom prst="rect">
            <a:avLst/>
          </a:prstGeom>
        </p:spPr>
      </p:pic>
      <p:sp>
        <p:nvSpPr>
          <p:cNvPr id="9" name="TextBox 8"/>
          <p:cNvSpPr txBox="1"/>
          <p:nvPr/>
        </p:nvSpPr>
        <p:spPr>
          <a:xfrm>
            <a:off x="34474612" y="4646292"/>
            <a:ext cx="15041153" cy="12618839"/>
          </a:xfrm>
          <a:prstGeom prst="rect">
            <a:avLst/>
          </a:prstGeom>
          <a:noFill/>
        </p:spPr>
        <p:txBody>
          <a:bodyPr wrap="square" rtlCol="0">
            <a:spAutoFit/>
          </a:bodyPr>
          <a:lstStyle/>
          <a:p>
            <a:pPr algn="ctr"/>
            <a:r>
              <a:rPr lang="en-US" dirty="0"/>
              <a:t>Why is this Data Science?</a:t>
            </a:r>
            <a:endParaRPr lang="en-US" sz="3600" dirty="0"/>
          </a:p>
          <a:p>
            <a:pPr algn="just"/>
            <a:r>
              <a:rPr lang="en-US" sz="3600" dirty="0"/>
              <a:t>Data Science is used to help assist the video game industry in creating machine learning algorithms and to identify patterns to help build gaming models. It is also used to predict which players will come back again and pay money for certain video games. Understanding the data that comes from gaming will assist specialists in improving the gaming experience. The gaming industry uses data science in the developmental process as well. Data collected can give the development team a way to track performance so that it can be fined tuned to their customers. Data that is collected is also used for gaming analytics. The data collected is analyzed to create new storylines and concepts for the players. Data Science contributes to other areas like image recognition, marketing and brand loyalty. Marketing and brand loyalty are also important for the video game providers. While customer data allows the video industry to predict customers purchases, video game providers like personal marketing to appeal to users to increase user activity as well as see which players are responsive to marketing adds and which players are not. Lastly, image recognition is used for developers to create movement in space inside the game. Distinction between obstacles and figures in the game become easier for the player to see. Some interactive games can even detect body movements and transmit them on the screen. This motion capturing allows for the players to have a more interactive experience.</a:t>
            </a:r>
            <a:endParaRPr lang="en-US" dirty="0"/>
          </a:p>
        </p:txBody>
      </p:sp>
      <p:sp>
        <p:nvSpPr>
          <p:cNvPr id="18" name="TextBox 17"/>
          <p:cNvSpPr txBox="1"/>
          <p:nvPr/>
        </p:nvSpPr>
        <p:spPr>
          <a:xfrm>
            <a:off x="1497296" y="23061572"/>
            <a:ext cx="15799145" cy="8740854"/>
          </a:xfrm>
          <a:prstGeom prst="rect">
            <a:avLst/>
          </a:prstGeom>
          <a:noFill/>
        </p:spPr>
        <p:txBody>
          <a:bodyPr wrap="square" rtlCol="0">
            <a:spAutoFit/>
          </a:bodyPr>
          <a:lstStyle/>
          <a:p>
            <a:pPr algn="ctr"/>
            <a:r>
              <a:rPr lang="en-US" dirty="0"/>
              <a:t>Deliverable</a:t>
            </a:r>
          </a:p>
          <a:p>
            <a:pPr algn="just"/>
            <a:r>
              <a:rPr lang="en-US" sz="3600" dirty="0"/>
              <a:t>No doubt most of us know and/or have lived through the genesis of the gaming industry from PONG to Super Mario Bros., and all the way today’s </a:t>
            </a:r>
            <a:r>
              <a:rPr lang="en-US" sz="3600" dirty="0" err="1"/>
              <a:t>Fortnite</a:t>
            </a:r>
            <a:r>
              <a:rPr lang="en-US" sz="3600" dirty="0"/>
              <a:t>. Along the way we have seen vast improvements in visuals, and story lines the list goes on and on, but one area that Team 5 would like to discuss is the role of Artificial Intelligence and its affects currently and the emerging changes on the gaming industry in the 21</a:t>
            </a:r>
            <a:r>
              <a:rPr lang="en-US" sz="3600" baseline="30000" dirty="0"/>
              <a:t>st</a:t>
            </a:r>
            <a:r>
              <a:rPr lang="en-US" sz="3600" dirty="0"/>
              <a:t> Century. We would like to develop a white paper that would focus on the following areas.</a:t>
            </a:r>
          </a:p>
          <a:p>
            <a:pPr algn="just"/>
            <a:endParaRPr lang="en-US" sz="3600" dirty="0"/>
          </a:p>
          <a:p>
            <a:pPr marL="571500" indent="-571500">
              <a:buFont typeface="Arial"/>
              <a:buChar char="•"/>
            </a:pPr>
            <a:r>
              <a:rPr lang="en-US" sz="3600" dirty="0"/>
              <a:t>Current state of Artificial Intelligence in gaming</a:t>
            </a:r>
          </a:p>
          <a:p>
            <a:pPr marL="571500" lvl="0" indent="-571500">
              <a:buFont typeface="Arial"/>
              <a:buChar char="•"/>
            </a:pPr>
            <a:r>
              <a:rPr lang="en-US" sz="3600" dirty="0"/>
              <a:t>Emerging developments in Adaptive AI for gaming</a:t>
            </a:r>
          </a:p>
          <a:p>
            <a:pPr marL="571500" lvl="0" indent="-571500">
              <a:buFont typeface="Arial"/>
              <a:buChar char="•"/>
            </a:pPr>
            <a:r>
              <a:rPr lang="en-US" sz="3600" dirty="0"/>
              <a:t>Other industries looking toward Adaptive AI from</a:t>
            </a:r>
            <a:br>
              <a:rPr lang="en-US" sz="3600" dirty="0"/>
            </a:br>
            <a:r>
              <a:rPr lang="en-US" sz="3600" dirty="0"/>
              <a:t>the Gaming Industry (military, education, medical)</a:t>
            </a:r>
          </a:p>
          <a:p>
            <a:pPr marL="571500" lvl="0" indent="-571500">
              <a:buFont typeface="Arial"/>
              <a:buChar char="•"/>
            </a:pPr>
            <a:r>
              <a:rPr lang="en-US" sz="3600" dirty="0"/>
              <a:t>Expansion of Adaptive AI in training and education</a:t>
            </a:r>
            <a:endParaRPr lang="en-US" dirty="0"/>
          </a:p>
        </p:txBody>
      </p:sp>
      <p:sp>
        <p:nvSpPr>
          <p:cNvPr id="19" name="TextBox 18"/>
          <p:cNvSpPr txBox="1"/>
          <p:nvPr/>
        </p:nvSpPr>
        <p:spPr>
          <a:xfrm>
            <a:off x="34475447" y="26258899"/>
            <a:ext cx="15041153" cy="5755422"/>
          </a:xfrm>
          <a:prstGeom prst="rect">
            <a:avLst/>
          </a:prstGeom>
          <a:noFill/>
        </p:spPr>
        <p:txBody>
          <a:bodyPr wrap="square" rtlCol="0">
            <a:spAutoFit/>
          </a:bodyPr>
          <a:lstStyle/>
          <a:p>
            <a:pPr algn="ctr"/>
            <a:r>
              <a:rPr lang="en-US" dirty="0"/>
              <a:t>Acknowledgement </a:t>
            </a:r>
          </a:p>
          <a:p>
            <a:pPr lvl="0" algn="just"/>
            <a:r>
              <a:rPr lang="en-US" sz="3600" dirty="0"/>
              <a:t> Team 5 would like to thank Dr. Shankar </a:t>
            </a:r>
            <a:r>
              <a:rPr lang="en-US" sz="3600" dirty="0" err="1"/>
              <a:t>Parajulee</a:t>
            </a:r>
            <a:r>
              <a:rPr lang="en-US" sz="3600" dirty="0"/>
              <a:t> and the rest of the Data Science Department at Bellevue University for allowing the team to research this fascinating and emerging area of development. This research will be helpful to the team moving forward as a potential direction to take our new skills to this industry or similar areas of development.</a:t>
            </a:r>
          </a:p>
          <a:p>
            <a:endParaRPr lang="en-US" dirty="0"/>
          </a:p>
        </p:txBody>
      </p:sp>
      <p:sp>
        <p:nvSpPr>
          <p:cNvPr id="23" name="TextBox 22"/>
          <p:cNvSpPr txBox="1"/>
          <p:nvPr/>
        </p:nvSpPr>
        <p:spPr>
          <a:xfrm>
            <a:off x="34667950" y="17022982"/>
            <a:ext cx="15041153" cy="1538883"/>
          </a:xfrm>
          <a:prstGeom prst="rect">
            <a:avLst/>
          </a:prstGeom>
          <a:noFill/>
        </p:spPr>
        <p:txBody>
          <a:bodyPr wrap="square" rtlCol="0">
            <a:spAutoFit/>
          </a:bodyPr>
          <a:lstStyle/>
          <a:p>
            <a:pPr algn="ctr"/>
            <a:r>
              <a:rPr lang="en-US" dirty="0"/>
              <a:t>Conclusion</a:t>
            </a:r>
          </a:p>
        </p:txBody>
      </p:sp>
      <p:pic>
        <p:nvPicPr>
          <p:cNvPr id="2" name="Picture 1" descr="image.png"/>
          <p:cNvPicPr>
            <a:picLocks noChangeAspect="1"/>
          </p:cNvPicPr>
          <p:nvPr/>
        </p:nvPicPr>
        <p:blipFill rotWithShape="1">
          <a:blip r:embed="rId4">
            <a:extLst>
              <a:ext uri="{28A0092B-C50C-407E-A947-70E740481C1C}">
                <a14:useLocalDpi xmlns:a14="http://schemas.microsoft.com/office/drawing/2010/main" val="0"/>
              </a:ext>
            </a:extLst>
          </a:blip>
          <a:srcRect l="2380" t="4251" r="951" b="3397"/>
          <a:stretch/>
        </p:blipFill>
        <p:spPr>
          <a:xfrm>
            <a:off x="17902989" y="16459200"/>
            <a:ext cx="15871532" cy="15198848"/>
          </a:xfrm>
          <a:prstGeom prst="rect">
            <a:avLst/>
          </a:prstGeom>
        </p:spPr>
      </p:pic>
      <p:sp>
        <p:nvSpPr>
          <p:cNvPr id="3" name="TextBox 2"/>
          <p:cNvSpPr txBox="1"/>
          <p:nvPr/>
        </p:nvSpPr>
        <p:spPr>
          <a:xfrm>
            <a:off x="17706350" y="4508108"/>
            <a:ext cx="16158414" cy="11510843"/>
          </a:xfrm>
          <a:prstGeom prst="rect">
            <a:avLst/>
          </a:prstGeom>
          <a:noFill/>
        </p:spPr>
        <p:txBody>
          <a:bodyPr wrap="square" rtlCol="0">
            <a:spAutoFit/>
          </a:bodyPr>
          <a:lstStyle/>
          <a:p>
            <a:pPr algn="ctr"/>
            <a:r>
              <a:rPr lang="en-US" dirty="0"/>
              <a:t>Literature </a:t>
            </a:r>
          </a:p>
          <a:p>
            <a:pPr marL="742950" indent="-742950">
              <a:buFont typeface="+mj-lt"/>
              <a:buAutoNum type="arabicPeriod"/>
            </a:pPr>
            <a:r>
              <a:rPr lang="en-US" sz="3600" dirty="0" err="1"/>
              <a:t>Gibney</a:t>
            </a:r>
            <a:r>
              <a:rPr lang="en-US" sz="3600" dirty="0"/>
              <a:t>, E. (2015, February 26). </a:t>
            </a:r>
            <a:r>
              <a:rPr lang="en-US" sz="3600" dirty="0" err="1"/>
              <a:t>DeepMind</a:t>
            </a:r>
            <a:r>
              <a:rPr lang="en-US" sz="3600" dirty="0"/>
              <a:t> algorithms beats people at classic video games. Retrieved From </a:t>
            </a:r>
            <a:r>
              <a:rPr lang="en-US" sz="3600" dirty="0">
                <a:hlinkClick r:id="rId5"/>
              </a:rPr>
              <a:t>http://eds.a.ebscohost.com/eds/pdfviewer/pdfviewer?vid=6&amp;sid=41c92dd0-7a13-4c23-be8c-25358f66c168%40sessionmgr4007</a:t>
            </a:r>
            <a:endParaRPr lang="en-US" sz="3600" dirty="0"/>
          </a:p>
          <a:p>
            <a:pPr marL="742950" indent="-742950">
              <a:buFont typeface="+mj-lt"/>
              <a:buAutoNum type="arabicPeriod"/>
            </a:pPr>
            <a:r>
              <a:rPr lang="en-US" sz="3600" dirty="0"/>
              <a:t>Lynch, M. (2019). 26 Ways That Artificial Intelligence (AI) is Transforming Education for the Better - The Tech </a:t>
            </a:r>
            <a:r>
              <a:rPr lang="en-US" sz="3600" dirty="0" err="1"/>
              <a:t>Edvocate</a:t>
            </a:r>
            <a:r>
              <a:rPr lang="en-US" sz="3600" dirty="0"/>
              <a:t>. [online] The Tech </a:t>
            </a:r>
            <a:r>
              <a:rPr lang="en-US" sz="3600" dirty="0" err="1"/>
              <a:t>Edvocate</a:t>
            </a:r>
            <a:r>
              <a:rPr lang="en-US" sz="3600" dirty="0"/>
              <a:t>. Available at: https://</a:t>
            </a:r>
            <a:r>
              <a:rPr lang="en-US" sz="3600" dirty="0" err="1"/>
              <a:t>www.thetechedvocate.org</a:t>
            </a:r>
            <a:r>
              <a:rPr lang="en-US" sz="3600" dirty="0"/>
              <a:t>/26-ways-that-artificial-intelligence-ai-is-transforming-education-for-the-better/</a:t>
            </a:r>
            <a:endParaRPr lang="en-US" dirty="0"/>
          </a:p>
          <a:p>
            <a:pPr marL="742950" indent="-742950">
              <a:buFont typeface="+mj-lt"/>
              <a:buAutoNum type="arabicPeriod"/>
            </a:pPr>
            <a:r>
              <a:rPr lang="en-US" sz="3600" dirty="0"/>
              <a:t>Maria </a:t>
            </a:r>
            <a:r>
              <a:rPr lang="en-US" sz="3600" dirty="0" err="1"/>
              <a:t>Kordaki</a:t>
            </a:r>
            <a:r>
              <a:rPr lang="en-US" sz="3600" dirty="0"/>
              <a:t>, &amp; </a:t>
            </a:r>
            <a:r>
              <a:rPr lang="en-US" sz="3600" dirty="0" err="1"/>
              <a:t>Anthi</a:t>
            </a:r>
            <a:r>
              <a:rPr lang="en-US" sz="3600" dirty="0"/>
              <a:t> </a:t>
            </a:r>
            <a:r>
              <a:rPr lang="en-US" sz="3600" dirty="0" err="1"/>
              <a:t>Gousiou</a:t>
            </a:r>
            <a:r>
              <a:rPr lang="en-US" sz="3600" dirty="0"/>
              <a:t>. (2016). Computer Card Games in Computer Science Education: A 10-Year Review. Journal of Educational Technology &amp; Society, 19(4), 11-21. Retrieved from  </a:t>
            </a:r>
            <a:r>
              <a:rPr lang="en-US" sz="3600" dirty="0">
                <a:hlinkClick r:id="rId6"/>
              </a:rPr>
              <a:t>http://www.jstor.org/stable/jeductechsoci.19.4.11</a:t>
            </a:r>
            <a:endParaRPr lang="en-US" sz="3600" dirty="0"/>
          </a:p>
          <a:p>
            <a:pPr marL="742950" indent="-742950">
              <a:buFont typeface="+mj-lt"/>
              <a:buAutoNum type="arabicPeriod"/>
            </a:pPr>
            <a:r>
              <a:rPr lang="en-US" sz="3600" dirty="0"/>
              <a:t>Ryan, M. (2009). From Narrative Games to Playable Stories: Toward a Poetics of Interactive Narrative. </a:t>
            </a:r>
            <a:r>
              <a:rPr lang="en-US" sz="3600" dirty="0" err="1"/>
              <a:t>Storyworlds</a:t>
            </a:r>
            <a:r>
              <a:rPr lang="en-US" sz="3600" dirty="0"/>
              <a:t>: A Journal of Narrative Studies, 1, 43-59. Retrieved from http://</a:t>
            </a:r>
            <a:r>
              <a:rPr lang="en-US" sz="3600" dirty="0" err="1"/>
              <a:t>www.jstor.org</a:t>
            </a:r>
            <a:r>
              <a:rPr lang="en-US" sz="3600" dirty="0"/>
              <a:t>/stable/25663007</a:t>
            </a:r>
            <a:endParaRPr lang="en-US" dirty="0"/>
          </a:p>
          <a:p>
            <a:pPr marL="742950" indent="-742950">
              <a:buFont typeface="+mj-lt"/>
              <a:buAutoNum type="arabicPeriod"/>
            </a:pPr>
            <a:r>
              <a:rPr lang="en-US" sz="3600" dirty="0" err="1"/>
              <a:t>Safadi</a:t>
            </a:r>
            <a:r>
              <a:rPr lang="en-US" sz="3600" dirty="0"/>
              <a:t>, F. (2015, March 15). Artificial Intelligence in Video Games: Towards a Unified Framework. Retrieved from </a:t>
            </a:r>
            <a:r>
              <a:rPr lang="en-US" sz="3600" dirty="0">
                <a:hlinkClick r:id="rId7"/>
              </a:rPr>
              <a:t>http://eds.b.ebscohost.com.ezproxy.bellevue.edu/eds/pdfviewer/pdfviewer?vid=4&amp;sid=63fb7eef-eadb-47d8-b8fb-d84924e87a24%40sessionmgr4008</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6483</TotalTime>
  <Words>1166</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Albert Einstein College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Giselle Campos-Dominguez</dc:creator>
  <cp:lastModifiedBy>Veronica Vente</cp:lastModifiedBy>
  <cp:revision>165</cp:revision>
  <cp:lastPrinted>2012-08-27T17:23:50Z</cp:lastPrinted>
  <dcterms:created xsi:type="dcterms:W3CDTF">2012-08-19T12:19:21Z</dcterms:created>
  <dcterms:modified xsi:type="dcterms:W3CDTF">2022-07-14T20:45:12Z</dcterms:modified>
</cp:coreProperties>
</file>