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76" r:id="rId3"/>
    <p:sldId id="257" r:id="rId4"/>
    <p:sldId id="268" r:id="rId5"/>
    <p:sldId id="269" r:id="rId6"/>
    <p:sldId id="260" r:id="rId7"/>
    <p:sldId id="261" r:id="rId8"/>
    <p:sldId id="270" r:id="rId9"/>
    <p:sldId id="273" r:id="rId10"/>
    <p:sldId id="274" r:id="rId11"/>
    <p:sldId id="264"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8"/>
    <p:restoredTop sz="95574"/>
  </p:normalViewPr>
  <p:slideViewPr>
    <p:cSldViewPr snapToGrid="0">
      <p:cViewPr>
        <p:scale>
          <a:sx n="182" d="100"/>
          <a:sy n="182" d="100"/>
        </p:scale>
        <p:origin x="-2600"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AE1436-1471-3844-A025-A0D94EA8FB36}" type="datetimeFigureOut">
              <a:rPr lang="en-US" smtClean="0"/>
              <a:t>8/13/22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693ED1-9988-4A44-8FFD-E03629BFF0B3}" type="slidenum">
              <a:rPr lang="en-US" smtClean="0"/>
              <a:t>‹#›</a:t>
            </a:fld>
            <a:endParaRPr lang="en-US"/>
          </a:p>
        </p:txBody>
      </p:sp>
    </p:spTree>
    <p:extLst>
      <p:ext uri="{BB962C8B-B14F-4D97-AF65-F5344CB8AC3E}">
        <p14:creationId xmlns:p14="http://schemas.microsoft.com/office/powerpoint/2010/main" val="3052102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693ED1-9988-4A44-8FFD-E03629BFF0B3}" type="slidenum">
              <a:rPr lang="en-US" smtClean="0"/>
              <a:t>4</a:t>
            </a:fld>
            <a:endParaRPr lang="en-US"/>
          </a:p>
        </p:txBody>
      </p:sp>
    </p:spTree>
    <p:extLst>
      <p:ext uri="{BB962C8B-B14F-4D97-AF65-F5344CB8AC3E}">
        <p14:creationId xmlns:p14="http://schemas.microsoft.com/office/powerpoint/2010/main" val="1723093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5F38-D34B-7F96-08E8-F37944E8C8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C0F473-45B5-F11C-C994-A999D222EE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4DAF58-2114-2E85-2CA8-1AEEA5ECB4FB}"/>
              </a:ext>
            </a:extLst>
          </p:cNvPr>
          <p:cNvSpPr>
            <a:spLocks noGrp="1"/>
          </p:cNvSpPr>
          <p:nvPr>
            <p:ph type="dt" sz="half" idx="10"/>
          </p:nvPr>
        </p:nvSpPr>
        <p:spPr/>
        <p:txBody>
          <a:bodyPr/>
          <a:lstStyle/>
          <a:p>
            <a:fld id="{251546C8-9601-DE42-A517-2D1E4551F5CD}" type="datetimeFigureOut">
              <a:rPr lang="en-US" smtClean="0"/>
              <a:t>8/11/22</a:t>
            </a:fld>
            <a:endParaRPr lang="en-US"/>
          </a:p>
        </p:txBody>
      </p:sp>
      <p:sp>
        <p:nvSpPr>
          <p:cNvPr id="5" name="Footer Placeholder 4">
            <a:extLst>
              <a:ext uri="{FF2B5EF4-FFF2-40B4-BE49-F238E27FC236}">
                <a16:creationId xmlns:a16="http://schemas.microsoft.com/office/drawing/2014/main" id="{ADCC0ECC-5B0D-350E-8B4A-C5BB8D7CDF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7014D2-7DC9-ABD0-4C22-1D7884A1E35D}"/>
              </a:ext>
            </a:extLst>
          </p:cNvPr>
          <p:cNvSpPr>
            <a:spLocks noGrp="1"/>
          </p:cNvSpPr>
          <p:nvPr>
            <p:ph type="sldNum" sz="quarter" idx="12"/>
          </p:nvPr>
        </p:nvSpPr>
        <p:spPr/>
        <p:txBody>
          <a:bodyPr/>
          <a:lstStyle/>
          <a:p>
            <a:fld id="{6338A7EA-E205-344D-8714-2F8E314935E7}" type="slidenum">
              <a:rPr lang="en-US" smtClean="0"/>
              <a:t>‹#›</a:t>
            </a:fld>
            <a:endParaRPr lang="en-US"/>
          </a:p>
        </p:txBody>
      </p:sp>
    </p:spTree>
    <p:extLst>
      <p:ext uri="{BB962C8B-B14F-4D97-AF65-F5344CB8AC3E}">
        <p14:creationId xmlns:p14="http://schemas.microsoft.com/office/powerpoint/2010/main" val="61644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941C3-733C-BD1E-BCD0-AFBD4791E6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A163B8-CD1E-5BB7-647A-C9D1B6C4AA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46B07-8424-FFB0-69B5-A474E4A06137}"/>
              </a:ext>
            </a:extLst>
          </p:cNvPr>
          <p:cNvSpPr>
            <a:spLocks noGrp="1"/>
          </p:cNvSpPr>
          <p:nvPr>
            <p:ph type="dt" sz="half" idx="10"/>
          </p:nvPr>
        </p:nvSpPr>
        <p:spPr/>
        <p:txBody>
          <a:bodyPr/>
          <a:lstStyle/>
          <a:p>
            <a:fld id="{251546C8-9601-DE42-A517-2D1E4551F5CD}" type="datetimeFigureOut">
              <a:rPr lang="en-US" smtClean="0"/>
              <a:t>8/11/22</a:t>
            </a:fld>
            <a:endParaRPr lang="en-US"/>
          </a:p>
        </p:txBody>
      </p:sp>
      <p:sp>
        <p:nvSpPr>
          <p:cNvPr id="5" name="Footer Placeholder 4">
            <a:extLst>
              <a:ext uri="{FF2B5EF4-FFF2-40B4-BE49-F238E27FC236}">
                <a16:creationId xmlns:a16="http://schemas.microsoft.com/office/drawing/2014/main" id="{B8F60EDB-9B2C-09E0-D114-780AB0059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16BB5A-DCA1-1DE9-7964-C348FBF355F6}"/>
              </a:ext>
            </a:extLst>
          </p:cNvPr>
          <p:cNvSpPr>
            <a:spLocks noGrp="1"/>
          </p:cNvSpPr>
          <p:nvPr>
            <p:ph type="sldNum" sz="quarter" idx="12"/>
          </p:nvPr>
        </p:nvSpPr>
        <p:spPr/>
        <p:txBody>
          <a:bodyPr/>
          <a:lstStyle/>
          <a:p>
            <a:fld id="{6338A7EA-E205-344D-8714-2F8E314935E7}" type="slidenum">
              <a:rPr lang="en-US" smtClean="0"/>
              <a:t>‹#›</a:t>
            </a:fld>
            <a:endParaRPr lang="en-US"/>
          </a:p>
        </p:txBody>
      </p:sp>
    </p:spTree>
    <p:extLst>
      <p:ext uri="{BB962C8B-B14F-4D97-AF65-F5344CB8AC3E}">
        <p14:creationId xmlns:p14="http://schemas.microsoft.com/office/powerpoint/2010/main" val="1991772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A4934E-02EE-4144-A8ED-08AEDBC959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72DA58-997F-EB07-162E-43BFAAACCC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01E3E2-C1AC-4C94-632A-0C18727AC98C}"/>
              </a:ext>
            </a:extLst>
          </p:cNvPr>
          <p:cNvSpPr>
            <a:spLocks noGrp="1"/>
          </p:cNvSpPr>
          <p:nvPr>
            <p:ph type="dt" sz="half" idx="10"/>
          </p:nvPr>
        </p:nvSpPr>
        <p:spPr/>
        <p:txBody>
          <a:bodyPr/>
          <a:lstStyle/>
          <a:p>
            <a:fld id="{251546C8-9601-DE42-A517-2D1E4551F5CD}" type="datetimeFigureOut">
              <a:rPr lang="en-US" smtClean="0"/>
              <a:t>8/11/22</a:t>
            </a:fld>
            <a:endParaRPr lang="en-US"/>
          </a:p>
        </p:txBody>
      </p:sp>
      <p:sp>
        <p:nvSpPr>
          <p:cNvPr id="5" name="Footer Placeholder 4">
            <a:extLst>
              <a:ext uri="{FF2B5EF4-FFF2-40B4-BE49-F238E27FC236}">
                <a16:creationId xmlns:a16="http://schemas.microsoft.com/office/drawing/2014/main" id="{8CB163AC-3BE9-D9AB-9285-AC118CC959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52BF6-CD2A-D9DC-FC6C-CF8D83FE9181}"/>
              </a:ext>
            </a:extLst>
          </p:cNvPr>
          <p:cNvSpPr>
            <a:spLocks noGrp="1"/>
          </p:cNvSpPr>
          <p:nvPr>
            <p:ph type="sldNum" sz="quarter" idx="12"/>
          </p:nvPr>
        </p:nvSpPr>
        <p:spPr/>
        <p:txBody>
          <a:bodyPr/>
          <a:lstStyle/>
          <a:p>
            <a:fld id="{6338A7EA-E205-344D-8714-2F8E314935E7}" type="slidenum">
              <a:rPr lang="en-US" smtClean="0"/>
              <a:t>‹#›</a:t>
            </a:fld>
            <a:endParaRPr lang="en-US"/>
          </a:p>
        </p:txBody>
      </p:sp>
    </p:spTree>
    <p:extLst>
      <p:ext uri="{BB962C8B-B14F-4D97-AF65-F5344CB8AC3E}">
        <p14:creationId xmlns:p14="http://schemas.microsoft.com/office/powerpoint/2010/main" val="646968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33C46-E6B5-B733-DF89-A398A575FE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6ACFF0-C33E-F802-4BF8-B891F727FE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D0448-59E6-E6D8-8229-7E2D3D0ADD5D}"/>
              </a:ext>
            </a:extLst>
          </p:cNvPr>
          <p:cNvSpPr>
            <a:spLocks noGrp="1"/>
          </p:cNvSpPr>
          <p:nvPr>
            <p:ph type="dt" sz="half" idx="10"/>
          </p:nvPr>
        </p:nvSpPr>
        <p:spPr/>
        <p:txBody>
          <a:bodyPr/>
          <a:lstStyle/>
          <a:p>
            <a:fld id="{251546C8-9601-DE42-A517-2D1E4551F5CD}" type="datetimeFigureOut">
              <a:rPr lang="en-US" smtClean="0"/>
              <a:t>8/11/22</a:t>
            </a:fld>
            <a:endParaRPr lang="en-US"/>
          </a:p>
        </p:txBody>
      </p:sp>
      <p:sp>
        <p:nvSpPr>
          <p:cNvPr id="5" name="Footer Placeholder 4">
            <a:extLst>
              <a:ext uri="{FF2B5EF4-FFF2-40B4-BE49-F238E27FC236}">
                <a16:creationId xmlns:a16="http://schemas.microsoft.com/office/drawing/2014/main" id="{E78F9D71-0BF5-62AF-ED08-07765CE73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CCE1FE-2B3D-5635-C339-E30FA42F7FA8}"/>
              </a:ext>
            </a:extLst>
          </p:cNvPr>
          <p:cNvSpPr>
            <a:spLocks noGrp="1"/>
          </p:cNvSpPr>
          <p:nvPr>
            <p:ph type="sldNum" sz="quarter" idx="12"/>
          </p:nvPr>
        </p:nvSpPr>
        <p:spPr/>
        <p:txBody>
          <a:bodyPr/>
          <a:lstStyle/>
          <a:p>
            <a:fld id="{6338A7EA-E205-344D-8714-2F8E314935E7}" type="slidenum">
              <a:rPr lang="en-US" smtClean="0"/>
              <a:t>‹#›</a:t>
            </a:fld>
            <a:endParaRPr lang="en-US"/>
          </a:p>
        </p:txBody>
      </p:sp>
    </p:spTree>
    <p:extLst>
      <p:ext uri="{BB962C8B-B14F-4D97-AF65-F5344CB8AC3E}">
        <p14:creationId xmlns:p14="http://schemas.microsoft.com/office/powerpoint/2010/main" val="177863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6D53D-B56A-2393-3566-9FD3629AF9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A173D6-ADF3-171A-754A-65313B0867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EF3F25-184B-48CA-ED03-90435A7D362C}"/>
              </a:ext>
            </a:extLst>
          </p:cNvPr>
          <p:cNvSpPr>
            <a:spLocks noGrp="1"/>
          </p:cNvSpPr>
          <p:nvPr>
            <p:ph type="dt" sz="half" idx="10"/>
          </p:nvPr>
        </p:nvSpPr>
        <p:spPr/>
        <p:txBody>
          <a:bodyPr/>
          <a:lstStyle/>
          <a:p>
            <a:fld id="{251546C8-9601-DE42-A517-2D1E4551F5CD}" type="datetimeFigureOut">
              <a:rPr lang="en-US" smtClean="0"/>
              <a:t>8/11/22</a:t>
            </a:fld>
            <a:endParaRPr lang="en-US"/>
          </a:p>
        </p:txBody>
      </p:sp>
      <p:sp>
        <p:nvSpPr>
          <p:cNvPr id="5" name="Footer Placeholder 4">
            <a:extLst>
              <a:ext uri="{FF2B5EF4-FFF2-40B4-BE49-F238E27FC236}">
                <a16:creationId xmlns:a16="http://schemas.microsoft.com/office/drawing/2014/main" id="{B92D2DF6-4F35-4D34-6DC4-27D770E30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388E4-EFF1-A5E0-21F7-564D79FBAC4D}"/>
              </a:ext>
            </a:extLst>
          </p:cNvPr>
          <p:cNvSpPr>
            <a:spLocks noGrp="1"/>
          </p:cNvSpPr>
          <p:nvPr>
            <p:ph type="sldNum" sz="quarter" idx="12"/>
          </p:nvPr>
        </p:nvSpPr>
        <p:spPr/>
        <p:txBody>
          <a:bodyPr/>
          <a:lstStyle/>
          <a:p>
            <a:fld id="{6338A7EA-E205-344D-8714-2F8E314935E7}" type="slidenum">
              <a:rPr lang="en-US" smtClean="0"/>
              <a:t>‹#›</a:t>
            </a:fld>
            <a:endParaRPr lang="en-US"/>
          </a:p>
        </p:txBody>
      </p:sp>
    </p:spTree>
    <p:extLst>
      <p:ext uri="{BB962C8B-B14F-4D97-AF65-F5344CB8AC3E}">
        <p14:creationId xmlns:p14="http://schemas.microsoft.com/office/powerpoint/2010/main" val="3145082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6C5BC-A041-DA9B-58A6-8FCF9668C0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1AD168-3E45-D6A3-7F7E-F0EB42B4F3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B7CBD1-4B43-2393-0A7C-2D8D1F964D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81027D-3385-F9B8-A59A-D8678FAC1A38}"/>
              </a:ext>
            </a:extLst>
          </p:cNvPr>
          <p:cNvSpPr>
            <a:spLocks noGrp="1"/>
          </p:cNvSpPr>
          <p:nvPr>
            <p:ph type="dt" sz="half" idx="10"/>
          </p:nvPr>
        </p:nvSpPr>
        <p:spPr/>
        <p:txBody>
          <a:bodyPr/>
          <a:lstStyle/>
          <a:p>
            <a:fld id="{251546C8-9601-DE42-A517-2D1E4551F5CD}" type="datetimeFigureOut">
              <a:rPr lang="en-US" smtClean="0"/>
              <a:t>8/11/22</a:t>
            </a:fld>
            <a:endParaRPr lang="en-US"/>
          </a:p>
        </p:txBody>
      </p:sp>
      <p:sp>
        <p:nvSpPr>
          <p:cNvPr id="6" name="Footer Placeholder 5">
            <a:extLst>
              <a:ext uri="{FF2B5EF4-FFF2-40B4-BE49-F238E27FC236}">
                <a16:creationId xmlns:a16="http://schemas.microsoft.com/office/drawing/2014/main" id="{E1F9D017-1B68-FCA5-BA73-2EB288BDCB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08AF9D-9492-BADC-EFA2-776B52ADCCAF}"/>
              </a:ext>
            </a:extLst>
          </p:cNvPr>
          <p:cNvSpPr>
            <a:spLocks noGrp="1"/>
          </p:cNvSpPr>
          <p:nvPr>
            <p:ph type="sldNum" sz="quarter" idx="12"/>
          </p:nvPr>
        </p:nvSpPr>
        <p:spPr/>
        <p:txBody>
          <a:bodyPr/>
          <a:lstStyle/>
          <a:p>
            <a:fld id="{6338A7EA-E205-344D-8714-2F8E314935E7}" type="slidenum">
              <a:rPr lang="en-US" smtClean="0"/>
              <a:t>‹#›</a:t>
            </a:fld>
            <a:endParaRPr lang="en-US"/>
          </a:p>
        </p:txBody>
      </p:sp>
    </p:spTree>
    <p:extLst>
      <p:ext uri="{BB962C8B-B14F-4D97-AF65-F5344CB8AC3E}">
        <p14:creationId xmlns:p14="http://schemas.microsoft.com/office/powerpoint/2010/main" val="1747162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C4794-9415-E019-7D43-66F41597E1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168DEA-EBD3-7D2C-5FFE-07BD880625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9BAF2D-44E6-7673-90BD-62E1280F74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8E9973-9F34-68D4-D881-13326B26CB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C8893A-0EF0-7F22-C917-EB4B00A0DE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52B8A6-15BE-BD66-110E-8FC09F01EF32}"/>
              </a:ext>
            </a:extLst>
          </p:cNvPr>
          <p:cNvSpPr>
            <a:spLocks noGrp="1"/>
          </p:cNvSpPr>
          <p:nvPr>
            <p:ph type="dt" sz="half" idx="10"/>
          </p:nvPr>
        </p:nvSpPr>
        <p:spPr/>
        <p:txBody>
          <a:bodyPr/>
          <a:lstStyle/>
          <a:p>
            <a:fld id="{251546C8-9601-DE42-A517-2D1E4551F5CD}" type="datetimeFigureOut">
              <a:rPr lang="en-US" smtClean="0"/>
              <a:t>8/11/22</a:t>
            </a:fld>
            <a:endParaRPr lang="en-US"/>
          </a:p>
        </p:txBody>
      </p:sp>
      <p:sp>
        <p:nvSpPr>
          <p:cNvPr id="8" name="Footer Placeholder 7">
            <a:extLst>
              <a:ext uri="{FF2B5EF4-FFF2-40B4-BE49-F238E27FC236}">
                <a16:creationId xmlns:a16="http://schemas.microsoft.com/office/drawing/2014/main" id="{680F9E21-E3E2-B28A-959E-2652ED0139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419B49-198E-FAAD-248A-A3FCF91D4F25}"/>
              </a:ext>
            </a:extLst>
          </p:cNvPr>
          <p:cNvSpPr>
            <a:spLocks noGrp="1"/>
          </p:cNvSpPr>
          <p:nvPr>
            <p:ph type="sldNum" sz="quarter" idx="12"/>
          </p:nvPr>
        </p:nvSpPr>
        <p:spPr/>
        <p:txBody>
          <a:bodyPr/>
          <a:lstStyle/>
          <a:p>
            <a:fld id="{6338A7EA-E205-344D-8714-2F8E314935E7}" type="slidenum">
              <a:rPr lang="en-US" smtClean="0"/>
              <a:t>‹#›</a:t>
            </a:fld>
            <a:endParaRPr lang="en-US"/>
          </a:p>
        </p:txBody>
      </p:sp>
    </p:spTree>
    <p:extLst>
      <p:ext uri="{BB962C8B-B14F-4D97-AF65-F5344CB8AC3E}">
        <p14:creationId xmlns:p14="http://schemas.microsoft.com/office/powerpoint/2010/main" val="2080863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61121-3BBB-16B3-28BC-333FE17ADA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D3E9E9-C1C3-C2F9-607D-AA655F328B1A}"/>
              </a:ext>
            </a:extLst>
          </p:cNvPr>
          <p:cNvSpPr>
            <a:spLocks noGrp="1"/>
          </p:cNvSpPr>
          <p:nvPr>
            <p:ph type="dt" sz="half" idx="10"/>
          </p:nvPr>
        </p:nvSpPr>
        <p:spPr/>
        <p:txBody>
          <a:bodyPr/>
          <a:lstStyle/>
          <a:p>
            <a:fld id="{251546C8-9601-DE42-A517-2D1E4551F5CD}" type="datetimeFigureOut">
              <a:rPr lang="en-US" smtClean="0"/>
              <a:t>8/11/22</a:t>
            </a:fld>
            <a:endParaRPr lang="en-US"/>
          </a:p>
        </p:txBody>
      </p:sp>
      <p:sp>
        <p:nvSpPr>
          <p:cNvPr id="4" name="Footer Placeholder 3">
            <a:extLst>
              <a:ext uri="{FF2B5EF4-FFF2-40B4-BE49-F238E27FC236}">
                <a16:creationId xmlns:a16="http://schemas.microsoft.com/office/drawing/2014/main" id="{378333C2-7B93-732D-ED3A-B5D0B032D8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3EED35-B9E7-7DBE-F243-1367E165B5D3}"/>
              </a:ext>
            </a:extLst>
          </p:cNvPr>
          <p:cNvSpPr>
            <a:spLocks noGrp="1"/>
          </p:cNvSpPr>
          <p:nvPr>
            <p:ph type="sldNum" sz="quarter" idx="12"/>
          </p:nvPr>
        </p:nvSpPr>
        <p:spPr/>
        <p:txBody>
          <a:bodyPr/>
          <a:lstStyle/>
          <a:p>
            <a:fld id="{6338A7EA-E205-344D-8714-2F8E314935E7}" type="slidenum">
              <a:rPr lang="en-US" smtClean="0"/>
              <a:t>‹#›</a:t>
            </a:fld>
            <a:endParaRPr lang="en-US"/>
          </a:p>
        </p:txBody>
      </p:sp>
    </p:spTree>
    <p:extLst>
      <p:ext uri="{BB962C8B-B14F-4D97-AF65-F5344CB8AC3E}">
        <p14:creationId xmlns:p14="http://schemas.microsoft.com/office/powerpoint/2010/main" val="542929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475C76-279C-5E92-E47D-E18743E5F576}"/>
              </a:ext>
            </a:extLst>
          </p:cNvPr>
          <p:cNvSpPr>
            <a:spLocks noGrp="1"/>
          </p:cNvSpPr>
          <p:nvPr>
            <p:ph type="dt" sz="half" idx="10"/>
          </p:nvPr>
        </p:nvSpPr>
        <p:spPr/>
        <p:txBody>
          <a:bodyPr/>
          <a:lstStyle/>
          <a:p>
            <a:fld id="{251546C8-9601-DE42-A517-2D1E4551F5CD}" type="datetimeFigureOut">
              <a:rPr lang="en-US" smtClean="0"/>
              <a:t>8/11/22</a:t>
            </a:fld>
            <a:endParaRPr lang="en-US"/>
          </a:p>
        </p:txBody>
      </p:sp>
      <p:sp>
        <p:nvSpPr>
          <p:cNvPr id="3" name="Footer Placeholder 2">
            <a:extLst>
              <a:ext uri="{FF2B5EF4-FFF2-40B4-BE49-F238E27FC236}">
                <a16:creationId xmlns:a16="http://schemas.microsoft.com/office/drawing/2014/main" id="{F84C5C3C-1298-C6AD-A865-85E3CD0031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311EE3-6031-1C6E-C551-AE06E432DE3F}"/>
              </a:ext>
            </a:extLst>
          </p:cNvPr>
          <p:cNvSpPr>
            <a:spLocks noGrp="1"/>
          </p:cNvSpPr>
          <p:nvPr>
            <p:ph type="sldNum" sz="quarter" idx="12"/>
          </p:nvPr>
        </p:nvSpPr>
        <p:spPr/>
        <p:txBody>
          <a:bodyPr/>
          <a:lstStyle/>
          <a:p>
            <a:fld id="{6338A7EA-E205-344D-8714-2F8E314935E7}" type="slidenum">
              <a:rPr lang="en-US" smtClean="0"/>
              <a:t>‹#›</a:t>
            </a:fld>
            <a:endParaRPr lang="en-US"/>
          </a:p>
        </p:txBody>
      </p:sp>
    </p:spTree>
    <p:extLst>
      <p:ext uri="{BB962C8B-B14F-4D97-AF65-F5344CB8AC3E}">
        <p14:creationId xmlns:p14="http://schemas.microsoft.com/office/powerpoint/2010/main" val="1234490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A986-A5C8-5FF3-2D77-CBED66BFE2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80B54C-B3C9-90F7-2567-836EE57ACE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59B268-7E6E-5A79-2695-15AABC2D3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0027F2-BB01-ED70-5AC2-C5C83C6C404B}"/>
              </a:ext>
            </a:extLst>
          </p:cNvPr>
          <p:cNvSpPr>
            <a:spLocks noGrp="1"/>
          </p:cNvSpPr>
          <p:nvPr>
            <p:ph type="dt" sz="half" idx="10"/>
          </p:nvPr>
        </p:nvSpPr>
        <p:spPr/>
        <p:txBody>
          <a:bodyPr/>
          <a:lstStyle/>
          <a:p>
            <a:fld id="{251546C8-9601-DE42-A517-2D1E4551F5CD}" type="datetimeFigureOut">
              <a:rPr lang="en-US" smtClean="0"/>
              <a:t>8/11/22</a:t>
            </a:fld>
            <a:endParaRPr lang="en-US"/>
          </a:p>
        </p:txBody>
      </p:sp>
      <p:sp>
        <p:nvSpPr>
          <p:cNvPr id="6" name="Footer Placeholder 5">
            <a:extLst>
              <a:ext uri="{FF2B5EF4-FFF2-40B4-BE49-F238E27FC236}">
                <a16:creationId xmlns:a16="http://schemas.microsoft.com/office/drawing/2014/main" id="{FBD97BDE-53E8-3735-4949-AE1BAD04B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16D5DD-6130-122B-92AE-817961D4A592}"/>
              </a:ext>
            </a:extLst>
          </p:cNvPr>
          <p:cNvSpPr>
            <a:spLocks noGrp="1"/>
          </p:cNvSpPr>
          <p:nvPr>
            <p:ph type="sldNum" sz="quarter" idx="12"/>
          </p:nvPr>
        </p:nvSpPr>
        <p:spPr/>
        <p:txBody>
          <a:bodyPr/>
          <a:lstStyle/>
          <a:p>
            <a:fld id="{6338A7EA-E205-344D-8714-2F8E314935E7}" type="slidenum">
              <a:rPr lang="en-US" smtClean="0"/>
              <a:t>‹#›</a:t>
            </a:fld>
            <a:endParaRPr lang="en-US"/>
          </a:p>
        </p:txBody>
      </p:sp>
    </p:spTree>
    <p:extLst>
      <p:ext uri="{BB962C8B-B14F-4D97-AF65-F5344CB8AC3E}">
        <p14:creationId xmlns:p14="http://schemas.microsoft.com/office/powerpoint/2010/main" val="1037975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E840-8E38-D9D8-8F0B-37B16F22BB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144650-8F4D-1794-7B24-760C09725F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2CC8D7-57C6-0EF4-942B-218ECCEBB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10D6A0-DF12-69EB-A7EF-99269986E96E}"/>
              </a:ext>
            </a:extLst>
          </p:cNvPr>
          <p:cNvSpPr>
            <a:spLocks noGrp="1"/>
          </p:cNvSpPr>
          <p:nvPr>
            <p:ph type="dt" sz="half" idx="10"/>
          </p:nvPr>
        </p:nvSpPr>
        <p:spPr/>
        <p:txBody>
          <a:bodyPr/>
          <a:lstStyle/>
          <a:p>
            <a:fld id="{251546C8-9601-DE42-A517-2D1E4551F5CD}" type="datetimeFigureOut">
              <a:rPr lang="en-US" smtClean="0"/>
              <a:t>8/11/22</a:t>
            </a:fld>
            <a:endParaRPr lang="en-US"/>
          </a:p>
        </p:txBody>
      </p:sp>
      <p:sp>
        <p:nvSpPr>
          <p:cNvPr id="6" name="Footer Placeholder 5">
            <a:extLst>
              <a:ext uri="{FF2B5EF4-FFF2-40B4-BE49-F238E27FC236}">
                <a16:creationId xmlns:a16="http://schemas.microsoft.com/office/drawing/2014/main" id="{86052B24-BE92-4E3E-ECB2-F1E3A3742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5384C6-749A-CA14-09AF-BD488DABD4B3}"/>
              </a:ext>
            </a:extLst>
          </p:cNvPr>
          <p:cNvSpPr>
            <a:spLocks noGrp="1"/>
          </p:cNvSpPr>
          <p:nvPr>
            <p:ph type="sldNum" sz="quarter" idx="12"/>
          </p:nvPr>
        </p:nvSpPr>
        <p:spPr/>
        <p:txBody>
          <a:bodyPr/>
          <a:lstStyle/>
          <a:p>
            <a:fld id="{6338A7EA-E205-344D-8714-2F8E314935E7}" type="slidenum">
              <a:rPr lang="en-US" smtClean="0"/>
              <a:t>‹#›</a:t>
            </a:fld>
            <a:endParaRPr lang="en-US"/>
          </a:p>
        </p:txBody>
      </p:sp>
    </p:spTree>
    <p:extLst>
      <p:ext uri="{BB962C8B-B14F-4D97-AF65-F5344CB8AC3E}">
        <p14:creationId xmlns:p14="http://schemas.microsoft.com/office/powerpoint/2010/main" val="216776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8A954E-9E6E-5CB9-4BAE-0EF14BE85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17C7C4-3927-855A-2C64-2C94F0E32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73E2-922F-C902-117A-F5F476D0D7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1546C8-9601-DE42-A517-2D1E4551F5CD}" type="datetimeFigureOut">
              <a:rPr lang="en-US" smtClean="0"/>
              <a:t>8/11/22</a:t>
            </a:fld>
            <a:endParaRPr lang="en-US"/>
          </a:p>
        </p:txBody>
      </p:sp>
      <p:sp>
        <p:nvSpPr>
          <p:cNvPr id="5" name="Footer Placeholder 4">
            <a:extLst>
              <a:ext uri="{FF2B5EF4-FFF2-40B4-BE49-F238E27FC236}">
                <a16:creationId xmlns:a16="http://schemas.microsoft.com/office/drawing/2014/main" id="{3674087F-D2A3-4856-1CCE-218CFE4D6C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5A345A-5983-7AF6-5545-7FEAF34240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38A7EA-E205-344D-8714-2F8E314935E7}" type="slidenum">
              <a:rPr lang="en-US" smtClean="0"/>
              <a:t>‹#›</a:t>
            </a:fld>
            <a:endParaRPr lang="en-US"/>
          </a:p>
        </p:txBody>
      </p:sp>
    </p:spTree>
    <p:extLst>
      <p:ext uri="{BB962C8B-B14F-4D97-AF65-F5344CB8AC3E}">
        <p14:creationId xmlns:p14="http://schemas.microsoft.com/office/powerpoint/2010/main" val="3579191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5"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2.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04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Lock with a love heart">
            <a:extLst>
              <a:ext uri="{FF2B5EF4-FFF2-40B4-BE49-F238E27FC236}">
                <a16:creationId xmlns:a16="http://schemas.microsoft.com/office/drawing/2014/main" id="{40E9EA65-0DA6-48BB-029D-052D115D1FC2}"/>
              </a:ext>
            </a:extLst>
          </p:cNvPr>
          <p:cNvPicPr>
            <a:picLocks noChangeAspect="1"/>
          </p:cNvPicPr>
          <p:nvPr/>
        </p:nvPicPr>
        <p:blipFill rotWithShape="1">
          <a:blip r:embed="rId4"/>
          <a:srcRect t="35" r="1" b="1"/>
          <a:stretch/>
        </p:blipFill>
        <p:spPr>
          <a:xfrm>
            <a:off x="-4243" y="7554"/>
            <a:ext cx="12196243" cy="6857990"/>
          </a:xfrm>
          <a:prstGeom prst="rect">
            <a:avLst/>
          </a:prstGeom>
        </p:spPr>
      </p:pic>
      <p:sp>
        <p:nvSpPr>
          <p:cNvPr id="30" name="Rectangle 29">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828180"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Freeform: Shape 31">
            <a:extLst>
              <a:ext uri="{FF2B5EF4-FFF2-40B4-BE49-F238E27FC236}">
                <a16:creationId xmlns:a16="http://schemas.microsoft.com/office/drawing/2014/main" id="{A77100AA-BF68-4139-8224-79EA1F916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274247" y="753374"/>
            <a:ext cx="5353835" cy="5353836"/>
          </a:xfrm>
          <a:custGeom>
            <a:avLst/>
            <a:gdLst>
              <a:gd name="connsiteX0" fmla="*/ 5273742 w 5353835"/>
              <a:gd name="connsiteY0" fmla="*/ 690509 h 5353836"/>
              <a:gd name="connsiteX1" fmla="*/ 5353835 w 5353835"/>
              <a:gd name="connsiteY1" fmla="*/ 770602 h 5353836"/>
              <a:gd name="connsiteX2" fmla="*/ 5353835 w 5353835"/>
              <a:gd name="connsiteY2" fmla="*/ 4854514 h 5353836"/>
              <a:gd name="connsiteX3" fmla="*/ 5273742 w 5353835"/>
              <a:gd name="connsiteY3" fmla="*/ 4934608 h 5353836"/>
              <a:gd name="connsiteX4" fmla="*/ 502667 w 5353835"/>
              <a:gd name="connsiteY4" fmla="*/ 0 h 5353836"/>
              <a:gd name="connsiteX5" fmla="*/ 4583234 w 5353835"/>
              <a:gd name="connsiteY5" fmla="*/ 1 h 5353836"/>
              <a:gd name="connsiteX6" fmla="*/ 4663327 w 5353835"/>
              <a:gd name="connsiteY6" fmla="*/ 80094 h 5353836"/>
              <a:gd name="connsiteX7" fmla="*/ 422574 w 5353835"/>
              <a:gd name="connsiteY7" fmla="*/ 80094 h 5353836"/>
              <a:gd name="connsiteX8" fmla="*/ 0 w 5353835"/>
              <a:gd name="connsiteY8" fmla="*/ 502667 h 5353836"/>
              <a:gd name="connsiteX9" fmla="*/ 80093 w 5353835"/>
              <a:gd name="connsiteY9" fmla="*/ 422574 h 5353836"/>
              <a:gd name="connsiteX10" fmla="*/ 80093 w 5353835"/>
              <a:gd name="connsiteY10" fmla="*/ 5273743 h 5353836"/>
              <a:gd name="connsiteX11" fmla="*/ 4934607 w 5353835"/>
              <a:gd name="connsiteY11" fmla="*/ 5273743 h 5353836"/>
              <a:gd name="connsiteX12" fmla="*/ 4854514 w 5353835"/>
              <a:gd name="connsiteY12" fmla="*/ 5353836 h 5353836"/>
              <a:gd name="connsiteX13" fmla="*/ 0 w 5353835"/>
              <a:gd name="connsiteY13" fmla="*/ 5353836 h 5353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6">
                <a:moveTo>
                  <a:pt x="5273742" y="690509"/>
                </a:moveTo>
                <a:lnTo>
                  <a:pt x="5353835" y="770602"/>
                </a:lnTo>
                <a:lnTo>
                  <a:pt x="5353835" y="4854514"/>
                </a:lnTo>
                <a:lnTo>
                  <a:pt x="5273742" y="4934608"/>
                </a:lnTo>
                <a:close/>
                <a:moveTo>
                  <a:pt x="502667" y="0"/>
                </a:moveTo>
                <a:lnTo>
                  <a:pt x="4583234" y="1"/>
                </a:lnTo>
                <a:lnTo>
                  <a:pt x="4663327" y="80094"/>
                </a:lnTo>
                <a:lnTo>
                  <a:pt x="422574" y="80094"/>
                </a:lnTo>
                <a:close/>
                <a:moveTo>
                  <a:pt x="0" y="502667"/>
                </a:moveTo>
                <a:lnTo>
                  <a:pt x="80093" y="422574"/>
                </a:lnTo>
                <a:lnTo>
                  <a:pt x="80093" y="5273743"/>
                </a:lnTo>
                <a:lnTo>
                  <a:pt x="4934607" y="5273743"/>
                </a:lnTo>
                <a:lnTo>
                  <a:pt x="4854514" y="5353836"/>
                </a:lnTo>
                <a:lnTo>
                  <a:pt x="0" y="53538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1DFA7C7F-89C5-950F-DF25-51CFA9182A28}"/>
              </a:ext>
            </a:extLst>
          </p:cNvPr>
          <p:cNvSpPr>
            <a:spLocks noGrp="1"/>
          </p:cNvSpPr>
          <p:nvPr>
            <p:ph type="ctrTitle"/>
          </p:nvPr>
        </p:nvSpPr>
        <p:spPr>
          <a:xfrm>
            <a:off x="6826981" y="2452526"/>
            <a:ext cx="4248318" cy="1952947"/>
          </a:xfrm>
          <a:noFill/>
        </p:spPr>
        <p:txBody>
          <a:bodyPr anchor="ctr">
            <a:normAutofit/>
          </a:bodyPr>
          <a:lstStyle/>
          <a:p>
            <a:r>
              <a:rPr lang="en-US" sz="3600">
                <a:solidFill>
                  <a:srgbClr val="080808"/>
                </a:solidFill>
              </a:rPr>
              <a:t>The Key to Happiness</a:t>
            </a:r>
          </a:p>
        </p:txBody>
      </p:sp>
      <p:sp>
        <p:nvSpPr>
          <p:cNvPr id="3" name="Subtitle 2">
            <a:extLst>
              <a:ext uri="{FF2B5EF4-FFF2-40B4-BE49-F238E27FC236}">
                <a16:creationId xmlns:a16="http://schemas.microsoft.com/office/drawing/2014/main" id="{A3A4D625-30CF-F069-993A-C8FE12DA9933}"/>
              </a:ext>
            </a:extLst>
          </p:cNvPr>
          <p:cNvSpPr>
            <a:spLocks noGrp="1"/>
          </p:cNvSpPr>
          <p:nvPr>
            <p:ph type="subTitle" idx="1"/>
          </p:nvPr>
        </p:nvSpPr>
        <p:spPr>
          <a:xfrm>
            <a:off x="7757565" y="4557900"/>
            <a:ext cx="2442690" cy="915772"/>
          </a:xfrm>
          <a:noFill/>
        </p:spPr>
        <p:txBody>
          <a:bodyPr>
            <a:normAutofit/>
          </a:bodyPr>
          <a:lstStyle/>
          <a:p>
            <a:r>
              <a:rPr lang="en-US" sz="2000">
                <a:solidFill>
                  <a:srgbClr val="080808"/>
                </a:solidFill>
              </a:rPr>
              <a:t>By Veronica Warren</a:t>
            </a:r>
          </a:p>
        </p:txBody>
      </p:sp>
      <p:pic>
        <p:nvPicPr>
          <p:cNvPr id="5" name="Audio Recording Aug 13, 2022 at 8:24:56 AM" descr="Audio Recording Aug 13, 2022 at 8:24:56 AM">
            <a:hlinkClick r:id="" action="ppaction://media"/>
            <a:extLst>
              <a:ext uri="{FF2B5EF4-FFF2-40B4-BE49-F238E27FC236}">
                <a16:creationId xmlns:a16="http://schemas.microsoft.com/office/drawing/2014/main" id="{F2D46AB5-7429-A623-78A4-716FBB0851D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174194" y="441377"/>
            <a:ext cx="812800" cy="812800"/>
          </a:xfrm>
          <a:prstGeom prst="rect">
            <a:avLst/>
          </a:prstGeom>
        </p:spPr>
      </p:pic>
    </p:spTree>
    <p:extLst>
      <p:ext uri="{BB962C8B-B14F-4D97-AF65-F5344CB8AC3E}">
        <p14:creationId xmlns:p14="http://schemas.microsoft.com/office/powerpoint/2010/main" val="384643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646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5" fill="hold" display="0">
                  <p:stCondLst>
                    <p:cond delay="indefinite"/>
                  </p:stCondLst>
                  <p:endCondLst>
                    <p:cond evt="onStopAudio" delay="0">
                      <p:tgtEl>
                        <p:sldTgt/>
                      </p:tgtEl>
                    </p:cond>
                  </p:endCondLst>
                </p:cTn>
                <p:tgtEl>
                  <p:spTgt spid="5"/>
                </p:tgtEl>
              </p:cMediaNode>
            </p:audio>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422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9C262A-2B21-1052-CE2E-7556C082BC77}"/>
              </a:ext>
            </a:extLst>
          </p:cNvPr>
          <p:cNvPicPr>
            <a:picLocks noChangeAspect="1"/>
          </p:cNvPicPr>
          <p:nvPr/>
        </p:nvPicPr>
        <p:blipFill>
          <a:blip r:embed="rId4"/>
          <a:stretch>
            <a:fillRect/>
          </a:stretch>
        </p:blipFill>
        <p:spPr>
          <a:xfrm>
            <a:off x="3251199" y="1314449"/>
            <a:ext cx="5774268" cy="4409017"/>
          </a:xfrm>
          <a:prstGeom prst="rect">
            <a:avLst/>
          </a:prstGeom>
        </p:spPr>
      </p:pic>
      <p:pic>
        <p:nvPicPr>
          <p:cNvPr id="6" name="Audio Recording Aug 13, 2022 at 8:58:14 AM" descr="Audio Recording Aug 13, 2022 at 8:58:14 AM">
            <a:hlinkClick r:id="" action="ppaction://media"/>
            <a:extLst>
              <a:ext uri="{FF2B5EF4-FFF2-40B4-BE49-F238E27FC236}">
                <a16:creationId xmlns:a16="http://schemas.microsoft.com/office/drawing/2014/main" id="{BD96AB9D-7EDA-0BC4-EC80-5854EACCF41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94591" y="501649"/>
            <a:ext cx="812800" cy="812800"/>
          </a:xfrm>
          <a:prstGeom prst="rect">
            <a:avLst/>
          </a:prstGeom>
        </p:spPr>
      </p:pic>
    </p:spTree>
    <p:extLst>
      <p:ext uri="{BB962C8B-B14F-4D97-AF65-F5344CB8AC3E}">
        <p14:creationId xmlns:p14="http://schemas.microsoft.com/office/powerpoint/2010/main" val="62157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342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5926B3-6143-1C83-513B-0B6A361FCFB5}"/>
              </a:ext>
            </a:extLst>
          </p:cNvPr>
          <p:cNvSpPr>
            <a:spLocks noGrp="1"/>
          </p:cNvSpPr>
          <p:nvPr>
            <p:ph type="title"/>
          </p:nvPr>
        </p:nvSpPr>
        <p:spPr>
          <a:xfrm>
            <a:off x="803775" y="1106007"/>
            <a:ext cx="10550025" cy="1182927"/>
          </a:xfrm>
        </p:spPr>
        <p:txBody>
          <a:bodyPr anchor="b">
            <a:normAutofit/>
          </a:bodyPr>
          <a:lstStyle/>
          <a:p>
            <a:r>
              <a:rPr lang="en-US" sz="5600"/>
              <a:t>Q &amp; A</a:t>
            </a:r>
          </a:p>
        </p:txBody>
      </p:sp>
      <p:cxnSp>
        <p:nvCxnSpPr>
          <p:cNvPr id="29" name="Straight Connector 28">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8AB526A-CE13-060D-EAD1-291214A57833}"/>
              </a:ext>
            </a:extLst>
          </p:cNvPr>
          <p:cNvSpPr>
            <a:spLocks noGrp="1"/>
          </p:cNvSpPr>
          <p:nvPr>
            <p:ph idx="1"/>
          </p:nvPr>
        </p:nvSpPr>
        <p:spPr>
          <a:xfrm>
            <a:off x="803775" y="2598947"/>
            <a:ext cx="10550025" cy="3677348"/>
          </a:xfrm>
        </p:spPr>
        <p:txBody>
          <a:bodyPr anchor="t">
            <a:normAutofit/>
          </a:bodyPr>
          <a:lstStyle/>
          <a:p>
            <a:pPr marL="0" indent="0">
              <a:buNone/>
            </a:pPr>
            <a:r>
              <a:rPr lang="en-US" sz="1700" dirty="0">
                <a:solidFill>
                  <a:schemeClr val="tx1">
                    <a:alpha val="80000"/>
                  </a:schemeClr>
                </a:solidFill>
              </a:rPr>
              <a:t>1. What is Dystopia and why is it included in the Happiness Report</a:t>
            </a:r>
          </a:p>
          <a:p>
            <a:pPr marL="0" indent="0">
              <a:buNone/>
            </a:pPr>
            <a:r>
              <a:rPr lang="en-US" sz="1700" dirty="0">
                <a:solidFill>
                  <a:schemeClr val="tx1">
                    <a:alpha val="80000"/>
                  </a:schemeClr>
                </a:solidFill>
              </a:rPr>
              <a:t>2. What are the top factors that make people happy?</a:t>
            </a:r>
          </a:p>
          <a:p>
            <a:pPr marL="0" indent="0">
              <a:buNone/>
            </a:pPr>
            <a:r>
              <a:rPr lang="en-US" sz="1700" dirty="0">
                <a:solidFill>
                  <a:schemeClr val="tx1">
                    <a:alpha val="80000"/>
                  </a:schemeClr>
                </a:solidFill>
              </a:rPr>
              <a:t>3. Do genetics play a part in happiness? </a:t>
            </a:r>
          </a:p>
          <a:p>
            <a:pPr marL="0" indent="0">
              <a:buNone/>
            </a:pPr>
            <a:r>
              <a:rPr lang="en-US" sz="1700" dirty="0">
                <a:solidFill>
                  <a:schemeClr val="tx1">
                    <a:alpha val="80000"/>
                  </a:schemeClr>
                </a:solidFill>
              </a:rPr>
              <a:t>4. Are there foods that can assist in happiness?</a:t>
            </a:r>
          </a:p>
          <a:p>
            <a:pPr marL="0" indent="0">
              <a:buNone/>
            </a:pPr>
            <a:r>
              <a:rPr lang="en-US" sz="1700" dirty="0">
                <a:solidFill>
                  <a:schemeClr val="tx1">
                    <a:alpha val="80000"/>
                  </a:schemeClr>
                </a:solidFill>
              </a:rPr>
              <a:t>5. Does exercise assist with happiness?</a:t>
            </a:r>
          </a:p>
          <a:p>
            <a:pPr marL="0" indent="0">
              <a:buNone/>
            </a:pPr>
            <a:r>
              <a:rPr lang="en-US" sz="1700" dirty="0">
                <a:solidFill>
                  <a:schemeClr val="tx1">
                    <a:alpha val="80000"/>
                  </a:schemeClr>
                </a:solidFill>
              </a:rPr>
              <a:t>6. Is there a routine that happier people partake in? </a:t>
            </a:r>
          </a:p>
          <a:p>
            <a:pPr marL="0" indent="0">
              <a:buNone/>
            </a:pPr>
            <a:r>
              <a:rPr lang="en-US" sz="1700" dirty="0">
                <a:solidFill>
                  <a:schemeClr val="tx1">
                    <a:alpha val="80000"/>
                  </a:schemeClr>
                </a:solidFill>
              </a:rPr>
              <a:t>7. Does sleep assist in one’s happiness?</a:t>
            </a:r>
          </a:p>
          <a:p>
            <a:pPr marL="0" indent="0">
              <a:buNone/>
            </a:pPr>
            <a:r>
              <a:rPr lang="en-US" sz="1700" dirty="0">
                <a:solidFill>
                  <a:schemeClr val="tx1">
                    <a:alpha val="80000"/>
                  </a:schemeClr>
                </a:solidFill>
              </a:rPr>
              <a:t>8. How has covid impact people’s overall happiness</a:t>
            </a:r>
          </a:p>
          <a:p>
            <a:pPr marL="0" indent="0">
              <a:buNone/>
            </a:pPr>
            <a:r>
              <a:rPr lang="en-US" sz="1700" dirty="0">
                <a:solidFill>
                  <a:schemeClr val="tx1">
                    <a:alpha val="80000"/>
                  </a:schemeClr>
                </a:solidFill>
              </a:rPr>
              <a:t>9. How to overcome depression?</a:t>
            </a:r>
          </a:p>
          <a:p>
            <a:pPr marL="0" indent="0">
              <a:buNone/>
            </a:pPr>
            <a:r>
              <a:rPr lang="en-US" sz="1700" dirty="0">
                <a:solidFill>
                  <a:schemeClr val="tx1">
                    <a:alpha val="80000"/>
                  </a:schemeClr>
                </a:solidFill>
              </a:rPr>
              <a:t>10. What will the prospects for happiness in the future depend on?</a:t>
            </a:r>
          </a:p>
          <a:p>
            <a:endParaRPr lang="en-US" sz="1700" dirty="0">
              <a:solidFill>
                <a:schemeClr val="tx1">
                  <a:alpha val="80000"/>
                </a:schemeClr>
              </a:solidFill>
            </a:endParaRPr>
          </a:p>
        </p:txBody>
      </p:sp>
      <p:grpSp>
        <p:nvGrpSpPr>
          <p:cNvPr id="31" name="Group 30">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3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pic>
        <p:nvPicPr>
          <p:cNvPr id="4" name="Audio Recording Aug 13, 2022 at 9:08:01 AM" descr="Audio Recording Aug 13, 2022 at 9:08:01 AM">
            <a:hlinkClick r:id="" action="ppaction://media"/>
            <a:extLst>
              <a:ext uri="{FF2B5EF4-FFF2-40B4-BE49-F238E27FC236}">
                <a16:creationId xmlns:a16="http://schemas.microsoft.com/office/drawing/2014/main" id="{DF97535C-FF24-58CF-D1F3-258BE32A1D9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878" y="806470"/>
            <a:ext cx="812800" cy="812800"/>
          </a:xfrm>
          <a:prstGeom prst="rect">
            <a:avLst/>
          </a:prstGeom>
        </p:spPr>
      </p:pic>
    </p:spTree>
    <p:extLst>
      <p:ext uri="{BB962C8B-B14F-4D97-AF65-F5344CB8AC3E}">
        <p14:creationId xmlns:p14="http://schemas.microsoft.com/office/powerpoint/2010/main" val="2305473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7238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20">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FBCB5A0-696E-C8CD-8FC7-1032D76D1C51}"/>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en-US" sz="5600" kern="1200">
                <a:solidFill>
                  <a:srgbClr val="FFFFFF"/>
                </a:solidFill>
                <a:latin typeface="+mj-lt"/>
                <a:ea typeface="+mj-ea"/>
                <a:cs typeface="+mj-cs"/>
              </a:rPr>
              <a:t>Thank you! </a:t>
            </a:r>
          </a:p>
        </p:txBody>
      </p:sp>
      <p:sp>
        <p:nvSpPr>
          <p:cNvPr id="3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3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4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4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4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4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44" name="Straight Connector 3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1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89EEE7C-E1FF-EBF6-8438-15AD1323089F}"/>
              </a:ext>
            </a:extLst>
          </p:cNvPr>
          <p:cNvSpPr>
            <a:spLocks noGrp="1"/>
          </p:cNvSpPr>
          <p:nvPr>
            <p:ph type="title"/>
          </p:nvPr>
        </p:nvSpPr>
        <p:spPr>
          <a:xfrm>
            <a:off x="1188069" y="381935"/>
            <a:ext cx="4008583" cy="5974414"/>
          </a:xfrm>
        </p:spPr>
        <p:txBody>
          <a:bodyPr anchor="ctr">
            <a:normAutofit/>
          </a:bodyPr>
          <a:lstStyle/>
          <a:p>
            <a:r>
              <a:rPr lang="en-US" sz="6000" dirty="0">
                <a:solidFill>
                  <a:srgbClr val="FFFFFF"/>
                </a:solidFill>
              </a:rPr>
              <a:t>Background</a:t>
            </a:r>
          </a:p>
        </p:txBody>
      </p:sp>
      <p:grpSp>
        <p:nvGrpSpPr>
          <p:cNvPr id="41" name="Group 40">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4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4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4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4426FA5A-012A-8224-C4A4-1A2E3036DFA9}"/>
              </a:ext>
            </a:extLst>
          </p:cNvPr>
          <p:cNvSpPr>
            <a:spLocks noGrp="1"/>
          </p:cNvSpPr>
          <p:nvPr>
            <p:ph idx="1"/>
          </p:nvPr>
        </p:nvSpPr>
        <p:spPr>
          <a:xfrm>
            <a:off x="6297233" y="518400"/>
            <a:ext cx="4771607" cy="5837949"/>
          </a:xfrm>
        </p:spPr>
        <p:txBody>
          <a:bodyPr anchor="ctr">
            <a:normAutofit fontScale="70000" lnSpcReduction="20000"/>
          </a:bodyPr>
          <a:lstStyle/>
          <a:p>
            <a:r>
              <a:rPr lang="en-US" dirty="0"/>
              <a:t>According to the World Health Organization, 5 percent of people worldwide live with depression and 75 percent of those people do not get treatment. Prior to the Covid pandemic depression was the leading cause of disability. After the pandemic, those percentages worsened. To lower these rates, we need strategies that will help increase positivity and happy emotions.</a:t>
            </a:r>
          </a:p>
          <a:p>
            <a:r>
              <a:rPr lang="en-US" dirty="0"/>
              <a:t>What is happiness? Getting a better understanding of what happiness is could help understand how to assist our patients in achieving it. Happiness is an emotional state that is characterized by feelings of joy, satisfaction, contentment, and fulfillment. Certain things like genes play a role of your overall happiness. Another factor that plays a roll in happiness is the choices people make. Some of the happiest places worldwide are Finland, Denmark, Switzerland and Iceland are amongst the happiest countries in the world.</a:t>
            </a:r>
          </a:p>
          <a:p>
            <a:endParaRPr lang="en-US" sz="2000" dirty="0">
              <a:solidFill>
                <a:schemeClr val="tx1">
                  <a:alpha val="80000"/>
                </a:schemeClr>
              </a:solidFill>
            </a:endParaRPr>
          </a:p>
        </p:txBody>
      </p:sp>
      <p:cxnSp>
        <p:nvCxnSpPr>
          <p:cNvPr id="46" name="Straight Connector 4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pic>
        <p:nvPicPr>
          <p:cNvPr id="5" name="Audio Recording Aug 13, 2022 at 8:32:25 AM" descr="Audio Recording Aug 13, 2022 at 8:32:25 AM">
            <a:hlinkClick r:id="" action="ppaction://media"/>
            <a:extLst>
              <a:ext uri="{FF2B5EF4-FFF2-40B4-BE49-F238E27FC236}">
                <a16:creationId xmlns:a16="http://schemas.microsoft.com/office/drawing/2014/main" id="{BFE2C280-1A8C-46E1-86B3-18644ED5A16A}"/>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6619" y="-76563"/>
            <a:ext cx="812800" cy="812800"/>
          </a:xfrm>
          <a:prstGeom prst="rect">
            <a:avLst/>
          </a:prstGeom>
        </p:spPr>
      </p:pic>
    </p:spTree>
    <p:extLst>
      <p:ext uri="{BB962C8B-B14F-4D97-AF65-F5344CB8AC3E}">
        <p14:creationId xmlns:p14="http://schemas.microsoft.com/office/powerpoint/2010/main" val="26268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161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89EEE7C-E1FF-EBF6-8438-15AD1323089F}"/>
              </a:ext>
            </a:extLst>
          </p:cNvPr>
          <p:cNvSpPr>
            <a:spLocks noGrp="1"/>
          </p:cNvSpPr>
          <p:nvPr>
            <p:ph type="title"/>
          </p:nvPr>
        </p:nvSpPr>
        <p:spPr>
          <a:xfrm>
            <a:off x="1188069" y="381935"/>
            <a:ext cx="4008583" cy="5974414"/>
          </a:xfrm>
        </p:spPr>
        <p:txBody>
          <a:bodyPr anchor="ctr">
            <a:normAutofit/>
          </a:bodyPr>
          <a:lstStyle/>
          <a:p>
            <a:r>
              <a:rPr lang="en-US" sz="8000">
                <a:solidFill>
                  <a:srgbClr val="FFFFFF"/>
                </a:solidFill>
              </a:rPr>
              <a:t>Business Problem</a:t>
            </a:r>
          </a:p>
        </p:txBody>
      </p:sp>
      <p:grpSp>
        <p:nvGrpSpPr>
          <p:cNvPr id="41" name="Group 40">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4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4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4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4426FA5A-012A-8224-C4A4-1A2E3036DFA9}"/>
              </a:ext>
            </a:extLst>
          </p:cNvPr>
          <p:cNvSpPr>
            <a:spLocks noGrp="1"/>
          </p:cNvSpPr>
          <p:nvPr>
            <p:ph idx="1"/>
          </p:nvPr>
        </p:nvSpPr>
        <p:spPr>
          <a:xfrm>
            <a:off x="6297233" y="518400"/>
            <a:ext cx="4771607" cy="5837949"/>
          </a:xfrm>
        </p:spPr>
        <p:txBody>
          <a:bodyPr anchor="ctr">
            <a:normAutofit/>
          </a:bodyPr>
          <a:lstStyle/>
          <a:p>
            <a:r>
              <a:rPr lang="en-US" dirty="0"/>
              <a:t>My company is a nonprofit mental health company that would like to increase the overall happiness in our patients. To do this we measured 6 factors that contribute to overall happiness in countries worldwide. We measured each factor against the happiness score to find out which make up the happiest countries. </a:t>
            </a:r>
          </a:p>
          <a:p>
            <a:endParaRPr lang="en-US" sz="2000" dirty="0">
              <a:solidFill>
                <a:schemeClr val="tx1">
                  <a:alpha val="80000"/>
                </a:schemeClr>
              </a:solidFill>
            </a:endParaRPr>
          </a:p>
        </p:txBody>
      </p:sp>
      <p:cxnSp>
        <p:nvCxnSpPr>
          <p:cNvPr id="46" name="Straight Connector 4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pic>
        <p:nvPicPr>
          <p:cNvPr id="4" name="Audio Recording Aug 13, 2022 at 8:36:02 AM" descr="Audio Recording Aug 13, 2022 at 8:36:02 AM">
            <a:hlinkClick r:id="" action="ppaction://media"/>
            <a:extLst>
              <a:ext uri="{FF2B5EF4-FFF2-40B4-BE49-F238E27FC236}">
                <a16:creationId xmlns:a16="http://schemas.microsoft.com/office/drawing/2014/main" id="{843F907A-3ECD-AFD6-F489-AE66D87CA12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64909" y="-87133"/>
            <a:ext cx="812800" cy="812800"/>
          </a:xfrm>
          <a:prstGeom prst="rect">
            <a:avLst/>
          </a:prstGeom>
        </p:spPr>
      </p:pic>
    </p:spTree>
    <p:extLst>
      <p:ext uri="{BB962C8B-B14F-4D97-AF65-F5344CB8AC3E}">
        <p14:creationId xmlns:p14="http://schemas.microsoft.com/office/powerpoint/2010/main" val="3750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76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89EEE7C-E1FF-EBF6-8438-15AD1323089F}"/>
              </a:ext>
            </a:extLst>
          </p:cNvPr>
          <p:cNvSpPr>
            <a:spLocks noGrp="1"/>
          </p:cNvSpPr>
          <p:nvPr>
            <p:ph type="title"/>
          </p:nvPr>
        </p:nvSpPr>
        <p:spPr>
          <a:xfrm>
            <a:off x="1188069" y="381935"/>
            <a:ext cx="4008583" cy="5974414"/>
          </a:xfrm>
        </p:spPr>
        <p:txBody>
          <a:bodyPr anchor="ctr">
            <a:normAutofit/>
          </a:bodyPr>
          <a:lstStyle/>
          <a:p>
            <a:r>
              <a:rPr lang="en-US" sz="6200">
                <a:solidFill>
                  <a:srgbClr val="FFFFFF"/>
                </a:solidFill>
              </a:rPr>
              <a:t>Data Explanation</a:t>
            </a:r>
          </a:p>
        </p:txBody>
      </p:sp>
      <p:grpSp>
        <p:nvGrpSpPr>
          <p:cNvPr id="41" name="Group 40">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4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4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4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4426FA5A-012A-8224-C4A4-1A2E3036DFA9}"/>
              </a:ext>
            </a:extLst>
          </p:cNvPr>
          <p:cNvSpPr>
            <a:spLocks noGrp="1"/>
          </p:cNvSpPr>
          <p:nvPr>
            <p:ph idx="1"/>
          </p:nvPr>
        </p:nvSpPr>
        <p:spPr>
          <a:xfrm>
            <a:off x="6297233" y="518400"/>
            <a:ext cx="4771607" cy="5837949"/>
          </a:xfrm>
        </p:spPr>
        <p:txBody>
          <a:bodyPr anchor="ctr">
            <a:normAutofit fontScale="85000" lnSpcReduction="10000"/>
          </a:bodyPr>
          <a:lstStyle/>
          <a:p>
            <a:r>
              <a:rPr lang="en-US" dirty="0"/>
              <a:t>One dataset I have collected is from Kaggle. It includes data taken from different countries in the world and measures individuals feelings in regards to variables like generosity, and political views.. </a:t>
            </a:r>
          </a:p>
          <a:p>
            <a:r>
              <a:rPr lang="en-US" dirty="0"/>
              <a:t>The other data set is from the World Happiness Report of 2022 which includes factors such as freedom to make choices and social support. I have compiled the data and condensed it to focus on the top 15 happiest countries. After collecting the data needed, I compared the variables against happiness score to see what the correlation is, thus finding the best variables that increase happiness. </a:t>
            </a:r>
          </a:p>
          <a:p>
            <a:endParaRPr lang="en-US" sz="2000" dirty="0">
              <a:solidFill>
                <a:schemeClr val="tx1">
                  <a:alpha val="80000"/>
                </a:schemeClr>
              </a:solidFill>
            </a:endParaRPr>
          </a:p>
        </p:txBody>
      </p:sp>
      <p:cxnSp>
        <p:nvCxnSpPr>
          <p:cNvPr id="46" name="Straight Connector 4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pic>
        <p:nvPicPr>
          <p:cNvPr id="4" name="Audio Recording Aug 13, 2022 at 8:38:34 AM" descr="Audio Recording Aug 13, 2022 at 8:38:34 AM">
            <a:hlinkClick r:id="" action="ppaction://media"/>
            <a:extLst>
              <a:ext uri="{FF2B5EF4-FFF2-40B4-BE49-F238E27FC236}">
                <a16:creationId xmlns:a16="http://schemas.microsoft.com/office/drawing/2014/main" id="{F42BBE5A-141C-7E1F-E2C1-FC0F6F2E48D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64909" y="-76563"/>
            <a:ext cx="812800" cy="812800"/>
          </a:xfrm>
          <a:prstGeom prst="rect">
            <a:avLst/>
          </a:prstGeom>
        </p:spPr>
      </p:pic>
    </p:spTree>
    <p:extLst>
      <p:ext uri="{BB962C8B-B14F-4D97-AF65-F5344CB8AC3E}">
        <p14:creationId xmlns:p14="http://schemas.microsoft.com/office/powerpoint/2010/main" val="53784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827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89EEE7C-E1FF-EBF6-8438-15AD1323089F}"/>
              </a:ext>
            </a:extLst>
          </p:cNvPr>
          <p:cNvSpPr>
            <a:spLocks noGrp="1"/>
          </p:cNvSpPr>
          <p:nvPr>
            <p:ph type="title"/>
          </p:nvPr>
        </p:nvSpPr>
        <p:spPr>
          <a:xfrm>
            <a:off x="1188069" y="381935"/>
            <a:ext cx="4008583" cy="5974414"/>
          </a:xfrm>
        </p:spPr>
        <p:txBody>
          <a:bodyPr anchor="ctr">
            <a:normAutofit/>
          </a:bodyPr>
          <a:lstStyle/>
          <a:p>
            <a:r>
              <a:rPr lang="en-US" sz="8000">
                <a:solidFill>
                  <a:srgbClr val="FFFFFF"/>
                </a:solidFill>
              </a:rPr>
              <a:t>Methods</a:t>
            </a:r>
          </a:p>
        </p:txBody>
      </p:sp>
      <p:grpSp>
        <p:nvGrpSpPr>
          <p:cNvPr id="41" name="Group 40">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4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4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4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4426FA5A-012A-8224-C4A4-1A2E3036DFA9}"/>
              </a:ext>
            </a:extLst>
          </p:cNvPr>
          <p:cNvSpPr>
            <a:spLocks noGrp="1"/>
          </p:cNvSpPr>
          <p:nvPr>
            <p:ph idx="1"/>
          </p:nvPr>
        </p:nvSpPr>
        <p:spPr>
          <a:xfrm>
            <a:off x="6297233" y="518400"/>
            <a:ext cx="4771607" cy="5837949"/>
          </a:xfrm>
        </p:spPr>
        <p:txBody>
          <a:bodyPr anchor="ctr">
            <a:normAutofit/>
          </a:bodyPr>
          <a:lstStyle/>
          <a:p>
            <a:r>
              <a:rPr lang="en-US" sz="2000" dirty="0">
                <a:solidFill>
                  <a:schemeClr val="tx1">
                    <a:alpha val="80000"/>
                  </a:schemeClr>
                </a:solidFill>
              </a:rPr>
              <a:t>I will be pulling information from the World Happiness Report. On this report it gives data on the top countries overall happiness levels are. There are other datasets that I retrieved data from that provide variables I will be using to find any correlation within these countries. </a:t>
            </a:r>
          </a:p>
          <a:p>
            <a:endParaRPr lang="en-US" sz="2000" dirty="0">
              <a:solidFill>
                <a:schemeClr val="tx1">
                  <a:alpha val="80000"/>
                </a:schemeClr>
              </a:solidFill>
            </a:endParaRPr>
          </a:p>
        </p:txBody>
      </p:sp>
      <p:cxnSp>
        <p:nvCxnSpPr>
          <p:cNvPr id="46" name="Straight Connector 4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976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06200D4-FDF3-0E2D-E006-D2680C099407}"/>
              </a:ext>
            </a:extLst>
          </p:cNvPr>
          <p:cNvSpPr>
            <a:spLocks noGrp="1"/>
          </p:cNvSpPr>
          <p:nvPr>
            <p:ph type="title"/>
          </p:nvPr>
        </p:nvSpPr>
        <p:spPr>
          <a:xfrm>
            <a:off x="1188069" y="381935"/>
            <a:ext cx="4008583" cy="5974414"/>
          </a:xfrm>
        </p:spPr>
        <p:txBody>
          <a:bodyPr anchor="ctr">
            <a:normAutofit/>
          </a:bodyPr>
          <a:lstStyle/>
          <a:p>
            <a:r>
              <a:rPr lang="en-US" sz="8000">
                <a:solidFill>
                  <a:srgbClr val="FFFFFF"/>
                </a:solidFill>
              </a:rPr>
              <a:t>Analysis</a:t>
            </a:r>
          </a:p>
        </p:txBody>
      </p:sp>
      <p:grpSp>
        <p:nvGrpSpPr>
          <p:cNvPr id="41" name="Group 40">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4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4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4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08A0BE58-8369-1F3E-6DDB-8AABD232D276}"/>
              </a:ext>
            </a:extLst>
          </p:cNvPr>
          <p:cNvSpPr>
            <a:spLocks noGrp="1"/>
          </p:cNvSpPr>
          <p:nvPr>
            <p:ph idx="1"/>
          </p:nvPr>
        </p:nvSpPr>
        <p:spPr>
          <a:xfrm>
            <a:off x="6297233" y="518400"/>
            <a:ext cx="4771607" cy="5837949"/>
          </a:xfrm>
        </p:spPr>
        <p:txBody>
          <a:bodyPr anchor="ctr">
            <a:normAutofit/>
          </a:bodyPr>
          <a:lstStyle/>
          <a:p>
            <a:r>
              <a:rPr lang="en-US" dirty="0"/>
              <a:t>After analyzing the data I found that Social Support had the highest correlation with happiness at 0.68, freedom to make life choices had a 0.63 correlation. Healthy life expectancy and Perception of corruptions came in 3</a:t>
            </a:r>
            <a:r>
              <a:rPr lang="en-US" baseline="30000" dirty="0"/>
              <a:t>rd</a:t>
            </a:r>
            <a:r>
              <a:rPr lang="en-US" dirty="0"/>
              <a:t> and 4</a:t>
            </a:r>
            <a:r>
              <a:rPr lang="en-US" baseline="30000" dirty="0"/>
              <a:t>th</a:t>
            </a:r>
            <a:r>
              <a:rPr lang="en-US" dirty="0"/>
              <a:t> with Healthy life expectancy having a 0.32 correlation with happiness and Perception of corruptions having a 0.27 correlation. </a:t>
            </a:r>
          </a:p>
          <a:p>
            <a:endParaRPr lang="en-US" sz="2000" dirty="0">
              <a:solidFill>
                <a:schemeClr val="tx1">
                  <a:alpha val="80000"/>
                </a:schemeClr>
              </a:solidFill>
            </a:endParaRPr>
          </a:p>
        </p:txBody>
      </p:sp>
      <p:cxnSp>
        <p:nvCxnSpPr>
          <p:cNvPr id="46" name="Straight Connector 4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pic>
        <p:nvPicPr>
          <p:cNvPr id="4" name="Audio Recording Aug 13, 2022 at 8:40:40 AM" descr="Audio Recording Aug 13, 2022 at 8:40:40 AM">
            <a:hlinkClick r:id="" action="ppaction://media"/>
            <a:extLst>
              <a:ext uri="{FF2B5EF4-FFF2-40B4-BE49-F238E27FC236}">
                <a16:creationId xmlns:a16="http://schemas.microsoft.com/office/drawing/2014/main" id="{B697F6E1-5E09-F2C2-E2B3-4B766FAE941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0" y="-87133"/>
            <a:ext cx="812800" cy="812800"/>
          </a:xfrm>
          <a:prstGeom prst="rect">
            <a:avLst/>
          </a:prstGeom>
        </p:spPr>
      </p:pic>
    </p:spTree>
    <p:extLst>
      <p:ext uri="{BB962C8B-B14F-4D97-AF65-F5344CB8AC3E}">
        <p14:creationId xmlns:p14="http://schemas.microsoft.com/office/powerpoint/2010/main" val="174495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71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E2E8FE-B87B-430D-9722-167B5E2C2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Pen placed on top of a signature line">
            <a:extLst>
              <a:ext uri="{FF2B5EF4-FFF2-40B4-BE49-F238E27FC236}">
                <a16:creationId xmlns:a16="http://schemas.microsoft.com/office/drawing/2014/main" id="{B39F5BDD-AF91-723D-A441-1709CC66A58E}"/>
              </a:ext>
            </a:extLst>
          </p:cNvPr>
          <p:cNvPicPr>
            <a:picLocks noChangeAspect="1"/>
          </p:cNvPicPr>
          <p:nvPr/>
        </p:nvPicPr>
        <p:blipFill rotWithShape="1">
          <a:blip r:embed="rId4">
            <a:duotone>
              <a:schemeClr val="accent1">
                <a:shade val="45000"/>
                <a:satMod val="135000"/>
              </a:schemeClr>
              <a:prstClr val="white"/>
            </a:duotone>
            <a:alphaModFix amt="35000"/>
          </a:blip>
          <a:srcRect b="15730"/>
          <a:stretch/>
        </p:blipFill>
        <p:spPr>
          <a:xfrm>
            <a:off x="0" y="-292598"/>
            <a:ext cx="12191981" cy="6857989"/>
          </a:xfrm>
          <a:prstGeom prst="rect">
            <a:avLst/>
          </a:prstGeom>
        </p:spPr>
      </p:pic>
      <p:sp>
        <p:nvSpPr>
          <p:cNvPr id="2" name="Title 1">
            <a:extLst>
              <a:ext uri="{FF2B5EF4-FFF2-40B4-BE49-F238E27FC236}">
                <a16:creationId xmlns:a16="http://schemas.microsoft.com/office/drawing/2014/main" id="{DDC8DFB0-BFD8-F0DD-E91B-2C25ECE6DF50}"/>
              </a:ext>
            </a:extLst>
          </p:cNvPr>
          <p:cNvSpPr>
            <a:spLocks noGrp="1"/>
          </p:cNvSpPr>
          <p:nvPr>
            <p:ph type="title"/>
          </p:nvPr>
        </p:nvSpPr>
        <p:spPr>
          <a:xfrm>
            <a:off x="242910" y="1598246"/>
            <a:ext cx="4626709" cy="5122985"/>
          </a:xfrm>
        </p:spPr>
        <p:txBody>
          <a:bodyPr vert="horz" lIns="91440" tIns="45720" rIns="91440" bIns="45720" rtlCol="0" anchor="t">
            <a:normAutofit/>
          </a:bodyPr>
          <a:lstStyle/>
          <a:p>
            <a:pPr algn="r"/>
            <a:r>
              <a:rPr lang="en-US" sz="7400">
                <a:solidFill>
                  <a:srgbClr val="FFFFFF"/>
                </a:solidFill>
              </a:rPr>
              <a:t>Conclusion</a:t>
            </a: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5A99B77-7B0A-4230-025B-6915A511EE75}"/>
              </a:ext>
            </a:extLst>
          </p:cNvPr>
          <p:cNvSpPr txBox="1"/>
          <p:nvPr/>
        </p:nvSpPr>
        <p:spPr>
          <a:xfrm>
            <a:off x="6570133" y="1461477"/>
            <a:ext cx="4927600" cy="4801314"/>
          </a:xfrm>
          <a:prstGeom prst="rect">
            <a:avLst/>
          </a:prstGeom>
          <a:noFill/>
        </p:spPr>
        <p:txBody>
          <a:bodyPr wrap="square" rtlCol="0">
            <a:spAutoFit/>
          </a:bodyPr>
          <a:lstStyle/>
          <a:p>
            <a:r>
              <a:rPr lang="en-US" sz="1600" dirty="0"/>
              <a:t>After analyzing data from the World Happiness report, the data shows that there are two factors that play a significant role in happiness. The factors are social support and the freedom to make your own decision. Some other factors that are proven to scientifically contribute to happiness are said to be Gratitude and giving back. Gratitude is appreciating and being grateful for things in your life. </a:t>
            </a:r>
          </a:p>
          <a:p>
            <a:r>
              <a:rPr lang="en-US" sz="1600" dirty="0"/>
              <a:t>Some ways we can show more gratitude is by doing simple things such as making eye contact with the person you have a conversation with. This shows that you are present in the moment. </a:t>
            </a:r>
          </a:p>
          <a:p>
            <a:r>
              <a:rPr lang="en-US" sz="1600" dirty="0"/>
              <a:t>We can also think of several things in the morning to be grateful for. </a:t>
            </a:r>
          </a:p>
          <a:p>
            <a:r>
              <a:rPr lang="en-US" sz="1600" dirty="0"/>
              <a:t>Lastly, Giving back is another way people feel happier. It falls into the realm of generosity. Some ways people can give back is to teach a skill, volunteer in their community and give food to those in need. </a:t>
            </a:r>
          </a:p>
          <a:p>
            <a:endParaRPr lang="en-US" dirty="0"/>
          </a:p>
        </p:txBody>
      </p:sp>
      <p:pic>
        <p:nvPicPr>
          <p:cNvPr id="6" name="Audio Recording Aug 13, 2022 at 8:49:26 AM" descr="Audio Recording Aug 13, 2022 at 8:49:26 AM">
            <a:hlinkClick r:id="" action="ppaction://media"/>
            <a:extLst>
              <a:ext uri="{FF2B5EF4-FFF2-40B4-BE49-F238E27FC236}">
                <a16:creationId xmlns:a16="http://schemas.microsoft.com/office/drawing/2014/main" id="{28C0A114-6329-1873-8595-13110DA378B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9" y="1130978"/>
            <a:ext cx="812800" cy="812800"/>
          </a:xfrm>
          <a:prstGeom prst="rect">
            <a:avLst/>
          </a:prstGeom>
        </p:spPr>
      </p:pic>
    </p:spTree>
    <p:extLst>
      <p:ext uri="{BB962C8B-B14F-4D97-AF65-F5344CB8AC3E}">
        <p14:creationId xmlns:p14="http://schemas.microsoft.com/office/powerpoint/2010/main" val="118472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856"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422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F2C18F7-83EB-B669-B5D4-64FAF83F2010}"/>
              </a:ext>
            </a:extLst>
          </p:cNvPr>
          <p:cNvPicPr>
            <a:picLocks noGrp="1" noChangeAspect="1"/>
          </p:cNvPicPr>
          <p:nvPr>
            <p:ph idx="1"/>
          </p:nvPr>
        </p:nvPicPr>
        <p:blipFill>
          <a:blip r:embed="rId4"/>
          <a:stretch>
            <a:fillRect/>
          </a:stretch>
        </p:blipFill>
        <p:spPr>
          <a:xfrm>
            <a:off x="3644731" y="643467"/>
            <a:ext cx="4902537" cy="5571066"/>
          </a:xfrm>
          <a:prstGeom prst="rect">
            <a:avLst/>
          </a:prstGeom>
        </p:spPr>
      </p:pic>
      <p:pic>
        <p:nvPicPr>
          <p:cNvPr id="5" name="Audio Recording Aug 13, 2022 at 8:55:36 AM" descr="Audio Recording Aug 13, 2022 at 8:55:36 AM">
            <a:hlinkClick r:id="" action="ppaction://media"/>
            <a:extLst>
              <a:ext uri="{FF2B5EF4-FFF2-40B4-BE49-F238E27FC236}">
                <a16:creationId xmlns:a16="http://schemas.microsoft.com/office/drawing/2014/main" id="{7B32E526-3B07-9374-8352-0218204CF15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473587" y="643467"/>
            <a:ext cx="812800" cy="812800"/>
          </a:xfrm>
          <a:prstGeom prst="rect">
            <a:avLst/>
          </a:prstGeom>
        </p:spPr>
      </p:pic>
    </p:spTree>
    <p:extLst>
      <p:ext uri="{BB962C8B-B14F-4D97-AF65-F5344CB8AC3E}">
        <p14:creationId xmlns:p14="http://schemas.microsoft.com/office/powerpoint/2010/main" val="301727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38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422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3">
            <a:extLst>
              <a:ext uri="{FF2B5EF4-FFF2-40B4-BE49-F238E27FC236}">
                <a16:creationId xmlns:a16="http://schemas.microsoft.com/office/drawing/2014/main" id="{C1C14EFF-AFAC-7CA6-49A4-094F23799D12}"/>
              </a:ext>
            </a:extLst>
          </p:cNvPr>
          <p:cNvPicPr>
            <a:picLocks noGrp="1" noChangeAspect="1"/>
          </p:cNvPicPr>
          <p:nvPr>
            <p:ph idx="1"/>
          </p:nvPr>
        </p:nvPicPr>
        <p:blipFill>
          <a:blip r:embed="rId4"/>
          <a:stretch>
            <a:fillRect/>
          </a:stretch>
        </p:blipFill>
        <p:spPr>
          <a:xfrm>
            <a:off x="3073796" y="1151467"/>
            <a:ext cx="5562203" cy="4602162"/>
          </a:xfrm>
          <a:prstGeom prst="rect">
            <a:avLst/>
          </a:prstGeom>
        </p:spPr>
      </p:pic>
      <p:pic>
        <p:nvPicPr>
          <p:cNvPr id="6" name="Audio Recording Aug 13, 2022 at 8:55:51 AM" descr="Audio Recording Aug 13, 2022 at 8:55:51 AM">
            <a:hlinkClick r:id="" action="ppaction://media"/>
            <a:extLst>
              <a:ext uri="{FF2B5EF4-FFF2-40B4-BE49-F238E27FC236}">
                <a16:creationId xmlns:a16="http://schemas.microsoft.com/office/drawing/2014/main" id="{5FBC01A8-CAD8-1EEE-EEDE-262FEF43392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494529" y="691229"/>
            <a:ext cx="812800" cy="812800"/>
          </a:xfrm>
          <a:prstGeom prst="rect">
            <a:avLst/>
          </a:prstGeom>
        </p:spPr>
      </p:pic>
    </p:spTree>
    <p:extLst>
      <p:ext uri="{BB962C8B-B14F-4D97-AF65-F5344CB8AC3E}">
        <p14:creationId xmlns:p14="http://schemas.microsoft.com/office/powerpoint/2010/main" val="379094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96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2794</TotalTime>
  <Words>718</Words>
  <Application>Microsoft Macintosh PowerPoint</Application>
  <PresentationFormat>Widescreen</PresentationFormat>
  <Paragraphs>32</Paragraphs>
  <Slides>12</Slides>
  <Notes>1</Notes>
  <HiddenSlides>0</HiddenSlides>
  <MMClips>10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The Key to Happiness</vt:lpstr>
      <vt:lpstr>Background</vt:lpstr>
      <vt:lpstr>Business Problem</vt:lpstr>
      <vt:lpstr>Data Explanation</vt:lpstr>
      <vt:lpstr>Methods</vt:lpstr>
      <vt:lpstr>Analysis</vt:lpstr>
      <vt:lpstr>Conclusion</vt:lpstr>
      <vt:lpstr>PowerPoint Presentation</vt:lpstr>
      <vt:lpstr>PowerPoint Presentation</vt:lpstr>
      <vt:lpstr>PowerPoint Presentation</vt:lpstr>
      <vt:lpstr>Q &amp; A</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Key to Happiness</dc:title>
  <dc:creator>Veronica Vente</dc:creator>
  <cp:lastModifiedBy>Veronica Vente</cp:lastModifiedBy>
  <cp:revision>9</cp:revision>
  <dcterms:created xsi:type="dcterms:W3CDTF">2022-08-11T17:34:39Z</dcterms:created>
  <dcterms:modified xsi:type="dcterms:W3CDTF">2022-08-13T16:09:23Z</dcterms:modified>
</cp:coreProperties>
</file>