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9" r:id="rId4"/>
    <p:sldId id="260" r:id="rId5"/>
    <p:sldId id="261" r:id="rId6"/>
    <p:sldId id="258"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9109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6279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1932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6295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8265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20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433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6920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4663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3218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7/13/22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7623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7/13/22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288641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i0.wp.com/post.healthline.com/wp-content/uploads/2020/04/Sleep_Deprivation_Effects_Pinterest_crop-1296x2290.jpg?h=5376"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https://sleepeducation.org/wp-content/uploads/2021/04/sleep-well-be-well9A6C83B0F5E9.p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s://springairusa.com/wp-content/uploads/2017/07/Sleep-Impacts-Health.pn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1119FFB1-81E3-46F7-8199-CC504146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7EA54A6-1E2E-4955-B2AE-CD6C42930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2394"/>
            <a:ext cx="11368655" cy="6355606"/>
          </a:xfrm>
          <a:custGeom>
            <a:avLst/>
            <a:gdLst>
              <a:gd name="connsiteX0" fmla="*/ 0 w 11368655"/>
              <a:gd name="connsiteY0" fmla="*/ 0 h 6355606"/>
              <a:gd name="connsiteX1" fmla="*/ 11368655 w 11368655"/>
              <a:gd name="connsiteY1" fmla="*/ 500729 h 6355606"/>
              <a:gd name="connsiteX2" fmla="*/ 11110778 w 11368655"/>
              <a:gd name="connsiteY2" fmla="*/ 6355606 h 6355606"/>
              <a:gd name="connsiteX3" fmla="*/ 0 w 11368655"/>
              <a:gd name="connsiteY3" fmla="*/ 6355606 h 6355606"/>
            </a:gdLst>
            <a:ahLst/>
            <a:cxnLst>
              <a:cxn ang="0">
                <a:pos x="connsiteX0" y="connsiteY0"/>
              </a:cxn>
              <a:cxn ang="0">
                <a:pos x="connsiteX1" y="connsiteY1"/>
              </a:cxn>
              <a:cxn ang="0">
                <a:pos x="connsiteX2" y="connsiteY2"/>
              </a:cxn>
              <a:cxn ang="0">
                <a:pos x="connsiteX3" y="connsiteY3"/>
              </a:cxn>
            </a:cxnLst>
            <a:rect l="l" t="t" r="r" b="b"/>
            <a:pathLst>
              <a:path w="11368655" h="6355606">
                <a:moveTo>
                  <a:pt x="0" y="0"/>
                </a:moveTo>
                <a:lnTo>
                  <a:pt x="11368655" y="500729"/>
                </a:lnTo>
                <a:lnTo>
                  <a:pt x="11110778" y="6355606"/>
                </a:lnTo>
                <a:lnTo>
                  <a:pt x="0" y="6355606"/>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EC56B0B-7098-4D64-9DBD-F243995A7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28198"/>
            <a:ext cx="11241209" cy="6229802"/>
          </a:xfrm>
          <a:custGeom>
            <a:avLst/>
            <a:gdLst>
              <a:gd name="connsiteX0" fmla="*/ 0 w 11241209"/>
              <a:gd name="connsiteY0" fmla="*/ 0 h 6229802"/>
              <a:gd name="connsiteX1" fmla="*/ 135798 w 11241209"/>
              <a:gd name="connsiteY1" fmla="*/ 5729 h 6229802"/>
              <a:gd name="connsiteX2" fmla="*/ 11205794 w 11241209"/>
              <a:gd name="connsiteY2" fmla="*/ 494885 h 6229802"/>
              <a:gd name="connsiteX3" fmla="*/ 11241177 w 11241209"/>
              <a:gd name="connsiteY3" fmla="*/ 533639 h 6229802"/>
              <a:gd name="connsiteX4" fmla="*/ 11240324 w 11241209"/>
              <a:gd name="connsiteY4" fmla="*/ 553023 h 6229802"/>
              <a:gd name="connsiteX5" fmla="*/ 11240325 w 11241209"/>
              <a:gd name="connsiteY5" fmla="*/ 553023 h 6229802"/>
              <a:gd name="connsiteX6" fmla="*/ 11045019 w 11241209"/>
              <a:gd name="connsiteY6" fmla="*/ 4987273 h 6229802"/>
              <a:gd name="connsiteX7" fmla="*/ 11045018 w 11241209"/>
              <a:gd name="connsiteY7" fmla="*/ 4987276 h 6229802"/>
              <a:gd name="connsiteX8" fmla="*/ 10990292 w 11241209"/>
              <a:gd name="connsiteY8" fmla="*/ 6229802 h 6229802"/>
              <a:gd name="connsiteX9" fmla="*/ 0 w 11241209"/>
              <a:gd name="connsiteY9" fmla="*/ 6229802 h 622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3">
            <a:extLst>
              <a:ext uri="{FF2B5EF4-FFF2-40B4-BE49-F238E27FC236}">
                <a16:creationId xmlns:a16="http://schemas.microsoft.com/office/drawing/2014/main" id="{DD7C9ABC-E9C7-95F2-FA50-5B24FFB5D54C}"/>
              </a:ext>
            </a:extLst>
          </p:cNvPr>
          <p:cNvPicPr>
            <a:picLocks noChangeAspect="1"/>
          </p:cNvPicPr>
          <p:nvPr/>
        </p:nvPicPr>
        <p:blipFill rotWithShape="1">
          <a:blip r:embed="rId3">
            <a:alphaModFix amt="84000"/>
          </a:blip>
          <a:srcRect t="636" b="841"/>
          <a:stretch/>
        </p:blipFill>
        <p:spPr>
          <a:xfrm>
            <a:off x="20" y="628198"/>
            <a:ext cx="11241189" cy="6229802"/>
          </a:xfrm>
          <a:custGeom>
            <a:avLst/>
            <a:gdLst/>
            <a:ahLst/>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p:spPr>
      </p:pic>
      <p:sp>
        <p:nvSpPr>
          <p:cNvPr id="2" name="Title 1">
            <a:extLst>
              <a:ext uri="{FF2B5EF4-FFF2-40B4-BE49-F238E27FC236}">
                <a16:creationId xmlns:a16="http://schemas.microsoft.com/office/drawing/2014/main" id="{85796828-CB43-E78D-49C6-236B6A463217}"/>
              </a:ext>
            </a:extLst>
          </p:cNvPr>
          <p:cNvSpPr>
            <a:spLocks noGrp="1"/>
          </p:cNvSpPr>
          <p:nvPr>
            <p:ph type="ctrTitle"/>
          </p:nvPr>
        </p:nvSpPr>
        <p:spPr>
          <a:xfrm>
            <a:off x="4807974" y="1943100"/>
            <a:ext cx="6698226" cy="3581400"/>
          </a:xfrm>
        </p:spPr>
        <p:txBody>
          <a:bodyPr>
            <a:normAutofit/>
          </a:bodyPr>
          <a:lstStyle/>
          <a:p>
            <a:pPr algn="r"/>
            <a:r>
              <a:rPr lang="en-US" dirty="0"/>
              <a:t>Sleep and Health</a:t>
            </a:r>
          </a:p>
        </p:txBody>
      </p:sp>
      <p:sp>
        <p:nvSpPr>
          <p:cNvPr id="3" name="Subtitle 2">
            <a:extLst>
              <a:ext uri="{FF2B5EF4-FFF2-40B4-BE49-F238E27FC236}">
                <a16:creationId xmlns:a16="http://schemas.microsoft.com/office/drawing/2014/main" id="{4ECEB3C1-DB6F-1012-B9A6-7CE7E06F593F}"/>
              </a:ext>
            </a:extLst>
          </p:cNvPr>
          <p:cNvSpPr>
            <a:spLocks noGrp="1"/>
          </p:cNvSpPr>
          <p:nvPr>
            <p:ph type="subTitle" idx="1"/>
          </p:nvPr>
        </p:nvSpPr>
        <p:spPr>
          <a:xfrm>
            <a:off x="3834581" y="220716"/>
            <a:ext cx="7690105" cy="516701"/>
          </a:xfrm>
        </p:spPr>
        <p:txBody>
          <a:bodyPr anchor="b">
            <a:normAutofit/>
          </a:bodyPr>
          <a:lstStyle/>
          <a:p>
            <a:pPr algn="r">
              <a:lnSpc>
                <a:spcPct val="110000"/>
              </a:lnSpc>
            </a:pPr>
            <a:endParaRPr lang="en-US" sz="900"/>
          </a:p>
          <a:p>
            <a:pPr algn="r">
              <a:lnSpc>
                <a:spcPct val="110000"/>
              </a:lnSpc>
            </a:pPr>
            <a:r>
              <a:rPr lang="en-US" sz="900"/>
              <a:t>By Veronica Warren</a:t>
            </a:r>
          </a:p>
        </p:txBody>
      </p:sp>
      <p:grpSp>
        <p:nvGrpSpPr>
          <p:cNvPr id="15" name="Group 14">
            <a:extLst>
              <a:ext uri="{FF2B5EF4-FFF2-40B4-BE49-F238E27FC236}">
                <a16:creationId xmlns:a16="http://schemas.microsoft.com/office/drawing/2014/main" id="{28709E2B-5612-4EF3-8505-0270723FD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BD3B743C-BB90-43EC-83AC-B8AD278875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60A049AC-DBC5-4C0E-90E2-52A81F06BA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60AA9D-4C2F-45F7-B2E2-7E43D09163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F0133386-276B-4C86-8AB7-4B6BEF032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60274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A436-8604-9903-D4A3-B61A4A4B1573}"/>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5D36C8A8-58CB-37F3-5695-0CB685177BDF}"/>
              </a:ext>
            </a:extLst>
          </p:cNvPr>
          <p:cNvSpPr>
            <a:spLocks noGrp="1"/>
          </p:cNvSpPr>
          <p:nvPr>
            <p:ph idx="1"/>
          </p:nvPr>
        </p:nvSpPr>
        <p:spPr>
          <a:xfrm>
            <a:off x="1068946" y="2150772"/>
            <a:ext cx="9643504" cy="4021427"/>
          </a:xfrm>
        </p:spPr>
        <p:txBody>
          <a:bodyPr>
            <a:normAutofit fontScale="92500" lnSpcReduction="20000"/>
          </a:bodyPr>
          <a:lstStyle/>
          <a:p>
            <a:r>
              <a:rPr lang="en-US" dirty="0"/>
              <a:t>Questions</a:t>
            </a:r>
          </a:p>
          <a:p>
            <a:pPr lvl="0"/>
            <a:r>
              <a:rPr lang="en-US" dirty="0"/>
              <a:t>Are naps during the day okay? Do they count towards the 7 hours I need?</a:t>
            </a:r>
          </a:p>
          <a:p>
            <a:pPr lvl="0"/>
            <a:r>
              <a:rPr lang="en-US" dirty="0"/>
              <a:t>What are the different cycles of sleep?</a:t>
            </a:r>
          </a:p>
          <a:p>
            <a:pPr lvl="0"/>
            <a:r>
              <a:rPr lang="en-US" dirty="0"/>
              <a:t>Is snoring a bad thing?</a:t>
            </a:r>
          </a:p>
          <a:p>
            <a:pPr lvl="0"/>
            <a:r>
              <a:rPr lang="en-US" dirty="0"/>
              <a:t>How exactly does the body heal itself at night?</a:t>
            </a:r>
          </a:p>
          <a:p>
            <a:pPr lvl="0"/>
            <a:r>
              <a:rPr lang="en-US" dirty="0"/>
              <a:t>How is lack of sleep correlated to low sex drive?</a:t>
            </a:r>
          </a:p>
          <a:p>
            <a:pPr lvl="0"/>
            <a:r>
              <a:rPr lang="en-US" dirty="0"/>
              <a:t>What are the different types of sleep disorders and what can we do to prevent them?</a:t>
            </a:r>
          </a:p>
          <a:p>
            <a:pPr lvl="0"/>
            <a:r>
              <a:rPr lang="en-US" dirty="0"/>
              <a:t>Are there foods that can assist with sleep?</a:t>
            </a:r>
          </a:p>
          <a:p>
            <a:pPr lvl="0"/>
            <a:r>
              <a:rPr lang="en-US" dirty="0"/>
              <a:t>What are things I can avoid to help me sleep better?</a:t>
            </a:r>
          </a:p>
          <a:p>
            <a:pPr lvl="0"/>
            <a:r>
              <a:rPr lang="en-US" dirty="0"/>
              <a:t>How can I get back on track with my sleep schedule? </a:t>
            </a:r>
          </a:p>
          <a:p>
            <a:pPr lvl="0"/>
            <a:r>
              <a:rPr lang="en-US" dirty="0"/>
              <a:t>What if I oversleep all of the time? </a:t>
            </a:r>
          </a:p>
          <a:p>
            <a:endParaRPr lang="en-US" dirty="0"/>
          </a:p>
        </p:txBody>
      </p:sp>
    </p:spTree>
    <p:extLst>
      <p:ext uri="{BB962C8B-B14F-4D97-AF65-F5344CB8AC3E}">
        <p14:creationId xmlns:p14="http://schemas.microsoft.com/office/powerpoint/2010/main" val="246588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0B21-DC09-1CE0-932E-4187C62C0FEE}"/>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8D71B31-3A12-2500-A685-C2527518D0F1}"/>
              </a:ext>
            </a:extLst>
          </p:cNvPr>
          <p:cNvSpPr>
            <a:spLocks noGrp="1"/>
          </p:cNvSpPr>
          <p:nvPr>
            <p:ph idx="1"/>
          </p:nvPr>
        </p:nvSpPr>
        <p:spPr/>
        <p:txBody>
          <a:bodyPr/>
          <a:lstStyle/>
          <a:p>
            <a:r>
              <a:rPr lang="en-US" sz="2000" dirty="0"/>
              <a:t>We are a mental health company who would like to promote healthy ways of living. One of those healthy habits that is often overlooked is the amount of sleep individuals get. My business is a Healthcare company that believes that sleep is one of the leading factors to health and happiness in more ways than one. We believe that promoting good sleep patterns will assist in life expectancy and overall elevate healthy living and happiness.</a:t>
            </a:r>
          </a:p>
          <a:p>
            <a:endParaRPr lang="en-US" dirty="0"/>
          </a:p>
        </p:txBody>
      </p:sp>
    </p:spTree>
    <p:extLst>
      <p:ext uri="{BB962C8B-B14F-4D97-AF65-F5344CB8AC3E}">
        <p14:creationId xmlns:p14="http://schemas.microsoft.com/office/powerpoint/2010/main" val="272362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9319-300A-6288-06C5-8549AD155F10}"/>
              </a:ext>
            </a:extLst>
          </p:cNvPr>
          <p:cNvSpPr>
            <a:spLocks noGrp="1"/>
          </p:cNvSpPr>
          <p:nvPr>
            <p:ph type="title"/>
          </p:nvPr>
        </p:nvSpPr>
        <p:spPr/>
        <p:txBody>
          <a:bodyPr/>
          <a:lstStyle/>
          <a:p>
            <a:r>
              <a:rPr lang="en-US" dirty="0"/>
              <a:t>Data Explanation</a:t>
            </a:r>
          </a:p>
        </p:txBody>
      </p:sp>
      <p:sp>
        <p:nvSpPr>
          <p:cNvPr id="3" name="Content Placeholder 2">
            <a:extLst>
              <a:ext uri="{FF2B5EF4-FFF2-40B4-BE49-F238E27FC236}">
                <a16:creationId xmlns:a16="http://schemas.microsoft.com/office/drawing/2014/main" id="{DB818BA0-3B3B-AFC5-6193-4C83D263A98A}"/>
              </a:ext>
            </a:extLst>
          </p:cNvPr>
          <p:cNvSpPr>
            <a:spLocks noGrp="1"/>
          </p:cNvSpPr>
          <p:nvPr>
            <p:ph idx="1"/>
          </p:nvPr>
        </p:nvSpPr>
        <p:spPr>
          <a:xfrm>
            <a:off x="1219200" y="2318033"/>
            <a:ext cx="8491470" cy="3052458"/>
          </a:xfrm>
        </p:spPr>
        <p:txBody>
          <a:bodyPr/>
          <a:lstStyle/>
          <a:p>
            <a:r>
              <a:rPr lang="en-US" dirty="0"/>
              <a:t>I am going to be using data found on various platforms about sleep. Some of the data I will be using includes a geographic range of the amount of short sleep individuals get; Any and all behavioral risks that have had a positive or negative impact with lack of sleep; Health risk factors that have increased or decreased when measured with the amount of sleep an individual gets per night and any chronic health conditions that have increased or decreased due to sleep deprivation.</a:t>
            </a:r>
          </a:p>
          <a:p>
            <a:endParaRPr lang="en-US" dirty="0"/>
          </a:p>
        </p:txBody>
      </p:sp>
    </p:spTree>
    <p:extLst>
      <p:ext uri="{BB962C8B-B14F-4D97-AF65-F5344CB8AC3E}">
        <p14:creationId xmlns:p14="http://schemas.microsoft.com/office/powerpoint/2010/main" val="314957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91F5-60A6-1362-9C80-B82D4CB7E01C}"/>
              </a:ext>
            </a:extLst>
          </p:cNvPr>
          <p:cNvSpPr>
            <a:spLocks noGrp="1"/>
          </p:cNvSpPr>
          <p:nvPr>
            <p:ph type="title"/>
          </p:nvPr>
        </p:nvSpPr>
        <p:spPr>
          <a:xfrm>
            <a:off x="1094704" y="210580"/>
            <a:ext cx="9179863" cy="1528068"/>
          </a:xfrm>
        </p:spPr>
        <p:txBody>
          <a:bodyPr/>
          <a:lstStyle/>
          <a:p>
            <a:r>
              <a:rPr lang="en-US" b="1" dirty="0"/>
              <a:t>Methods</a:t>
            </a:r>
            <a:br>
              <a:rPr lang="en-US" dirty="0"/>
            </a:br>
            <a:endParaRPr lang="en-US" dirty="0"/>
          </a:p>
        </p:txBody>
      </p:sp>
      <p:sp>
        <p:nvSpPr>
          <p:cNvPr id="3" name="Content Placeholder 2">
            <a:extLst>
              <a:ext uri="{FF2B5EF4-FFF2-40B4-BE49-F238E27FC236}">
                <a16:creationId xmlns:a16="http://schemas.microsoft.com/office/drawing/2014/main" id="{BE60408D-9CB2-808D-0635-95556630094C}"/>
              </a:ext>
            </a:extLst>
          </p:cNvPr>
          <p:cNvSpPr>
            <a:spLocks noGrp="1"/>
          </p:cNvSpPr>
          <p:nvPr>
            <p:ph idx="1"/>
          </p:nvPr>
        </p:nvSpPr>
        <p:spPr/>
        <p:txBody>
          <a:bodyPr/>
          <a:lstStyle/>
          <a:p>
            <a:r>
              <a:rPr lang="en-US" dirty="0"/>
              <a:t>I will pull data from places like the CDC and include studies that are prospective with sleep at their baseline as well as any and all chronic health issues extracting relativity and 95 percent confidence intervals.</a:t>
            </a:r>
          </a:p>
          <a:p>
            <a:endParaRPr lang="en-US" dirty="0"/>
          </a:p>
        </p:txBody>
      </p:sp>
    </p:spTree>
    <p:extLst>
      <p:ext uri="{BB962C8B-B14F-4D97-AF65-F5344CB8AC3E}">
        <p14:creationId xmlns:p14="http://schemas.microsoft.com/office/powerpoint/2010/main" val="215386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0DA0-61D7-0CB0-6C52-8179C20CFE74}"/>
              </a:ext>
            </a:extLst>
          </p:cNvPr>
          <p:cNvSpPr>
            <a:spLocks noGrp="1"/>
          </p:cNvSpPr>
          <p:nvPr>
            <p:ph type="title"/>
          </p:nvPr>
        </p:nvSpPr>
        <p:spPr/>
        <p:txBody>
          <a:bodyPr/>
          <a:lstStyle/>
          <a:p>
            <a:r>
              <a:rPr lang="en-US" b="1" dirty="0"/>
              <a:t>Analysis</a:t>
            </a:r>
            <a:br>
              <a:rPr lang="en-US" dirty="0"/>
            </a:br>
            <a:endParaRPr lang="en-US" dirty="0"/>
          </a:p>
        </p:txBody>
      </p:sp>
      <p:sp>
        <p:nvSpPr>
          <p:cNvPr id="3" name="Content Placeholder 2">
            <a:extLst>
              <a:ext uri="{FF2B5EF4-FFF2-40B4-BE49-F238E27FC236}">
                <a16:creationId xmlns:a16="http://schemas.microsoft.com/office/drawing/2014/main" id="{2C8174D7-B952-CC64-A192-5525220B5AD9}"/>
              </a:ext>
            </a:extLst>
          </p:cNvPr>
          <p:cNvSpPr>
            <a:spLocks noGrp="1"/>
          </p:cNvSpPr>
          <p:nvPr>
            <p:ph idx="1"/>
          </p:nvPr>
        </p:nvSpPr>
        <p:spPr/>
        <p:txBody>
          <a:bodyPr/>
          <a:lstStyle/>
          <a:p>
            <a:r>
              <a:rPr lang="en-US" dirty="0"/>
              <a:t>Short sleep duration was associated with a higher risk of chronic disease and death. It not only had a direct impact on risk of diabetes, but also high blood pressure, memory issues and mood swings.</a:t>
            </a:r>
          </a:p>
          <a:p>
            <a:endParaRPr lang="en-US" dirty="0"/>
          </a:p>
        </p:txBody>
      </p:sp>
    </p:spTree>
    <p:extLst>
      <p:ext uri="{BB962C8B-B14F-4D97-AF65-F5344CB8AC3E}">
        <p14:creationId xmlns:p14="http://schemas.microsoft.com/office/powerpoint/2010/main" val="289934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04AE-E802-6E53-3C62-63953B9F8C03}"/>
              </a:ext>
            </a:extLst>
          </p:cNvPr>
          <p:cNvSpPr>
            <a:spLocks noGrp="1"/>
          </p:cNvSpPr>
          <p:nvPr>
            <p:ph type="title"/>
          </p:nvPr>
        </p:nvSpPr>
        <p:spPr>
          <a:xfrm>
            <a:off x="1219200" y="365125"/>
            <a:ext cx="8710411" cy="897005"/>
          </a:xfrm>
        </p:spPr>
        <p:txBody>
          <a:bodyPr/>
          <a:lstStyle/>
          <a:p>
            <a:r>
              <a:rPr lang="en-US" dirty="0"/>
              <a:t>Conclusion</a:t>
            </a:r>
          </a:p>
        </p:txBody>
      </p:sp>
      <p:sp>
        <p:nvSpPr>
          <p:cNvPr id="3" name="Content Placeholder 2">
            <a:extLst>
              <a:ext uri="{FF2B5EF4-FFF2-40B4-BE49-F238E27FC236}">
                <a16:creationId xmlns:a16="http://schemas.microsoft.com/office/drawing/2014/main" id="{5AB3A06F-31B4-EC41-4726-759CF99F16E2}"/>
              </a:ext>
            </a:extLst>
          </p:cNvPr>
          <p:cNvSpPr>
            <a:spLocks noGrp="1"/>
          </p:cNvSpPr>
          <p:nvPr>
            <p:ph idx="1"/>
          </p:nvPr>
        </p:nvSpPr>
        <p:spPr>
          <a:xfrm>
            <a:off x="875763" y="1416676"/>
            <a:ext cx="9836687" cy="4755524"/>
          </a:xfrm>
        </p:spPr>
        <p:txBody>
          <a:bodyPr>
            <a:normAutofit fontScale="25000" lnSpcReduction="20000"/>
          </a:bodyPr>
          <a:lstStyle/>
          <a:p>
            <a:r>
              <a:rPr lang="en-US" sz="4400" dirty="0"/>
              <a:t>Taking a break from our busy schedules and taking care of our body will help with overall health and increase life expectancy. Getting a good amount of sleep each night is one thing that is overlooked because of the schedules that we have. Studies have showed however that the long-term effects of not getting the recommended 7-9 hours of sleep each night puts your physical health at risk. </a:t>
            </a:r>
          </a:p>
          <a:p>
            <a:r>
              <a:rPr lang="en-US" sz="4400" dirty="0"/>
              <a:t>Individuals that do not prioritize sleep have increased risks that range anywhere from weight gain to a weakened immune system. Your cardiovascular system is one process that gets effected. By not getting enough sleep, processes that keep your heart healthy can start to slow down and increase the risk of high blood sugar, blood pressure and inflammation, and have an increased chance of suffering from heart attacks, strokes, and cardiovascular disease.</a:t>
            </a:r>
          </a:p>
          <a:p>
            <a:r>
              <a:rPr lang="en-US" sz="4400" dirty="0"/>
              <a:t>The lack of sleep can also disrupt your central nervous system. During sleep, there are pathways that form between your neurons in your brain which assist in memory, concentration and coordination.  This not only increases the chances of accidents and being able to conduct their usual daily routines to the best of their ability, but it also decreases the amount an individual can learn new processes. It has a direct impact on moods fluctuating and increase the risk of anxiety, depression, and paranoia. </a:t>
            </a:r>
          </a:p>
          <a:p>
            <a:r>
              <a:rPr lang="en-US" sz="4400" dirty="0"/>
              <a:t>An individual’s immune system and respiratory system can be at risk for lack of sleep as well. When sleeping, your immune system starts to produce infection fighting antibodies but with lack of sleep your body doesn’t have time to create these substances which leaves the body more susceptible to the common cold, flu, and covid!</a:t>
            </a:r>
          </a:p>
          <a:p>
            <a:r>
              <a:rPr lang="en-US" sz="4400" dirty="0"/>
              <a:t>Along with immune risks, lack of sleep also increases the risk of becoming overweight and can increase the chances of obesity. Without enough sleep your brain reduces the amount of a hormone called Leptin. Leptin is what lets your brain know that you had enough to eat. It also reduces the amount of insulin your body produces which regulates blood sugar and lowers the bodies tolerance for glucose. While reducing these key hormones, lack of sleep increases the hormone ghrelin which tells you that you are hungry. All of these disruptions can lead to serious health conditions like diabetes.</a:t>
            </a:r>
          </a:p>
          <a:p>
            <a:r>
              <a:rPr lang="en-US" sz="4400" dirty="0"/>
              <a:t>Increasing the amount of sleep one gets each night so that it falls between the recommended hours of 7 to 9 hours will assist in having a long, healthy and happy life.</a:t>
            </a:r>
          </a:p>
          <a:p>
            <a:endParaRPr lang="en-US" sz="4400" dirty="0"/>
          </a:p>
          <a:p>
            <a:pPr marL="0" indent="0">
              <a:buNone/>
            </a:pPr>
            <a:endParaRPr lang="en-US" sz="4400" dirty="0"/>
          </a:p>
          <a:p>
            <a:endParaRPr lang="en-US" dirty="0"/>
          </a:p>
        </p:txBody>
      </p:sp>
    </p:spTree>
    <p:extLst>
      <p:ext uri="{BB962C8B-B14F-4D97-AF65-F5344CB8AC3E}">
        <p14:creationId xmlns:p14="http://schemas.microsoft.com/office/powerpoint/2010/main" val="176050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08" name="Rectangle 1107">
            <a:extLst>
              <a:ext uri="{FF2B5EF4-FFF2-40B4-BE49-F238E27FC236}">
                <a16:creationId xmlns:a16="http://schemas.microsoft.com/office/drawing/2014/main" id="{3758E4FA-C4A9-4D94-828D-0C4D6ED97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572212" y="282178"/>
            <a:ext cx="5455259" cy="5894485"/>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Freeform: Shape 1111">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80000">
            <a:off x="435827" y="609334"/>
            <a:ext cx="5725215" cy="5235577"/>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solidFill>
            <a:srgbClr val="FFFFFF"/>
          </a:solidFill>
          <a:ln w="9525" cap="flat">
            <a:noFill/>
            <a:prstDash val="solid"/>
            <a:miter/>
          </a:ln>
        </p:spPr>
        <p:txBody>
          <a:bodyPr rtlCol="0" anchor="ctr"/>
          <a:lstStyle/>
          <a:p>
            <a:endParaRPr lang="en-US"/>
          </a:p>
        </p:txBody>
      </p:sp>
      <p:pic>
        <p:nvPicPr>
          <p:cNvPr id="1025" name="Picture 1" descr="Diagram&#10;&#10;Description automatically generated">
            <a:extLst>
              <a:ext uri="{FF2B5EF4-FFF2-40B4-BE49-F238E27FC236}">
                <a16:creationId xmlns:a16="http://schemas.microsoft.com/office/drawing/2014/main" id="{4D9F57E7-60AF-D123-6762-CC98B77C747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rot="21492079">
            <a:off x="1813136" y="598234"/>
            <a:ext cx="2980122" cy="52745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47F2DE-B9EC-C34C-53C0-E4E21AA8718C}"/>
              </a:ext>
            </a:extLst>
          </p:cNvPr>
          <p:cNvSpPr>
            <a:spLocks noGrp="1"/>
          </p:cNvSpPr>
          <p:nvPr>
            <p:ph type="title"/>
          </p:nvPr>
        </p:nvSpPr>
        <p:spPr>
          <a:xfrm>
            <a:off x="5519057" y="3584988"/>
            <a:ext cx="5987143" cy="2037483"/>
          </a:xfrm>
        </p:spPr>
        <p:txBody>
          <a:bodyPr vert="horz" lIns="91440" tIns="45720" rIns="91440" bIns="45720" rtlCol="0" anchor="b">
            <a:normAutofit/>
          </a:bodyPr>
          <a:lstStyle/>
          <a:p>
            <a:r>
              <a:rPr lang="en-US" sz="5400" dirty="0"/>
              <a:t>Sleep and the body</a:t>
            </a:r>
          </a:p>
        </p:txBody>
      </p:sp>
      <p:sp>
        <p:nvSpPr>
          <p:cNvPr id="1114" name="Freeform: Shape 1113">
            <a:extLst>
              <a:ext uri="{FF2B5EF4-FFF2-40B4-BE49-F238E27FC236}">
                <a16:creationId xmlns:a16="http://schemas.microsoft.com/office/drawing/2014/main" id="{D50DB571-3A12-4BED-AAD9-9F00B1138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514120">
            <a:off x="470659" y="-333929"/>
            <a:ext cx="500911"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5" name="Content Placeholder 1104">
            <a:extLst>
              <a:ext uri="{FF2B5EF4-FFF2-40B4-BE49-F238E27FC236}">
                <a16:creationId xmlns:a16="http://schemas.microsoft.com/office/drawing/2014/main" id="{58F34E8B-0C7D-4C08-37FB-D2580C3FE1A2}"/>
              </a:ext>
            </a:extLst>
          </p:cNvPr>
          <p:cNvSpPr>
            <a:spLocks noGrp="1"/>
          </p:cNvSpPr>
          <p:nvPr>
            <p:ph idx="1"/>
          </p:nvPr>
        </p:nvSpPr>
        <p:spPr>
          <a:xfrm>
            <a:off x="6817057" y="796413"/>
            <a:ext cx="4297328" cy="2687797"/>
          </a:xfrm>
        </p:spPr>
        <p:txBody>
          <a:bodyPr>
            <a:normAutofit/>
          </a:bodyPr>
          <a:lstStyle/>
          <a:p>
            <a:endParaRPr lang="en-US" dirty="0"/>
          </a:p>
        </p:txBody>
      </p:sp>
      <p:grpSp>
        <p:nvGrpSpPr>
          <p:cNvPr id="1116" name="Group 1115">
            <a:extLst>
              <a:ext uri="{FF2B5EF4-FFF2-40B4-BE49-F238E27FC236}">
                <a16:creationId xmlns:a16="http://schemas.microsoft.com/office/drawing/2014/main" id="{AC05837C-1102-4D24-9745-5D4795087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17" name="Group 1116">
              <a:extLst>
                <a:ext uri="{FF2B5EF4-FFF2-40B4-BE49-F238E27FC236}">
                  <a16:creationId xmlns:a16="http://schemas.microsoft.com/office/drawing/2014/main" id="{F6E0B0FD-D6DB-4660-A369-0B3722B237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19" name="Straight Connector 1118">
                <a:extLst>
                  <a:ext uri="{FF2B5EF4-FFF2-40B4-BE49-F238E27FC236}">
                    <a16:creationId xmlns:a16="http://schemas.microsoft.com/office/drawing/2014/main" id="{449F612E-2AC0-47A5-9CAE-7126302511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5F0A1FBB-5EAE-46FC-8024-C161019237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8" name="Oval 1117">
              <a:extLst>
                <a:ext uri="{FF2B5EF4-FFF2-40B4-BE49-F238E27FC236}">
                  <a16:creationId xmlns:a16="http://schemas.microsoft.com/office/drawing/2014/main" id="{41CDB003-27ED-43D6-887A-E9126BC78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2">
            <a:extLst>
              <a:ext uri="{FF2B5EF4-FFF2-40B4-BE49-F238E27FC236}">
                <a16:creationId xmlns:a16="http://schemas.microsoft.com/office/drawing/2014/main" id="{A76734FD-3702-B6D1-3BE6-05D212E3F72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2035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34F4-AF8D-C59F-98D4-4480C0EED0F2}"/>
              </a:ext>
            </a:extLst>
          </p:cNvPr>
          <p:cNvSpPr>
            <a:spLocks noGrp="1"/>
          </p:cNvSpPr>
          <p:nvPr>
            <p:ph type="title"/>
          </p:nvPr>
        </p:nvSpPr>
        <p:spPr/>
        <p:txBody>
          <a:bodyPr/>
          <a:lstStyle/>
          <a:p>
            <a:r>
              <a:rPr lang="en-US" dirty="0"/>
              <a:t>Be Well</a:t>
            </a:r>
          </a:p>
        </p:txBody>
      </p:sp>
      <p:sp>
        <p:nvSpPr>
          <p:cNvPr id="3" name="Content Placeholder 2">
            <a:extLst>
              <a:ext uri="{FF2B5EF4-FFF2-40B4-BE49-F238E27FC236}">
                <a16:creationId xmlns:a16="http://schemas.microsoft.com/office/drawing/2014/main" id="{95A1B9F9-8AE7-6234-6166-DC2DA151D570}"/>
              </a:ext>
            </a:extLst>
          </p:cNvPr>
          <p:cNvSpPr>
            <a:spLocks noGrp="1"/>
          </p:cNvSpPr>
          <p:nvPr>
            <p:ph idx="1"/>
          </p:nvPr>
        </p:nvSpPr>
        <p:spPr>
          <a:xfrm>
            <a:off x="4343400" y="4277007"/>
            <a:ext cx="9493250" cy="3854167"/>
          </a:xfrm>
        </p:spPr>
        <p:txBody>
          <a:bodyPr/>
          <a:lstStyle/>
          <a:p>
            <a:endParaRPr lang="en-US" dirty="0"/>
          </a:p>
        </p:txBody>
      </p:sp>
      <p:sp>
        <p:nvSpPr>
          <p:cNvPr id="4" name="Rectangle 2">
            <a:extLst>
              <a:ext uri="{FF2B5EF4-FFF2-40B4-BE49-F238E27FC236}">
                <a16:creationId xmlns:a16="http://schemas.microsoft.com/office/drawing/2014/main" id="{50F3C0CF-FF2B-E66C-19E9-F678A410DF17}"/>
              </a:ext>
            </a:extLst>
          </p:cNvPr>
          <p:cNvSpPr>
            <a:spLocks noChangeArrowheads="1"/>
          </p:cNvSpPr>
          <p:nvPr/>
        </p:nvSpPr>
        <p:spPr bwMode="auto">
          <a:xfrm>
            <a:off x="3124200" y="195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 descr="A picture containing timeline&#10;&#10;Description automatically generated">
            <a:extLst>
              <a:ext uri="{FF2B5EF4-FFF2-40B4-BE49-F238E27FC236}">
                <a16:creationId xmlns:a16="http://schemas.microsoft.com/office/drawing/2014/main" id="{4CD43CE9-60E6-C223-325E-835F458315A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4200" y="1958975"/>
            <a:ext cx="59436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63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22DF-8201-328E-C52A-9F0DD5EF69BE}"/>
              </a:ext>
            </a:extLst>
          </p:cNvPr>
          <p:cNvSpPr>
            <a:spLocks noGrp="1"/>
          </p:cNvSpPr>
          <p:nvPr>
            <p:ph type="title"/>
          </p:nvPr>
        </p:nvSpPr>
        <p:spPr/>
        <p:txBody>
          <a:bodyPr/>
          <a:lstStyle/>
          <a:p>
            <a:r>
              <a:rPr lang="en-US" dirty="0"/>
              <a:t>How Sleep Impacts Health</a:t>
            </a:r>
          </a:p>
        </p:txBody>
      </p:sp>
      <p:sp>
        <p:nvSpPr>
          <p:cNvPr id="3" name="Content Placeholder 2">
            <a:extLst>
              <a:ext uri="{FF2B5EF4-FFF2-40B4-BE49-F238E27FC236}">
                <a16:creationId xmlns:a16="http://schemas.microsoft.com/office/drawing/2014/main" id="{ACD69BBD-F113-06B9-0769-66A9C2ED10FA}"/>
              </a:ext>
            </a:extLst>
          </p:cNvPr>
          <p:cNvSpPr>
            <a:spLocks noGrp="1"/>
          </p:cNvSpPr>
          <p:nvPr>
            <p:ph idx="1"/>
          </p:nvPr>
        </p:nvSpPr>
        <p:spPr>
          <a:xfrm>
            <a:off x="4741334" y="4637899"/>
            <a:ext cx="9493250" cy="3854167"/>
          </a:xfrm>
        </p:spPr>
        <p:txBody>
          <a:bodyPr/>
          <a:lstStyle/>
          <a:p>
            <a:endParaRPr lang="en-US" dirty="0"/>
          </a:p>
        </p:txBody>
      </p:sp>
      <p:sp>
        <p:nvSpPr>
          <p:cNvPr id="4" name="Rectangle 2">
            <a:extLst>
              <a:ext uri="{FF2B5EF4-FFF2-40B4-BE49-F238E27FC236}">
                <a16:creationId xmlns:a16="http://schemas.microsoft.com/office/drawing/2014/main" id="{FDAB4C92-E3A7-03EF-6F4B-AF63A92AB9E1}"/>
              </a:ext>
            </a:extLst>
          </p:cNvPr>
          <p:cNvSpPr>
            <a:spLocks noChangeArrowheads="1"/>
          </p:cNvSpPr>
          <p:nvPr/>
        </p:nvSpPr>
        <p:spPr bwMode="auto">
          <a:xfrm>
            <a:off x="3522134" y="23198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3" descr="Sleep Impacts Health">
            <a:extLst>
              <a:ext uri="{FF2B5EF4-FFF2-40B4-BE49-F238E27FC236}">
                <a16:creationId xmlns:a16="http://schemas.microsoft.com/office/drawing/2014/main" id="{DD0D5E0F-E71F-73E5-815A-CBCF0FE5FB2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4200" y="2445031"/>
            <a:ext cx="5943600" cy="36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44571"/>
      </p:ext>
    </p:extLst>
  </p:cSld>
  <p:clrMapOvr>
    <a:masterClrMapping/>
  </p:clrMapOvr>
</p:sld>
</file>

<file path=ppt/theme/theme1.xml><?xml version="1.0" encoding="utf-8"?>
<a:theme xmlns:a="http://schemas.openxmlformats.org/drawingml/2006/main" name="StreetscapeVTI">
  <a:themeElements>
    <a:clrScheme name="AnalogousFromDarkSeedLeftStep">
      <a:dk1>
        <a:srgbClr val="000000"/>
      </a:dk1>
      <a:lt1>
        <a:srgbClr val="FFFFFF"/>
      </a:lt1>
      <a:dk2>
        <a:srgbClr val="1D2A34"/>
      </a:dk2>
      <a:lt2>
        <a:srgbClr val="E2E4E8"/>
      </a:lt2>
      <a:accent1>
        <a:srgbClr val="C29B28"/>
      </a:accent1>
      <a:accent2>
        <a:srgbClr val="CF581D"/>
      </a:accent2>
      <a:accent3>
        <a:srgbClr val="E12F3E"/>
      </a:accent3>
      <a:accent4>
        <a:srgbClr val="CF1D76"/>
      </a:accent4>
      <a:accent5>
        <a:srgbClr val="E12FD2"/>
      </a:accent5>
      <a:accent6>
        <a:srgbClr val="931DCF"/>
      </a:accent6>
      <a:hlink>
        <a:srgbClr val="BF3F9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23</TotalTime>
  <Words>826</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Consolas</vt:lpstr>
      <vt:lpstr>Franklin Gothic Heavy</vt:lpstr>
      <vt:lpstr>StreetscapeVTI</vt:lpstr>
      <vt:lpstr>Sleep and Health</vt:lpstr>
      <vt:lpstr>Business Problem</vt:lpstr>
      <vt:lpstr>Data Explanation</vt:lpstr>
      <vt:lpstr>Methods </vt:lpstr>
      <vt:lpstr>Analysis </vt:lpstr>
      <vt:lpstr>Conclusion</vt:lpstr>
      <vt:lpstr>Sleep and the body</vt:lpstr>
      <vt:lpstr>Be Well</vt:lpstr>
      <vt:lpstr>How Sleep Impacts Health</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and Health</dc:title>
  <dc:creator>Veronica Vente</dc:creator>
  <cp:lastModifiedBy>Veronica Vente</cp:lastModifiedBy>
  <cp:revision>1</cp:revision>
  <dcterms:created xsi:type="dcterms:W3CDTF">2022-07-14T05:17:27Z</dcterms:created>
  <dcterms:modified xsi:type="dcterms:W3CDTF">2022-07-14T05:41:26Z</dcterms:modified>
</cp:coreProperties>
</file>