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456" r:id="rId2"/>
    <p:sldId id="581" r:id="rId3"/>
    <p:sldId id="582" r:id="rId4"/>
    <p:sldId id="604" r:id="rId5"/>
    <p:sldId id="585" r:id="rId6"/>
    <p:sldId id="602" r:id="rId7"/>
    <p:sldId id="586" r:id="rId8"/>
    <p:sldId id="603" r:id="rId9"/>
    <p:sldId id="606" r:id="rId10"/>
    <p:sldId id="589" r:id="rId11"/>
    <p:sldId id="590" r:id="rId12"/>
    <p:sldId id="591" r:id="rId13"/>
    <p:sldId id="592" r:id="rId14"/>
    <p:sldId id="593" r:id="rId15"/>
    <p:sldId id="594" r:id="rId16"/>
    <p:sldId id="595" r:id="rId17"/>
    <p:sldId id="601" r:id="rId18"/>
    <p:sldId id="605" r:id="rId19"/>
  </p:sldIdLst>
  <p:sldSz cx="9144000" cy="6858000" type="screen4x3"/>
  <p:notesSz cx="7099300" cy="10234613"/>
  <p:custDataLst>
    <p:tags r:id="rId22"/>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CD605EE5-1BA7-42B6-A9BF-2E9C5B74369C}">
          <p14:sldIdLst>
            <p14:sldId id="456"/>
            <p14:sldId id="581"/>
            <p14:sldId id="582"/>
            <p14:sldId id="604"/>
            <p14:sldId id="585"/>
            <p14:sldId id="602"/>
            <p14:sldId id="586"/>
            <p14:sldId id="603"/>
            <p14:sldId id="606"/>
            <p14:sldId id="589"/>
            <p14:sldId id="590"/>
            <p14:sldId id="591"/>
            <p14:sldId id="592"/>
            <p14:sldId id="593"/>
            <p14:sldId id="594"/>
            <p14:sldId id="595"/>
            <p14:sldId id="601"/>
            <p14:sldId id="6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262697"/>
    <a:srgbClr val="000097"/>
    <a:srgbClr val="FFFF00"/>
    <a:srgbClr val="FF00FF"/>
    <a:srgbClr val="66FF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9" autoAdjust="0"/>
    <p:restoredTop sz="94256" autoAdjust="0"/>
  </p:normalViewPr>
  <p:slideViewPr>
    <p:cSldViewPr>
      <p:cViewPr varScale="1">
        <p:scale>
          <a:sx n="67" d="100"/>
          <a:sy n="67" d="100"/>
        </p:scale>
        <p:origin x="1536" y="7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00" d="100"/>
        <a:sy n="100" d="100"/>
      </p:scale>
      <p:origin x="0" y="-1364"/>
    </p:cViewPr>
  </p:sorterViewPr>
  <p:notesViewPr>
    <p:cSldViewPr>
      <p:cViewPr varScale="1">
        <p:scale>
          <a:sx n="48" d="100"/>
          <a:sy n="48" d="100"/>
        </p:scale>
        <p:origin x="2898" y="6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IN"/>
          </a:p>
        </p:txBody>
      </p:sp>
      <p:sp>
        <p:nvSpPr>
          <p:cNvPr id="17715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IN"/>
          </a:p>
        </p:txBody>
      </p:sp>
      <p:sp>
        <p:nvSpPr>
          <p:cNvPr id="17715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IN"/>
          </a:p>
        </p:txBody>
      </p:sp>
      <p:sp>
        <p:nvSpPr>
          <p:cNvPr id="17715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5CFEA1F-56E5-4F4C-B084-F44ACA4F4228}" type="slidenum">
              <a:rPr lang="en-IN" altLang="en-US"/>
              <a:pPr/>
              <a:t>‹#›</a:t>
            </a:fld>
            <a:endParaRPr lang="en-IN" altLang="en-US"/>
          </a:p>
        </p:txBody>
      </p:sp>
    </p:spTree>
    <p:extLst>
      <p:ext uri="{BB962C8B-B14F-4D97-AF65-F5344CB8AC3E}">
        <p14:creationId xmlns:p14="http://schemas.microsoft.com/office/powerpoint/2010/main" val="3183575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fld id="{E7A7A63C-A56E-4B33-A269-BD7E9747E95B}" type="slidenum">
              <a:rPr lang="en-US" altLang="en-US"/>
              <a:pPr/>
              <a:t>‹#›</a:t>
            </a:fld>
            <a:endParaRPr lang="en-US" altLang="en-US"/>
          </a:p>
        </p:txBody>
      </p:sp>
    </p:spTree>
    <p:extLst>
      <p:ext uri="{BB962C8B-B14F-4D97-AF65-F5344CB8AC3E}">
        <p14:creationId xmlns:p14="http://schemas.microsoft.com/office/powerpoint/2010/main" val="708630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7148" y="212268"/>
            <a:ext cx="6946900" cy="660400"/>
          </a:xfrm>
        </p:spPr>
        <p:txBody>
          <a:bodyPr/>
          <a:lstStyle/>
          <a:p>
            <a:r>
              <a:rPr lang="en-US"/>
              <a:t>Click to edit Master title style</a:t>
            </a:r>
          </a:p>
        </p:txBody>
      </p:sp>
      <p:sp>
        <p:nvSpPr>
          <p:cNvPr id="3" name="Content Placeholder 2"/>
          <p:cNvSpPr>
            <a:spLocks noGrp="1"/>
          </p:cNvSpPr>
          <p:nvPr>
            <p:ph idx="1"/>
          </p:nvPr>
        </p:nvSpPr>
        <p:spPr>
          <a:xfrm>
            <a:off x="152400" y="990600"/>
            <a:ext cx="8839200" cy="5295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7"/>
          <p:cNvSpPr>
            <a:spLocks noGrp="1"/>
          </p:cNvSpPr>
          <p:nvPr>
            <p:ph type="dt" sz="half" idx="10"/>
          </p:nvPr>
        </p:nvSpPr>
        <p:spPr>
          <a:xfrm>
            <a:off x="169863" y="6353175"/>
            <a:ext cx="1219200" cy="476250"/>
          </a:xfrm>
        </p:spPr>
        <p:txBody>
          <a:bodyPr/>
          <a:lstStyle>
            <a:lvl1pPr>
              <a:defRPr sz="1200"/>
            </a:lvl1pPr>
          </a:lstStyle>
          <a:p>
            <a:pPr>
              <a:defRPr/>
            </a:pPr>
            <a:fld id="{EFF1DE3D-3222-4320-8390-B8538FB35622}" type="datetime5">
              <a:rPr lang="en-US" smtClean="0"/>
              <a:pPr>
                <a:defRPr/>
              </a:pPr>
              <a:t>11-Feb-22</a:t>
            </a:fld>
            <a:endParaRPr lang="en-US" dirty="0"/>
          </a:p>
        </p:txBody>
      </p:sp>
      <p:sp>
        <p:nvSpPr>
          <p:cNvPr id="6" name="Slide Number Placeholder 9"/>
          <p:cNvSpPr>
            <a:spLocks noGrp="1"/>
          </p:cNvSpPr>
          <p:nvPr>
            <p:ph type="sldNum" sz="quarter" idx="12"/>
          </p:nvPr>
        </p:nvSpPr>
        <p:spPr/>
        <p:txBody>
          <a:bodyPr/>
          <a:lstStyle>
            <a:lvl1pPr>
              <a:defRPr/>
            </a:lvl1pPr>
          </a:lstStyle>
          <a:p>
            <a:fld id="{215537A0-7040-4B00-9D90-FE7761627444}" type="slidenum">
              <a:rPr lang="en-US" altLang="en-US"/>
              <a:pPr/>
              <a:t>‹#›</a:t>
            </a:fld>
            <a:endParaRPr lang="en-US" altLang="en-US"/>
          </a:p>
        </p:txBody>
      </p:sp>
      <p:sp>
        <p:nvSpPr>
          <p:cNvPr id="7" name="Footer Placeholder 4"/>
          <p:cNvSpPr>
            <a:spLocks noGrp="1"/>
          </p:cNvSpPr>
          <p:nvPr>
            <p:ph type="ftr" sz="quarter" idx="11"/>
          </p:nvPr>
        </p:nvSpPr>
        <p:spPr>
          <a:xfrm>
            <a:off x="2209800" y="6400800"/>
            <a:ext cx="4495800" cy="381000"/>
          </a:xfrm>
          <a:prstGeom prst="rect">
            <a:avLst/>
          </a:prstGeom>
        </p:spPr>
        <p:txBody>
          <a:bodyPr/>
          <a:lstStyle>
            <a:lvl1pPr>
              <a:defRPr lang="en-IN" b="1" i="0" smtClean="0"/>
            </a:lvl1pPr>
          </a:lstStyle>
          <a:p>
            <a:pPr>
              <a:defRPr/>
            </a:pPr>
            <a:r>
              <a:rPr lang="en-IN"/>
              <a:t>SEED/WS/2019/232 ( TPN No:33807) – Dr. N. Sasikaladevi</a:t>
            </a:r>
            <a:endParaRPr lang="en-IN" dirty="0"/>
          </a:p>
        </p:txBody>
      </p:sp>
    </p:spTree>
    <p:custDataLst>
      <p:tags r:id="rId1"/>
    </p:custData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8" name="Content Placeholder 2"/>
          <p:cNvSpPr>
            <a:spLocks noGrp="1"/>
          </p:cNvSpPr>
          <p:nvPr>
            <p:ph idx="1"/>
          </p:nvPr>
        </p:nvSpPr>
        <p:spPr>
          <a:xfrm>
            <a:off x="138332" y="962464"/>
            <a:ext cx="4320000" cy="5295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4648200" y="956604"/>
            <a:ext cx="4320000" cy="5295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2"/>
          <p:cNvSpPr>
            <a:spLocks noGrp="1"/>
          </p:cNvSpPr>
          <p:nvPr>
            <p:ph type="dt" sz="half" idx="14"/>
          </p:nvPr>
        </p:nvSpPr>
        <p:spPr>
          <a:xfrm>
            <a:off x="139700" y="6324600"/>
            <a:ext cx="1300163" cy="476250"/>
          </a:xfrm>
        </p:spPr>
        <p:txBody>
          <a:bodyPr/>
          <a:lstStyle>
            <a:lvl1pPr>
              <a:defRPr/>
            </a:lvl1pPr>
          </a:lstStyle>
          <a:p>
            <a:pPr>
              <a:defRPr/>
            </a:pPr>
            <a:fld id="{885E5580-E139-42EF-85A3-9543B260298F}" type="datetime5">
              <a:rPr lang="en-US" smtClean="0"/>
              <a:pPr>
                <a:defRPr/>
              </a:pPr>
              <a:t>11-Feb-22</a:t>
            </a:fld>
            <a:endParaRPr lang="en-US" dirty="0"/>
          </a:p>
        </p:txBody>
      </p:sp>
      <p:sp>
        <p:nvSpPr>
          <p:cNvPr id="7" name="Slide Number Placeholder 4"/>
          <p:cNvSpPr>
            <a:spLocks noGrp="1"/>
          </p:cNvSpPr>
          <p:nvPr>
            <p:ph type="sldNum" sz="quarter" idx="16"/>
          </p:nvPr>
        </p:nvSpPr>
        <p:spPr/>
        <p:txBody>
          <a:bodyPr/>
          <a:lstStyle>
            <a:lvl1pPr>
              <a:defRPr/>
            </a:lvl1pPr>
          </a:lstStyle>
          <a:p>
            <a:fld id="{AB7D2AE5-8F04-4338-BCA1-8D501DCD1A19}" type="slidenum">
              <a:rPr lang="en-US" altLang="en-US"/>
              <a:pPr/>
              <a:t>‹#›</a:t>
            </a:fld>
            <a:endParaRPr lang="en-US" altLang="en-US"/>
          </a:p>
        </p:txBody>
      </p:sp>
      <p:sp>
        <p:nvSpPr>
          <p:cNvPr id="10" name="Footer Placeholder 4"/>
          <p:cNvSpPr>
            <a:spLocks noGrp="1"/>
          </p:cNvSpPr>
          <p:nvPr>
            <p:ph type="ftr" sz="quarter" idx="11"/>
          </p:nvPr>
        </p:nvSpPr>
        <p:spPr>
          <a:xfrm>
            <a:off x="2209800" y="6400800"/>
            <a:ext cx="4495800" cy="381000"/>
          </a:xfrm>
          <a:prstGeom prst="rect">
            <a:avLst/>
          </a:prstGeom>
        </p:spPr>
        <p:txBody>
          <a:bodyPr/>
          <a:lstStyle>
            <a:lvl1pPr>
              <a:defRPr lang="en-IN" b="1" i="0" smtClean="0"/>
            </a:lvl1pPr>
          </a:lstStyle>
          <a:p>
            <a:pPr>
              <a:defRPr/>
            </a:pPr>
            <a:r>
              <a:rPr lang="en-IN"/>
              <a:t>SEED/WS/2019/232 ( TPN No:33807) – Dr. N. Sasikaladevi</a:t>
            </a:r>
            <a:endParaRPr lang="en-IN"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9"/>
          <p:cNvSpPr>
            <a:spLocks noChangeArrowheads="1"/>
          </p:cNvSpPr>
          <p:nvPr userDrawn="1"/>
        </p:nvSpPr>
        <p:spPr bwMode="auto">
          <a:xfrm>
            <a:off x="0" y="6243638"/>
            <a:ext cx="9144000" cy="609600"/>
          </a:xfrm>
          <a:prstGeom prst="rect">
            <a:avLst/>
          </a:prstGeom>
          <a:solidFill>
            <a:srgbClr val="262673"/>
          </a:solidFill>
          <a:ln w="9525">
            <a:solidFill>
              <a:srgbClr val="000097"/>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27" name="Rectangle 2"/>
          <p:cNvSpPr>
            <a:spLocks noGrp="1" noChangeArrowheads="1"/>
          </p:cNvSpPr>
          <p:nvPr>
            <p:ph type="title"/>
          </p:nvPr>
        </p:nvSpPr>
        <p:spPr bwMode="auto">
          <a:xfrm>
            <a:off x="261938" y="82550"/>
            <a:ext cx="6451600" cy="660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152400" y="923925"/>
            <a:ext cx="8839200" cy="5295900"/>
          </a:xfrm>
          <a:prstGeom prst="rect">
            <a:avLst/>
          </a:prstGeom>
          <a:noFill/>
          <a:ln w="2857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28"/>
          <p:cNvSpPr>
            <a:spLocks noChangeArrowheads="1"/>
          </p:cNvSpPr>
          <p:nvPr userDrawn="1"/>
        </p:nvSpPr>
        <p:spPr bwMode="auto">
          <a:xfrm>
            <a:off x="0" y="827088"/>
            <a:ext cx="9144000" cy="119062"/>
          </a:xfrm>
          <a:prstGeom prst="rect">
            <a:avLst/>
          </a:prstGeom>
          <a:solidFill>
            <a:srgbClr val="262673"/>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38" name="Rectangle 14"/>
          <p:cNvSpPr>
            <a:spLocks noGrp="1" noChangeArrowheads="1"/>
          </p:cNvSpPr>
          <p:nvPr>
            <p:ph type="dt" sz="half" idx="2"/>
          </p:nvPr>
        </p:nvSpPr>
        <p:spPr bwMode="auto">
          <a:xfrm>
            <a:off x="38100" y="6324600"/>
            <a:ext cx="130016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chemeClr val="bg1"/>
                </a:solidFill>
                <a:latin typeface="Arial" charset="0"/>
              </a:defRPr>
            </a:lvl1pPr>
          </a:lstStyle>
          <a:p>
            <a:pPr>
              <a:defRPr/>
            </a:pPr>
            <a:fld id="{2F754159-4423-4158-9116-3F10C06C3360}" type="datetime5">
              <a:rPr lang="en-US" smtClean="0"/>
              <a:pPr>
                <a:defRPr/>
              </a:pPr>
              <a:t>11-Feb-22</a:t>
            </a:fld>
            <a:endParaRPr lang="en-US" dirty="0"/>
          </a:p>
        </p:txBody>
      </p:sp>
      <p:sp>
        <p:nvSpPr>
          <p:cNvPr id="1040" name="Rectangle 16"/>
          <p:cNvSpPr>
            <a:spLocks noGrp="1" noChangeArrowheads="1"/>
          </p:cNvSpPr>
          <p:nvPr>
            <p:ph type="sldNum" sz="quarter" idx="4"/>
          </p:nvPr>
        </p:nvSpPr>
        <p:spPr bwMode="auto">
          <a:xfrm>
            <a:off x="6819900" y="63595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fld id="{32FA30A7-08F6-4F92-8678-2C51D85726FB}" type="slidenum">
              <a:rPr lang="en-US" altLang="en-US"/>
              <a:pPr/>
              <a:t>‹#›</a:t>
            </a:fld>
            <a:endParaRPr lang="en-US" altLang="en-US"/>
          </a:p>
        </p:txBody>
      </p:sp>
      <p:pic>
        <p:nvPicPr>
          <p:cNvPr id="1033" name="Picture 2"/>
          <p:cNvPicPr>
            <a:picLocks noChangeAspect="1" noChangeArrowheads="1"/>
          </p:cNvPicPr>
          <p:nvPr userDrawn="1"/>
        </p:nvPicPr>
        <p:blipFill>
          <a:blip r:embed="rId4"/>
          <a:srcRect/>
          <a:stretch>
            <a:fillRect/>
          </a:stretch>
        </p:blipFill>
        <p:spPr bwMode="auto">
          <a:xfrm>
            <a:off x="6934200" y="26988"/>
            <a:ext cx="2209800" cy="782637"/>
          </a:xfrm>
          <a:prstGeom prst="rect">
            <a:avLst/>
          </a:prstGeom>
          <a:noFill/>
          <a:ln w="9525">
            <a:noFill/>
            <a:miter lim="800000"/>
            <a:headEnd/>
            <a:tailEnd/>
          </a:ln>
        </p:spPr>
      </p:pic>
      <p:sp>
        <p:nvSpPr>
          <p:cNvPr id="11" name="Footer Placeholder 4"/>
          <p:cNvSpPr>
            <a:spLocks noGrp="1"/>
          </p:cNvSpPr>
          <p:nvPr>
            <p:ph type="ftr" sz="quarter" idx="3"/>
          </p:nvPr>
        </p:nvSpPr>
        <p:spPr>
          <a:xfrm>
            <a:off x="2057400" y="6400800"/>
            <a:ext cx="4648200" cy="381000"/>
          </a:xfrm>
          <a:prstGeom prst="rect">
            <a:avLst/>
          </a:prstGeom>
        </p:spPr>
        <p:txBody>
          <a:bodyPr/>
          <a:lstStyle>
            <a:lvl1pPr>
              <a:defRPr lang="en-IN" sz="1200" b="1" i="0" smtClean="0">
                <a:solidFill>
                  <a:schemeClr val="bg1"/>
                </a:solidFill>
              </a:defRPr>
            </a:lvl1pPr>
          </a:lstStyle>
          <a:p>
            <a:pPr>
              <a:defRPr/>
            </a:pPr>
            <a:r>
              <a:rPr lang="en-IN"/>
              <a:t>SEED/WS/2019/232 ( TPN No:33807) – Dr. N. </a:t>
            </a:r>
            <a:r>
              <a:rPr lang="en-IN" sz="1300"/>
              <a:t>Sasikaladevi</a:t>
            </a:r>
            <a:endParaRPr lang="en-IN" sz="1300"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Lst>
  <p:transition spd="med">
    <p:fade/>
  </p:transition>
  <p:hf hd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defRPr>
      </a:lvl2pPr>
      <a:lvl3pPr algn="ctr" rtl="0" eaLnBrk="0" fontAlgn="base" hangingPunct="0">
        <a:spcBef>
          <a:spcPct val="0"/>
        </a:spcBef>
        <a:spcAft>
          <a:spcPct val="0"/>
        </a:spcAft>
        <a:defRPr sz="3200">
          <a:solidFill>
            <a:schemeClr val="tx1"/>
          </a:solidFill>
          <a:latin typeface="Arial" charset="0"/>
        </a:defRPr>
      </a:lvl3pPr>
      <a:lvl4pPr algn="ctr" rtl="0" eaLnBrk="0" fontAlgn="base" hangingPunct="0">
        <a:spcBef>
          <a:spcPct val="0"/>
        </a:spcBef>
        <a:spcAft>
          <a:spcPct val="0"/>
        </a:spcAft>
        <a:defRPr sz="3200">
          <a:solidFill>
            <a:schemeClr val="tx1"/>
          </a:solidFill>
          <a:latin typeface="Arial" charset="0"/>
        </a:defRPr>
      </a:lvl4pPr>
      <a:lvl5pPr algn="ctr" rtl="0" eaLnBrk="0" fontAlgn="base" hangingPunct="0">
        <a:spcBef>
          <a:spcPct val="0"/>
        </a:spcBef>
        <a:spcAft>
          <a:spcPct val="0"/>
        </a:spcAft>
        <a:defRPr sz="3200">
          <a:solidFill>
            <a:schemeClr val="tx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rgbClr val="000097"/>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Arial" charset="0"/>
        <a:buChar char="–"/>
        <a:defRPr sz="2400">
          <a:solidFill>
            <a:srgbClr val="000097"/>
          </a:solidFill>
          <a:latin typeface="+mn-lt"/>
        </a:defRPr>
      </a:lvl2pPr>
      <a:lvl3pPr marL="1143000" indent="-228600" algn="l" rtl="0" eaLnBrk="0" fontAlgn="base" hangingPunct="0">
        <a:spcBef>
          <a:spcPct val="20000"/>
        </a:spcBef>
        <a:spcAft>
          <a:spcPct val="0"/>
        </a:spcAft>
        <a:buClr>
          <a:srgbClr val="000097"/>
        </a:buClr>
        <a:buFont typeface="Wingdings" pitchFamily="2" charset="2"/>
        <a:buChar char="ü"/>
        <a:defRPr sz="2000">
          <a:solidFill>
            <a:schemeClr val="tx1"/>
          </a:solidFill>
          <a:latin typeface="+mn-lt"/>
        </a:defRPr>
      </a:lvl3pPr>
      <a:lvl4pPr marL="1600200" indent="-228600" algn="l" rtl="0" eaLnBrk="0" fontAlgn="base" hangingPunct="0">
        <a:spcBef>
          <a:spcPct val="20000"/>
        </a:spcBef>
        <a:spcAft>
          <a:spcPct val="0"/>
        </a:spcAft>
        <a:buClr>
          <a:schemeClr val="tx1"/>
        </a:buClr>
        <a:buFont typeface="Arial" charset="0"/>
        <a:buChar char="–"/>
        <a:defRPr sz="2000">
          <a:solidFill>
            <a:srgbClr val="000097"/>
          </a:solidFill>
          <a:latin typeface="+mn-lt"/>
        </a:defRPr>
      </a:lvl4pPr>
      <a:lvl5pPr marL="2057400" indent="-228600" algn="l" rtl="0" eaLnBrk="0" fontAlgn="base" hangingPunct="0">
        <a:spcBef>
          <a:spcPct val="20000"/>
        </a:spcBef>
        <a:spcAft>
          <a:spcPct val="0"/>
        </a:spcAft>
        <a:buClr>
          <a:srgbClr val="000097"/>
        </a:buClr>
        <a:buFont typeface="Arial" charset="0"/>
        <a:buChar char="»"/>
        <a:defRPr sz="2000">
          <a:solidFill>
            <a:schemeClr val="tx1"/>
          </a:solidFill>
          <a:latin typeface="+mn-lt"/>
        </a:defRPr>
      </a:lvl5pPr>
      <a:lvl6pPr marL="2514600" indent="-228600" algn="l" rtl="0" fontAlgn="base">
        <a:spcBef>
          <a:spcPct val="20000"/>
        </a:spcBef>
        <a:spcAft>
          <a:spcPct val="0"/>
        </a:spcAft>
        <a:buClr>
          <a:srgbClr val="000097"/>
        </a:buClr>
        <a:buFont typeface="Arial" charset="0"/>
        <a:buChar char="»"/>
        <a:defRPr>
          <a:solidFill>
            <a:schemeClr val="tx1"/>
          </a:solidFill>
          <a:latin typeface="+mn-lt"/>
        </a:defRPr>
      </a:lvl6pPr>
      <a:lvl7pPr marL="2971800" indent="-228600" algn="l" rtl="0" fontAlgn="base">
        <a:spcBef>
          <a:spcPct val="20000"/>
        </a:spcBef>
        <a:spcAft>
          <a:spcPct val="0"/>
        </a:spcAft>
        <a:buClr>
          <a:srgbClr val="000097"/>
        </a:buClr>
        <a:buFont typeface="Arial" charset="0"/>
        <a:buChar char="»"/>
        <a:defRPr>
          <a:solidFill>
            <a:schemeClr val="tx1"/>
          </a:solidFill>
          <a:latin typeface="+mn-lt"/>
        </a:defRPr>
      </a:lvl7pPr>
      <a:lvl8pPr marL="3429000" indent="-228600" algn="l" rtl="0" fontAlgn="base">
        <a:spcBef>
          <a:spcPct val="20000"/>
        </a:spcBef>
        <a:spcAft>
          <a:spcPct val="0"/>
        </a:spcAft>
        <a:buClr>
          <a:srgbClr val="000097"/>
        </a:buClr>
        <a:buFont typeface="Arial" charset="0"/>
        <a:buChar char="»"/>
        <a:defRPr>
          <a:solidFill>
            <a:schemeClr val="tx1"/>
          </a:solidFill>
          <a:latin typeface="+mn-lt"/>
        </a:defRPr>
      </a:lvl8pPr>
      <a:lvl9pPr marL="3886200" indent="-228600"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85800" y="4419600"/>
            <a:ext cx="7772400" cy="2151936"/>
          </a:xfrm>
          <a:prstGeom prst="rect">
            <a:avLst/>
          </a:prstGeom>
        </p:spPr>
        <p:txBody>
          <a:bodyPr vert="horz" wrap="square" lIns="0" tIns="24130" rIns="0" bIns="0" rtlCol="0">
            <a:spAutoFit/>
          </a:bodyPr>
          <a:lstStyle/>
          <a:p>
            <a:pPr marL="12700" marR="5080" algn="ctr">
              <a:spcBef>
                <a:spcPts val="190"/>
              </a:spcBef>
            </a:pPr>
            <a:r>
              <a:rPr lang="en-US" sz="3000" dirty="0">
                <a:latin typeface="Arial"/>
                <a:cs typeface="Arial"/>
              </a:rPr>
              <a:t> </a:t>
            </a:r>
            <a:r>
              <a:rPr lang="en-US" sz="1600" b="1" dirty="0" err="1">
                <a:solidFill>
                  <a:srgbClr val="C00000"/>
                </a:solidFill>
                <a:latin typeface="Times New Roman" pitchFamily="18" charset="0"/>
                <a:cs typeface="Times New Roman" pitchFamily="18" charset="0"/>
              </a:rPr>
              <a:t>Ramapavan</a:t>
            </a:r>
            <a:r>
              <a:rPr lang="en-US" sz="1600" b="1" dirty="0">
                <a:solidFill>
                  <a:srgbClr val="C00000"/>
                </a:solidFill>
                <a:latin typeface="Times New Roman" pitchFamily="18" charset="0"/>
                <a:cs typeface="Times New Roman" pitchFamily="18" charset="0"/>
              </a:rPr>
              <a:t> </a:t>
            </a:r>
            <a:r>
              <a:rPr lang="en-US" sz="1600" b="1" dirty="0" err="1">
                <a:solidFill>
                  <a:srgbClr val="C00000"/>
                </a:solidFill>
                <a:latin typeface="Times New Roman" pitchFamily="18" charset="0"/>
                <a:cs typeface="Times New Roman" pitchFamily="18" charset="0"/>
              </a:rPr>
              <a:t>Kopparapu</a:t>
            </a:r>
            <a:endParaRPr lang="en-US" sz="1600" b="1" dirty="0">
              <a:solidFill>
                <a:srgbClr val="C00000"/>
              </a:solidFill>
              <a:latin typeface="Times New Roman" pitchFamily="18" charset="0"/>
              <a:cs typeface="Times New Roman" pitchFamily="18" charset="0"/>
            </a:endParaRPr>
          </a:p>
          <a:p>
            <a:pPr marL="12700" marR="5080" algn="ctr">
              <a:spcBef>
                <a:spcPts val="190"/>
              </a:spcBef>
            </a:pPr>
            <a:r>
              <a:rPr lang="en-US" sz="1600" b="1" dirty="0">
                <a:solidFill>
                  <a:srgbClr val="C00000"/>
                </a:solidFill>
                <a:latin typeface="Times New Roman" pitchFamily="18" charset="0"/>
                <a:cs typeface="Times New Roman" pitchFamily="18" charset="0"/>
              </a:rPr>
              <a:t> 123003207</a:t>
            </a:r>
          </a:p>
          <a:p>
            <a:pPr marL="12700" marR="5080" algn="ctr">
              <a:spcBef>
                <a:spcPts val="190"/>
              </a:spcBef>
            </a:pPr>
            <a:r>
              <a:rPr lang="en-US" sz="1600" b="1" dirty="0">
                <a:solidFill>
                  <a:srgbClr val="C00000"/>
                </a:solidFill>
                <a:latin typeface="Times New Roman" pitchFamily="18" charset="0"/>
                <a:cs typeface="Times New Roman" pitchFamily="18" charset="0"/>
              </a:rPr>
              <a:t>Guided by</a:t>
            </a:r>
          </a:p>
          <a:p>
            <a:pPr marL="12700" marR="5080" algn="ctr">
              <a:spcBef>
                <a:spcPts val="190"/>
              </a:spcBef>
            </a:pPr>
            <a:r>
              <a:rPr lang="en-US" sz="1600" b="1" dirty="0">
                <a:solidFill>
                  <a:srgbClr val="C00000"/>
                </a:solidFill>
                <a:latin typeface="Times New Roman" pitchFamily="18" charset="0"/>
                <a:cs typeface="Times New Roman" pitchFamily="18" charset="0"/>
              </a:rPr>
              <a:t>Prof. </a:t>
            </a:r>
            <a:r>
              <a:rPr lang="en-US" sz="1600" b="1" dirty="0" err="1">
                <a:solidFill>
                  <a:srgbClr val="C00000"/>
                </a:solidFill>
                <a:latin typeface="Times New Roman" pitchFamily="18" charset="0"/>
                <a:cs typeface="Times New Roman" pitchFamily="18" charset="0"/>
              </a:rPr>
              <a:t>Dindayal</a:t>
            </a:r>
            <a:r>
              <a:rPr lang="en-US" sz="1600" b="1" dirty="0">
                <a:solidFill>
                  <a:srgbClr val="C00000"/>
                </a:solidFill>
                <a:latin typeface="Times New Roman" pitchFamily="18" charset="0"/>
                <a:cs typeface="Times New Roman" pitchFamily="18" charset="0"/>
              </a:rPr>
              <a:t> </a:t>
            </a:r>
            <a:r>
              <a:rPr lang="en-US" sz="1600" b="1" dirty="0" err="1">
                <a:solidFill>
                  <a:srgbClr val="C00000"/>
                </a:solidFill>
                <a:latin typeface="Times New Roman" pitchFamily="18" charset="0"/>
                <a:cs typeface="Times New Roman" pitchFamily="18" charset="0"/>
              </a:rPr>
              <a:t>Mahto</a:t>
            </a:r>
            <a:endParaRPr lang="en-US" sz="1600" b="1" dirty="0">
              <a:solidFill>
                <a:srgbClr val="0070C0"/>
              </a:solidFill>
              <a:latin typeface="Times New Roman" pitchFamily="18" charset="0"/>
              <a:cs typeface="Times New Roman" pitchFamily="18" charset="0"/>
            </a:endParaRPr>
          </a:p>
          <a:p>
            <a:pPr marL="12700" marR="5080" algn="ctr">
              <a:lnSpc>
                <a:spcPct val="118300"/>
              </a:lnSpc>
              <a:spcBef>
                <a:spcPts val="190"/>
              </a:spcBef>
            </a:pPr>
            <a:endParaRPr lang="en-US" sz="2400" dirty="0">
              <a:cs typeface="Arial"/>
            </a:endParaRPr>
          </a:p>
          <a:p>
            <a:pPr marL="12700" marR="5080" algn="ctr">
              <a:lnSpc>
                <a:spcPct val="118300"/>
              </a:lnSpc>
              <a:spcBef>
                <a:spcPts val="190"/>
              </a:spcBef>
            </a:pPr>
            <a:r>
              <a:rPr lang="en-US" sz="2000" dirty="0">
                <a:cs typeface="Arial"/>
              </a:rPr>
              <a:t> </a:t>
            </a:r>
            <a:endParaRPr sz="2000" dirty="0">
              <a:cs typeface="Arial"/>
            </a:endParaRPr>
          </a:p>
        </p:txBody>
      </p:sp>
      <p:sp>
        <p:nvSpPr>
          <p:cNvPr id="14" name="object 6"/>
          <p:cNvSpPr txBox="1"/>
          <p:nvPr/>
        </p:nvSpPr>
        <p:spPr>
          <a:xfrm>
            <a:off x="1219200" y="1295401"/>
            <a:ext cx="6629400" cy="2685351"/>
          </a:xfrm>
          <a:prstGeom prst="rect">
            <a:avLst/>
          </a:prstGeom>
        </p:spPr>
        <p:txBody>
          <a:bodyPr vert="horz" wrap="square" lIns="0" tIns="24130" rIns="0" bIns="0" rtlCol="0">
            <a:spAutoFit/>
          </a:bodyPr>
          <a:lstStyle/>
          <a:p>
            <a:pPr marL="186690" indent="-6350" algn="ctr">
              <a:lnSpc>
                <a:spcPct val="110000"/>
              </a:lnSpc>
              <a:spcAft>
                <a:spcPts val="1720"/>
              </a:spcAft>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TIC-TAC-TOE USING TCP/IP SOCKET PROGRAMMING IN JAVA</a:t>
            </a:r>
            <a:endParaRPr lang="en-US" sz="3200" b="1" dirty="0">
              <a:solidFill>
                <a:srgbClr val="0070C0"/>
              </a:solidFill>
              <a:latin typeface="Times New Roman" panose="02020603050405020304" pitchFamily="18" charset="0"/>
              <a:cs typeface="Times New Roman" panose="02020603050405020304" pitchFamily="18" charset="0"/>
            </a:endParaRPr>
          </a:p>
          <a:p>
            <a:pPr marL="12700" marR="5080" algn="ctr">
              <a:lnSpc>
                <a:spcPct val="118300"/>
              </a:lnSpc>
              <a:spcBef>
                <a:spcPts val="190"/>
              </a:spcBef>
            </a:pPr>
            <a:endParaRPr lang="en-US" sz="2400" dirty="0">
              <a:cs typeface="Arial"/>
            </a:endParaRPr>
          </a:p>
          <a:p>
            <a:pPr marL="12700" marR="5080" algn="ctr">
              <a:lnSpc>
                <a:spcPct val="118300"/>
              </a:lnSpc>
              <a:spcBef>
                <a:spcPts val="190"/>
              </a:spcBef>
            </a:pPr>
            <a:r>
              <a:rPr lang="en-US" sz="2000" dirty="0">
                <a:cs typeface="Arial"/>
              </a:rPr>
              <a:t> </a:t>
            </a:r>
            <a:endParaRPr sz="2000" dirty="0">
              <a:cs typeface="Arial"/>
            </a:endParaRPr>
          </a:p>
        </p:txBody>
      </p:sp>
      <p:sp>
        <p:nvSpPr>
          <p:cNvPr id="15" name="object 6"/>
          <p:cNvSpPr txBox="1"/>
          <p:nvPr/>
        </p:nvSpPr>
        <p:spPr>
          <a:xfrm>
            <a:off x="914400" y="2590800"/>
            <a:ext cx="7772400" cy="1419428"/>
          </a:xfrm>
          <a:prstGeom prst="rect">
            <a:avLst/>
          </a:prstGeom>
        </p:spPr>
        <p:txBody>
          <a:bodyPr vert="horz" wrap="square" lIns="0" tIns="24130" rIns="0" bIns="0" rtlCol="0">
            <a:spAutoFit/>
          </a:bodyPr>
          <a:lstStyle/>
          <a:p>
            <a:pPr marL="12700" marR="5080" algn="ctr">
              <a:lnSpc>
                <a:spcPct val="118300"/>
              </a:lnSpc>
              <a:spcBef>
                <a:spcPts val="190"/>
              </a:spcBef>
            </a:pPr>
            <a:r>
              <a:rPr lang="en-US" sz="3000" dirty="0">
                <a:latin typeface="Arial"/>
                <a:cs typeface="Arial"/>
              </a:rPr>
              <a:t> </a:t>
            </a:r>
          </a:p>
          <a:p>
            <a:pPr marL="12700" marR="5080" algn="ctr">
              <a:lnSpc>
                <a:spcPct val="118300"/>
              </a:lnSpc>
              <a:spcBef>
                <a:spcPts val="190"/>
              </a:spcBef>
            </a:pPr>
            <a:endParaRPr lang="en-US" sz="2400" dirty="0">
              <a:cs typeface="Arial"/>
            </a:endParaRPr>
          </a:p>
          <a:p>
            <a:pPr marL="12700" marR="5080" algn="ctr">
              <a:lnSpc>
                <a:spcPct val="118300"/>
              </a:lnSpc>
              <a:spcBef>
                <a:spcPts val="190"/>
              </a:spcBef>
            </a:pPr>
            <a:r>
              <a:rPr lang="en-US" sz="2000" dirty="0">
                <a:cs typeface="Arial"/>
              </a:rPr>
              <a:t> </a:t>
            </a:r>
            <a:endParaRPr sz="2000" dirty="0">
              <a:cs typeface="Arial"/>
            </a:endParaRPr>
          </a:p>
        </p:txBody>
      </p:sp>
    </p:spTree>
    <p:custDataLst>
      <p:tags r:id="rId1"/>
    </p:custData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Screenshots</a:t>
            </a:r>
            <a:endParaRPr lang="en-IN" dirty="0"/>
          </a:p>
        </p:txBody>
      </p:sp>
      <p:sp>
        <p:nvSpPr>
          <p:cNvPr id="3" name="Content Placeholder 2">
            <a:extLst>
              <a:ext uri="{FF2B5EF4-FFF2-40B4-BE49-F238E27FC236}">
                <a16:creationId xmlns:a16="http://schemas.microsoft.com/office/drawing/2014/main" id="{0A219024-BCE5-4815-A09A-BF543A3B6B50}"/>
              </a:ext>
            </a:extLst>
          </p:cNvPr>
          <p:cNvSpPr>
            <a:spLocks noGrp="1"/>
          </p:cNvSpPr>
          <p:nvPr>
            <p:ph idx="1"/>
          </p:nvPr>
        </p:nvSpPr>
        <p:spPr/>
        <p:txBody>
          <a:bodyPr/>
          <a:lstStyle/>
          <a:p>
            <a:r>
              <a:rPr lang="en-US" sz="1800" b="1" u="sng" dirty="0">
                <a:solidFill>
                  <a:srgbClr val="000000"/>
                </a:solidFill>
                <a:effectLst/>
                <a:latin typeface="Times New Roman" panose="02020603050405020304" pitchFamily="18" charset="0"/>
                <a:ea typeface="Calibri" panose="020F0502020204030204" pitchFamily="34" charset="0"/>
              </a:rPr>
              <a:t>Fig 4.1 Server started </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4D523CC2-E0B1-404C-B431-EF050C98DC4F}"/>
              </a:ext>
            </a:extLst>
          </p:cNvPr>
          <p:cNvPicPr/>
          <p:nvPr/>
        </p:nvPicPr>
        <p:blipFill>
          <a:blip r:embed="rId2"/>
          <a:stretch>
            <a:fillRect/>
          </a:stretch>
        </p:blipFill>
        <p:spPr>
          <a:xfrm>
            <a:off x="609600" y="1447800"/>
            <a:ext cx="8153400" cy="4572000"/>
          </a:xfrm>
          <a:prstGeom prst="rect">
            <a:avLst/>
          </a:prstGeom>
        </p:spPr>
      </p:pic>
    </p:spTree>
    <p:extLst>
      <p:ext uri="{BB962C8B-B14F-4D97-AF65-F5344CB8AC3E}">
        <p14:creationId xmlns:p14="http://schemas.microsoft.com/office/powerpoint/2010/main" val="30484087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6EF256-BE22-4914-9D59-F694EC3174DF}"/>
              </a:ext>
            </a:extLst>
          </p:cNvPr>
          <p:cNvSpPr>
            <a:spLocks noGrp="1"/>
          </p:cNvSpPr>
          <p:nvPr>
            <p:ph idx="1"/>
          </p:nvPr>
        </p:nvSpPr>
        <p:spPr/>
        <p:txBody>
          <a:bodyPr/>
          <a:lstStyle/>
          <a:p>
            <a:r>
              <a:rPr lang="en-US" sz="1800" b="1" u="sng" dirty="0">
                <a:solidFill>
                  <a:srgbClr val="000000"/>
                </a:solidFill>
                <a:effectLst/>
                <a:latin typeface="Times New Roman" panose="02020603050405020304" pitchFamily="18" charset="0"/>
                <a:ea typeface="Calibri" panose="020F0502020204030204" pitchFamily="34" charset="0"/>
              </a:rPr>
              <a:t>Fig 4.2 Client 1 joined using localhost</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0980FE9C-6EAA-4D14-9A1F-FD39C698778B}"/>
              </a:ext>
            </a:extLst>
          </p:cNvPr>
          <p:cNvPicPr/>
          <p:nvPr/>
        </p:nvPicPr>
        <p:blipFill>
          <a:blip r:embed="rId2"/>
          <a:stretch>
            <a:fillRect/>
          </a:stretch>
        </p:blipFill>
        <p:spPr>
          <a:xfrm>
            <a:off x="457200" y="1447800"/>
            <a:ext cx="8382000" cy="4648200"/>
          </a:xfrm>
          <a:prstGeom prst="rect">
            <a:avLst/>
          </a:prstGeom>
        </p:spPr>
      </p:pic>
    </p:spTree>
    <p:extLst>
      <p:ext uri="{BB962C8B-B14F-4D97-AF65-F5344CB8AC3E}">
        <p14:creationId xmlns:p14="http://schemas.microsoft.com/office/powerpoint/2010/main" val="247654664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B0BEDF-8BE8-42AC-9E1A-E81281423867}"/>
              </a:ext>
            </a:extLst>
          </p:cNvPr>
          <p:cNvSpPr>
            <a:spLocks noGrp="1"/>
          </p:cNvSpPr>
          <p:nvPr>
            <p:ph idx="1"/>
          </p:nvPr>
        </p:nvSpPr>
        <p:spPr/>
        <p:txBody>
          <a:bodyPr/>
          <a:lstStyle/>
          <a:p>
            <a:r>
              <a:rPr lang="en-US" sz="1800" b="1" u="sng" dirty="0">
                <a:solidFill>
                  <a:srgbClr val="000000"/>
                </a:solidFill>
                <a:effectLst/>
                <a:latin typeface="Times New Roman" panose="02020603050405020304" pitchFamily="18" charset="0"/>
                <a:ea typeface="Calibri" panose="020F0502020204030204" pitchFamily="34" charset="0"/>
              </a:rPr>
              <a:t>Fig 4.3 Client 2 joined using localhost</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32A07814-9824-4136-9F23-982EE139E450}"/>
              </a:ext>
            </a:extLst>
          </p:cNvPr>
          <p:cNvPicPr/>
          <p:nvPr/>
        </p:nvPicPr>
        <p:blipFill>
          <a:blip r:embed="rId2"/>
          <a:stretch>
            <a:fillRect/>
          </a:stretch>
        </p:blipFill>
        <p:spPr>
          <a:xfrm>
            <a:off x="457200" y="1371600"/>
            <a:ext cx="8382000" cy="4495800"/>
          </a:xfrm>
          <a:prstGeom prst="rect">
            <a:avLst/>
          </a:prstGeom>
        </p:spPr>
      </p:pic>
    </p:spTree>
    <p:extLst>
      <p:ext uri="{BB962C8B-B14F-4D97-AF65-F5344CB8AC3E}">
        <p14:creationId xmlns:p14="http://schemas.microsoft.com/office/powerpoint/2010/main" val="94886873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DA74AD-5D1F-401E-A092-36E1D1EBF250}"/>
              </a:ext>
            </a:extLst>
          </p:cNvPr>
          <p:cNvSpPr>
            <a:spLocks noGrp="1"/>
          </p:cNvSpPr>
          <p:nvPr>
            <p:ph idx="1"/>
          </p:nvPr>
        </p:nvSpPr>
        <p:spPr/>
        <p:txBody>
          <a:bodyPr/>
          <a:lstStyle/>
          <a:p>
            <a:r>
              <a:rPr lang="en-US" sz="1800" b="1" u="sng" dirty="0">
                <a:solidFill>
                  <a:srgbClr val="000000"/>
                </a:solidFill>
                <a:effectLst/>
                <a:latin typeface="Times New Roman" panose="02020603050405020304" pitchFamily="18" charset="0"/>
                <a:ea typeface="Calibri" panose="020F0502020204030204" pitchFamily="34" charset="0"/>
              </a:rPr>
              <a:t>Fig 4.4 Server stops accepting </a:t>
            </a:r>
            <a:r>
              <a:rPr lang="en-US" sz="1800" b="1" u="sng" dirty="0" err="1">
                <a:solidFill>
                  <a:srgbClr val="000000"/>
                </a:solidFill>
                <a:effectLst/>
                <a:latin typeface="Times New Roman" panose="02020603050405020304" pitchFamily="18" charset="0"/>
                <a:ea typeface="Calibri" panose="020F0502020204030204" pitchFamily="34" charset="0"/>
              </a:rPr>
              <a:t>anyomore</a:t>
            </a:r>
            <a:r>
              <a:rPr lang="en-US" sz="1800" b="1" u="sng" dirty="0">
                <a:solidFill>
                  <a:srgbClr val="000000"/>
                </a:solidFill>
                <a:effectLst/>
                <a:latin typeface="Times New Roman" panose="02020603050405020304" pitchFamily="18" charset="0"/>
                <a:ea typeface="Calibri" panose="020F0502020204030204" pitchFamily="34" charset="0"/>
              </a:rPr>
              <a:t> clients (2 joined)</a:t>
            </a:r>
          </a:p>
          <a:p>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1A45803E-C3D1-4BF5-863B-CBB036D8E94F}"/>
              </a:ext>
            </a:extLst>
          </p:cNvPr>
          <p:cNvPicPr/>
          <p:nvPr/>
        </p:nvPicPr>
        <p:blipFill>
          <a:blip r:embed="rId2"/>
          <a:stretch>
            <a:fillRect/>
          </a:stretch>
        </p:blipFill>
        <p:spPr>
          <a:xfrm>
            <a:off x="457200" y="1447800"/>
            <a:ext cx="8382000" cy="4571999"/>
          </a:xfrm>
          <a:prstGeom prst="rect">
            <a:avLst/>
          </a:prstGeom>
        </p:spPr>
      </p:pic>
    </p:spTree>
    <p:extLst>
      <p:ext uri="{BB962C8B-B14F-4D97-AF65-F5344CB8AC3E}">
        <p14:creationId xmlns:p14="http://schemas.microsoft.com/office/powerpoint/2010/main" val="395560713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4EB1C7-8BB7-4DC8-8373-C1D9FB667404}"/>
              </a:ext>
            </a:extLst>
          </p:cNvPr>
          <p:cNvSpPr>
            <a:spLocks noGrp="1"/>
          </p:cNvSpPr>
          <p:nvPr>
            <p:ph idx="1"/>
          </p:nvPr>
        </p:nvSpPr>
        <p:spPr/>
        <p:txBody>
          <a:bodyPr/>
          <a:lstStyle/>
          <a:p>
            <a:r>
              <a:rPr lang="en-US" sz="1800" b="1" u="sng" dirty="0">
                <a:solidFill>
                  <a:srgbClr val="000000"/>
                </a:solidFill>
                <a:effectLst/>
                <a:latin typeface="Times New Roman" panose="02020603050405020304" pitchFamily="18" charset="0"/>
                <a:ea typeface="Calibri" panose="020F0502020204030204" pitchFamily="34" charset="0"/>
              </a:rPr>
              <a:t>Player 1 wins(“X” wins):</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8B76DC6A-2554-4C95-8BF6-12087FA86000}"/>
              </a:ext>
            </a:extLst>
          </p:cNvPr>
          <p:cNvPicPr/>
          <p:nvPr/>
        </p:nvPicPr>
        <p:blipFill>
          <a:blip r:embed="rId2"/>
          <a:stretch>
            <a:fillRect/>
          </a:stretch>
        </p:blipFill>
        <p:spPr>
          <a:xfrm>
            <a:off x="533400" y="1371600"/>
            <a:ext cx="8458199" cy="4724400"/>
          </a:xfrm>
          <a:prstGeom prst="rect">
            <a:avLst/>
          </a:prstGeom>
        </p:spPr>
      </p:pic>
    </p:spTree>
    <p:extLst>
      <p:ext uri="{BB962C8B-B14F-4D97-AF65-F5344CB8AC3E}">
        <p14:creationId xmlns:p14="http://schemas.microsoft.com/office/powerpoint/2010/main" val="417875751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1F9C48-5174-4916-B7C9-9F8233610939}"/>
              </a:ext>
            </a:extLst>
          </p:cNvPr>
          <p:cNvSpPr>
            <a:spLocks noGrp="1"/>
          </p:cNvSpPr>
          <p:nvPr>
            <p:ph idx="1"/>
          </p:nvPr>
        </p:nvSpPr>
        <p:spPr/>
        <p:txBody>
          <a:bodyPr/>
          <a:lstStyle/>
          <a:p>
            <a:r>
              <a:rPr lang="en-US" sz="1800" b="1" u="sng" dirty="0">
                <a:solidFill>
                  <a:srgbClr val="000000"/>
                </a:solidFill>
                <a:effectLst/>
                <a:latin typeface="Times New Roman" panose="02020603050405020304" pitchFamily="18" charset="0"/>
                <a:ea typeface="Calibri" panose="020F0502020204030204" pitchFamily="34" charset="0"/>
              </a:rPr>
              <a:t>Player 2 wins(“O” wins):</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FC93016C-B2F0-4952-8850-415AD843E48D}"/>
              </a:ext>
            </a:extLst>
          </p:cNvPr>
          <p:cNvPicPr/>
          <p:nvPr/>
        </p:nvPicPr>
        <p:blipFill>
          <a:blip r:embed="rId2"/>
          <a:stretch>
            <a:fillRect/>
          </a:stretch>
        </p:blipFill>
        <p:spPr>
          <a:xfrm>
            <a:off x="457200" y="1371600"/>
            <a:ext cx="8534399" cy="4724399"/>
          </a:xfrm>
          <a:prstGeom prst="rect">
            <a:avLst/>
          </a:prstGeom>
        </p:spPr>
      </p:pic>
    </p:spTree>
    <p:extLst>
      <p:ext uri="{BB962C8B-B14F-4D97-AF65-F5344CB8AC3E}">
        <p14:creationId xmlns:p14="http://schemas.microsoft.com/office/powerpoint/2010/main" val="425702213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A99B35-01F6-4D79-BE27-B56F23628274}"/>
              </a:ext>
            </a:extLst>
          </p:cNvPr>
          <p:cNvSpPr>
            <a:spLocks noGrp="1"/>
          </p:cNvSpPr>
          <p:nvPr>
            <p:ph idx="1"/>
          </p:nvPr>
        </p:nvSpPr>
        <p:spPr/>
        <p:txBody>
          <a:bodyPr/>
          <a:lstStyle/>
          <a:p>
            <a:r>
              <a:rPr lang="en-US" sz="1800" b="1" u="sng" dirty="0">
                <a:solidFill>
                  <a:srgbClr val="000000"/>
                </a:solidFill>
                <a:effectLst/>
                <a:latin typeface="Times New Roman" panose="02020603050405020304" pitchFamily="18" charset="0"/>
                <a:ea typeface="Calibri" panose="020F0502020204030204" pitchFamily="34" charset="0"/>
              </a:rPr>
              <a:t>Draw match:</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8A3FA800-E74C-4888-B50D-F12E67887E97}"/>
              </a:ext>
            </a:extLst>
          </p:cNvPr>
          <p:cNvPicPr/>
          <p:nvPr/>
        </p:nvPicPr>
        <p:blipFill>
          <a:blip r:embed="rId2"/>
          <a:stretch>
            <a:fillRect/>
          </a:stretch>
        </p:blipFill>
        <p:spPr>
          <a:xfrm>
            <a:off x="533400" y="1447800"/>
            <a:ext cx="8458200" cy="4648200"/>
          </a:xfrm>
          <a:prstGeom prst="rect">
            <a:avLst/>
          </a:prstGeom>
        </p:spPr>
      </p:pic>
    </p:spTree>
    <p:extLst>
      <p:ext uri="{BB962C8B-B14F-4D97-AF65-F5344CB8AC3E}">
        <p14:creationId xmlns:p14="http://schemas.microsoft.com/office/powerpoint/2010/main" val="219838939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06000"/>
              </a:lnSpc>
              <a:spcAft>
                <a:spcPts val="800"/>
              </a:spcAft>
            </a:pPr>
            <a:r>
              <a:rPr lang="en-US" sz="2000" b="1"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created a tic-tac-toe game where 2 players across any computer are able to play with each other(connecting via IP address).</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2000"/>
              </a:lnSpc>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implemented using Client Server architecture, Socket programming, TCP protocol, java socket </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3000"/>
              </a:lnSpc>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order to optimize the current application:</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3000"/>
              </a:lnSpc>
              <a:buSzPts val="1200"/>
              <a:buFont typeface="Times New Roman" panose="02020603050405020304" pitchFamily="18" charset="0"/>
              <a:buAutoNum type="arabicPeriod"/>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make the server connect to more than 2 clients as the server is capable of handling many clients at the same time. The client connecting to each other can be randomised or a specific socket can be given as a key to join a private room of 2 players, to play the game.</a:t>
            </a:r>
          </a:p>
          <a:p>
            <a:pPr marL="342900" lvl="0" indent="-342900">
              <a:lnSpc>
                <a:spcPct val="113000"/>
              </a:lnSpc>
              <a:buSzPts val="1200"/>
              <a:buFont typeface="Times New Roman" panose="02020603050405020304" pitchFamily="18" charset="0"/>
              <a:buAutoNum type="arabicPeriod"/>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Make the game available via web application and a frontpage using GUI.</a:t>
            </a:r>
          </a:p>
          <a:p>
            <a:pPr marL="342900" lvl="0" indent="-342900">
              <a:lnSpc>
                <a:spcPct val="113000"/>
              </a:lnSpc>
              <a:buSzPts val="1200"/>
              <a:buFont typeface="Times New Roman" panose="02020603050405020304" pitchFamily="18" charset="0"/>
              <a:buAutoNum type="arabicPeriod"/>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Have player history for all the previous matches by creating an account.</a:t>
            </a:r>
          </a:p>
          <a:p>
            <a:pPr marL="342900" lvl="0" indent="-342900">
              <a:lnSpc>
                <a:spcPct val="113000"/>
              </a:lnSpc>
              <a:spcAft>
                <a:spcPts val="25"/>
              </a:spcAft>
              <a:buSzPts val="1200"/>
              <a:buFont typeface="Times New Roman" panose="02020603050405020304" pitchFamily="18" charset="0"/>
              <a:buAutoNum type="arabicPeriod"/>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a mobile application using Flutter(dart language similar to java) and play across multi-platform </a:t>
            </a:r>
          </a:p>
          <a:p>
            <a:endParaRPr lang="en-IN" dirty="0"/>
          </a:p>
        </p:txBody>
      </p:sp>
    </p:spTree>
    <p:extLst>
      <p:ext uri="{BB962C8B-B14F-4D97-AF65-F5344CB8AC3E}">
        <p14:creationId xmlns:p14="http://schemas.microsoft.com/office/powerpoint/2010/main" val="285233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410477-D02B-43AF-B859-6C80D9985B78}"/>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5B7895E0-0EF5-43DF-A26B-A08BE7307E29}"/>
              </a:ext>
            </a:extLst>
          </p:cNvPr>
          <p:cNvSpPr>
            <a:spLocks noGrp="1"/>
          </p:cNvSpPr>
          <p:nvPr>
            <p:ph idx="1"/>
          </p:nvPr>
        </p:nvSpPr>
        <p:spPr>
          <a:xfrm>
            <a:off x="2362200" y="2667000"/>
            <a:ext cx="4648200" cy="1066800"/>
          </a:xfrm>
        </p:spPr>
        <p:txBody>
          <a:bodyPr/>
          <a:lstStyle/>
          <a:p>
            <a:pPr marL="0" indent="0">
              <a:buNone/>
            </a:pPr>
            <a:r>
              <a:rPr lang="en-US" sz="4800" b="1" spc="-1" dirty="0">
                <a:latin typeface="Arial"/>
                <a:cs typeface="Times New Roman" panose="02020603050405020304" pitchFamily="18" charset="0"/>
              </a:rPr>
              <a:t>   </a:t>
            </a:r>
            <a:r>
              <a:rPr lang="en-US" sz="4800" b="1" strike="noStrike" spc="-1" dirty="0">
                <a:latin typeface="+mj-lt"/>
                <a:cs typeface="Times New Roman" panose="02020603050405020304" pitchFamily="18" charset="0"/>
              </a:rPr>
              <a:t>THANK YOU</a:t>
            </a:r>
          </a:p>
          <a:p>
            <a:endParaRPr lang="en-IN" dirty="0"/>
          </a:p>
        </p:txBody>
      </p:sp>
      <p:sp>
        <p:nvSpPr>
          <p:cNvPr id="5" name="Date Placeholder 4">
            <a:extLst>
              <a:ext uri="{FF2B5EF4-FFF2-40B4-BE49-F238E27FC236}">
                <a16:creationId xmlns:a16="http://schemas.microsoft.com/office/drawing/2014/main" id="{E749A1A4-C019-4228-9440-0F977333F739}"/>
              </a:ext>
            </a:extLst>
          </p:cNvPr>
          <p:cNvSpPr>
            <a:spLocks noGrp="1"/>
          </p:cNvSpPr>
          <p:nvPr>
            <p:ph type="dt" sz="half" idx="10"/>
          </p:nvPr>
        </p:nvSpPr>
        <p:spPr/>
        <p:txBody>
          <a:bodyPr/>
          <a:lstStyle/>
          <a:p>
            <a:pPr>
              <a:defRPr/>
            </a:pPr>
            <a:r>
              <a:rPr lang="en-US" dirty="0"/>
              <a:t>11-Feb-22</a:t>
            </a:r>
          </a:p>
        </p:txBody>
      </p:sp>
      <p:sp>
        <p:nvSpPr>
          <p:cNvPr id="6" name="Slide Number Placeholder 5">
            <a:extLst>
              <a:ext uri="{FF2B5EF4-FFF2-40B4-BE49-F238E27FC236}">
                <a16:creationId xmlns:a16="http://schemas.microsoft.com/office/drawing/2014/main" id="{33BA6149-90A3-43A1-AE8D-24930D5ED4F7}"/>
              </a:ext>
            </a:extLst>
          </p:cNvPr>
          <p:cNvSpPr>
            <a:spLocks noGrp="1"/>
          </p:cNvSpPr>
          <p:nvPr>
            <p:ph type="sldNum" sz="quarter" idx="12"/>
          </p:nvPr>
        </p:nvSpPr>
        <p:spPr/>
        <p:txBody>
          <a:bodyPr/>
          <a:lstStyle/>
          <a:p>
            <a:fld id="{AB7D2AE5-8F04-4338-BCA1-8D501DCD1A19}" type="slidenum">
              <a:rPr lang="en-US" altLang="en-US" smtClean="0"/>
              <a:pPr/>
              <a:t>18</a:t>
            </a:fld>
            <a:endParaRPr lang="en-US" altLang="en-US"/>
          </a:p>
        </p:txBody>
      </p:sp>
      <p:sp>
        <p:nvSpPr>
          <p:cNvPr id="7" name="Footer Placeholder 6">
            <a:extLst>
              <a:ext uri="{FF2B5EF4-FFF2-40B4-BE49-F238E27FC236}">
                <a16:creationId xmlns:a16="http://schemas.microsoft.com/office/drawing/2014/main" id="{56E08385-2C81-4BB8-A454-30DF812578AA}"/>
              </a:ext>
            </a:extLst>
          </p:cNvPr>
          <p:cNvSpPr>
            <a:spLocks noGrp="1"/>
          </p:cNvSpPr>
          <p:nvPr>
            <p:ph type="ftr" sz="quarter" idx="11"/>
          </p:nvPr>
        </p:nvSpPr>
        <p:spPr/>
        <p:txBody>
          <a:bodyPr/>
          <a:lstStyle/>
          <a:p>
            <a:pPr>
              <a:defRPr/>
            </a:pPr>
            <a:r>
              <a:rPr lang="en-IN" dirty="0"/>
              <a:t>Ramapavan Kopparapu</a:t>
            </a:r>
          </a:p>
        </p:txBody>
      </p:sp>
    </p:spTree>
    <p:extLst>
      <p:ext uri="{BB962C8B-B14F-4D97-AF65-F5344CB8AC3E}">
        <p14:creationId xmlns:p14="http://schemas.microsoft.com/office/powerpoint/2010/main" val="387346192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144000" cy="695325"/>
          </a:xfrm>
        </p:spPr>
        <p:txBody>
          <a:bodyPr/>
          <a:lstStyle/>
          <a:p>
            <a:pPr algn="l" eaLnBrk="1" hangingPunct="1"/>
            <a:r>
              <a:rPr lang="en-US" sz="2000" b="1" dirty="0"/>
              <a:t>Agenda</a:t>
            </a:r>
          </a:p>
        </p:txBody>
      </p:sp>
      <p:sp>
        <p:nvSpPr>
          <p:cNvPr id="4" name="Slide Number Placeholder 1"/>
          <p:cNvSpPr>
            <a:spLocks noGrp="1"/>
          </p:cNvSpPr>
          <p:nvPr>
            <p:ph type="sldNum" sz="quarter" idx="10"/>
          </p:nvPr>
        </p:nvSpPr>
        <p:spPr>
          <a:xfrm>
            <a:off x="0" y="6400800"/>
            <a:ext cx="1300163" cy="304800"/>
          </a:xfrm>
        </p:spPr>
        <p:txBody>
          <a:bodyPr/>
          <a:lstStyle/>
          <a:p>
            <a:r>
              <a:rPr lang="en-US" dirty="0"/>
              <a:t>11-Feb-22</a:t>
            </a:r>
          </a:p>
        </p:txBody>
      </p:sp>
      <p:sp>
        <p:nvSpPr>
          <p:cNvPr id="5" name="Slide Number Placeholder 1"/>
          <p:cNvSpPr>
            <a:spLocks noGrp="1"/>
          </p:cNvSpPr>
          <p:nvPr>
            <p:ph type="sldNum" sz="quarter" idx="10"/>
          </p:nvPr>
        </p:nvSpPr>
        <p:spPr>
          <a:xfrm>
            <a:off x="3505200" y="6400800"/>
            <a:ext cx="1905000" cy="304800"/>
          </a:xfrm>
        </p:spPr>
        <p:txBody>
          <a:bodyPr/>
          <a:lstStyle/>
          <a:p>
            <a:r>
              <a:rPr lang="en-US" dirty="0" err="1"/>
              <a:t>Ramapavan</a:t>
            </a:r>
            <a:r>
              <a:rPr lang="en-US" dirty="0"/>
              <a:t> </a:t>
            </a:r>
            <a:r>
              <a:rPr lang="en-US" dirty="0" err="1"/>
              <a:t>Kopparapu</a:t>
            </a:r>
            <a:endParaRPr lang="en-US" dirty="0"/>
          </a:p>
        </p:txBody>
      </p:sp>
      <p:sp>
        <p:nvSpPr>
          <p:cNvPr id="6" name="Slide Number Placeholder 1"/>
          <p:cNvSpPr>
            <a:spLocks noGrp="1"/>
          </p:cNvSpPr>
          <p:nvPr>
            <p:ph type="sldNum" sz="quarter" idx="10"/>
          </p:nvPr>
        </p:nvSpPr>
        <p:spPr>
          <a:xfrm>
            <a:off x="8382000" y="6400800"/>
            <a:ext cx="762000" cy="304800"/>
          </a:xfrm>
        </p:spPr>
        <p:txBody>
          <a:bodyPr/>
          <a:lstStyle/>
          <a:p>
            <a:r>
              <a:rPr lang="en-US" dirty="0"/>
              <a:t>1</a:t>
            </a:r>
          </a:p>
        </p:txBody>
      </p:sp>
      <p:sp>
        <p:nvSpPr>
          <p:cNvPr id="11" name="Rectangle 10"/>
          <p:cNvSpPr/>
          <p:nvPr/>
        </p:nvSpPr>
        <p:spPr>
          <a:xfrm>
            <a:off x="228600" y="1371600"/>
            <a:ext cx="7086600" cy="3354765"/>
          </a:xfrm>
          <a:prstGeom prst="rect">
            <a:avLst/>
          </a:prstGeom>
        </p:spPr>
        <p:txBody>
          <a:bodyPr wrap="square">
            <a:spAutoFit/>
          </a:bodyPr>
          <a:lstStyle/>
          <a:p>
            <a:pPr marL="285750" marR="0" indent="-285750">
              <a:spcBef>
                <a:spcPts val="0"/>
              </a:spcBef>
              <a:spcAft>
                <a:spcPts val="0"/>
              </a:spcAft>
              <a:buFont typeface="Arial" panose="020B0604020202020204" pitchFamily="34" charset="0"/>
              <a:buChar char="•"/>
            </a:pPr>
            <a:r>
              <a:rPr lang="en-US" sz="2800" dirty="0">
                <a:latin typeface="Times New Roman" pitchFamily="18" charset="0"/>
                <a:ea typeface="Calibri" panose="020F0502020204030204" pitchFamily="34" charset="0"/>
                <a:cs typeface="Times New Roman" pitchFamily="18" charset="0"/>
              </a:rPr>
              <a:t>Problem statement</a:t>
            </a:r>
          </a:p>
          <a:p>
            <a:pPr marL="285750" marR="0" indent="-285750">
              <a:spcBef>
                <a:spcPts val="0"/>
              </a:spcBef>
              <a:spcAft>
                <a:spcPts val="0"/>
              </a:spcAft>
              <a:buFont typeface="Arial" panose="020B0604020202020204" pitchFamily="34" charset="0"/>
              <a:buChar char="•"/>
            </a:pPr>
            <a:r>
              <a:rPr lang="en-US" sz="2800" dirty="0">
                <a:latin typeface="Times New Roman" pitchFamily="18" charset="0"/>
                <a:ea typeface="Calibri" panose="020F0502020204030204" pitchFamily="34" charset="0"/>
                <a:cs typeface="Times New Roman" pitchFamily="18" charset="0"/>
              </a:rPr>
              <a:t>Implementation design diagram</a:t>
            </a:r>
          </a:p>
          <a:p>
            <a:pPr marL="285750" marR="0" indent="-285750">
              <a:spcBef>
                <a:spcPts val="0"/>
              </a:spcBef>
              <a:spcAft>
                <a:spcPts val="0"/>
              </a:spcAft>
              <a:buFont typeface="Arial" panose="020B0604020202020204" pitchFamily="34" charset="0"/>
              <a:buChar char="•"/>
            </a:pPr>
            <a:r>
              <a:rPr lang="en-US" sz="2800" dirty="0">
                <a:latin typeface="Times New Roman" pitchFamily="18" charset="0"/>
                <a:ea typeface="Calibri" panose="020F0502020204030204" pitchFamily="34" charset="0"/>
                <a:cs typeface="Times New Roman" pitchFamily="18" charset="0"/>
              </a:rPr>
              <a:t>Tools used</a:t>
            </a:r>
          </a:p>
          <a:p>
            <a:pPr marL="285750" marR="0" indent="-285750">
              <a:spcBef>
                <a:spcPts val="0"/>
              </a:spcBef>
              <a:spcAft>
                <a:spcPts val="0"/>
              </a:spcAft>
              <a:buFont typeface="Arial" panose="020B0604020202020204" pitchFamily="34" charset="0"/>
              <a:buChar char="•"/>
            </a:pPr>
            <a:r>
              <a:rPr lang="en-US" sz="2800" dirty="0">
                <a:latin typeface="Times New Roman" pitchFamily="18" charset="0"/>
                <a:ea typeface="Calibri" panose="020F0502020204030204" pitchFamily="34" charset="0"/>
                <a:cs typeface="Times New Roman" pitchFamily="18" charset="0"/>
              </a:rPr>
              <a:t>Explanation</a:t>
            </a:r>
          </a:p>
          <a:p>
            <a:pPr marL="285750" indent="-285750">
              <a:spcBef>
                <a:spcPts val="0"/>
              </a:spcBef>
              <a:spcAft>
                <a:spcPts val="0"/>
              </a:spcAft>
              <a:buFont typeface="Arial" panose="020B0604020202020204" pitchFamily="34" charset="0"/>
              <a:buChar char="•"/>
            </a:pPr>
            <a:r>
              <a:rPr lang="en-US" sz="2800" dirty="0">
                <a:latin typeface="Times New Roman" pitchFamily="18" charset="0"/>
                <a:ea typeface="Calibri" panose="020F0502020204030204" pitchFamily="34" charset="0"/>
                <a:cs typeface="Times New Roman" pitchFamily="18" charset="0"/>
              </a:rPr>
              <a:t>Library modules</a:t>
            </a:r>
            <a:endParaRPr lang="en-US" sz="2800" dirty="0">
              <a:effectLst/>
              <a:latin typeface="Times New Roman" pitchFamily="18" charset="0"/>
              <a:ea typeface="Calibri" panose="020F0502020204030204" pitchFamily="34" charset="0"/>
              <a:cs typeface="Times New Roman" pitchFamily="18" charset="0"/>
            </a:endParaRPr>
          </a:p>
          <a:p>
            <a:pPr marL="285750" marR="0" indent="-285750">
              <a:spcBef>
                <a:spcPts val="0"/>
              </a:spcBef>
              <a:spcAft>
                <a:spcPts val="0"/>
              </a:spcAft>
              <a:buFont typeface="Arial" panose="020B0604020202020204" pitchFamily="34" charset="0"/>
              <a:buChar char="•"/>
            </a:pPr>
            <a:r>
              <a:rPr lang="en-US" sz="2800" dirty="0">
                <a:latin typeface="Times New Roman" pitchFamily="18" charset="0"/>
                <a:ea typeface="Calibri" panose="020F0502020204030204" pitchFamily="34" charset="0"/>
                <a:cs typeface="Times New Roman" pitchFamily="18" charset="0"/>
              </a:rPr>
              <a:t>Output screenshots</a:t>
            </a:r>
          </a:p>
          <a:p>
            <a:pPr marL="285750" marR="0" indent="-285750">
              <a:spcBef>
                <a:spcPts val="0"/>
              </a:spcBef>
              <a:spcAft>
                <a:spcPts val="0"/>
              </a:spcAft>
              <a:buFont typeface="Arial" panose="020B0604020202020204" pitchFamily="34" charset="0"/>
              <a:buChar char="•"/>
            </a:pPr>
            <a:r>
              <a:rPr lang="en-US" sz="2800" dirty="0">
                <a:latin typeface="Times New Roman" pitchFamily="18" charset="0"/>
                <a:ea typeface="Calibri" panose="020F0502020204030204" pitchFamily="34" charset="0"/>
                <a:cs typeface="Times New Roman" pitchFamily="18" charset="0"/>
              </a:rPr>
              <a:t>Conclusion</a:t>
            </a:r>
          </a:p>
          <a:p>
            <a:pPr marL="285750" marR="0" indent="-285750">
              <a:spcBef>
                <a:spcPts val="0"/>
              </a:spcBef>
              <a:spcAft>
                <a:spcPts val="0"/>
              </a:spcAft>
              <a:buFont typeface="Arial" panose="020B0604020202020204" pitchFamily="34" charset="0"/>
              <a:buChar char="•"/>
            </a:pPr>
            <a:endParaRPr lang="en-US" sz="1600" dirty="0">
              <a:effectLst/>
              <a:latin typeface="+mj-lt"/>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5328133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lstStyle/>
          <a:p>
            <a:pPr>
              <a:lnSpc>
                <a:spcPct val="106000"/>
              </a:lnSpc>
              <a:spcAft>
                <a:spcPts val="800"/>
              </a:spcAft>
            </a:pPr>
            <a:r>
              <a:rPr lang="en-US" sz="2200" dirty="0">
                <a:solidFill>
                  <a:srgbClr val="000000"/>
                </a:solidFill>
                <a:effectLst/>
                <a:latin typeface="Times New Roman" panose="02020603050405020304" pitchFamily="18" charset="0"/>
                <a:ea typeface="Calibri" panose="020F0502020204030204" pitchFamily="34" charset="0"/>
              </a:rPr>
              <a:t>Tic-Tac-Toe is the </a:t>
            </a:r>
            <a:r>
              <a:rPr lang="en-US" sz="2200" b="1" dirty="0">
                <a:solidFill>
                  <a:srgbClr val="000000"/>
                </a:solidFill>
                <a:effectLst/>
                <a:latin typeface="Times New Roman" panose="02020603050405020304" pitchFamily="18" charset="0"/>
                <a:ea typeface="Calibri" panose="020F0502020204030204" pitchFamily="34" charset="0"/>
              </a:rPr>
              <a:t>strategical turn-based game</a:t>
            </a:r>
            <a:r>
              <a:rPr lang="en-US" sz="2200" dirty="0">
                <a:solidFill>
                  <a:srgbClr val="000000"/>
                </a:solidFill>
                <a:effectLst/>
                <a:latin typeface="Times New Roman" panose="02020603050405020304" pitchFamily="18" charset="0"/>
                <a:ea typeface="Calibri" panose="020F0502020204030204" pitchFamily="34" charset="0"/>
              </a:rPr>
              <a:t>, where logic is applied to win. It is a 2 player 3x3 grid with players filling the blocks with X’s or O’s and the first player to place three of their marks consecutively in a row, column or diagonal wins. We are using socket programming to communicate between the server and the 2 clients (players) who are distant/in remote areas.</a:t>
            </a:r>
            <a:endParaRPr lang="en-IN" sz="2200" dirty="0">
              <a:solidFill>
                <a:srgbClr val="000000"/>
              </a:solidFill>
              <a:effectLst/>
              <a:latin typeface="Calibri" panose="020F0502020204030204" pitchFamily="34" charset="0"/>
              <a:ea typeface="Calibri" panose="020F0502020204030204" pitchFamily="34" charset="0"/>
            </a:endParaRPr>
          </a:p>
          <a:p>
            <a:r>
              <a:rPr lang="en-US" sz="2200" dirty="0">
                <a:solidFill>
                  <a:srgbClr val="000000"/>
                </a:solidFill>
                <a:effectLst/>
                <a:latin typeface="Times New Roman" panose="02020603050405020304" pitchFamily="18" charset="0"/>
                <a:ea typeface="Calibri" panose="020F0502020204030204" pitchFamily="34" charset="0"/>
              </a:rPr>
              <a:t>In this </a:t>
            </a:r>
            <a:r>
              <a:rPr lang="en-US" sz="2200" b="1" dirty="0">
                <a:solidFill>
                  <a:srgbClr val="000000"/>
                </a:solidFill>
                <a:effectLst/>
                <a:latin typeface="Times New Roman" panose="02020603050405020304" pitchFamily="18" charset="0"/>
                <a:ea typeface="Calibri" panose="020F0502020204030204" pitchFamily="34" charset="0"/>
              </a:rPr>
              <a:t>project</a:t>
            </a:r>
            <a:r>
              <a:rPr lang="en-US" sz="2200" dirty="0">
                <a:solidFill>
                  <a:srgbClr val="000000"/>
                </a:solidFill>
                <a:effectLst/>
                <a:latin typeface="Times New Roman" panose="02020603050405020304" pitchFamily="18" charset="0"/>
                <a:ea typeface="Calibri" panose="020F0502020204030204" pitchFamily="34" charset="0"/>
              </a:rPr>
              <a:t> we are illustrating a multiplayer game using client-server architecture and by using socket programming, by using TCP/IP protocol to establish a connection between client and server who are either in</a:t>
            </a:r>
            <a:endParaRPr lang="en-IN" sz="2200" dirty="0">
              <a:solidFill>
                <a:srgbClr val="000000"/>
              </a:solidFill>
              <a:effectLst/>
              <a:latin typeface="Calibri" panose="020F0502020204030204" pitchFamily="34" charset="0"/>
              <a:ea typeface="Calibri" panose="020F0502020204030204" pitchFamily="34" charset="0"/>
            </a:endParaRPr>
          </a:p>
          <a:p>
            <a:endParaRPr lang="en-IN"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53298451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501B0E-1AFE-4D39-9A38-FE449DA7D61C}"/>
              </a:ext>
            </a:extLst>
          </p:cNvPr>
          <p:cNvSpPr>
            <a:spLocks noGrp="1"/>
          </p:cNvSpPr>
          <p:nvPr>
            <p:ph type="title"/>
          </p:nvPr>
        </p:nvSpPr>
        <p:spPr/>
        <p:txBody>
          <a:bodyPr/>
          <a:lstStyle/>
          <a:p>
            <a:r>
              <a:rPr lang="en-US" dirty="0"/>
              <a:t>Implementation design diagram</a:t>
            </a:r>
            <a:endParaRPr lang="en-IN" dirty="0"/>
          </a:p>
        </p:txBody>
      </p:sp>
      <p:sp>
        <p:nvSpPr>
          <p:cNvPr id="5" name="Date Placeholder 4">
            <a:extLst>
              <a:ext uri="{FF2B5EF4-FFF2-40B4-BE49-F238E27FC236}">
                <a16:creationId xmlns:a16="http://schemas.microsoft.com/office/drawing/2014/main" id="{1FEA35B2-F856-4C03-8087-CB083A7ADC09}"/>
              </a:ext>
            </a:extLst>
          </p:cNvPr>
          <p:cNvSpPr>
            <a:spLocks noGrp="1"/>
          </p:cNvSpPr>
          <p:nvPr>
            <p:ph type="dt" sz="half" idx="10"/>
          </p:nvPr>
        </p:nvSpPr>
        <p:spPr/>
        <p:txBody>
          <a:bodyPr/>
          <a:lstStyle/>
          <a:p>
            <a:pPr>
              <a:defRPr/>
            </a:pPr>
            <a:r>
              <a:rPr lang="en-US" dirty="0"/>
              <a:t>11-Feb-22</a:t>
            </a:r>
          </a:p>
        </p:txBody>
      </p:sp>
      <p:sp>
        <p:nvSpPr>
          <p:cNvPr id="6" name="Slide Number Placeholder 5">
            <a:extLst>
              <a:ext uri="{FF2B5EF4-FFF2-40B4-BE49-F238E27FC236}">
                <a16:creationId xmlns:a16="http://schemas.microsoft.com/office/drawing/2014/main" id="{567CC2BB-388E-4E83-BCCC-1FF6E8CFED20}"/>
              </a:ext>
            </a:extLst>
          </p:cNvPr>
          <p:cNvSpPr>
            <a:spLocks noGrp="1"/>
          </p:cNvSpPr>
          <p:nvPr>
            <p:ph type="sldNum" sz="quarter" idx="12"/>
          </p:nvPr>
        </p:nvSpPr>
        <p:spPr/>
        <p:txBody>
          <a:bodyPr/>
          <a:lstStyle/>
          <a:p>
            <a:fld id="{AB7D2AE5-8F04-4338-BCA1-8D501DCD1A19}" type="slidenum">
              <a:rPr lang="en-US" altLang="en-US" smtClean="0"/>
              <a:pPr/>
              <a:t>4</a:t>
            </a:fld>
            <a:endParaRPr lang="en-US" altLang="en-US"/>
          </a:p>
        </p:txBody>
      </p:sp>
      <p:sp>
        <p:nvSpPr>
          <p:cNvPr id="7" name="Footer Placeholder 6">
            <a:extLst>
              <a:ext uri="{FF2B5EF4-FFF2-40B4-BE49-F238E27FC236}">
                <a16:creationId xmlns:a16="http://schemas.microsoft.com/office/drawing/2014/main" id="{B7D3714A-8EA0-4312-9F6E-DCEE49151FF8}"/>
              </a:ext>
            </a:extLst>
          </p:cNvPr>
          <p:cNvSpPr>
            <a:spLocks noGrp="1"/>
          </p:cNvSpPr>
          <p:nvPr>
            <p:ph type="ftr" sz="quarter" idx="11"/>
          </p:nvPr>
        </p:nvSpPr>
        <p:spPr/>
        <p:txBody>
          <a:bodyPr/>
          <a:lstStyle/>
          <a:p>
            <a:pPr>
              <a:defRPr/>
            </a:pPr>
            <a:r>
              <a:rPr lang="en-IN" dirty="0"/>
              <a:t>Ramapavan Kopparapu</a:t>
            </a:r>
          </a:p>
        </p:txBody>
      </p:sp>
      <p:pic>
        <p:nvPicPr>
          <p:cNvPr id="19" name="Content Placeholder 18">
            <a:extLst>
              <a:ext uri="{FF2B5EF4-FFF2-40B4-BE49-F238E27FC236}">
                <a16:creationId xmlns:a16="http://schemas.microsoft.com/office/drawing/2014/main" id="{BBF2181A-431F-4D5D-AEAE-ABD5DD038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57287"/>
            <a:ext cx="8382000" cy="4962525"/>
          </a:xfrm>
        </p:spPr>
      </p:pic>
    </p:spTree>
    <p:extLst>
      <p:ext uri="{BB962C8B-B14F-4D97-AF65-F5344CB8AC3E}">
        <p14:creationId xmlns:p14="http://schemas.microsoft.com/office/powerpoint/2010/main" val="155702694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a:t>
            </a:r>
            <a:endParaRPr lang="en-IN" dirty="0"/>
          </a:p>
        </p:txBody>
      </p:sp>
      <p:sp>
        <p:nvSpPr>
          <p:cNvPr id="3" name="Content Placeholder 2"/>
          <p:cNvSpPr>
            <a:spLocks noGrp="1"/>
          </p:cNvSpPr>
          <p:nvPr>
            <p:ph idx="1"/>
          </p:nvPr>
        </p:nvSpPr>
        <p:spPr/>
        <p:txBody>
          <a:bodyPr/>
          <a:lstStyle/>
          <a:p>
            <a:r>
              <a:rPr lang="en-US" sz="2000" dirty="0"/>
              <a:t>To execute the written java program code using JDK 1.8 software is installed and used. A text editor like Notepad or Visual studio code can be used.</a:t>
            </a:r>
          </a:p>
          <a:p>
            <a:r>
              <a:rPr lang="en-US" sz="2000" dirty="0"/>
              <a:t>To compile and run the program we use command prompt.</a:t>
            </a:r>
          </a:p>
          <a:p>
            <a:pPr marL="216000" indent="-216000">
              <a:buClr>
                <a:srgbClr val="000000"/>
              </a:buClr>
              <a:buSzPct val="45000"/>
              <a:buFont typeface="Wingdings" charset="2"/>
              <a:buChar char=""/>
            </a:pPr>
            <a:r>
              <a:rPr lang="en-US" sz="2000" b="1" strike="noStrike" spc="-1" dirty="0">
                <a:latin typeface="Arial"/>
              </a:rPr>
              <a:t>Visual Studio Code</a:t>
            </a:r>
            <a:r>
              <a:rPr lang="en-US" sz="2000" b="0" strike="noStrike" spc="-1" dirty="0">
                <a:latin typeface="Arial"/>
              </a:rPr>
              <a:t> -  Visual Studio Code is a source-code editor made by Microsoft for Windows, Linux and macOS. Features include support for debugging, syntax highlighting, intelligent code completion, snippets, code refactoring, and embedded Git.</a:t>
            </a:r>
          </a:p>
          <a:p>
            <a:pPr marL="216000" indent="-216000">
              <a:buClr>
                <a:srgbClr val="000000"/>
              </a:buClr>
              <a:buSzPct val="45000"/>
              <a:buFont typeface="Wingdings" charset="2"/>
              <a:buChar char=""/>
            </a:pPr>
            <a:r>
              <a:rPr lang="en-US" sz="2000" b="1" spc="-1" dirty="0">
                <a:latin typeface="Arial"/>
              </a:rPr>
              <a:t>Command prompt </a:t>
            </a:r>
            <a:r>
              <a:rPr lang="en-US" sz="2000" spc="-1" dirty="0">
                <a:latin typeface="Arial"/>
              </a:rPr>
              <a:t>- </a:t>
            </a:r>
            <a:r>
              <a:rPr lang="en-US" sz="2400" b="0" i="0" dirty="0">
                <a:effectLst/>
                <a:latin typeface="Times New Roman" panose="02020603050405020304" pitchFamily="18" charset="0"/>
                <a:cs typeface="Times New Roman" panose="02020603050405020304" pitchFamily="18" charset="0"/>
              </a:rPr>
              <a:t>Command Prompt is a command line interpreter application available in most Windows operating systems. It's </a:t>
            </a:r>
            <a:r>
              <a:rPr lang="en-US" sz="2400" b="1" i="0" dirty="0">
                <a:effectLst/>
                <a:latin typeface="Times New Roman" panose="02020603050405020304" pitchFamily="18" charset="0"/>
                <a:cs typeface="Times New Roman" panose="02020603050405020304" pitchFamily="18" charset="0"/>
              </a:rPr>
              <a:t>used to execute entered commands</a:t>
            </a:r>
            <a:r>
              <a:rPr lang="en-US" sz="2400" b="0" i="0" dirty="0">
                <a:effectLst/>
                <a:latin typeface="Times New Roman" panose="02020603050405020304" pitchFamily="18" charset="0"/>
                <a:cs typeface="Times New Roman" panose="02020603050405020304" pitchFamily="18" charset="0"/>
              </a:rPr>
              <a:t>.</a:t>
            </a:r>
            <a:endParaRPr lang="en-US" sz="24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endParaRPr lang="en-US" sz="2400" b="0" strike="noStrike" spc="-1" dirty="0">
              <a:latin typeface="Arial"/>
            </a:endParaRPr>
          </a:p>
          <a:p>
            <a:endParaRPr lang="en-US" sz="2400" dirty="0"/>
          </a:p>
        </p:txBody>
      </p:sp>
    </p:spTree>
    <p:extLst>
      <p:ext uri="{BB962C8B-B14F-4D97-AF65-F5344CB8AC3E}">
        <p14:creationId xmlns:p14="http://schemas.microsoft.com/office/powerpoint/2010/main" val="374681926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modules</a:t>
            </a:r>
            <a:endParaRPr lang="en-IN" dirty="0"/>
          </a:p>
        </p:txBody>
      </p:sp>
      <p:sp>
        <p:nvSpPr>
          <p:cNvPr id="3" name="Content Placeholder 2"/>
          <p:cNvSpPr>
            <a:spLocks noGrp="1"/>
          </p:cNvSpPr>
          <p:nvPr>
            <p:ph idx="1"/>
          </p:nvPr>
        </p:nvSpPr>
        <p:spPr/>
        <p:txBody>
          <a:bodyPr/>
          <a:lstStyle/>
          <a:p>
            <a:r>
              <a:rPr lang="en-US" sz="2400" dirty="0"/>
              <a:t>For implementing of GUI we used </a:t>
            </a:r>
          </a:p>
          <a:p>
            <a:r>
              <a:rPr lang="en-US" sz="2400" dirty="0"/>
              <a:t>1. java.awt.* library</a:t>
            </a:r>
          </a:p>
          <a:p>
            <a:r>
              <a:rPr lang="en-US" sz="2400" dirty="0"/>
              <a:t>2. java.swings.* library</a:t>
            </a:r>
          </a:p>
          <a:p>
            <a:r>
              <a:rPr lang="en-US" sz="2400" dirty="0"/>
              <a:t>3. java.net.* library for creating of applets and also for socket programming</a:t>
            </a:r>
          </a:p>
          <a:p>
            <a:r>
              <a:rPr lang="en-US" sz="2400" dirty="0"/>
              <a:t>4. java.util.* for using collections</a:t>
            </a:r>
          </a:p>
        </p:txBody>
      </p:sp>
    </p:spTree>
    <p:extLst>
      <p:ext uri="{BB962C8B-B14F-4D97-AF65-F5344CB8AC3E}">
        <p14:creationId xmlns:p14="http://schemas.microsoft.com/office/powerpoint/2010/main" val="363658357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endParaRPr lang="en-IN" dirty="0"/>
          </a:p>
        </p:txBody>
      </p:sp>
      <p:sp>
        <p:nvSpPr>
          <p:cNvPr id="3" name="Content Placeholder 2"/>
          <p:cNvSpPr>
            <a:spLocks noGrp="1"/>
          </p:cNvSpPr>
          <p:nvPr>
            <p:ph idx="1"/>
          </p:nvPr>
        </p:nvSpPr>
        <p:spPr/>
        <p:txBody>
          <a:bodyPr/>
          <a:lstStyle/>
          <a:p>
            <a:pPr>
              <a:lnSpc>
                <a:spcPct val="106000"/>
              </a:lnSpc>
              <a:spcAft>
                <a:spcPts val="800"/>
              </a:spcAft>
            </a:pPr>
            <a:r>
              <a:rPr lang="en-US" sz="2400" dirty="0">
                <a:solidFill>
                  <a:srgbClr val="000000"/>
                </a:solidFill>
                <a:effectLst/>
                <a:latin typeface="Times New Roman" panose="02020603050405020304" pitchFamily="18" charset="0"/>
                <a:ea typeface="Calibri" panose="020F0502020204030204" pitchFamily="34" charset="0"/>
              </a:rPr>
              <a:t>The Tic-Tac-Toe multiplayer game that uses socket programming (an API used in java programming), uses TCP/IP protocol to establish a connection between client and server. This strategic game is a 2 player game i.e.; 2 clients interact with each other via a server that records/acts as a communication medium between the 2 clients that are either playing in the same desktop/computer(localhost) or different computers which are connected via IP address.</a:t>
            </a:r>
            <a:endParaRPr lang="en-IN" sz="2400" dirty="0">
              <a:solidFill>
                <a:srgbClr val="000000"/>
              </a:solidFill>
              <a:effectLst/>
              <a:latin typeface="Calibri" panose="020F0502020204030204" pitchFamily="34" charset="0"/>
              <a:ea typeface="Calibri" panose="020F0502020204030204" pitchFamily="34" charset="0"/>
            </a:endParaRPr>
          </a:p>
          <a:p>
            <a:pPr>
              <a:lnSpc>
                <a:spcPct val="106000"/>
              </a:lnSpc>
              <a:spcAft>
                <a:spcPts val="800"/>
              </a:spcAft>
            </a:pPr>
            <a:r>
              <a:rPr lang="en-US" sz="2400" dirty="0">
                <a:solidFill>
                  <a:srgbClr val="000000"/>
                </a:solidFill>
                <a:effectLst/>
                <a:latin typeface="Times New Roman" panose="02020603050405020304" pitchFamily="18" charset="0"/>
                <a:ea typeface="Calibri" panose="020F0502020204030204" pitchFamily="34" charset="0"/>
              </a:rPr>
              <a:t>First a connection is established between the 2 clients via the server using TCP/IP protocol and sockets are used to connect them. When the first player makes a move, the action listener records the move/mark and sends it to the server which is then sent/returned back to the second/other player who has already established</a:t>
            </a:r>
            <a:endParaRPr lang="en-IN" dirty="0"/>
          </a:p>
        </p:txBody>
      </p:sp>
    </p:spTree>
    <p:extLst>
      <p:ext uri="{BB962C8B-B14F-4D97-AF65-F5344CB8AC3E}">
        <p14:creationId xmlns:p14="http://schemas.microsoft.com/office/powerpoint/2010/main" val="108657160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8248612-EA64-4850-BB25-6B0F924E12BC}"/>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269E66CB-7ECD-405F-9A36-DDCDB44DA6A4}"/>
              </a:ext>
            </a:extLst>
          </p:cNvPr>
          <p:cNvSpPr>
            <a:spLocks noGrp="1"/>
          </p:cNvSpPr>
          <p:nvPr>
            <p:ph idx="1"/>
          </p:nvPr>
        </p:nvSpPr>
        <p:spPr/>
        <p:txBody>
          <a:bodyPr/>
          <a:lstStyle/>
          <a:p>
            <a:pPr>
              <a:lnSpc>
                <a:spcPct val="106000"/>
              </a:lnSpc>
              <a:spcAft>
                <a:spcPts val="800"/>
              </a:spcAft>
            </a:pPr>
            <a:r>
              <a:rPr lang="en-US" sz="2400" dirty="0">
                <a:solidFill>
                  <a:srgbClr val="000000"/>
                </a:solidFill>
                <a:effectLst/>
                <a:latin typeface="Times New Roman" panose="02020603050405020304" pitchFamily="18" charset="0"/>
                <a:ea typeface="Calibri" panose="020F0502020204030204" pitchFamily="34" charset="0"/>
              </a:rPr>
              <a:t>connection. The received mark/move is written as opponent move. Each player plays a move and the move is recorded and reflected back, this continues until one of them wins or is a draw. </a:t>
            </a:r>
            <a:endParaRPr lang="en-IN" sz="2400" dirty="0">
              <a:solidFill>
                <a:srgbClr val="000000"/>
              </a:solidFill>
              <a:effectLst/>
              <a:latin typeface="Calibri" panose="020F0502020204030204" pitchFamily="34" charset="0"/>
              <a:ea typeface="Calibri" panose="020F0502020204030204" pitchFamily="34" charset="0"/>
            </a:endParaRPr>
          </a:p>
          <a:p>
            <a:pPr>
              <a:lnSpc>
                <a:spcPct val="106000"/>
              </a:lnSpc>
              <a:spcAft>
                <a:spcPts val="800"/>
              </a:spcAft>
            </a:pPr>
            <a:r>
              <a:rPr lang="en-US" sz="2400" dirty="0">
                <a:solidFill>
                  <a:srgbClr val="000000"/>
                </a:solidFill>
                <a:effectLst/>
                <a:latin typeface="Times New Roman" panose="02020603050405020304" pitchFamily="18" charset="0"/>
                <a:ea typeface="Calibri" panose="020F0502020204030204" pitchFamily="34" charset="0"/>
              </a:rPr>
              <a:t>A player wins if the marker is the same in all blocks of the certain full  row/column/ cross diagonals or if all the blocks are filled and no player wins then is declared as draw. Score of each player is updated until both players decide to exit the game. A function is used to block a player to record more than one move/mark consecutively</a:t>
            </a:r>
            <a:r>
              <a:rPr lang="en-US" sz="2800" dirty="0">
                <a:solidFill>
                  <a:srgbClr val="000000"/>
                </a:solidFill>
                <a:effectLst/>
                <a:latin typeface="Times New Roman" panose="02020603050405020304" pitchFamily="18" charset="0"/>
                <a:ea typeface="Calibri" panose="020F0502020204030204" pitchFamily="34" charset="0"/>
              </a:rPr>
              <a:t>.</a:t>
            </a:r>
            <a:endParaRPr lang="en-IN" sz="28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sp>
        <p:nvSpPr>
          <p:cNvPr id="5" name="Date Placeholder 4">
            <a:extLst>
              <a:ext uri="{FF2B5EF4-FFF2-40B4-BE49-F238E27FC236}">
                <a16:creationId xmlns:a16="http://schemas.microsoft.com/office/drawing/2014/main" id="{DF40B571-4DEC-4DF7-8F65-DEA0BEE49DAE}"/>
              </a:ext>
            </a:extLst>
          </p:cNvPr>
          <p:cNvSpPr>
            <a:spLocks noGrp="1"/>
          </p:cNvSpPr>
          <p:nvPr>
            <p:ph type="dt" sz="half" idx="10"/>
          </p:nvPr>
        </p:nvSpPr>
        <p:spPr/>
        <p:txBody>
          <a:bodyPr/>
          <a:lstStyle/>
          <a:p>
            <a:pPr>
              <a:defRPr/>
            </a:pPr>
            <a:r>
              <a:rPr lang="en-US" dirty="0"/>
              <a:t>11-Feb-22</a:t>
            </a:r>
          </a:p>
        </p:txBody>
      </p:sp>
      <p:sp>
        <p:nvSpPr>
          <p:cNvPr id="6" name="Slide Number Placeholder 5">
            <a:extLst>
              <a:ext uri="{FF2B5EF4-FFF2-40B4-BE49-F238E27FC236}">
                <a16:creationId xmlns:a16="http://schemas.microsoft.com/office/drawing/2014/main" id="{4D524494-CECE-44F0-B0DA-0EF99D0746B6}"/>
              </a:ext>
            </a:extLst>
          </p:cNvPr>
          <p:cNvSpPr>
            <a:spLocks noGrp="1"/>
          </p:cNvSpPr>
          <p:nvPr>
            <p:ph type="sldNum" sz="quarter" idx="12"/>
          </p:nvPr>
        </p:nvSpPr>
        <p:spPr/>
        <p:txBody>
          <a:bodyPr/>
          <a:lstStyle/>
          <a:p>
            <a:fld id="{AB7D2AE5-8F04-4338-BCA1-8D501DCD1A19}" type="slidenum">
              <a:rPr lang="en-US" altLang="en-US" smtClean="0"/>
              <a:pPr/>
              <a:t>8</a:t>
            </a:fld>
            <a:endParaRPr lang="en-US" altLang="en-US"/>
          </a:p>
        </p:txBody>
      </p:sp>
      <p:sp>
        <p:nvSpPr>
          <p:cNvPr id="7" name="Footer Placeholder 6">
            <a:extLst>
              <a:ext uri="{FF2B5EF4-FFF2-40B4-BE49-F238E27FC236}">
                <a16:creationId xmlns:a16="http://schemas.microsoft.com/office/drawing/2014/main" id="{9C15EDD5-C4FC-47C2-8A83-6FA68334756B}"/>
              </a:ext>
            </a:extLst>
          </p:cNvPr>
          <p:cNvSpPr>
            <a:spLocks noGrp="1"/>
          </p:cNvSpPr>
          <p:nvPr>
            <p:ph type="ftr" sz="quarter" idx="11"/>
          </p:nvPr>
        </p:nvSpPr>
        <p:spPr/>
        <p:txBody>
          <a:bodyPr/>
          <a:lstStyle/>
          <a:p>
            <a:pPr>
              <a:defRPr/>
            </a:pPr>
            <a:r>
              <a:rPr lang="en-IN" dirty="0"/>
              <a:t>Ramapavan Kopparapu</a:t>
            </a:r>
          </a:p>
        </p:txBody>
      </p:sp>
    </p:spTree>
    <p:extLst>
      <p:ext uri="{BB962C8B-B14F-4D97-AF65-F5344CB8AC3E}">
        <p14:creationId xmlns:p14="http://schemas.microsoft.com/office/powerpoint/2010/main" val="168831673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BABDB98-1AFE-4B4E-B835-8016444F41F4}"/>
              </a:ext>
            </a:extLst>
          </p:cNvPr>
          <p:cNvSpPr>
            <a:spLocks noGrp="1"/>
          </p:cNvSpPr>
          <p:nvPr>
            <p:ph type="title"/>
          </p:nvPr>
        </p:nvSpPr>
        <p:spPr/>
        <p:txBody>
          <a:bodyPr/>
          <a:lstStyle/>
          <a:p>
            <a:endParaRPr lang="en-IN"/>
          </a:p>
        </p:txBody>
      </p:sp>
      <p:sp>
        <p:nvSpPr>
          <p:cNvPr id="5" name="Date Placeholder 4">
            <a:extLst>
              <a:ext uri="{FF2B5EF4-FFF2-40B4-BE49-F238E27FC236}">
                <a16:creationId xmlns:a16="http://schemas.microsoft.com/office/drawing/2014/main" id="{3BA7629E-54D6-42CE-87CF-B11877B4F54B}"/>
              </a:ext>
            </a:extLst>
          </p:cNvPr>
          <p:cNvSpPr>
            <a:spLocks noGrp="1"/>
          </p:cNvSpPr>
          <p:nvPr>
            <p:ph type="dt" sz="half" idx="10"/>
          </p:nvPr>
        </p:nvSpPr>
        <p:spPr/>
        <p:txBody>
          <a:bodyPr/>
          <a:lstStyle/>
          <a:p>
            <a:pPr>
              <a:defRPr/>
            </a:pPr>
            <a:fld id="{885E5580-E139-42EF-85A3-9543B260298F}" type="datetime5">
              <a:rPr lang="en-US" smtClean="0"/>
              <a:pPr>
                <a:defRPr/>
              </a:pPr>
              <a:t>11-Feb-22</a:t>
            </a:fld>
            <a:endParaRPr lang="en-US" dirty="0"/>
          </a:p>
        </p:txBody>
      </p:sp>
      <p:sp>
        <p:nvSpPr>
          <p:cNvPr id="6" name="Slide Number Placeholder 5">
            <a:extLst>
              <a:ext uri="{FF2B5EF4-FFF2-40B4-BE49-F238E27FC236}">
                <a16:creationId xmlns:a16="http://schemas.microsoft.com/office/drawing/2014/main" id="{D5397567-A152-43E2-82BE-37DA8F2A0A91}"/>
              </a:ext>
            </a:extLst>
          </p:cNvPr>
          <p:cNvSpPr>
            <a:spLocks noGrp="1"/>
          </p:cNvSpPr>
          <p:nvPr>
            <p:ph type="sldNum" sz="quarter" idx="12"/>
          </p:nvPr>
        </p:nvSpPr>
        <p:spPr/>
        <p:txBody>
          <a:bodyPr/>
          <a:lstStyle/>
          <a:p>
            <a:fld id="{AB7D2AE5-8F04-4338-BCA1-8D501DCD1A19}" type="slidenum">
              <a:rPr lang="en-US" altLang="en-US" smtClean="0"/>
              <a:pPr/>
              <a:t>9</a:t>
            </a:fld>
            <a:endParaRPr lang="en-US" altLang="en-US"/>
          </a:p>
        </p:txBody>
      </p:sp>
      <p:sp>
        <p:nvSpPr>
          <p:cNvPr id="7" name="Footer Placeholder 6">
            <a:extLst>
              <a:ext uri="{FF2B5EF4-FFF2-40B4-BE49-F238E27FC236}">
                <a16:creationId xmlns:a16="http://schemas.microsoft.com/office/drawing/2014/main" id="{B24B5187-AD88-404A-B649-039709BFD052}"/>
              </a:ext>
            </a:extLst>
          </p:cNvPr>
          <p:cNvSpPr>
            <a:spLocks noGrp="1"/>
          </p:cNvSpPr>
          <p:nvPr>
            <p:ph type="ftr" sz="quarter" idx="11"/>
          </p:nvPr>
        </p:nvSpPr>
        <p:spPr/>
        <p:txBody>
          <a:bodyPr/>
          <a:lstStyle/>
          <a:p>
            <a:pPr>
              <a:defRPr/>
            </a:pPr>
            <a:r>
              <a:rPr lang="en-IN"/>
              <a:t>SEED/WS/2019/232 ( TPN No:33807) – Dr. N. Sasikaladevi</a:t>
            </a:r>
            <a:endParaRPr lang="en-IN" dirty="0"/>
          </a:p>
        </p:txBody>
      </p:sp>
      <p:pic>
        <p:nvPicPr>
          <p:cNvPr id="10" name="Content Placeholder 9">
            <a:extLst>
              <a:ext uri="{FF2B5EF4-FFF2-40B4-BE49-F238E27FC236}">
                <a16:creationId xmlns:a16="http://schemas.microsoft.com/office/drawing/2014/main" id="{0766D8ED-AF17-4759-9CE5-D765AADC1C03}"/>
              </a:ext>
            </a:extLst>
          </p:cNvPr>
          <p:cNvPicPr>
            <a:picLocks noGrp="1"/>
          </p:cNvPicPr>
          <p:nvPr>
            <p:ph idx="1"/>
          </p:nvPr>
        </p:nvPicPr>
        <p:blipFill>
          <a:blip r:embed="rId2"/>
          <a:srcRect/>
          <a:stretch>
            <a:fillRect/>
          </a:stretch>
        </p:blipFill>
        <p:spPr bwMode="auto">
          <a:xfrm>
            <a:off x="779463" y="1188809"/>
            <a:ext cx="7848600" cy="4914900"/>
          </a:xfrm>
          <a:prstGeom prst="rect">
            <a:avLst/>
          </a:prstGeom>
          <a:noFill/>
        </p:spPr>
      </p:pic>
    </p:spTree>
    <p:extLst>
      <p:ext uri="{BB962C8B-B14F-4D97-AF65-F5344CB8AC3E}">
        <p14:creationId xmlns:p14="http://schemas.microsoft.com/office/powerpoint/2010/main" val="275541159"/>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DEFAULT DESIGN" val="OzHXyz9S"/>
  <p:tag name="ARTICULATE_PROJECT_OPEN" val="0"/>
  <p:tag name="ARTICULATE_SLIDE_COUNT"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16346</TotalTime>
  <Words>813</Words>
  <Application>Microsoft Office PowerPoint</Application>
  <PresentationFormat>On-screen Show (4:3)</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Default Design</vt:lpstr>
      <vt:lpstr>PowerPoint Presentation</vt:lpstr>
      <vt:lpstr>Agenda</vt:lpstr>
      <vt:lpstr>Problem statement</vt:lpstr>
      <vt:lpstr>Implementation design diagram</vt:lpstr>
      <vt:lpstr>Tools Used</vt:lpstr>
      <vt:lpstr>Library modules</vt:lpstr>
      <vt:lpstr>Explanation</vt:lpstr>
      <vt:lpstr>PowerPoint Presentation</vt:lpstr>
      <vt:lpstr>PowerPoint Presentation</vt:lpstr>
      <vt:lpstr>Output Screenshots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P.R.Naren</dc:creator>
  <cp:lastModifiedBy>Pavan K</cp:lastModifiedBy>
  <cp:revision>1101</cp:revision>
  <cp:lastPrinted>2015-06-05T09:51:36Z</cp:lastPrinted>
  <dcterms:created xsi:type="dcterms:W3CDTF">1601-01-01T00:00:00Z</dcterms:created>
  <dcterms:modified xsi:type="dcterms:W3CDTF">2022-02-11T07:43:56Z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ArticulateGUID">
    <vt:lpwstr>68823982-E128-41C4-BEE9-2BE56F98D54A</vt:lpwstr>
  </property>
  <property fmtid="{D5CDD505-2E9C-101B-9397-08002B2CF9AE}" pid="4" name="ArticulatePath">
    <vt:lpwstr>Covid_tool</vt:lpwstr>
  </property>
</Properties>
</file>