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E867CB1-B2B3-47D7-9D88-512ADD190925}">
          <p14:sldIdLst>
            <p14:sldId id="256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</p14:sldIdLst>
        </p14:section>
        <p14:section name="Практика" id="{A1CA0082-DBD7-4403-95DA-320A5B818540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4B7C1-9332-4AA2-99DD-F2BEE8231F47}" v="2" dt="2020-11-05T12:35:38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издарь Богдан Сергеевич" userId="9bfd6585-bc65-483d-98f9-06e740f03cc5" providerId="ADAL" clId="{37C2BB05-3705-4152-A570-8857CE3A12CD}"/>
    <pc:docChg chg="modSld sldOrd modSection">
      <pc:chgData name="Гиздарь Богдан Сергеевич" userId="9bfd6585-bc65-483d-98f9-06e740f03cc5" providerId="ADAL" clId="{37C2BB05-3705-4152-A570-8857CE3A12CD}" dt="2020-10-20T12:28:11.078" v="3" actId="20578"/>
      <pc:docMkLst>
        <pc:docMk/>
      </pc:docMkLst>
      <pc:sldChg chg="ord">
        <pc:chgData name="Гиздарь Богдан Сергеевич" userId="9bfd6585-bc65-483d-98f9-06e740f03cc5" providerId="ADAL" clId="{37C2BB05-3705-4152-A570-8857CE3A12CD}" dt="2020-10-20T12:28:11.078" v="3" actId="20578"/>
        <pc:sldMkLst>
          <pc:docMk/>
          <pc:sldMk cId="2652603307" sldId="274"/>
        </pc:sldMkLst>
      </pc:sldChg>
      <pc:sldChg chg="ord">
        <pc:chgData name="Гиздарь Богдан Сергеевич" userId="9bfd6585-bc65-483d-98f9-06e740f03cc5" providerId="ADAL" clId="{37C2BB05-3705-4152-A570-8857CE3A12CD}" dt="2020-10-20T12:28:09.529" v="2" actId="20578"/>
        <pc:sldMkLst>
          <pc:docMk/>
          <pc:sldMk cId="714895207" sldId="275"/>
        </pc:sldMkLst>
      </pc:sldChg>
    </pc:docChg>
  </pc:docChgLst>
  <pc:docChgLst>
    <pc:chgData name="Сухоплюева Анна Андреевна" userId="S::anna.sukhoplueva@urfu.me::f00456e8-9ff0-4fe0-b242-98785dacfaf6" providerId="AD" clId="Web-{B5A77645-6468-4CFF-813D-7F49C7B1E1CB}"/>
    <pc:docChg chg="modSld sldOrd modSection">
      <pc:chgData name="Сухоплюева Анна Андреевна" userId="S::anna.sukhoplueva@urfu.me::f00456e8-9ff0-4fe0-b242-98785dacfaf6" providerId="AD" clId="Web-{B5A77645-6468-4CFF-813D-7F49C7B1E1CB}" dt="2020-10-05T10:52:05.253" v="4"/>
      <pc:docMkLst>
        <pc:docMk/>
      </pc:docMkLst>
      <pc:sldChg chg="addSp delSp">
        <pc:chgData name="Сухоплюева Анна Андреевна" userId="S::anna.sukhoplueva@urfu.me::f00456e8-9ff0-4fe0-b242-98785dacfaf6" providerId="AD" clId="Web-{B5A77645-6468-4CFF-813D-7F49C7B1E1CB}" dt="2020-10-05T10:32:07.392" v="3"/>
        <pc:sldMkLst>
          <pc:docMk/>
          <pc:sldMk cId="2652603307" sldId="274"/>
        </pc:sldMkLst>
        <pc:spChg chg="add del">
          <ac:chgData name="Сухоплюева Анна Андреевна" userId="S::anna.sukhoplueva@urfu.me::f00456e8-9ff0-4fe0-b242-98785dacfaf6" providerId="AD" clId="Web-{B5A77645-6468-4CFF-813D-7F49C7B1E1CB}" dt="2020-10-05T10:32:07.392" v="3"/>
          <ac:spMkLst>
            <pc:docMk/>
            <pc:sldMk cId="2652603307" sldId="274"/>
            <ac:spMk id="4" creationId="{4D65C5F3-C864-402B-B3F9-0FC7945CB398}"/>
          </ac:spMkLst>
        </pc:spChg>
        <pc:spChg chg="add del">
          <ac:chgData name="Сухоплюева Анна Андреевна" userId="S::anna.sukhoplueva@urfu.me::f00456e8-9ff0-4fe0-b242-98785dacfaf6" providerId="AD" clId="Web-{B5A77645-6468-4CFF-813D-7F49C7B1E1CB}" dt="2020-10-05T10:32:02.782" v="2"/>
          <ac:spMkLst>
            <pc:docMk/>
            <pc:sldMk cId="2652603307" sldId="274"/>
            <ac:spMk id="5" creationId="{4D7B3566-101A-4001-A14D-7B4558616518}"/>
          </ac:spMkLst>
        </pc:spChg>
      </pc:sldChg>
      <pc:sldChg chg="ord">
        <pc:chgData name="Сухоплюева Анна Андреевна" userId="S::anna.sukhoplueva@urfu.me::f00456e8-9ff0-4fe0-b242-98785dacfaf6" providerId="AD" clId="Web-{B5A77645-6468-4CFF-813D-7F49C7B1E1CB}" dt="2020-10-05T10:52:05.253" v="4"/>
        <pc:sldMkLst>
          <pc:docMk/>
          <pc:sldMk cId="714895207" sldId="275"/>
        </pc:sldMkLst>
      </pc:sldChg>
    </pc:docChg>
  </pc:docChgLst>
  <pc:docChgLst>
    <pc:chgData name="Гайнетдинова Анастасия Витальевна" userId="S::a.v.gainetdinova@urfu.me::8cdecc0d-87f0-43cb-a67b-e447fc7cabc8" providerId="AD" clId="Web-{3284B7C1-9332-4AA2-99DD-F2BEE8231F47}"/>
    <pc:docChg chg="modSld">
      <pc:chgData name="Гайнетдинова Анастасия Витальевна" userId="S::a.v.gainetdinova@urfu.me::8cdecc0d-87f0-43cb-a67b-e447fc7cabc8" providerId="AD" clId="Web-{3284B7C1-9332-4AA2-99DD-F2BEE8231F47}" dt="2020-11-05T12:35:38.550" v="1" actId="20577"/>
      <pc:docMkLst>
        <pc:docMk/>
      </pc:docMkLst>
      <pc:sldChg chg="modSp">
        <pc:chgData name="Гайнетдинова Анастасия Витальевна" userId="S::a.v.gainetdinova@urfu.me::8cdecc0d-87f0-43cb-a67b-e447fc7cabc8" providerId="AD" clId="Web-{3284B7C1-9332-4AA2-99DD-F2BEE8231F47}" dt="2020-11-05T12:35:38.550" v="0" actId="20577"/>
        <pc:sldMkLst>
          <pc:docMk/>
          <pc:sldMk cId="2652603307" sldId="274"/>
        </pc:sldMkLst>
        <pc:spChg chg="mod">
          <ac:chgData name="Гайнетдинова Анастасия Витальевна" userId="S::a.v.gainetdinova@urfu.me::8cdecc0d-87f0-43cb-a67b-e447fc7cabc8" providerId="AD" clId="Web-{3284B7C1-9332-4AA2-99DD-F2BEE8231F47}" dt="2020-11-05T12:35:38.550" v="0" actId="20577"/>
          <ac:spMkLst>
            <pc:docMk/>
            <pc:sldMk cId="2652603307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71E5A-018C-42BA-A014-10B45F9473E8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E2DF6-FC33-4EAB-9E60-D76FB1942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2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25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3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6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5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4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1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88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1569-7B5E-4DEE-9803-0041BACC5A3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4CDA-2030-4207-AD5C-30547A5E5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999123"/>
            <a:ext cx="9144000" cy="1108286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3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01" y="1591093"/>
            <a:ext cx="7474344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n = input 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Введите целое число: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try: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 n =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(n)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здесь возможно возникновение исключения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 print("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Удачно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except: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 print("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Что-то пошло не так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endParaRPr lang="ru-RU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Если в теле </a:t>
            </a:r>
            <a:r>
              <a:rPr lang="en-US" b="1" dirty="0"/>
              <a:t>try</a:t>
            </a:r>
            <a:r>
              <a:rPr lang="ru-RU" dirty="0"/>
              <a:t> исключения не возникает, то тело ветки </a:t>
            </a:r>
            <a:r>
              <a:rPr lang="en-US" b="1" dirty="0"/>
              <a:t>except</a:t>
            </a:r>
            <a:r>
              <a:rPr lang="en-US" dirty="0"/>
              <a:t> </a:t>
            </a:r>
            <a:r>
              <a:rPr lang="ru-RU" dirty="0"/>
              <a:t>не выполняется.</a:t>
            </a:r>
          </a:p>
          <a:p>
            <a:pPr marL="0" indent="0">
              <a:buNone/>
            </a:pPr>
            <a:r>
              <a:rPr lang="ru-RU" dirty="0"/>
              <a:t>    Два возможных вывода: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Введите целое число: 100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Удачно</a:t>
            </a:r>
          </a:p>
          <a:p>
            <a:pPr marL="0" indent="0">
              <a:buNone/>
            </a:pPr>
            <a:endParaRPr lang="ru-RU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Введите целое число: А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Что-то пошло не так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5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 err="1"/>
              <a:t>ValueError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ru-RU" dirty="0"/>
              <a:t>Код выше обработает любое исключение. Однако в теле </a:t>
            </a:r>
            <a:r>
              <a:rPr lang="en-US" b="1" dirty="0"/>
              <a:t>try</a:t>
            </a:r>
            <a:r>
              <a:rPr lang="ru-RU" b="1" dirty="0"/>
              <a:t> </a:t>
            </a:r>
            <a:r>
              <a:rPr lang="ru-RU" dirty="0"/>
              <a:t>могут возникать разные исключения, и у каждого из них должен быть свой обработчик. Поэтому более правильным является указание типа исключения после слова </a:t>
            </a:r>
            <a:r>
              <a:rPr lang="en-US" b="1" dirty="0"/>
              <a:t>except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try: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n = input( ' 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Введите целое число: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n =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(n)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print 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Все нормально. Вы ввели число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", n)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except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ValueError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print("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Вы ввели не целое число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")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322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разных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    Теперь, если сработает тело </a:t>
            </a:r>
            <a:r>
              <a:rPr lang="en-US" b="1" dirty="0"/>
              <a:t>except</a:t>
            </a:r>
            <a:r>
              <a:rPr lang="ru-RU" dirty="0"/>
              <a:t>, то мы точно знаем, из-за чего возникла ошибка. Но если в теле </a:t>
            </a:r>
            <a:r>
              <a:rPr lang="en-US" b="1" dirty="0"/>
              <a:t>try</a:t>
            </a:r>
            <a:r>
              <a:rPr lang="ru-RU" dirty="0"/>
              <a:t> возникнет еще какое-нибудь исключение, то оно не будет обработано. Для него надо написать отдельную ветку </a:t>
            </a:r>
            <a:r>
              <a:rPr lang="en-US" b="1" dirty="0"/>
              <a:t>except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try: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a = float(input("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Введите делимое: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"))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b = float(input("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Введите делитель: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"))</a:t>
            </a:r>
            <a:endParaRPr lang="ru-RU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c = a / b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print("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Частное: %.2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f" % c)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except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ValueError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print("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Нельзя вводить строки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except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ZerodivisionError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     print("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Нельзя делить на ноль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")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73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ru-RU" dirty="0"/>
              <a:t>и </a:t>
            </a:r>
            <a:r>
              <a:rPr lang="en-US" dirty="0"/>
              <a:t>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6400" dirty="0"/>
              <a:t>    </a:t>
            </a:r>
            <a:r>
              <a:rPr lang="ru-RU" sz="6400" dirty="0"/>
              <a:t>У оператора обработки исключений, кроме </a:t>
            </a:r>
            <a:r>
              <a:rPr lang="en-US" sz="6400" dirty="0"/>
              <a:t>except, </a:t>
            </a:r>
            <a:r>
              <a:rPr lang="ru-RU" sz="6400" dirty="0"/>
              <a:t>могут быть еще ветки </a:t>
            </a:r>
            <a:r>
              <a:rPr lang="en-US" sz="6400" b="1" dirty="0"/>
              <a:t>finally</a:t>
            </a:r>
            <a:r>
              <a:rPr lang="ru-RU" sz="6400" dirty="0"/>
              <a:t> и </a:t>
            </a:r>
            <a:r>
              <a:rPr lang="en-US" sz="6400" b="1" dirty="0"/>
              <a:t>else</a:t>
            </a:r>
            <a:r>
              <a:rPr lang="ru-RU" sz="6400" dirty="0"/>
              <a:t>. Тело </a:t>
            </a:r>
            <a:r>
              <a:rPr lang="en-US" sz="6400" b="1" dirty="0"/>
              <a:t>finally</a:t>
            </a:r>
            <a:r>
              <a:rPr lang="ru-RU" sz="6400" dirty="0"/>
              <a:t> выполняется всегда, независимо от того, выполнились ли блоки </a:t>
            </a:r>
            <a:r>
              <a:rPr lang="en-US" sz="6400" dirty="0"/>
              <a:t>except</a:t>
            </a:r>
            <a:r>
              <a:rPr lang="ru-RU" sz="6400" dirty="0"/>
              <a:t> в ответ на возникшее исключение или нет. Тело </a:t>
            </a:r>
            <a:r>
              <a:rPr lang="en-US" sz="6400" b="1" dirty="0"/>
              <a:t>else</a:t>
            </a:r>
            <a:r>
              <a:rPr lang="en-US" sz="6400" dirty="0"/>
              <a:t> </a:t>
            </a:r>
            <a:r>
              <a:rPr lang="ru-RU" sz="6400" dirty="0"/>
              <a:t>сработает, если исключения в </a:t>
            </a:r>
            <a:r>
              <a:rPr lang="en-US" sz="6400" b="1" dirty="0"/>
              <a:t>try</a:t>
            </a:r>
            <a:r>
              <a:rPr lang="ru-RU" sz="6400" dirty="0"/>
              <a:t> не было, т.е. не было переходов на блоки </a:t>
            </a:r>
            <a:r>
              <a:rPr lang="en-US" sz="6400" b="1" dirty="0"/>
              <a:t>except</a:t>
            </a:r>
            <a:r>
              <a:rPr lang="en-US" sz="6400" dirty="0"/>
              <a:t>.</a:t>
            </a:r>
            <a:endParaRPr lang="ru-RU" sz="64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55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try: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       n = input( ' 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Введите целое число: 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       n = </a:t>
            </a:r>
            <a:r>
              <a:rPr lang="en-US" sz="55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(n)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except </a:t>
            </a:r>
            <a:r>
              <a:rPr lang="en-US" sz="5500" i="1" dirty="0" err="1">
                <a:solidFill>
                  <a:schemeClr val="accent6">
                    <a:lumMod val="50000"/>
                  </a:schemeClr>
                </a:solidFill>
              </a:rPr>
              <a:t>ValueError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      print ("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Неправильный ввод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")</a:t>
            </a:r>
            <a:endParaRPr lang="ru-RU" sz="5500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else: # 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выполняется, когда в блоке 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try 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не возникло исключение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print("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Вы ввели число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finally: #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 выполняется в любом случае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print ("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конец программы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ru-RU" sz="5500" i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5500" i="1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endParaRPr lang="ru-RU" sz="5500" dirty="0"/>
          </a:p>
        </p:txBody>
      </p:sp>
    </p:spTree>
    <p:extLst>
      <p:ext uri="{BB962C8B-B14F-4D97-AF65-F5344CB8AC3E}">
        <p14:creationId xmlns:p14="http://schemas.microsoft.com/office/powerpoint/2010/main" val="414617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1)Напишите программу, которая запрашивает ввод двух значений. Если хотя бы одно из них не является числом, то должна </a:t>
            </a:r>
            <a:r>
              <a:rPr lang="ru-RU"/>
              <a:t>выполняться цконкатенация строк. В остальных случаях введенные </a:t>
            </a:r>
            <a:r>
              <a:rPr lang="ru-RU" dirty="0"/>
              <a:t>числа суммируются. (Решать с использованием </a:t>
            </a:r>
            <a:r>
              <a:rPr lang="en-US" dirty="0"/>
              <a:t>try-except)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60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2)Обработайте исключение, которое вызывает код ниже, с помощью </a:t>
            </a:r>
            <a:r>
              <a:rPr lang="en-US" dirty="0"/>
              <a:t>try</a:t>
            </a:r>
            <a:r>
              <a:rPr lang="ru-RU" dirty="0"/>
              <a:t> и </a:t>
            </a:r>
            <a:r>
              <a:rPr lang="en-US" dirty="0" err="1"/>
              <a:t>exept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2" y="3129756"/>
            <a:ext cx="6334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3) Обработайте исключение, которое вызывает код ниже, с помощью </a:t>
            </a:r>
            <a:r>
              <a:rPr lang="en-US" dirty="0"/>
              <a:t>try</a:t>
            </a:r>
            <a:r>
              <a:rPr lang="ru-RU" dirty="0"/>
              <a:t> и </a:t>
            </a:r>
            <a:r>
              <a:rPr lang="en-US" dirty="0" err="1"/>
              <a:t>exept</a:t>
            </a:r>
            <a:r>
              <a:rPr lang="ru-RU" dirty="0"/>
              <a:t>, затем используйте </a:t>
            </a:r>
            <a:r>
              <a:rPr lang="en-US" dirty="0"/>
              <a:t>finally</a:t>
            </a:r>
            <a:r>
              <a:rPr lang="ru-RU" dirty="0"/>
              <a:t>, чтоб сообщить, что все сделано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79210"/>
            <a:ext cx="6810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7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4)Напишите программу, которая спрашивает пользователя ввести число, и затем выводит это число в квадрате. Используйте цикл </a:t>
            </a:r>
            <a:r>
              <a:rPr lang="ru-RU" dirty="0" err="1"/>
              <a:t>while</a:t>
            </a:r>
            <a:r>
              <a:rPr lang="ru-RU" dirty="0"/>
              <a:t> и блоки </a:t>
            </a:r>
            <a:r>
              <a:rPr lang="ru-RU" dirty="0" err="1"/>
              <a:t>try</a:t>
            </a:r>
            <a:r>
              <a:rPr lang="ru-RU" dirty="0"/>
              <a:t>, </a:t>
            </a:r>
            <a:r>
              <a:rPr lang="ru-RU" dirty="0" err="1"/>
              <a:t>except</a:t>
            </a:r>
            <a:r>
              <a:rPr lang="ru-RU" dirty="0"/>
              <a:t> и </a:t>
            </a:r>
            <a:r>
              <a:rPr lang="ru-RU" dirty="0" err="1"/>
              <a:t>else</a:t>
            </a:r>
            <a:r>
              <a:rPr lang="ru-RU" dirty="0"/>
              <a:t> для обработки некорректно введённых данных.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</a:rPr>
              <a:t>Введите число: текст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</a:rPr>
              <a:t>Произошла ошибка! Попробуйте снова!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</a:rPr>
              <a:t>Введите число: 2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^2 =</a:t>
            </a:r>
            <a:r>
              <a:rPr lang="ru-RU" dirty="0">
                <a:solidFill>
                  <a:schemeClr val="accent6"/>
                </a:solidFill>
              </a:rPr>
              <a:t>  4</a:t>
            </a:r>
          </a:p>
        </p:txBody>
      </p:sp>
    </p:spTree>
    <p:extLst>
      <p:ext uri="{BB962C8B-B14F-4D97-AF65-F5344CB8AC3E}">
        <p14:creationId xmlns:p14="http://schemas.microsoft.com/office/powerpoint/2010/main" val="290758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dirty="0"/>
              <a:t>В любой, особенно большой программе могут возникать ошибки, например программист может сделать ошибку в употреблении самого языка программирования: начать имя переменной с цифры или забыть поставить двоеточие, подобные ошибки называют </a:t>
            </a:r>
            <a:r>
              <a:rPr lang="ru-RU" b="1" dirty="0"/>
              <a:t>синтаксическими</a:t>
            </a:r>
            <a:r>
              <a:rPr lang="ru-RU" dirty="0"/>
              <a:t>, они нарушают синтаксис и пунктуацию языка.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26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Синтаксическая 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&gt;&gt;&gt; 1a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File "&lt;</a:t>
            </a:r>
            <a:r>
              <a:rPr lang="en-US" sz="1600" i="1" dirty="0" err="1"/>
              <a:t>stdin</a:t>
            </a:r>
            <a:r>
              <a:rPr lang="en-US" sz="1600" i="1" dirty="0"/>
              <a:t>&gt;", line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1a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^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 err="1"/>
              <a:t>SyntaxError</a:t>
            </a:r>
            <a:r>
              <a:rPr lang="en-US" sz="1600" i="1" dirty="0"/>
              <a:t>: invalid syntax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    В терминологии </a:t>
            </a:r>
            <a:r>
              <a:rPr lang="en-US" sz="1600" dirty="0"/>
              <a:t>Python </a:t>
            </a:r>
            <a:r>
              <a:rPr lang="ru-RU" sz="1600" dirty="0"/>
              <a:t>возникло исключение, принадлежащее классу </a:t>
            </a:r>
            <a:r>
              <a:rPr lang="en-US" sz="1600" dirty="0" err="1"/>
              <a:t>SyntaxError</a:t>
            </a:r>
            <a:r>
              <a:rPr lang="en-US" sz="1600" dirty="0"/>
              <a:t>. </a:t>
            </a:r>
            <a:r>
              <a:rPr lang="ru-RU" sz="1600" dirty="0"/>
              <a:t>Согласно документации </a:t>
            </a:r>
            <a:r>
              <a:rPr lang="en-US" sz="1600" dirty="0"/>
              <a:t>Python </a:t>
            </a:r>
            <a:r>
              <a:rPr lang="ru-RU" sz="1600" dirty="0"/>
              <a:t>синтаксические</a:t>
            </a:r>
            <a:r>
              <a:rPr lang="en-US" sz="1600" dirty="0"/>
              <a:t> </a:t>
            </a:r>
            <a:r>
              <a:rPr lang="ru-RU" sz="1600" dirty="0"/>
              <a:t>ошибки все-таки принято относить к ошибкам, а все остальное – к исключениям.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Ошибки также бывают семантическими, то есть, хотя выражения написаны верно с точки зрения синтаксиса языка, программа не работает так, как от нее ожидалось.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499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dirty="0"/>
              <a:t>Если вы попытаетесь обратиться к переменной, которой не было присвоено значение, что в случае </a:t>
            </a:r>
            <a:r>
              <a:rPr lang="en-US" dirty="0"/>
              <a:t>Python </a:t>
            </a:r>
            <a:r>
              <a:rPr lang="ru-RU" dirty="0"/>
              <a:t>означает, что переменная вообще не была объявлена, она не существует, то возникнет исключение </a:t>
            </a:r>
            <a:r>
              <a:rPr lang="en-US" b="1" dirty="0" err="1"/>
              <a:t>NameError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a 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&gt;&gt;&gt;print(a + b)</a:t>
            </a:r>
          </a:p>
          <a:p>
            <a:pPr marL="0" indent="0">
              <a:buNone/>
            </a:pPr>
            <a:r>
              <a:rPr lang="en-US" i="1" dirty="0" err="1"/>
              <a:t>Traceback</a:t>
            </a:r>
            <a:r>
              <a:rPr lang="en-US" i="1" dirty="0"/>
              <a:t> (most recent call last):</a:t>
            </a:r>
          </a:p>
          <a:p>
            <a:pPr marL="0" indent="0">
              <a:buNone/>
            </a:pPr>
            <a:r>
              <a:rPr lang="en-US" i="1" dirty="0"/>
              <a:t>File "&lt;</a:t>
            </a:r>
            <a:r>
              <a:rPr lang="en-US" i="1" dirty="0" err="1"/>
              <a:t>stdin</a:t>
            </a:r>
            <a:r>
              <a:rPr lang="en-US" i="1" dirty="0"/>
              <a:t>&gt;", line 1, in &lt;module&gt;</a:t>
            </a:r>
          </a:p>
          <a:p>
            <a:pPr marL="0" indent="0">
              <a:buNone/>
            </a:pPr>
            <a:r>
              <a:rPr lang="en-US" i="1" dirty="0" err="1"/>
              <a:t>NameError</a:t>
            </a:r>
            <a:r>
              <a:rPr lang="en-US" i="1" dirty="0"/>
              <a:t>: name 'b' is not defined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3701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ValueError</a:t>
            </a:r>
            <a:r>
              <a:rPr lang="en-US" dirty="0"/>
              <a:t> – </a:t>
            </a:r>
            <a:r>
              <a:rPr lang="ru-RU" dirty="0"/>
              <a:t>ошибка значения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&gt;&gt;&gt;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("Hi")</a:t>
            </a:r>
          </a:p>
          <a:p>
            <a:pPr marL="0" indent="0">
              <a:buNone/>
            </a:pPr>
            <a:r>
              <a:rPr lang="en-US" sz="1800" i="1" dirty="0" err="1"/>
              <a:t>Traceback</a:t>
            </a:r>
            <a:r>
              <a:rPr lang="en-US" sz="1800" i="1" dirty="0"/>
              <a:t> (most recent call last):</a:t>
            </a:r>
          </a:p>
          <a:p>
            <a:pPr marL="0" indent="0">
              <a:buNone/>
            </a:pPr>
            <a:r>
              <a:rPr lang="en-US" sz="1800" i="1" dirty="0"/>
              <a:t>File "&lt;</a:t>
            </a:r>
            <a:r>
              <a:rPr lang="en-US" sz="1800" i="1" dirty="0" err="1"/>
              <a:t>stdin</a:t>
            </a:r>
            <a:r>
              <a:rPr lang="en-US" sz="1800" i="1" dirty="0"/>
              <a:t>&gt;", line1, in &lt;module&gt;</a:t>
            </a:r>
          </a:p>
          <a:p>
            <a:pPr marL="0" indent="0">
              <a:buNone/>
            </a:pPr>
            <a:r>
              <a:rPr lang="en-US" sz="1800" i="1" dirty="0" err="1"/>
              <a:t>ValueError</a:t>
            </a:r>
            <a:r>
              <a:rPr lang="en-US" sz="1800" i="1" dirty="0"/>
              <a:t>: invalid literal for </a:t>
            </a:r>
            <a:r>
              <a:rPr lang="en-US" sz="1800" i="1" dirty="0" err="1"/>
              <a:t>int</a:t>
            </a:r>
            <a:r>
              <a:rPr lang="en-US" sz="1800" i="1" dirty="0"/>
              <a:t>() with base 10: 'Hi'</a:t>
            </a:r>
            <a:endParaRPr lang="ru-RU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ru-RU" dirty="0"/>
              <a:t>В примере строку </a:t>
            </a:r>
            <a:r>
              <a:rPr lang="en-US" dirty="0"/>
              <a:t>"Hi" </a:t>
            </a:r>
            <a:r>
              <a:rPr lang="ru-RU" dirty="0"/>
              <a:t>нельзя преобразовать к целому числу. Возникает исключение </a:t>
            </a:r>
            <a:r>
              <a:rPr lang="en-US" dirty="0" err="1"/>
              <a:t>ValueError</a:t>
            </a:r>
            <a:r>
              <a:rPr lang="ru-RU" dirty="0"/>
              <a:t>, потому что функция </a:t>
            </a:r>
            <a:r>
              <a:rPr lang="en-US" b="1" dirty="0" err="1"/>
              <a:t>int</a:t>
            </a:r>
            <a:r>
              <a:rPr lang="en-US" b="1" dirty="0"/>
              <a:t>() </a:t>
            </a:r>
            <a:r>
              <a:rPr lang="ru-RU" dirty="0"/>
              <a:t>не может преобразовать такое значение.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29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TypeError</a:t>
            </a:r>
            <a:r>
              <a:rPr lang="en-US" dirty="0"/>
              <a:t> – </a:t>
            </a:r>
            <a:r>
              <a:rPr lang="ru-RU" dirty="0"/>
              <a:t>ошибка типа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&gt;&gt;&gt; 8 + "3"</a:t>
            </a:r>
          </a:p>
          <a:p>
            <a:pPr marL="0" indent="0">
              <a:buNone/>
            </a:pPr>
            <a:r>
              <a:rPr lang="en-US" sz="2000" i="1" dirty="0" err="1"/>
              <a:t>Traceback</a:t>
            </a:r>
            <a:r>
              <a:rPr lang="en-US" sz="2000" i="1" dirty="0"/>
              <a:t> (most recent call last):</a:t>
            </a:r>
          </a:p>
          <a:p>
            <a:pPr marL="0" indent="0">
              <a:buNone/>
            </a:pPr>
            <a:r>
              <a:rPr lang="en-US" sz="2000" i="1" dirty="0"/>
              <a:t>File "&lt;</a:t>
            </a:r>
            <a:r>
              <a:rPr lang="en-US" sz="2000" i="1" dirty="0" err="1"/>
              <a:t>stdin</a:t>
            </a:r>
            <a:r>
              <a:rPr lang="en-US" sz="2000" i="1" dirty="0"/>
              <a:t>&gt;", line 1, in &lt;module&gt;</a:t>
            </a:r>
          </a:p>
          <a:p>
            <a:pPr marL="0" indent="0">
              <a:buNone/>
            </a:pPr>
            <a:r>
              <a:rPr lang="en-US" sz="2000" i="1" dirty="0" err="1"/>
              <a:t>TypeError</a:t>
            </a:r>
            <a:r>
              <a:rPr lang="en-US" sz="2000" i="1" dirty="0"/>
              <a:t>: unsupported operand type(s) for +: '</a:t>
            </a:r>
            <a:r>
              <a:rPr lang="en-US" sz="2000" i="1" dirty="0" err="1"/>
              <a:t>int</a:t>
            </a:r>
            <a:r>
              <a:rPr lang="en-US" sz="2000" i="1" dirty="0"/>
              <a:t>' and '</a:t>
            </a:r>
            <a:r>
              <a:rPr lang="en-US" sz="2000" i="1" dirty="0" err="1"/>
              <a:t>str</a:t>
            </a:r>
            <a:r>
              <a:rPr lang="en-US" sz="2000" i="1" dirty="0"/>
              <a:t>'</a:t>
            </a:r>
            <a:endParaRPr lang="ru-RU" sz="2000" i="1" dirty="0"/>
          </a:p>
          <a:p>
            <a:pPr marL="0" indent="0">
              <a:buNone/>
            </a:pPr>
            <a:r>
              <a:rPr lang="ru-RU" sz="2000" dirty="0"/>
              <a:t>    Число 8 и строка </a:t>
            </a:r>
            <a:r>
              <a:rPr lang="en-US" sz="2000" dirty="0"/>
              <a:t>"3"</a:t>
            </a:r>
            <a:r>
              <a:rPr lang="ru-RU" sz="2000" dirty="0"/>
              <a:t> принадлежат разным типам, операнд сложения между которыми не поддерживается. При попытке их сложить возникает исключение </a:t>
            </a:r>
            <a:r>
              <a:rPr lang="en-US" sz="2000" b="1" dirty="0" err="1"/>
              <a:t>TypeError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58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деления на ноль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Деление на ноль вызывает исключение </a:t>
            </a:r>
            <a:r>
              <a:rPr lang="en-US" b="1" dirty="0" err="1"/>
              <a:t>ZeroDevisionError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1/0</a:t>
            </a:r>
          </a:p>
          <a:p>
            <a:pPr marL="0" indent="0">
              <a:buNone/>
            </a:pPr>
            <a:r>
              <a:rPr lang="en-US" i="1" dirty="0" err="1"/>
              <a:t>Traceback</a:t>
            </a:r>
            <a:r>
              <a:rPr lang="en-US" i="1" dirty="0"/>
              <a:t> (most recent call last):</a:t>
            </a:r>
          </a:p>
          <a:p>
            <a:pPr marL="0" indent="0">
              <a:buNone/>
            </a:pPr>
            <a:r>
              <a:rPr lang="en-US" i="1" dirty="0"/>
              <a:t>File "&lt;</a:t>
            </a:r>
            <a:r>
              <a:rPr lang="en-US" i="1" dirty="0" err="1"/>
              <a:t>stdin</a:t>
            </a:r>
            <a:r>
              <a:rPr lang="en-US" i="1" dirty="0"/>
              <a:t>&gt;", line 1, in &lt;module&gt;</a:t>
            </a:r>
          </a:p>
          <a:p>
            <a:pPr marL="0" indent="0">
              <a:buNone/>
            </a:pPr>
            <a:r>
              <a:rPr lang="en-US" i="1" dirty="0" err="1"/>
              <a:t>ZeroDivisionError</a:t>
            </a:r>
            <a:r>
              <a:rPr lang="en-US" i="1" dirty="0"/>
              <a:t>: division by zero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8319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      Когда ошибки в программе возникают в процессе написания кода или его тестирования, то код исправляется так, чтобы ошибок не возникало. Однако нередко действия пользователя приводят к тому, что в программе возникает исключение. Например, программа ожидает ввод числа, но человек ввел букву. Попытка преобразовать ее к числу приведет к исключению </a:t>
            </a:r>
            <a:r>
              <a:rPr lang="en-US" b="1" dirty="0" err="1"/>
              <a:t>ValueError</a:t>
            </a:r>
            <a:r>
              <a:rPr lang="en-US" dirty="0"/>
              <a:t>, </a:t>
            </a:r>
            <a:r>
              <a:rPr lang="ru-RU" dirty="0"/>
              <a:t>и программа </a:t>
            </a:r>
            <a:r>
              <a:rPr lang="ru-RU" dirty="0" err="1"/>
              <a:t>аварийно</a:t>
            </a:r>
            <a:r>
              <a:rPr lang="ru-RU" dirty="0"/>
              <a:t> завершится.</a:t>
            </a:r>
          </a:p>
        </p:txBody>
      </p:sp>
    </p:spTree>
    <p:extLst>
      <p:ext uri="{BB962C8B-B14F-4D97-AF65-F5344CB8AC3E}">
        <p14:creationId xmlns:p14="http://schemas.microsoft.com/office/powerpoint/2010/main" val="25529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ru-RU" dirty="0"/>
              <a:t>На этот случай в языках программирования, в том числе </a:t>
            </a:r>
            <a:r>
              <a:rPr lang="en-US" dirty="0"/>
              <a:t>Python</a:t>
            </a:r>
            <a:r>
              <a:rPr lang="ru-RU" dirty="0"/>
              <a:t>, существует специальный оператор, позволяющий перехватывать возникающие исключения и обрабатывать их так, чтобы программа продолжала работать или корректно завершала работу.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ru-RU" dirty="0"/>
              <a:t>В </a:t>
            </a:r>
            <a:r>
              <a:rPr lang="en-US" dirty="0"/>
              <a:t>Python</a:t>
            </a:r>
            <a:r>
              <a:rPr lang="ru-RU" dirty="0"/>
              <a:t> такой перехват выполняет оператор </a:t>
            </a:r>
            <a:r>
              <a:rPr lang="en-US" b="1" dirty="0"/>
              <a:t>try-except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("</a:t>
            </a:r>
            <a:r>
              <a:rPr lang="ru-RU" dirty="0"/>
              <a:t>Попытаться сделать то-то и то-то, если при этом возникло исключение, то сделать вот это и это</a:t>
            </a:r>
            <a:r>
              <a:rPr lang="en-US" dirty="0"/>
              <a:t>.")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47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4CDFD2AB04B4CBA3BB2B9A288FCAE" ma:contentTypeVersion="2" ma:contentTypeDescription="Create a new document." ma:contentTypeScope="" ma:versionID="4fcebc2a00a724eb24763b491bb0110f">
  <xsd:schema xmlns:xsd="http://www.w3.org/2001/XMLSchema" xmlns:xs="http://www.w3.org/2001/XMLSchema" xmlns:p="http://schemas.microsoft.com/office/2006/metadata/properties" xmlns:ns2="b58f4340-86ac-42c8-bc41-e4129e00cedc" targetNamespace="http://schemas.microsoft.com/office/2006/metadata/properties" ma:root="true" ma:fieldsID="1fec566cea085da58f47930292f024d8" ns2:_="">
    <xsd:import namespace="b58f4340-86ac-42c8-bc41-e4129e00c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f4340-86ac-42c8-bc41-e4129e00c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DEE75F-9A48-4328-9F64-1345A54F3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f4340-86ac-42c8-bc41-e4129e00c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2F73AD-C03C-4B3C-9589-BFA986A66FCB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b58f4340-86ac-42c8-bc41-e4129e00cedc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E690747-EBC0-4927-9450-0110263A91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1043</Words>
  <Application>Microsoft Office PowerPoint</Application>
  <PresentationFormat>Широкоэкранный</PresentationFormat>
  <Paragraphs>109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Python 3</vt:lpstr>
      <vt:lpstr>Ошибки</vt:lpstr>
      <vt:lpstr>Синтаксическая ошибка</vt:lpstr>
      <vt:lpstr>Семантическая ошибка</vt:lpstr>
      <vt:lpstr>Ошибка значения</vt:lpstr>
      <vt:lpstr>Ошибка типа</vt:lpstr>
      <vt:lpstr>Ошибка деления на ноль</vt:lpstr>
      <vt:lpstr>Обработка исключений</vt:lpstr>
      <vt:lpstr>Try-except</vt:lpstr>
      <vt:lpstr>Try-except</vt:lpstr>
      <vt:lpstr>Try-except</vt:lpstr>
      <vt:lpstr>Обработка ValueError</vt:lpstr>
      <vt:lpstr>Обработка разных исключений</vt:lpstr>
      <vt:lpstr>finally и else</vt:lpstr>
      <vt:lpstr>Практика</vt:lpstr>
      <vt:lpstr>Практика</vt:lpstr>
      <vt:lpstr>Практика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4</dc:title>
  <dc:creator>Студент</dc:creator>
  <cp:lastModifiedBy>Гиздарь Богдан Сергеевич</cp:lastModifiedBy>
  <cp:revision>61</cp:revision>
  <dcterms:created xsi:type="dcterms:W3CDTF">2019-10-29T05:33:40Z</dcterms:created>
  <dcterms:modified xsi:type="dcterms:W3CDTF">2020-11-05T12:35:38Z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0x010100CD74CDFD2AB04B4CBA3BB2B9A288FCAE</vt:lpwstr>
  </property>
</Properties>
</file>