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9" r:id="rId8"/>
    <p:sldId id="280" r:id="rId9"/>
    <p:sldId id="281" r:id="rId10"/>
    <p:sldId id="259" r:id="rId11"/>
    <p:sldId id="268" r:id="rId12"/>
    <p:sldId id="261" r:id="rId13"/>
    <p:sldId id="272" r:id="rId14"/>
    <p:sldId id="273" r:id="rId15"/>
    <p:sldId id="262" r:id="rId16"/>
    <p:sldId id="263" r:id="rId17"/>
    <p:sldId id="264" r:id="rId18"/>
    <p:sldId id="266" r:id="rId19"/>
    <p:sldId id="274" r:id="rId20"/>
    <p:sldId id="270" r:id="rId21"/>
    <p:sldId id="277" r:id="rId22"/>
    <p:sldId id="276" r:id="rId23"/>
    <p:sldId id="271" r:id="rId24"/>
    <p:sldId id="275" r:id="rId25"/>
    <p:sldId id="267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роенные функции" id="{B4E96E38-8BEB-4F82-BDB2-0ABA233E3BE5}">
          <p14:sldIdLst>
            <p14:sldId id="256"/>
            <p14:sldId id="257"/>
            <p14:sldId id="269"/>
            <p14:sldId id="279"/>
            <p14:sldId id="280"/>
            <p14:sldId id="281"/>
            <p14:sldId id="259"/>
            <p14:sldId id="268"/>
            <p14:sldId id="261"/>
            <p14:sldId id="272"/>
            <p14:sldId id="273"/>
            <p14:sldId id="262"/>
            <p14:sldId id="263"/>
            <p14:sldId id="264"/>
            <p14:sldId id="266"/>
            <p14:sldId id="274"/>
            <p14:sldId id="270"/>
            <p14:sldId id="277"/>
            <p14:sldId id="276"/>
            <p14:sldId id="271"/>
            <p14:sldId id="275"/>
            <p14:sldId id="267"/>
            <p14:sldId id="282"/>
          </p14:sldIdLst>
        </p14:section>
        <p14:section name="Практика 1" id="{AF85A76C-C4A6-4869-B7B0-E1482C3792C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ук Арсений Владимирович" userId="S::arseny.stuk@urfu.me::35ad23c6-3e85-44dd-a60b-5bb37570ed11" providerId="AD" clId="Web-{E99BAF3C-AE39-4172-83F3-CE01797A9B1C}"/>
    <pc:docChg chg="sldOrd modSection">
      <pc:chgData name="Стук Арсений Владимирович" userId="S::arseny.stuk@urfu.me::35ad23c6-3e85-44dd-a60b-5bb37570ed11" providerId="AD" clId="Web-{E99BAF3C-AE39-4172-83F3-CE01797A9B1C}" dt="2020-10-15T13:04:44.471" v="1"/>
      <pc:docMkLst>
        <pc:docMk/>
      </pc:docMkLst>
      <pc:sldChg chg="ord">
        <pc:chgData name="Стук Арсений Владимирович" userId="S::arseny.stuk@urfu.me::35ad23c6-3e85-44dd-a60b-5bb37570ed11" providerId="AD" clId="Web-{E99BAF3C-AE39-4172-83F3-CE01797A9B1C}" dt="2020-10-15T13:04:44.471" v="1"/>
        <pc:sldMkLst>
          <pc:docMk/>
          <pc:sldMk cId="223194051" sldId="282"/>
        </pc:sldMkLst>
      </pc:sldChg>
    </pc:docChg>
  </pc:docChgLst>
  <pc:docChgLst>
    <pc:chgData name="Гиздарь Богдан Сергеевич" userId="9bfd6585-bc65-483d-98f9-06e740f03cc5" providerId="ADAL" clId="{D6493321-F6E2-4D6C-8D6F-9562ADBFA365}"/>
    <pc:docChg chg="mod">
      <pc:chgData name="Гиздарь Богдан Сергеевич" userId="9bfd6585-bc65-483d-98f9-06e740f03cc5" providerId="ADAL" clId="{D6493321-F6E2-4D6C-8D6F-9562ADBFA365}" dt="2020-10-20T12:51:57.852" v="0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2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4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39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82972-9D93-447B-B887-A31810BD0F6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83F444-7A7B-48B8-980E-0EBE1E30D5C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Python_4.1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Встроенные функции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93"/>
            <a:ext cx="7474344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locals()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x = 5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y = 10</a:t>
            </a:r>
          </a:p>
          <a:p>
            <a:pPr marL="0" indent="0">
              <a:buNone/>
            </a:pPr>
            <a:r>
              <a:rPr lang="en-US" err="1">
                <a:solidFill>
                  <a:srgbClr val="006600"/>
                </a:solidFill>
              </a:rPr>
              <a:t>def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err="1">
                <a:solidFill>
                  <a:srgbClr val="006600"/>
                </a:solidFill>
              </a:rPr>
              <a:t>my_function</a:t>
            </a:r>
            <a:r>
              <a:rPr lang="en-US">
                <a:solidFill>
                  <a:srgbClr val="006600"/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m = 5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n = 4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print(locals())</a:t>
            </a:r>
          </a:p>
          <a:p>
            <a:pPr marL="0" indent="0">
              <a:buNone/>
            </a:pPr>
            <a:r>
              <a:rPr lang="en-US" err="1">
                <a:solidFill>
                  <a:srgbClr val="006600"/>
                </a:solidFill>
              </a:rPr>
              <a:t>my_function</a:t>
            </a:r>
            <a:r>
              <a:rPr lang="en-US">
                <a:solidFill>
                  <a:srgbClr val="00660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/>
              <a:t>{'m': 5, 'n': 4}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2746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globals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x = 5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y = 10</a:t>
            </a:r>
          </a:p>
          <a:p>
            <a:pPr marL="0" indent="0">
              <a:buNone/>
            </a:pPr>
            <a:r>
              <a:rPr lang="en-US" err="1">
                <a:solidFill>
                  <a:srgbClr val="006600"/>
                </a:solidFill>
              </a:rPr>
              <a:t>def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err="1">
                <a:solidFill>
                  <a:srgbClr val="006600"/>
                </a:solidFill>
              </a:rPr>
              <a:t>my_function</a:t>
            </a:r>
            <a:r>
              <a:rPr lang="en-US">
                <a:solidFill>
                  <a:srgbClr val="006600"/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m = 5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n = 4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 print(</a:t>
            </a:r>
            <a:r>
              <a:rPr lang="en-US" err="1">
                <a:solidFill>
                  <a:srgbClr val="006600"/>
                </a:solidFill>
              </a:rPr>
              <a:t>globals</a:t>
            </a:r>
            <a:r>
              <a:rPr lang="en-US">
                <a:solidFill>
                  <a:srgbClr val="0066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err="1">
                <a:solidFill>
                  <a:srgbClr val="006600"/>
                </a:solidFill>
              </a:rPr>
              <a:t>my_function</a:t>
            </a:r>
            <a:r>
              <a:rPr lang="en-US">
                <a:solidFill>
                  <a:srgbClr val="006600"/>
                </a:solidFill>
              </a:rPr>
              <a:t>()</a:t>
            </a:r>
          </a:p>
          <a:p>
            <a:pPr marL="0" indent="0">
              <a:buNone/>
            </a:pPr>
            <a:r>
              <a:rPr lang="en-US"/>
              <a:t>{'__name__': '__main__', '__doc__': None, '__package__': None, '__loader__': &lt;_</a:t>
            </a:r>
            <a:r>
              <a:rPr lang="en-US" err="1"/>
              <a:t>frozen_importlib_external.SourceFileLoader</a:t>
            </a:r>
            <a:r>
              <a:rPr lang="en-US"/>
              <a:t> object at 0x7f497d5b6970&gt;, '__spec__': None, '__annotations__': {}, '__</a:t>
            </a:r>
            <a:r>
              <a:rPr lang="en-US" err="1"/>
              <a:t>builtins</a:t>
            </a:r>
            <a:r>
              <a:rPr lang="en-US"/>
              <a:t>__': &lt;module '</a:t>
            </a:r>
            <a:r>
              <a:rPr lang="en-US" err="1"/>
              <a:t>builtins</a:t>
            </a:r>
            <a:r>
              <a:rPr lang="en-US"/>
              <a:t>' (built-in)&gt;, '__file__': 'main.py', '__cached__': None, 'x': 5, 'y': 10, '</a:t>
            </a:r>
            <a:r>
              <a:rPr lang="en-US" err="1"/>
              <a:t>my_function</a:t>
            </a:r>
            <a:r>
              <a:rPr lang="en-US"/>
              <a:t>': &lt;function </a:t>
            </a:r>
            <a:r>
              <a:rPr lang="en-US" err="1"/>
              <a:t>my_function</a:t>
            </a:r>
            <a:r>
              <a:rPr lang="en-US"/>
              <a:t> at 0x7f497d59b3a0&gt;}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84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Перевод в другую систему счисления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err="1"/>
              <a:t>bin</a:t>
            </a:r>
            <a:r>
              <a:rPr lang="ru-RU"/>
              <a:t>() - возвращает строку с числом преобразованным в двоичную форму;</a:t>
            </a:r>
          </a:p>
          <a:p>
            <a:r>
              <a:rPr lang="ru-RU" err="1"/>
              <a:t>hex</a:t>
            </a:r>
            <a:r>
              <a:rPr lang="ru-RU"/>
              <a:t>() - возвращает строку с числом преобразованным в</a:t>
            </a:r>
          </a:p>
          <a:p>
            <a:pPr marL="0" indent="0">
              <a:buNone/>
            </a:pPr>
            <a:r>
              <a:rPr lang="ru-RU"/>
              <a:t>шестнадцатеричную форму;</a:t>
            </a:r>
            <a:endParaRPr lang="en-US"/>
          </a:p>
          <a:p>
            <a:r>
              <a:rPr lang="ru-RU" err="1"/>
              <a:t>oct</a:t>
            </a:r>
            <a:r>
              <a:rPr lang="ru-RU"/>
              <a:t>() - возвращает строку с числом преобразованным в восьмеричную</a:t>
            </a:r>
          </a:p>
          <a:p>
            <a:pPr marL="0" indent="0">
              <a:buNone/>
            </a:pPr>
            <a:r>
              <a:rPr lang="ru-RU"/>
              <a:t>форму;</a:t>
            </a:r>
          </a:p>
          <a:p>
            <a:r>
              <a:rPr lang="nn-NO">
                <a:solidFill>
                  <a:srgbClr val="006600"/>
                </a:solidFill>
              </a:rPr>
              <a:t>&gt;&gt;&gt;</a:t>
            </a:r>
            <a:r>
              <a:rPr lang="en-US">
                <a:solidFill>
                  <a:srgbClr val="006600"/>
                </a:solidFill>
              </a:rPr>
              <a:t>bin(15)</a:t>
            </a:r>
            <a:endParaRPr lang="nn-NO">
              <a:solidFill>
                <a:srgbClr val="006600"/>
              </a:solidFill>
            </a:endParaRPr>
          </a:p>
          <a:p>
            <a:r>
              <a:rPr lang="nn-NO">
                <a:solidFill>
                  <a:schemeClr val="tx1"/>
                </a:solidFill>
              </a:rPr>
              <a:t>0b1111</a:t>
            </a:r>
          </a:p>
          <a:p>
            <a:r>
              <a:rPr lang="nn-NO">
                <a:solidFill>
                  <a:srgbClr val="006600"/>
                </a:solidFill>
              </a:rPr>
              <a:t>&gt;&gt;&gt;</a:t>
            </a:r>
            <a:r>
              <a:rPr lang="en-US" err="1">
                <a:solidFill>
                  <a:srgbClr val="006600"/>
                </a:solidFill>
              </a:rPr>
              <a:t>oct</a:t>
            </a:r>
            <a:r>
              <a:rPr lang="en-US">
                <a:solidFill>
                  <a:srgbClr val="006600"/>
                </a:solidFill>
              </a:rPr>
              <a:t>(15)</a:t>
            </a:r>
          </a:p>
          <a:p>
            <a:r>
              <a:rPr lang="nn-NO">
                <a:solidFill>
                  <a:schemeClr val="tx1"/>
                </a:solidFill>
              </a:rPr>
              <a:t>0o17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1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проверки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err="1"/>
              <a:t>isinstance</a:t>
            </a:r>
            <a:r>
              <a:rPr lang="ru-RU"/>
              <a:t>() - проверяет является ли аргумент экземпляром класса;</a:t>
            </a:r>
          </a:p>
          <a:p>
            <a:r>
              <a:rPr lang="ru-RU" err="1"/>
              <a:t>issubclass</a:t>
            </a:r>
            <a:r>
              <a:rPr lang="ru-RU"/>
              <a:t>() - проверяет является ли аргумент подклассом;</a:t>
            </a:r>
          </a:p>
          <a:p>
            <a:r>
              <a:rPr lang="ru-RU" err="1"/>
              <a:t>type</a:t>
            </a:r>
            <a:r>
              <a:rPr lang="ru-RU"/>
              <a:t>() - возвращает тип объекта;</a:t>
            </a:r>
          </a:p>
          <a:p>
            <a:r>
              <a:rPr lang="en-US">
                <a:solidFill>
                  <a:srgbClr val="006600"/>
                </a:solidFill>
              </a:rPr>
              <a:t>class </a:t>
            </a:r>
            <a:r>
              <a:rPr lang="en-US" err="1">
                <a:solidFill>
                  <a:srgbClr val="006600"/>
                </a:solidFill>
              </a:rPr>
              <a:t>Thefirst</a:t>
            </a:r>
            <a:r>
              <a:rPr lang="en-US">
                <a:solidFill>
                  <a:srgbClr val="006600"/>
                </a:solidFill>
              </a:rPr>
              <a:t>:</a:t>
            </a:r>
          </a:p>
          <a:p>
            <a:r>
              <a:rPr lang="en-US">
                <a:solidFill>
                  <a:srgbClr val="006600"/>
                </a:solidFill>
              </a:rPr>
              <a:t>  pass</a:t>
            </a:r>
          </a:p>
          <a:p>
            <a:r>
              <a:rPr lang="en-US">
                <a:solidFill>
                  <a:srgbClr val="006600"/>
                </a:solidFill>
              </a:rPr>
              <a:t>class </a:t>
            </a:r>
            <a:r>
              <a:rPr lang="en-US" err="1">
                <a:solidFill>
                  <a:srgbClr val="006600"/>
                </a:solidFill>
              </a:rPr>
              <a:t>Thesecond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err="1">
                <a:solidFill>
                  <a:srgbClr val="006600"/>
                </a:solidFill>
              </a:rPr>
              <a:t>Thefirst</a:t>
            </a:r>
            <a:r>
              <a:rPr lang="en-US">
                <a:solidFill>
                  <a:srgbClr val="006600"/>
                </a:solidFill>
              </a:rPr>
              <a:t>):</a:t>
            </a:r>
          </a:p>
          <a:p>
            <a:r>
              <a:rPr lang="en-US">
                <a:solidFill>
                  <a:srgbClr val="006600"/>
                </a:solidFill>
              </a:rPr>
              <a:t>  pass</a:t>
            </a:r>
          </a:p>
          <a:p>
            <a:r>
              <a:rPr lang="en-US">
                <a:solidFill>
                  <a:srgbClr val="006600"/>
                </a:solidFill>
              </a:rPr>
              <a:t>print(</a:t>
            </a:r>
            <a:r>
              <a:rPr lang="en-US" err="1">
                <a:solidFill>
                  <a:srgbClr val="006600"/>
                </a:solidFill>
              </a:rPr>
              <a:t>issubclass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err="1">
                <a:solidFill>
                  <a:srgbClr val="006600"/>
                </a:solidFill>
              </a:rPr>
              <a:t>Thesecond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en-US" err="1">
                <a:solidFill>
                  <a:srgbClr val="006600"/>
                </a:solidFill>
              </a:rPr>
              <a:t>Thefirst</a:t>
            </a:r>
            <a:r>
              <a:rPr lang="en-US">
                <a:solidFill>
                  <a:srgbClr val="006600"/>
                </a:solidFill>
              </a:rPr>
              <a:t>))</a:t>
            </a:r>
          </a:p>
          <a:p>
            <a:r>
              <a:rPr lang="en-US"/>
              <a:t>True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0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sum(), min(), max()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err="1"/>
              <a:t>max</a:t>
            </a:r>
            <a:r>
              <a:rPr lang="ru-RU"/>
              <a:t>() - возвращает наибольшее значение;</a:t>
            </a:r>
          </a:p>
          <a:p>
            <a:r>
              <a:rPr lang="ru-RU" err="1"/>
              <a:t>min</a:t>
            </a:r>
            <a:r>
              <a:rPr lang="ru-RU"/>
              <a:t>() - возвращает наименьшее значение;</a:t>
            </a:r>
          </a:p>
          <a:p>
            <a:r>
              <a:rPr lang="en-US"/>
              <a:t>sum() – </a:t>
            </a:r>
            <a:r>
              <a:rPr lang="ru-RU"/>
              <a:t>возвращает сумму списка.</a:t>
            </a:r>
            <a:endParaRPr lang="en-US"/>
          </a:p>
          <a:p>
            <a:endParaRPr lang="ru-RU"/>
          </a:p>
          <a:p>
            <a:r>
              <a:rPr lang="ru-RU">
                <a:solidFill>
                  <a:srgbClr val="006600"/>
                </a:solidFill>
              </a:rPr>
              <a:t>&gt;&gt;&gt; s = ['1', '12', '120', '22']</a:t>
            </a:r>
          </a:p>
          <a:p>
            <a:r>
              <a:rPr lang="ru-RU">
                <a:solidFill>
                  <a:srgbClr val="006600"/>
                </a:solidFill>
              </a:rPr>
              <a:t>&gt;&gt;&gt; </a:t>
            </a:r>
            <a:r>
              <a:rPr lang="ru-RU" err="1">
                <a:solidFill>
                  <a:srgbClr val="006600"/>
                </a:solidFill>
              </a:rPr>
              <a:t>max</a:t>
            </a:r>
            <a:r>
              <a:rPr lang="ru-RU">
                <a:solidFill>
                  <a:srgbClr val="006600"/>
                </a:solidFill>
              </a:rPr>
              <a:t>(s) </a:t>
            </a:r>
            <a:r>
              <a:rPr lang="en-US">
                <a:solidFill>
                  <a:srgbClr val="006600"/>
                </a:solidFill>
              </a:rPr>
              <a:t>                        </a:t>
            </a:r>
            <a:r>
              <a:rPr lang="ru-RU">
                <a:solidFill>
                  <a:srgbClr val="006600"/>
                </a:solidFill>
              </a:rPr>
              <a:t># максимальный в лексикографическом порядке'22'</a:t>
            </a:r>
          </a:p>
          <a:p>
            <a:r>
              <a:rPr lang="ru-RU">
                <a:solidFill>
                  <a:srgbClr val="006600"/>
                </a:solidFill>
              </a:rPr>
              <a:t>&gt;&gt;&gt; </a:t>
            </a:r>
            <a:r>
              <a:rPr lang="ru-RU" err="1">
                <a:solidFill>
                  <a:srgbClr val="006600"/>
                </a:solidFill>
              </a:rPr>
              <a:t>max</a:t>
            </a:r>
            <a:r>
              <a:rPr lang="ru-RU">
                <a:solidFill>
                  <a:srgbClr val="006600"/>
                </a:solidFill>
              </a:rPr>
              <a:t>(s, </a:t>
            </a:r>
            <a:r>
              <a:rPr lang="ru-RU" err="1">
                <a:solidFill>
                  <a:srgbClr val="006600"/>
                </a:solidFill>
              </a:rPr>
              <a:t>key</a:t>
            </a:r>
            <a:r>
              <a:rPr lang="ru-RU">
                <a:solidFill>
                  <a:srgbClr val="006600"/>
                </a:solidFill>
              </a:rPr>
              <a:t>=</a:t>
            </a:r>
            <a:r>
              <a:rPr lang="ru-RU" err="1">
                <a:solidFill>
                  <a:srgbClr val="006600"/>
                </a:solidFill>
              </a:rPr>
              <a:t>len</a:t>
            </a:r>
            <a:r>
              <a:rPr lang="ru-RU">
                <a:solidFill>
                  <a:srgbClr val="006600"/>
                </a:solidFill>
              </a:rPr>
              <a:t>) </a:t>
            </a:r>
            <a:r>
              <a:rPr lang="en-US">
                <a:solidFill>
                  <a:srgbClr val="006600"/>
                </a:solidFill>
              </a:rPr>
              <a:t>        </a:t>
            </a:r>
            <a:r>
              <a:rPr lang="ru-RU">
                <a:solidFill>
                  <a:srgbClr val="006600"/>
                </a:solidFill>
              </a:rPr>
              <a:t># максимальный по длине. '120'</a:t>
            </a:r>
          </a:p>
          <a:p>
            <a:r>
              <a:rPr lang="en-US">
                <a:solidFill>
                  <a:srgbClr val="006600"/>
                </a:solidFill>
              </a:rPr>
              <a:t>&gt;&gt;&gt;min('</a:t>
            </a:r>
            <a:r>
              <a:rPr lang="en-US" err="1">
                <a:solidFill>
                  <a:srgbClr val="006600"/>
                </a:solidFill>
              </a:rPr>
              <a:t>c','a','b</a:t>
            </a:r>
            <a:r>
              <a:rPr lang="en-US">
                <a:solidFill>
                  <a:srgbClr val="006600"/>
                </a:solidFill>
              </a:rPr>
              <a:t>')              # 'a'</a:t>
            </a:r>
            <a:endParaRPr lang="ru-RU">
              <a:solidFill>
                <a:srgbClr val="006600"/>
              </a:solidFill>
            </a:endParaRPr>
          </a:p>
          <a:p>
            <a:r>
              <a:rPr lang="en-US">
                <a:solidFill>
                  <a:srgbClr val="006600"/>
                </a:solidFill>
              </a:rPr>
              <a:t>&gt;&gt;&gt;sum([1, 2, 3, 4, 5]       #15</a:t>
            </a:r>
            <a:endParaRPr lang="ru-RU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all(), any()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err="1"/>
              <a:t>all</a:t>
            </a:r>
            <a:r>
              <a:rPr lang="ru-RU" b="1"/>
              <a:t>() </a:t>
            </a:r>
            <a:r>
              <a:rPr lang="ru-RU"/>
              <a:t>- проверяет отсутствие нуля в аргументе;</a:t>
            </a:r>
            <a:r>
              <a:rPr lang="en-US"/>
              <a:t> </a:t>
            </a:r>
            <a:r>
              <a:rPr lang="ru-RU"/>
              <a:t>аргумент – любой итерируемый объект, возвращает </a:t>
            </a:r>
            <a:r>
              <a:rPr lang="en-US"/>
              <a:t>True </a:t>
            </a:r>
            <a:r>
              <a:rPr lang="ru-RU"/>
              <a:t>или </a:t>
            </a:r>
            <a:r>
              <a:rPr lang="en-US"/>
              <a:t>False</a:t>
            </a:r>
            <a:endParaRPr lang="ru-RU"/>
          </a:p>
          <a:p>
            <a:endParaRPr lang="en-US"/>
          </a:p>
          <a:p>
            <a:r>
              <a:rPr lang="ru-RU" b="1" err="1"/>
              <a:t>any</a:t>
            </a:r>
            <a:r>
              <a:rPr lang="ru-RU" b="1"/>
              <a:t>() </a:t>
            </a:r>
            <a:r>
              <a:rPr lang="ru-RU"/>
              <a:t>- проверяет наличие нуля в аргументе;</a:t>
            </a:r>
            <a:r>
              <a:rPr lang="en-US"/>
              <a:t> </a:t>
            </a:r>
            <a:r>
              <a:rPr lang="ru-RU"/>
              <a:t>Возвращает </a:t>
            </a:r>
            <a:r>
              <a:rPr lang="ru-RU" err="1"/>
              <a:t>True</a:t>
            </a:r>
            <a:r>
              <a:rPr lang="ru-RU"/>
              <a:t> если среди элементов аргумента хотя бы один элемент не равен нулю или </a:t>
            </a:r>
            <a:r>
              <a:rPr lang="ru-RU" err="1"/>
              <a:t>False</a:t>
            </a:r>
            <a:r>
              <a:rPr lang="en-US"/>
              <a:t> </a:t>
            </a:r>
            <a:r>
              <a:rPr lang="ru-RU"/>
              <a:t>если все элементы аргумента равны нулю или </a:t>
            </a:r>
            <a:r>
              <a:rPr lang="ru-RU" err="1"/>
              <a:t>False</a:t>
            </a:r>
            <a:r>
              <a:rPr lang="ru-RU"/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3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Есть ли в списке четные числа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>
                <a:solidFill>
                  <a:srgbClr val="006600"/>
                </a:solidFill>
              </a:rPr>
              <a:t>&gt;&gt;&gt; s = [7, 11, 120]</a:t>
            </a:r>
          </a:p>
          <a:p>
            <a:r>
              <a:rPr lang="en-US" sz="3200">
                <a:solidFill>
                  <a:srgbClr val="006600"/>
                </a:solidFill>
              </a:rPr>
              <a:t>&gt;&gt;&gt; </a:t>
            </a:r>
            <a:r>
              <a:rPr lang="en-US" sz="3200" err="1">
                <a:solidFill>
                  <a:srgbClr val="006600"/>
                </a:solidFill>
              </a:rPr>
              <a:t>def</a:t>
            </a:r>
            <a:r>
              <a:rPr lang="en-US" sz="3200">
                <a:solidFill>
                  <a:srgbClr val="006600"/>
                </a:solidFill>
              </a:rPr>
              <a:t> even(s):</a:t>
            </a:r>
          </a:p>
          <a:p>
            <a:r>
              <a:rPr lang="en-US" sz="3200">
                <a:solidFill>
                  <a:srgbClr val="006600"/>
                </a:solidFill>
              </a:rPr>
              <a:t>    for element in s:</a:t>
            </a:r>
          </a:p>
          <a:p>
            <a:r>
              <a:rPr lang="en-US" sz="3200">
                <a:solidFill>
                  <a:srgbClr val="006600"/>
                </a:solidFill>
              </a:rPr>
              <a:t>   	 if element % 2 == 0:</a:t>
            </a:r>
          </a:p>
          <a:p>
            <a:r>
              <a:rPr lang="en-US" sz="3200">
                <a:solidFill>
                  <a:srgbClr val="006600"/>
                </a:solidFill>
              </a:rPr>
              <a:t>   		 return True</a:t>
            </a:r>
          </a:p>
          <a:p>
            <a:r>
              <a:rPr lang="en-US" sz="3200">
                <a:solidFill>
                  <a:srgbClr val="006600"/>
                </a:solidFill>
              </a:rPr>
              <a:t>    return False</a:t>
            </a:r>
          </a:p>
          <a:p>
            <a:r>
              <a:rPr lang="en-US" sz="3200">
                <a:solidFill>
                  <a:srgbClr val="006600"/>
                </a:solidFill>
              </a:rPr>
              <a:t>&gt;&gt;&gt; even(s)</a:t>
            </a:r>
          </a:p>
          <a:p>
            <a:r>
              <a:rPr lang="en-US" sz="3200"/>
              <a:t>True</a:t>
            </a:r>
          </a:p>
          <a:p>
            <a:r>
              <a:rPr lang="en-US" sz="3200">
                <a:solidFill>
                  <a:srgbClr val="006600"/>
                </a:solidFill>
              </a:rPr>
              <a:t>&gt;&gt;&gt; any(element % 2 == 0 for element in s)</a:t>
            </a:r>
            <a:r>
              <a:rPr lang="ru-RU" sz="3200">
                <a:solidFill>
                  <a:srgbClr val="006600"/>
                </a:solidFill>
              </a:rPr>
              <a:t>  </a:t>
            </a:r>
            <a:r>
              <a:rPr lang="en-US" sz="3200">
                <a:solidFill>
                  <a:srgbClr val="006600"/>
                </a:solidFill>
              </a:rPr>
              <a:t># </a:t>
            </a:r>
            <a:r>
              <a:rPr lang="ru-RU" sz="3200">
                <a:solidFill>
                  <a:srgbClr val="006600"/>
                </a:solidFill>
              </a:rPr>
              <a:t>этот вариант предпочтительнее</a:t>
            </a:r>
            <a:endParaRPr lang="en-US" sz="3200">
              <a:solidFill>
                <a:srgbClr val="006600"/>
              </a:solidFill>
            </a:endParaRPr>
          </a:p>
          <a:p>
            <a:r>
              <a:rPr lang="en-US" sz="3200"/>
              <a:t>True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8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sorted()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sorted() – </a:t>
            </a:r>
            <a:r>
              <a:rPr lang="ru-RU"/>
              <a:t>сортирует итерируемый объект</a:t>
            </a:r>
            <a:endParaRPr lang="en-US"/>
          </a:p>
          <a:p>
            <a:r>
              <a:rPr lang="en-US"/>
              <a:t>sorted(</a:t>
            </a:r>
            <a:r>
              <a:rPr lang="en-US" err="1"/>
              <a:t>iterable</a:t>
            </a:r>
            <a:r>
              <a:rPr lang="ru-RU"/>
              <a:t>, </a:t>
            </a:r>
            <a:r>
              <a:rPr lang="en-US"/>
              <a:t>key=None, reverse=False)</a:t>
            </a:r>
            <a:endParaRPr lang="ru-RU"/>
          </a:p>
          <a:p>
            <a:pPr algn="just"/>
            <a:r>
              <a:rPr lang="ru-RU" b="1" err="1"/>
              <a:t>key</a:t>
            </a:r>
            <a:r>
              <a:rPr lang="ru-RU"/>
              <a:t> – функция, принимающая один аргумент, применяемая к каждому элементу </a:t>
            </a:r>
            <a:r>
              <a:rPr lang="ru-RU" err="1"/>
              <a:t>итерируемого_объекта</a:t>
            </a:r>
            <a:r>
              <a:rPr lang="ru-RU"/>
              <a:t>. Сортируются полученные, после применения функции, значения. Необязательный аргумент.</a:t>
            </a:r>
          </a:p>
          <a:p>
            <a:pPr algn="just"/>
            <a:endParaRPr lang="ru-RU"/>
          </a:p>
          <a:p>
            <a:pPr algn="just"/>
            <a:r>
              <a:rPr lang="ru-RU" b="1" err="1"/>
              <a:t>reverse</a:t>
            </a:r>
            <a:r>
              <a:rPr lang="ru-RU"/>
              <a:t> – в случае если этот именной аргумент равен </a:t>
            </a:r>
            <a:r>
              <a:rPr lang="ru-RU" err="1"/>
              <a:t>True</a:t>
            </a:r>
            <a:r>
              <a:rPr lang="ru-RU"/>
              <a:t>, сортировка будет произведена в обратном порядке. Необязательный аргумент.</a:t>
            </a:r>
            <a:endParaRPr lang="en-US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sorted()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6600"/>
                </a:solidFill>
              </a:rPr>
              <a:t>&gt;&gt;&gt;a = [3, 2, 1]</a:t>
            </a:r>
          </a:p>
          <a:p>
            <a:r>
              <a:rPr lang="en-US">
                <a:solidFill>
                  <a:srgbClr val="006600"/>
                </a:solidFill>
              </a:rPr>
              <a:t>&gt;&gt;&gt;sorted(a)</a:t>
            </a:r>
          </a:p>
          <a:p>
            <a:r>
              <a:rPr lang="en-US"/>
              <a:t>[1, 2, 3]</a:t>
            </a:r>
          </a:p>
          <a:p>
            <a:r>
              <a:rPr lang="en-US">
                <a:solidFill>
                  <a:srgbClr val="006600"/>
                </a:solidFill>
              </a:rPr>
              <a:t>&gt;&gt;&gt; s = </a:t>
            </a:r>
            <a:r>
              <a:rPr lang="en-US"/>
              <a:t>(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K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r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k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a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, 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A</a:t>
            </a:r>
            <a:r>
              <a:rPr lang="ru-RU">
                <a:solidFill>
                  <a:srgbClr val="006600"/>
                </a:solidFill>
              </a:rPr>
              <a:t>'</a:t>
            </a:r>
            <a:r>
              <a:rPr lang="en-US">
                <a:solidFill>
                  <a:srgbClr val="006600"/>
                </a:solidFill>
              </a:rPr>
              <a:t>)</a:t>
            </a:r>
          </a:p>
          <a:p>
            <a:r>
              <a:rPr lang="en-US">
                <a:solidFill>
                  <a:srgbClr val="006600"/>
                </a:solidFill>
              </a:rPr>
              <a:t>&gt;&gt;&gt;sorted(s, reverse=True)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['r', 'k', 'e', 'a', 'K', 'E', 'A']</a:t>
            </a:r>
          </a:p>
          <a:p>
            <a:pPr marL="0" indent="0">
              <a:buNone/>
            </a:pPr>
            <a:r>
              <a:rPr lang="en-US">
                <a:solidFill>
                  <a:srgbClr val="006600"/>
                </a:solidFill>
              </a:rPr>
              <a:t> &gt;&gt;&gt;</a:t>
            </a:r>
            <a:r>
              <a:rPr lang="ru-RU">
                <a:solidFill>
                  <a:srgbClr val="006600"/>
                </a:solidFill>
              </a:rPr>
              <a:t> </a:t>
            </a:r>
            <a:r>
              <a:rPr lang="en-US" err="1">
                <a:solidFill>
                  <a:srgbClr val="006600"/>
                </a:solidFill>
              </a:rPr>
              <a:t>lst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ru-RU">
                <a:solidFill>
                  <a:srgbClr val="006600"/>
                </a:solidFill>
              </a:rPr>
              <a:t>= ["Кот", "Кружка", "Машина", "Клад", "Ор"]</a:t>
            </a:r>
          </a:p>
          <a:p>
            <a:r>
              <a:rPr lang="en-US">
                <a:solidFill>
                  <a:srgbClr val="006600"/>
                </a:solidFill>
              </a:rPr>
              <a:t>&gt;&gt;&gt;</a:t>
            </a:r>
            <a:r>
              <a:rPr lang="ru-RU">
                <a:solidFill>
                  <a:srgbClr val="006600"/>
                </a:solidFill>
              </a:rPr>
              <a:t> </a:t>
            </a:r>
            <a:r>
              <a:rPr lang="ru-RU" err="1">
                <a:solidFill>
                  <a:srgbClr val="006600"/>
                </a:solidFill>
              </a:rPr>
              <a:t>sorted</a:t>
            </a:r>
            <a:r>
              <a:rPr lang="ru-RU">
                <a:solidFill>
                  <a:srgbClr val="006600"/>
                </a:solidFill>
              </a:rPr>
              <a:t>(</a:t>
            </a:r>
            <a:r>
              <a:rPr lang="ru-RU" err="1">
                <a:solidFill>
                  <a:srgbClr val="006600"/>
                </a:solidFill>
              </a:rPr>
              <a:t>lst</a:t>
            </a:r>
            <a:r>
              <a:rPr lang="ru-RU">
                <a:solidFill>
                  <a:srgbClr val="006600"/>
                </a:solidFill>
              </a:rPr>
              <a:t>, </a:t>
            </a:r>
            <a:r>
              <a:rPr lang="ru-RU" err="1">
                <a:solidFill>
                  <a:srgbClr val="006600"/>
                </a:solidFill>
              </a:rPr>
              <a:t>key</a:t>
            </a:r>
            <a:r>
              <a:rPr lang="ru-RU">
                <a:solidFill>
                  <a:srgbClr val="006600"/>
                </a:solidFill>
              </a:rPr>
              <a:t>=</a:t>
            </a:r>
            <a:r>
              <a:rPr lang="ru-RU" err="1">
                <a:solidFill>
                  <a:srgbClr val="006600"/>
                </a:solidFill>
              </a:rPr>
              <a:t>len</a:t>
            </a:r>
            <a:r>
              <a:rPr lang="ru-RU">
                <a:solidFill>
                  <a:srgbClr val="006600"/>
                </a:solidFill>
              </a:rPr>
              <a:t>) </a:t>
            </a:r>
            <a:r>
              <a:rPr lang="en-US">
                <a:solidFill>
                  <a:srgbClr val="006600"/>
                </a:solidFill>
              </a:rPr>
              <a:t># </a:t>
            </a:r>
            <a:r>
              <a:rPr lang="ru-RU">
                <a:solidFill>
                  <a:srgbClr val="006600"/>
                </a:solidFill>
              </a:rPr>
              <a:t>Отсортируем их по длине строки</a:t>
            </a:r>
            <a:endParaRPr lang="en-US">
              <a:solidFill>
                <a:srgbClr val="006600"/>
              </a:solidFill>
            </a:endParaRPr>
          </a:p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['Ор', 'Кот', 'Клад', 'Кружка', 'Машина']</a:t>
            </a:r>
          </a:p>
          <a:p>
            <a:endParaRPr lang="en-US"/>
          </a:p>
          <a:p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6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300" err="1"/>
              <a:t>zip</a:t>
            </a:r>
            <a:r>
              <a:rPr lang="ru-RU" sz="2300"/>
              <a:t>() - возвращает итератор кортежей состоящих из элементов аргумента</a:t>
            </a:r>
            <a:r>
              <a:rPr lang="en-US" sz="2300"/>
              <a:t>, </a:t>
            </a:r>
            <a:r>
              <a:rPr lang="ru-RU" sz="2300"/>
              <a:t>позволяет «склеить» два итерируемых объекта.</a:t>
            </a:r>
          </a:p>
          <a:p>
            <a:r>
              <a:rPr lang="en-US">
                <a:solidFill>
                  <a:srgbClr val="006600"/>
                </a:solidFill>
              </a:rPr>
              <a:t>&gt;&gt;&gt;letters = '</a:t>
            </a:r>
            <a:r>
              <a:rPr lang="en-US" err="1">
                <a:solidFill>
                  <a:srgbClr val="006600"/>
                </a:solidFill>
              </a:rPr>
              <a:t>abcd</a:t>
            </a:r>
            <a:r>
              <a:rPr lang="en-US">
                <a:solidFill>
                  <a:srgbClr val="006600"/>
                </a:solidFill>
              </a:rPr>
              <a:t>'</a:t>
            </a:r>
          </a:p>
          <a:p>
            <a:r>
              <a:rPr lang="en-US">
                <a:solidFill>
                  <a:srgbClr val="006600"/>
                </a:solidFill>
              </a:rPr>
              <a:t>&gt;&gt;&gt;numbers = (10, 20, 30)</a:t>
            </a:r>
          </a:p>
          <a:p>
            <a:r>
              <a:rPr lang="en-US">
                <a:solidFill>
                  <a:srgbClr val="006600"/>
                </a:solidFill>
              </a:rPr>
              <a:t>&gt;&gt;&gt;zipped = zip(letters, numbers)</a:t>
            </a:r>
          </a:p>
          <a:p>
            <a:r>
              <a:rPr lang="en-US">
                <a:solidFill>
                  <a:srgbClr val="006600"/>
                </a:solidFill>
              </a:rPr>
              <a:t>&gt;&gt;&gt;</a:t>
            </a:r>
            <a:r>
              <a:rPr lang="en-US" err="1">
                <a:solidFill>
                  <a:srgbClr val="006600"/>
                </a:solidFill>
              </a:rPr>
              <a:t>zipped_list</a:t>
            </a:r>
            <a:r>
              <a:rPr lang="en-US">
                <a:solidFill>
                  <a:srgbClr val="006600"/>
                </a:solidFill>
              </a:rPr>
              <a:t> = list(zipped)</a:t>
            </a:r>
          </a:p>
          <a:p>
            <a:r>
              <a:rPr lang="en-US">
                <a:solidFill>
                  <a:srgbClr val="006600"/>
                </a:solidFill>
              </a:rPr>
              <a:t>&gt;&gt;&gt;</a:t>
            </a:r>
            <a:r>
              <a:rPr lang="en-US" err="1">
                <a:solidFill>
                  <a:srgbClr val="006600"/>
                </a:solidFill>
              </a:rPr>
              <a:t>zipped_list</a:t>
            </a:r>
            <a:endParaRPr lang="en-US">
              <a:solidFill>
                <a:srgbClr val="006600"/>
              </a:solidFill>
            </a:endParaRPr>
          </a:p>
          <a:p>
            <a:r>
              <a:rPr lang="en-US"/>
              <a:t>[('a',10), ('b', 20), ('c', 30)]</a:t>
            </a:r>
          </a:p>
          <a:p>
            <a:r>
              <a:rPr lang="ru-RU"/>
              <a:t>с помощью </a:t>
            </a:r>
            <a:r>
              <a:rPr lang="en-US"/>
              <a:t>zip </a:t>
            </a:r>
            <a:r>
              <a:rPr lang="ru-RU"/>
              <a:t>можно создать словарь из двух списков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Built-in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      Встроенные функции (</a:t>
            </a:r>
            <a:r>
              <a:rPr lang="ru-RU" sz="2800" dirty="0" err="1"/>
              <a:t>Built-in</a:t>
            </a:r>
            <a:r>
              <a:rPr lang="ru-RU" sz="2800" dirty="0"/>
              <a:t>) - это функции встроенные в интерпретатор </a:t>
            </a:r>
            <a:r>
              <a:rPr lang="ru-RU" sz="2800" dirty="0" err="1"/>
              <a:t>Python</a:t>
            </a:r>
            <a:r>
              <a:rPr lang="ru-RU" sz="2800" dirty="0"/>
              <a:t> и для их использования в программах не надо импортировать модули. В интерпретатор </a:t>
            </a:r>
            <a:r>
              <a:rPr lang="ru-RU" sz="2800" dirty="0" err="1"/>
              <a:t>Python</a:t>
            </a:r>
            <a:r>
              <a:rPr lang="ru-RU" sz="2800" dirty="0"/>
              <a:t> встроены следующие (</a:t>
            </a:r>
            <a:r>
              <a:rPr lang="ru-RU" sz="2800" dirty="0" err="1"/>
              <a:t>Built-in</a:t>
            </a:r>
            <a:r>
              <a:rPr lang="ru-RU" sz="2800" dirty="0"/>
              <a:t>) функции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Ознакомиться со всеми встроенными функциями можно по ссылке</a:t>
            </a:r>
          </a:p>
          <a:p>
            <a:r>
              <a:rPr lang="en-US" sz="2800" dirty="0"/>
              <a:t>https://docs.python.org/3/library/functions.html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9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enumerated</a:t>
            </a:r>
            <a:r>
              <a:rPr lang="ru-RU"/>
              <a:t>() 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err="1"/>
              <a:t>enumerated</a:t>
            </a:r>
            <a:r>
              <a:rPr lang="ru-RU"/>
              <a:t>() - нумерует элементы итерируемого объекта при этом начало нумерации можно задавать произвольно. Создает объект, который генерирует кортежи, состоящие из двух элементов - индекса элемента и самого элемента.</a:t>
            </a:r>
          </a:p>
          <a:p>
            <a:r>
              <a:rPr lang="ru-RU" err="1"/>
              <a:t>enumerate</a:t>
            </a:r>
            <a:r>
              <a:rPr lang="ru-RU"/>
              <a:t>(</a:t>
            </a:r>
            <a:r>
              <a:rPr lang="en-US" err="1"/>
              <a:t>iterable</a:t>
            </a:r>
            <a:r>
              <a:rPr lang="ru-RU"/>
              <a:t>, </a:t>
            </a:r>
            <a:r>
              <a:rPr lang="en-US"/>
              <a:t>start</a:t>
            </a:r>
            <a:r>
              <a:rPr lang="ru-RU"/>
              <a:t>)</a:t>
            </a:r>
          </a:p>
          <a:p>
            <a:r>
              <a:rPr lang="en-US" err="1"/>
              <a:t>iterable</a:t>
            </a:r>
            <a:r>
              <a:rPr lang="ru-RU"/>
              <a:t> – объект поддерживающий итерирование.</a:t>
            </a:r>
            <a:r>
              <a:rPr lang="en-US"/>
              <a:t> </a:t>
            </a:r>
            <a:r>
              <a:rPr lang="ru-RU"/>
              <a:t>Обязательный аргумент.</a:t>
            </a:r>
          </a:p>
          <a:p>
            <a:r>
              <a:rPr lang="en-US"/>
              <a:t>start</a:t>
            </a:r>
            <a:r>
              <a:rPr lang="ru-RU"/>
              <a:t> – целое число (</a:t>
            </a:r>
            <a:r>
              <a:rPr lang="ru-RU" err="1"/>
              <a:t>int</a:t>
            </a:r>
            <a:r>
              <a:rPr lang="ru-RU"/>
              <a:t>) возвращаемое в кортеже с первым элементом итерируемого объекта. По умолчанию аргумент равен нулю. Необязательный аргумент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enumerated</a:t>
            </a:r>
            <a:r>
              <a:rPr lang="ru-RU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solidFill>
                  <a:srgbClr val="006600"/>
                </a:solidFill>
              </a:rPr>
              <a:t>&gt;&gt;&gt; a = [1</a:t>
            </a:r>
            <a:r>
              <a:rPr lang="ru-RU">
                <a:solidFill>
                  <a:srgbClr val="006600"/>
                </a:solidFill>
              </a:rPr>
              <a:t>0</a:t>
            </a:r>
            <a:r>
              <a:rPr lang="it-IT">
                <a:solidFill>
                  <a:srgbClr val="006600"/>
                </a:solidFill>
              </a:rPr>
              <a:t>, 20, 30, 40]</a:t>
            </a:r>
          </a:p>
          <a:p>
            <a:r>
              <a:rPr lang="it-IT">
                <a:solidFill>
                  <a:srgbClr val="006600"/>
                </a:solidFill>
              </a:rPr>
              <a:t>&gt;&gt;&gt; for i in enumerate(a):</a:t>
            </a:r>
          </a:p>
          <a:p>
            <a:r>
              <a:rPr lang="it-IT">
                <a:solidFill>
                  <a:srgbClr val="006600"/>
                </a:solidFill>
              </a:rPr>
              <a:t>...     print(i)</a:t>
            </a:r>
          </a:p>
          <a:p>
            <a:r>
              <a:rPr lang="it-IT">
                <a:solidFill>
                  <a:srgbClr val="006600"/>
                </a:solidFill>
              </a:rPr>
              <a:t>... </a:t>
            </a:r>
          </a:p>
          <a:p>
            <a:r>
              <a:rPr lang="it-IT">
                <a:solidFill>
                  <a:schemeClr val="tx1"/>
                </a:solidFill>
              </a:rPr>
              <a:t>(0, 10)</a:t>
            </a:r>
          </a:p>
          <a:p>
            <a:r>
              <a:rPr lang="it-IT">
                <a:solidFill>
                  <a:schemeClr val="tx1"/>
                </a:solidFill>
              </a:rPr>
              <a:t>(1, 20)</a:t>
            </a:r>
          </a:p>
          <a:p>
            <a:r>
              <a:rPr lang="it-IT">
                <a:solidFill>
                  <a:schemeClr val="tx1"/>
                </a:solidFill>
              </a:rPr>
              <a:t>(2, 30)</a:t>
            </a:r>
          </a:p>
          <a:p>
            <a:r>
              <a:rPr lang="it-IT">
                <a:solidFill>
                  <a:schemeClr val="tx1"/>
                </a:solidFill>
              </a:rPr>
              <a:t>(3, 40)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7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739641"/>
          </a:xfrm>
        </p:spPr>
        <p:txBody>
          <a:bodyPr>
            <a:normAutofit fontScale="92500" lnSpcReduction="10000"/>
          </a:bodyPr>
          <a:lstStyle/>
          <a:p>
            <a:r>
              <a:rPr lang="ru-RU" err="1"/>
              <a:t>reversed</a:t>
            </a:r>
            <a:r>
              <a:rPr lang="ru-RU"/>
              <a:t>  - разворачивает итерируемый объект</a:t>
            </a:r>
          </a:p>
          <a:p>
            <a:r>
              <a:rPr lang="ru-RU"/>
              <a:t>Функция </a:t>
            </a:r>
            <a:r>
              <a:rPr lang="ru-RU" err="1"/>
              <a:t>reversed</a:t>
            </a:r>
            <a:r>
              <a:rPr lang="ru-RU"/>
              <a:t>() возвращает обратный итератор, то есть возвращает итератор, который перебирает элементы оригинала в обратном порядке. Функция </a:t>
            </a:r>
            <a:r>
              <a:rPr lang="ru-RU" err="1"/>
              <a:t>reversed</a:t>
            </a:r>
            <a:r>
              <a:rPr lang="ru-RU"/>
              <a:t>() не создает копию и не изменяет оригинал последовательности.</a:t>
            </a:r>
            <a:endParaRPr lang="en-US"/>
          </a:p>
          <a:p>
            <a:r>
              <a:rPr lang="en-US">
                <a:solidFill>
                  <a:srgbClr val="006600"/>
                </a:solidFill>
              </a:rPr>
              <a:t>&gt;&gt;&gt; x = [16, 25, 13, 12, 14, 10] </a:t>
            </a:r>
          </a:p>
          <a:p>
            <a:r>
              <a:rPr lang="en-US">
                <a:solidFill>
                  <a:srgbClr val="006600"/>
                </a:solidFill>
              </a:rPr>
              <a:t>&gt;&gt;&gt; list(reversed(x))</a:t>
            </a:r>
          </a:p>
          <a:p>
            <a:r>
              <a:rPr lang="en-US"/>
              <a:t>[10, 14, 12, 13, 25, 16]</a:t>
            </a:r>
          </a:p>
          <a:p>
            <a:endParaRPr lang="en-US"/>
          </a:p>
          <a:p>
            <a:r>
              <a:rPr lang="da-DK">
                <a:solidFill>
                  <a:srgbClr val="006600"/>
                </a:solidFill>
              </a:rPr>
              <a:t>&gt;&gt;&gt;x = 'category'</a:t>
            </a:r>
          </a:p>
          <a:p>
            <a:r>
              <a:rPr lang="da-DK">
                <a:solidFill>
                  <a:srgbClr val="006600"/>
                </a:solidFill>
              </a:rPr>
              <a:t>&gt;&gt;&gt;for i in reversed(x):</a:t>
            </a:r>
          </a:p>
          <a:p>
            <a:r>
              <a:rPr lang="da-DK">
                <a:solidFill>
                  <a:srgbClr val="006600"/>
                </a:solidFill>
              </a:rPr>
              <a:t>    print(i, end='')</a:t>
            </a:r>
          </a:p>
          <a:p>
            <a:r>
              <a:rPr lang="da-DK">
                <a:solidFill>
                  <a:schemeClr val="tx1">
                    <a:lumMod val="85000"/>
                    <a:lumOff val="15000"/>
                  </a:schemeClr>
                </a:solidFill>
              </a:rPr>
              <a:t>yrogetac</a:t>
            </a:r>
          </a:p>
          <a:p>
            <a:endParaRPr lang="ru-RU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0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  <a:r>
              <a:rPr lang="en-US"/>
              <a:t> 1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1) Вывести на экран таблицу символов в виде:</a:t>
            </a:r>
          </a:p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01" y="2456151"/>
            <a:ext cx="2176463" cy="23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Математические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err="1"/>
              <a:t>abc</a:t>
            </a:r>
            <a:r>
              <a:rPr lang="ru-RU" sz="2800"/>
              <a:t>(</a:t>
            </a:r>
            <a:r>
              <a:rPr lang="en-US" sz="2800"/>
              <a:t>x</a:t>
            </a:r>
            <a:r>
              <a:rPr lang="ru-RU" sz="2800"/>
              <a:t>) - возвращает абсолютное значение числа</a:t>
            </a:r>
            <a:r>
              <a:rPr lang="en-US" sz="2800"/>
              <a:t> </a:t>
            </a:r>
            <a:r>
              <a:rPr lang="en-US" sz="2800" b="1"/>
              <a:t>x</a:t>
            </a:r>
            <a:r>
              <a:rPr lang="ru-RU" sz="2800"/>
              <a:t>;</a:t>
            </a:r>
            <a:endParaRPr lang="en-US" sz="2800"/>
          </a:p>
          <a:p>
            <a:r>
              <a:rPr lang="en-US" sz="2800"/>
              <a:t>pow(x, y)</a:t>
            </a:r>
            <a:r>
              <a:rPr lang="ru-RU" sz="2800"/>
              <a:t> -</a:t>
            </a:r>
            <a:r>
              <a:rPr lang="en-US" sz="2800"/>
              <a:t>  </a:t>
            </a:r>
            <a:r>
              <a:rPr lang="ru-RU" sz="2800"/>
              <a:t>возводит </a:t>
            </a:r>
            <a:r>
              <a:rPr lang="ru-RU" sz="2800" b="1"/>
              <a:t>х</a:t>
            </a:r>
            <a:r>
              <a:rPr lang="ru-RU" sz="2800"/>
              <a:t> в степень </a:t>
            </a:r>
            <a:r>
              <a:rPr lang="en-US" sz="2800" b="1"/>
              <a:t>y</a:t>
            </a:r>
            <a:r>
              <a:rPr lang="ru-RU" sz="2800" b="1"/>
              <a:t> </a:t>
            </a:r>
            <a:r>
              <a:rPr lang="en-US" sz="2800" b="1"/>
              <a:t> </a:t>
            </a:r>
            <a:endParaRPr lang="ru-RU" sz="2800" b="1"/>
          </a:p>
          <a:p>
            <a:r>
              <a:rPr lang="nn-NO">
                <a:solidFill>
                  <a:srgbClr val="006600"/>
                </a:solidFill>
              </a:rPr>
              <a:t>&gt;&gt;&gt;abs(-5/10)</a:t>
            </a:r>
          </a:p>
          <a:p>
            <a:r>
              <a:rPr lang="nn-NO">
                <a:solidFill>
                  <a:schemeClr val="accent6">
                    <a:lumMod val="50000"/>
                  </a:schemeClr>
                </a:solidFill>
              </a:rPr>
              <a:t>0.5</a:t>
            </a:r>
          </a:p>
          <a:p>
            <a:endParaRPr lang="en-US"/>
          </a:p>
          <a:p>
            <a:r>
              <a:rPr lang="en-US">
                <a:solidFill>
                  <a:srgbClr val="006600"/>
                </a:solidFill>
              </a:rPr>
              <a:t>&gt;&gt;&gt;pow(3, 2)</a:t>
            </a:r>
          </a:p>
          <a:p>
            <a:r>
              <a:rPr lang="en-US"/>
              <a:t>9</a:t>
            </a:r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  <a:r>
              <a:rPr lang="ru-RU" err="1"/>
              <a:t>round</a:t>
            </a:r>
            <a:r>
              <a:rPr lang="ru-RU"/>
              <a:t>() - возвращает число округляя его дробную часть до значения аргумента;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ru-RU"/>
              <a:t>Если второй аргумент не задан, то округление идет до целого числа. Есть одна специфическая особенность этой функции. Второй аргумент может быть отрицательным числом. В этом случае округляться начинают единицы, десятки, сотни и т. д., то есть целая часть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21" y="2968317"/>
            <a:ext cx="2066925" cy="1352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88" y="2968317"/>
            <a:ext cx="2238703" cy="1352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33" y="2911167"/>
            <a:ext cx="1581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</a:t>
            </a:r>
            <a:r>
              <a:rPr lang="ru-RU"/>
              <a:t>Нередко функцию </a:t>
            </a:r>
            <a:r>
              <a:rPr lang="ru-RU" b="1" err="1"/>
              <a:t>round</a:t>
            </a:r>
            <a:r>
              <a:rPr lang="ru-RU" b="1"/>
              <a:t>()</a:t>
            </a:r>
            <a:r>
              <a:rPr lang="ru-RU"/>
              <a:t> используют совместно с функцией </a:t>
            </a:r>
            <a:r>
              <a:rPr lang="ru-RU" b="1" err="1"/>
              <a:t>print</a:t>
            </a:r>
            <a:r>
              <a:rPr lang="ru-RU" b="1"/>
              <a:t>()</a:t>
            </a:r>
            <a:r>
              <a:rPr lang="ru-RU"/>
              <a:t>, избегая форматирования вывода: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" y="3027650"/>
            <a:ext cx="6158615" cy="20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</a:t>
            </a:r>
            <a:r>
              <a:rPr lang="en-US"/>
              <a:t>(), </a:t>
            </a:r>
            <a:r>
              <a:rPr lang="en-US" err="1"/>
              <a:t>divmod</a:t>
            </a:r>
            <a:r>
              <a:rPr lang="en-US"/>
              <a:t>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</a:t>
            </a:r>
            <a:r>
              <a:rPr lang="ru-RU"/>
              <a:t>Если нужно просто избавиться от дробной части без округления, следует воспользоваться функцией </a:t>
            </a:r>
            <a:r>
              <a:rPr lang="ru-RU" b="1" err="1"/>
              <a:t>int</a:t>
            </a:r>
            <a:r>
              <a:rPr lang="ru-RU" b="1"/>
              <a:t>()</a:t>
            </a:r>
            <a:r>
              <a:rPr lang="ru-RU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ru-RU"/>
              <a:t>Функция </a:t>
            </a:r>
            <a:r>
              <a:rPr lang="ru-RU" b="1" err="1"/>
              <a:t>divmod</a:t>
            </a:r>
            <a:r>
              <a:rPr lang="ru-RU" b="1"/>
              <a:t>()</a:t>
            </a:r>
            <a:r>
              <a:rPr lang="ru-RU"/>
              <a:t> выполняет одновременно деление нацело и нахождение остатка от деления: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06" y="2491826"/>
            <a:ext cx="2049856" cy="7862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28" y="4818783"/>
            <a:ext cx="2288770" cy="10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2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ord</a:t>
            </a:r>
            <a:r>
              <a:rPr lang="en-US"/>
              <a:t>(), char()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  <a:p>
            <a:r>
              <a:rPr lang="ru-RU" sz="2800" err="1"/>
              <a:t>ord</a:t>
            </a:r>
            <a:r>
              <a:rPr lang="ru-RU" sz="2800"/>
              <a:t>(</a:t>
            </a:r>
            <a:r>
              <a:rPr lang="en-US" sz="2800"/>
              <a:t>x</a:t>
            </a:r>
            <a:r>
              <a:rPr lang="ru-RU" sz="2800"/>
              <a:t>) - возвращает номер символа</a:t>
            </a:r>
            <a:r>
              <a:rPr lang="en-US" sz="2800"/>
              <a:t> </a:t>
            </a:r>
            <a:r>
              <a:rPr lang="en-US" sz="2800" b="1"/>
              <a:t>x</a:t>
            </a:r>
            <a:r>
              <a:rPr lang="ru-RU" sz="2800"/>
              <a:t> из таблицы </a:t>
            </a:r>
            <a:r>
              <a:rPr lang="ru-RU" sz="2800" err="1"/>
              <a:t>Unicode</a:t>
            </a:r>
            <a:r>
              <a:rPr lang="ru-RU" sz="2800"/>
              <a:t>;</a:t>
            </a:r>
          </a:p>
          <a:p>
            <a:r>
              <a:rPr lang="ru-RU" sz="2800" err="1"/>
              <a:t>chr</a:t>
            </a:r>
            <a:r>
              <a:rPr lang="ru-RU" sz="2800"/>
              <a:t>(</a:t>
            </a:r>
            <a:r>
              <a:rPr lang="en-US" sz="2800"/>
              <a:t>x</a:t>
            </a:r>
            <a:r>
              <a:rPr lang="ru-RU" sz="2800"/>
              <a:t>) – возвращает символ, соответствующий переданному в качестве аргумента целому числу </a:t>
            </a:r>
            <a:r>
              <a:rPr lang="en-US" sz="2800" b="1"/>
              <a:t>x</a:t>
            </a:r>
            <a:r>
              <a:rPr lang="en-US" sz="2800"/>
              <a:t> </a:t>
            </a:r>
            <a:r>
              <a:rPr lang="ru-RU" sz="2800"/>
              <a:t>из таблицы </a:t>
            </a:r>
            <a:r>
              <a:rPr lang="ru-RU" sz="2800" err="1"/>
              <a:t>Unicode</a:t>
            </a:r>
            <a:r>
              <a:rPr lang="ru-RU" sz="2800"/>
              <a:t>.</a:t>
            </a:r>
          </a:p>
          <a:p>
            <a:r>
              <a:rPr lang="nn-NO" sz="2800">
                <a:solidFill>
                  <a:srgbClr val="006600"/>
                </a:solidFill>
              </a:rPr>
              <a:t>&gt;&gt;&gt;ord('a')</a:t>
            </a:r>
          </a:p>
          <a:p>
            <a:r>
              <a:rPr lang="nn-NO" sz="2800">
                <a:solidFill>
                  <a:schemeClr val="accent6">
                    <a:lumMod val="50000"/>
                  </a:schemeClr>
                </a:solidFill>
              </a:rPr>
              <a:t>99</a:t>
            </a:r>
          </a:p>
          <a:p>
            <a:r>
              <a:rPr lang="nn-NO" sz="2800">
                <a:solidFill>
                  <a:srgbClr val="006600"/>
                </a:solidFill>
              </a:rPr>
              <a:t>&gt;&gt;&gt;char(100)</a:t>
            </a:r>
          </a:p>
          <a:p>
            <a:r>
              <a:rPr lang="nn-NO" sz="2800">
                <a:solidFill>
                  <a:schemeClr val="accent6">
                    <a:lumMod val="50000"/>
                  </a:schemeClr>
                </a:solidFill>
              </a:rPr>
              <a:t>d</a:t>
            </a:r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приведения типов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err="1"/>
              <a:t>int</a:t>
            </a:r>
            <a:r>
              <a:rPr lang="ru-RU"/>
              <a:t>() – возвращает целое число;</a:t>
            </a:r>
            <a:endParaRPr lang="en-US"/>
          </a:p>
          <a:p>
            <a:r>
              <a:rPr lang="ru-RU" err="1"/>
              <a:t>bool</a:t>
            </a:r>
            <a:r>
              <a:rPr lang="ru-RU"/>
              <a:t>() – возвращает логическую интерпретацию переданных данных;</a:t>
            </a:r>
            <a:endParaRPr lang="en-US"/>
          </a:p>
          <a:p>
            <a:r>
              <a:rPr lang="ru-RU" err="1"/>
              <a:t>complex</a:t>
            </a:r>
            <a:r>
              <a:rPr lang="ru-RU"/>
              <a:t>() – возвращает комплексное число;</a:t>
            </a:r>
            <a:endParaRPr lang="en-US"/>
          </a:p>
          <a:p>
            <a:r>
              <a:rPr lang="ru-RU" err="1"/>
              <a:t>float</a:t>
            </a:r>
            <a:r>
              <a:rPr lang="ru-RU"/>
              <a:t>() – возвращает число с дробной частью;</a:t>
            </a:r>
            <a:endParaRPr lang="en-US"/>
          </a:p>
          <a:p>
            <a:r>
              <a:rPr lang="ru-RU" err="1"/>
              <a:t>frozenset</a:t>
            </a:r>
            <a:r>
              <a:rPr lang="ru-RU"/>
              <a:t>() – возвращает неизменяемое множество;</a:t>
            </a:r>
            <a:endParaRPr lang="en-US"/>
          </a:p>
          <a:p>
            <a:r>
              <a:rPr lang="ru-RU" err="1"/>
              <a:t>list</a:t>
            </a:r>
            <a:r>
              <a:rPr lang="ru-RU"/>
              <a:t>() – возвращает список;</a:t>
            </a:r>
            <a:endParaRPr lang="en-US"/>
          </a:p>
          <a:p>
            <a:r>
              <a:rPr lang="ru-RU" err="1"/>
              <a:t>str</a:t>
            </a:r>
            <a:r>
              <a:rPr lang="ru-RU"/>
              <a:t>() – возвращает строку;</a:t>
            </a:r>
            <a:endParaRPr lang="en-US"/>
          </a:p>
          <a:p>
            <a:r>
              <a:rPr lang="ru-RU" err="1"/>
              <a:t>tuple</a:t>
            </a:r>
            <a:r>
              <a:rPr lang="ru-RU"/>
              <a:t>() – возвращает кортеж;</a:t>
            </a:r>
            <a:endParaRPr lang="en-US"/>
          </a:p>
          <a:p>
            <a:r>
              <a:rPr lang="ru-RU" err="1"/>
              <a:t>set</a:t>
            </a:r>
            <a:r>
              <a:rPr lang="ru-RU"/>
              <a:t>() – возвращает множество;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globals</a:t>
            </a:r>
            <a:r>
              <a:rPr lang="en-US"/>
              <a:t>(), locals()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/>
          </a:p>
          <a:p>
            <a:r>
              <a:rPr lang="ru-RU" sz="2400" err="1"/>
              <a:t>globals</a:t>
            </a:r>
            <a:r>
              <a:rPr lang="ru-RU" sz="2400"/>
              <a:t>() - возвращает словарь глобальных переменных, текущей области</a:t>
            </a:r>
            <a:r>
              <a:rPr lang="en-US" sz="2400"/>
              <a:t>,</a:t>
            </a:r>
            <a:endParaRPr lang="ru-RU" sz="2400"/>
          </a:p>
          <a:p>
            <a:r>
              <a:rPr lang="ru-RU" sz="2400" err="1"/>
              <a:t>locals</a:t>
            </a:r>
            <a:r>
              <a:rPr lang="ru-RU" sz="2400"/>
              <a:t>() - возвращает словарь локальных переменных, текущей области.</a:t>
            </a:r>
            <a:endParaRPr lang="en-US" sz="2400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222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FEF2F0-19E3-427C-A7D9-8F12AD119A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0C0681-9956-4645-B816-D1ECDC302059}">
  <ds:schemaRefs>
    <ds:schemaRef ds:uri="http://purl.org/dc/terms/"/>
    <ds:schemaRef ds:uri="http://www.w3.org/XML/1998/namespace"/>
    <ds:schemaRef ds:uri="b58f4340-86ac-42c8-bc41-e4129e00cedc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A76E50-E7C3-462F-B27A-25D94C3A9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f4340-86ac-42c8-bc41-e4129e00c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1336</Words>
  <Application>Microsoft Office PowerPoint</Application>
  <PresentationFormat>Широкоэкранный</PresentationFormat>
  <Paragraphs>181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Ретро</vt:lpstr>
      <vt:lpstr>Python_4.1</vt:lpstr>
      <vt:lpstr>Built-in</vt:lpstr>
      <vt:lpstr>Математические</vt:lpstr>
      <vt:lpstr>round()</vt:lpstr>
      <vt:lpstr>round()</vt:lpstr>
      <vt:lpstr>int(), divmod()</vt:lpstr>
      <vt:lpstr>ord(), char()</vt:lpstr>
      <vt:lpstr>Функции приведения типов</vt:lpstr>
      <vt:lpstr>globals(), locals()</vt:lpstr>
      <vt:lpstr>locals()</vt:lpstr>
      <vt:lpstr>globals</vt:lpstr>
      <vt:lpstr>Перевод в другую систему счисления</vt:lpstr>
      <vt:lpstr>Функции проверки</vt:lpstr>
      <vt:lpstr>sum(), min(), max()</vt:lpstr>
      <vt:lpstr>all(), any()</vt:lpstr>
      <vt:lpstr>Есть ли в списке четные числа</vt:lpstr>
      <vt:lpstr>sorted()</vt:lpstr>
      <vt:lpstr>sorted()</vt:lpstr>
      <vt:lpstr>zip()</vt:lpstr>
      <vt:lpstr>enumerated()  </vt:lpstr>
      <vt:lpstr>enumerated()</vt:lpstr>
      <vt:lpstr>reversed()</vt:lpstr>
      <vt:lpstr>Практика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Plusha</dc:creator>
  <cp:lastModifiedBy>Гиздарь Богдан Сергеевич</cp:lastModifiedBy>
  <cp:revision>1</cp:revision>
  <dcterms:created xsi:type="dcterms:W3CDTF">2020-08-06T08:14:52Z</dcterms:created>
  <dcterms:modified xsi:type="dcterms:W3CDTF">2020-10-20T12:52:26Z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