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4.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9" r:id="rId4"/>
    <p:sldId id="258" r:id="rId5"/>
    <p:sldId id="261" r:id="rId6"/>
    <p:sldId id="259" r:id="rId7"/>
    <p:sldId id="286" r:id="rId8"/>
    <p:sldId id="290" r:id="rId9"/>
    <p:sldId id="291" r:id="rId10"/>
    <p:sldId id="292" r:id="rId11"/>
    <p:sldId id="293" r:id="rId12"/>
    <p:sldId id="274" r:id="rId13"/>
    <p:sldId id="288" r:id="rId14"/>
    <p:sldId id="272" r:id="rId15"/>
    <p:sldId id="273" r:id="rId16"/>
    <p:sldId id="275" r:id="rId17"/>
    <p:sldId id="294" r:id="rId18"/>
    <p:sldId id="276" r:id="rId19"/>
    <p:sldId id="277" r:id="rId20"/>
    <p:sldId id="278" r:id="rId21"/>
    <p:sldId id="300" r:id="rId22"/>
    <p:sldId id="301" r:id="rId23"/>
    <p:sldId id="299" r:id="rId24"/>
    <p:sldId id="302" r:id="rId25"/>
    <p:sldId id="303" r:id="rId26"/>
    <p:sldId id="304" r:id="rId27"/>
    <p:sldId id="305" r:id="rId28"/>
    <p:sldId id="298" r:id="rId29"/>
    <p:sldId id="297" r:id="rId30"/>
    <p:sldId id="296" r:id="rId31"/>
    <p:sldId id="306" r:id="rId32"/>
    <p:sldId id="307" r:id="rId33"/>
    <p:sldId id="308" r:id="rId34"/>
    <p:sldId id="309" r:id="rId35"/>
    <p:sldId id="310" r:id="rId36"/>
    <p:sldId id="311" r:id="rId37"/>
    <p:sldId id="312" r:id="rId38"/>
    <p:sldId id="313" r:id="rId39"/>
    <p:sldId id="327" r:id="rId40"/>
    <p:sldId id="325" r:id="rId41"/>
    <p:sldId id="328" r:id="rId42"/>
    <p:sldId id="329" r:id="rId43"/>
    <p:sldId id="314" r:id="rId44"/>
    <p:sldId id="263" r:id="rId45"/>
    <p:sldId id="260" r:id="rId46"/>
    <p:sldId id="262" r:id="rId47"/>
    <p:sldId id="315" r:id="rId48"/>
    <p:sldId id="264" r:id="rId49"/>
    <p:sldId id="265" r:id="rId50"/>
    <p:sldId id="287" r:id="rId51"/>
    <p:sldId id="266" r:id="rId52"/>
    <p:sldId id="267" r:id="rId53"/>
    <p:sldId id="268" r:id="rId54"/>
    <p:sldId id="269" r:id="rId55"/>
    <p:sldId id="270" r:id="rId56"/>
    <p:sldId id="271" r:id="rId57"/>
    <p:sldId id="316" r:id="rId58"/>
    <p:sldId id="330" r:id="rId5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Заголовок" id="{2408EFB5-971B-463D-B9EF-3A08F4DC48FA}">
          <p14:sldIdLst>
            <p14:sldId id="256"/>
          </p14:sldIdLst>
        </p14:section>
        <p14:section name="Функции" id="{B567B14A-C55C-4227-9FA9-CDDF73FE88DC}">
          <p14:sldIdLst>
            <p14:sldId id="289"/>
            <p14:sldId id="258"/>
            <p14:sldId id="261"/>
            <p14:sldId id="259"/>
            <p14:sldId id="286"/>
            <p14:sldId id="290"/>
            <p14:sldId id="291"/>
            <p14:sldId id="292"/>
            <p14:sldId id="293"/>
          </p14:sldIdLst>
        </p14:section>
        <p14:section name="Локальные и глобальные" id="{91398FA4-575B-4FAB-BD6D-EA69DF689BB7}">
          <p14:sldIdLst>
            <p14:sldId id="274"/>
            <p14:sldId id="288"/>
            <p14:sldId id="272"/>
            <p14:sldId id="273"/>
            <p14:sldId id="275"/>
            <p14:sldId id="294"/>
            <p14:sldId id="276"/>
            <p14:sldId id="277"/>
            <p14:sldId id="278"/>
            <p14:sldId id="300"/>
            <p14:sldId id="301"/>
            <p14:sldId id="299"/>
            <p14:sldId id="302"/>
            <p14:sldId id="303"/>
          </p14:sldIdLst>
        </p14:section>
        <p14:section name="Оператор return" id="{F4760B99-C74B-4F82-B209-F558EFD89292}">
          <p14:sldIdLst>
            <p14:sldId id="304"/>
            <p14:sldId id="305"/>
            <p14:sldId id="298"/>
            <p14:sldId id="297"/>
            <p14:sldId id="296"/>
            <p14:sldId id="306"/>
            <p14:sldId id="307"/>
            <p14:sldId id="308"/>
            <p14:sldId id="309"/>
            <p14:sldId id="310"/>
            <p14:sldId id="311"/>
            <p14:sldId id="312"/>
          </p14:sldIdLst>
        </p14:section>
        <p14:section name="Практика 2" id="{B7C92F0A-1223-4B1B-BA70-7D10A5E247FA}">
          <p14:sldIdLst>
            <p14:sldId id="313"/>
            <p14:sldId id="327"/>
          </p14:sldIdLst>
        </p14:section>
        <p14:section name="Аргументы" id="{9972197F-35DA-4E21-8F05-0DE666CC7B0C}">
          <p14:sldIdLst>
            <p14:sldId id="325"/>
            <p14:sldId id="328"/>
            <p14:sldId id="329"/>
            <p14:sldId id="314"/>
            <p14:sldId id="263"/>
            <p14:sldId id="260"/>
            <p14:sldId id="262"/>
            <p14:sldId id="315"/>
            <p14:sldId id="264"/>
            <p14:sldId id="265"/>
            <p14:sldId id="287"/>
            <p14:sldId id="266"/>
            <p14:sldId id="267"/>
            <p14:sldId id="268"/>
          </p14:sldIdLst>
        </p14:section>
        <p14:section name="lambda-функции" id="{A65DAD77-F1DD-4298-B634-95A3BAD50638}">
          <p14:sldIdLst>
            <p14:sldId id="269"/>
            <p14:sldId id="270"/>
            <p14:sldId id="271"/>
          </p14:sldIdLst>
        </p14:section>
        <p14:section name="Практика 3" id="{23989DA5-C5C9-46C8-9A8D-49FE551D5DE0}">
          <p14:sldIdLst>
            <p14:sldId id="316"/>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ustomXml" Target="../customXml/item3.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075BF6F-2252-422A-B33B-1CAAE855735C}" type="datetimeFigureOut">
              <a:rPr lang="ru-RU" smtClean="0"/>
              <a:t>13.10.2020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22906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75BF6F-2252-422A-B33B-1CAAE855735C}" type="datetimeFigureOut">
              <a:rPr lang="ru-RU" smtClean="0"/>
              <a:t>13.10.2020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357967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75BF6F-2252-422A-B33B-1CAAE855735C}" type="datetimeFigureOut">
              <a:rPr lang="ru-RU" smtClean="0"/>
              <a:t>13.10.2020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538303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075BF6F-2252-422A-B33B-1CAAE855735C}" type="datetimeFigureOut">
              <a:rPr lang="ru-RU" smtClean="0"/>
              <a:t>13.10.2020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D096C81-322D-4035-8FD2-D5EFDC66198C}"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826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075BF6F-2252-422A-B33B-1CAAE855735C}" type="datetimeFigureOut">
              <a:rPr lang="ru-RU" smtClean="0"/>
              <a:t>13.10.2020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956306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075BF6F-2252-422A-B33B-1CAAE855735C}" type="datetimeFigureOut">
              <a:rPr lang="ru-RU" smtClean="0"/>
              <a:t>13.10.2020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D096C81-322D-4035-8FD2-D5EFDC66198C}"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206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075BF6F-2252-422A-B33B-1CAAE855735C}" type="datetimeFigureOut">
              <a:rPr lang="ru-RU" smtClean="0"/>
              <a:t>13.10.2020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664709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075BF6F-2252-422A-B33B-1CAAE855735C}" type="datetimeFigureOut">
              <a:rPr lang="ru-RU" smtClean="0"/>
              <a:t>13.10.2020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2943814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075BF6F-2252-422A-B33B-1CAAE855735C}" type="datetimeFigureOut">
              <a:rPr lang="ru-RU" smtClean="0"/>
              <a:t>13.10.2020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520426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75BF6F-2252-422A-B33B-1CAAE855735C}" type="datetimeFigureOut">
              <a:rPr lang="ru-RU" smtClean="0"/>
              <a:t>13.10.2020</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3025247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75BF6F-2252-422A-B33B-1CAAE855735C}" type="datetimeFigureOut">
              <a:rPr lang="ru-RU" smtClean="0"/>
              <a:t>13.10.2020</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096C81-322D-4035-8FD2-D5EFDC66198C}" type="slidenum">
              <a:rPr lang="ru-RU" smtClean="0"/>
              <a:t>‹#›</a:t>
            </a:fld>
            <a:endParaRPr lang="ru-RU"/>
          </a:p>
        </p:txBody>
      </p:sp>
    </p:spTree>
    <p:extLst>
      <p:ext uri="{BB962C8B-B14F-4D97-AF65-F5344CB8AC3E}">
        <p14:creationId xmlns:p14="http://schemas.microsoft.com/office/powerpoint/2010/main" val="300785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75BF6F-2252-422A-B33B-1CAAE855735C}" type="datetimeFigureOut">
              <a:rPr lang="ru-RU" smtClean="0"/>
              <a:t>13.10.2020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27171709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075BF6F-2252-422A-B33B-1CAAE855735C}" type="datetimeFigureOut">
              <a:rPr lang="ru-RU" smtClean="0"/>
              <a:t>13.10.2020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31986264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075BF6F-2252-422A-B33B-1CAAE855735C}" type="datetimeFigureOut">
              <a:rPr lang="ru-RU" smtClean="0"/>
              <a:t>13.10.2020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3455578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075BF6F-2252-422A-B33B-1CAAE855735C}" type="datetimeFigureOut">
              <a:rPr lang="ru-RU" smtClean="0"/>
              <a:t>13.10.2020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69586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075BF6F-2252-422A-B33B-1CAAE855735C}" type="datetimeFigureOut">
              <a:rPr lang="ru-RU" smtClean="0"/>
              <a:t>13.10.2020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199883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075BF6F-2252-422A-B33B-1CAAE855735C}" type="datetimeFigureOut">
              <a:rPr lang="ru-RU" smtClean="0"/>
              <a:t>13.10.2020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263444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075BF6F-2252-422A-B33B-1CAAE855735C}" type="datetimeFigureOut">
              <a:rPr lang="ru-RU" smtClean="0"/>
              <a:t>13.10.2020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164292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075BF6F-2252-422A-B33B-1CAAE855735C}" type="datetimeFigureOut">
              <a:rPr lang="ru-RU" smtClean="0"/>
              <a:t>13.10.2020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102907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075BF6F-2252-422A-B33B-1CAAE855735C}" type="datetimeFigureOut">
              <a:rPr lang="ru-RU" smtClean="0"/>
              <a:t>13.10.2020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1711574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075BF6F-2252-422A-B33B-1CAAE855735C}" type="datetimeFigureOut">
              <a:rPr lang="ru-RU" smtClean="0"/>
              <a:t>13.10.2020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76979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075BF6F-2252-422A-B33B-1CAAE855735C}" type="datetimeFigureOut">
              <a:rPr lang="ru-RU" smtClean="0"/>
              <a:t>13.10.2020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D096C81-322D-4035-8FD2-D5EFDC66198C}" type="slidenum">
              <a:rPr lang="ru-RU" smtClean="0"/>
              <a:t>‹#›</a:t>
            </a:fld>
            <a:endParaRPr lang="ru-RU"/>
          </a:p>
        </p:txBody>
      </p:sp>
    </p:spTree>
    <p:extLst>
      <p:ext uri="{BB962C8B-B14F-4D97-AF65-F5344CB8AC3E}">
        <p14:creationId xmlns:p14="http://schemas.microsoft.com/office/powerpoint/2010/main" val="64987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5BF6F-2252-422A-B33B-1CAAE855735C}" type="datetimeFigureOut">
              <a:rPr lang="ru-RU" smtClean="0"/>
              <a:t>13.10.2020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96C81-322D-4035-8FD2-D5EFDC66198C}" type="slidenum">
              <a:rPr lang="ru-RU" smtClean="0"/>
              <a:t>‹#›</a:t>
            </a:fld>
            <a:endParaRPr lang="ru-RU"/>
          </a:p>
        </p:txBody>
      </p:sp>
    </p:spTree>
    <p:extLst>
      <p:ext uri="{BB962C8B-B14F-4D97-AF65-F5344CB8AC3E}">
        <p14:creationId xmlns:p14="http://schemas.microsoft.com/office/powerpoint/2010/main" val="24043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75BF6F-2252-422A-B33B-1CAAE855735C}" type="datetimeFigureOut">
              <a:rPr lang="ru-RU" smtClean="0"/>
              <a:t>13.10.2020</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096C81-322D-4035-8FD2-D5EFDC66198C}"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791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Python</a:t>
            </a:r>
            <a:r>
              <a:rPr lang="ru-RU" dirty="0" smtClean="0"/>
              <a:t>_4.2</a:t>
            </a:r>
            <a:endParaRPr lang="ru-RU" dirty="0"/>
          </a:p>
        </p:txBody>
      </p:sp>
      <p:sp>
        <p:nvSpPr>
          <p:cNvPr id="3" name="Подзаголовок 2"/>
          <p:cNvSpPr>
            <a:spLocks noGrp="1"/>
          </p:cNvSpPr>
          <p:nvPr>
            <p:ph type="subTitle" idx="1"/>
          </p:nvPr>
        </p:nvSpPr>
        <p:spPr/>
        <p:txBody>
          <a:bodyPr/>
          <a:lstStyle/>
          <a:p>
            <a:r>
              <a:rPr lang="ru-RU" dirty="0" smtClean="0"/>
              <a:t>Пользовательские функции</a:t>
            </a:r>
            <a:endParaRPr lang="ru-RU" dirty="0"/>
          </a:p>
        </p:txBody>
      </p:sp>
      <p:pic>
        <p:nvPicPr>
          <p:cNvPr id="4" name="Рисунок 3"/>
          <p:cNvPicPr>
            <a:picLocks noChangeAspect="1"/>
          </p:cNvPicPr>
          <p:nvPr/>
        </p:nvPicPr>
        <p:blipFill>
          <a:blip r:embed="rId2"/>
          <a:stretch>
            <a:fillRect/>
          </a:stretch>
        </p:blipFill>
        <p:spPr>
          <a:xfrm>
            <a:off x="2358828" y="269069"/>
            <a:ext cx="7474344" cy="2530059"/>
          </a:xfrm>
          <a:prstGeom prst="rect">
            <a:avLst/>
          </a:prstGeom>
        </p:spPr>
      </p:pic>
    </p:spTree>
    <p:extLst>
      <p:ext uri="{BB962C8B-B14F-4D97-AF65-F5344CB8AC3E}">
        <p14:creationId xmlns:p14="http://schemas.microsoft.com/office/powerpoint/2010/main" val="2400340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Практический смысл</a:t>
            </a:r>
            <a:endParaRPr lang="ru-RU" dirty="0"/>
          </a:p>
        </p:txBody>
      </p:sp>
      <p:sp>
        <p:nvSpPr>
          <p:cNvPr id="3" name="Объект 2"/>
          <p:cNvSpPr>
            <a:spLocks noGrp="1"/>
          </p:cNvSpPr>
          <p:nvPr>
            <p:ph idx="1"/>
          </p:nvPr>
        </p:nvSpPr>
        <p:spPr/>
        <p:txBody>
          <a:bodyPr>
            <a:normAutofit lnSpcReduction="10000"/>
          </a:bodyPr>
          <a:lstStyle/>
          <a:p>
            <a:pPr marL="0" indent="0" algn="just">
              <a:buNone/>
            </a:pPr>
            <a:r>
              <a:rPr lang="ru-RU" dirty="0" smtClean="0"/>
              <a:t>    Вариант с функциями </a:t>
            </a:r>
            <a:r>
              <a:rPr lang="ru-RU" dirty="0"/>
              <a:t>кажется сложнее, а каждая из трех функций вызывается всего один раз. Однако из общей логики программы как бы убраны и обособлены инструкции для нахождения площадей. Программа теперь состоит из отдельных "кирпичиков </a:t>
            </a:r>
            <a:r>
              <a:rPr lang="ru-RU" dirty="0" err="1"/>
              <a:t>Лего</a:t>
            </a:r>
            <a:r>
              <a:rPr lang="ru-RU" dirty="0"/>
              <a:t>". В основной ветке мы можем комбинировать их как угодно. Она играет роль управляющего механизма.</a:t>
            </a:r>
          </a:p>
          <a:p>
            <a:pPr marL="0" indent="0" algn="just">
              <a:buNone/>
            </a:pPr>
            <a:r>
              <a:rPr lang="ru-RU" dirty="0" smtClean="0"/>
              <a:t>    Если </a:t>
            </a:r>
            <a:r>
              <a:rPr lang="ru-RU" dirty="0"/>
              <a:t>нам когда-нибудь захочется вычислять площадь треугольника по формуле Герона, а не через высоту, то не придется искать код во всей программе (представьте, что она состоит из тысяч строк кода как реальные программы). Мы пойдем к месту определения функций и изменим тело одной из них.</a:t>
            </a:r>
          </a:p>
        </p:txBody>
      </p:sp>
    </p:spTree>
    <p:extLst>
      <p:ext uri="{BB962C8B-B14F-4D97-AF65-F5344CB8AC3E}">
        <p14:creationId xmlns:p14="http://schemas.microsoft.com/office/powerpoint/2010/main" val="2611303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Локальные и глобальные переменные</a:t>
            </a:r>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     В </a:t>
            </a:r>
            <a:r>
              <a:rPr lang="ru-RU" dirty="0"/>
              <a:t>программировании особое внимание уделяется концепции о локальных и глобальных переменных, а также связанное с ними представление об областях видимости. Соответственно, локальные переменные видны только в локальной области видимости, которой может выступать отдельно взятая функция. Глобальные переменные видны во всей программе. "Видны" – значит, известны, доступны. К ним можно обратиться по имени и получить связанное с ними значение.</a:t>
            </a:r>
          </a:p>
          <a:p>
            <a:pPr algn="just"/>
            <a:endParaRPr lang="ru-RU" dirty="0"/>
          </a:p>
          <a:p>
            <a:pPr marL="0" indent="0" algn="just">
              <a:buNone/>
            </a:pPr>
            <a:r>
              <a:rPr lang="ru-RU" dirty="0" smtClean="0"/>
              <a:t>     К </a:t>
            </a:r>
            <a:r>
              <a:rPr lang="ru-RU" dirty="0"/>
              <a:t>глобальной переменной можно обратиться из локальной области видимости. К локальной переменной нельзя обратиться из глобальной области видимости, потому что локальная переменная существует только в момент выполнения тела функции. При выходе из нее, локальные переменные исчезают. Компьютерная память, которая под них отводилась, освобождается. Когда функция будет снова вызвана, локальные переменные будут созданы заново.</a:t>
            </a:r>
          </a:p>
        </p:txBody>
      </p:sp>
    </p:spTree>
    <p:extLst>
      <p:ext uri="{BB962C8B-B14F-4D97-AF65-F5344CB8AC3E}">
        <p14:creationId xmlns:p14="http://schemas.microsoft.com/office/powerpoint/2010/main" val="3892259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Локальные и глобальные переменные</a:t>
            </a:r>
            <a:endParaRPr lang="ru-RU" dirty="0"/>
          </a:p>
        </p:txBody>
      </p:sp>
      <p:sp>
        <p:nvSpPr>
          <p:cNvPr id="3" name="Объект 2"/>
          <p:cNvSpPr>
            <a:spLocks noGrp="1"/>
          </p:cNvSpPr>
          <p:nvPr>
            <p:ph idx="1"/>
          </p:nvPr>
        </p:nvSpPr>
        <p:spPr/>
        <p:txBody>
          <a:bodyPr/>
          <a:lstStyle/>
          <a:p>
            <a:pPr marL="0" indent="0">
              <a:buNone/>
            </a:pPr>
            <a:r>
              <a:rPr lang="ru-RU" dirty="0" smtClean="0"/>
              <a:t>    Внутри </a:t>
            </a:r>
            <a:r>
              <a:rPr lang="ru-RU" dirty="0"/>
              <a:t>функции можно использовать переменные, объявленные вне этой </a:t>
            </a:r>
            <a:r>
              <a:rPr lang="ru-RU" dirty="0" smtClean="0"/>
              <a:t>функции</a:t>
            </a:r>
          </a:p>
          <a:p>
            <a:pPr marL="0" indent="0">
              <a:buNone/>
            </a:pPr>
            <a:r>
              <a:rPr lang="en-US" i="1" dirty="0" err="1">
                <a:solidFill>
                  <a:schemeClr val="accent6">
                    <a:lumMod val="75000"/>
                  </a:schemeClr>
                </a:solidFill>
              </a:rPr>
              <a:t>def</a:t>
            </a:r>
            <a:r>
              <a:rPr lang="en-US" i="1" dirty="0">
                <a:solidFill>
                  <a:schemeClr val="accent6">
                    <a:lumMod val="75000"/>
                  </a:schemeClr>
                </a:solidFill>
              </a:rPr>
              <a:t> f</a:t>
            </a:r>
            <a:r>
              <a:rPr lang="en-US" i="1" dirty="0" smtClean="0">
                <a:solidFill>
                  <a:schemeClr val="accent6">
                    <a:lumMod val="75000"/>
                  </a:schemeClr>
                </a:solidFill>
              </a:rPr>
              <a:t>():</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    </a:t>
            </a:r>
            <a:r>
              <a:rPr lang="en-US" i="1" dirty="0">
                <a:solidFill>
                  <a:schemeClr val="accent6">
                    <a:lumMod val="75000"/>
                  </a:schemeClr>
                </a:solidFill>
              </a:rPr>
              <a:t>print(a</a:t>
            </a:r>
            <a:r>
              <a:rPr lang="en-US" i="1" dirty="0" smtClean="0">
                <a:solidFill>
                  <a:schemeClr val="accent6">
                    <a:lumMod val="75000"/>
                  </a:schemeClr>
                </a:solidFill>
              </a:rPr>
              <a:t>)</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a </a:t>
            </a:r>
            <a:r>
              <a:rPr lang="en-US" i="1" dirty="0">
                <a:solidFill>
                  <a:schemeClr val="accent6">
                    <a:lumMod val="75000"/>
                  </a:schemeClr>
                </a:solidFill>
              </a:rPr>
              <a:t>= </a:t>
            </a:r>
            <a:r>
              <a:rPr lang="en-US" i="1" dirty="0" smtClean="0">
                <a:solidFill>
                  <a:schemeClr val="accent6">
                    <a:lumMod val="75000"/>
                  </a:schemeClr>
                </a:solidFill>
              </a:rPr>
              <a:t>1</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f()</a:t>
            </a:r>
            <a:endParaRPr lang="ru-RU" i="1" dirty="0" smtClean="0">
              <a:solidFill>
                <a:schemeClr val="accent6">
                  <a:lumMod val="75000"/>
                </a:schemeClr>
              </a:solidFill>
            </a:endParaRPr>
          </a:p>
          <a:p>
            <a:pPr marL="0" indent="0">
              <a:buNone/>
            </a:pPr>
            <a:r>
              <a:rPr lang="ru-RU" dirty="0"/>
              <a:t>1</a:t>
            </a:r>
          </a:p>
        </p:txBody>
      </p:sp>
    </p:spTree>
    <p:extLst>
      <p:ext uri="{BB962C8B-B14F-4D97-AF65-F5344CB8AC3E}">
        <p14:creationId xmlns:p14="http://schemas.microsoft.com/office/powerpoint/2010/main" val="159186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Глобальные переменные</a:t>
            </a:r>
            <a:endParaRPr lang="ru-RU" dirty="0"/>
          </a:p>
        </p:txBody>
      </p:sp>
      <p:sp>
        <p:nvSpPr>
          <p:cNvPr id="3" name="Объект 2"/>
          <p:cNvSpPr>
            <a:spLocks noGrp="1"/>
          </p:cNvSpPr>
          <p:nvPr>
            <p:ph idx="1"/>
          </p:nvPr>
        </p:nvSpPr>
        <p:spPr/>
        <p:txBody>
          <a:bodyPr/>
          <a:lstStyle/>
          <a:p>
            <a:pPr marL="0" indent="0">
              <a:buNone/>
            </a:pPr>
            <a:r>
              <a:rPr lang="ru-RU" dirty="0" smtClean="0"/>
              <a:t>     Здесь </a:t>
            </a:r>
            <a:r>
              <a:rPr lang="ru-RU" dirty="0"/>
              <a:t>переменной </a:t>
            </a:r>
            <a:r>
              <a:rPr lang="ru-RU" b="1" dirty="0"/>
              <a:t>a</a:t>
            </a:r>
            <a:r>
              <a:rPr lang="ru-RU" dirty="0"/>
              <a:t> присваивается значение </a:t>
            </a:r>
            <a:r>
              <a:rPr lang="ru-RU" b="1" dirty="0"/>
              <a:t>1</a:t>
            </a:r>
            <a:r>
              <a:rPr lang="ru-RU" dirty="0"/>
              <a:t>, и функция </a:t>
            </a:r>
            <a:r>
              <a:rPr lang="ru-RU" b="1" dirty="0"/>
              <a:t>f() </a:t>
            </a:r>
            <a:r>
              <a:rPr lang="ru-RU" dirty="0"/>
              <a:t>печатает это значение, несмотря на то, что до объявления функции </a:t>
            </a:r>
            <a:r>
              <a:rPr lang="ru-RU" b="1" dirty="0"/>
              <a:t>f</a:t>
            </a:r>
            <a:r>
              <a:rPr lang="ru-RU" dirty="0"/>
              <a:t> эта переменная не инициализируется. В момент вызова функции </a:t>
            </a:r>
            <a:r>
              <a:rPr lang="ru-RU" b="1" dirty="0"/>
              <a:t>f() </a:t>
            </a:r>
            <a:r>
              <a:rPr lang="ru-RU" dirty="0"/>
              <a:t>переменной a уже присвоено значение, поэтому функция </a:t>
            </a:r>
            <a:r>
              <a:rPr lang="ru-RU" b="1" dirty="0"/>
              <a:t>f() </a:t>
            </a:r>
            <a:r>
              <a:rPr lang="ru-RU" dirty="0"/>
              <a:t>может вывести его на экран.</a:t>
            </a:r>
          </a:p>
          <a:p>
            <a:pPr marL="0" indent="0">
              <a:buNone/>
            </a:pPr>
            <a:endParaRPr lang="ru-RU" dirty="0"/>
          </a:p>
          <a:p>
            <a:pPr marL="0" indent="0">
              <a:buNone/>
            </a:pPr>
            <a:r>
              <a:rPr lang="ru-RU" dirty="0"/>
              <a:t>Такие переменные (объявленные вне функции, но доступные внутри функции) называются </a:t>
            </a:r>
            <a:r>
              <a:rPr lang="ru-RU" u="sng" dirty="0"/>
              <a:t>глобальными</a:t>
            </a:r>
            <a:r>
              <a:rPr lang="ru-RU" dirty="0"/>
              <a:t>.</a:t>
            </a:r>
          </a:p>
        </p:txBody>
      </p:sp>
    </p:spTree>
    <p:extLst>
      <p:ext uri="{BB962C8B-B14F-4D97-AF65-F5344CB8AC3E}">
        <p14:creationId xmlns:p14="http://schemas.microsoft.com/office/powerpoint/2010/main" val="258445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Локальные переменные</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ru-RU" dirty="0" smtClean="0"/>
              <a:t>     Но </a:t>
            </a:r>
            <a:r>
              <a:rPr lang="ru-RU" dirty="0"/>
              <a:t>если инициализировать какую-то переменную внутри функции, использовать эту переменную вне функции не удастся. </a:t>
            </a:r>
            <a:r>
              <a:rPr lang="ru-RU" dirty="0" smtClean="0"/>
              <a:t>Например:</a:t>
            </a:r>
          </a:p>
          <a:p>
            <a:pPr marL="0" indent="0">
              <a:buNone/>
            </a:pPr>
            <a:r>
              <a:rPr lang="en-US" i="1" dirty="0" err="1">
                <a:solidFill>
                  <a:schemeClr val="accent6">
                    <a:lumMod val="75000"/>
                  </a:schemeClr>
                </a:solidFill>
              </a:rPr>
              <a:t>def</a:t>
            </a:r>
            <a:r>
              <a:rPr lang="en-US" i="1" dirty="0">
                <a:solidFill>
                  <a:schemeClr val="accent6">
                    <a:lumMod val="75000"/>
                  </a:schemeClr>
                </a:solidFill>
              </a:rPr>
              <a:t> f</a:t>
            </a:r>
            <a:r>
              <a:rPr lang="en-US" i="1" dirty="0" smtClean="0">
                <a:solidFill>
                  <a:schemeClr val="accent6">
                    <a:lumMod val="75000"/>
                  </a:schemeClr>
                </a:solidFill>
              </a:rPr>
              <a:t>():</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    </a:t>
            </a:r>
            <a:r>
              <a:rPr lang="en-US" i="1" dirty="0">
                <a:solidFill>
                  <a:schemeClr val="accent6">
                    <a:lumMod val="75000"/>
                  </a:schemeClr>
                </a:solidFill>
              </a:rPr>
              <a:t>a = </a:t>
            </a:r>
            <a:r>
              <a:rPr lang="en-US" i="1" dirty="0" smtClean="0">
                <a:solidFill>
                  <a:schemeClr val="accent6">
                    <a:lumMod val="75000"/>
                  </a:schemeClr>
                </a:solidFill>
              </a:rPr>
              <a:t>1</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f()</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print(a)</a:t>
            </a:r>
            <a:endParaRPr lang="ru-RU" i="1" dirty="0" smtClean="0">
              <a:solidFill>
                <a:schemeClr val="accent6">
                  <a:lumMod val="75000"/>
                </a:schemeClr>
              </a:solidFill>
            </a:endParaRPr>
          </a:p>
          <a:p>
            <a:pPr marL="0" indent="0">
              <a:buNone/>
            </a:pPr>
            <a:r>
              <a:rPr lang="en-US" dirty="0" err="1"/>
              <a:t>NameError</a:t>
            </a:r>
            <a:r>
              <a:rPr lang="en-US" dirty="0"/>
              <a:t>: name 'a' is not </a:t>
            </a:r>
            <a:r>
              <a:rPr lang="en-US" dirty="0" smtClean="0"/>
              <a:t>defined</a:t>
            </a:r>
            <a:endParaRPr lang="ru-RU" dirty="0" smtClean="0"/>
          </a:p>
          <a:p>
            <a:pPr marL="0" indent="0">
              <a:buNone/>
            </a:pPr>
            <a:r>
              <a:rPr lang="ru-RU" dirty="0" smtClean="0"/>
              <a:t>     </a:t>
            </a:r>
          </a:p>
          <a:p>
            <a:pPr marL="0" indent="0">
              <a:buNone/>
            </a:pPr>
            <a:r>
              <a:rPr lang="ru-RU" dirty="0"/>
              <a:t> </a:t>
            </a:r>
            <a:r>
              <a:rPr lang="ru-RU" dirty="0" smtClean="0"/>
              <a:t>    Такие </a:t>
            </a:r>
            <a:r>
              <a:rPr lang="ru-RU" dirty="0"/>
              <a:t>переменные, объявленные внутри функции, называются </a:t>
            </a:r>
            <a:r>
              <a:rPr lang="ru-RU" u="sng" dirty="0"/>
              <a:t>локальными</a:t>
            </a:r>
            <a:r>
              <a:rPr lang="ru-RU" dirty="0"/>
              <a:t>. Эти переменные становятся недоступными после выхода из функции.</a:t>
            </a:r>
          </a:p>
        </p:txBody>
      </p:sp>
    </p:spTree>
    <p:extLst>
      <p:ext uri="{BB962C8B-B14F-4D97-AF65-F5344CB8AC3E}">
        <p14:creationId xmlns:p14="http://schemas.microsoft.com/office/powerpoint/2010/main" val="1211758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5690" y="360507"/>
            <a:ext cx="11017827" cy="5822084"/>
          </a:xfrm>
        </p:spPr>
        <p:txBody>
          <a:bodyPr>
            <a:normAutofit fontScale="77500" lnSpcReduction="20000"/>
          </a:bodyPr>
          <a:lstStyle/>
          <a:p>
            <a:pPr marL="0" indent="0">
              <a:buNone/>
            </a:pPr>
            <a:r>
              <a:rPr lang="ru-RU" dirty="0" smtClean="0"/>
              <a:t>Рассмотрим программу:</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r>
              <a:rPr lang="ru-RU" dirty="0"/>
              <a:t>Сколько здесь переменных? Какие из них являются глобальными, а какие – локальными?</a:t>
            </a:r>
            <a:endParaRPr lang="ru-RU" dirty="0" smtClean="0"/>
          </a:p>
          <a:p>
            <a:endParaRPr lang="ru-RU" dirty="0"/>
          </a:p>
        </p:txBody>
      </p:sp>
      <p:pic>
        <p:nvPicPr>
          <p:cNvPr id="5" name="Рисунок 4"/>
          <p:cNvPicPr>
            <a:picLocks noChangeAspect="1"/>
          </p:cNvPicPr>
          <p:nvPr/>
        </p:nvPicPr>
        <p:blipFill>
          <a:blip r:embed="rId2"/>
          <a:stretch>
            <a:fillRect/>
          </a:stretch>
        </p:blipFill>
        <p:spPr>
          <a:xfrm>
            <a:off x="619991" y="1081087"/>
            <a:ext cx="6903027" cy="3996489"/>
          </a:xfrm>
          <a:prstGeom prst="rect">
            <a:avLst/>
          </a:prstGeom>
        </p:spPr>
      </p:pic>
    </p:spTree>
    <p:extLst>
      <p:ext uri="{BB962C8B-B14F-4D97-AF65-F5344CB8AC3E}">
        <p14:creationId xmlns:p14="http://schemas.microsoft.com/office/powerpoint/2010/main" val="403388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85000" lnSpcReduction="20000"/>
          </a:bodyPr>
          <a:lstStyle/>
          <a:p>
            <a:pPr marL="0" indent="0">
              <a:buNone/>
            </a:pPr>
            <a:r>
              <a:rPr lang="ru-RU" dirty="0" smtClean="0"/>
              <a:t>      Здесь </a:t>
            </a:r>
            <a:r>
              <a:rPr lang="ru-RU" dirty="0"/>
              <a:t>пять переменных. Глобальной является только </a:t>
            </a:r>
            <a:r>
              <a:rPr lang="ru-RU" b="1" dirty="0" err="1"/>
              <a:t>figure</a:t>
            </a:r>
            <a:r>
              <a:rPr lang="ru-RU" dirty="0"/>
              <a:t>. Переменные a и </a:t>
            </a:r>
            <a:r>
              <a:rPr lang="ru-RU" b="1" dirty="0"/>
              <a:t>b</a:t>
            </a:r>
            <a:r>
              <a:rPr lang="ru-RU" dirty="0"/>
              <a:t> из функции </a:t>
            </a:r>
            <a:r>
              <a:rPr lang="ru-RU" b="1" dirty="0" err="1"/>
              <a:t>rectangle</a:t>
            </a:r>
            <a:r>
              <a:rPr lang="ru-RU" b="1" dirty="0"/>
              <a:t>()</a:t>
            </a:r>
            <a:r>
              <a:rPr lang="ru-RU" dirty="0"/>
              <a:t>, а также </a:t>
            </a:r>
            <a:r>
              <a:rPr lang="ru-RU" b="1" dirty="0"/>
              <a:t>a</a:t>
            </a:r>
            <a:r>
              <a:rPr lang="ru-RU" dirty="0"/>
              <a:t> и </a:t>
            </a:r>
            <a:r>
              <a:rPr lang="ru-RU" b="1" dirty="0"/>
              <a:t>h</a:t>
            </a:r>
            <a:r>
              <a:rPr lang="ru-RU" dirty="0"/>
              <a:t> из </a:t>
            </a:r>
            <a:r>
              <a:rPr lang="ru-RU" b="1" dirty="0" err="1"/>
              <a:t>triangle</a:t>
            </a:r>
            <a:r>
              <a:rPr lang="ru-RU" b="1" dirty="0"/>
              <a:t>() </a:t>
            </a:r>
            <a:r>
              <a:rPr lang="ru-RU" dirty="0"/>
              <a:t>– локальные. При этом локальные переменные с одним и тем же идентификатором a, но объявленные в разных функциях, – разные переменные.</a:t>
            </a:r>
          </a:p>
          <a:p>
            <a:pPr marL="0" indent="0">
              <a:buNone/>
            </a:pPr>
            <a:endParaRPr lang="ru-RU" dirty="0"/>
          </a:p>
          <a:p>
            <a:pPr marL="0" indent="0">
              <a:buNone/>
            </a:pPr>
            <a:r>
              <a:rPr lang="ru-RU" dirty="0" smtClean="0"/>
              <a:t>     Следует </a:t>
            </a:r>
            <a:r>
              <a:rPr lang="ru-RU" dirty="0"/>
              <a:t>отметить, что идентификаторы </a:t>
            </a:r>
            <a:r>
              <a:rPr lang="ru-RU" b="1" dirty="0" err="1"/>
              <a:t>rectangle</a:t>
            </a:r>
            <a:r>
              <a:rPr lang="ru-RU" dirty="0"/>
              <a:t> и </a:t>
            </a:r>
            <a:r>
              <a:rPr lang="ru-RU" b="1" dirty="0" err="1"/>
              <a:t>triangle</a:t>
            </a:r>
            <a:r>
              <a:rPr lang="ru-RU" dirty="0"/>
              <a:t>, хотя и не являются именами переменных, а представляют собой имена функций, также имеют область видимости. В данном случае она глобальная, так как функции объявлены непосредственно в основной ветке программы.</a:t>
            </a:r>
          </a:p>
          <a:p>
            <a:pPr marL="0" indent="0">
              <a:buNone/>
            </a:pPr>
            <a:endParaRPr lang="ru-RU" dirty="0"/>
          </a:p>
          <a:p>
            <a:pPr marL="0" indent="0">
              <a:buNone/>
            </a:pPr>
            <a:r>
              <a:rPr lang="ru-RU" dirty="0" smtClean="0"/>
              <a:t>     В </a:t>
            </a:r>
            <a:r>
              <a:rPr lang="ru-RU" dirty="0"/>
              <a:t>приведенной программе к глобальной области видимости относятся заголовки объявлений функций, объявление и присваивание переменной </a:t>
            </a:r>
            <a:r>
              <a:rPr lang="ru-RU" b="1" dirty="0" err="1"/>
              <a:t>figure</a:t>
            </a:r>
            <a:r>
              <a:rPr lang="ru-RU" dirty="0"/>
              <a:t>, конструкция условного оператора.</a:t>
            </a:r>
          </a:p>
        </p:txBody>
      </p:sp>
    </p:spTree>
    <p:extLst>
      <p:ext uri="{BB962C8B-B14F-4D97-AF65-F5344CB8AC3E}">
        <p14:creationId xmlns:p14="http://schemas.microsoft.com/office/powerpoint/2010/main" val="2959685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indent="0">
              <a:buNone/>
            </a:pPr>
            <a:r>
              <a:rPr lang="ru-RU" dirty="0" smtClean="0"/>
              <a:t>     К </a:t>
            </a:r>
            <a:r>
              <a:rPr lang="ru-RU" dirty="0"/>
              <a:t>локальной области относятся тела функций. Если, находясь в глобальной области видимости, мы попытаемся обратиться к локальной переменной, то возникнет ошибка</a:t>
            </a:r>
            <a:r>
              <a:rPr lang="ru-RU" dirty="0" smtClean="0"/>
              <a:t>:</a:t>
            </a:r>
          </a:p>
          <a:p>
            <a:pPr marL="0" indent="0">
              <a:buNone/>
            </a:pPr>
            <a:endParaRPr lang="ru-RU" dirty="0"/>
          </a:p>
          <a:p>
            <a:pPr marL="0" indent="0">
              <a:buNone/>
            </a:pPr>
            <a:endParaRPr lang="ru-RU" dirty="0"/>
          </a:p>
        </p:txBody>
      </p:sp>
      <p:pic>
        <p:nvPicPr>
          <p:cNvPr id="4" name="Рисунок 3"/>
          <p:cNvPicPr>
            <a:picLocks noChangeAspect="1"/>
          </p:cNvPicPr>
          <p:nvPr/>
        </p:nvPicPr>
        <p:blipFill>
          <a:blip r:embed="rId2"/>
          <a:stretch>
            <a:fillRect/>
          </a:stretch>
        </p:blipFill>
        <p:spPr>
          <a:xfrm>
            <a:off x="923924" y="3567906"/>
            <a:ext cx="5168123" cy="1741849"/>
          </a:xfrm>
          <a:prstGeom prst="rect">
            <a:avLst/>
          </a:prstGeom>
        </p:spPr>
      </p:pic>
    </p:spTree>
    <p:extLst>
      <p:ext uri="{BB962C8B-B14F-4D97-AF65-F5344CB8AC3E}">
        <p14:creationId xmlns:p14="http://schemas.microsoft.com/office/powerpoint/2010/main" val="2462264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indent="0" algn="just">
              <a:buNone/>
            </a:pPr>
            <a:r>
              <a:rPr lang="en-US" dirty="0" smtClean="0"/>
              <a:t>         </a:t>
            </a:r>
            <a:r>
              <a:rPr lang="ru-RU" dirty="0" smtClean="0"/>
              <a:t>Эти </a:t>
            </a:r>
            <a:r>
              <a:rPr lang="ru-RU" dirty="0"/>
              <a:t>функции не совсем идеальны. Они должны вычислять площади фигур, но выводить результат на экран им не следовало бы. Вполне вероятна ситуация, когда результат нужен для внутренних нужд программы, для каких-то дальнейших вычислений, а выводить ли его на экран – вопрос второстепенный.</a:t>
            </a:r>
          </a:p>
          <a:p>
            <a:pPr marL="0" indent="0" algn="just">
              <a:buNone/>
            </a:pPr>
            <a:endParaRPr lang="ru-RU" dirty="0"/>
          </a:p>
          <a:p>
            <a:pPr marL="0" indent="0" algn="just">
              <a:buNone/>
            </a:pPr>
            <a:r>
              <a:rPr lang="ru-RU" dirty="0"/>
              <a:t>Если функции не будут выводить, а только вычислять результат, то его надо где-то сохранить для дальнейшего использования. Для этого </a:t>
            </a:r>
            <a:r>
              <a:rPr lang="ru-RU" dirty="0" smtClean="0"/>
              <a:t>подош</a:t>
            </a:r>
            <a:r>
              <a:rPr lang="ru-RU" dirty="0"/>
              <a:t>ли бы глобальные переменные. В них можно записать результат. Напишем программу вот так:</a:t>
            </a:r>
          </a:p>
        </p:txBody>
      </p:sp>
    </p:spTree>
    <p:extLst>
      <p:ext uri="{BB962C8B-B14F-4D97-AF65-F5344CB8AC3E}">
        <p14:creationId xmlns:p14="http://schemas.microsoft.com/office/powerpoint/2010/main" val="1933970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693718" y="1011309"/>
            <a:ext cx="7723909" cy="4344699"/>
          </a:xfrm>
          <a:prstGeom prst="rect">
            <a:avLst/>
          </a:prstGeom>
        </p:spPr>
      </p:pic>
    </p:spTree>
    <p:extLst>
      <p:ext uri="{BB962C8B-B14F-4D97-AF65-F5344CB8AC3E}">
        <p14:creationId xmlns:p14="http://schemas.microsoft.com/office/powerpoint/2010/main" val="229623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a:t>
            </a:r>
            <a:endParaRPr lang="ru-RU"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    Функция </a:t>
            </a:r>
            <a:r>
              <a:rPr lang="ru-RU" dirty="0"/>
              <a:t>в программировании представляет собой обособленный участок кода, который можно вызывать, обратившись к нему по имени, которым он был назван. При вызове происходит выполнение команд тела функции</a:t>
            </a:r>
            <a:r>
              <a:rPr lang="ru-RU" dirty="0" smtClean="0"/>
              <a:t>.</a:t>
            </a:r>
          </a:p>
          <a:p>
            <a:pPr marL="0" indent="0" algn="just">
              <a:buNone/>
            </a:pPr>
            <a:endParaRPr lang="ru-RU" dirty="0"/>
          </a:p>
          <a:p>
            <a:pPr marL="0" indent="0" algn="just">
              <a:buNone/>
            </a:pPr>
            <a:r>
              <a:rPr lang="ru-RU" dirty="0" smtClean="0"/>
              <a:t>     Существует </a:t>
            </a:r>
            <a:r>
              <a:rPr lang="ru-RU" dirty="0"/>
              <a:t>множество встроенных в язык программирования функций. С некоторыми такими в </a:t>
            </a:r>
            <a:r>
              <a:rPr lang="ru-RU" dirty="0" err="1"/>
              <a:t>Python</a:t>
            </a:r>
            <a:r>
              <a:rPr lang="ru-RU" dirty="0"/>
              <a:t> мы уже сталкивались. Это </a:t>
            </a:r>
            <a:r>
              <a:rPr lang="ru-RU" b="1" dirty="0" err="1"/>
              <a:t>print</a:t>
            </a:r>
            <a:r>
              <a:rPr lang="ru-RU" b="1" dirty="0"/>
              <a:t>(), </a:t>
            </a:r>
            <a:r>
              <a:rPr lang="ru-RU" b="1" dirty="0" err="1"/>
              <a:t>input</a:t>
            </a:r>
            <a:r>
              <a:rPr lang="ru-RU" b="1" dirty="0"/>
              <a:t>(), </a:t>
            </a:r>
            <a:r>
              <a:rPr lang="ru-RU" b="1" dirty="0" err="1"/>
              <a:t>int</a:t>
            </a:r>
            <a:r>
              <a:rPr lang="ru-RU" b="1" dirty="0"/>
              <a:t>(), </a:t>
            </a:r>
            <a:r>
              <a:rPr lang="ru-RU" b="1" dirty="0" err="1"/>
              <a:t>float</a:t>
            </a:r>
            <a:r>
              <a:rPr lang="ru-RU" b="1" dirty="0"/>
              <a:t>(), </a:t>
            </a:r>
            <a:r>
              <a:rPr lang="ru-RU" b="1" dirty="0" err="1"/>
              <a:t>str</a:t>
            </a:r>
            <a:r>
              <a:rPr lang="ru-RU" b="1" dirty="0"/>
              <a:t>(), </a:t>
            </a:r>
            <a:r>
              <a:rPr lang="ru-RU" b="1" dirty="0" err="1"/>
              <a:t>type</a:t>
            </a:r>
            <a:r>
              <a:rPr lang="ru-RU" b="1" dirty="0"/>
              <a:t>(). </a:t>
            </a:r>
            <a:r>
              <a:rPr lang="ru-RU" dirty="0"/>
              <a:t>Код их тела нам не виден, он где-то "спрятан внутри языка". Нам же предоставляется только интерфейс – имя функции</a:t>
            </a:r>
            <a:r>
              <a:rPr lang="ru-RU" dirty="0" smtClean="0"/>
              <a:t>.</a:t>
            </a:r>
          </a:p>
          <a:p>
            <a:pPr marL="0" indent="0" algn="just">
              <a:buNone/>
            </a:pPr>
            <a:endParaRPr lang="ru-RU" dirty="0"/>
          </a:p>
          <a:p>
            <a:pPr marL="0" indent="0" algn="just">
              <a:buNone/>
            </a:pPr>
            <a:r>
              <a:rPr lang="ru-RU" dirty="0"/>
              <a:t>С другой стороны, программист всегда может определять свои функции. Их называют пользовательскими</a:t>
            </a:r>
          </a:p>
        </p:txBody>
      </p:sp>
    </p:spTree>
    <p:extLst>
      <p:ext uri="{BB962C8B-B14F-4D97-AF65-F5344CB8AC3E}">
        <p14:creationId xmlns:p14="http://schemas.microsoft.com/office/powerpoint/2010/main" val="3888771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Листинг</a:t>
            </a:r>
            <a:endParaRPr lang="ru-RU" dirty="0"/>
          </a:p>
        </p:txBody>
      </p:sp>
      <p:sp>
        <p:nvSpPr>
          <p:cNvPr id="3" name="Объект 2"/>
          <p:cNvSpPr>
            <a:spLocks noGrp="1"/>
          </p:cNvSpPr>
          <p:nvPr>
            <p:ph idx="1"/>
          </p:nvPr>
        </p:nvSpPr>
        <p:spPr>
          <a:xfrm>
            <a:off x="744682" y="1430771"/>
            <a:ext cx="10515600" cy="4351338"/>
          </a:xfrm>
        </p:spPr>
        <p:txBody>
          <a:bodyPr>
            <a:noAutofit/>
          </a:bodyPr>
          <a:lstStyle/>
          <a:p>
            <a:pPr marL="0" indent="0">
              <a:buNone/>
            </a:pPr>
            <a:r>
              <a:rPr lang="en-US" sz="1200" dirty="0"/>
              <a:t>result = 0</a:t>
            </a:r>
          </a:p>
          <a:p>
            <a:pPr marL="0" indent="0">
              <a:buNone/>
            </a:pPr>
            <a:r>
              <a:rPr lang="en-US" sz="1200" dirty="0"/>
              <a:t> </a:t>
            </a:r>
            <a:r>
              <a:rPr lang="en-US" sz="1200" dirty="0" err="1" smtClean="0"/>
              <a:t>def</a:t>
            </a:r>
            <a:r>
              <a:rPr lang="en-US" sz="1200" dirty="0" smtClean="0"/>
              <a:t> </a:t>
            </a:r>
            <a:r>
              <a:rPr lang="en-US" sz="1200" dirty="0"/>
              <a:t>rectangle():</a:t>
            </a:r>
          </a:p>
          <a:p>
            <a:pPr marL="0" indent="0">
              <a:buNone/>
            </a:pPr>
            <a:r>
              <a:rPr lang="en-US" sz="1200" dirty="0"/>
              <a:t>    a = float(input("</a:t>
            </a:r>
            <a:r>
              <a:rPr lang="ru-RU" sz="1200" dirty="0"/>
              <a:t>Ширина: "))</a:t>
            </a:r>
          </a:p>
          <a:p>
            <a:pPr marL="0" indent="0">
              <a:buNone/>
            </a:pPr>
            <a:r>
              <a:rPr lang="ru-RU" sz="1200" dirty="0"/>
              <a:t>    </a:t>
            </a:r>
            <a:r>
              <a:rPr lang="en-US" sz="1200" dirty="0"/>
              <a:t>b = float(input("</a:t>
            </a:r>
            <a:r>
              <a:rPr lang="ru-RU" sz="1200" dirty="0"/>
              <a:t>Высота: "))</a:t>
            </a:r>
          </a:p>
          <a:p>
            <a:pPr marL="0" indent="0">
              <a:buNone/>
            </a:pPr>
            <a:r>
              <a:rPr lang="ru-RU" sz="1200" dirty="0"/>
              <a:t>    </a:t>
            </a:r>
            <a:r>
              <a:rPr lang="en-US" sz="1200" dirty="0"/>
              <a:t>result = a*b</a:t>
            </a:r>
          </a:p>
          <a:p>
            <a:pPr marL="0" indent="0">
              <a:buNone/>
            </a:pPr>
            <a:r>
              <a:rPr lang="en-US" sz="1200" dirty="0"/>
              <a:t> </a:t>
            </a:r>
            <a:r>
              <a:rPr lang="en-US" sz="1200" dirty="0" err="1" smtClean="0"/>
              <a:t>def</a:t>
            </a:r>
            <a:r>
              <a:rPr lang="en-US" sz="1200" dirty="0" smtClean="0"/>
              <a:t> </a:t>
            </a:r>
            <a:r>
              <a:rPr lang="en-US" sz="1200" dirty="0"/>
              <a:t>triangle():</a:t>
            </a:r>
          </a:p>
          <a:p>
            <a:pPr marL="0" indent="0">
              <a:buNone/>
            </a:pPr>
            <a:r>
              <a:rPr lang="en-US" sz="1200" dirty="0"/>
              <a:t>    a = float(input("</a:t>
            </a:r>
            <a:r>
              <a:rPr lang="ru-RU" sz="1200" dirty="0"/>
              <a:t>Основание: "))</a:t>
            </a:r>
          </a:p>
          <a:p>
            <a:pPr marL="0" indent="0">
              <a:buNone/>
            </a:pPr>
            <a:r>
              <a:rPr lang="ru-RU" sz="1200" dirty="0"/>
              <a:t>    </a:t>
            </a:r>
            <a:r>
              <a:rPr lang="en-US" sz="1200" dirty="0"/>
              <a:t>h = float(input("</a:t>
            </a:r>
            <a:r>
              <a:rPr lang="ru-RU" sz="1200" dirty="0"/>
              <a:t>Высота: "))</a:t>
            </a:r>
          </a:p>
          <a:p>
            <a:pPr marL="0" indent="0">
              <a:buNone/>
            </a:pPr>
            <a:r>
              <a:rPr lang="ru-RU" sz="1200" dirty="0"/>
              <a:t>    </a:t>
            </a:r>
            <a:r>
              <a:rPr lang="en-US" sz="1200" dirty="0"/>
              <a:t>result = 0.5 * a * h</a:t>
            </a:r>
          </a:p>
          <a:p>
            <a:pPr marL="0" indent="0">
              <a:buNone/>
            </a:pPr>
            <a:r>
              <a:rPr lang="en-US" sz="1200" dirty="0" smtClean="0"/>
              <a:t>figure </a:t>
            </a:r>
            <a:r>
              <a:rPr lang="en-US" sz="1200" dirty="0"/>
              <a:t>= input("1-</a:t>
            </a:r>
            <a:r>
              <a:rPr lang="ru-RU" sz="1200" dirty="0"/>
              <a:t>прямоугольник, 2-треугольник: ")</a:t>
            </a:r>
          </a:p>
          <a:p>
            <a:pPr marL="0" indent="0">
              <a:buNone/>
            </a:pPr>
            <a:r>
              <a:rPr lang="en-US" sz="1200" dirty="0"/>
              <a:t>if figure == '1':</a:t>
            </a:r>
          </a:p>
          <a:p>
            <a:pPr marL="0" indent="0">
              <a:buNone/>
            </a:pPr>
            <a:r>
              <a:rPr lang="en-US" sz="1200" dirty="0"/>
              <a:t>	rectangle()</a:t>
            </a:r>
          </a:p>
          <a:p>
            <a:pPr marL="0" indent="0">
              <a:buNone/>
            </a:pPr>
            <a:r>
              <a:rPr lang="en-US" sz="1200" dirty="0" err="1"/>
              <a:t>elif</a:t>
            </a:r>
            <a:r>
              <a:rPr lang="en-US" sz="1200" dirty="0"/>
              <a:t> figure == '2':</a:t>
            </a:r>
          </a:p>
          <a:p>
            <a:pPr marL="0" indent="0">
              <a:buNone/>
            </a:pPr>
            <a:r>
              <a:rPr lang="en-US" sz="1200" dirty="0"/>
              <a:t>	triangle()</a:t>
            </a:r>
          </a:p>
          <a:p>
            <a:pPr marL="0" indent="0">
              <a:buNone/>
            </a:pPr>
            <a:r>
              <a:rPr lang="en-US" sz="1200" dirty="0"/>
              <a:t> </a:t>
            </a:r>
            <a:r>
              <a:rPr lang="en-US" sz="1200" dirty="0" smtClean="0"/>
              <a:t>print</a:t>
            </a:r>
            <a:r>
              <a:rPr lang="en-US" sz="1200" dirty="0"/>
              <a:t>("</a:t>
            </a:r>
            <a:r>
              <a:rPr lang="ru-RU" sz="1200" dirty="0"/>
              <a:t>Площадь: %.2</a:t>
            </a:r>
            <a:r>
              <a:rPr lang="en-US" sz="1200" dirty="0"/>
              <a:t>f" % result)</a:t>
            </a:r>
            <a:endParaRPr lang="ru-RU" sz="1200" dirty="0"/>
          </a:p>
        </p:txBody>
      </p:sp>
    </p:spTree>
    <p:extLst>
      <p:ext uri="{BB962C8B-B14F-4D97-AF65-F5344CB8AC3E}">
        <p14:creationId xmlns:p14="http://schemas.microsoft.com/office/powerpoint/2010/main" val="3075047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Проверка (попробуйте сами запустить)</a:t>
            </a:r>
            <a:endParaRPr lang="ru-RU" dirty="0"/>
          </a:p>
        </p:txBody>
      </p:sp>
      <p:sp>
        <p:nvSpPr>
          <p:cNvPr id="3" name="Объект 2"/>
          <p:cNvSpPr>
            <a:spLocks noGrp="1"/>
          </p:cNvSpPr>
          <p:nvPr>
            <p:ph idx="1"/>
          </p:nvPr>
        </p:nvSpPr>
        <p:spPr/>
        <p:txBody>
          <a:bodyPr/>
          <a:lstStyle/>
          <a:p>
            <a:pPr marL="0" indent="0">
              <a:buNone/>
            </a:pPr>
            <a:r>
              <a:rPr lang="ru-RU" dirty="0" smtClean="0"/>
              <a:t>    Итак</a:t>
            </a:r>
            <a:r>
              <a:rPr lang="ru-RU" dirty="0"/>
              <a:t>, мы ввели в программу глобальную переменную </a:t>
            </a:r>
            <a:r>
              <a:rPr lang="ru-RU" b="1" dirty="0" err="1"/>
              <a:t>result</a:t>
            </a:r>
            <a:r>
              <a:rPr lang="ru-RU" dirty="0"/>
              <a:t> и инициировали ее нулем. В функциях ей присваивается результат вычислений. В конце программы ее значение выводится на экран. Мы ожидаем, что программа будет прекрасно работать. </a:t>
            </a:r>
            <a:endParaRPr lang="ru-RU" dirty="0" smtClean="0"/>
          </a:p>
          <a:p>
            <a:pPr marL="0" indent="0">
              <a:buNone/>
            </a:pPr>
            <a:r>
              <a:rPr lang="ru-RU" dirty="0" smtClean="0"/>
              <a:t>Однако</a:t>
            </a:r>
          </a:p>
          <a:p>
            <a:pPr marL="0" indent="0">
              <a:buNone/>
            </a:pPr>
            <a:endParaRPr lang="ru-RU" dirty="0"/>
          </a:p>
        </p:txBody>
      </p:sp>
      <p:pic>
        <p:nvPicPr>
          <p:cNvPr id="4" name="Рисунок 3"/>
          <p:cNvPicPr>
            <a:picLocks noChangeAspect="1"/>
          </p:cNvPicPr>
          <p:nvPr/>
        </p:nvPicPr>
        <p:blipFill>
          <a:blip r:embed="rId2"/>
          <a:stretch>
            <a:fillRect/>
          </a:stretch>
        </p:blipFill>
        <p:spPr>
          <a:xfrm>
            <a:off x="742084" y="4324349"/>
            <a:ext cx="3662660" cy="1078923"/>
          </a:xfrm>
          <a:prstGeom prst="rect">
            <a:avLst/>
          </a:prstGeom>
        </p:spPr>
      </p:pic>
    </p:spTree>
    <p:extLst>
      <p:ext uri="{BB962C8B-B14F-4D97-AF65-F5344CB8AC3E}">
        <p14:creationId xmlns:p14="http://schemas.microsoft.com/office/powerpoint/2010/main" val="3496452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Особенности</a:t>
            </a:r>
            <a:endParaRPr lang="ru-RU" dirty="0"/>
          </a:p>
        </p:txBody>
      </p:sp>
      <p:sp>
        <p:nvSpPr>
          <p:cNvPr id="3" name="Объект 2"/>
          <p:cNvSpPr>
            <a:spLocks noGrp="1"/>
          </p:cNvSpPr>
          <p:nvPr>
            <p:ph idx="1"/>
          </p:nvPr>
        </p:nvSpPr>
        <p:spPr/>
        <p:txBody>
          <a:bodyPr>
            <a:normAutofit fontScale="70000" lnSpcReduction="20000"/>
          </a:bodyPr>
          <a:lstStyle/>
          <a:p>
            <a:pPr marL="0" indent="0">
              <a:buNone/>
            </a:pPr>
            <a:r>
              <a:rPr lang="ru-RU" dirty="0" smtClean="0"/>
              <a:t>     Дело </a:t>
            </a:r>
            <a:r>
              <a:rPr lang="ru-RU" dirty="0"/>
              <a:t>в том, что в </a:t>
            </a:r>
            <a:r>
              <a:rPr lang="ru-RU" dirty="0" err="1"/>
              <a:t>Python</a:t>
            </a:r>
            <a:r>
              <a:rPr lang="ru-RU" dirty="0"/>
              <a:t> присвоение значения переменной совмещено с ее объявлением. (Во многих других языках это не так.) Поэтому, когда имя </a:t>
            </a:r>
            <a:r>
              <a:rPr lang="ru-RU" b="1" dirty="0" err="1"/>
              <a:t>result</a:t>
            </a:r>
            <a:r>
              <a:rPr lang="ru-RU" dirty="0"/>
              <a:t> впервые упоминается в локальной области видимости, и при этом происходит присваивание ей значения, то создается локальная переменная </a:t>
            </a:r>
            <a:r>
              <a:rPr lang="ru-RU" b="1" dirty="0" err="1"/>
              <a:t>result</a:t>
            </a:r>
            <a:r>
              <a:rPr lang="ru-RU" dirty="0"/>
              <a:t>. Это другая переменная, никак не связанная с глобальной </a:t>
            </a:r>
            <a:r>
              <a:rPr lang="ru-RU" b="1" dirty="0" err="1"/>
              <a:t>result</a:t>
            </a:r>
            <a:r>
              <a:rPr lang="ru-RU" b="1" dirty="0"/>
              <a:t>.</a:t>
            </a:r>
          </a:p>
          <a:p>
            <a:pPr marL="0" indent="0">
              <a:buNone/>
            </a:pPr>
            <a:endParaRPr lang="ru-RU" dirty="0"/>
          </a:p>
          <a:p>
            <a:pPr marL="0" indent="0">
              <a:buNone/>
            </a:pPr>
            <a:r>
              <a:rPr lang="ru-RU" dirty="0" smtClean="0"/>
              <a:t>     Когда </a:t>
            </a:r>
            <a:r>
              <a:rPr lang="ru-RU" dirty="0"/>
              <a:t>функция завершает свою работу, то значение локальной </a:t>
            </a:r>
            <a:r>
              <a:rPr lang="ru-RU" b="1" dirty="0" err="1"/>
              <a:t>result</a:t>
            </a:r>
            <a:r>
              <a:rPr lang="ru-RU" dirty="0"/>
              <a:t> теряется, а глобальная не была изменена.</a:t>
            </a:r>
          </a:p>
          <a:p>
            <a:pPr marL="0" indent="0">
              <a:buNone/>
            </a:pPr>
            <a:endParaRPr lang="ru-RU" dirty="0"/>
          </a:p>
          <a:p>
            <a:pPr marL="0" indent="0">
              <a:buNone/>
            </a:pPr>
            <a:r>
              <a:rPr lang="ru-RU" dirty="0" smtClean="0"/>
              <a:t>     Когда </a:t>
            </a:r>
            <a:r>
              <a:rPr lang="ru-RU" dirty="0"/>
              <a:t>мы вызывали внутри функции переменную </a:t>
            </a:r>
            <a:r>
              <a:rPr lang="ru-RU" b="1" dirty="0" err="1"/>
              <a:t>figure</a:t>
            </a:r>
            <a:r>
              <a:rPr lang="ru-RU" dirty="0"/>
              <a:t>, то ничего ей не присваивали. Наоборот, мы запрашивали ее значение. Интерпретатор Питона искал ее значение сначала в локальной области видимости и не находил. После этого шел в глобальную и находил.</a:t>
            </a:r>
          </a:p>
          <a:p>
            <a:pPr marL="0" indent="0">
              <a:buNone/>
            </a:pPr>
            <a:endParaRPr lang="ru-RU" dirty="0"/>
          </a:p>
          <a:p>
            <a:pPr marL="0" indent="0">
              <a:buNone/>
            </a:pPr>
            <a:r>
              <a:rPr lang="ru-RU" dirty="0" smtClean="0"/>
              <a:t>     В </a:t>
            </a:r>
            <a:r>
              <a:rPr lang="ru-RU" dirty="0"/>
              <a:t>случае с </a:t>
            </a:r>
            <a:r>
              <a:rPr lang="ru-RU" b="1" dirty="0" err="1"/>
              <a:t>result</a:t>
            </a:r>
            <a:r>
              <a:rPr lang="ru-RU" dirty="0"/>
              <a:t> он ничего не ищет. Он выполняет вычисления справа от знака присваивания, создает локальную переменную </a:t>
            </a:r>
            <a:r>
              <a:rPr lang="ru-RU" b="1" dirty="0" err="1"/>
              <a:t>result</a:t>
            </a:r>
            <a:r>
              <a:rPr lang="ru-RU" dirty="0"/>
              <a:t>, связывает ее с полученным значением.</a:t>
            </a:r>
          </a:p>
        </p:txBody>
      </p:sp>
    </p:spTree>
    <p:extLst>
      <p:ext uri="{BB962C8B-B14F-4D97-AF65-F5344CB8AC3E}">
        <p14:creationId xmlns:p14="http://schemas.microsoft.com/office/powerpoint/2010/main" val="1724897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global</a:t>
            </a:r>
            <a:endParaRPr lang="ru-RU" dirty="0"/>
          </a:p>
        </p:txBody>
      </p:sp>
      <p:sp>
        <p:nvSpPr>
          <p:cNvPr id="3" name="Объект 2"/>
          <p:cNvSpPr>
            <a:spLocks noGrp="1"/>
          </p:cNvSpPr>
          <p:nvPr>
            <p:ph idx="1"/>
          </p:nvPr>
        </p:nvSpPr>
        <p:spPr/>
        <p:txBody>
          <a:bodyPr/>
          <a:lstStyle/>
          <a:p>
            <a:pPr marL="0" indent="0">
              <a:buNone/>
            </a:pPr>
            <a:r>
              <a:rPr lang="ru-RU" dirty="0" smtClean="0"/>
              <a:t>    На </a:t>
            </a:r>
            <a:r>
              <a:rPr lang="ru-RU" dirty="0"/>
              <a:t>самом деле можно принудительно обратиться к глобальной переменной. Для этого существует команда </a:t>
            </a:r>
            <a:r>
              <a:rPr lang="ru-RU" b="1" dirty="0" err="1"/>
              <a:t>global</a:t>
            </a:r>
            <a:r>
              <a:rPr lang="ru-RU" dirty="0" smtClean="0"/>
              <a:t>:</a:t>
            </a:r>
          </a:p>
          <a:p>
            <a:pPr marL="0" indent="0">
              <a:buNone/>
            </a:pPr>
            <a:endParaRPr lang="ru-RU" dirty="0"/>
          </a:p>
        </p:txBody>
      </p:sp>
      <p:pic>
        <p:nvPicPr>
          <p:cNvPr id="4" name="Рисунок 3"/>
          <p:cNvPicPr>
            <a:picLocks noChangeAspect="1"/>
          </p:cNvPicPr>
          <p:nvPr/>
        </p:nvPicPr>
        <p:blipFill>
          <a:blip r:embed="rId2"/>
          <a:stretch>
            <a:fillRect/>
          </a:stretch>
        </p:blipFill>
        <p:spPr>
          <a:xfrm>
            <a:off x="939078" y="2852738"/>
            <a:ext cx="5996542" cy="3459162"/>
          </a:xfrm>
          <a:prstGeom prst="rect">
            <a:avLst/>
          </a:prstGeom>
        </p:spPr>
      </p:pic>
    </p:spTree>
    <p:extLst>
      <p:ext uri="{BB962C8B-B14F-4D97-AF65-F5344CB8AC3E}">
        <p14:creationId xmlns:p14="http://schemas.microsoft.com/office/powerpoint/2010/main" val="1438235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Возврат значения</a:t>
            </a:r>
            <a:endParaRPr lang="ru-RU" dirty="0"/>
          </a:p>
        </p:txBody>
      </p:sp>
      <p:sp>
        <p:nvSpPr>
          <p:cNvPr id="3" name="Объект 2"/>
          <p:cNvSpPr>
            <a:spLocks noGrp="1"/>
          </p:cNvSpPr>
          <p:nvPr>
            <p:ph idx="1"/>
          </p:nvPr>
        </p:nvSpPr>
        <p:spPr/>
        <p:txBody>
          <a:bodyPr>
            <a:normAutofit fontScale="92500" lnSpcReduction="10000"/>
          </a:bodyPr>
          <a:lstStyle/>
          <a:p>
            <a:pPr marL="0" indent="0" algn="just">
              <a:buNone/>
            </a:pPr>
            <a:r>
              <a:rPr lang="en-US" dirty="0" smtClean="0"/>
              <a:t>     </a:t>
            </a:r>
            <a:r>
              <a:rPr lang="ru-RU" dirty="0" smtClean="0"/>
              <a:t>Однако </a:t>
            </a:r>
            <a:r>
              <a:rPr lang="ru-RU" dirty="0"/>
              <a:t>менять значения глобальных переменных в теле функции – плохая практика. В больших программах программисту трудно отследить, где, какая функция и почему изменила их значение. Программист смотрит на исходное значение глобальной переменной и может подумать, что оно остается таким же. Сложно заметить, что какая-то функция поменяла его. Подобное ведет к логическим ошибкам.</a:t>
            </a:r>
          </a:p>
          <a:p>
            <a:pPr algn="just"/>
            <a:endParaRPr lang="ru-RU" dirty="0"/>
          </a:p>
          <a:p>
            <a:pPr marL="0" indent="0" algn="just">
              <a:buNone/>
            </a:pPr>
            <a:r>
              <a:rPr lang="en-US" dirty="0" smtClean="0"/>
              <a:t>      </a:t>
            </a:r>
            <a:r>
              <a:rPr lang="ru-RU" dirty="0" smtClean="0"/>
              <a:t>Чтобы </a:t>
            </a:r>
            <a:r>
              <a:rPr lang="ru-RU" dirty="0"/>
              <a:t>избавиться от необходимости использовать глобальные переменные, для функций существует возможность возврата результата своей работы в основную ветку программы. И уже это полученное из функции значение можно присвоить глобальной переменной в глобальной области видимости. Это делает программу более понятной.</a:t>
            </a:r>
          </a:p>
        </p:txBody>
      </p:sp>
    </p:spTree>
    <p:extLst>
      <p:ext uri="{BB962C8B-B14F-4D97-AF65-F5344CB8AC3E}">
        <p14:creationId xmlns:p14="http://schemas.microsoft.com/office/powerpoint/2010/main" val="809122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Возврат значений из функции</a:t>
            </a:r>
            <a:br>
              <a:rPr lang="ru-RU" dirty="0"/>
            </a:br>
            <a:endParaRPr lang="ru-RU" dirty="0"/>
          </a:p>
        </p:txBody>
      </p:sp>
      <p:sp>
        <p:nvSpPr>
          <p:cNvPr id="3" name="Объект 2"/>
          <p:cNvSpPr>
            <a:spLocks noGrp="1"/>
          </p:cNvSpPr>
          <p:nvPr>
            <p:ph idx="1"/>
          </p:nvPr>
        </p:nvSpPr>
        <p:spPr/>
        <p:txBody>
          <a:bodyPr/>
          <a:lstStyle/>
          <a:p>
            <a:pPr marL="0" indent="0">
              <a:buNone/>
            </a:pPr>
            <a:r>
              <a:rPr lang="ru-RU" dirty="0" smtClean="0"/>
              <a:t>     Функции </a:t>
            </a:r>
            <a:r>
              <a:rPr lang="ru-RU" dirty="0"/>
              <a:t>могут передавать какие-либо данные из своих тел в основную ветку программы. Говорят, что функция возвращает значение. </a:t>
            </a:r>
            <a:endParaRPr lang="ru-RU" dirty="0" smtClean="0"/>
          </a:p>
          <a:p>
            <a:pPr marL="0" indent="0">
              <a:buNone/>
            </a:pPr>
            <a:r>
              <a:rPr lang="ru-RU" dirty="0" smtClean="0"/>
              <a:t>В </a:t>
            </a:r>
            <a:r>
              <a:rPr lang="ru-RU" dirty="0"/>
              <a:t>большинстве языков программирования, в том числе </a:t>
            </a:r>
            <a:r>
              <a:rPr lang="ru-RU" dirty="0" err="1"/>
              <a:t>Python</a:t>
            </a:r>
            <a:r>
              <a:rPr lang="ru-RU" dirty="0"/>
              <a:t>, выход из функции и передача данных в то место, откуда она была вызвана, выполняется оператором </a:t>
            </a:r>
            <a:r>
              <a:rPr lang="ru-RU" b="1" dirty="0" err="1"/>
              <a:t>return</a:t>
            </a:r>
            <a:r>
              <a:rPr lang="ru-RU" dirty="0"/>
              <a:t>.</a:t>
            </a:r>
          </a:p>
        </p:txBody>
      </p:sp>
    </p:spTree>
    <p:extLst>
      <p:ext uri="{BB962C8B-B14F-4D97-AF65-F5344CB8AC3E}">
        <p14:creationId xmlns:p14="http://schemas.microsoft.com/office/powerpoint/2010/main" val="3699949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pic>
        <p:nvPicPr>
          <p:cNvPr id="4" name="Объект 3"/>
          <p:cNvPicPr>
            <a:picLocks noGrp="1" noChangeAspect="1"/>
          </p:cNvPicPr>
          <p:nvPr>
            <p:ph idx="1"/>
          </p:nvPr>
        </p:nvPicPr>
        <p:blipFill>
          <a:blip r:embed="rId2"/>
          <a:stretch>
            <a:fillRect/>
          </a:stretch>
        </p:blipFill>
        <p:spPr>
          <a:xfrm>
            <a:off x="838200" y="1690688"/>
            <a:ext cx="6009409" cy="3436189"/>
          </a:xfrm>
          <a:prstGeom prst="rect">
            <a:avLst/>
          </a:prstGeom>
        </p:spPr>
      </p:pic>
      <p:sp>
        <p:nvSpPr>
          <p:cNvPr id="5" name="TextBox 4"/>
          <p:cNvSpPr txBox="1"/>
          <p:nvPr/>
        </p:nvSpPr>
        <p:spPr>
          <a:xfrm>
            <a:off x="914400" y="5579918"/>
            <a:ext cx="710451" cy="923330"/>
          </a:xfrm>
          <a:prstGeom prst="rect">
            <a:avLst/>
          </a:prstGeom>
          <a:noFill/>
        </p:spPr>
        <p:txBody>
          <a:bodyPr wrap="none" rtlCol="0">
            <a:spAutoFit/>
          </a:bodyPr>
          <a:lstStyle/>
          <a:p>
            <a:r>
              <a:rPr lang="ru-RU" dirty="0" smtClean="0"/>
              <a:t>3</a:t>
            </a:r>
          </a:p>
          <a:p>
            <a:r>
              <a:rPr lang="ru-RU" dirty="0" smtClean="0"/>
              <a:t>7</a:t>
            </a:r>
          </a:p>
          <a:p>
            <a:r>
              <a:rPr lang="ru-RU" dirty="0" smtClean="0"/>
              <a:t>188,4</a:t>
            </a:r>
            <a:endParaRPr lang="ru-RU" dirty="0"/>
          </a:p>
        </p:txBody>
      </p:sp>
    </p:spTree>
    <p:extLst>
      <p:ext uri="{BB962C8B-B14F-4D97-AF65-F5344CB8AC3E}">
        <p14:creationId xmlns:p14="http://schemas.microsoft.com/office/powerpoint/2010/main" val="3103256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Листинг</a:t>
            </a:r>
            <a:endParaRPr lang="ru-RU" dirty="0"/>
          </a:p>
        </p:txBody>
      </p:sp>
      <p:sp>
        <p:nvSpPr>
          <p:cNvPr id="3" name="Объект 2"/>
          <p:cNvSpPr>
            <a:spLocks noGrp="1"/>
          </p:cNvSpPr>
          <p:nvPr>
            <p:ph idx="1"/>
          </p:nvPr>
        </p:nvSpPr>
        <p:spPr/>
        <p:txBody>
          <a:bodyPr>
            <a:normAutofit fontScale="62500" lnSpcReduction="20000"/>
          </a:bodyPr>
          <a:lstStyle/>
          <a:p>
            <a:pPr marL="0" indent="0">
              <a:buNone/>
            </a:pPr>
            <a:r>
              <a:rPr lang="en-US" i="1" dirty="0" err="1">
                <a:solidFill>
                  <a:schemeClr val="accent6">
                    <a:lumMod val="75000"/>
                  </a:schemeClr>
                </a:solidFill>
              </a:rPr>
              <a:t>def</a:t>
            </a:r>
            <a:r>
              <a:rPr lang="en-US" i="1" dirty="0">
                <a:solidFill>
                  <a:schemeClr val="accent6">
                    <a:lumMod val="75000"/>
                  </a:schemeClr>
                </a:solidFill>
              </a:rPr>
              <a:t> cylinder():</a:t>
            </a:r>
          </a:p>
          <a:p>
            <a:pPr marL="0" indent="0">
              <a:buNone/>
            </a:pPr>
            <a:r>
              <a:rPr lang="en-US" i="1" dirty="0">
                <a:solidFill>
                  <a:schemeClr val="accent6">
                    <a:lumMod val="75000"/>
                  </a:schemeClr>
                </a:solidFill>
              </a:rPr>
              <a:t>    r = float(input())</a:t>
            </a:r>
          </a:p>
          <a:p>
            <a:pPr marL="0" indent="0">
              <a:buNone/>
            </a:pPr>
            <a:r>
              <a:rPr lang="en-US" i="1" dirty="0">
                <a:solidFill>
                  <a:schemeClr val="accent6">
                    <a:lumMod val="75000"/>
                  </a:schemeClr>
                </a:solidFill>
              </a:rPr>
              <a:t>    h = float(input())</a:t>
            </a:r>
          </a:p>
          <a:p>
            <a:pPr marL="0" indent="0">
              <a:buNone/>
            </a:pPr>
            <a:r>
              <a:rPr lang="en-US" i="1" dirty="0">
                <a:solidFill>
                  <a:schemeClr val="accent6">
                    <a:lumMod val="75000"/>
                  </a:schemeClr>
                </a:solidFill>
              </a:rPr>
              <a:t>    # </a:t>
            </a:r>
            <a:r>
              <a:rPr lang="ru-RU" i="1" dirty="0">
                <a:solidFill>
                  <a:schemeClr val="accent6">
                    <a:lumMod val="75000"/>
                  </a:schemeClr>
                </a:solidFill>
              </a:rPr>
              <a:t>площадь боковой поверхности цилиндра:</a:t>
            </a:r>
          </a:p>
          <a:p>
            <a:pPr marL="0" indent="0">
              <a:buNone/>
            </a:pPr>
            <a:r>
              <a:rPr lang="ru-RU" i="1" dirty="0">
                <a:solidFill>
                  <a:schemeClr val="accent6">
                    <a:lumMod val="75000"/>
                  </a:schemeClr>
                </a:solidFill>
              </a:rPr>
              <a:t>    </a:t>
            </a:r>
            <a:r>
              <a:rPr lang="en-US" i="1" dirty="0">
                <a:solidFill>
                  <a:schemeClr val="accent6">
                    <a:lumMod val="75000"/>
                  </a:schemeClr>
                </a:solidFill>
              </a:rPr>
              <a:t>side = 2 * 3.14 * r * h</a:t>
            </a:r>
          </a:p>
          <a:p>
            <a:pPr marL="0" indent="0">
              <a:buNone/>
            </a:pPr>
            <a:r>
              <a:rPr lang="en-US" i="1" dirty="0">
                <a:solidFill>
                  <a:schemeClr val="accent6">
                    <a:lumMod val="75000"/>
                  </a:schemeClr>
                </a:solidFill>
              </a:rPr>
              <a:t>    # </a:t>
            </a:r>
            <a:r>
              <a:rPr lang="ru-RU" i="1" dirty="0">
                <a:solidFill>
                  <a:schemeClr val="accent6">
                    <a:lumMod val="75000"/>
                  </a:schemeClr>
                </a:solidFill>
              </a:rPr>
              <a:t>площадь одного основания цилиндра:</a:t>
            </a:r>
          </a:p>
          <a:p>
            <a:pPr marL="0" indent="0">
              <a:buNone/>
            </a:pPr>
            <a:r>
              <a:rPr lang="ru-RU" i="1" dirty="0">
                <a:solidFill>
                  <a:schemeClr val="accent6">
                    <a:lumMod val="75000"/>
                  </a:schemeClr>
                </a:solidFill>
              </a:rPr>
              <a:t>    </a:t>
            </a:r>
            <a:r>
              <a:rPr lang="en-US" i="1" dirty="0">
                <a:solidFill>
                  <a:schemeClr val="accent6">
                    <a:lumMod val="75000"/>
                  </a:schemeClr>
                </a:solidFill>
              </a:rPr>
              <a:t>circle = 3.14 * r**2</a:t>
            </a:r>
          </a:p>
          <a:p>
            <a:pPr marL="0" indent="0">
              <a:buNone/>
            </a:pPr>
            <a:r>
              <a:rPr lang="en-US" i="1" dirty="0">
                <a:solidFill>
                  <a:schemeClr val="accent6">
                    <a:lumMod val="75000"/>
                  </a:schemeClr>
                </a:solidFill>
              </a:rPr>
              <a:t>    # </a:t>
            </a:r>
            <a:r>
              <a:rPr lang="ru-RU" i="1" dirty="0">
                <a:solidFill>
                  <a:schemeClr val="accent6">
                    <a:lumMod val="75000"/>
                  </a:schemeClr>
                </a:solidFill>
              </a:rPr>
              <a:t>полная площадь цилиндра:</a:t>
            </a:r>
          </a:p>
          <a:p>
            <a:pPr marL="0" indent="0">
              <a:buNone/>
            </a:pPr>
            <a:r>
              <a:rPr lang="ru-RU" i="1" dirty="0">
                <a:solidFill>
                  <a:schemeClr val="accent6">
                    <a:lumMod val="75000"/>
                  </a:schemeClr>
                </a:solidFill>
              </a:rPr>
              <a:t>    </a:t>
            </a:r>
            <a:r>
              <a:rPr lang="en-US" i="1" dirty="0">
                <a:solidFill>
                  <a:schemeClr val="accent6">
                    <a:lumMod val="75000"/>
                  </a:schemeClr>
                </a:solidFill>
              </a:rPr>
              <a:t>full = side + 2 * circle</a:t>
            </a:r>
          </a:p>
          <a:p>
            <a:pPr marL="0" indent="0">
              <a:buNone/>
            </a:pPr>
            <a:r>
              <a:rPr lang="en-US" i="1" dirty="0">
                <a:solidFill>
                  <a:schemeClr val="accent6">
                    <a:lumMod val="75000"/>
                  </a:schemeClr>
                </a:solidFill>
              </a:rPr>
              <a:t>    return full</a:t>
            </a:r>
          </a:p>
          <a:p>
            <a:pPr marL="0" indent="0">
              <a:buNone/>
            </a:pPr>
            <a:r>
              <a:rPr lang="en-US" i="1" dirty="0">
                <a:solidFill>
                  <a:schemeClr val="accent6">
                    <a:lumMod val="75000"/>
                  </a:schemeClr>
                </a:solidFill>
              </a:rPr>
              <a:t> </a:t>
            </a:r>
          </a:p>
          <a:p>
            <a:pPr marL="0" indent="0">
              <a:buNone/>
            </a:pPr>
            <a:r>
              <a:rPr lang="en-US" i="1" dirty="0">
                <a:solidFill>
                  <a:schemeClr val="accent6">
                    <a:lumMod val="75000"/>
                  </a:schemeClr>
                </a:solidFill>
              </a:rPr>
              <a:t>square = cylinder()</a:t>
            </a:r>
          </a:p>
          <a:p>
            <a:pPr marL="0" indent="0">
              <a:buNone/>
            </a:pPr>
            <a:r>
              <a:rPr lang="en-US" i="1" dirty="0">
                <a:solidFill>
                  <a:schemeClr val="accent6">
                    <a:lumMod val="75000"/>
                  </a:schemeClr>
                </a:solidFill>
              </a:rPr>
              <a:t>print(square)</a:t>
            </a:r>
            <a:endParaRPr lang="ru-RU" i="1" dirty="0">
              <a:solidFill>
                <a:schemeClr val="accent6">
                  <a:lumMod val="75000"/>
                </a:schemeClr>
              </a:solidFill>
            </a:endParaRPr>
          </a:p>
        </p:txBody>
      </p:sp>
    </p:spTree>
    <p:extLst>
      <p:ext uri="{BB962C8B-B14F-4D97-AF65-F5344CB8AC3E}">
        <p14:creationId xmlns:p14="http://schemas.microsoft.com/office/powerpoint/2010/main" val="2715017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return</a:t>
            </a:r>
            <a:endParaRPr lang="ru-RU" dirty="0"/>
          </a:p>
        </p:txBody>
      </p:sp>
      <p:sp>
        <p:nvSpPr>
          <p:cNvPr id="3" name="Объект 2"/>
          <p:cNvSpPr>
            <a:spLocks noGrp="1"/>
          </p:cNvSpPr>
          <p:nvPr>
            <p:ph idx="1"/>
          </p:nvPr>
        </p:nvSpPr>
        <p:spPr/>
        <p:txBody>
          <a:bodyPr>
            <a:normAutofit fontScale="77500" lnSpcReduction="20000"/>
          </a:bodyPr>
          <a:lstStyle/>
          <a:p>
            <a:pPr marL="0" indent="0" algn="just">
              <a:buNone/>
            </a:pPr>
            <a:r>
              <a:rPr lang="en-US" dirty="0" smtClean="0"/>
              <a:t>    </a:t>
            </a:r>
            <a:r>
              <a:rPr lang="ru-RU" dirty="0" smtClean="0"/>
              <a:t>В </a:t>
            </a:r>
            <a:r>
              <a:rPr lang="ru-RU" dirty="0"/>
              <a:t>данной программе в основную ветку из функции возвращается значение локальной переменной </a:t>
            </a:r>
            <a:r>
              <a:rPr lang="ru-RU" b="1" dirty="0" err="1"/>
              <a:t>full</a:t>
            </a:r>
            <a:r>
              <a:rPr lang="ru-RU" dirty="0"/>
              <a:t>. Не сама переменная, а ее значение, в данном случае – какое-либо число, полученное в результате вычисления площади цилиндра.</a:t>
            </a:r>
          </a:p>
          <a:p>
            <a:pPr marL="0" indent="0" algn="just">
              <a:buNone/>
            </a:pPr>
            <a:endParaRPr lang="ru-RU" dirty="0"/>
          </a:p>
          <a:p>
            <a:pPr marL="0" indent="0" algn="just">
              <a:buNone/>
            </a:pPr>
            <a:r>
              <a:rPr lang="en-US" dirty="0" smtClean="0"/>
              <a:t>    </a:t>
            </a:r>
            <a:r>
              <a:rPr lang="ru-RU" dirty="0" smtClean="0"/>
              <a:t>В </a:t>
            </a:r>
            <a:r>
              <a:rPr lang="ru-RU" dirty="0"/>
              <a:t>основной ветке программы это значение присваивается глобальной переменной </a:t>
            </a:r>
            <a:r>
              <a:rPr lang="ru-RU" b="1" dirty="0" err="1"/>
              <a:t>square</a:t>
            </a:r>
            <a:r>
              <a:rPr lang="ru-RU" dirty="0"/>
              <a:t>. То есть выражение </a:t>
            </a:r>
            <a:r>
              <a:rPr lang="ru-RU" b="1" dirty="0" err="1"/>
              <a:t>square</a:t>
            </a:r>
            <a:r>
              <a:rPr lang="ru-RU" b="1" dirty="0"/>
              <a:t> = </a:t>
            </a:r>
            <a:r>
              <a:rPr lang="ru-RU" b="1" dirty="0" err="1"/>
              <a:t>cylinder</a:t>
            </a:r>
            <a:r>
              <a:rPr lang="ru-RU" b="1" dirty="0"/>
              <a:t>() </a:t>
            </a:r>
            <a:r>
              <a:rPr lang="ru-RU" dirty="0"/>
              <a:t>выполняется так:</a:t>
            </a:r>
          </a:p>
          <a:p>
            <a:pPr marL="0" indent="0" algn="just">
              <a:buNone/>
            </a:pPr>
            <a:endParaRPr lang="ru-RU" dirty="0"/>
          </a:p>
          <a:p>
            <a:pPr marL="514350" indent="-514350" algn="just">
              <a:buFont typeface="+mj-lt"/>
              <a:buAutoNum type="arabicPeriod"/>
            </a:pPr>
            <a:r>
              <a:rPr lang="ru-RU" dirty="0" smtClean="0"/>
              <a:t>Вызывается </a:t>
            </a:r>
            <a:r>
              <a:rPr lang="ru-RU" dirty="0"/>
              <a:t>функция </a:t>
            </a:r>
            <a:r>
              <a:rPr lang="ru-RU" b="1" dirty="0" err="1"/>
              <a:t>cylinder</a:t>
            </a:r>
            <a:r>
              <a:rPr lang="ru-RU" b="1" dirty="0"/>
              <a:t>()</a:t>
            </a:r>
            <a:r>
              <a:rPr lang="ru-RU" dirty="0"/>
              <a:t>.</a:t>
            </a:r>
          </a:p>
          <a:p>
            <a:pPr marL="514350" indent="-514350" algn="just">
              <a:buFont typeface="+mj-lt"/>
              <a:buAutoNum type="arabicPeriod"/>
            </a:pPr>
            <a:endParaRPr lang="ru-RU" dirty="0"/>
          </a:p>
          <a:p>
            <a:pPr marL="514350" indent="-514350" algn="just">
              <a:buFont typeface="+mj-lt"/>
              <a:buAutoNum type="arabicPeriod"/>
            </a:pPr>
            <a:r>
              <a:rPr lang="ru-RU" dirty="0"/>
              <a:t>Из нее возвращается значение.</a:t>
            </a:r>
          </a:p>
          <a:p>
            <a:pPr marL="514350" indent="-514350" algn="just">
              <a:buFont typeface="+mj-lt"/>
              <a:buAutoNum type="arabicPeriod"/>
            </a:pPr>
            <a:endParaRPr lang="ru-RU" dirty="0"/>
          </a:p>
          <a:p>
            <a:pPr marL="514350" indent="-514350" algn="just">
              <a:buFont typeface="+mj-lt"/>
              <a:buAutoNum type="arabicPeriod"/>
            </a:pPr>
            <a:r>
              <a:rPr lang="ru-RU" dirty="0"/>
              <a:t>Это значение присваивается переменной </a:t>
            </a:r>
            <a:r>
              <a:rPr lang="ru-RU" b="1" dirty="0" err="1"/>
              <a:t>square</a:t>
            </a:r>
            <a:r>
              <a:rPr lang="ru-RU" dirty="0"/>
              <a:t>.</a:t>
            </a:r>
          </a:p>
        </p:txBody>
      </p:sp>
    </p:spTree>
    <p:extLst>
      <p:ext uri="{BB962C8B-B14F-4D97-AF65-F5344CB8AC3E}">
        <p14:creationId xmlns:p14="http://schemas.microsoft.com/office/powerpoint/2010/main" val="3368794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return</a:t>
            </a:r>
            <a:endParaRPr lang="ru-RU" dirty="0"/>
          </a:p>
        </p:txBody>
      </p:sp>
      <p:sp>
        <p:nvSpPr>
          <p:cNvPr id="3" name="Объект 2"/>
          <p:cNvSpPr>
            <a:spLocks noGrp="1"/>
          </p:cNvSpPr>
          <p:nvPr>
            <p:ph idx="1"/>
          </p:nvPr>
        </p:nvSpPr>
        <p:spPr/>
        <p:txBody>
          <a:bodyPr>
            <a:normAutofit lnSpcReduction="10000"/>
          </a:bodyPr>
          <a:lstStyle/>
          <a:p>
            <a:pPr marL="0" indent="0" algn="just">
              <a:buNone/>
            </a:pPr>
            <a:r>
              <a:rPr lang="en-US" dirty="0" smtClean="0"/>
              <a:t>    </a:t>
            </a:r>
            <a:r>
              <a:rPr lang="ru-RU" dirty="0" smtClean="0"/>
              <a:t>Не </a:t>
            </a:r>
            <a:r>
              <a:rPr lang="ru-RU" dirty="0"/>
              <a:t>обязательно присваивать результат переменной, его можно сразу вывести на экран:</a:t>
            </a:r>
          </a:p>
          <a:p>
            <a:pPr marL="0" indent="0" algn="just">
              <a:buNone/>
            </a:pPr>
            <a:endParaRPr lang="ru-RU" dirty="0"/>
          </a:p>
          <a:p>
            <a:pPr marL="0" indent="0" algn="just">
              <a:buNone/>
            </a:pPr>
            <a:r>
              <a:rPr lang="ru-RU" dirty="0"/>
              <a:t>...</a:t>
            </a:r>
          </a:p>
          <a:p>
            <a:pPr marL="0" indent="0" algn="just">
              <a:buNone/>
            </a:pPr>
            <a:r>
              <a:rPr lang="ru-RU" i="1" dirty="0" err="1">
                <a:solidFill>
                  <a:schemeClr val="accent6">
                    <a:lumMod val="75000"/>
                  </a:schemeClr>
                </a:solidFill>
              </a:rPr>
              <a:t>print</a:t>
            </a:r>
            <a:r>
              <a:rPr lang="ru-RU" i="1" dirty="0">
                <a:solidFill>
                  <a:schemeClr val="accent6">
                    <a:lumMod val="75000"/>
                  </a:schemeClr>
                </a:solidFill>
              </a:rPr>
              <a:t>(</a:t>
            </a:r>
            <a:r>
              <a:rPr lang="ru-RU" i="1" dirty="0" err="1">
                <a:solidFill>
                  <a:schemeClr val="accent6">
                    <a:lumMod val="75000"/>
                  </a:schemeClr>
                </a:solidFill>
              </a:rPr>
              <a:t>cylinder</a:t>
            </a:r>
            <a:r>
              <a:rPr lang="ru-RU" i="1" dirty="0">
                <a:solidFill>
                  <a:schemeClr val="accent6">
                    <a:lumMod val="75000"/>
                  </a:schemeClr>
                </a:solidFill>
              </a:rPr>
              <a:t>())</a:t>
            </a:r>
          </a:p>
          <a:p>
            <a:pPr marL="0" indent="0" algn="just">
              <a:buNone/>
            </a:pPr>
            <a:r>
              <a:rPr lang="en-US" dirty="0" smtClean="0"/>
              <a:t>    </a:t>
            </a:r>
            <a:r>
              <a:rPr lang="ru-RU" dirty="0" smtClean="0"/>
              <a:t>Здесь </a:t>
            </a:r>
            <a:r>
              <a:rPr lang="ru-RU" dirty="0"/>
              <a:t>число, полученное из </a:t>
            </a:r>
            <a:r>
              <a:rPr lang="ru-RU" b="1" dirty="0" err="1"/>
              <a:t>cylinder</a:t>
            </a:r>
            <a:r>
              <a:rPr lang="ru-RU" b="1" dirty="0"/>
              <a:t>(), </a:t>
            </a:r>
            <a:r>
              <a:rPr lang="ru-RU" dirty="0"/>
              <a:t>непосредственно передается функции </a:t>
            </a:r>
            <a:r>
              <a:rPr lang="ru-RU" b="1" dirty="0" err="1"/>
              <a:t>print</a:t>
            </a:r>
            <a:r>
              <a:rPr lang="ru-RU" b="1" dirty="0"/>
              <a:t>()</a:t>
            </a:r>
            <a:r>
              <a:rPr lang="ru-RU" dirty="0"/>
              <a:t>. Если мы в программе просто напишем </a:t>
            </a:r>
            <a:r>
              <a:rPr lang="ru-RU" b="1" dirty="0" err="1"/>
              <a:t>cylinder</a:t>
            </a:r>
            <a:r>
              <a:rPr lang="ru-RU" b="1" dirty="0"/>
              <a:t>()</a:t>
            </a:r>
            <a:r>
              <a:rPr lang="ru-RU" dirty="0"/>
              <a:t>, не присвоив полученные данные переменной или не передав их куда-либо дальше, то эти данные будут потеряны. Но синтаксической ошибки не будет.</a:t>
            </a:r>
          </a:p>
        </p:txBody>
      </p:sp>
    </p:spTree>
    <p:extLst>
      <p:ext uri="{BB962C8B-B14F-4D97-AF65-F5344CB8AC3E}">
        <p14:creationId xmlns:p14="http://schemas.microsoft.com/office/powerpoint/2010/main" val="403079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Функции в </a:t>
            </a:r>
            <a:r>
              <a:rPr lang="en-US" dirty="0" smtClean="0"/>
              <a:t>Python</a:t>
            </a:r>
            <a:endParaRPr lang="ru-RU" dirty="0"/>
          </a:p>
        </p:txBody>
      </p:sp>
      <p:sp>
        <p:nvSpPr>
          <p:cNvPr id="3" name="Объект 2"/>
          <p:cNvSpPr>
            <a:spLocks noGrp="1"/>
          </p:cNvSpPr>
          <p:nvPr>
            <p:ph idx="1"/>
          </p:nvPr>
        </p:nvSpPr>
        <p:spPr>
          <a:xfrm>
            <a:off x="838199" y="1537854"/>
            <a:ext cx="10654145" cy="4862945"/>
          </a:xfrm>
        </p:spPr>
        <p:txBody>
          <a:bodyPr>
            <a:normAutofit fontScale="85000" lnSpcReduction="20000"/>
          </a:bodyPr>
          <a:lstStyle/>
          <a:p>
            <a:pPr marL="0" indent="0">
              <a:buNone/>
            </a:pPr>
            <a:r>
              <a:rPr lang="en-US" dirty="0" smtClean="0"/>
              <a:t>     </a:t>
            </a:r>
            <a:r>
              <a:rPr lang="ru-RU" dirty="0" smtClean="0"/>
              <a:t>Функции </a:t>
            </a:r>
            <a:r>
              <a:rPr lang="ru-RU" dirty="0"/>
              <a:t>в </a:t>
            </a:r>
            <a:r>
              <a:rPr lang="ru-RU" dirty="0" err="1"/>
              <a:t>Python</a:t>
            </a:r>
            <a:r>
              <a:rPr lang="ru-RU" dirty="0"/>
              <a:t> создаются с помощью инструкции </a:t>
            </a:r>
            <a:r>
              <a:rPr lang="ru-RU" b="1" dirty="0" err="1"/>
              <a:t>def</a:t>
            </a:r>
            <a:r>
              <a:rPr lang="ru-RU" dirty="0"/>
              <a:t>. Это действие создает объект функции и присваивает ему имя, которое становится ссылкой на объект-функцию</a:t>
            </a:r>
            <a:r>
              <a:rPr lang="ru-RU" dirty="0" smtClean="0"/>
              <a:t>.</a:t>
            </a:r>
            <a:endParaRPr lang="en-US" dirty="0" smtClean="0"/>
          </a:p>
          <a:p>
            <a:pPr marL="0" indent="0">
              <a:buNone/>
            </a:pPr>
            <a:r>
              <a:rPr lang="ru-RU" i="1" dirty="0" err="1" smtClean="0">
                <a:solidFill>
                  <a:schemeClr val="accent6">
                    <a:lumMod val="75000"/>
                  </a:schemeClr>
                </a:solidFill>
              </a:rPr>
              <a:t>def</a:t>
            </a:r>
            <a:r>
              <a:rPr lang="ru-RU" i="1" dirty="0" smtClean="0">
                <a:solidFill>
                  <a:schemeClr val="accent6">
                    <a:lumMod val="75000"/>
                  </a:schemeClr>
                </a:solidFill>
              </a:rPr>
              <a:t> </a:t>
            </a:r>
            <a:r>
              <a:rPr lang="ru-RU" i="1" dirty="0" err="1" smtClean="0">
                <a:solidFill>
                  <a:schemeClr val="accent6">
                    <a:lumMod val="75000"/>
                  </a:schemeClr>
                </a:solidFill>
              </a:rPr>
              <a:t>count</a:t>
            </a:r>
            <a:r>
              <a:rPr lang="en-US" i="1" dirty="0" smtClean="0">
                <a:solidFill>
                  <a:schemeClr val="accent6">
                    <a:lumMod val="75000"/>
                  </a:schemeClr>
                </a:solidFill>
              </a:rPr>
              <a:t>numbers</a:t>
            </a:r>
            <a:r>
              <a:rPr lang="ru-RU" i="1" dirty="0" smtClean="0">
                <a:solidFill>
                  <a:schemeClr val="accent6">
                    <a:lumMod val="75000"/>
                  </a:schemeClr>
                </a:solidFill>
              </a:rPr>
              <a:t>():</a:t>
            </a:r>
            <a:endParaRPr lang="ru-RU" i="1" dirty="0">
              <a:solidFill>
                <a:schemeClr val="accent6">
                  <a:lumMod val="75000"/>
                </a:schemeClr>
              </a:solidFill>
            </a:endParaRPr>
          </a:p>
          <a:p>
            <a:pPr marL="0" indent="0">
              <a:buNone/>
            </a:pPr>
            <a:r>
              <a:rPr lang="ru-RU" i="1" dirty="0">
                <a:solidFill>
                  <a:schemeClr val="accent6">
                    <a:lumMod val="75000"/>
                  </a:schemeClr>
                </a:solidFill>
              </a:rPr>
              <a:t>    a = </a:t>
            </a:r>
            <a:r>
              <a:rPr lang="ru-RU" i="1" dirty="0" err="1">
                <a:solidFill>
                  <a:schemeClr val="accent6">
                    <a:lumMod val="75000"/>
                  </a:schemeClr>
                </a:solidFill>
              </a:rPr>
              <a:t>int</a:t>
            </a:r>
            <a:r>
              <a:rPr lang="ru-RU" i="1" dirty="0">
                <a:solidFill>
                  <a:schemeClr val="accent6">
                    <a:lumMod val="75000"/>
                  </a:schemeClr>
                </a:solidFill>
              </a:rPr>
              <a:t>(</a:t>
            </a:r>
            <a:r>
              <a:rPr lang="ru-RU" i="1" dirty="0" err="1">
                <a:solidFill>
                  <a:schemeClr val="accent6">
                    <a:lumMod val="75000"/>
                  </a:schemeClr>
                </a:solidFill>
              </a:rPr>
              <a:t>input</a:t>
            </a:r>
            <a:r>
              <a:rPr lang="ru-RU" i="1" dirty="0">
                <a:solidFill>
                  <a:schemeClr val="accent6">
                    <a:lumMod val="75000"/>
                  </a:schemeClr>
                </a:solidFill>
              </a:rPr>
              <a:t>())</a:t>
            </a:r>
          </a:p>
          <a:p>
            <a:pPr marL="0" indent="0">
              <a:buNone/>
            </a:pPr>
            <a:r>
              <a:rPr lang="ru-RU" i="1" dirty="0">
                <a:solidFill>
                  <a:schemeClr val="accent6">
                    <a:lumMod val="75000"/>
                  </a:schemeClr>
                </a:solidFill>
              </a:rPr>
              <a:t>    b = </a:t>
            </a:r>
            <a:r>
              <a:rPr lang="ru-RU" i="1" dirty="0" err="1">
                <a:solidFill>
                  <a:schemeClr val="accent6">
                    <a:lumMod val="75000"/>
                  </a:schemeClr>
                </a:solidFill>
              </a:rPr>
              <a:t>int</a:t>
            </a:r>
            <a:r>
              <a:rPr lang="ru-RU" i="1" dirty="0">
                <a:solidFill>
                  <a:schemeClr val="accent6">
                    <a:lumMod val="75000"/>
                  </a:schemeClr>
                </a:solidFill>
              </a:rPr>
              <a:t>(</a:t>
            </a:r>
            <a:r>
              <a:rPr lang="ru-RU" i="1" dirty="0" err="1">
                <a:solidFill>
                  <a:schemeClr val="accent6">
                    <a:lumMod val="75000"/>
                  </a:schemeClr>
                </a:solidFill>
              </a:rPr>
              <a:t>input</a:t>
            </a:r>
            <a:r>
              <a:rPr lang="ru-RU" i="1" dirty="0">
                <a:solidFill>
                  <a:schemeClr val="accent6">
                    <a:lumMod val="75000"/>
                  </a:schemeClr>
                </a:solidFill>
              </a:rPr>
              <a:t>())</a:t>
            </a:r>
          </a:p>
          <a:p>
            <a:pPr marL="0" indent="0">
              <a:buNone/>
            </a:pPr>
            <a:r>
              <a:rPr lang="ru-RU" i="1" dirty="0">
                <a:solidFill>
                  <a:schemeClr val="accent6">
                    <a:lumMod val="75000"/>
                  </a:schemeClr>
                </a:solidFill>
              </a:rPr>
              <a:t>    </a:t>
            </a:r>
            <a:r>
              <a:rPr lang="ru-RU" i="1" dirty="0" err="1" smtClean="0">
                <a:solidFill>
                  <a:schemeClr val="accent6">
                    <a:lumMod val="75000"/>
                  </a:schemeClr>
                </a:solidFill>
              </a:rPr>
              <a:t>print</a:t>
            </a:r>
            <a:r>
              <a:rPr lang="ru-RU" i="1" dirty="0" smtClean="0">
                <a:solidFill>
                  <a:schemeClr val="accent6">
                    <a:lumMod val="75000"/>
                  </a:schemeClr>
                </a:solidFill>
              </a:rPr>
              <a:t>(</a:t>
            </a:r>
            <a:r>
              <a:rPr lang="ru-RU" i="1" dirty="0" err="1" smtClean="0">
                <a:solidFill>
                  <a:schemeClr val="accent6">
                    <a:lumMod val="75000"/>
                  </a:schemeClr>
                </a:solidFill>
              </a:rPr>
              <a:t>a+b</a:t>
            </a:r>
            <a:r>
              <a:rPr lang="ru-RU" i="1" dirty="0" smtClean="0">
                <a:solidFill>
                  <a:schemeClr val="accent6">
                    <a:lumMod val="75000"/>
                  </a:schemeClr>
                </a:solidFill>
              </a:rPr>
              <a:t>)</a:t>
            </a:r>
            <a:endParaRPr lang="ru-RU" i="1" dirty="0">
              <a:solidFill>
                <a:schemeClr val="accent6">
                  <a:lumMod val="75000"/>
                </a:schemeClr>
              </a:solidFill>
            </a:endParaRPr>
          </a:p>
          <a:p>
            <a:pPr marL="0" indent="0">
              <a:buNone/>
            </a:pPr>
            <a:r>
              <a:rPr lang="en-US" dirty="0" smtClean="0"/>
              <a:t>     </a:t>
            </a:r>
            <a:r>
              <a:rPr lang="ru-RU" dirty="0" smtClean="0"/>
              <a:t>Это </a:t>
            </a:r>
            <a:r>
              <a:rPr lang="ru-RU" dirty="0"/>
              <a:t>пример определения функции. Как и другие сложные инструкции вроде условного оператора и циклов функция состоит из заголовка и тела. Заголовок оканчивается двоеточием и переходом на новую строку. Тело имеет отступ.</a:t>
            </a:r>
          </a:p>
          <a:p>
            <a:pPr marL="0" indent="0">
              <a:buNone/>
            </a:pPr>
            <a:endParaRPr lang="ru-RU" dirty="0"/>
          </a:p>
          <a:p>
            <a:pPr marL="0" indent="0">
              <a:buNone/>
            </a:pPr>
            <a:r>
              <a:rPr lang="en-US" dirty="0" smtClean="0"/>
              <a:t>     </a:t>
            </a:r>
            <a:r>
              <a:rPr lang="ru-RU" dirty="0" smtClean="0"/>
              <a:t>Ключевое </a:t>
            </a:r>
            <a:r>
              <a:rPr lang="ru-RU" dirty="0"/>
              <a:t>слово </a:t>
            </a:r>
            <a:r>
              <a:rPr lang="ru-RU" b="1" dirty="0" err="1"/>
              <a:t>def</a:t>
            </a:r>
            <a:r>
              <a:rPr lang="ru-RU" dirty="0"/>
              <a:t> сообщает интерпретатору, что перед ним определение функции. За </a:t>
            </a:r>
            <a:r>
              <a:rPr lang="ru-RU" b="1" dirty="0" err="1"/>
              <a:t>def</a:t>
            </a:r>
            <a:r>
              <a:rPr lang="ru-RU" b="1" dirty="0"/>
              <a:t> </a:t>
            </a:r>
            <a:r>
              <a:rPr lang="ru-RU" dirty="0"/>
              <a:t>следует имя функции. Оно может быть любым, также как и всякий идентификатор, например, переменная. В программировании весьма желательно давать всему осмысленные имена. </a:t>
            </a:r>
            <a:endParaRPr lang="ru-RU" sz="1900" dirty="0"/>
          </a:p>
        </p:txBody>
      </p:sp>
    </p:spTree>
    <p:extLst>
      <p:ext uri="{BB962C8B-B14F-4D97-AF65-F5344CB8AC3E}">
        <p14:creationId xmlns:p14="http://schemas.microsoft.com/office/powerpoint/2010/main" val="2548419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return</a:t>
            </a:r>
            <a:endParaRPr lang="ru-RU" dirty="0"/>
          </a:p>
        </p:txBody>
      </p:sp>
      <p:sp>
        <p:nvSpPr>
          <p:cNvPr id="3" name="Объект 2"/>
          <p:cNvSpPr>
            <a:spLocks noGrp="1"/>
          </p:cNvSpPr>
          <p:nvPr>
            <p:ph idx="1"/>
          </p:nvPr>
        </p:nvSpPr>
        <p:spPr/>
        <p:txBody>
          <a:bodyPr/>
          <a:lstStyle/>
          <a:p>
            <a:pPr marL="0" indent="0" algn="just">
              <a:buNone/>
            </a:pPr>
            <a:r>
              <a:rPr lang="en-US" dirty="0" smtClean="0"/>
              <a:t>    </a:t>
            </a:r>
            <a:r>
              <a:rPr lang="ru-RU" dirty="0" smtClean="0"/>
              <a:t>В </a:t>
            </a:r>
            <a:r>
              <a:rPr lang="ru-RU" dirty="0"/>
              <a:t>функции может быть несколько операторов </a:t>
            </a:r>
            <a:r>
              <a:rPr lang="ru-RU" b="1" dirty="0" err="1"/>
              <a:t>return</a:t>
            </a:r>
            <a:r>
              <a:rPr lang="ru-RU" dirty="0"/>
              <a:t>. Однако всегда выполняется только один из них. Тот, которого первым достигнет поток выполнения. Допустим, мы решили обработать исключение, возникающее на некорректный ввод. Пусть тогда в ветке </a:t>
            </a:r>
            <a:r>
              <a:rPr lang="ru-RU" b="1" dirty="0" err="1"/>
              <a:t>except</a:t>
            </a:r>
            <a:r>
              <a:rPr lang="ru-RU" dirty="0"/>
              <a:t> обработчика исключений происходит выход из функции без всяких вычислений и передачи значения:</a:t>
            </a:r>
          </a:p>
        </p:txBody>
      </p:sp>
    </p:spTree>
    <p:extLst>
      <p:ext uri="{BB962C8B-B14F-4D97-AF65-F5344CB8AC3E}">
        <p14:creationId xmlns:p14="http://schemas.microsoft.com/office/powerpoint/2010/main" val="666268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return</a:t>
            </a:r>
            <a:endParaRPr lang="ru-RU" dirty="0"/>
          </a:p>
        </p:txBody>
      </p:sp>
      <p:pic>
        <p:nvPicPr>
          <p:cNvPr id="4" name="Объект 3"/>
          <p:cNvPicPr>
            <a:picLocks noGrp="1" noChangeAspect="1"/>
          </p:cNvPicPr>
          <p:nvPr>
            <p:ph idx="1"/>
          </p:nvPr>
        </p:nvPicPr>
        <p:blipFill>
          <a:blip r:embed="rId2"/>
          <a:stretch>
            <a:fillRect/>
          </a:stretch>
        </p:blipFill>
        <p:spPr>
          <a:xfrm>
            <a:off x="457200" y="1863423"/>
            <a:ext cx="4303568" cy="2998152"/>
          </a:xfrm>
          <a:prstGeom prst="rect">
            <a:avLst/>
          </a:prstGeom>
        </p:spPr>
      </p:pic>
      <p:sp>
        <p:nvSpPr>
          <p:cNvPr id="5" name="TextBox 4"/>
          <p:cNvSpPr txBox="1"/>
          <p:nvPr/>
        </p:nvSpPr>
        <p:spPr>
          <a:xfrm>
            <a:off x="5309755" y="1863423"/>
            <a:ext cx="5766954" cy="1200329"/>
          </a:xfrm>
          <a:prstGeom prst="rect">
            <a:avLst/>
          </a:prstGeom>
          <a:noFill/>
        </p:spPr>
        <p:txBody>
          <a:bodyPr wrap="square" rtlCol="0">
            <a:spAutoFit/>
          </a:bodyPr>
          <a:lstStyle/>
          <a:p>
            <a:r>
              <a:rPr lang="ru-RU" dirty="0"/>
              <a:t>Если попытаться вместо цифр ввести буквы, то сработает </a:t>
            </a:r>
            <a:r>
              <a:rPr lang="ru-RU" b="1" dirty="0" err="1"/>
              <a:t>return</a:t>
            </a:r>
            <a:r>
              <a:rPr lang="ru-RU" dirty="0"/>
              <a:t>, вложенный в </a:t>
            </a:r>
            <a:r>
              <a:rPr lang="ru-RU" b="1" dirty="0" err="1"/>
              <a:t>except</a:t>
            </a:r>
            <a:r>
              <a:rPr lang="ru-RU" dirty="0"/>
              <a:t>. Он завершит выполнение функции, так что все нижеследующие вычисления, в том числе </a:t>
            </a:r>
            <a:r>
              <a:rPr lang="ru-RU" b="1" dirty="0" err="1"/>
              <a:t>return</a:t>
            </a:r>
            <a:r>
              <a:rPr lang="ru-RU" dirty="0"/>
              <a:t> </a:t>
            </a:r>
            <a:r>
              <a:rPr lang="ru-RU" b="1" dirty="0" err="1"/>
              <a:t>full</a:t>
            </a:r>
            <a:r>
              <a:rPr lang="ru-RU" dirty="0"/>
              <a:t>, будут опущены. Пример выполнения:</a:t>
            </a:r>
          </a:p>
        </p:txBody>
      </p:sp>
      <p:pic>
        <p:nvPicPr>
          <p:cNvPr id="6" name="Рисунок 5"/>
          <p:cNvPicPr>
            <a:picLocks noChangeAspect="1"/>
          </p:cNvPicPr>
          <p:nvPr/>
        </p:nvPicPr>
        <p:blipFill>
          <a:blip r:embed="rId3"/>
          <a:stretch>
            <a:fillRect/>
          </a:stretch>
        </p:blipFill>
        <p:spPr>
          <a:xfrm>
            <a:off x="5309755" y="3522085"/>
            <a:ext cx="3495412" cy="946006"/>
          </a:xfrm>
          <a:prstGeom prst="rect">
            <a:avLst/>
          </a:prstGeom>
        </p:spPr>
      </p:pic>
    </p:spTree>
    <p:extLst>
      <p:ext uri="{BB962C8B-B14F-4D97-AF65-F5344CB8AC3E}">
        <p14:creationId xmlns:p14="http://schemas.microsoft.com/office/powerpoint/2010/main" val="2702055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None</a:t>
            </a:r>
            <a:endParaRPr lang="ru-RU"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      </a:t>
            </a:r>
            <a:r>
              <a:rPr lang="en-US" dirty="0" smtClean="0"/>
              <a:t>None – </a:t>
            </a:r>
            <a:r>
              <a:rPr lang="ru-RU" dirty="0" smtClean="0"/>
              <a:t>это </a:t>
            </a:r>
            <a:r>
              <a:rPr lang="ru-RU" dirty="0"/>
              <a:t>ничего, такой объект – "ничто". Он принадлежит классу</a:t>
            </a:r>
            <a:r>
              <a:rPr lang="ru-RU" b="1" dirty="0"/>
              <a:t> </a:t>
            </a:r>
            <a:r>
              <a:rPr lang="ru-RU" b="1" dirty="0" err="1"/>
              <a:t>NoneType</a:t>
            </a:r>
            <a:r>
              <a:rPr lang="ru-RU" dirty="0"/>
              <a:t>. </a:t>
            </a:r>
          </a:p>
          <a:p>
            <a:pPr marL="0" indent="0" algn="just">
              <a:buNone/>
            </a:pPr>
            <a:r>
              <a:rPr lang="ru-RU" dirty="0" smtClean="0"/>
              <a:t>      Когда </a:t>
            </a:r>
            <a:r>
              <a:rPr lang="ru-RU" dirty="0"/>
              <a:t>после </a:t>
            </a:r>
            <a:r>
              <a:rPr lang="ru-RU" b="1" dirty="0" err="1"/>
              <a:t>return</a:t>
            </a:r>
            <a:r>
              <a:rPr lang="ru-RU" dirty="0"/>
              <a:t> ничего не указывается, то по умолчанию считается, что там стоит объект </a:t>
            </a:r>
            <a:r>
              <a:rPr lang="ru-RU" b="1" dirty="0" err="1"/>
              <a:t>None</a:t>
            </a:r>
            <a:r>
              <a:rPr lang="ru-RU" dirty="0"/>
              <a:t>. Но никто вам не мешает явно написать </a:t>
            </a:r>
            <a:r>
              <a:rPr lang="ru-RU" b="1" dirty="0" err="1"/>
              <a:t>return</a:t>
            </a:r>
            <a:r>
              <a:rPr lang="ru-RU" b="1" dirty="0"/>
              <a:t> </a:t>
            </a:r>
            <a:r>
              <a:rPr lang="ru-RU" b="1" dirty="0" err="1"/>
              <a:t>None</a:t>
            </a:r>
            <a:r>
              <a:rPr lang="ru-RU" dirty="0"/>
              <a:t>.</a:t>
            </a:r>
          </a:p>
          <a:p>
            <a:pPr algn="just"/>
            <a:endParaRPr lang="ru-RU" dirty="0"/>
          </a:p>
          <a:p>
            <a:pPr marL="0" indent="0" algn="just">
              <a:buNone/>
            </a:pPr>
            <a:r>
              <a:rPr lang="ru-RU" dirty="0" smtClean="0"/>
              <a:t>     Более </a:t>
            </a:r>
            <a:r>
              <a:rPr lang="ru-RU" dirty="0"/>
              <a:t>того. Ранее мы рассматривали функции, которые вроде бы не возвращали никакого значения, потому что в них не было оператора </a:t>
            </a:r>
            <a:r>
              <a:rPr lang="ru-RU" b="1" dirty="0" err="1"/>
              <a:t>return</a:t>
            </a:r>
            <a:r>
              <a:rPr lang="ru-RU" dirty="0"/>
              <a:t>. На самом деле возвращали, просто мы не обращали на него внимание, не присваивали никакой переменной и не выводили на экран. В </a:t>
            </a:r>
            <a:r>
              <a:rPr lang="ru-RU" dirty="0" err="1"/>
              <a:t>Python</a:t>
            </a:r>
            <a:r>
              <a:rPr lang="ru-RU" dirty="0"/>
              <a:t> всякая функция что-либо возвращает. Если в ней нет оператора </a:t>
            </a:r>
            <a:r>
              <a:rPr lang="ru-RU" b="1" dirty="0" err="1"/>
              <a:t>return</a:t>
            </a:r>
            <a:r>
              <a:rPr lang="ru-RU" dirty="0"/>
              <a:t>, то она возвращает </a:t>
            </a:r>
            <a:r>
              <a:rPr lang="ru-RU" dirty="0" err="1"/>
              <a:t>None</a:t>
            </a:r>
            <a:r>
              <a:rPr lang="ru-RU" dirty="0"/>
              <a:t>. То же самое, как если в ней имеется "пустой" </a:t>
            </a:r>
            <a:r>
              <a:rPr lang="ru-RU" b="1" dirty="0" err="1"/>
              <a:t>return</a:t>
            </a:r>
            <a:r>
              <a:rPr lang="ru-RU" dirty="0"/>
              <a:t>.</a:t>
            </a:r>
          </a:p>
          <a:p>
            <a:endParaRPr lang="ru-RU" dirty="0"/>
          </a:p>
          <a:p>
            <a:endParaRPr lang="ru-RU" dirty="0"/>
          </a:p>
        </p:txBody>
      </p:sp>
    </p:spTree>
    <p:extLst>
      <p:ext uri="{BB962C8B-B14F-4D97-AF65-F5344CB8AC3E}">
        <p14:creationId xmlns:p14="http://schemas.microsoft.com/office/powerpoint/2010/main" val="3669836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Возврат нескольких значений</a:t>
            </a:r>
            <a:endParaRPr lang="ru-RU" dirty="0"/>
          </a:p>
        </p:txBody>
      </p:sp>
      <p:sp>
        <p:nvSpPr>
          <p:cNvPr id="3" name="Объект 2"/>
          <p:cNvSpPr>
            <a:spLocks noGrp="1"/>
          </p:cNvSpPr>
          <p:nvPr>
            <p:ph idx="1"/>
          </p:nvPr>
        </p:nvSpPr>
        <p:spPr/>
        <p:txBody>
          <a:bodyPr>
            <a:normAutofit fontScale="70000" lnSpcReduction="20000"/>
          </a:bodyPr>
          <a:lstStyle/>
          <a:p>
            <a:pPr marL="0" indent="0">
              <a:buNone/>
            </a:pPr>
            <a:r>
              <a:rPr lang="ru-RU" dirty="0" smtClean="0"/>
              <a:t>    В </a:t>
            </a:r>
            <a:r>
              <a:rPr lang="ru-RU" dirty="0"/>
              <a:t>Питоне позволительно возвращать из функции несколько объектов, перечислив их через запятую после команды </a:t>
            </a:r>
            <a:r>
              <a:rPr lang="ru-RU" b="1" dirty="0" err="1"/>
              <a:t>return</a:t>
            </a:r>
            <a:r>
              <a:rPr lang="ru-RU" dirty="0" smtClean="0"/>
              <a:t>:</a:t>
            </a:r>
          </a:p>
          <a:p>
            <a:pPr marL="0" indent="0">
              <a:buNone/>
            </a:pPr>
            <a:r>
              <a:rPr lang="en-US" i="1" dirty="0" err="1">
                <a:solidFill>
                  <a:schemeClr val="accent6">
                    <a:lumMod val="75000"/>
                  </a:schemeClr>
                </a:solidFill>
              </a:rPr>
              <a:t>def</a:t>
            </a:r>
            <a:r>
              <a:rPr lang="en-US" i="1" dirty="0">
                <a:solidFill>
                  <a:schemeClr val="accent6">
                    <a:lumMod val="75000"/>
                  </a:schemeClr>
                </a:solidFill>
              </a:rPr>
              <a:t> cylinder():</a:t>
            </a:r>
          </a:p>
          <a:p>
            <a:pPr marL="0" indent="0">
              <a:buNone/>
            </a:pPr>
            <a:r>
              <a:rPr lang="en-US" i="1" dirty="0">
                <a:solidFill>
                  <a:schemeClr val="accent6">
                    <a:lumMod val="75000"/>
                  </a:schemeClr>
                </a:solidFill>
              </a:rPr>
              <a:t>    r = float(input())</a:t>
            </a:r>
          </a:p>
          <a:p>
            <a:pPr marL="0" indent="0">
              <a:buNone/>
            </a:pPr>
            <a:r>
              <a:rPr lang="en-US" i="1" dirty="0">
                <a:solidFill>
                  <a:schemeClr val="accent6">
                    <a:lumMod val="75000"/>
                  </a:schemeClr>
                </a:solidFill>
              </a:rPr>
              <a:t>    h = float(input())</a:t>
            </a:r>
          </a:p>
          <a:p>
            <a:pPr marL="0" indent="0">
              <a:buNone/>
            </a:pPr>
            <a:r>
              <a:rPr lang="en-US" i="1" dirty="0">
                <a:solidFill>
                  <a:schemeClr val="accent6">
                    <a:lumMod val="75000"/>
                  </a:schemeClr>
                </a:solidFill>
              </a:rPr>
              <a:t>    side = 2 * 3.14 * r * h</a:t>
            </a:r>
          </a:p>
          <a:p>
            <a:pPr marL="0" indent="0">
              <a:buNone/>
            </a:pPr>
            <a:r>
              <a:rPr lang="en-US" i="1" dirty="0">
                <a:solidFill>
                  <a:schemeClr val="accent6">
                    <a:lumMod val="75000"/>
                  </a:schemeClr>
                </a:solidFill>
              </a:rPr>
              <a:t>    circle = 3.14 * r**2</a:t>
            </a:r>
          </a:p>
          <a:p>
            <a:pPr marL="0" indent="0">
              <a:buNone/>
            </a:pPr>
            <a:r>
              <a:rPr lang="en-US" i="1" dirty="0">
                <a:solidFill>
                  <a:schemeClr val="accent6">
                    <a:lumMod val="75000"/>
                  </a:schemeClr>
                </a:solidFill>
              </a:rPr>
              <a:t>    full = side + 2 * circle</a:t>
            </a:r>
          </a:p>
          <a:p>
            <a:pPr marL="0" indent="0">
              <a:buNone/>
            </a:pPr>
            <a:r>
              <a:rPr lang="en-US" i="1" dirty="0">
                <a:solidFill>
                  <a:schemeClr val="accent6">
                    <a:lumMod val="75000"/>
                  </a:schemeClr>
                </a:solidFill>
              </a:rPr>
              <a:t>    return side, full</a:t>
            </a:r>
          </a:p>
          <a:p>
            <a:pPr marL="0" indent="0">
              <a:buNone/>
            </a:pPr>
            <a:r>
              <a:rPr lang="en-US" i="1" dirty="0">
                <a:solidFill>
                  <a:schemeClr val="accent6">
                    <a:lumMod val="75000"/>
                  </a:schemeClr>
                </a:solidFill>
              </a:rPr>
              <a:t> </a:t>
            </a:r>
          </a:p>
          <a:p>
            <a:pPr marL="0" indent="0">
              <a:buNone/>
            </a:pPr>
            <a:r>
              <a:rPr lang="en-US" i="1" dirty="0" err="1">
                <a:solidFill>
                  <a:schemeClr val="accent6">
                    <a:lumMod val="75000"/>
                  </a:schemeClr>
                </a:solidFill>
              </a:rPr>
              <a:t>sCyl</a:t>
            </a:r>
            <a:r>
              <a:rPr lang="en-US" i="1" dirty="0">
                <a:solidFill>
                  <a:schemeClr val="accent6">
                    <a:lumMod val="75000"/>
                  </a:schemeClr>
                </a:solidFill>
              </a:rPr>
              <a:t>, </a:t>
            </a:r>
            <a:r>
              <a:rPr lang="en-US" i="1" dirty="0" err="1">
                <a:solidFill>
                  <a:schemeClr val="accent6">
                    <a:lumMod val="75000"/>
                  </a:schemeClr>
                </a:solidFill>
              </a:rPr>
              <a:t>fCyl</a:t>
            </a:r>
            <a:r>
              <a:rPr lang="en-US" i="1" dirty="0">
                <a:solidFill>
                  <a:schemeClr val="accent6">
                    <a:lumMod val="75000"/>
                  </a:schemeClr>
                </a:solidFill>
              </a:rPr>
              <a:t> = cylinder()</a:t>
            </a:r>
          </a:p>
          <a:p>
            <a:pPr marL="0" indent="0">
              <a:buNone/>
            </a:pPr>
            <a:r>
              <a:rPr lang="en-US" i="1" dirty="0">
                <a:solidFill>
                  <a:schemeClr val="accent6">
                    <a:lumMod val="75000"/>
                  </a:schemeClr>
                </a:solidFill>
              </a:rPr>
              <a:t>print("</a:t>
            </a:r>
            <a:r>
              <a:rPr lang="ru-RU" i="1" dirty="0">
                <a:solidFill>
                  <a:schemeClr val="accent6">
                    <a:lumMod val="75000"/>
                  </a:schemeClr>
                </a:solidFill>
              </a:rPr>
              <a:t>Площадь боковой поверхности %.2</a:t>
            </a:r>
            <a:r>
              <a:rPr lang="en-US" i="1" dirty="0">
                <a:solidFill>
                  <a:schemeClr val="accent6">
                    <a:lumMod val="75000"/>
                  </a:schemeClr>
                </a:solidFill>
              </a:rPr>
              <a:t>f" % </a:t>
            </a:r>
            <a:r>
              <a:rPr lang="en-US" i="1" dirty="0" err="1">
                <a:solidFill>
                  <a:schemeClr val="accent6">
                    <a:lumMod val="75000"/>
                  </a:schemeClr>
                </a:solidFill>
              </a:rPr>
              <a:t>sCyl</a:t>
            </a:r>
            <a:r>
              <a:rPr lang="en-US" i="1" dirty="0">
                <a:solidFill>
                  <a:schemeClr val="accent6">
                    <a:lumMod val="75000"/>
                  </a:schemeClr>
                </a:solidFill>
              </a:rPr>
              <a:t>)</a:t>
            </a:r>
          </a:p>
          <a:p>
            <a:pPr marL="0" indent="0">
              <a:buNone/>
            </a:pPr>
            <a:r>
              <a:rPr lang="en-US" i="1" dirty="0">
                <a:solidFill>
                  <a:schemeClr val="accent6">
                    <a:lumMod val="75000"/>
                  </a:schemeClr>
                </a:solidFill>
              </a:rPr>
              <a:t>print("</a:t>
            </a:r>
            <a:r>
              <a:rPr lang="ru-RU" i="1" dirty="0">
                <a:solidFill>
                  <a:schemeClr val="accent6">
                    <a:lumMod val="75000"/>
                  </a:schemeClr>
                </a:solidFill>
              </a:rPr>
              <a:t>Полная площадь %.2</a:t>
            </a:r>
            <a:r>
              <a:rPr lang="en-US" i="1" dirty="0">
                <a:solidFill>
                  <a:schemeClr val="accent6">
                    <a:lumMod val="75000"/>
                  </a:schemeClr>
                </a:solidFill>
              </a:rPr>
              <a:t>f" % </a:t>
            </a:r>
            <a:r>
              <a:rPr lang="en-US" i="1" dirty="0" err="1">
                <a:solidFill>
                  <a:schemeClr val="accent6">
                    <a:lumMod val="75000"/>
                  </a:schemeClr>
                </a:solidFill>
              </a:rPr>
              <a:t>fCyl</a:t>
            </a:r>
            <a:r>
              <a:rPr lang="en-US" i="1" dirty="0">
                <a:solidFill>
                  <a:schemeClr val="accent6">
                    <a:lumMod val="75000"/>
                  </a:schemeClr>
                </a:solidFill>
              </a:rPr>
              <a:t>)</a:t>
            </a:r>
            <a:endParaRPr lang="ru-RU" i="1" dirty="0">
              <a:solidFill>
                <a:schemeClr val="accent6">
                  <a:lumMod val="75000"/>
                </a:schemeClr>
              </a:solidFill>
            </a:endParaRPr>
          </a:p>
        </p:txBody>
      </p:sp>
    </p:spTree>
    <p:extLst>
      <p:ext uri="{BB962C8B-B14F-4D97-AF65-F5344CB8AC3E}">
        <p14:creationId xmlns:p14="http://schemas.microsoft.com/office/powerpoint/2010/main" val="1326795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Возврат нескольких значений</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ru-RU" dirty="0" smtClean="0"/>
              <a:t>     Из </a:t>
            </a:r>
            <a:r>
              <a:rPr lang="ru-RU" dirty="0"/>
              <a:t>функции </a:t>
            </a:r>
            <a:r>
              <a:rPr lang="ru-RU" b="1" dirty="0" err="1"/>
              <a:t>cylinder</a:t>
            </a:r>
            <a:r>
              <a:rPr lang="ru-RU" b="1" dirty="0"/>
              <a:t>() </a:t>
            </a:r>
            <a:r>
              <a:rPr lang="ru-RU" dirty="0"/>
              <a:t>возвращаются два значения. Первое из них присваивается переменной </a:t>
            </a:r>
            <a:r>
              <a:rPr lang="ru-RU" b="1" dirty="0" err="1"/>
              <a:t>sCyl</a:t>
            </a:r>
            <a:r>
              <a:rPr lang="ru-RU" dirty="0"/>
              <a:t>, второе </a:t>
            </a:r>
            <a:r>
              <a:rPr lang="ru-RU" b="1" dirty="0"/>
              <a:t>– </a:t>
            </a:r>
            <a:r>
              <a:rPr lang="ru-RU" b="1" dirty="0" err="1"/>
              <a:t>fCyl</a:t>
            </a:r>
            <a:r>
              <a:rPr lang="ru-RU" dirty="0"/>
              <a:t>. Возможность такого группового присвоения – особенность </a:t>
            </a:r>
            <a:r>
              <a:rPr lang="ru-RU" dirty="0" err="1"/>
              <a:t>Python</a:t>
            </a:r>
            <a:r>
              <a:rPr lang="ru-RU" dirty="0"/>
              <a:t>, обычно не характерная для других языков</a:t>
            </a:r>
            <a:r>
              <a:rPr lang="ru-RU" dirty="0" smtClean="0"/>
              <a:t>:</a:t>
            </a:r>
          </a:p>
          <a:p>
            <a:pPr marL="0" indent="0">
              <a:buNone/>
            </a:pPr>
            <a:r>
              <a:rPr lang="pt-BR" i="1" dirty="0">
                <a:solidFill>
                  <a:schemeClr val="accent6">
                    <a:lumMod val="75000"/>
                  </a:schemeClr>
                </a:solidFill>
              </a:rPr>
              <a:t>&gt;&gt;&gt; a, b, c = 10, 15, 19</a:t>
            </a:r>
          </a:p>
          <a:p>
            <a:pPr marL="0" indent="0">
              <a:buNone/>
            </a:pPr>
            <a:r>
              <a:rPr lang="pt-BR" i="1" dirty="0">
                <a:solidFill>
                  <a:schemeClr val="accent6">
                    <a:lumMod val="75000"/>
                  </a:schemeClr>
                </a:solidFill>
              </a:rPr>
              <a:t>&gt;&gt;&gt; a</a:t>
            </a:r>
          </a:p>
          <a:p>
            <a:pPr marL="0" indent="0">
              <a:buNone/>
            </a:pPr>
            <a:r>
              <a:rPr lang="pt-BR" dirty="0"/>
              <a:t>10</a:t>
            </a:r>
          </a:p>
          <a:p>
            <a:pPr marL="0" indent="0">
              <a:buNone/>
            </a:pPr>
            <a:r>
              <a:rPr lang="pt-BR" i="1" dirty="0">
                <a:solidFill>
                  <a:schemeClr val="accent6">
                    <a:lumMod val="75000"/>
                  </a:schemeClr>
                </a:solidFill>
              </a:rPr>
              <a:t>&gt;&gt;&gt; b</a:t>
            </a:r>
          </a:p>
          <a:p>
            <a:pPr marL="0" indent="0">
              <a:buNone/>
            </a:pPr>
            <a:r>
              <a:rPr lang="pt-BR" dirty="0"/>
              <a:t>15</a:t>
            </a:r>
          </a:p>
          <a:p>
            <a:pPr marL="0" indent="0">
              <a:buNone/>
            </a:pPr>
            <a:r>
              <a:rPr lang="pt-BR" i="1" dirty="0">
                <a:solidFill>
                  <a:schemeClr val="accent6">
                    <a:lumMod val="75000"/>
                  </a:schemeClr>
                </a:solidFill>
              </a:rPr>
              <a:t>&gt;&gt;&gt; c</a:t>
            </a:r>
          </a:p>
          <a:p>
            <a:pPr marL="0" indent="0">
              <a:buNone/>
            </a:pPr>
            <a:r>
              <a:rPr lang="pt-BR" dirty="0"/>
              <a:t>19</a:t>
            </a:r>
            <a:endParaRPr lang="ru-RU" dirty="0"/>
          </a:p>
        </p:txBody>
      </p:sp>
    </p:spTree>
    <p:extLst>
      <p:ext uri="{BB962C8B-B14F-4D97-AF65-F5344CB8AC3E}">
        <p14:creationId xmlns:p14="http://schemas.microsoft.com/office/powerpoint/2010/main" val="947651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Несколько значений</a:t>
            </a:r>
            <a:endParaRPr lang="ru-RU"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    Фокус </a:t>
            </a:r>
            <a:r>
              <a:rPr lang="ru-RU" dirty="0"/>
              <a:t>здесь в том, что перечисление значений через запятую (например, 10, 15, 19) создает объект типа </a:t>
            </a:r>
            <a:r>
              <a:rPr lang="ru-RU" dirty="0" smtClean="0"/>
              <a:t>кортеж.</a:t>
            </a:r>
            <a:endParaRPr lang="ru-RU" dirty="0"/>
          </a:p>
          <a:p>
            <a:pPr marL="0" indent="0" algn="just">
              <a:buNone/>
            </a:pPr>
            <a:endParaRPr lang="ru-RU" dirty="0"/>
          </a:p>
          <a:p>
            <a:pPr marL="0" indent="0" algn="just">
              <a:buNone/>
            </a:pPr>
            <a:r>
              <a:rPr lang="ru-RU" dirty="0" smtClean="0"/>
              <a:t>    Когда </a:t>
            </a:r>
            <a:r>
              <a:rPr lang="ru-RU" dirty="0"/>
              <a:t>же кортеж присваивается сразу нескольким переменным, то происходит сопоставление его элементов соответствующим в очереди переменным. Это называется распаковкой.</a:t>
            </a:r>
          </a:p>
          <a:p>
            <a:pPr marL="0" indent="0" algn="just">
              <a:buNone/>
            </a:pPr>
            <a:endParaRPr lang="ru-RU" dirty="0"/>
          </a:p>
          <a:p>
            <a:pPr marL="0" indent="0" algn="just">
              <a:buNone/>
            </a:pPr>
            <a:r>
              <a:rPr lang="ru-RU" dirty="0" smtClean="0"/>
              <a:t>    Таким </a:t>
            </a:r>
            <a:r>
              <a:rPr lang="ru-RU" dirty="0"/>
              <a:t>образом, когда из функции возвращается несколько значений, на самом деле из нее возвращается один объект класса </a:t>
            </a:r>
            <a:r>
              <a:rPr lang="ru-RU" b="1" dirty="0" err="1"/>
              <a:t>tuple</a:t>
            </a:r>
            <a:r>
              <a:rPr lang="ru-RU" dirty="0"/>
              <a:t>. Перед возвратом эти несколько значений упаковываются в кортеж. Если же после оператора </a:t>
            </a:r>
            <a:r>
              <a:rPr lang="ru-RU" b="1" dirty="0" err="1"/>
              <a:t>return</a:t>
            </a:r>
            <a:r>
              <a:rPr lang="ru-RU" dirty="0"/>
              <a:t> стоит только одна переменная или объект, то ее/его тип сохраняется как есть.</a:t>
            </a:r>
          </a:p>
        </p:txBody>
      </p:sp>
    </p:spTree>
    <p:extLst>
      <p:ext uri="{BB962C8B-B14F-4D97-AF65-F5344CB8AC3E}">
        <p14:creationId xmlns:p14="http://schemas.microsoft.com/office/powerpoint/2010/main" val="365876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выполнения:</a:t>
            </a:r>
            <a:br>
              <a:rPr lang="ru-RU" dirty="0"/>
            </a:br>
            <a:endParaRPr lang="ru-RU" dirty="0"/>
          </a:p>
        </p:txBody>
      </p:sp>
      <p:sp>
        <p:nvSpPr>
          <p:cNvPr id="3" name="Объект 2"/>
          <p:cNvSpPr>
            <a:spLocks noGrp="1"/>
          </p:cNvSpPr>
          <p:nvPr>
            <p:ph idx="1"/>
          </p:nvPr>
        </p:nvSpPr>
        <p:spPr/>
        <p:txBody>
          <a:bodyPr/>
          <a:lstStyle/>
          <a:p>
            <a:pPr marL="0" indent="0">
              <a:buNone/>
            </a:pPr>
            <a:endParaRPr lang="ru-RU" dirty="0"/>
          </a:p>
          <a:p>
            <a:pPr marL="0" indent="0">
              <a:buNone/>
            </a:pPr>
            <a:r>
              <a:rPr lang="ru-RU" i="1" dirty="0">
                <a:solidFill>
                  <a:schemeClr val="accent6">
                    <a:lumMod val="75000"/>
                  </a:schemeClr>
                </a:solidFill>
              </a:rPr>
              <a:t>4</a:t>
            </a:r>
          </a:p>
          <a:p>
            <a:pPr marL="0" indent="0">
              <a:buNone/>
            </a:pPr>
            <a:r>
              <a:rPr lang="ru-RU" i="1" dirty="0">
                <a:solidFill>
                  <a:schemeClr val="accent6">
                    <a:lumMod val="75000"/>
                  </a:schemeClr>
                </a:solidFill>
              </a:rPr>
              <a:t>3</a:t>
            </a:r>
          </a:p>
          <a:p>
            <a:pPr marL="0" indent="0">
              <a:buNone/>
            </a:pPr>
            <a:r>
              <a:rPr lang="ru-RU" dirty="0"/>
              <a:t>(75.36, 175.84</a:t>
            </a:r>
            <a:r>
              <a:rPr lang="ru-RU" dirty="0" smtClean="0"/>
              <a:t>)</a:t>
            </a:r>
          </a:p>
          <a:p>
            <a:pPr marL="0" indent="0">
              <a:buNone/>
            </a:pPr>
            <a:endParaRPr lang="ru-RU" dirty="0"/>
          </a:p>
          <a:p>
            <a:pPr marL="0" indent="0">
              <a:buNone/>
            </a:pPr>
            <a:r>
              <a:rPr lang="ru-RU" dirty="0"/>
              <a:t>На экран выводится кортеж, о чем говорят круглые скобки. Его также можно присвоить одной переменной, а потом вывести ее значение на экран.</a:t>
            </a:r>
          </a:p>
        </p:txBody>
      </p:sp>
    </p:spTree>
    <p:extLst>
      <p:ext uri="{BB962C8B-B14F-4D97-AF65-F5344CB8AC3E}">
        <p14:creationId xmlns:p14="http://schemas.microsoft.com/office/powerpoint/2010/main" val="4261180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Практика 2</a:t>
            </a:r>
            <a:endParaRPr lang="ru-RU" dirty="0"/>
          </a:p>
        </p:txBody>
      </p:sp>
      <p:sp>
        <p:nvSpPr>
          <p:cNvPr id="3" name="Объект 2"/>
          <p:cNvSpPr>
            <a:spLocks noGrp="1"/>
          </p:cNvSpPr>
          <p:nvPr>
            <p:ph idx="1"/>
          </p:nvPr>
        </p:nvSpPr>
        <p:spPr/>
        <p:txBody>
          <a:bodyPr>
            <a:normAutofit fontScale="92500" lnSpcReduction="10000"/>
          </a:bodyPr>
          <a:lstStyle/>
          <a:p>
            <a:pPr marL="514350" indent="-514350" algn="just">
              <a:buFont typeface="+mj-lt"/>
              <a:buAutoNum type="arabicPeriod"/>
            </a:pPr>
            <a:endParaRPr lang="ru-RU" dirty="0" smtClean="0"/>
          </a:p>
          <a:p>
            <a:pPr marL="514350" indent="-514350" algn="just">
              <a:buFont typeface="+mj-lt"/>
              <a:buAutoNum type="arabicPeriod"/>
            </a:pPr>
            <a:r>
              <a:rPr lang="ru-RU" dirty="0"/>
              <a:t>Напишите функцию, которая проверяет, содержится ли число в указанном диапазоне (включая верхнюю и нижнюю </a:t>
            </a:r>
            <a:r>
              <a:rPr lang="ru-RU" dirty="0" smtClean="0"/>
              <a:t>границы)</a:t>
            </a:r>
          </a:p>
          <a:p>
            <a:pPr marL="0" indent="0" algn="just">
              <a:buNone/>
            </a:pPr>
            <a:r>
              <a:rPr lang="ru-RU" dirty="0" err="1" smtClean="0"/>
              <a:t>def</a:t>
            </a:r>
            <a:r>
              <a:rPr lang="ru-RU" dirty="0" smtClean="0"/>
              <a:t> </a:t>
            </a:r>
            <a:r>
              <a:rPr lang="ru-RU" dirty="0" err="1"/>
              <a:t>ran_check</a:t>
            </a:r>
            <a:r>
              <a:rPr lang="ru-RU" dirty="0"/>
              <a:t>(</a:t>
            </a:r>
            <a:r>
              <a:rPr lang="ru-RU" dirty="0" err="1"/>
              <a:t>num,low,high</a:t>
            </a:r>
            <a:r>
              <a:rPr lang="ru-RU" dirty="0"/>
              <a:t>):</a:t>
            </a:r>
          </a:p>
          <a:p>
            <a:pPr marL="0" indent="0" algn="just">
              <a:buNone/>
            </a:pPr>
            <a:r>
              <a:rPr lang="ru-RU" dirty="0" smtClean="0"/>
              <a:t>2. Напишите функцию, </a:t>
            </a:r>
            <a:r>
              <a:rPr lang="ru-RU" dirty="0"/>
              <a:t>которая принимает на вход строку, и вычисляет количество букв в верхнем регистре и в нижнем </a:t>
            </a:r>
            <a:r>
              <a:rPr lang="ru-RU" dirty="0" smtClean="0"/>
              <a:t>регистре</a:t>
            </a:r>
          </a:p>
          <a:p>
            <a:pPr marL="0" indent="0" algn="just">
              <a:buNone/>
            </a:pPr>
            <a:r>
              <a:rPr lang="ru-RU" dirty="0" smtClean="0"/>
              <a:t>3. Напишите </a:t>
            </a:r>
            <a:r>
              <a:rPr lang="ru-RU" dirty="0"/>
              <a:t>функцию </a:t>
            </a:r>
            <a:r>
              <a:rPr lang="ru-RU" dirty="0" err="1"/>
              <a:t>Python</a:t>
            </a:r>
            <a:r>
              <a:rPr lang="ru-RU" dirty="0"/>
              <a:t>, которая получает на входе список, и возвращает новый список, содержащий уникальные элементы из первого списка</a:t>
            </a:r>
            <a:r>
              <a:rPr lang="ru-RU" dirty="0" smtClean="0"/>
              <a:t>.</a:t>
            </a:r>
          </a:p>
          <a:p>
            <a:pPr marL="0" indent="0" algn="just">
              <a:buNone/>
            </a:pPr>
            <a:r>
              <a:rPr lang="fr-FR" dirty="0"/>
              <a:t>Sample List : [1,1,1,1,2,2,3,3,3,3,4,5]</a:t>
            </a:r>
          </a:p>
          <a:p>
            <a:pPr marL="0" indent="0" algn="just">
              <a:buNone/>
            </a:pPr>
            <a:r>
              <a:rPr lang="fr-FR" dirty="0"/>
              <a:t>Unique List : [1, 2, 3, 4, 5]</a:t>
            </a:r>
            <a:endParaRPr lang="ru-RU" dirty="0"/>
          </a:p>
        </p:txBody>
      </p:sp>
    </p:spTree>
    <p:extLst>
      <p:ext uri="{BB962C8B-B14F-4D97-AF65-F5344CB8AC3E}">
        <p14:creationId xmlns:p14="http://schemas.microsoft.com/office/powerpoint/2010/main" val="2664735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a:t>
            </a:r>
            <a:r>
              <a:rPr lang="ru-RU" dirty="0" smtClean="0"/>
              <a:t>рактика 2</a:t>
            </a:r>
            <a:endParaRPr lang="ru-RU" dirty="0"/>
          </a:p>
        </p:txBody>
      </p:sp>
      <p:sp>
        <p:nvSpPr>
          <p:cNvPr id="3" name="Объект 2"/>
          <p:cNvSpPr>
            <a:spLocks noGrp="1"/>
          </p:cNvSpPr>
          <p:nvPr>
            <p:ph idx="1"/>
          </p:nvPr>
        </p:nvSpPr>
        <p:spPr/>
        <p:txBody>
          <a:bodyPr/>
          <a:lstStyle/>
          <a:p>
            <a:pPr marL="0" indent="0">
              <a:buNone/>
            </a:pPr>
            <a:r>
              <a:rPr lang="ru-RU" dirty="0" smtClean="0"/>
              <a:t>4. Напишите </a:t>
            </a:r>
            <a:r>
              <a:rPr lang="ru-RU" dirty="0"/>
              <a:t>функцию </a:t>
            </a:r>
            <a:r>
              <a:rPr lang="ru-RU" dirty="0" err="1"/>
              <a:t>Python</a:t>
            </a:r>
            <a:r>
              <a:rPr lang="ru-RU" dirty="0"/>
              <a:t>, которая проверяет входную строку, является ли эта строка палиндромом или нет.</a:t>
            </a:r>
          </a:p>
          <a:p>
            <a:pPr marL="0" indent="0">
              <a:buNone/>
            </a:pPr>
            <a:r>
              <a:rPr lang="ru-RU" dirty="0" smtClean="0"/>
              <a:t>Палиндром </a:t>
            </a:r>
            <a:r>
              <a:rPr lang="ru-RU" dirty="0"/>
              <a:t>- это слово или фраза, которые одинаково читаются слева направо и справа налево, например </a:t>
            </a:r>
            <a:r>
              <a:rPr lang="ru-RU" dirty="0" err="1"/>
              <a:t>madam</a:t>
            </a:r>
            <a:r>
              <a:rPr lang="ru-RU" dirty="0"/>
              <a:t> или </a:t>
            </a:r>
            <a:r>
              <a:rPr lang="ru-RU" dirty="0" err="1"/>
              <a:t>nurses</a:t>
            </a:r>
            <a:r>
              <a:rPr lang="ru-RU" dirty="0"/>
              <a:t> </a:t>
            </a:r>
            <a:r>
              <a:rPr lang="ru-RU" dirty="0" err="1"/>
              <a:t>run</a:t>
            </a:r>
            <a:r>
              <a:rPr lang="ru-RU" dirty="0"/>
              <a:t>.</a:t>
            </a:r>
          </a:p>
        </p:txBody>
      </p:sp>
    </p:spTree>
    <p:extLst>
      <p:ext uri="{BB962C8B-B14F-4D97-AF65-F5344CB8AC3E}">
        <p14:creationId xmlns:p14="http://schemas.microsoft.com/office/powerpoint/2010/main" val="2775005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pass</a:t>
            </a:r>
            <a:r>
              <a:rPr lang="ru-RU" dirty="0"/>
              <a:t/>
            </a:r>
            <a:br>
              <a:rPr lang="ru-RU" dirty="0"/>
            </a:br>
            <a:endParaRPr lang="ru-RU" dirty="0"/>
          </a:p>
        </p:txBody>
      </p:sp>
      <p:sp>
        <p:nvSpPr>
          <p:cNvPr id="3" name="Объект 2"/>
          <p:cNvSpPr>
            <a:spLocks noGrp="1"/>
          </p:cNvSpPr>
          <p:nvPr>
            <p:ph idx="1"/>
          </p:nvPr>
        </p:nvSpPr>
        <p:spPr/>
        <p:txBody>
          <a:bodyPr>
            <a:normAutofit/>
          </a:bodyPr>
          <a:lstStyle/>
          <a:p>
            <a:pPr marL="0" indent="0">
              <a:buNone/>
            </a:pPr>
            <a:r>
              <a:rPr lang="en-US" dirty="0" smtClean="0"/>
              <a:t>    pass – </a:t>
            </a:r>
            <a:r>
              <a:rPr lang="ru-RU" dirty="0" smtClean="0"/>
              <a:t>это оператор-заглушка</a:t>
            </a:r>
            <a:r>
              <a:rPr lang="ru-RU" dirty="0"/>
              <a:t>, равноценный отсутствию операции.</a:t>
            </a:r>
          </a:p>
          <a:p>
            <a:pPr marL="0" indent="0">
              <a:buNone/>
            </a:pPr>
            <a:r>
              <a:rPr lang="en-US" dirty="0" smtClean="0"/>
              <a:t>    </a:t>
            </a:r>
            <a:r>
              <a:rPr lang="ru-RU" dirty="0" smtClean="0"/>
              <a:t>В </a:t>
            </a:r>
            <a:r>
              <a:rPr lang="ru-RU" dirty="0"/>
              <a:t>ходе исполнения данного оператора ничего не происходит, поэтому он может использоваться в качестве заглушки в тех местах, где это синтаксически необходимо, например: в инструкциях, где тело является обязательным, таких как </a:t>
            </a:r>
            <a:r>
              <a:rPr lang="ru-RU" dirty="0" err="1"/>
              <a:t>def</a:t>
            </a:r>
            <a:r>
              <a:rPr lang="ru-RU" dirty="0"/>
              <a:t>, </a:t>
            </a:r>
            <a:r>
              <a:rPr lang="ru-RU" dirty="0" err="1"/>
              <a:t>except</a:t>
            </a:r>
            <a:r>
              <a:rPr lang="ru-RU" dirty="0"/>
              <a:t> и пр.</a:t>
            </a:r>
          </a:p>
          <a:p>
            <a:pPr marL="0" indent="0">
              <a:buNone/>
            </a:pPr>
            <a:endParaRPr lang="ru-RU" dirty="0"/>
          </a:p>
          <a:p>
            <a:pPr marL="0" indent="0">
              <a:buNone/>
            </a:pPr>
            <a:r>
              <a:rPr lang="en-US" dirty="0" smtClean="0"/>
              <a:t>    </a:t>
            </a:r>
            <a:r>
              <a:rPr lang="ru-RU" dirty="0" smtClean="0"/>
              <a:t>Зачастую </a:t>
            </a:r>
            <a:r>
              <a:rPr lang="ru-RU" dirty="0" err="1"/>
              <a:t>pass</a:t>
            </a:r>
            <a:r>
              <a:rPr lang="ru-RU" dirty="0"/>
              <a:t> используется там, где код пока ещё не появился, но планируется. Кроме этого, иногда, его используют при отладке, разместив на строчке с ним точку остановки.</a:t>
            </a:r>
          </a:p>
        </p:txBody>
      </p:sp>
    </p:spTree>
    <p:extLst>
      <p:ext uri="{BB962C8B-B14F-4D97-AF65-F5344CB8AC3E}">
        <p14:creationId xmlns:p14="http://schemas.microsoft.com/office/powerpoint/2010/main" val="90143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smtClean="0"/>
              <a:t>Передача параметров в функцию</a:t>
            </a:r>
            <a:br>
              <a:rPr lang="ru-RU" sz="4000" dirty="0" smtClean="0"/>
            </a:br>
            <a:endParaRPr lang="ru-RU" sz="4000" dirty="0"/>
          </a:p>
        </p:txBody>
      </p:sp>
      <p:sp>
        <p:nvSpPr>
          <p:cNvPr id="3" name="Объект 2"/>
          <p:cNvSpPr>
            <a:spLocks noGrp="1"/>
          </p:cNvSpPr>
          <p:nvPr>
            <p:ph idx="1"/>
          </p:nvPr>
        </p:nvSpPr>
        <p:spPr/>
        <p:txBody>
          <a:bodyPr/>
          <a:lstStyle/>
          <a:p>
            <a:pPr marL="0" indent="0" algn="just">
              <a:buNone/>
            </a:pPr>
            <a:r>
              <a:rPr lang="ru-RU" dirty="0" smtClean="0"/>
              <a:t>    При </a:t>
            </a:r>
            <a:r>
              <a:rPr lang="ru-RU" dirty="0"/>
              <a:t>описании функции после имени в скобках перечисляются параметры функции. Если их нет, то скобки остаются пустыми, но они обязательно должны быть. Далее идет двоеточие, обозначающее окончание заголовка функции.</a:t>
            </a:r>
          </a:p>
          <a:p>
            <a:pPr marL="0" indent="0" algn="just">
              <a:buNone/>
            </a:pPr>
            <a:endParaRPr lang="ru-RU" dirty="0"/>
          </a:p>
          <a:p>
            <a:pPr marL="0" indent="0" algn="just">
              <a:buNone/>
            </a:pPr>
            <a:r>
              <a:rPr lang="ru-RU" dirty="0" smtClean="0"/>
              <a:t>    При </a:t>
            </a:r>
            <a:r>
              <a:rPr lang="ru-RU" dirty="0"/>
              <a:t>вызове функции в скобках указывается нужное количество переменных или выражений, значения которых будут переданы функции в качестве параметров. Если у функции нет параметров, скобки (пустые) при вызове все равно нужны.</a:t>
            </a:r>
          </a:p>
        </p:txBody>
      </p:sp>
    </p:spTree>
    <p:extLst>
      <p:ext uri="{BB962C8B-B14F-4D97-AF65-F5344CB8AC3E}">
        <p14:creationId xmlns:p14="http://schemas.microsoft.com/office/powerpoint/2010/main" val="3484592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pass</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en-US" dirty="0" smtClean="0"/>
              <a:t>     </a:t>
            </a:r>
            <a:r>
              <a:rPr lang="ru-RU" dirty="0" smtClean="0"/>
              <a:t>Мы </a:t>
            </a:r>
            <a:r>
              <a:rPr lang="ru-RU" dirty="0"/>
              <a:t>можем использовать оператор </a:t>
            </a:r>
            <a:r>
              <a:rPr lang="ru-RU" dirty="0" err="1"/>
              <a:t>pass</a:t>
            </a:r>
            <a:r>
              <a:rPr lang="ru-RU" dirty="0"/>
              <a:t> для определения пустой функции.</a:t>
            </a:r>
            <a:r>
              <a:rPr lang="ru-RU" dirty="0"/>
              <a:t/>
            </a:r>
            <a:br>
              <a:rPr lang="ru-RU" dirty="0"/>
            </a:br>
            <a:endParaRPr lang="en-US" dirty="0" smtClean="0">
              <a:solidFill>
                <a:schemeClr val="accent6">
                  <a:lumMod val="75000"/>
                </a:schemeClr>
              </a:solidFill>
            </a:endParaRPr>
          </a:p>
          <a:p>
            <a:pPr marL="0" indent="0">
              <a:buNone/>
            </a:pPr>
            <a:r>
              <a:rPr lang="ru-RU" dirty="0" err="1" smtClean="0">
                <a:solidFill>
                  <a:schemeClr val="accent6">
                    <a:lumMod val="75000"/>
                  </a:schemeClr>
                </a:solidFill>
              </a:rPr>
              <a:t>def</a:t>
            </a:r>
            <a:r>
              <a:rPr lang="ru-RU" dirty="0" smtClean="0">
                <a:solidFill>
                  <a:schemeClr val="accent6">
                    <a:lumMod val="75000"/>
                  </a:schemeClr>
                </a:solidFill>
              </a:rPr>
              <a:t> </a:t>
            </a:r>
            <a:r>
              <a:rPr lang="ru-RU" dirty="0" err="1">
                <a:solidFill>
                  <a:schemeClr val="accent6">
                    <a:lumMod val="75000"/>
                  </a:schemeClr>
                </a:solidFill>
              </a:rPr>
              <a:t>foo</a:t>
            </a:r>
            <a:r>
              <a:rPr lang="ru-RU" dirty="0" smtClean="0">
                <a:solidFill>
                  <a:schemeClr val="accent6">
                    <a:lumMod val="75000"/>
                  </a:schemeClr>
                </a:solidFill>
              </a:rPr>
              <a:t>():</a:t>
            </a:r>
            <a:endParaRPr lang="en-US" dirty="0" smtClean="0">
              <a:solidFill>
                <a:schemeClr val="accent6">
                  <a:lumMod val="75000"/>
                </a:schemeClr>
              </a:solidFill>
            </a:endParaRPr>
          </a:p>
          <a:p>
            <a:pPr marL="0" indent="0">
              <a:buNone/>
            </a:pPr>
            <a:r>
              <a:rPr lang="en-US" dirty="0">
                <a:solidFill>
                  <a:schemeClr val="accent6">
                    <a:lumMod val="75000"/>
                  </a:schemeClr>
                </a:solidFill>
              </a:rPr>
              <a:t> </a:t>
            </a:r>
            <a:r>
              <a:rPr lang="en-US" dirty="0" smtClean="0">
                <a:solidFill>
                  <a:schemeClr val="accent6">
                    <a:lumMod val="75000"/>
                  </a:schemeClr>
                </a:solidFill>
              </a:rPr>
              <a:t> </a:t>
            </a:r>
            <a:r>
              <a:rPr lang="ru-RU" dirty="0" smtClean="0">
                <a:solidFill>
                  <a:schemeClr val="accent6">
                    <a:lumMod val="75000"/>
                  </a:schemeClr>
                </a:solidFill>
              </a:rPr>
              <a:t> </a:t>
            </a:r>
            <a:r>
              <a:rPr lang="ru-RU" dirty="0" err="1" smtClean="0">
                <a:solidFill>
                  <a:schemeClr val="accent6">
                    <a:lumMod val="75000"/>
                  </a:schemeClr>
                </a:solidFill>
              </a:rPr>
              <a:t>pass</a:t>
            </a:r>
            <a:endParaRPr lang="en-US" dirty="0" smtClean="0">
              <a:solidFill>
                <a:schemeClr val="accent6">
                  <a:lumMod val="75000"/>
                </a:schemeClr>
              </a:solidFill>
            </a:endParaRPr>
          </a:p>
          <a:p>
            <a:pPr marL="0" indent="0">
              <a:buNone/>
            </a:pPr>
            <a:r>
              <a:rPr lang="en-US" dirty="0" smtClean="0"/>
              <a:t>     </a:t>
            </a:r>
            <a:r>
              <a:rPr lang="ru-RU" dirty="0" smtClean="0"/>
              <a:t>Допустим</a:t>
            </a:r>
            <a:r>
              <a:rPr lang="ru-RU" dirty="0"/>
              <a:t>, нам нужно написать функцию для удаления всех четных чисел из списка. В этом случае мы будем использовать цикл </a:t>
            </a:r>
            <a:r>
              <a:rPr lang="ru-RU" dirty="0" err="1"/>
              <a:t>for</a:t>
            </a:r>
            <a:r>
              <a:rPr lang="ru-RU" dirty="0"/>
              <a:t> для обхода чисел в списке. Если число делится на 2, то ничего не делаем. В противном случае мы добавляем его во временный </a:t>
            </a:r>
            <a:r>
              <a:rPr lang="ru-RU" dirty="0" smtClean="0"/>
              <a:t>список</a:t>
            </a:r>
            <a:r>
              <a:rPr lang="en-US" dirty="0"/>
              <a:t>.</a:t>
            </a:r>
          </a:p>
          <a:p>
            <a:pPr marL="0" indent="0">
              <a:buNone/>
            </a:pPr>
            <a:r>
              <a:rPr lang="en-US" dirty="0" smtClean="0"/>
              <a:t>    </a:t>
            </a:r>
            <a:r>
              <a:rPr lang="ru-RU" dirty="0" smtClean="0"/>
              <a:t> </a:t>
            </a:r>
            <a:r>
              <a:rPr lang="ru-RU" dirty="0" err="1"/>
              <a:t>Python</a:t>
            </a:r>
            <a:r>
              <a:rPr lang="ru-RU" dirty="0"/>
              <a:t> не поддерживает пустые блоки кода. Таким образом, мы можем использовать здесь оператор </a:t>
            </a:r>
            <a:r>
              <a:rPr lang="ru-RU" dirty="0" err="1"/>
              <a:t>pass</a:t>
            </a:r>
            <a:r>
              <a:rPr lang="ru-RU" dirty="0"/>
              <a:t> для отсутствия операции в блоке </a:t>
            </a:r>
            <a:r>
              <a:rPr lang="ru-RU" dirty="0" err="1"/>
              <a:t>if-condition</a:t>
            </a:r>
            <a:r>
              <a:rPr lang="ru-RU" dirty="0"/>
              <a:t>.</a:t>
            </a:r>
          </a:p>
          <a:p>
            <a:pPr marL="0" indent="0">
              <a:buNone/>
            </a:pPr>
            <a:endParaRPr lang="en-US" dirty="0"/>
          </a:p>
          <a:p>
            <a:pPr marL="0" indent="0">
              <a:buNone/>
            </a:pPr>
            <a:endParaRPr lang="en-US" dirty="0"/>
          </a:p>
          <a:p>
            <a:pPr marL="0" indent="0">
              <a:buNone/>
            </a:pPr>
            <a:endParaRPr lang="ru-RU" dirty="0"/>
          </a:p>
        </p:txBody>
      </p:sp>
    </p:spTree>
    <p:extLst>
      <p:ext uri="{BB962C8B-B14F-4D97-AF65-F5344CB8AC3E}">
        <p14:creationId xmlns:p14="http://schemas.microsoft.com/office/powerpoint/2010/main" val="377142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Удалить все четные числа</a:t>
            </a:r>
            <a:endParaRPr lang="ru-RU" dirty="0"/>
          </a:p>
        </p:txBody>
      </p:sp>
      <p:sp>
        <p:nvSpPr>
          <p:cNvPr id="3" name="Объект 2"/>
          <p:cNvSpPr>
            <a:spLocks noGrp="1"/>
          </p:cNvSpPr>
          <p:nvPr>
            <p:ph idx="1"/>
          </p:nvPr>
        </p:nvSpPr>
        <p:spPr/>
        <p:txBody>
          <a:bodyPr>
            <a:normAutofit fontScale="77500" lnSpcReduction="20000"/>
          </a:bodyPr>
          <a:lstStyle/>
          <a:p>
            <a:pPr marL="0" indent="0">
              <a:buNone/>
            </a:pPr>
            <a:r>
              <a:rPr lang="en-US" dirty="0" err="1">
                <a:solidFill>
                  <a:schemeClr val="accent6">
                    <a:lumMod val="75000"/>
                  </a:schemeClr>
                </a:solidFill>
              </a:rPr>
              <a:t>def</a:t>
            </a:r>
            <a:r>
              <a:rPr lang="en-US" dirty="0">
                <a:solidFill>
                  <a:schemeClr val="accent6">
                    <a:lumMod val="75000"/>
                  </a:schemeClr>
                </a:solidFill>
              </a:rPr>
              <a:t> </a:t>
            </a:r>
            <a:r>
              <a:rPr lang="en-US" dirty="0" err="1">
                <a:solidFill>
                  <a:schemeClr val="accent6">
                    <a:lumMod val="75000"/>
                  </a:schemeClr>
                </a:solidFill>
              </a:rPr>
              <a:t>remove_evens</a:t>
            </a:r>
            <a:r>
              <a:rPr lang="en-US" dirty="0">
                <a:solidFill>
                  <a:schemeClr val="accent6">
                    <a:lumMod val="75000"/>
                  </a:schemeClr>
                </a:solidFill>
              </a:rPr>
              <a:t>(</a:t>
            </a:r>
            <a:r>
              <a:rPr lang="en-US" dirty="0" err="1">
                <a:solidFill>
                  <a:schemeClr val="accent6">
                    <a:lumMod val="75000"/>
                  </a:schemeClr>
                </a:solidFill>
              </a:rPr>
              <a:t>list_numbers</a:t>
            </a:r>
            <a:r>
              <a:rPr lang="en-US" dirty="0">
                <a:solidFill>
                  <a:schemeClr val="accent6">
                    <a:lumMod val="75000"/>
                  </a:schemeClr>
                </a:solidFill>
              </a:rPr>
              <a:t>): </a:t>
            </a:r>
            <a:endParaRPr lang="en-US" dirty="0" smtClean="0">
              <a:solidFill>
                <a:schemeClr val="accent6">
                  <a:lumMod val="75000"/>
                </a:schemeClr>
              </a:solidFill>
            </a:endParaRPr>
          </a:p>
          <a:p>
            <a:pPr marL="0" indent="0">
              <a:buNone/>
            </a:pPr>
            <a:r>
              <a:rPr lang="en-US" dirty="0" smtClean="0">
                <a:solidFill>
                  <a:schemeClr val="accent6">
                    <a:lumMod val="75000"/>
                  </a:schemeClr>
                </a:solidFill>
              </a:rPr>
              <a:t>    </a:t>
            </a:r>
            <a:r>
              <a:rPr lang="en-US" dirty="0" err="1" smtClean="0">
                <a:solidFill>
                  <a:schemeClr val="accent6">
                    <a:lumMod val="75000"/>
                  </a:schemeClr>
                </a:solidFill>
              </a:rPr>
              <a:t>list_odds</a:t>
            </a:r>
            <a:r>
              <a:rPr lang="en-US" dirty="0" smtClean="0">
                <a:solidFill>
                  <a:schemeClr val="accent6">
                    <a:lumMod val="75000"/>
                  </a:schemeClr>
                </a:solidFill>
              </a:rPr>
              <a:t> </a:t>
            </a:r>
            <a:r>
              <a:rPr lang="en-US" dirty="0">
                <a:solidFill>
                  <a:schemeClr val="accent6">
                    <a:lumMod val="75000"/>
                  </a:schemeClr>
                </a:solidFill>
              </a:rPr>
              <a:t>= </a:t>
            </a:r>
            <a:r>
              <a:rPr lang="en-US" dirty="0" smtClean="0">
                <a:solidFill>
                  <a:schemeClr val="accent6">
                    <a:lumMod val="75000"/>
                  </a:schemeClr>
                </a:solidFill>
              </a:rPr>
              <a:t>[]</a:t>
            </a:r>
          </a:p>
          <a:p>
            <a:pPr marL="0" indent="0">
              <a:buNone/>
            </a:pPr>
            <a:r>
              <a:rPr lang="en-US" dirty="0">
                <a:solidFill>
                  <a:schemeClr val="accent6">
                    <a:lumMod val="75000"/>
                  </a:schemeClr>
                </a:solidFill>
              </a:rPr>
              <a:t> </a:t>
            </a:r>
            <a:r>
              <a:rPr lang="en-US" dirty="0" smtClean="0">
                <a:solidFill>
                  <a:schemeClr val="accent6">
                    <a:lumMod val="75000"/>
                  </a:schemeClr>
                </a:solidFill>
              </a:rPr>
              <a:t>   for </a:t>
            </a:r>
            <a:r>
              <a:rPr lang="en-US" dirty="0" err="1">
                <a:solidFill>
                  <a:schemeClr val="accent6">
                    <a:lumMod val="75000"/>
                  </a:schemeClr>
                </a:solidFill>
              </a:rPr>
              <a:t>i</a:t>
            </a:r>
            <a:r>
              <a:rPr lang="en-US" dirty="0">
                <a:solidFill>
                  <a:schemeClr val="accent6">
                    <a:lumMod val="75000"/>
                  </a:schemeClr>
                </a:solidFill>
              </a:rPr>
              <a:t> in </a:t>
            </a:r>
            <a:r>
              <a:rPr lang="en-US" dirty="0" err="1">
                <a:solidFill>
                  <a:schemeClr val="accent6">
                    <a:lumMod val="75000"/>
                  </a:schemeClr>
                </a:solidFill>
              </a:rPr>
              <a:t>list_numbers</a:t>
            </a:r>
            <a:r>
              <a:rPr lang="en-US" dirty="0" smtClean="0">
                <a:solidFill>
                  <a:schemeClr val="accent6">
                    <a:lumMod val="75000"/>
                  </a:schemeClr>
                </a:solidFill>
              </a:rPr>
              <a:t>:</a:t>
            </a:r>
          </a:p>
          <a:p>
            <a:pPr marL="0" indent="0">
              <a:buNone/>
            </a:pPr>
            <a:r>
              <a:rPr lang="en-US" dirty="0" smtClean="0">
                <a:solidFill>
                  <a:schemeClr val="accent6">
                    <a:lumMod val="75000"/>
                  </a:schemeClr>
                </a:solidFill>
              </a:rPr>
              <a:t>        if </a:t>
            </a:r>
            <a:r>
              <a:rPr lang="en-US" dirty="0" err="1">
                <a:solidFill>
                  <a:schemeClr val="accent6">
                    <a:lumMod val="75000"/>
                  </a:schemeClr>
                </a:solidFill>
              </a:rPr>
              <a:t>i</a:t>
            </a:r>
            <a:r>
              <a:rPr lang="en-US" dirty="0">
                <a:solidFill>
                  <a:schemeClr val="accent6">
                    <a:lumMod val="75000"/>
                  </a:schemeClr>
                </a:solidFill>
              </a:rPr>
              <a:t> % 2 == 0</a:t>
            </a:r>
            <a:r>
              <a:rPr lang="en-US" dirty="0" smtClean="0">
                <a:solidFill>
                  <a:schemeClr val="accent6">
                    <a:lumMod val="75000"/>
                  </a:schemeClr>
                </a:solidFill>
              </a:rPr>
              <a:t>:</a:t>
            </a:r>
          </a:p>
          <a:p>
            <a:pPr marL="0" indent="0">
              <a:buNone/>
            </a:pPr>
            <a:r>
              <a:rPr lang="en-US" dirty="0" smtClean="0">
                <a:solidFill>
                  <a:schemeClr val="accent6">
                    <a:lumMod val="75000"/>
                  </a:schemeClr>
                </a:solidFill>
              </a:rPr>
              <a:t>            pass</a:t>
            </a:r>
          </a:p>
          <a:p>
            <a:pPr marL="0" indent="0">
              <a:buNone/>
            </a:pPr>
            <a:r>
              <a:rPr lang="en-US" dirty="0" smtClean="0">
                <a:solidFill>
                  <a:schemeClr val="accent6">
                    <a:lumMod val="75000"/>
                  </a:schemeClr>
                </a:solidFill>
              </a:rPr>
              <a:t>        else:</a:t>
            </a:r>
          </a:p>
          <a:p>
            <a:pPr marL="0" indent="0">
              <a:buNone/>
            </a:pPr>
            <a:r>
              <a:rPr lang="en-US" dirty="0" smtClean="0">
                <a:solidFill>
                  <a:schemeClr val="accent6">
                    <a:lumMod val="75000"/>
                  </a:schemeClr>
                </a:solidFill>
              </a:rPr>
              <a:t>            </a:t>
            </a:r>
            <a:r>
              <a:rPr lang="en-US" dirty="0" err="1">
                <a:solidFill>
                  <a:schemeClr val="accent6">
                    <a:lumMod val="75000"/>
                  </a:schemeClr>
                </a:solidFill>
              </a:rPr>
              <a:t>list_odds.append</a:t>
            </a:r>
            <a:r>
              <a:rPr lang="en-US" dirty="0">
                <a:solidFill>
                  <a:schemeClr val="accent6">
                    <a:lumMod val="75000"/>
                  </a:schemeClr>
                </a:solidFill>
              </a:rPr>
              <a:t>(</a:t>
            </a:r>
            <a:r>
              <a:rPr lang="en-US" dirty="0" err="1">
                <a:solidFill>
                  <a:schemeClr val="accent6">
                    <a:lumMod val="75000"/>
                  </a:schemeClr>
                </a:solidFill>
              </a:rPr>
              <a:t>i</a:t>
            </a:r>
            <a:r>
              <a:rPr lang="en-US" dirty="0" smtClean="0">
                <a:solidFill>
                  <a:schemeClr val="accent6">
                    <a:lumMod val="75000"/>
                  </a:schemeClr>
                </a:solidFill>
              </a:rPr>
              <a:t>)</a:t>
            </a:r>
          </a:p>
          <a:p>
            <a:pPr marL="0" indent="0">
              <a:buNone/>
            </a:pPr>
            <a:r>
              <a:rPr lang="en-US" dirty="0" smtClean="0">
                <a:solidFill>
                  <a:schemeClr val="accent6">
                    <a:lumMod val="75000"/>
                  </a:schemeClr>
                </a:solidFill>
              </a:rPr>
              <a:t>    return  </a:t>
            </a:r>
            <a:r>
              <a:rPr lang="en-US" dirty="0" err="1" smtClean="0">
                <a:solidFill>
                  <a:schemeClr val="accent6">
                    <a:lumMod val="75000"/>
                  </a:schemeClr>
                </a:solidFill>
              </a:rPr>
              <a:t>list_odds</a:t>
            </a:r>
            <a:endParaRPr lang="en-US" dirty="0" smtClean="0">
              <a:solidFill>
                <a:schemeClr val="accent6">
                  <a:lumMod val="75000"/>
                </a:schemeClr>
              </a:solidFill>
            </a:endParaRPr>
          </a:p>
          <a:p>
            <a:pPr marL="0" indent="0">
              <a:buNone/>
            </a:pPr>
            <a:r>
              <a:rPr lang="en-US" dirty="0" err="1" smtClean="0">
                <a:solidFill>
                  <a:schemeClr val="accent6">
                    <a:lumMod val="75000"/>
                  </a:schemeClr>
                </a:solidFill>
              </a:rPr>
              <a:t>l_numbers</a:t>
            </a:r>
            <a:r>
              <a:rPr lang="en-US" dirty="0" smtClean="0">
                <a:solidFill>
                  <a:schemeClr val="accent6">
                    <a:lumMod val="75000"/>
                  </a:schemeClr>
                </a:solidFill>
              </a:rPr>
              <a:t> </a:t>
            </a:r>
            <a:r>
              <a:rPr lang="en-US" dirty="0">
                <a:solidFill>
                  <a:schemeClr val="accent6">
                    <a:lumMod val="75000"/>
                  </a:schemeClr>
                </a:solidFill>
              </a:rPr>
              <a:t>= [1, 2, 3, 4, 5, 6</a:t>
            </a:r>
            <a:r>
              <a:rPr lang="en-US" dirty="0" smtClean="0">
                <a:solidFill>
                  <a:schemeClr val="accent6">
                    <a:lumMod val="75000"/>
                  </a:schemeClr>
                </a:solidFill>
              </a:rPr>
              <a:t>]</a:t>
            </a:r>
          </a:p>
          <a:p>
            <a:pPr marL="0" indent="0">
              <a:buNone/>
            </a:pPr>
            <a:r>
              <a:rPr lang="en-US" dirty="0" err="1" smtClean="0">
                <a:solidFill>
                  <a:schemeClr val="accent6">
                    <a:lumMod val="75000"/>
                  </a:schemeClr>
                </a:solidFill>
              </a:rPr>
              <a:t>l_odds</a:t>
            </a:r>
            <a:r>
              <a:rPr lang="en-US" dirty="0" smtClean="0">
                <a:solidFill>
                  <a:schemeClr val="accent6">
                    <a:lumMod val="75000"/>
                  </a:schemeClr>
                </a:solidFill>
              </a:rPr>
              <a:t> </a:t>
            </a:r>
            <a:r>
              <a:rPr lang="en-US" dirty="0">
                <a:solidFill>
                  <a:schemeClr val="accent6">
                    <a:lumMod val="75000"/>
                  </a:schemeClr>
                </a:solidFill>
              </a:rPr>
              <a:t>= </a:t>
            </a:r>
            <a:r>
              <a:rPr lang="en-US" dirty="0" err="1">
                <a:solidFill>
                  <a:schemeClr val="accent6">
                    <a:lumMod val="75000"/>
                  </a:schemeClr>
                </a:solidFill>
              </a:rPr>
              <a:t>remove_evens</a:t>
            </a:r>
            <a:r>
              <a:rPr lang="en-US" dirty="0">
                <a:solidFill>
                  <a:schemeClr val="accent6">
                    <a:lumMod val="75000"/>
                  </a:schemeClr>
                </a:solidFill>
              </a:rPr>
              <a:t>(</a:t>
            </a:r>
            <a:r>
              <a:rPr lang="en-US" dirty="0" err="1">
                <a:solidFill>
                  <a:schemeClr val="accent6">
                    <a:lumMod val="75000"/>
                  </a:schemeClr>
                </a:solidFill>
              </a:rPr>
              <a:t>l_numbers</a:t>
            </a:r>
            <a:r>
              <a:rPr lang="en-US" dirty="0" smtClean="0">
                <a:solidFill>
                  <a:schemeClr val="accent6">
                    <a:lumMod val="75000"/>
                  </a:schemeClr>
                </a:solidFill>
              </a:rPr>
              <a:t>)</a:t>
            </a:r>
          </a:p>
          <a:p>
            <a:pPr marL="0" indent="0">
              <a:buNone/>
            </a:pPr>
            <a:r>
              <a:rPr lang="en-US" dirty="0" smtClean="0">
                <a:solidFill>
                  <a:schemeClr val="accent6">
                    <a:lumMod val="75000"/>
                  </a:schemeClr>
                </a:solidFill>
              </a:rPr>
              <a:t>print(</a:t>
            </a:r>
            <a:r>
              <a:rPr lang="en-US" dirty="0" err="1" smtClean="0">
                <a:solidFill>
                  <a:schemeClr val="accent6">
                    <a:lumMod val="75000"/>
                  </a:schemeClr>
                </a:solidFill>
              </a:rPr>
              <a:t>l_odds</a:t>
            </a:r>
            <a:r>
              <a:rPr lang="en-US" dirty="0" smtClean="0">
                <a:solidFill>
                  <a:schemeClr val="accent6">
                    <a:lumMod val="75000"/>
                  </a:schemeClr>
                </a:solidFill>
              </a:rPr>
              <a:t>)</a:t>
            </a:r>
            <a:endParaRPr lang="ru-RU" dirty="0" smtClean="0">
              <a:solidFill>
                <a:schemeClr val="accent6">
                  <a:lumMod val="75000"/>
                </a:schemeClr>
              </a:solidFill>
            </a:endParaRPr>
          </a:p>
          <a:p>
            <a:pPr marL="0" indent="0">
              <a:buNone/>
            </a:pPr>
            <a:r>
              <a:rPr lang="en-US" dirty="0" smtClean="0"/>
              <a:t>[1, 3, 5]</a:t>
            </a:r>
            <a:endParaRPr lang="en-US" dirty="0"/>
          </a:p>
        </p:txBody>
      </p:sp>
    </p:spTree>
    <p:extLst>
      <p:ext uri="{BB962C8B-B14F-4D97-AF65-F5344CB8AC3E}">
        <p14:creationId xmlns:p14="http://schemas.microsoft.com/office/powerpoint/2010/main" val="3051794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Параметры</a:t>
            </a:r>
            <a:endParaRPr lang="ru-RU" dirty="0"/>
          </a:p>
        </p:txBody>
      </p:sp>
      <p:sp>
        <p:nvSpPr>
          <p:cNvPr id="3" name="Объект 2"/>
          <p:cNvSpPr>
            <a:spLocks noGrp="1"/>
          </p:cNvSpPr>
          <p:nvPr>
            <p:ph idx="1"/>
          </p:nvPr>
        </p:nvSpPr>
        <p:spPr/>
        <p:txBody>
          <a:bodyPr>
            <a:normAutofit fontScale="92500"/>
          </a:bodyPr>
          <a:lstStyle/>
          <a:p>
            <a:pPr marL="0" indent="0" algn="just">
              <a:buNone/>
            </a:pPr>
            <a:r>
              <a:rPr lang="en-US" dirty="0" smtClean="0"/>
              <a:t>     </a:t>
            </a:r>
            <a:r>
              <a:rPr lang="ru-RU" dirty="0" smtClean="0"/>
              <a:t>В </a:t>
            </a:r>
            <a:r>
              <a:rPr lang="ru-RU" dirty="0"/>
              <a:t>программировании функции могут не только возвращать данные, но также принимать их, что реализуется с помощью так называемых параметров, которые указываются в скобках в заголовке функции. Количество параметров может быть любым.</a:t>
            </a:r>
          </a:p>
          <a:p>
            <a:pPr marL="0" indent="0" algn="just">
              <a:buNone/>
            </a:pPr>
            <a:endParaRPr lang="ru-RU" dirty="0"/>
          </a:p>
          <a:p>
            <a:pPr marL="0" indent="0" algn="just">
              <a:buNone/>
            </a:pPr>
            <a:r>
              <a:rPr lang="en-US" dirty="0" smtClean="0"/>
              <a:t>     </a:t>
            </a:r>
            <a:r>
              <a:rPr lang="ru-RU" dirty="0" smtClean="0"/>
              <a:t>Параметры </a:t>
            </a:r>
            <a:r>
              <a:rPr lang="ru-RU" dirty="0"/>
              <a:t>представляют собой локальные переменные, которым присваиваются значения в момент вызова функции. Конкретные значения, которые передаются в функцию при ее вызове, будем называть аргументами. Следует иметь в виду, что встречается иная терминология. Например, формальные параметры и фактические параметры. В </a:t>
            </a:r>
            <a:r>
              <a:rPr lang="ru-RU" dirty="0" err="1"/>
              <a:t>Python</a:t>
            </a:r>
            <a:r>
              <a:rPr lang="ru-RU" dirty="0"/>
              <a:t> же обычно все называют аргументами.</a:t>
            </a:r>
          </a:p>
        </p:txBody>
      </p:sp>
    </p:spTree>
    <p:extLst>
      <p:ext uri="{BB962C8B-B14F-4D97-AF65-F5344CB8AC3E}">
        <p14:creationId xmlns:p14="http://schemas.microsoft.com/office/powerpoint/2010/main" val="484536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Аргументы</a:t>
            </a:r>
            <a:endParaRPr lang="ru-RU" dirty="0"/>
          </a:p>
        </p:txBody>
      </p:sp>
      <p:sp>
        <p:nvSpPr>
          <p:cNvPr id="3" name="Объект 2"/>
          <p:cNvSpPr>
            <a:spLocks noGrp="1"/>
          </p:cNvSpPr>
          <p:nvPr>
            <p:ph idx="1"/>
          </p:nvPr>
        </p:nvSpPr>
        <p:spPr/>
        <p:txBody>
          <a:bodyPr>
            <a:normAutofit/>
          </a:bodyPr>
          <a:lstStyle/>
          <a:p>
            <a:pPr marL="0" indent="0">
              <a:buNone/>
            </a:pPr>
            <a:r>
              <a:rPr lang="ru-RU" dirty="0" smtClean="0"/>
              <a:t>    Функция </a:t>
            </a:r>
            <a:r>
              <a:rPr lang="ru-RU" dirty="0"/>
              <a:t>может принимать произвольное количество аргументов или не принимать их вовсе. Также распространены функции с произвольным числом аргументов, функции с позиционными и именованными аргументами, обязательными и необязательными</a:t>
            </a:r>
            <a:r>
              <a:rPr lang="ru-RU" dirty="0" smtClean="0"/>
              <a:t>.</a:t>
            </a:r>
          </a:p>
          <a:p>
            <a:pPr marL="0" indent="0">
              <a:buNone/>
            </a:pPr>
            <a:r>
              <a:rPr lang="ru-RU" dirty="0" smtClean="0"/>
              <a:t>    Обратим </a:t>
            </a:r>
            <a:r>
              <a:rPr lang="ru-RU" dirty="0"/>
              <a:t>внимание еще на один момент. Количество аргументов и параметров совпадает. Нельзя передать три аргумента, если функция принимает только два. Нельзя передать один аргумент, если функция требует два обязательных. </a:t>
            </a:r>
          </a:p>
          <a:p>
            <a:pPr marL="0" indent="0">
              <a:buNone/>
            </a:pPr>
            <a:r>
              <a:rPr lang="ru-RU" dirty="0" smtClean="0"/>
              <a:t>    </a:t>
            </a:r>
            <a:endParaRPr lang="ru-RU" dirty="0"/>
          </a:p>
        </p:txBody>
      </p:sp>
    </p:spTree>
    <p:extLst>
      <p:ext uri="{BB962C8B-B14F-4D97-AF65-F5344CB8AC3E}">
        <p14:creationId xmlns:p14="http://schemas.microsoft.com/office/powerpoint/2010/main" val="338711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a:t>
            </a:r>
            <a:r>
              <a:rPr lang="ru-RU" dirty="0" smtClean="0"/>
              <a:t>римеры</a:t>
            </a:r>
            <a:endParaRPr lang="ru-RU" dirty="0"/>
          </a:p>
        </p:txBody>
      </p:sp>
      <p:sp>
        <p:nvSpPr>
          <p:cNvPr id="3" name="Объект 2"/>
          <p:cNvSpPr>
            <a:spLocks noGrp="1"/>
          </p:cNvSpPr>
          <p:nvPr>
            <p:ph idx="1"/>
          </p:nvPr>
        </p:nvSpPr>
        <p:spPr>
          <a:xfrm>
            <a:off x="838200" y="1496291"/>
            <a:ext cx="10515600" cy="4680672"/>
          </a:xfrm>
        </p:spPr>
        <p:txBody>
          <a:bodyPr>
            <a:normAutofit fontScale="77500" lnSpcReduction="20000"/>
          </a:bodyPr>
          <a:lstStyle/>
          <a:p>
            <a:pPr marL="0" indent="0">
              <a:buNone/>
            </a:pPr>
            <a:r>
              <a:rPr lang="ru-RU" dirty="0"/>
              <a:t>Определим простейшую функцию:</a:t>
            </a:r>
          </a:p>
          <a:p>
            <a:pPr marL="0" indent="0">
              <a:buNone/>
            </a:pPr>
            <a:endParaRPr lang="ru-RU" dirty="0"/>
          </a:p>
          <a:p>
            <a:pPr marL="0" indent="0">
              <a:buNone/>
            </a:pPr>
            <a:r>
              <a:rPr lang="ru-RU" i="1" dirty="0" err="1">
                <a:solidFill>
                  <a:schemeClr val="accent6">
                    <a:lumMod val="75000"/>
                  </a:schemeClr>
                </a:solidFill>
              </a:rPr>
              <a:t>def</a:t>
            </a:r>
            <a:r>
              <a:rPr lang="ru-RU" i="1" dirty="0">
                <a:solidFill>
                  <a:schemeClr val="accent6">
                    <a:lumMod val="75000"/>
                  </a:schemeClr>
                </a:solidFill>
              </a:rPr>
              <a:t> </a:t>
            </a:r>
            <a:r>
              <a:rPr lang="ru-RU" i="1" dirty="0" err="1">
                <a:solidFill>
                  <a:schemeClr val="accent6">
                    <a:lumMod val="75000"/>
                  </a:schemeClr>
                </a:solidFill>
              </a:rPr>
              <a:t>add</a:t>
            </a:r>
            <a:r>
              <a:rPr lang="ru-RU" i="1" dirty="0">
                <a:solidFill>
                  <a:schemeClr val="accent6">
                    <a:lumMod val="75000"/>
                  </a:schemeClr>
                </a:solidFill>
              </a:rPr>
              <a:t>(x, y):</a:t>
            </a:r>
          </a:p>
          <a:p>
            <a:pPr marL="0" indent="0">
              <a:buNone/>
            </a:pPr>
            <a:r>
              <a:rPr lang="ru-RU" i="1" dirty="0">
                <a:solidFill>
                  <a:schemeClr val="accent6">
                    <a:lumMod val="75000"/>
                  </a:schemeClr>
                </a:solidFill>
              </a:rPr>
              <a:t>    </a:t>
            </a:r>
            <a:r>
              <a:rPr lang="ru-RU" i="1" dirty="0" err="1">
                <a:solidFill>
                  <a:schemeClr val="accent6">
                    <a:lumMod val="75000"/>
                  </a:schemeClr>
                </a:solidFill>
              </a:rPr>
              <a:t>return</a:t>
            </a:r>
            <a:r>
              <a:rPr lang="ru-RU" i="1" dirty="0">
                <a:solidFill>
                  <a:schemeClr val="accent6">
                    <a:lumMod val="75000"/>
                  </a:schemeClr>
                </a:solidFill>
              </a:rPr>
              <a:t> x + y</a:t>
            </a:r>
          </a:p>
          <a:p>
            <a:pPr marL="0" indent="0">
              <a:buNone/>
            </a:pPr>
            <a:r>
              <a:rPr lang="ru-RU" dirty="0"/>
              <a:t>Инструкция </a:t>
            </a:r>
            <a:r>
              <a:rPr lang="ru-RU" b="1" dirty="0" err="1"/>
              <a:t>return</a:t>
            </a:r>
            <a:r>
              <a:rPr lang="ru-RU" dirty="0"/>
              <a:t> говорит, что нужно вернуть значение. В нашем случае функция возвращает сумму </a:t>
            </a:r>
            <a:r>
              <a:rPr lang="ru-RU" b="1" dirty="0"/>
              <a:t>x</a:t>
            </a:r>
            <a:r>
              <a:rPr lang="ru-RU" dirty="0"/>
              <a:t> и </a:t>
            </a:r>
            <a:r>
              <a:rPr lang="ru-RU" b="1" dirty="0"/>
              <a:t>y</a:t>
            </a:r>
            <a:r>
              <a:rPr lang="ru-RU" dirty="0"/>
              <a:t>.</a:t>
            </a:r>
          </a:p>
          <a:p>
            <a:pPr marL="0" indent="0">
              <a:buNone/>
            </a:pPr>
            <a:endParaRPr lang="ru-RU" dirty="0"/>
          </a:p>
          <a:p>
            <a:pPr marL="0" indent="0">
              <a:buNone/>
            </a:pPr>
            <a:r>
              <a:rPr lang="ru-RU" dirty="0"/>
              <a:t>Теперь мы ее можем вызвать:</a:t>
            </a:r>
          </a:p>
          <a:p>
            <a:pPr marL="0" indent="0">
              <a:buNone/>
            </a:pPr>
            <a:r>
              <a:rPr lang="ru-RU" i="1" dirty="0" smtClean="0">
                <a:solidFill>
                  <a:schemeClr val="accent6">
                    <a:lumMod val="75000"/>
                  </a:schemeClr>
                </a:solidFill>
              </a:rPr>
              <a:t>&gt;&gt;&gt;</a:t>
            </a:r>
            <a:endParaRPr lang="ru-RU" i="1" dirty="0">
              <a:solidFill>
                <a:schemeClr val="accent6">
                  <a:lumMod val="75000"/>
                </a:schemeClr>
              </a:solidFill>
            </a:endParaRPr>
          </a:p>
          <a:p>
            <a:pPr marL="0" indent="0">
              <a:buNone/>
            </a:pPr>
            <a:r>
              <a:rPr lang="ru-RU" i="1" dirty="0">
                <a:solidFill>
                  <a:schemeClr val="accent6">
                    <a:lumMod val="75000"/>
                  </a:schemeClr>
                </a:solidFill>
              </a:rPr>
              <a:t>&gt;&gt;&gt; </a:t>
            </a:r>
            <a:r>
              <a:rPr lang="ru-RU" i="1" dirty="0" err="1">
                <a:solidFill>
                  <a:schemeClr val="accent6">
                    <a:lumMod val="75000"/>
                  </a:schemeClr>
                </a:solidFill>
              </a:rPr>
              <a:t>add</a:t>
            </a:r>
            <a:r>
              <a:rPr lang="ru-RU" i="1" dirty="0">
                <a:solidFill>
                  <a:schemeClr val="accent6">
                    <a:lumMod val="75000"/>
                  </a:schemeClr>
                </a:solidFill>
              </a:rPr>
              <a:t>(1, 10)</a:t>
            </a:r>
          </a:p>
          <a:p>
            <a:pPr marL="0" indent="0">
              <a:buNone/>
            </a:pPr>
            <a:r>
              <a:rPr lang="ru-RU" dirty="0"/>
              <a:t>11</a:t>
            </a:r>
          </a:p>
          <a:p>
            <a:pPr marL="0" indent="0">
              <a:buNone/>
            </a:pPr>
            <a:r>
              <a:rPr lang="ru-RU" i="1" dirty="0">
                <a:solidFill>
                  <a:schemeClr val="accent6">
                    <a:lumMod val="75000"/>
                  </a:schemeClr>
                </a:solidFill>
              </a:rPr>
              <a:t>&gt;&gt;&gt; </a:t>
            </a:r>
            <a:r>
              <a:rPr lang="ru-RU" i="1" dirty="0" err="1">
                <a:solidFill>
                  <a:schemeClr val="accent6">
                    <a:lumMod val="75000"/>
                  </a:schemeClr>
                </a:solidFill>
              </a:rPr>
              <a:t>add</a:t>
            </a:r>
            <a:r>
              <a:rPr lang="ru-RU" i="1" dirty="0">
                <a:solidFill>
                  <a:schemeClr val="accent6">
                    <a:lumMod val="75000"/>
                  </a:schemeClr>
                </a:solidFill>
              </a:rPr>
              <a:t>('</a:t>
            </a:r>
            <a:r>
              <a:rPr lang="ru-RU" i="1" dirty="0" err="1">
                <a:solidFill>
                  <a:schemeClr val="accent6">
                    <a:lumMod val="75000"/>
                  </a:schemeClr>
                </a:solidFill>
              </a:rPr>
              <a:t>abc</a:t>
            </a:r>
            <a:r>
              <a:rPr lang="ru-RU" i="1" dirty="0">
                <a:solidFill>
                  <a:schemeClr val="accent6">
                    <a:lumMod val="75000"/>
                  </a:schemeClr>
                </a:solidFill>
              </a:rPr>
              <a:t>', '</a:t>
            </a:r>
            <a:r>
              <a:rPr lang="ru-RU" i="1" dirty="0" err="1">
                <a:solidFill>
                  <a:schemeClr val="accent6">
                    <a:lumMod val="75000"/>
                  </a:schemeClr>
                </a:solidFill>
              </a:rPr>
              <a:t>def</a:t>
            </a:r>
            <a:r>
              <a:rPr lang="ru-RU" i="1" dirty="0">
                <a:solidFill>
                  <a:schemeClr val="accent6">
                    <a:lumMod val="75000"/>
                  </a:schemeClr>
                </a:solidFill>
              </a:rPr>
              <a:t>')</a:t>
            </a:r>
          </a:p>
          <a:p>
            <a:pPr marL="0" indent="0">
              <a:buNone/>
            </a:pPr>
            <a:r>
              <a:rPr lang="ru-RU" dirty="0"/>
              <a:t>'</a:t>
            </a:r>
            <a:r>
              <a:rPr lang="ru-RU" dirty="0" err="1"/>
              <a:t>abcdef</a:t>
            </a:r>
            <a:r>
              <a:rPr lang="ru-RU" dirty="0"/>
              <a:t>'</a:t>
            </a:r>
          </a:p>
        </p:txBody>
      </p:sp>
    </p:spTree>
    <p:extLst>
      <p:ext uri="{BB962C8B-B14F-4D97-AF65-F5344CB8AC3E}">
        <p14:creationId xmlns:p14="http://schemas.microsoft.com/office/powerpoint/2010/main" val="392448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p:txBody>
          <a:bodyPr>
            <a:normAutofit fontScale="92500" lnSpcReduction="10000"/>
          </a:bodyPr>
          <a:lstStyle/>
          <a:p>
            <a:pPr marL="0" indent="0">
              <a:buNone/>
            </a:pPr>
            <a:r>
              <a:rPr lang="ru-RU" dirty="0" smtClean="0"/>
              <a:t>     Функция </a:t>
            </a:r>
            <a:r>
              <a:rPr lang="ru-RU" dirty="0"/>
              <a:t>может быть любой сложности и возвращать любые </a:t>
            </a:r>
            <a:r>
              <a:rPr lang="ru-RU" dirty="0" smtClean="0"/>
              <a:t>объекты </a:t>
            </a:r>
            <a:r>
              <a:rPr lang="ru-RU" dirty="0"/>
              <a:t>(списки, кортежи, и даже функции</a:t>
            </a:r>
            <a:r>
              <a:rPr lang="ru-RU" dirty="0" smtClean="0"/>
              <a:t>!):</a:t>
            </a:r>
          </a:p>
          <a:p>
            <a:pPr marL="0" indent="0">
              <a:buNone/>
            </a:pPr>
            <a:r>
              <a:rPr lang="en-US" i="1" dirty="0">
                <a:solidFill>
                  <a:schemeClr val="accent6">
                    <a:lumMod val="75000"/>
                  </a:schemeClr>
                </a:solidFill>
              </a:rPr>
              <a:t>&gt;&gt;&gt; </a:t>
            </a:r>
            <a:r>
              <a:rPr lang="en-US" i="1" dirty="0" err="1">
                <a:solidFill>
                  <a:schemeClr val="accent6">
                    <a:lumMod val="75000"/>
                  </a:schemeClr>
                </a:solidFill>
              </a:rPr>
              <a:t>def</a:t>
            </a:r>
            <a:r>
              <a:rPr lang="en-US" i="1" dirty="0">
                <a:solidFill>
                  <a:schemeClr val="accent6">
                    <a:lumMod val="75000"/>
                  </a:schemeClr>
                </a:solidFill>
              </a:rPr>
              <a:t> </a:t>
            </a:r>
            <a:r>
              <a:rPr lang="en-US" i="1" dirty="0" err="1">
                <a:solidFill>
                  <a:schemeClr val="accent6">
                    <a:lumMod val="75000"/>
                  </a:schemeClr>
                </a:solidFill>
              </a:rPr>
              <a:t>newfunc</a:t>
            </a:r>
            <a:r>
              <a:rPr lang="en-US" i="1" dirty="0">
                <a:solidFill>
                  <a:schemeClr val="accent6">
                    <a:lumMod val="75000"/>
                  </a:schemeClr>
                </a:solidFill>
              </a:rPr>
              <a:t>(n):</a:t>
            </a:r>
          </a:p>
          <a:p>
            <a:pPr marL="0" indent="0">
              <a:buNone/>
            </a:pPr>
            <a:r>
              <a:rPr lang="en-US" i="1" dirty="0">
                <a:solidFill>
                  <a:schemeClr val="accent6">
                    <a:lumMod val="75000"/>
                  </a:schemeClr>
                </a:solidFill>
              </a:rPr>
              <a:t>...     </a:t>
            </a:r>
            <a:r>
              <a:rPr lang="en-US" i="1" dirty="0" smtClean="0">
                <a:solidFill>
                  <a:schemeClr val="accent6">
                    <a:lumMod val="75000"/>
                  </a:schemeClr>
                </a:solidFill>
              </a:rPr>
              <a:t>   </a:t>
            </a:r>
            <a:r>
              <a:rPr lang="en-US" i="1" dirty="0" err="1" smtClean="0">
                <a:solidFill>
                  <a:schemeClr val="accent6">
                    <a:lumMod val="75000"/>
                  </a:schemeClr>
                </a:solidFill>
              </a:rPr>
              <a:t>def</a:t>
            </a:r>
            <a:r>
              <a:rPr lang="en-US" i="1" dirty="0" smtClean="0">
                <a:solidFill>
                  <a:schemeClr val="accent6">
                    <a:lumMod val="75000"/>
                  </a:schemeClr>
                </a:solidFill>
              </a:rPr>
              <a:t> </a:t>
            </a:r>
            <a:r>
              <a:rPr lang="en-US" i="1" dirty="0" err="1">
                <a:solidFill>
                  <a:schemeClr val="accent6">
                    <a:lumMod val="75000"/>
                  </a:schemeClr>
                </a:solidFill>
              </a:rPr>
              <a:t>myfunc</a:t>
            </a:r>
            <a:r>
              <a:rPr lang="en-US" i="1" dirty="0">
                <a:solidFill>
                  <a:schemeClr val="accent6">
                    <a:lumMod val="75000"/>
                  </a:schemeClr>
                </a:solidFill>
              </a:rPr>
              <a:t>(x):</a:t>
            </a:r>
          </a:p>
          <a:p>
            <a:pPr marL="0" indent="0">
              <a:buNone/>
            </a:pPr>
            <a:r>
              <a:rPr lang="en-US" i="1" dirty="0">
                <a:solidFill>
                  <a:schemeClr val="accent6">
                    <a:lumMod val="75000"/>
                  </a:schemeClr>
                </a:solidFill>
              </a:rPr>
              <a:t>...        </a:t>
            </a:r>
            <a:r>
              <a:rPr lang="en-US" i="1" dirty="0" smtClean="0">
                <a:solidFill>
                  <a:schemeClr val="accent6">
                    <a:lumMod val="75000"/>
                  </a:schemeClr>
                </a:solidFill>
              </a:rPr>
              <a:t>     </a:t>
            </a:r>
            <a:r>
              <a:rPr lang="en-US" i="1" dirty="0">
                <a:solidFill>
                  <a:schemeClr val="accent6">
                    <a:lumMod val="75000"/>
                  </a:schemeClr>
                </a:solidFill>
              </a:rPr>
              <a:t>return x + n</a:t>
            </a:r>
          </a:p>
          <a:p>
            <a:pPr marL="0" indent="0">
              <a:buNone/>
            </a:pPr>
            <a:r>
              <a:rPr lang="en-US" i="1" dirty="0">
                <a:solidFill>
                  <a:schemeClr val="accent6">
                    <a:lumMod val="75000"/>
                  </a:schemeClr>
                </a:solidFill>
              </a:rPr>
              <a:t>...     </a:t>
            </a:r>
            <a:r>
              <a:rPr lang="en-US" i="1" dirty="0" smtClean="0">
                <a:solidFill>
                  <a:schemeClr val="accent6">
                    <a:lumMod val="75000"/>
                  </a:schemeClr>
                </a:solidFill>
              </a:rPr>
              <a:t>   return </a:t>
            </a:r>
            <a:r>
              <a:rPr lang="en-US" i="1" dirty="0" err="1">
                <a:solidFill>
                  <a:schemeClr val="accent6">
                    <a:lumMod val="75000"/>
                  </a:schemeClr>
                </a:solidFill>
              </a:rPr>
              <a:t>myfunc</a:t>
            </a:r>
            <a:endParaRPr lang="en-US" i="1" dirty="0">
              <a:solidFill>
                <a:schemeClr val="accent6">
                  <a:lumMod val="75000"/>
                </a:schemeClr>
              </a:solidFill>
            </a:endParaRPr>
          </a:p>
          <a:p>
            <a:pPr marL="0" indent="0">
              <a:buNone/>
            </a:pPr>
            <a:r>
              <a:rPr lang="en-US" i="1" dirty="0">
                <a:solidFill>
                  <a:schemeClr val="accent6">
                    <a:lumMod val="75000"/>
                  </a:schemeClr>
                </a:solidFill>
              </a:rPr>
              <a:t>...</a:t>
            </a:r>
          </a:p>
          <a:p>
            <a:pPr marL="0" indent="0">
              <a:buNone/>
            </a:pPr>
            <a:r>
              <a:rPr lang="en-US" dirty="0">
                <a:solidFill>
                  <a:schemeClr val="accent6">
                    <a:lumMod val="75000"/>
                  </a:schemeClr>
                </a:solidFill>
              </a:rPr>
              <a:t>&gt;&gt;&gt; new = </a:t>
            </a:r>
            <a:r>
              <a:rPr lang="en-US" dirty="0" err="1">
                <a:solidFill>
                  <a:schemeClr val="accent6">
                    <a:lumMod val="75000"/>
                  </a:schemeClr>
                </a:solidFill>
              </a:rPr>
              <a:t>newfunc</a:t>
            </a:r>
            <a:r>
              <a:rPr lang="en-US" dirty="0">
                <a:solidFill>
                  <a:schemeClr val="accent6">
                    <a:lumMod val="75000"/>
                  </a:schemeClr>
                </a:solidFill>
              </a:rPr>
              <a:t>(100)  # new - </a:t>
            </a:r>
            <a:r>
              <a:rPr lang="ru-RU" dirty="0">
                <a:solidFill>
                  <a:schemeClr val="accent6">
                    <a:lumMod val="75000"/>
                  </a:schemeClr>
                </a:solidFill>
              </a:rPr>
              <a:t>это функция</a:t>
            </a:r>
          </a:p>
          <a:p>
            <a:pPr marL="0" indent="0">
              <a:buNone/>
            </a:pPr>
            <a:r>
              <a:rPr lang="ru-RU" dirty="0">
                <a:solidFill>
                  <a:schemeClr val="accent6">
                    <a:lumMod val="75000"/>
                  </a:schemeClr>
                </a:solidFill>
              </a:rPr>
              <a:t>&gt;&gt;&gt; </a:t>
            </a:r>
            <a:r>
              <a:rPr lang="en-US" dirty="0">
                <a:solidFill>
                  <a:schemeClr val="accent6">
                    <a:lumMod val="75000"/>
                  </a:schemeClr>
                </a:solidFill>
              </a:rPr>
              <a:t>new(200)</a:t>
            </a:r>
          </a:p>
          <a:p>
            <a:pPr marL="0" indent="0">
              <a:buNone/>
            </a:pPr>
            <a:r>
              <a:rPr lang="en-US" dirty="0"/>
              <a:t>300</a:t>
            </a:r>
            <a:endParaRPr lang="ru-RU" dirty="0"/>
          </a:p>
        </p:txBody>
      </p:sp>
    </p:spTree>
    <p:extLst>
      <p:ext uri="{BB962C8B-B14F-4D97-AF65-F5344CB8AC3E}">
        <p14:creationId xmlns:p14="http://schemas.microsoft.com/office/powerpoint/2010/main" val="2687594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Значения по умолчанию</a:t>
            </a:r>
            <a:endParaRPr lang="ru-RU" dirty="0"/>
          </a:p>
        </p:txBody>
      </p:sp>
      <p:sp>
        <p:nvSpPr>
          <p:cNvPr id="3" name="Объект 2"/>
          <p:cNvSpPr>
            <a:spLocks noGrp="1"/>
          </p:cNvSpPr>
          <p:nvPr>
            <p:ph idx="1"/>
          </p:nvPr>
        </p:nvSpPr>
        <p:spPr/>
        <p:txBody>
          <a:bodyPr/>
          <a:lstStyle/>
          <a:p>
            <a:pPr marL="0" indent="0" algn="just">
              <a:buNone/>
            </a:pPr>
            <a:r>
              <a:rPr lang="ru-RU" dirty="0" smtClean="0"/>
              <a:t>    В </a:t>
            </a:r>
            <a:r>
              <a:rPr lang="ru-RU" dirty="0" err="1" smtClean="0"/>
              <a:t>Python</a:t>
            </a:r>
            <a:r>
              <a:rPr lang="ru-RU" dirty="0" smtClean="0"/>
              <a:t> </a:t>
            </a:r>
            <a:r>
              <a:rPr lang="ru-RU" dirty="0"/>
              <a:t>у функций бывают параметры, которым уже присвоено значение </a:t>
            </a:r>
            <a:r>
              <a:rPr lang="ru-RU" dirty="0" err="1"/>
              <a:t>по-умолчанию</a:t>
            </a:r>
            <a:r>
              <a:rPr lang="ru-RU" dirty="0"/>
              <a:t>. В таком случае, при вызове можно не передавать соответствующие этим параметрам аргументы. Хотя можно и передать. Тогда значение по умолчанию заменится на переданное</a:t>
            </a:r>
            <a:r>
              <a:rPr lang="ru-RU" dirty="0" smtClean="0"/>
              <a:t>.</a:t>
            </a:r>
          </a:p>
          <a:p>
            <a:pPr marL="0" indent="0" algn="just">
              <a:buNone/>
            </a:pPr>
            <a:endParaRPr lang="ru-RU" dirty="0"/>
          </a:p>
          <a:p>
            <a:pPr marL="0" indent="0" algn="just">
              <a:buNone/>
            </a:pPr>
            <a:r>
              <a:rPr lang="ru-RU" dirty="0" smtClean="0"/>
              <a:t>    Согласно </a:t>
            </a:r>
            <a:r>
              <a:rPr lang="ru-RU" dirty="0"/>
              <a:t>правилам синтаксиса </a:t>
            </a:r>
            <a:r>
              <a:rPr lang="ru-RU" dirty="0" err="1"/>
              <a:t>Python</a:t>
            </a:r>
            <a:r>
              <a:rPr lang="ru-RU" dirty="0"/>
              <a:t> при определении функции параметры, которым присваивается значение </a:t>
            </a:r>
            <a:r>
              <a:rPr lang="ru-RU" dirty="0" err="1"/>
              <a:t>по-умолчанию</a:t>
            </a:r>
            <a:r>
              <a:rPr lang="ru-RU" dirty="0"/>
              <a:t> должны следовать (находиться сзади) за параметрами, не имеющими значений по умолчанию.</a:t>
            </a:r>
          </a:p>
          <a:p>
            <a:endParaRPr lang="ru-RU" dirty="0"/>
          </a:p>
        </p:txBody>
      </p:sp>
    </p:spTree>
    <p:extLst>
      <p:ext uri="{BB962C8B-B14F-4D97-AF65-F5344CB8AC3E}">
        <p14:creationId xmlns:p14="http://schemas.microsoft.com/office/powerpoint/2010/main" val="3271087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ru-RU" dirty="0" smtClean="0"/>
              <a:t>Пример</a:t>
            </a:r>
            <a:endParaRPr lang="ru-RU" dirty="0"/>
          </a:p>
        </p:txBody>
      </p:sp>
      <p:sp>
        <p:nvSpPr>
          <p:cNvPr id="3" name="Объект 2"/>
          <p:cNvSpPr>
            <a:spLocks noGrp="1"/>
          </p:cNvSpPr>
          <p:nvPr>
            <p:ph idx="1"/>
          </p:nvPr>
        </p:nvSpPr>
        <p:spPr>
          <a:xfrm>
            <a:off x="838200" y="1298864"/>
            <a:ext cx="10515600" cy="4878099"/>
          </a:xfrm>
        </p:spPr>
        <p:txBody>
          <a:bodyPr>
            <a:noAutofit/>
          </a:bodyPr>
          <a:lstStyle/>
          <a:p>
            <a:pPr marL="0" indent="0">
              <a:buNone/>
            </a:pPr>
            <a:r>
              <a:rPr lang="en-US" sz="1800" i="1" dirty="0">
                <a:solidFill>
                  <a:schemeClr val="accent6">
                    <a:lumMod val="75000"/>
                  </a:schemeClr>
                </a:solidFill>
              </a:rPr>
              <a:t>&gt;&gt;&gt; </a:t>
            </a:r>
            <a:r>
              <a:rPr lang="en-US" sz="1800" i="1" dirty="0" err="1">
                <a:solidFill>
                  <a:schemeClr val="accent6">
                    <a:lumMod val="75000"/>
                  </a:schemeClr>
                </a:solidFill>
              </a:rPr>
              <a:t>def</a:t>
            </a:r>
            <a:r>
              <a:rPr lang="en-US" sz="1800" i="1" dirty="0">
                <a:solidFill>
                  <a:schemeClr val="accent6">
                    <a:lumMod val="75000"/>
                  </a:schemeClr>
                </a:solidFill>
              </a:rPr>
              <a:t> </a:t>
            </a:r>
            <a:r>
              <a:rPr lang="en-US" sz="1800" i="1" dirty="0" err="1">
                <a:solidFill>
                  <a:schemeClr val="accent6">
                    <a:lumMod val="75000"/>
                  </a:schemeClr>
                </a:solidFill>
              </a:rPr>
              <a:t>func</a:t>
            </a:r>
            <a:r>
              <a:rPr lang="en-US" sz="1800" i="1" dirty="0">
                <a:solidFill>
                  <a:schemeClr val="accent6">
                    <a:lumMod val="75000"/>
                  </a:schemeClr>
                </a:solidFill>
              </a:rPr>
              <a:t>(a, b, c=2): # c - </a:t>
            </a:r>
            <a:r>
              <a:rPr lang="ru-RU" sz="1800" i="1" dirty="0">
                <a:solidFill>
                  <a:schemeClr val="accent6">
                    <a:lumMod val="75000"/>
                  </a:schemeClr>
                </a:solidFill>
              </a:rPr>
              <a:t>необязательный аргумент</a:t>
            </a:r>
          </a:p>
          <a:p>
            <a:pPr marL="0" indent="0">
              <a:buNone/>
            </a:pPr>
            <a:r>
              <a:rPr lang="ru-RU" sz="1800" i="1" dirty="0">
                <a:solidFill>
                  <a:schemeClr val="accent6">
                    <a:lumMod val="75000"/>
                  </a:schemeClr>
                </a:solidFill>
              </a:rPr>
              <a:t>...     </a:t>
            </a:r>
            <a:r>
              <a:rPr lang="en-US" sz="1800" i="1" dirty="0">
                <a:solidFill>
                  <a:schemeClr val="accent6">
                    <a:lumMod val="75000"/>
                  </a:schemeClr>
                </a:solidFill>
              </a:rPr>
              <a:t>return a + b + c</a:t>
            </a:r>
          </a:p>
          <a:p>
            <a:pPr marL="0" indent="0">
              <a:buNone/>
            </a:pPr>
            <a:r>
              <a:rPr lang="en-US" sz="1800" i="1" dirty="0">
                <a:solidFill>
                  <a:schemeClr val="accent6">
                    <a:lumMod val="75000"/>
                  </a:schemeClr>
                </a:solidFill>
              </a:rPr>
              <a:t>...</a:t>
            </a:r>
          </a:p>
          <a:p>
            <a:pPr marL="0" indent="0">
              <a:buNone/>
            </a:pPr>
            <a:r>
              <a:rPr lang="en-US" sz="1800" i="1" dirty="0">
                <a:solidFill>
                  <a:schemeClr val="accent6">
                    <a:lumMod val="75000"/>
                  </a:schemeClr>
                </a:solidFill>
              </a:rPr>
              <a:t>&gt;&gt;&gt; </a:t>
            </a:r>
            <a:r>
              <a:rPr lang="en-US" sz="1800" i="1" dirty="0" err="1">
                <a:solidFill>
                  <a:schemeClr val="accent6">
                    <a:lumMod val="75000"/>
                  </a:schemeClr>
                </a:solidFill>
              </a:rPr>
              <a:t>func</a:t>
            </a:r>
            <a:r>
              <a:rPr lang="en-US" sz="1800" i="1" dirty="0">
                <a:solidFill>
                  <a:schemeClr val="accent6">
                    <a:lumMod val="75000"/>
                  </a:schemeClr>
                </a:solidFill>
              </a:rPr>
              <a:t>(1, 2)  # a = 1, b = 2, c = 2 (</a:t>
            </a:r>
            <a:r>
              <a:rPr lang="ru-RU" sz="1800" i="1" dirty="0">
                <a:solidFill>
                  <a:schemeClr val="accent6">
                    <a:lumMod val="75000"/>
                  </a:schemeClr>
                </a:solidFill>
              </a:rPr>
              <a:t>по умолчанию)</a:t>
            </a:r>
          </a:p>
          <a:p>
            <a:pPr marL="0" indent="0">
              <a:buNone/>
            </a:pPr>
            <a:r>
              <a:rPr lang="ru-RU" sz="1800" dirty="0"/>
              <a:t>5</a:t>
            </a:r>
          </a:p>
          <a:p>
            <a:pPr marL="0" indent="0">
              <a:buNone/>
            </a:pPr>
            <a:r>
              <a:rPr lang="ru-RU" sz="1800" i="1" dirty="0">
                <a:solidFill>
                  <a:schemeClr val="accent6">
                    <a:lumMod val="75000"/>
                  </a:schemeClr>
                </a:solidFill>
              </a:rPr>
              <a:t>&gt;&gt;&gt; </a:t>
            </a:r>
            <a:r>
              <a:rPr lang="en-US" sz="1800" i="1" dirty="0" err="1">
                <a:solidFill>
                  <a:schemeClr val="accent6">
                    <a:lumMod val="75000"/>
                  </a:schemeClr>
                </a:solidFill>
              </a:rPr>
              <a:t>func</a:t>
            </a:r>
            <a:r>
              <a:rPr lang="en-US" sz="1800" i="1" dirty="0">
                <a:solidFill>
                  <a:schemeClr val="accent6">
                    <a:lumMod val="75000"/>
                  </a:schemeClr>
                </a:solidFill>
              </a:rPr>
              <a:t>(1, 2, 3)  # a = 1, b = 2, c = 3</a:t>
            </a:r>
          </a:p>
          <a:p>
            <a:pPr marL="0" indent="0">
              <a:buNone/>
            </a:pPr>
            <a:r>
              <a:rPr lang="en-US" sz="1800" dirty="0"/>
              <a:t>6</a:t>
            </a:r>
          </a:p>
          <a:p>
            <a:pPr marL="0" indent="0">
              <a:buNone/>
            </a:pPr>
            <a:r>
              <a:rPr lang="en-US" sz="1800" i="1" dirty="0">
                <a:solidFill>
                  <a:schemeClr val="accent6">
                    <a:lumMod val="75000"/>
                  </a:schemeClr>
                </a:solidFill>
              </a:rPr>
              <a:t>&gt;&gt;&gt; </a:t>
            </a:r>
            <a:r>
              <a:rPr lang="en-US" sz="1800" i="1" dirty="0" err="1">
                <a:solidFill>
                  <a:schemeClr val="accent6">
                    <a:lumMod val="75000"/>
                  </a:schemeClr>
                </a:solidFill>
              </a:rPr>
              <a:t>func</a:t>
            </a:r>
            <a:r>
              <a:rPr lang="en-US" sz="1800" i="1" dirty="0">
                <a:solidFill>
                  <a:schemeClr val="accent6">
                    <a:lumMod val="75000"/>
                  </a:schemeClr>
                </a:solidFill>
              </a:rPr>
              <a:t>(a=1, b=3)  # a = 1, b = 3, c = 2</a:t>
            </a:r>
          </a:p>
          <a:p>
            <a:pPr marL="0" indent="0">
              <a:buNone/>
            </a:pPr>
            <a:r>
              <a:rPr lang="en-US" sz="1800" dirty="0"/>
              <a:t>6</a:t>
            </a:r>
          </a:p>
          <a:p>
            <a:pPr marL="0" indent="0">
              <a:buNone/>
            </a:pPr>
            <a:r>
              <a:rPr lang="en-US" sz="1800" i="1" dirty="0">
                <a:solidFill>
                  <a:schemeClr val="accent6">
                    <a:lumMod val="75000"/>
                  </a:schemeClr>
                </a:solidFill>
              </a:rPr>
              <a:t>&gt;&gt;&gt; </a:t>
            </a:r>
            <a:r>
              <a:rPr lang="en-US" sz="1800" i="1" dirty="0" err="1">
                <a:solidFill>
                  <a:schemeClr val="accent6">
                    <a:lumMod val="75000"/>
                  </a:schemeClr>
                </a:solidFill>
              </a:rPr>
              <a:t>func</a:t>
            </a:r>
            <a:r>
              <a:rPr lang="en-US" sz="1800" i="1" dirty="0">
                <a:solidFill>
                  <a:schemeClr val="accent6">
                    <a:lumMod val="75000"/>
                  </a:schemeClr>
                </a:solidFill>
              </a:rPr>
              <a:t>(a=3, c=6)  # a = 3, c = 6, b </a:t>
            </a:r>
            <a:r>
              <a:rPr lang="ru-RU" sz="1800" i="1" dirty="0">
                <a:solidFill>
                  <a:schemeClr val="accent6">
                    <a:lumMod val="75000"/>
                  </a:schemeClr>
                </a:solidFill>
              </a:rPr>
              <a:t>не определен</a:t>
            </a:r>
          </a:p>
          <a:p>
            <a:pPr marL="0" indent="0">
              <a:buNone/>
            </a:pPr>
            <a:r>
              <a:rPr lang="en-US" sz="1800" dirty="0" err="1"/>
              <a:t>Traceback</a:t>
            </a:r>
            <a:r>
              <a:rPr lang="en-US" sz="1800" dirty="0"/>
              <a:t> (most recent call last):</a:t>
            </a:r>
          </a:p>
          <a:p>
            <a:pPr marL="0" indent="0">
              <a:buNone/>
            </a:pPr>
            <a:r>
              <a:rPr lang="en-US" sz="1800" dirty="0"/>
              <a:t>  File "", line 1, in</a:t>
            </a:r>
          </a:p>
          <a:p>
            <a:pPr marL="0" indent="0">
              <a:buNone/>
            </a:pPr>
            <a:r>
              <a:rPr lang="en-US" sz="1800" dirty="0"/>
              <a:t>    </a:t>
            </a:r>
            <a:r>
              <a:rPr lang="en-US" sz="1800" dirty="0" err="1"/>
              <a:t>func</a:t>
            </a:r>
            <a:r>
              <a:rPr lang="en-US" sz="1800" dirty="0"/>
              <a:t>(a=3, c=6)</a:t>
            </a:r>
          </a:p>
          <a:p>
            <a:pPr marL="0" indent="0">
              <a:buNone/>
            </a:pPr>
            <a:r>
              <a:rPr lang="en-US" sz="1800" dirty="0" err="1"/>
              <a:t>TypeError</a:t>
            </a:r>
            <a:r>
              <a:rPr lang="en-US" sz="1800" dirty="0"/>
              <a:t>: </a:t>
            </a:r>
            <a:r>
              <a:rPr lang="en-US" sz="1800" dirty="0" err="1"/>
              <a:t>func</a:t>
            </a:r>
            <a:r>
              <a:rPr lang="en-US" sz="1800" dirty="0"/>
              <a:t>() takes at least 2 arguments (2 given)</a:t>
            </a:r>
            <a:endParaRPr lang="ru-RU" sz="1800" dirty="0"/>
          </a:p>
        </p:txBody>
      </p:sp>
    </p:spTree>
    <p:extLst>
      <p:ext uri="{BB962C8B-B14F-4D97-AF65-F5344CB8AC3E}">
        <p14:creationId xmlns:p14="http://schemas.microsoft.com/office/powerpoint/2010/main" val="1047801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Аргументы</a:t>
            </a:r>
            <a:endParaRPr lang="ru-RU" dirty="0"/>
          </a:p>
        </p:txBody>
      </p:sp>
      <p:sp>
        <p:nvSpPr>
          <p:cNvPr id="3" name="Объект 2"/>
          <p:cNvSpPr>
            <a:spLocks noGrp="1"/>
          </p:cNvSpPr>
          <p:nvPr>
            <p:ph idx="1"/>
          </p:nvPr>
        </p:nvSpPr>
        <p:spPr>
          <a:xfrm>
            <a:off x="838200" y="1558636"/>
            <a:ext cx="10515600" cy="4618327"/>
          </a:xfrm>
        </p:spPr>
        <p:txBody>
          <a:bodyPr>
            <a:normAutofit fontScale="70000" lnSpcReduction="20000"/>
          </a:bodyPr>
          <a:lstStyle/>
          <a:p>
            <a:pPr marL="0" indent="0">
              <a:buNone/>
            </a:pPr>
            <a:r>
              <a:rPr lang="ru-RU" dirty="0" smtClean="0"/>
              <a:t>     Функция </a:t>
            </a:r>
            <a:r>
              <a:rPr lang="ru-RU" dirty="0"/>
              <a:t>также может принимать переменное количество позиционных аргументов, тогда перед именем ставится </a:t>
            </a:r>
            <a:r>
              <a:rPr lang="ru-RU" b="1" dirty="0" smtClean="0"/>
              <a:t>*</a:t>
            </a:r>
            <a:r>
              <a:rPr lang="ru-RU" dirty="0" smtClean="0"/>
              <a:t>:</a:t>
            </a:r>
          </a:p>
          <a:p>
            <a:pPr marL="0" indent="0">
              <a:buNone/>
            </a:pPr>
            <a:r>
              <a:rPr lang="en-US" i="1" dirty="0">
                <a:solidFill>
                  <a:schemeClr val="accent6">
                    <a:lumMod val="75000"/>
                  </a:schemeClr>
                </a:solidFill>
              </a:rPr>
              <a:t>&gt;&gt;&gt; </a:t>
            </a:r>
            <a:r>
              <a:rPr lang="en-US" i="1" dirty="0" err="1">
                <a:solidFill>
                  <a:schemeClr val="accent6">
                    <a:lumMod val="75000"/>
                  </a:schemeClr>
                </a:solidFill>
              </a:rPr>
              <a:t>def</a:t>
            </a:r>
            <a:r>
              <a:rPr lang="en-US" i="1" dirty="0">
                <a:solidFill>
                  <a:schemeClr val="accent6">
                    <a:lumMod val="75000"/>
                  </a:schemeClr>
                </a:solidFill>
              </a:rPr>
              <a:t> </a:t>
            </a:r>
            <a:r>
              <a:rPr lang="en-US" i="1" dirty="0" err="1">
                <a:solidFill>
                  <a:schemeClr val="accent6">
                    <a:lumMod val="75000"/>
                  </a:schemeClr>
                </a:solidFill>
              </a:rPr>
              <a:t>func</a:t>
            </a:r>
            <a:r>
              <a:rPr lang="en-US" i="1" dirty="0">
                <a:solidFill>
                  <a:schemeClr val="accent6">
                    <a:lumMod val="75000"/>
                  </a:schemeClr>
                </a:solidFill>
              </a:rPr>
              <a:t>(*</a:t>
            </a:r>
            <a:r>
              <a:rPr lang="en-US" i="1" dirty="0" err="1">
                <a:solidFill>
                  <a:schemeClr val="accent6">
                    <a:lumMod val="75000"/>
                  </a:schemeClr>
                </a:solidFill>
              </a:rPr>
              <a:t>args</a:t>
            </a:r>
            <a:r>
              <a:rPr lang="en-US" i="1" dirty="0">
                <a:solidFill>
                  <a:schemeClr val="accent6">
                    <a:lumMod val="75000"/>
                  </a:schemeClr>
                </a:solidFill>
              </a:rPr>
              <a:t>):</a:t>
            </a:r>
          </a:p>
          <a:p>
            <a:pPr marL="0" indent="0">
              <a:buNone/>
            </a:pPr>
            <a:r>
              <a:rPr lang="en-US" i="1" dirty="0">
                <a:solidFill>
                  <a:schemeClr val="accent6">
                    <a:lumMod val="75000"/>
                  </a:schemeClr>
                </a:solidFill>
              </a:rPr>
              <a:t>...     return </a:t>
            </a:r>
            <a:r>
              <a:rPr lang="en-US" i="1" dirty="0" err="1">
                <a:solidFill>
                  <a:schemeClr val="accent6">
                    <a:lumMod val="75000"/>
                  </a:schemeClr>
                </a:solidFill>
              </a:rPr>
              <a:t>args</a:t>
            </a:r>
            <a:endParaRPr lang="en-US" i="1" dirty="0">
              <a:solidFill>
                <a:schemeClr val="accent6">
                  <a:lumMod val="75000"/>
                </a:schemeClr>
              </a:solidFill>
            </a:endParaRPr>
          </a:p>
          <a:p>
            <a:pPr marL="0" indent="0">
              <a:buNone/>
            </a:pPr>
            <a:r>
              <a:rPr lang="en-US" i="1" dirty="0">
                <a:solidFill>
                  <a:schemeClr val="accent6">
                    <a:lumMod val="75000"/>
                  </a:schemeClr>
                </a:solidFill>
              </a:rPr>
              <a:t>...</a:t>
            </a:r>
          </a:p>
          <a:p>
            <a:pPr marL="0" indent="0">
              <a:buNone/>
            </a:pPr>
            <a:r>
              <a:rPr lang="en-US" i="1" dirty="0">
                <a:solidFill>
                  <a:schemeClr val="accent6">
                    <a:lumMod val="75000"/>
                  </a:schemeClr>
                </a:solidFill>
              </a:rPr>
              <a:t>&gt;&gt;&gt; </a:t>
            </a:r>
            <a:r>
              <a:rPr lang="en-US" i="1" dirty="0" err="1">
                <a:solidFill>
                  <a:schemeClr val="accent6">
                    <a:lumMod val="75000"/>
                  </a:schemeClr>
                </a:solidFill>
              </a:rPr>
              <a:t>func</a:t>
            </a:r>
            <a:r>
              <a:rPr lang="en-US" i="1" dirty="0">
                <a:solidFill>
                  <a:schemeClr val="accent6">
                    <a:lumMod val="75000"/>
                  </a:schemeClr>
                </a:solidFill>
              </a:rPr>
              <a:t>(1, 2, 3, '</a:t>
            </a:r>
            <a:r>
              <a:rPr lang="en-US" i="1" dirty="0" err="1">
                <a:solidFill>
                  <a:schemeClr val="accent6">
                    <a:lumMod val="75000"/>
                  </a:schemeClr>
                </a:solidFill>
              </a:rPr>
              <a:t>abc</a:t>
            </a:r>
            <a:r>
              <a:rPr lang="en-US" i="1" dirty="0">
                <a:solidFill>
                  <a:schemeClr val="accent6">
                    <a:lumMod val="75000"/>
                  </a:schemeClr>
                </a:solidFill>
              </a:rPr>
              <a:t>')</a:t>
            </a:r>
          </a:p>
          <a:p>
            <a:pPr marL="0" indent="0">
              <a:buNone/>
            </a:pPr>
            <a:r>
              <a:rPr lang="en-US" dirty="0"/>
              <a:t>(1, 2, 3, '</a:t>
            </a:r>
            <a:r>
              <a:rPr lang="en-US" dirty="0" err="1"/>
              <a:t>abc</a:t>
            </a:r>
            <a:r>
              <a:rPr lang="en-US" dirty="0"/>
              <a:t>')</a:t>
            </a:r>
          </a:p>
          <a:p>
            <a:pPr marL="0" indent="0">
              <a:buNone/>
            </a:pPr>
            <a:r>
              <a:rPr lang="en-US" i="1" dirty="0">
                <a:solidFill>
                  <a:schemeClr val="accent6">
                    <a:lumMod val="75000"/>
                  </a:schemeClr>
                </a:solidFill>
              </a:rPr>
              <a:t>&gt;&gt;&gt; </a:t>
            </a:r>
            <a:r>
              <a:rPr lang="en-US" i="1" dirty="0" err="1">
                <a:solidFill>
                  <a:schemeClr val="accent6">
                    <a:lumMod val="75000"/>
                  </a:schemeClr>
                </a:solidFill>
              </a:rPr>
              <a:t>func</a:t>
            </a:r>
            <a:r>
              <a:rPr lang="en-US" i="1" dirty="0">
                <a:solidFill>
                  <a:schemeClr val="accent6">
                    <a:lumMod val="75000"/>
                  </a:schemeClr>
                </a:solidFill>
              </a:rPr>
              <a:t>()</a:t>
            </a:r>
          </a:p>
          <a:p>
            <a:pPr marL="0" indent="0">
              <a:buNone/>
            </a:pPr>
            <a:r>
              <a:rPr lang="en-US" dirty="0"/>
              <a:t>()</a:t>
            </a:r>
          </a:p>
          <a:p>
            <a:pPr marL="0" indent="0">
              <a:buNone/>
            </a:pPr>
            <a:r>
              <a:rPr lang="en-US" i="1" dirty="0">
                <a:solidFill>
                  <a:schemeClr val="accent6">
                    <a:lumMod val="75000"/>
                  </a:schemeClr>
                </a:solidFill>
              </a:rPr>
              <a:t>&gt;&gt;&gt; </a:t>
            </a:r>
            <a:r>
              <a:rPr lang="en-US" i="1" dirty="0" err="1">
                <a:solidFill>
                  <a:schemeClr val="accent6">
                    <a:lumMod val="75000"/>
                  </a:schemeClr>
                </a:solidFill>
              </a:rPr>
              <a:t>func</a:t>
            </a:r>
            <a:r>
              <a:rPr lang="en-US" i="1" dirty="0">
                <a:solidFill>
                  <a:schemeClr val="accent6">
                    <a:lumMod val="75000"/>
                  </a:schemeClr>
                </a:solidFill>
              </a:rPr>
              <a:t>(1)</a:t>
            </a:r>
          </a:p>
          <a:p>
            <a:pPr marL="0" indent="0">
              <a:buNone/>
            </a:pPr>
            <a:r>
              <a:rPr lang="en-US" dirty="0"/>
              <a:t>(1</a:t>
            </a:r>
            <a:r>
              <a:rPr lang="en-US" dirty="0" smtClean="0"/>
              <a:t>,)</a:t>
            </a:r>
            <a:endParaRPr lang="ru-RU" dirty="0" smtClean="0"/>
          </a:p>
          <a:p>
            <a:pPr marL="0" indent="0">
              <a:buNone/>
            </a:pPr>
            <a:endParaRPr lang="ru-RU" dirty="0" smtClean="0"/>
          </a:p>
          <a:p>
            <a:pPr marL="0" indent="0">
              <a:buNone/>
            </a:pPr>
            <a:r>
              <a:rPr lang="ru-RU" dirty="0"/>
              <a:t> </a:t>
            </a:r>
            <a:r>
              <a:rPr lang="ru-RU" dirty="0" err="1"/>
              <a:t>args</a:t>
            </a:r>
            <a:r>
              <a:rPr lang="ru-RU" dirty="0"/>
              <a:t> - это кортеж из всех переданных аргументов функции, и с переменной можно работать также, как и с кортежем.</a:t>
            </a:r>
          </a:p>
        </p:txBody>
      </p:sp>
    </p:spTree>
    <p:extLst>
      <p:ext uri="{BB962C8B-B14F-4D97-AF65-F5344CB8AC3E}">
        <p14:creationId xmlns:p14="http://schemas.microsoft.com/office/powerpoint/2010/main" val="3071757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Аргументы</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ru-RU" dirty="0" smtClean="0"/>
              <a:t>    Функция </a:t>
            </a:r>
            <a:r>
              <a:rPr lang="ru-RU" dirty="0"/>
              <a:t>может принимать и произвольное число именованных аргументов, тогда перед именем ставится </a:t>
            </a:r>
            <a:r>
              <a:rPr lang="ru-RU" b="1" dirty="0" smtClean="0"/>
              <a:t>**</a:t>
            </a:r>
            <a:r>
              <a:rPr lang="ru-RU" dirty="0" smtClean="0"/>
              <a:t>:</a:t>
            </a:r>
          </a:p>
          <a:p>
            <a:pPr marL="0" indent="0">
              <a:buNone/>
            </a:pPr>
            <a:r>
              <a:rPr lang="en-US" i="1" dirty="0">
                <a:solidFill>
                  <a:schemeClr val="accent6">
                    <a:lumMod val="75000"/>
                  </a:schemeClr>
                </a:solidFill>
              </a:rPr>
              <a:t>&gt;&gt;&gt; </a:t>
            </a:r>
            <a:r>
              <a:rPr lang="en-US" i="1" dirty="0" err="1">
                <a:solidFill>
                  <a:schemeClr val="accent6">
                    <a:lumMod val="75000"/>
                  </a:schemeClr>
                </a:solidFill>
              </a:rPr>
              <a:t>def</a:t>
            </a:r>
            <a:r>
              <a:rPr lang="en-US" i="1" dirty="0">
                <a:solidFill>
                  <a:schemeClr val="accent6">
                    <a:lumMod val="75000"/>
                  </a:schemeClr>
                </a:solidFill>
              </a:rPr>
              <a:t> </a:t>
            </a:r>
            <a:r>
              <a:rPr lang="en-US" i="1" dirty="0" err="1">
                <a:solidFill>
                  <a:schemeClr val="accent6">
                    <a:lumMod val="75000"/>
                  </a:schemeClr>
                </a:solidFill>
              </a:rPr>
              <a:t>func</a:t>
            </a:r>
            <a:r>
              <a:rPr lang="en-US" i="1" dirty="0" smtClean="0">
                <a:solidFill>
                  <a:schemeClr val="accent6">
                    <a:lumMod val="75000"/>
                  </a:schemeClr>
                </a:solidFill>
              </a:rPr>
              <a:t>(**</a:t>
            </a:r>
            <a:r>
              <a:rPr lang="en-US" i="1" dirty="0" err="1" smtClean="0">
                <a:solidFill>
                  <a:schemeClr val="accent6">
                    <a:lumMod val="75000"/>
                  </a:schemeClr>
                </a:solidFill>
              </a:rPr>
              <a:t>imargs</a:t>
            </a:r>
            <a:r>
              <a:rPr lang="en-US" i="1" dirty="0" smtClean="0">
                <a:solidFill>
                  <a:schemeClr val="accent6">
                    <a:lumMod val="75000"/>
                  </a:schemeClr>
                </a:solidFill>
              </a:rPr>
              <a:t>): #</a:t>
            </a:r>
            <a:r>
              <a:rPr lang="ru-RU" i="1" dirty="0" smtClean="0">
                <a:solidFill>
                  <a:schemeClr val="accent6">
                    <a:lumMod val="75000"/>
                  </a:schemeClr>
                </a:solidFill>
              </a:rPr>
              <a:t> в переменной </a:t>
            </a:r>
            <a:r>
              <a:rPr lang="en-US" i="1" dirty="0" err="1" smtClean="0">
                <a:solidFill>
                  <a:schemeClr val="accent6">
                    <a:lumMod val="75000"/>
                  </a:schemeClr>
                </a:solidFill>
              </a:rPr>
              <a:t>imargs</a:t>
            </a:r>
            <a:r>
              <a:rPr lang="en-US" i="1" dirty="0" smtClean="0">
                <a:solidFill>
                  <a:schemeClr val="accent6">
                    <a:lumMod val="75000"/>
                  </a:schemeClr>
                </a:solidFill>
              </a:rPr>
              <a:t> </a:t>
            </a:r>
            <a:r>
              <a:rPr lang="ru-RU" i="1" dirty="0" smtClean="0">
                <a:solidFill>
                  <a:schemeClr val="accent6">
                    <a:lumMod val="75000"/>
                  </a:schemeClr>
                </a:solidFill>
              </a:rPr>
              <a:t>хранится словарь</a:t>
            </a:r>
            <a:endParaRPr lang="en-US" i="1" dirty="0">
              <a:solidFill>
                <a:schemeClr val="accent6">
                  <a:lumMod val="75000"/>
                </a:schemeClr>
              </a:solidFill>
            </a:endParaRPr>
          </a:p>
          <a:p>
            <a:pPr marL="0" indent="0">
              <a:buNone/>
            </a:pPr>
            <a:r>
              <a:rPr lang="en-US" i="1" dirty="0">
                <a:solidFill>
                  <a:schemeClr val="accent6">
                    <a:lumMod val="75000"/>
                  </a:schemeClr>
                </a:solidFill>
              </a:rPr>
              <a:t>...     return </a:t>
            </a:r>
            <a:r>
              <a:rPr lang="en-US" i="1" dirty="0" err="1" smtClean="0">
                <a:solidFill>
                  <a:schemeClr val="accent6">
                    <a:lumMod val="75000"/>
                  </a:schemeClr>
                </a:solidFill>
              </a:rPr>
              <a:t>imargs</a:t>
            </a:r>
            <a:endParaRPr lang="en-US" i="1" dirty="0">
              <a:solidFill>
                <a:schemeClr val="accent6">
                  <a:lumMod val="75000"/>
                </a:schemeClr>
              </a:solidFill>
            </a:endParaRPr>
          </a:p>
          <a:p>
            <a:pPr marL="0" indent="0">
              <a:buNone/>
            </a:pPr>
            <a:r>
              <a:rPr lang="en-US" i="1" dirty="0">
                <a:solidFill>
                  <a:schemeClr val="accent6">
                    <a:lumMod val="75000"/>
                  </a:schemeClr>
                </a:solidFill>
              </a:rPr>
              <a:t>...</a:t>
            </a:r>
          </a:p>
          <a:p>
            <a:pPr marL="0" indent="0">
              <a:buNone/>
            </a:pPr>
            <a:r>
              <a:rPr lang="en-US" i="1" dirty="0">
                <a:solidFill>
                  <a:schemeClr val="accent6">
                    <a:lumMod val="75000"/>
                  </a:schemeClr>
                </a:solidFill>
              </a:rPr>
              <a:t>&gt;&gt;&gt; </a:t>
            </a:r>
            <a:r>
              <a:rPr lang="en-US" i="1" dirty="0" err="1">
                <a:solidFill>
                  <a:schemeClr val="accent6">
                    <a:lumMod val="75000"/>
                  </a:schemeClr>
                </a:solidFill>
              </a:rPr>
              <a:t>func</a:t>
            </a:r>
            <a:r>
              <a:rPr lang="en-US" i="1" dirty="0">
                <a:solidFill>
                  <a:schemeClr val="accent6">
                    <a:lumMod val="75000"/>
                  </a:schemeClr>
                </a:solidFill>
              </a:rPr>
              <a:t>(a=1, b=2, c=3)</a:t>
            </a:r>
          </a:p>
          <a:p>
            <a:pPr marL="0" indent="0">
              <a:buNone/>
            </a:pPr>
            <a:r>
              <a:rPr lang="en-US" dirty="0"/>
              <a:t>{'a': 1, 'c': 3, 'b': 2}</a:t>
            </a:r>
          </a:p>
          <a:p>
            <a:pPr marL="0" indent="0">
              <a:buNone/>
            </a:pPr>
            <a:r>
              <a:rPr lang="en-US" i="1" dirty="0">
                <a:solidFill>
                  <a:schemeClr val="accent6">
                    <a:lumMod val="75000"/>
                  </a:schemeClr>
                </a:solidFill>
              </a:rPr>
              <a:t>&gt;&gt;&gt; </a:t>
            </a:r>
            <a:r>
              <a:rPr lang="en-US" i="1" dirty="0" err="1">
                <a:solidFill>
                  <a:schemeClr val="accent6">
                    <a:lumMod val="75000"/>
                  </a:schemeClr>
                </a:solidFill>
              </a:rPr>
              <a:t>func</a:t>
            </a:r>
            <a:r>
              <a:rPr lang="en-US" i="1" dirty="0">
                <a:solidFill>
                  <a:schemeClr val="accent6">
                    <a:lumMod val="75000"/>
                  </a:schemeClr>
                </a:solidFill>
              </a:rPr>
              <a:t>()</a:t>
            </a:r>
          </a:p>
          <a:p>
            <a:pPr marL="0" indent="0">
              <a:buNone/>
            </a:pPr>
            <a:r>
              <a:rPr lang="en-US" dirty="0"/>
              <a:t>{}</a:t>
            </a:r>
          </a:p>
          <a:p>
            <a:pPr marL="0" indent="0">
              <a:buNone/>
            </a:pPr>
            <a:r>
              <a:rPr lang="en-US" i="1" dirty="0">
                <a:solidFill>
                  <a:schemeClr val="accent6">
                    <a:lumMod val="75000"/>
                  </a:schemeClr>
                </a:solidFill>
              </a:rPr>
              <a:t>&gt;&gt;&gt; </a:t>
            </a:r>
            <a:r>
              <a:rPr lang="en-US" i="1" dirty="0" err="1">
                <a:solidFill>
                  <a:schemeClr val="accent6">
                    <a:lumMod val="75000"/>
                  </a:schemeClr>
                </a:solidFill>
              </a:rPr>
              <a:t>func</a:t>
            </a:r>
            <a:r>
              <a:rPr lang="en-US" i="1" dirty="0">
                <a:solidFill>
                  <a:schemeClr val="accent6">
                    <a:lumMod val="75000"/>
                  </a:schemeClr>
                </a:solidFill>
              </a:rPr>
              <a:t>(a='python')</a:t>
            </a:r>
          </a:p>
          <a:p>
            <a:pPr marL="0" indent="0">
              <a:buNone/>
            </a:pPr>
            <a:r>
              <a:rPr lang="en-US" dirty="0"/>
              <a:t>{'a': 'python'}</a:t>
            </a:r>
            <a:endParaRPr lang="ru-RU" dirty="0"/>
          </a:p>
        </p:txBody>
      </p:sp>
    </p:spTree>
    <p:extLst>
      <p:ext uri="{BB962C8B-B14F-4D97-AF65-F5344CB8AC3E}">
        <p14:creationId xmlns:p14="http://schemas.microsoft.com/office/powerpoint/2010/main" val="110413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функции</a:t>
            </a:r>
            <a:endParaRPr lang="ru-RU" dirty="0"/>
          </a:p>
        </p:txBody>
      </p:sp>
      <p:sp>
        <p:nvSpPr>
          <p:cNvPr id="3" name="Объект 2"/>
          <p:cNvSpPr>
            <a:spLocks noGrp="1"/>
          </p:cNvSpPr>
          <p:nvPr>
            <p:ph idx="1"/>
          </p:nvPr>
        </p:nvSpPr>
        <p:spPr/>
        <p:txBody>
          <a:bodyPr>
            <a:normAutofit fontScale="92500"/>
          </a:bodyPr>
          <a:lstStyle/>
          <a:p>
            <a:pPr marL="0" indent="0" algn="just">
              <a:buNone/>
            </a:pPr>
            <a:r>
              <a:rPr lang="ru-RU" dirty="0" smtClean="0"/>
              <a:t>     После </a:t>
            </a:r>
            <a:r>
              <a:rPr lang="ru-RU" dirty="0"/>
              <a:t>имени функции ставятся скобки. В приведенном примере они пустые. Это значит, что функция не принимает никакие данные из вызывающей ее программы. Однако она могла бы их принимать, и тогда в скобках были бы указаны так называемые параметры.</a:t>
            </a:r>
          </a:p>
          <a:p>
            <a:pPr marL="0" indent="0">
              <a:buNone/>
            </a:pPr>
            <a:r>
              <a:rPr lang="ru-RU" dirty="0" smtClean="0"/>
              <a:t>     После </a:t>
            </a:r>
            <a:r>
              <a:rPr lang="ru-RU" dirty="0"/>
              <a:t>двоеточия следует тело, содержащее инструкции, которые выполняются при вызове функции. Следует различать определение функции и ее вызов. В программном коде они не рядом и не вместе. Можно определить функцию, но ни разу ее не вызвать. Нельзя вызвать функцию, которая не была определена. </a:t>
            </a:r>
            <a:endParaRPr lang="en-US" dirty="0" smtClean="0"/>
          </a:p>
          <a:p>
            <a:pPr marL="0" indent="0">
              <a:buNone/>
            </a:pPr>
            <a:r>
              <a:rPr lang="ru-RU" dirty="0" smtClean="0"/>
              <a:t>     Определив </a:t>
            </a:r>
            <a:r>
              <a:rPr lang="ru-RU" dirty="0"/>
              <a:t>функцию, но ни разу не вызвав ее, вы никогда не выполните ее тела.</a:t>
            </a:r>
          </a:p>
        </p:txBody>
      </p:sp>
    </p:spTree>
    <p:extLst>
      <p:ext uri="{BB962C8B-B14F-4D97-AF65-F5344CB8AC3E}">
        <p14:creationId xmlns:p14="http://schemas.microsoft.com/office/powerpoint/2010/main" val="244736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p:txBody>
          <a:bodyPr>
            <a:normAutofit fontScale="92500" lnSpcReduction="10000"/>
          </a:bodyPr>
          <a:lstStyle/>
          <a:p>
            <a:pPr marL="0" indent="0">
              <a:buNone/>
            </a:pPr>
            <a:r>
              <a:rPr lang="ru-RU" dirty="0" smtClean="0"/>
              <a:t>    Напишем </a:t>
            </a:r>
            <a:r>
              <a:rPr lang="ru-RU" dirty="0"/>
              <a:t>функцию </a:t>
            </a:r>
            <a:r>
              <a:rPr lang="ru-RU" dirty="0" err="1"/>
              <a:t>max</a:t>
            </a:r>
            <a:r>
              <a:rPr lang="ru-RU" dirty="0"/>
              <a:t>(), которая принимает два числа и возвращает максимальное из них (на самом деле, такая функция уже </a:t>
            </a:r>
            <a:r>
              <a:rPr lang="ru-RU" dirty="0" smtClean="0"/>
              <a:t>встроена).</a:t>
            </a:r>
            <a:endParaRPr lang="ru-RU" dirty="0" smtClean="0"/>
          </a:p>
          <a:p>
            <a:pPr marL="0" indent="0">
              <a:buNone/>
            </a:pPr>
            <a:r>
              <a:rPr lang="en-US" i="1" dirty="0" err="1">
                <a:solidFill>
                  <a:schemeClr val="accent6">
                    <a:lumMod val="75000"/>
                  </a:schemeClr>
                </a:solidFill>
              </a:rPr>
              <a:t>def</a:t>
            </a:r>
            <a:r>
              <a:rPr lang="en-US" i="1" dirty="0">
                <a:solidFill>
                  <a:schemeClr val="accent6">
                    <a:lumMod val="75000"/>
                  </a:schemeClr>
                </a:solidFill>
              </a:rPr>
              <a:t> max(a, b</a:t>
            </a:r>
            <a:r>
              <a:rPr lang="en-US" i="1" dirty="0" smtClean="0">
                <a:solidFill>
                  <a:schemeClr val="accent6">
                    <a:lumMod val="75000"/>
                  </a:schemeClr>
                </a:solidFill>
              </a:rPr>
              <a:t>):    </a:t>
            </a:r>
            <a:endParaRPr lang="ru-RU" i="1" dirty="0" smtClean="0">
              <a:solidFill>
                <a:schemeClr val="accent6">
                  <a:lumMod val="75000"/>
                </a:schemeClr>
              </a:solidFill>
            </a:endParaRPr>
          </a:p>
          <a:p>
            <a:pPr marL="0" indent="0">
              <a:buNone/>
            </a:pPr>
            <a:r>
              <a:rPr lang="ru-RU" i="1" dirty="0" smtClean="0">
                <a:solidFill>
                  <a:schemeClr val="accent6">
                    <a:lumMod val="75000"/>
                  </a:schemeClr>
                </a:solidFill>
              </a:rPr>
              <a:t>     </a:t>
            </a:r>
            <a:r>
              <a:rPr lang="en-US" i="1" dirty="0" smtClean="0">
                <a:solidFill>
                  <a:schemeClr val="accent6">
                    <a:lumMod val="75000"/>
                  </a:schemeClr>
                </a:solidFill>
              </a:rPr>
              <a:t>if </a:t>
            </a:r>
            <a:r>
              <a:rPr lang="en-US" i="1" dirty="0">
                <a:solidFill>
                  <a:schemeClr val="accent6">
                    <a:lumMod val="75000"/>
                  </a:schemeClr>
                </a:solidFill>
              </a:rPr>
              <a:t>a &gt; b:        </a:t>
            </a:r>
            <a:endParaRPr lang="ru-RU" i="1" dirty="0" smtClean="0">
              <a:solidFill>
                <a:schemeClr val="accent6">
                  <a:lumMod val="75000"/>
                </a:schemeClr>
              </a:solidFill>
            </a:endParaRPr>
          </a:p>
          <a:p>
            <a:pPr marL="0" indent="0">
              <a:buNone/>
            </a:pPr>
            <a:r>
              <a:rPr lang="ru-RU" i="1" dirty="0" smtClean="0">
                <a:solidFill>
                  <a:schemeClr val="accent6">
                    <a:lumMod val="75000"/>
                  </a:schemeClr>
                </a:solidFill>
              </a:rPr>
              <a:t>          </a:t>
            </a:r>
            <a:r>
              <a:rPr lang="en-US" i="1" dirty="0" smtClean="0">
                <a:solidFill>
                  <a:schemeClr val="accent6">
                    <a:lumMod val="75000"/>
                  </a:schemeClr>
                </a:solidFill>
              </a:rPr>
              <a:t>return </a:t>
            </a:r>
            <a:r>
              <a:rPr lang="en-US" i="1" dirty="0">
                <a:solidFill>
                  <a:schemeClr val="accent6">
                    <a:lumMod val="75000"/>
                  </a:schemeClr>
                </a:solidFill>
              </a:rPr>
              <a:t>a    </a:t>
            </a:r>
            <a:endParaRPr lang="ru-RU" i="1" dirty="0" smtClean="0">
              <a:solidFill>
                <a:schemeClr val="accent6">
                  <a:lumMod val="75000"/>
                </a:schemeClr>
              </a:solidFill>
            </a:endParaRPr>
          </a:p>
          <a:p>
            <a:pPr marL="0" indent="0">
              <a:buNone/>
            </a:pPr>
            <a:r>
              <a:rPr lang="ru-RU" i="1" dirty="0" smtClean="0">
                <a:solidFill>
                  <a:schemeClr val="accent6">
                    <a:lumMod val="75000"/>
                  </a:schemeClr>
                </a:solidFill>
              </a:rPr>
              <a:t>     </a:t>
            </a:r>
            <a:r>
              <a:rPr lang="en-US" i="1" dirty="0" smtClean="0">
                <a:solidFill>
                  <a:schemeClr val="accent6">
                    <a:lumMod val="75000"/>
                  </a:schemeClr>
                </a:solidFill>
              </a:rPr>
              <a:t>else</a:t>
            </a:r>
            <a:r>
              <a:rPr lang="en-US" i="1" dirty="0">
                <a:solidFill>
                  <a:schemeClr val="accent6">
                    <a:lumMod val="75000"/>
                  </a:schemeClr>
                </a:solidFill>
              </a:rPr>
              <a:t>:        </a:t>
            </a:r>
            <a:endParaRPr lang="ru-RU" i="1" dirty="0" smtClean="0">
              <a:solidFill>
                <a:schemeClr val="accent6">
                  <a:lumMod val="75000"/>
                </a:schemeClr>
              </a:solidFill>
            </a:endParaRPr>
          </a:p>
          <a:p>
            <a:pPr marL="0" indent="0">
              <a:buNone/>
            </a:pPr>
            <a:r>
              <a:rPr lang="ru-RU" i="1" dirty="0" smtClean="0">
                <a:solidFill>
                  <a:schemeClr val="accent6">
                    <a:lumMod val="75000"/>
                  </a:schemeClr>
                </a:solidFill>
              </a:rPr>
              <a:t>          </a:t>
            </a:r>
            <a:r>
              <a:rPr lang="en-US" i="1" dirty="0" smtClean="0">
                <a:solidFill>
                  <a:schemeClr val="accent6">
                    <a:lumMod val="75000"/>
                  </a:schemeClr>
                </a:solidFill>
              </a:rPr>
              <a:t>return b</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print(max(10, </a:t>
            </a:r>
            <a:r>
              <a:rPr lang="en-US" i="1" dirty="0" smtClean="0">
                <a:solidFill>
                  <a:schemeClr val="accent6">
                    <a:lumMod val="75000"/>
                  </a:schemeClr>
                </a:solidFill>
              </a:rPr>
              <a:t>11</a:t>
            </a:r>
            <a:r>
              <a:rPr lang="en-US" i="1" dirty="0" smtClean="0">
                <a:solidFill>
                  <a:schemeClr val="accent6">
                    <a:lumMod val="75000"/>
                  </a:schemeClr>
                </a:solidFill>
              </a:rPr>
              <a:t>))</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print(max(11, 10))</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print(max(</a:t>
            </a:r>
            <a:r>
              <a:rPr lang="en-US" i="1" dirty="0" err="1" smtClean="0">
                <a:solidFill>
                  <a:schemeClr val="accent6">
                    <a:lumMod val="75000"/>
                  </a:schemeClr>
                </a:solidFill>
              </a:rPr>
              <a:t>int</a:t>
            </a:r>
            <a:r>
              <a:rPr lang="en-US" i="1" dirty="0" smtClean="0">
                <a:solidFill>
                  <a:schemeClr val="accent6">
                    <a:lumMod val="75000"/>
                  </a:schemeClr>
                </a:solidFill>
              </a:rPr>
              <a:t>(input</a:t>
            </a:r>
            <a:r>
              <a:rPr lang="en-US" i="1" dirty="0">
                <a:solidFill>
                  <a:schemeClr val="accent6">
                    <a:lumMod val="75000"/>
                  </a:schemeClr>
                </a:solidFill>
              </a:rPr>
              <a:t>()), </a:t>
            </a:r>
            <a:r>
              <a:rPr lang="en-US" i="1" dirty="0" err="1">
                <a:solidFill>
                  <a:schemeClr val="accent6">
                    <a:lumMod val="75000"/>
                  </a:schemeClr>
                </a:solidFill>
              </a:rPr>
              <a:t>int</a:t>
            </a:r>
            <a:r>
              <a:rPr lang="en-US" i="1" dirty="0">
                <a:solidFill>
                  <a:schemeClr val="accent6">
                    <a:lumMod val="75000"/>
                  </a:schemeClr>
                </a:solidFill>
              </a:rPr>
              <a:t>(input())))</a:t>
            </a:r>
            <a:endParaRPr lang="ru-RU" i="1" dirty="0">
              <a:solidFill>
                <a:schemeClr val="accent6">
                  <a:lumMod val="75000"/>
                </a:schemeClr>
              </a:solidFill>
            </a:endParaRPr>
          </a:p>
        </p:txBody>
      </p:sp>
    </p:spTree>
    <p:extLst>
      <p:ext uri="{BB962C8B-B14F-4D97-AF65-F5344CB8AC3E}">
        <p14:creationId xmlns:p14="http://schemas.microsoft.com/office/powerpoint/2010/main" val="3362756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p:txBody>
          <a:bodyPr>
            <a:normAutofit fontScale="92500" lnSpcReduction="10000"/>
          </a:bodyPr>
          <a:lstStyle/>
          <a:p>
            <a:pPr marL="0" indent="0">
              <a:buNone/>
            </a:pPr>
            <a:r>
              <a:rPr lang="ru-RU" dirty="0" smtClean="0"/>
              <a:t>    Теперь </a:t>
            </a:r>
            <a:r>
              <a:rPr lang="ru-RU" dirty="0"/>
              <a:t>можно написать функцию </a:t>
            </a:r>
            <a:r>
              <a:rPr lang="ru-RU" b="1" dirty="0"/>
              <a:t>max3()</a:t>
            </a:r>
            <a:r>
              <a:rPr lang="ru-RU" dirty="0"/>
              <a:t>, которая принимает три числа и возвращает максимальное их них</a:t>
            </a:r>
            <a:r>
              <a:rPr lang="ru-RU" dirty="0" smtClean="0"/>
              <a:t>.</a:t>
            </a:r>
          </a:p>
          <a:p>
            <a:pPr marL="0" indent="0">
              <a:buNone/>
            </a:pPr>
            <a:r>
              <a:rPr lang="en-US" i="1" dirty="0" err="1">
                <a:solidFill>
                  <a:schemeClr val="accent6">
                    <a:lumMod val="50000"/>
                  </a:schemeClr>
                </a:solidFill>
              </a:rPr>
              <a:t>def</a:t>
            </a:r>
            <a:r>
              <a:rPr lang="en-US" i="1" dirty="0">
                <a:solidFill>
                  <a:schemeClr val="accent6">
                    <a:lumMod val="50000"/>
                  </a:schemeClr>
                </a:solidFill>
              </a:rPr>
              <a:t> max(a, b):    </a:t>
            </a:r>
            <a:endParaRPr lang="ru-RU" i="1" dirty="0" smtClean="0">
              <a:solidFill>
                <a:schemeClr val="accent6">
                  <a:lumMod val="50000"/>
                </a:schemeClr>
              </a:solidFill>
            </a:endParaRPr>
          </a:p>
          <a:p>
            <a:pPr marL="0" indent="0">
              <a:buNone/>
            </a:pPr>
            <a:r>
              <a:rPr lang="ru-RU" i="1" dirty="0" smtClean="0">
                <a:solidFill>
                  <a:schemeClr val="accent6">
                    <a:lumMod val="50000"/>
                  </a:schemeClr>
                </a:solidFill>
              </a:rPr>
              <a:t>     </a:t>
            </a:r>
            <a:r>
              <a:rPr lang="en-US" i="1" dirty="0" smtClean="0">
                <a:solidFill>
                  <a:schemeClr val="accent6">
                    <a:lumMod val="50000"/>
                  </a:schemeClr>
                </a:solidFill>
              </a:rPr>
              <a:t>if </a:t>
            </a:r>
            <a:r>
              <a:rPr lang="en-US" i="1" dirty="0">
                <a:solidFill>
                  <a:schemeClr val="accent6">
                    <a:lumMod val="50000"/>
                  </a:schemeClr>
                </a:solidFill>
              </a:rPr>
              <a:t>a &gt; b:        </a:t>
            </a:r>
            <a:endParaRPr lang="ru-RU" i="1" dirty="0" smtClean="0">
              <a:solidFill>
                <a:schemeClr val="accent6">
                  <a:lumMod val="50000"/>
                </a:schemeClr>
              </a:solidFill>
            </a:endParaRPr>
          </a:p>
          <a:p>
            <a:pPr marL="0" indent="0">
              <a:buNone/>
            </a:pPr>
            <a:r>
              <a:rPr lang="ru-RU" i="1" dirty="0" smtClean="0">
                <a:solidFill>
                  <a:schemeClr val="accent6">
                    <a:lumMod val="50000"/>
                  </a:schemeClr>
                </a:solidFill>
              </a:rPr>
              <a:t>          </a:t>
            </a:r>
            <a:r>
              <a:rPr lang="en-US" i="1" dirty="0" smtClean="0">
                <a:solidFill>
                  <a:schemeClr val="accent6">
                    <a:lumMod val="50000"/>
                  </a:schemeClr>
                </a:solidFill>
              </a:rPr>
              <a:t>return </a:t>
            </a:r>
            <a:r>
              <a:rPr lang="en-US" i="1" dirty="0">
                <a:solidFill>
                  <a:schemeClr val="accent6">
                    <a:lumMod val="50000"/>
                  </a:schemeClr>
                </a:solidFill>
              </a:rPr>
              <a:t>a    </a:t>
            </a:r>
            <a:endParaRPr lang="ru-RU" i="1" dirty="0" smtClean="0">
              <a:solidFill>
                <a:schemeClr val="accent6">
                  <a:lumMod val="50000"/>
                </a:schemeClr>
              </a:solidFill>
            </a:endParaRPr>
          </a:p>
          <a:p>
            <a:pPr marL="0" indent="0">
              <a:buNone/>
            </a:pPr>
            <a:r>
              <a:rPr lang="ru-RU" i="1" dirty="0" smtClean="0">
                <a:solidFill>
                  <a:schemeClr val="accent6">
                    <a:lumMod val="50000"/>
                  </a:schemeClr>
                </a:solidFill>
              </a:rPr>
              <a:t>     </a:t>
            </a:r>
            <a:r>
              <a:rPr lang="en-US" i="1" dirty="0" smtClean="0">
                <a:solidFill>
                  <a:schemeClr val="accent6">
                    <a:lumMod val="50000"/>
                  </a:schemeClr>
                </a:solidFill>
              </a:rPr>
              <a:t>else</a:t>
            </a:r>
            <a:r>
              <a:rPr lang="en-US" i="1" dirty="0">
                <a:solidFill>
                  <a:schemeClr val="accent6">
                    <a:lumMod val="50000"/>
                  </a:schemeClr>
                </a:solidFill>
              </a:rPr>
              <a:t>:        </a:t>
            </a:r>
            <a:endParaRPr lang="ru-RU" i="1" dirty="0" smtClean="0">
              <a:solidFill>
                <a:schemeClr val="accent6">
                  <a:lumMod val="50000"/>
                </a:schemeClr>
              </a:solidFill>
            </a:endParaRPr>
          </a:p>
          <a:p>
            <a:pPr marL="0" indent="0">
              <a:buNone/>
            </a:pPr>
            <a:r>
              <a:rPr lang="ru-RU" i="1" dirty="0" smtClean="0">
                <a:solidFill>
                  <a:schemeClr val="accent6">
                    <a:lumMod val="50000"/>
                  </a:schemeClr>
                </a:solidFill>
              </a:rPr>
              <a:t>          </a:t>
            </a:r>
            <a:r>
              <a:rPr lang="en-US" i="1" dirty="0" smtClean="0">
                <a:solidFill>
                  <a:schemeClr val="accent6">
                    <a:lumMod val="50000"/>
                  </a:schemeClr>
                </a:solidFill>
              </a:rPr>
              <a:t>return b</a:t>
            </a:r>
            <a:endParaRPr lang="ru-RU" i="1" dirty="0" smtClean="0">
              <a:solidFill>
                <a:schemeClr val="accent6">
                  <a:lumMod val="50000"/>
                </a:schemeClr>
              </a:solidFill>
            </a:endParaRPr>
          </a:p>
          <a:p>
            <a:pPr marL="0" indent="0">
              <a:buNone/>
            </a:pPr>
            <a:r>
              <a:rPr lang="en-US" i="1" dirty="0" err="1" smtClean="0">
                <a:solidFill>
                  <a:schemeClr val="accent6">
                    <a:lumMod val="50000"/>
                  </a:schemeClr>
                </a:solidFill>
              </a:rPr>
              <a:t>def</a:t>
            </a:r>
            <a:r>
              <a:rPr lang="en-US" i="1" dirty="0" smtClean="0">
                <a:solidFill>
                  <a:schemeClr val="accent6">
                    <a:lumMod val="50000"/>
                  </a:schemeClr>
                </a:solidFill>
              </a:rPr>
              <a:t> </a:t>
            </a:r>
            <a:r>
              <a:rPr lang="en-US" i="1" dirty="0">
                <a:solidFill>
                  <a:schemeClr val="accent6">
                    <a:lumMod val="50000"/>
                  </a:schemeClr>
                </a:solidFill>
              </a:rPr>
              <a:t>max3(a, b, c):    </a:t>
            </a:r>
            <a:endParaRPr lang="ru-RU" i="1" dirty="0" smtClean="0">
              <a:solidFill>
                <a:schemeClr val="accent6">
                  <a:lumMod val="50000"/>
                </a:schemeClr>
              </a:solidFill>
            </a:endParaRPr>
          </a:p>
          <a:p>
            <a:pPr marL="0" indent="0">
              <a:buNone/>
            </a:pPr>
            <a:r>
              <a:rPr lang="ru-RU" i="1" dirty="0" smtClean="0">
                <a:solidFill>
                  <a:schemeClr val="accent6">
                    <a:lumMod val="50000"/>
                  </a:schemeClr>
                </a:solidFill>
              </a:rPr>
              <a:t>       </a:t>
            </a:r>
            <a:r>
              <a:rPr lang="en-US" i="1" dirty="0" smtClean="0">
                <a:solidFill>
                  <a:schemeClr val="accent6">
                    <a:lumMod val="50000"/>
                  </a:schemeClr>
                </a:solidFill>
              </a:rPr>
              <a:t>return </a:t>
            </a:r>
            <a:r>
              <a:rPr lang="en-US" i="1" dirty="0">
                <a:solidFill>
                  <a:schemeClr val="accent6">
                    <a:lumMod val="50000"/>
                  </a:schemeClr>
                </a:solidFill>
              </a:rPr>
              <a:t>max(max(a, b), c</a:t>
            </a:r>
            <a:r>
              <a:rPr lang="en-US" i="1" dirty="0" smtClean="0">
                <a:solidFill>
                  <a:schemeClr val="accent6">
                    <a:lumMod val="50000"/>
                  </a:schemeClr>
                </a:solidFill>
              </a:rPr>
              <a:t>)</a:t>
            </a:r>
            <a:endParaRPr lang="ru-RU" i="1" dirty="0" smtClean="0">
              <a:solidFill>
                <a:schemeClr val="accent6">
                  <a:lumMod val="50000"/>
                </a:schemeClr>
              </a:solidFill>
            </a:endParaRPr>
          </a:p>
          <a:p>
            <a:pPr marL="0" indent="0">
              <a:buNone/>
            </a:pPr>
            <a:r>
              <a:rPr lang="en-US" i="1" dirty="0" smtClean="0">
                <a:solidFill>
                  <a:schemeClr val="accent6">
                    <a:lumMod val="50000"/>
                  </a:schemeClr>
                </a:solidFill>
              </a:rPr>
              <a:t>print(max3(5, </a:t>
            </a:r>
            <a:r>
              <a:rPr lang="en-US" i="1" dirty="0">
                <a:solidFill>
                  <a:schemeClr val="accent6">
                    <a:lumMod val="50000"/>
                  </a:schemeClr>
                </a:solidFill>
              </a:rPr>
              <a:t>6</a:t>
            </a:r>
            <a:r>
              <a:rPr lang="en-US" i="1" dirty="0" smtClean="0">
                <a:solidFill>
                  <a:schemeClr val="accent6">
                    <a:lumMod val="50000"/>
                  </a:schemeClr>
                </a:solidFill>
              </a:rPr>
              <a:t>, </a:t>
            </a:r>
            <a:r>
              <a:rPr lang="en-US" i="1" dirty="0">
                <a:solidFill>
                  <a:schemeClr val="accent6">
                    <a:lumMod val="50000"/>
                  </a:schemeClr>
                </a:solidFill>
              </a:rPr>
              <a:t>7</a:t>
            </a:r>
            <a:r>
              <a:rPr lang="en-US" i="1" dirty="0" smtClean="0">
                <a:solidFill>
                  <a:schemeClr val="accent6">
                    <a:lumMod val="50000"/>
                  </a:schemeClr>
                </a:solidFill>
              </a:rPr>
              <a:t>))</a:t>
            </a:r>
            <a:endParaRPr lang="ru-RU" i="1" dirty="0">
              <a:solidFill>
                <a:schemeClr val="accent6">
                  <a:lumMod val="50000"/>
                </a:schemeClr>
              </a:solidFill>
            </a:endParaRPr>
          </a:p>
        </p:txBody>
      </p:sp>
    </p:spTree>
    <p:extLst>
      <p:ext uri="{BB962C8B-B14F-4D97-AF65-F5344CB8AC3E}">
        <p14:creationId xmlns:p14="http://schemas.microsoft.com/office/powerpoint/2010/main" val="2254746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Переменное число аргументов - *</a:t>
            </a:r>
            <a:endParaRPr lang="ru-RU" dirty="0"/>
          </a:p>
        </p:txBody>
      </p:sp>
      <p:sp>
        <p:nvSpPr>
          <p:cNvPr id="3" name="Объект 2"/>
          <p:cNvSpPr>
            <a:spLocks noGrp="1"/>
          </p:cNvSpPr>
          <p:nvPr>
            <p:ph idx="1"/>
          </p:nvPr>
        </p:nvSpPr>
        <p:spPr/>
        <p:txBody>
          <a:bodyPr>
            <a:normAutofit fontScale="85000" lnSpcReduction="20000"/>
          </a:bodyPr>
          <a:lstStyle/>
          <a:p>
            <a:pPr marL="0" indent="0">
              <a:buNone/>
            </a:pPr>
            <a:r>
              <a:rPr lang="ru-RU" dirty="0" smtClean="0"/>
              <a:t>     Встроенная </a:t>
            </a:r>
            <a:r>
              <a:rPr lang="ru-RU" dirty="0"/>
              <a:t>функция </a:t>
            </a:r>
            <a:r>
              <a:rPr lang="ru-RU" b="1" dirty="0" err="1"/>
              <a:t>max</a:t>
            </a:r>
            <a:r>
              <a:rPr lang="ru-RU" b="1" dirty="0"/>
              <a:t>() </a:t>
            </a:r>
            <a:r>
              <a:rPr lang="ru-RU" dirty="0"/>
              <a:t>в Питоне может принимать переменное число аргументов и возвращать максимум из них. </a:t>
            </a:r>
            <a:r>
              <a:rPr lang="ru-RU" dirty="0" smtClean="0"/>
              <a:t>  </a:t>
            </a:r>
          </a:p>
          <a:p>
            <a:pPr marL="0" indent="0">
              <a:buNone/>
            </a:pPr>
            <a:r>
              <a:rPr lang="ru-RU" dirty="0" smtClean="0"/>
              <a:t>    Приведём </a:t>
            </a:r>
            <a:r>
              <a:rPr lang="ru-RU" dirty="0"/>
              <a:t>пример того, как такая функция может быть написана</a:t>
            </a:r>
            <a:r>
              <a:rPr lang="ru-RU" dirty="0" smtClean="0"/>
              <a:t>.</a:t>
            </a:r>
          </a:p>
          <a:p>
            <a:pPr marL="0" indent="0">
              <a:buNone/>
            </a:pPr>
            <a:r>
              <a:rPr lang="en-US" i="1" dirty="0" err="1">
                <a:solidFill>
                  <a:schemeClr val="accent6">
                    <a:lumMod val="75000"/>
                  </a:schemeClr>
                </a:solidFill>
              </a:rPr>
              <a:t>def</a:t>
            </a:r>
            <a:r>
              <a:rPr lang="en-US" i="1" dirty="0">
                <a:solidFill>
                  <a:schemeClr val="accent6">
                    <a:lumMod val="75000"/>
                  </a:schemeClr>
                </a:solidFill>
              </a:rPr>
              <a:t> max(*a</a:t>
            </a:r>
            <a:r>
              <a:rPr lang="en-US" i="1" dirty="0" smtClean="0">
                <a:solidFill>
                  <a:schemeClr val="accent6">
                    <a:lumMod val="75000"/>
                  </a:schemeClr>
                </a:solidFill>
              </a:rPr>
              <a:t>):</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    </a:t>
            </a:r>
            <a:r>
              <a:rPr lang="en-US" i="1" dirty="0">
                <a:solidFill>
                  <a:schemeClr val="accent6">
                    <a:lumMod val="75000"/>
                  </a:schemeClr>
                </a:solidFill>
              </a:rPr>
              <a:t>res = a[0</a:t>
            </a:r>
            <a:r>
              <a:rPr lang="en-US" i="1" dirty="0" smtClean="0">
                <a:solidFill>
                  <a:schemeClr val="accent6">
                    <a:lumMod val="75000"/>
                  </a:schemeClr>
                </a:solidFill>
              </a:rPr>
              <a:t>]</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    </a:t>
            </a:r>
            <a:r>
              <a:rPr lang="en-US" i="1" dirty="0">
                <a:solidFill>
                  <a:schemeClr val="accent6">
                    <a:lumMod val="75000"/>
                  </a:schemeClr>
                </a:solidFill>
              </a:rPr>
              <a:t>for </a:t>
            </a:r>
            <a:r>
              <a:rPr lang="en-US" i="1" dirty="0" err="1">
                <a:solidFill>
                  <a:schemeClr val="accent6">
                    <a:lumMod val="75000"/>
                  </a:schemeClr>
                </a:solidFill>
              </a:rPr>
              <a:t>val</a:t>
            </a:r>
            <a:r>
              <a:rPr lang="en-US" i="1" dirty="0">
                <a:solidFill>
                  <a:schemeClr val="accent6">
                    <a:lumMod val="75000"/>
                  </a:schemeClr>
                </a:solidFill>
              </a:rPr>
              <a:t> in a[1</a:t>
            </a:r>
            <a:r>
              <a:rPr lang="en-US" i="1" dirty="0" smtClean="0">
                <a:solidFill>
                  <a:schemeClr val="accent6">
                    <a:lumMod val="75000"/>
                  </a:schemeClr>
                </a:solidFill>
              </a:rPr>
              <a:t>:]:</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        </a:t>
            </a:r>
            <a:r>
              <a:rPr lang="en-US" i="1" dirty="0">
                <a:solidFill>
                  <a:schemeClr val="accent6">
                    <a:lumMod val="75000"/>
                  </a:schemeClr>
                </a:solidFill>
              </a:rPr>
              <a:t>if </a:t>
            </a:r>
            <a:r>
              <a:rPr lang="en-US" i="1" dirty="0" err="1">
                <a:solidFill>
                  <a:schemeClr val="accent6">
                    <a:lumMod val="75000"/>
                  </a:schemeClr>
                </a:solidFill>
              </a:rPr>
              <a:t>val</a:t>
            </a:r>
            <a:r>
              <a:rPr lang="en-US" i="1" dirty="0">
                <a:solidFill>
                  <a:schemeClr val="accent6">
                    <a:lumMod val="75000"/>
                  </a:schemeClr>
                </a:solidFill>
              </a:rPr>
              <a:t> &gt; res</a:t>
            </a:r>
            <a:r>
              <a:rPr lang="en-US" i="1" dirty="0" smtClean="0">
                <a:solidFill>
                  <a:schemeClr val="accent6">
                    <a:lumMod val="75000"/>
                  </a:schemeClr>
                </a:solidFill>
              </a:rPr>
              <a:t>:</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            </a:t>
            </a:r>
            <a:r>
              <a:rPr lang="en-US" i="1" dirty="0">
                <a:solidFill>
                  <a:schemeClr val="accent6">
                    <a:lumMod val="75000"/>
                  </a:schemeClr>
                </a:solidFill>
              </a:rPr>
              <a:t>res = </a:t>
            </a:r>
            <a:r>
              <a:rPr lang="en-US" i="1" dirty="0" err="1" smtClean="0">
                <a:solidFill>
                  <a:schemeClr val="accent6">
                    <a:lumMod val="75000"/>
                  </a:schemeClr>
                </a:solidFill>
              </a:rPr>
              <a:t>val</a:t>
            </a:r>
            <a:endParaRPr lang="ru-RU" i="1" dirty="0" smtClean="0">
              <a:solidFill>
                <a:schemeClr val="accent6">
                  <a:lumMod val="75000"/>
                </a:schemeClr>
              </a:solidFill>
            </a:endParaRPr>
          </a:p>
          <a:p>
            <a:pPr marL="0" indent="0">
              <a:buNone/>
            </a:pPr>
            <a:r>
              <a:rPr lang="en-US" i="1" dirty="0" smtClean="0">
                <a:solidFill>
                  <a:schemeClr val="accent6">
                    <a:lumMod val="75000"/>
                  </a:schemeClr>
                </a:solidFill>
              </a:rPr>
              <a:t>    </a:t>
            </a:r>
            <a:r>
              <a:rPr lang="en-US" i="1" dirty="0">
                <a:solidFill>
                  <a:schemeClr val="accent6">
                    <a:lumMod val="75000"/>
                  </a:schemeClr>
                </a:solidFill>
              </a:rPr>
              <a:t>return </a:t>
            </a:r>
            <a:r>
              <a:rPr lang="en-US" i="1" dirty="0" smtClean="0">
                <a:solidFill>
                  <a:schemeClr val="accent6">
                    <a:lumMod val="75000"/>
                  </a:schemeClr>
                </a:solidFill>
              </a:rPr>
              <a:t>res</a:t>
            </a:r>
          </a:p>
          <a:p>
            <a:pPr marL="0" indent="0">
              <a:buNone/>
            </a:pPr>
            <a:r>
              <a:rPr lang="en-US" i="1" dirty="0" smtClean="0">
                <a:solidFill>
                  <a:schemeClr val="accent6">
                    <a:lumMod val="75000"/>
                  </a:schemeClr>
                </a:solidFill>
              </a:rPr>
              <a:t>print(max(3</a:t>
            </a:r>
            <a:r>
              <a:rPr lang="en-US" i="1" dirty="0">
                <a:solidFill>
                  <a:schemeClr val="accent6">
                    <a:lumMod val="75000"/>
                  </a:schemeClr>
                </a:solidFill>
              </a:rPr>
              <a:t>, 5, 4</a:t>
            </a:r>
            <a:r>
              <a:rPr lang="en-US" i="1" dirty="0" smtClean="0">
                <a:solidFill>
                  <a:schemeClr val="accent6">
                    <a:lumMod val="75000"/>
                  </a:schemeClr>
                </a:solidFill>
              </a:rPr>
              <a:t>))</a:t>
            </a:r>
            <a:r>
              <a:rPr lang="ru-RU" i="1" dirty="0">
                <a:solidFill>
                  <a:schemeClr val="accent6">
                    <a:lumMod val="75000"/>
                  </a:schemeClr>
                </a:solidFill>
              </a:rPr>
              <a:t> </a:t>
            </a:r>
            <a:endParaRPr lang="ru-RU" i="1" dirty="0" smtClean="0">
              <a:solidFill>
                <a:schemeClr val="accent6">
                  <a:lumMod val="75000"/>
                </a:schemeClr>
              </a:solidFill>
            </a:endParaRPr>
          </a:p>
          <a:p>
            <a:pPr marL="0" indent="0" algn="just">
              <a:buNone/>
            </a:pPr>
            <a:r>
              <a:rPr lang="ru-RU" dirty="0" smtClean="0"/>
              <a:t>       Все </a:t>
            </a:r>
            <a:r>
              <a:rPr lang="ru-RU" dirty="0"/>
              <a:t>переданные в эту функцию параметры соберутся в один кортеж с именем </a:t>
            </a:r>
            <a:r>
              <a:rPr lang="ru-RU" b="1" dirty="0"/>
              <a:t>a</a:t>
            </a:r>
            <a:r>
              <a:rPr lang="ru-RU" dirty="0"/>
              <a:t>, на что указывает звёздочка в строке объявления функции.</a:t>
            </a:r>
          </a:p>
          <a:p>
            <a:pPr marL="0" indent="0">
              <a:buNone/>
            </a:pPr>
            <a:endParaRPr lang="ru-RU" i="1" dirty="0">
              <a:solidFill>
                <a:schemeClr val="accent6">
                  <a:lumMod val="75000"/>
                </a:schemeClr>
              </a:solidFill>
            </a:endParaRPr>
          </a:p>
        </p:txBody>
      </p:sp>
    </p:spTree>
    <p:extLst>
      <p:ext uri="{BB962C8B-B14F-4D97-AF65-F5344CB8AC3E}">
        <p14:creationId xmlns:p14="http://schemas.microsoft.com/office/powerpoint/2010/main" val="15418665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lambda - </a:t>
            </a:r>
            <a:r>
              <a:rPr lang="ru-RU" dirty="0" smtClean="0"/>
              <a:t>функции</a:t>
            </a:r>
            <a:endParaRPr lang="ru-RU" dirty="0"/>
          </a:p>
        </p:txBody>
      </p:sp>
      <p:sp>
        <p:nvSpPr>
          <p:cNvPr id="3" name="Объект 2"/>
          <p:cNvSpPr>
            <a:spLocks noGrp="1"/>
          </p:cNvSpPr>
          <p:nvPr>
            <p:ph idx="1"/>
          </p:nvPr>
        </p:nvSpPr>
        <p:spPr/>
        <p:txBody>
          <a:bodyPr/>
          <a:lstStyle/>
          <a:p>
            <a:pPr marL="0" indent="0">
              <a:buNone/>
            </a:pPr>
            <a:r>
              <a:rPr lang="ru-RU" dirty="0" smtClean="0"/>
              <a:t>    </a:t>
            </a:r>
            <a:r>
              <a:rPr lang="en-US" dirty="0" smtClean="0"/>
              <a:t>Lambda – </a:t>
            </a:r>
            <a:r>
              <a:rPr lang="ru-RU" dirty="0" smtClean="0"/>
              <a:t>выражение – это особая конструкция </a:t>
            </a:r>
            <a:r>
              <a:rPr lang="en-US" dirty="0" smtClean="0"/>
              <a:t>Python</a:t>
            </a:r>
            <a:r>
              <a:rPr lang="ru-RU" dirty="0" smtClean="0"/>
              <a:t>, в результате выполнения которой создается объект-функция, которую принято называть анонимной. Анонимные </a:t>
            </a:r>
            <a:r>
              <a:rPr lang="ru-RU" dirty="0"/>
              <a:t>функции могут содержать лишь одно выражение, но и выполняются они быстрее. Анонимные функции создаются с помощью инструкции </a:t>
            </a:r>
            <a:r>
              <a:rPr lang="ru-RU" b="1" dirty="0" err="1"/>
              <a:t>lambda</a:t>
            </a:r>
            <a:r>
              <a:rPr lang="ru-RU" dirty="0"/>
              <a:t>. Кроме этого, их не обязательно присваивать переменной, как делали мы инструкцией </a:t>
            </a:r>
            <a:r>
              <a:rPr lang="ru-RU" b="1" dirty="0" err="1"/>
              <a:t>def</a:t>
            </a:r>
            <a:r>
              <a:rPr lang="ru-RU" b="1" dirty="0"/>
              <a:t> </a:t>
            </a:r>
            <a:r>
              <a:rPr lang="ru-RU" b="1" dirty="0" err="1"/>
              <a:t>func</a:t>
            </a:r>
            <a:r>
              <a:rPr lang="ru-RU" b="1" dirty="0" smtClean="0"/>
              <a:t>()</a:t>
            </a:r>
            <a:endParaRPr lang="ru-RU" dirty="0" smtClean="0"/>
          </a:p>
          <a:p>
            <a:pPr marL="0" indent="0">
              <a:buNone/>
            </a:pPr>
            <a:endParaRPr lang="ru-RU" dirty="0"/>
          </a:p>
          <a:p>
            <a:pPr marL="0" indent="0">
              <a:buNone/>
            </a:pPr>
            <a:r>
              <a:rPr lang="ru-RU" b="1" dirty="0" smtClean="0"/>
              <a:t>    </a:t>
            </a:r>
            <a:r>
              <a:rPr lang="ru-RU" b="1" dirty="0" err="1" smtClean="0"/>
              <a:t>lambda</a:t>
            </a:r>
            <a:r>
              <a:rPr lang="ru-RU" dirty="0" smtClean="0"/>
              <a:t> </a:t>
            </a:r>
            <a:r>
              <a:rPr lang="ru-RU" dirty="0"/>
              <a:t>функции, в отличие от обычной, не требуется инструкция </a:t>
            </a:r>
            <a:r>
              <a:rPr lang="ru-RU" b="1" dirty="0" err="1"/>
              <a:t>return</a:t>
            </a:r>
            <a:r>
              <a:rPr lang="ru-RU" dirty="0"/>
              <a:t>, а в остальном, ведет себя точно так же</a:t>
            </a:r>
          </a:p>
        </p:txBody>
      </p:sp>
    </p:spTree>
    <p:extLst>
      <p:ext uri="{BB962C8B-B14F-4D97-AF65-F5344CB8AC3E}">
        <p14:creationId xmlns:p14="http://schemas.microsoft.com/office/powerpoint/2010/main" val="3375999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Примеры</a:t>
            </a:r>
            <a:endParaRPr lang="ru-RU" dirty="0"/>
          </a:p>
        </p:txBody>
      </p:sp>
      <p:sp>
        <p:nvSpPr>
          <p:cNvPr id="3" name="Объект 2"/>
          <p:cNvSpPr>
            <a:spLocks noGrp="1"/>
          </p:cNvSpPr>
          <p:nvPr>
            <p:ph idx="1"/>
          </p:nvPr>
        </p:nvSpPr>
        <p:spPr/>
        <p:txBody>
          <a:bodyPr>
            <a:normAutofit lnSpcReduction="10000"/>
          </a:bodyPr>
          <a:lstStyle/>
          <a:p>
            <a:pPr marL="0" indent="0">
              <a:buNone/>
            </a:pPr>
            <a:r>
              <a:rPr lang="es-ES" i="1" dirty="0">
                <a:solidFill>
                  <a:schemeClr val="accent6">
                    <a:lumMod val="75000"/>
                  </a:schemeClr>
                </a:solidFill>
              </a:rPr>
              <a:t>&gt;&gt;&gt; func = lambda x, y: x + y</a:t>
            </a:r>
          </a:p>
          <a:p>
            <a:pPr marL="0" indent="0">
              <a:buNone/>
            </a:pPr>
            <a:r>
              <a:rPr lang="es-ES" i="1" dirty="0">
                <a:solidFill>
                  <a:schemeClr val="accent6">
                    <a:lumMod val="75000"/>
                  </a:schemeClr>
                </a:solidFill>
              </a:rPr>
              <a:t>&gt;&gt;&gt; func(1, 2)</a:t>
            </a:r>
          </a:p>
          <a:p>
            <a:pPr marL="0" indent="0">
              <a:buNone/>
            </a:pPr>
            <a:r>
              <a:rPr lang="es-ES" dirty="0"/>
              <a:t>3</a:t>
            </a:r>
          </a:p>
          <a:p>
            <a:pPr marL="0" indent="0">
              <a:buNone/>
            </a:pPr>
            <a:r>
              <a:rPr lang="es-ES" i="1" dirty="0">
                <a:solidFill>
                  <a:schemeClr val="accent6">
                    <a:lumMod val="75000"/>
                  </a:schemeClr>
                </a:solidFill>
              </a:rPr>
              <a:t>&gt;&gt;&gt; func('a', 'b')</a:t>
            </a:r>
          </a:p>
          <a:p>
            <a:pPr marL="0" indent="0">
              <a:buNone/>
            </a:pPr>
            <a:r>
              <a:rPr lang="es-ES" dirty="0"/>
              <a:t>'ab'</a:t>
            </a:r>
          </a:p>
          <a:p>
            <a:pPr marL="0" indent="0">
              <a:buNone/>
            </a:pPr>
            <a:r>
              <a:rPr lang="es-ES" i="1" dirty="0">
                <a:solidFill>
                  <a:schemeClr val="accent6">
                    <a:lumMod val="75000"/>
                  </a:schemeClr>
                </a:solidFill>
              </a:rPr>
              <a:t>&gt;&gt;&gt; (lambda x, y: x + y)(1, 2)</a:t>
            </a:r>
          </a:p>
          <a:p>
            <a:pPr marL="0" indent="0">
              <a:buNone/>
            </a:pPr>
            <a:r>
              <a:rPr lang="es-ES" dirty="0"/>
              <a:t>3</a:t>
            </a:r>
          </a:p>
          <a:p>
            <a:pPr marL="0" indent="0">
              <a:buNone/>
            </a:pPr>
            <a:r>
              <a:rPr lang="es-ES" i="1" dirty="0">
                <a:solidFill>
                  <a:schemeClr val="accent6">
                    <a:lumMod val="75000"/>
                  </a:schemeClr>
                </a:solidFill>
              </a:rPr>
              <a:t>&gt;&gt;&gt; (lambda x, y: x + y)('a', 'b')</a:t>
            </a:r>
          </a:p>
          <a:p>
            <a:pPr marL="0" indent="0">
              <a:buNone/>
            </a:pPr>
            <a:r>
              <a:rPr lang="es-ES" dirty="0"/>
              <a:t>'ab'</a:t>
            </a:r>
            <a:endParaRPr lang="ru-RU" dirty="0"/>
          </a:p>
        </p:txBody>
      </p:sp>
    </p:spTree>
    <p:extLst>
      <p:ext uri="{BB962C8B-B14F-4D97-AF65-F5344CB8AC3E}">
        <p14:creationId xmlns:p14="http://schemas.microsoft.com/office/powerpoint/2010/main" val="1472261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Примеры</a:t>
            </a:r>
            <a:endParaRPr lang="ru-RU" dirty="0"/>
          </a:p>
        </p:txBody>
      </p:sp>
      <p:sp>
        <p:nvSpPr>
          <p:cNvPr id="3" name="Объект 2"/>
          <p:cNvSpPr>
            <a:spLocks noGrp="1"/>
          </p:cNvSpPr>
          <p:nvPr>
            <p:ph idx="1"/>
          </p:nvPr>
        </p:nvSpPr>
        <p:spPr/>
        <p:txBody>
          <a:bodyPr/>
          <a:lstStyle/>
          <a:p>
            <a:pPr marL="0" indent="0">
              <a:buNone/>
            </a:pPr>
            <a:r>
              <a:rPr lang="en-US" i="1" dirty="0">
                <a:solidFill>
                  <a:schemeClr val="accent6">
                    <a:lumMod val="75000"/>
                  </a:schemeClr>
                </a:solidFill>
              </a:rPr>
              <a:t>&gt;&gt;&gt; </a:t>
            </a:r>
            <a:r>
              <a:rPr lang="en-US" i="1" dirty="0" err="1">
                <a:solidFill>
                  <a:schemeClr val="accent6">
                    <a:lumMod val="75000"/>
                  </a:schemeClr>
                </a:solidFill>
              </a:rPr>
              <a:t>func</a:t>
            </a:r>
            <a:r>
              <a:rPr lang="en-US" i="1" dirty="0">
                <a:solidFill>
                  <a:schemeClr val="accent6">
                    <a:lumMod val="75000"/>
                  </a:schemeClr>
                </a:solidFill>
              </a:rPr>
              <a:t> = lambda *</a:t>
            </a:r>
            <a:r>
              <a:rPr lang="en-US" i="1" dirty="0" err="1">
                <a:solidFill>
                  <a:schemeClr val="accent6">
                    <a:lumMod val="75000"/>
                  </a:schemeClr>
                </a:solidFill>
              </a:rPr>
              <a:t>args</a:t>
            </a:r>
            <a:r>
              <a:rPr lang="en-US" i="1" dirty="0">
                <a:solidFill>
                  <a:schemeClr val="accent6">
                    <a:lumMod val="75000"/>
                  </a:schemeClr>
                </a:solidFill>
              </a:rPr>
              <a:t>: </a:t>
            </a:r>
            <a:r>
              <a:rPr lang="en-US" i="1" dirty="0" err="1">
                <a:solidFill>
                  <a:schemeClr val="accent6">
                    <a:lumMod val="75000"/>
                  </a:schemeClr>
                </a:solidFill>
              </a:rPr>
              <a:t>args</a:t>
            </a:r>
            <a:endParaRPr lang="en-US" i="1" dirty="0">
              <a:solidFill>
                <a:schemeClr val="accent6">
                  <a:lumMod val="75000"/>
                </a:schemeClr>
              </a:solidFill>
            </a:endParaRPr>
          </a:p>
          <a:p>
            <a:pPr marL="0" indent="0">
              <a:buNone/>
            </a:pPr>
            <a:r>
              <a:rPr lang="en-US" i="1" dirty="0">
                <a:solidFill>
                  <a:schemeClr val="accent6">
                    <a:lumMod val="75000"/>
                  </a:schemeClr>
                </a:solidFill>
              </a:rPr>
              <a:t>&gt;&gt;&gt; </a:t>
            </a:r>
            <a:r>
              <a:rPr lang="en-US" i="1" dirty="0" err="1">
                <a:solidFill>
                  <a:schemeClr val="accent6">
                    <a:lumMod val="75000"/>
                  </a:schemeClr>
                </a:solidFill>
              </a:rPr>
              <a:t>func</a:t>
            </a:r>
            <a:r>
              <a:rPr lang="en-US" i="1" dirty="0">
                <a:solidFill>
                  <a:schemeClr val="accent6">
                    <a:lumMod val="75000"/>
                  </a:schemeClr>
                </a:solidFill>
              </a:rPr>
              <a:t>(1, 2, 3, 4)</a:t>
            </a:r>
          </a:p>
          <a:p>
            <a:pPr marL="0" indent="0">
              <a:buNone/>
            </a:pPr>
            <a:r>
              <a:rPr lang="en-US" dirty="0"/>
              <a:t>(1, 2, 3, 4)</a:t>
            </a:r>
            <a:endParaRPr lang="ru-RU" dirty="0"/>
          </a:p>
        </p:txBody>
      </p:sp>
    </p:spTree>
    <p:extLst>
      <p:ext uri="{BB962C8B-B14F-4D97-AF65-F5344CB8AC3E}">
        <p14:creationId xmlns:p14="http://schemas.microsoft.com/office/powerpoint/2010/main" val="366591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Практика 3</a:t>
            </a:r>
            <a:endParaRPr lang="ru-RU" dirty="0"/>
          </a:p>
        </p:txBody>
      </p:sp>
      <p:sp>
        <p:nvSpPr>
          <p:cNvPr id="3" name="Объект 2"/>
          <p:cNvSpPr>
            <a:spLocks noGrp="1"/>
          </p:cNvSpPr>
          <p:nvPr>
            <p:ph idx="1"/>
          </p:nvPr>
        </p:nvSpPr>
        <p:spPr/>
        <p:txBody>
          <a:bodyPr/>
          <a:lstStyle/>
          <a:p>
            <a:pPr marL="0" indent="0">
              <a:buNone/>
            </a:pPr>
            <a:r>
              <a:rPr lang="ru-RU" dirty="0" smtClean="0"/>
              <a:t>5.     Напишите </a:t>
            </a:r>
            <a:r>
              <a:rPr lang="ru-RU" dirty="0"/>
              <a:t>функцию f(x), которая возвращает значение следующей функции, определённой на всей числовой прямой</a:t>
            </a:r>
            <a:r>
              <a:rPr lang="ru-RU" dirty="0" smtClean="0"/>
              <a:t>:</a:t>
            </a:r>
          </a:p>
          <a:p>
            <a:pPr marL="514350" indent="-514350">
              <a:buAutoNum type="arabicParenR"/>
            </a:pPr>
            <a:endParaRPr lang="ru-RU" dirty="0"/>
          </a:p>
          <a:p>
            <a:pPr marL="514350" indent="-514350">
              <a:buAutoNum type="arabicParenR"/>
            </a:pPr>
            <a:endParaRPr lang="ru-RU" dirty="0" smtClean="0"/>
          </a:p>
          <a:p>
            <a:pPr marL="0" indent="0">
              <a:buNone/>
            </a:pPr>
            <a:endParaRPr lang="ru-RU" dirty="0" smtClean="0"/>
          </a:p>
          <a:p>
            <a:pPr marL="0" indent="0">
              <a:buNone/>
            </a:pPr>
            <a:r>
              <a:rPr lang="ru-RU" dirty="0"/>
              <a:t>Требуется реализовать только функцию, решение не должно осуществлять операций </a:t>
            </a:r>
            <a:r>
              <a:rPr lang="ru-RU" dirty="0" smtClean="0"/>
              <a:t>ввода-вывода</a:t>
            </a:r>
          </a:p>
          <a:p>
            <a:pPr marL="0" indent="0">
              <a:buNone/>
            </a:pPr>
            <a:r>
              <a:rPr lang="ru-RU" u="sng" dirty="0" smtClean="0"/>
              <a:t>проверка</a:t>
            </a:r>
            <a:endParaRPr lang="ru-RU" u="sng" dirty="0"/>
          </a:p>
          <a:p>
            <a:pPr marL="0" indent="0">
              <a:buNone/>
            </a:pPr>
            <a:r>
              <a:rPr lang="ru-RU" dirty="0" smtClean="0"/>
              <a:t>4.5       7.25</a:t>
            </a:r>
            <a:endParaRPr lang="ru-RU" dirty="0"/>
          </a:p>
        </p:txBody>
      </p:sp>
      <p:pic>
        <p:nvPicPr>
          <p:cNvPr id="4" name="Рисунок 3"/>
          <p:cNvPicPr>
            <a:picLocks noChangeAspect="1"/>
          </p:cNvPicPr>
          <p:nvPr/>
        </p:nvPicPr>
        <p:blipFill>
          <a:blip r:embed="rId2"/>
          <a:stretch>
            <a:fillRect/>
          </a:stretch>
        </p:blipFill>
        <p:spPr>
          <a:xfrm>
            <a:off x="2508538" y="2789959"/>
            <a:ext cx="5390283" cy="1293668"/>
          </a:xfrm>
          <a:prstGeom prst="rect">
            <a:avLst/>
          </a:prstGeom>
        </p:spPr>
      </p:pic>
    </p:spTree>
    <p:extLst>
      <p:ext uri="{BB962C8B-B14F-4D97-AF65-F5344CB8AC3E}">
        <p14:creationId xmlns:p14="http://schemas.microsoft.com/office/powerpoint/2010/main" val="1261261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Практика</a:t>
            </a:r>
            <a:r>
              <a:rPr lang="en-US" dirty="0" smtClean="0"/>
              <a:t> 3</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ru-RU" dirty="0" smtClean="0"/>
              <a:t>6.   </a:t>
            </a:r>
            <a:r>
              <a:rPr lang="ru-RU" dirty="0" smtClean="0"/>
              <a:t> </a:t>
            </a:r>
            <a:r>
              <a:rPr lang="ru-RU" dirty="0" smtClean="0"/>
              <a:t>Напишите </a:t>
            </a:r>
            <a:r>
              <a:rPr lang="ru-RU" dirty="0"/>
              <a:t>функцию, которая возвращает меньшее из двух чисел, если оба эти числа чётные. Иначе возвращает большее из двух чисел, если одно или оба числа нечётные</a:t>
            </a:r>
            <a:r>
              <a:rPr lang="ru-RU" dirty="0" smtClean="0"/>
              <a:t>.</a:t>
            </a:r>
            <a:endParaRPr lang="en-US" dirty="0" smtClean="0"/>
          </a:p>
          <a:p>
            <a:pPr marL="0" indent="0">
              <a:buNone/>
            </a:pPr>
            <a:endParaRPr lang="ru-RU" dirty="0" smtClean="0"/>
          </a:p>
          <a:p>
            <a:pPr marL="0" indent="0">
              <a:buNone/>
            </a:pPr>
            <a:r>
              <a:rPr lang="ru-RU" dirty="0" smtClean="0"/>
              <a:t>7.    </a:t>
            </a:r>
            <a:r>
              <a:rPr lang="ru-RU" dirty="0" err="1" smtClean="0"/>
              <a:t>blackjack</a:t>
            </a:r>
            <a:r>
              <a:rPr lang="ru-RU" dirty="0"/>
              <a:t>: На входе три числа от 1 до 11. Если их сумма меньше или равна 21, то вернуть их сумму. Если сумма больше 21 и среди чисел есть 11, то уменьшить общую сумму на 10. И </a:t>
            </a:r>
            <a:r>
              <a:rPr lang="ru-RU" dirty="0" smtClean="0"/>
              <a:t>наконец</a:t>
            </a:r>
            <a:r>
              <a:rPr lang="ru-RU" dirty="0"/>
              <a:t>, если сумма (в том числе после уменьшения) превышает 21, вернуть '</a:t>
            </a:r>
            <a:r>
              <a:rPr lang="en-US" dirty="0" smtClean="0"/>
              <a:t>WIN</a:t>
            </a:r>
            <a:r>
              <a:rPr lang="ru-RU" dirty="0" smtClean="0"/>
              <a:t>'.</a:t>
            </a:r>
            <a:endParaRPr lang="en-US" dirty="0" smtClean="0"/>
          </a:p>
          <a:p>
            <a:pPr marL="0" indent="0">
              <a:buNone/>
            </a:pPr>
            <a:endParaRPr lang="en-US" dirty="0"/>
          </a:p>
          <a:p>
            <a:pPr marL="0" indent="0">
              <a:buNone/>
            </a:pPr>
            <a:r>
              <a:rPr lang="ru-RU" dirty="0" smtClean="0"/>
              <a:t>8.    </a:t>
            </a:r>
            <a:r>
              <a:rPr lang="en-US" dirty="0" err="1" smtClean="0"/>
              <a:t>master_yoda</a:t>
            </a:r>
            <a:r>
              <a:rPr lang="en-US" dirty="0"/>
              <a:t>: </a:t>
            </a:r>
            <a:r>
              <a:rPr lang="ru-RU" dirty="0"/>
              <a:t>На входе фраза, на выходе вернуть слова </a:t>
            </a:r>
            <a:r>
              <a:rPr lang="en-US" dirty="0" smtClean="0"/>
              <a:t>(return) </a:t>
            </a:r>
            <a:r>
              <a:rPr lang="ru-RU" dirty="0" smtClean="0"/>
              <a:t>в </a:t>
            </a:r>
            <a:r>
              <a:rPr lang="ru-RU" dirty="0"/>
              <a:t>обратном </a:t>
            </a:r>
            <a:r>
              <a:rPr lang="ru-RU" dirty="0" smtClean="0"/>
              <a:t>порядке</a:t>
            </a:r>
            <a:r>
              <a:rPr lang="en-US" dirty="0" smtClean="0"/>
              <a:t>.</a:t>
            </a:r>
            <a:r>
              <a:rPr lang="ru-RU" dirty="0" smtClean="0"/>
              <a:t>¶</a:t>
            </a:r>
            <a:endParaRPr lang="ru-RU" dirty="0"/>
          </a:p>
          <a:p>
            <a:pPr marL="0" indent="0">
              <a:buNone/>
            </a:pPr>
            <a:r>
              <a:rPr lang="en-US" dirty="0" err="1"/>
              <a:t>master_yoda</a:t>
            </a:r>
            <a:r>
              <a:rPr lang="en-US" dirty="0"/>
              <a:t>('I am home') --&gt; 'home am I'</a:t>
            </a:r>
          </a:p>
          <a:p>
            <a:endParaRPr lang="ru-RU" dirty="0"/>
          </a:p>
        </p:txBody>
      </p:sp>
    </p:spTree>
    <p:extLst>
      <p:ext uri="{BB962C8B-B14F-4D97-AF65-F5344CB8AC3E}">
        <p14:creationId xmlns:p14="http://schemas.microsoft.com/office/powerpoint/2010/main" val="375358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Вызов функции</a:t>
            </a:r>
            <a:endParaRPr lang="ru-RU" dirty="0"/>
          </a:p>
        </p:txBody>
      </p:sp>
      <p:sp>
        <p:nvSpPr>
          <p:cNvPr id="3" name="Объект 2"/>
          <p:cNvSpPr>
            <a:spLocks noGrp="1"/>
          </p:cNvSpPr>
          <p:nvPr>
            <p:ph idx="1"/>
          </p:nvPr>
        </p:nvSpPr>
        <p:spPr/>
        <p:txBody>
          <a:bodyPr>
            <a:normAutofit/>
          </a:bodyPr>
          <a:lstStyle/>
          <a:p>
            <a:pPr marL="0" indent="0" algn="just">
              <a:buNone/>
            </a:pPr>
            <a:r>
              <a:rPr lang="ru-RU" dirty="0"/>
              <a:t> Пример вызова функции:</a:t>
            </a:r>
          </a:p>
          <a:p>
            <a:pPr marL="0" indent="0" algn="just">
              <a:buNone/>
            </a:pPr>
            <a:r>
              <a:rPr lang="en-US" i="1" dirty="0" err="1">
                <a:solidFill>
                  <a:schemeClr val="accent6">
                    <a:lumMod val="75000"/>
                  </a:schemeClr>
                </a:solidFill>
              </a:rPr>
              <a:t>countnumbers</a:t>
            </a:r>
            <a:r>
              <a:rPr lang="en-US" i="1" dirty="0" smtClean="0">
                <a:solidFill>
                  <a:schemeClr val="accent6">
                    <a:lumMod val="75000"/>
                  </a:schemeClr>
                </a:solidFill>
              </a:rPr>
              <a:t>()</a:t>
            </a:r>
            <a:endParaRPr lang="ru-RU" i="1" dirty="0" smtClean="0">
              <a:solidFill>
                <a:schemeClr val="accent6">
                  <a:lumMod val="75000"/>
                </a:schemeClr>
              </a:solidFill>
            </a:endParaRPr>
          </a:p>
          <a:p>
            <a:pPr marL="0" indent="0" algn="just">
              <a:buNone/>
            </a:pPr>
            <a:r>
              <a:rPr lang="ru-RU" dirty="0" smtClean="0"/>
              <a:t>     В </a:t>
            </a:r>
            <a:r>
              <a:rPr lang="ru-RU" dirty="0"/>
              <a:t>языке </a:t>
            </a:r>
            <a:r>
              <a:rPr lang="ru-RU" dirty="0" err="1"/>
              <a:t>Python</a:t>
            </a:r>
            <a:r>
              <a:rPr lang="ru-RU" dirty="0"/>
              <a:t> определение функции должно предшествовать ее вызовам. Это связано с тем, что интерпретатор читает код строка за строкой и о том, что находится ниже по течению, ему еще неизвестно. Поэтому если вызов функции предшествует ее определению, то возникает ошибка (выбрасывается исключение </a:t>
            </a:r>
            <a:r>
              <a:rPr lang="ru-RU" dirty="0" err="1"/>
              <a:t>NameError</a:t>
            </a:r>
            <a:r>
              <a:rPr lang="ru-RU" dirty="0" smtClean="0"/>
              <a:t>)</a:t>
            </a:r>
            <a:endParaRPr lang="ru-RU" dirty="0"/>
          </a:p>
        </p:txBody>
      </p:sp>
    </p:spTree>
    <p:extLst>
      <p:ext uri="{BB962C8B-B14F-4D97-AF65-F5344CB8AC3E}">
        <p14:creationId xmlns:p14="http://schemas.microsoft.com/office/powerpoint/2010/main" val="426508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Функции придают программе структуру</a:t>
            </a:r>
            <a:br>
              <a:rPr lang="ru-RU" dirty="0"/>
            </a:br>
            <a:endParaRPr lang="ru-RU" dirty="0"/>
          </a:p>
        </p:txBody>
      </p:sp>
      <p:sp>
        <p:nvSpPr>
          <p:cNvPr id="3" name="Объект 2"/>
          <p:cNvSpPr>
            <a:spLocks noGrp="1"/>
          </p:cNvSpPr>
          <p:nvPr>
            <p:ph idx="1"/>
          </p:nvPr>
        </p:nvSpPr>
        <p:spPr/>
        <p:txBody>
          <a:bodyPr>
            <a:normAutofit fontScale="92500"/>
          </a:bodyPr>
          <a:lstStyle/>
          <a:p>
            <a:pPr marL="0" indent="0">
              <a:buNone/>
            </a:pPr>
            <a:r>
              <a:rPr lang="ru-RU" dirty="0" smtClean="0"/>
              <a:t>     Польза </a:t>
            </a:r>
            <a:r>
              <a:rPr lang="ru-RU" dirty="0"/>
              <a:t>функций не только в возможности многократного вызова одного и того же кода из разных мест программы. Не менее важно, что благодаря им программа обретает истинную структуру. Функции как бы разделяют ее на обособленные части, каждая из которых выполняет свою конкретную задачу.</a:t>
            </a:r>
          </a:p>
          <a:p>
            <a:endParaRPr lang="ru-RU" dirty="0"/>
          </a:p>
          <a:p>
            <a:pPr marL="0" indent="0">
              <a:buNone/>
            </a:pPr>
            <a:r>
              <a:rPr lang="ru-RU" dirty="0" smtClean="0"/>
              <a:t>     Пусть </a:t>
            </a:r>
            <a:r>
              <a:rPr lang="ru-RU" dirty="0"/>
              <a:t>надо написать программу, вычисляющую площади разных фигур. Пользователь указывает, площадь какой фигуры он хочет вычислить. После этого вводит исходные данные. Например, длину и ширину в случае прямоугольника. Чтобы разделить поток выполнения на несколько ветвей, следует использовать оператор </a:t>
            </a:r>
            <a:r>
              <a:rPr lang="ru-RU" b="1" dirty="0" err="1"/>
              <a:t>if-elif-else</a:t>
            </a:r>
            <a:r>
              <a:rPr lang="ru-RU" dirty="0"/>
              <a:t>:</a:t>
            </a:r>
          </a:p>
        </p:txBody>
      </p:sp>
    </p:spTree>
    <p:extLst>
      <p:ext uri="{BB962C8B-B14F-4D97-AF65-F5344CB8AC3E}">
        <p14:creationId xmlns:p14="http://schemas.microsoft.com/office/powerpoint/2010/main" val="374720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без функций</a:t>
            </a:r>
            <a:endParaRPr lang="ru-RU" dirty="0"/>
          </a:p>
        </p:txBody>
      </p:sp>
      <p:pic>
        <p:nvPicPr>
          <p:cNvPr id="4" name="Объект 3"/>
          <p:cNvPicPr>
            <a:picLocks noGrp="1" noChangeAspect="1"/>
          </p:cNvPicPr>
          <p:nvPr>
            <p:ph idx="1"/>
          </p:nvPr>
        </p:nvPicPr>
        <p:blipFill>
          <a:blip r:embed="rId2"/>
          <a:stretch>
            <a:fillRect/>
          </a:stretch>
        </p:blipFill>
        <p:spPr>
          <a:xfrm>
            <a:off x="535568" y="1825771"/>
            <a:ext cx="7827815" cy="3585368"/>
          </a:xfrm>
          <a:prstGeom prst="rect">
            <a:avLst/>
          </a:prstGeom>
        </p:spPr>
      </p:pic>
    </p:spTree>
    <p:extLst>
      <p:ext uri="{BB962C8B-B14F-4D97-AF65-F5344CB8AC3E}">
        <p14:creationId xmlns:p14="http://schemas.microsoft.com/office/powerpoint/2010/main" val="89216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 функциями</a:t>
            </a:r>
            <a:endParaRPr lang="ru-RU" dirty="0"/>
          </a:p>
        </p:txBody>
      </p:sp>
      <p:pic>
        <p:nvPicPr>
          <p:cNvPr id="4" name="Объект 3"/>
          <p:cNvPicPr>
            <a:picLocks noGrp="1" noChangeAspect="1"/>
          </p:cNvPicPr>
          <p:nvPr>
            <p:ph idx="1"/>
          </p:nvPr>
        </p:nvPicPr>
        <p:blipFill>
          <a:blip r:embed="rId2"/>
          <a:stretch>
            <a:fillRect/>
          </a:stretch>
        </p:blipFill>
        <p:spPr>
          <a:xfrm>
            <a:off x="838200" y="1983761"/>
            <a:ext cx="5604164" cy="4476282"/>
          </a:xfrm>
          <a:prstGeom prst="rect">
            <a:avLst/>
          </a:prstGeom>
        </p:spPr>
      </p:pic>
    </p:spTree>
    <p:extLst>
      <p:ext uri="{BB962C8B-B14F-4D97-AF65-F5344CB8AC3E}">
        <p14:creationId xmlns:p14="http://schemas.microsoft.com/office/powerpoint/2010/main" val="113565964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CD74CDFD2AB04B4CBA3BB2B9A288FCAE" ma:contentTypeVersion="2" ma:contentTypeDescription="Создание документа." ma:contentTypeScope="" ma:versionID="b2e38547d8b44aef94da4361fb108aad">
  <xsd:schema xmlns:xsd="http://www.w3.org/2001/XMLSchema" xmlns:xs="http://www.w3.org/2001/XMLSchema" xmlns:p="http://schemas.microsoft.com/office/2006/metadata/properties" xmlns:ns2="b58f4340-86ac-42c8-bc41-e4129e00cedc" targetNamespace="http://schemas.microsoft.com/office/2006/metadata/properties" ma:root="true" ma:fieldsID="9e3927102dff5ef7178188c93817abc2" ns2:_="">
    <xsd:import namespace="b58f4340-86ac-42c8-bc41-e4129e00ced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f4340-86ac-42c8-bc41-e4129e00ce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1DE729-A884-4240-BBA3-14D0DFE56079}"/>
</file>

<file path=customXml/itemProps2.xml><?xml version="1.0" encoding="utf-8"?>
<ds:datastoreItem xmlns:ds="http://schemas.openxmlformats.org/officeDocument/2006/customXml" ds:itemID="{63D2A9D6-9616-4261-815F-7F0152A22540}"/>
</file>

<file path=customXml/itemProps3.xml><?xml version="1.0" encoding="utf-8"?>
<ds:datastoreItem xmlns:ds="http://schemas.openxmlformats.org/officeDocument/2006/customXml" ds:itemID="{56FD7072-C6F9-4F4C-AC41-30CEAEA9B4D2}"/>
</file>

<file path=docProps/app.xml><?xml version="1.0" encoding="utf-8"?>
<Properties xmlns="http://schemas.openxmlformats.org/officeDocument/2006/extended-properties" xmlns:vt="http://schemas.openxmlformats.org/officeDocument/2006/docPropsVTypes">
  <TotalTime>1055</TotalTime>
  <Words>3857</Words>
  <Application>Microsoft Office PowerPoint</Application>
  <PresentationFormat>Широкоэкранный</PresentationFormat>
  <Paragraphs>374</Paragraphs>
  <Slides>57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2</vt:i4>
      </vt:variant>
      <vt:variant>
        <vt:lpstr>Заголовки слайдов</vt:lpstr>
      </vt:variant>
      <vt:variant>
        <vt:i4>57</vt:i4>
      </vt:variant>
    </vt:vector>
  </HeadingPairs>
  <TitlesOfParts>
    <vt:vector size="62" baseType="lpstr">
      <vt:lpstr>Arial</vt:lpstr>
      <vt:lpstr>Calibri</vt:lpstr>
      <vt:lpstr>Calibri Light</vt:lpstr>
      <vt:lpstr>Тема Office</vt:lpstr>
      <vt:lpstr>Ретро</vt:lpstr>
      <vt:lpstr>Python_4.2</vt:lpstr>
      <vt:lpstr>Функции</vt:lpstr>
      <vt:lpstr>Функции в Python</vt:lpstr>
      <vt:lpstr>Передача параметров в функцию </vt:lpstr>
      <vt:lpstr>Определение функции</vt:lpstr>
      <vt:lpstr>Вызов функции</vt:lpstr>
      <vt:lpstr>Функции придают программе структуру </vt:lpstr>
      <vt:lpstr>без функций</vt:lpstr>
      <vt:lpstr>с функциями</vt:lpstr>
      <vt:lpstr>Практический смысл</vt:lpstr>
      <vt:lpstr>Локальные и глобальные переменные</vt:lpstr>
      <vt:lpstr>Локальные и глобальные переменные</vt:lpstr>
      <vt:lpstr>Глобальные переменные</vt:lpstr>
      <vt:lpstr>Локальные переменные</vt:lpstr>
      <vt:lpstr>Презентация PowerPoint</vt:lpstr>
      <vt:lpstr>Презентация PowerPoint</vt:lpstr>
      <vt:lpstr>Презентация PowerPoint</vt:lpstr>
      <vt:lpstr>Презентация PowerPoint</vt:lpstr>
      <vt:lpstr>Презентация PowerPoint</vt:lpstr>
      <vt:lpstr>Листинг</vt:lpstr>
      <vt:lpstr>Проверка (попробуйте сами запустить)</vt:lpstr>
      <vt:lpstr>Особенности</vt:lpstr>
      <vt:lpstr>global</vt:lpstr>
      <vt:lpstr>Возврат значения</vt:lpstr>
      <vt:lpstr>Возврат значений из функции </vt:lpstr>
      <vt:lpstr>Пример</vt:lpstr>
      <vt:lpstr>Листинг</vt:lpstr>
      <vt:lpstr>return</vt:lpstr>
      <vt:lpstr>return</vt:lpstr>
      <vt:lpstr>return</vt:lpstr>
      <vt:lpstr>return</vt:lpstr>
      <vt:lpstr>None</vt:lpstr>
      <vt:lpstr>Возврат нескольких значений</vt:lpstr>
      <vt:lpstr>Возврат нескольких значений</vt:lpstr>
      <vt:lpstr>Несколько значений</vt:lpstr>
      <vt:lpstr>Пример выполнения: </vt:lpstr>
      <vt:lpstr>Практика 2</vt:lpstr>
      <vt:lpstr>Практика 2</vt:lpstr>
      <vt:lpstr>pass </vt:lpstr>
      <vt:lpstr>pass</vt:lpstr>
      <vt:lpstr>Удалить все четные числа</vt:lpstr>
      <vt:lpstr>Параметры</vt:lpstr>
      <vt:lpstr>Аргументы</vt:lpstr>
      <vt:lpstr>Примеры</vt:lpstr>
      <vt:lpstr>Пример</vt:lpstr>
      <vt:lpstr>Значения по умолчанию</vt:lpstr>
      <vt:lpstr>Пример</vt:lpstr>
      <vt:lpstr>Аргументы</vt:lpstr>
      <vt:lpstr>Аргументы</vt:lpstr>
      <vt:lpstr>Пример</vt:lpstr>
      <vt:lpstr>Пример</vt:lpstr>
      <vt:lpstr>Переменное число аргументов - *</vt:lpstr>
      <vt:lpstr>lambda - функции</vt:lpstr>
      <vt:lpstr>Примеры</vt:lpstr>
      <vt:lpstr>Примеры</vt:lpstr>
      <vt:lpstr>Практика 3</vt:lpstr>
      <vt:lpstr>Практика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Plusha</dc:creator>
  <cp:lastModifiedBy>Plusha</cp:lastModifiedBy>
  <cp:revision>50</cp:revision>
  <dcterms:created xsi:type="dcterms:W3CDTF">2019-10-29T22:16:30Z</dcterms:created>
  <dcterms:modified xsi:type="dcterms:W3CDTF">2020-10-13T15:07:09Z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0x010100CD74CDFD2AB04B4CBA3BB2B9A288FCAE</vt:lpwstr>
  </property>
</Properties>
</file>