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80" r:id="rId6"/>
    <p:sldId id="257" r:id="rId7"/>
    <p:sldId id="286" r:id="rId8"/>
    <p:sldId id="269" r:id="rId9"/>
    <p:sldId id="287" r:id="rId10"/>
    <p:sldId id="273" r:id="rId11"/>
    <p:sldId id="327" r:id="rId12"/>
    <p:sldId id="274" r:id="rId13"/>
    <p:sldId id="275" r:id="rId14"/>
    <p:sldId id="288" r:id="rId15"/>
    <p:sldId id="276" r:id="rId16"/>
    <p:sldId id="277" r:id="rId17"/>
    <p:sldId id="279" r:id="rId18"/>
    <p:sldId id="270" r:id="rId19"/>
    <p:sldId id="271" r:id="rId20"/>
    <p:sldId id="278" r:id="rId21"/>
    <p:sldId id="258" r:id="rId22"/>
    <p:sldId id="259" r:id="rId23"/>
    <p:sldId id="281" r:id="rId24"/>
    <p:sldId id="282" r:id="rId25"/>
    <p:sldId id="315" r:id="rId26"/>
    <p:sldId id="316" r:id="rId27"/>
    <p:sldId id="317" r:id="rId28"/>
    <p:sldId id="289" r:id="rId29"/>
    <p:sldId id="264" r:id="rId30"/>
    <p:sldId id="265" r:id="rId31"/>
    <p:sldId id="266" r:id="rId32"/>
    <p:sldId id="267" r:id="rId33"/>
    <p:sldId id="319" r:id="rId34"/>
    <p:sldId id="320" r:id="rId35"/>
    <p:sldId id="268" r:id="rId36"/>
    <p:sldId id="290" r:id="rId37"/>
    <p:sldId id="324" r:id="rId38"/>
    <p:sldId id="325" r:id="rId39"/>
    <p:sldId id="326" r:id="rId40"/>
    <p:sldId id="318" r:id="rId41"/>
    <p:sldId id="321" r:id="rId42"/>
    <p:sldId id="323" r:id="rId43"/>
    <p:sldId id="322" r:id="rId44"/>
    <p:sldId id="260" r:id="rId45"/>
    <p:sldId id="261" r:id="rId46"/>
    <p:sldId id="262" r:id="rId47"/>
    <p:sldId id="263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2BF89F5-CA96-46BB-AF8C-9BD90E06ED0C}">
          <p14:sldIdLst>
            <p14:sldId id="256"/>
          </p14:sldIdLst>
        </p14:section>
        <p14:section name="Итераторы и генераторы" id="{6D4DD5B6-4507-4179-AFF5-6A111B7D8622}">
          <p14:sldIdLst>
            <p14:sldId id="280"/>
            <p14:sldId id="257"/>
            <p14:sldId id="286"/>
            <p14:sldId id="269"/>
            <p14:sldId id="287"/>
            <p14:sldId id="273"/>
            <p14:sldId id="327"/>
            <p14:sldId id="274"/>
            <p14:sldId id="275"/>
          </p14:sldIdLst>
        </p14:section>
        <p14:section name="yield" id="{2FD79072-3723-4182-96DF-273F88F77F84}">
          <p14:sldIdLst>
            <p14:sldId id="288"/>
            <p14:sldId id="276"/>
            <p14:sldId id="277"/>
            <p14:sldId id="279"/>
            <p14:sldId id="270"/>
            <p14:sldId id="271"/>
            <p14:sldId id="278"/>
            <p14:sldId id="258"/>
            <p14:sldId id="259"/>
            <p14:sldId id="281"/>
            <p14:sldId id="282"/>
          </p14:sldIdLst>
        </p14:section>
        <p14:section name="Генераторы" id="{58DD16DF-E0AD-448A-ABB2-C9466C7E2868}">
          <p14:sldIdLst>
            <p14:sldId id="315"/>
            <p14:sldId id="316"/>
            <p14:sldId id="317"/>
            <p14:sldId id="289"/>
            <p14:sldId id="264"/>
            <p14:sldId id="265"/>
            <p14:sldId id="266"/>
            <p14:sldId id="267"/>
            <p14:sldId id="319"/>
            <p14:sldId id="320"/>
            <p14:sldId id="268"/>
            <p14:sldId id="290"/>
            <p14:sldId id="324"/>
            <p14:sldId id="325"/>
            <p14:sldId id="326"/>
            <p14:sldId id="318"/>
            <p14:sldId id="321"/>
            <p14:sldId id="323"/>
            <p14:sldId id="322"/>
          </p14:sldIdLst>
        </p14:section>
        <p14:section name="Практика" id="{7A89D919-3344-4DA6-9706-362C545B063F}">
          <p14:sldIdLst>
            <p14:sldId id="260"/>
            <p14:sldId id="261"/>
          </p14:sldIdLst>
        </p14:section>
        <p14:section name="Декораторы" id="{24D7A95B-8211-48E8-820F-9536749C2312}">
          <p14:sldIdLst>
            <p14:sldId id="262"/>
            <p14:sldId id="263"/>
            <p14:sldId id="291"/>
            <p14:sldId id="292"/>
          </p14:sldIdLst>
        </p14:section>
        <p14:section name="Декораторы" id="{333BAC25-E41A-4A6B-A218-4F7D6B0FBB54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Практика" id="{958BABF6-AA01-4F18-882F-FB86BAD9D76E}">
          <p14:sldIdLst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3ED13-4F3D-43FC-B88A-82364A437C9A}" v="6" dt="2020-10-25T11:27:27.829"/>
    <p1510:client id="{86BE31F7-6A14-48F6-86E4-55958F6F7E5C}" v="5" dt="2020-10-22T13:27:1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ук Арсений Владимирович" userId="S::arseny.stuk@urfu.me::35ad23c6-3e85-44dd-a60b-5bb37570ed11" providerId="AD" clId="Web-{86BE31F7-6A14-48F6-86E4-55958F6F7E5C}"/>
    <pc:docChg chg="modSld addMainMaster delMainMaster">
      <pc:chgData name="Стук Арсений Владимирович" userId="S::arseny.stuk@urfu.me::35ad23c6-3e85-44dd-a60b-5bb37570ed11" providerId="AD" clId="Web-{86BE31F7-6A14-48F6-86E4-55958F6F7E5C}" dt="2020-10-22T13:27:19.887" v="4"/>
      <pc:docMkLst>
        <pc:docMk/>
      </pc:docMkLst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82565902" sldId="25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82565902" sldId="25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82565902" sldId="25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68176400" sldId="25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68176400" sldId="257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68176400" sldId="25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437135560" sldId="25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37135560" sldId="258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37135560" sldId="25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738983704" sldId="25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738983704" sldId="259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738983704" sldId="25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409774630" sldId="260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409774630" sldId="260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409774630" sldId="260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879470044" sldId="26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879470044" sldId="261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879470044" sldId="26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772967840" sldId="262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772967840" sldId="262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772967840" sldId="262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51182470" sldId="263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51182470" sldId="263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046664313" sldId="264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046664313" sldId="264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046664313" sldId="264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022842967" sldId="265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022842967" sldId="265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022842967" sldId="265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310376210" sldId="26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310376210" sldId="26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310376210" sldId="26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46619548" sldId="26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46619548" sldId="267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46619548" sldId="26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112463372" sldId="26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112463372" sldId="268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112463372" sldId="26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388852285" sldId="26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388852285" sldId="269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388852285" sldId="26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260854112" sldId="270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260854112" sldId="270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260854112" sldId="270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456622657" sldId="27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456622657" sldId="271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456622657" sldId="27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523410993" sldId="273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523410993" sldId="273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523410993" sldId="273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10269881" sldId="274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10269881" sldId="274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456752279" sldId="275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56752279" sldId="275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56752279" sldId="275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750952176" sldId="27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750952176" sldId="27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919822937" sldId="27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919822937" sldId="27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7502725" sldId="27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7502725" sldId="27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929848757" sldId="27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929848757" sldId="279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929848757" sldId="27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987992014" sldId="280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987992014" sldId="280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904419748" sldId="28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904419748" sldId="281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904419748" sldId="28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753161424" sldId="282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753161424" sldId="282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753161424" sldId="282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876286402" sldId="28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876286402" sldId="28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876286402" sldId="28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365826479" sldId="28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365826479" sldId="28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063675024" sldId="28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063675024" sldId="288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063675024" sldId="28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298731545" sldId="28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298731545" sldId="289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298731545" sldId="28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964140108" sldId="290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964140108" sldId="290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964140108" sldId="290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407630860" sldId="29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407630860" sldId="29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667573047" sldId="292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67573047" sldId="292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594808948" sldId="293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594808948" sldId="293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594808948" sldId="293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835655651" sldId="294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835655651" sldId="294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329094324" sldId="295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329094324" sldId="295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329094324" sldId="295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104483729" sldId="29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104483729" sldId="29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104483729" sldId="29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200849777" sldId="29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200849777" sldId="297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200849777" sldId="29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783118157" sldId="29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783118157" sldId="29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772556146" sldId="29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772556146" sldId="29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4218179886" sldId="30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218179886" sldId="30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29065084" sldId="302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29065084" sldId="302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709278079" sldId="303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709278079" sldId="303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979423264" sldId="304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979423264" sldId="304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979423264" sldId="304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874370300" sldId="305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874370300" sldId="305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874370300" sldId="305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604911576" sldId="30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604911576" sldId="30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604911576" sldId="30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598124989" sldId="30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598124989" sldId="307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598124989" sldId="30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28348275" sldId="30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28348275" sldId="308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28348275" sldId="30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944901048" sldId="30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944901048" sldId="309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944901048" sldId="30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31320591" sldId="310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31320591" sldId="310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613252978" sldId="31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613252978" sldId="311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613252978" sldId="31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4189980369" sldId="312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189980369" sldId="312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189980369" sldId="312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922258351" sldId="313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922258351" sldId="313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922258351" sldId="313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768323830" sldId="314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768323830" sldId="314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768323830" sldId="314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4120287414" sldId="315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120287414" sldId="315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4120287414" sldId="315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330244079" sldId="31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330244079" sldId="31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330244079" sldId="31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616322479" sldId="31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16322479" sldId="317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16322479" sldId="317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653839331" sldId="318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653839331" sldId="318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653839331" sldId="318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87950661" sldId="319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87950661" sldId="319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87950661" sldId="319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440529009" sldId="320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440529009" sldId="320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440529009" sldId="320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669599156" sldId="321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69599156" sldId="321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69599156" sldId="321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705048749" sldId="322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705048749" sldId="322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705048749" sldId="322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487508792" sldId="323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487508792" sldId="323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487508792" sldId="323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10000364" sldId="324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0000364" sldId="324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10000364" sldId="324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65986002" sldId="325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65986002" sldId="325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65986002" sldId="325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3636152110" sldId="326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36152110" sldId="326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3636152110" sldId="326"/>
            <ac:spMk id="3" creationId="{00000000-0000-0000-0000-000000000000}"/>
          </ac:spMkLst>
        </pc:spChg>
      </pc:sldChg>
      <pc:sldChg chg="modSp mod modClrScheme chgLayout">
        <pc:chgData name="Стук Арсений Владимирович" userId="S::arseny.stuk@urfu.me::35ad23c6-3e85-44dd-a60b-5bb37570ed11" providerId="AD" clId="Web-{86BE31F7-6A14-48F6-86E4-55958F6F7E5C}" dt="2020-10-22T13:27:19.887" v="4"/>
        <pc:sldMkLst>
          <pc:docMk/>
          <pc:sldMk cId="228089509" sldId="327"/>
        </pc:sldMkLst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28089509" sldId="327"/>
            <ac:spMk id="2" creationId="{00000000-0000-0000-0000-000000000000}"/>
          </ac:spMkLst>
        </pc:spChg>
        <pc:spChg chg="mod ord">
          <ac:chgData name="Стук Арсений Владимирович" userId="S::arseny.stuk@urfu.me::35ad23c6-3e85-44dd-a60b-5bb37570ed11" providerId="AD" clId="Web-{86BE31F7-6A14-48F6-86E4-55958F6F7E5C}" dt="2020-10-22T13:27:19.887" v="4"/>
          <ac:spMkLst>
            <pc:docMk/>
            <pc:sldMk cId="228089509" sldId="327"/>
            <ac:spMk id="3" creationId="{00000000-0000-0000-0000-000000000000}"/>
          </ac:spMkLst>
        </pc:spChg>
      </pc:sldChg>
      <pc:sldMasterChg chg="del delSldLayout">
        <pc:chgData name="Стук Арсений Владимирович" userId="S::arseny.stuk@urfu.me::35ad23c6-3e85-44dd-a60b-5bb37570ed11" providerId="AD" clId="Web-{86BE31F7-6A14-48F6-86E4-55958F6F7E5C}" dt="2020-10-22T13:26:28.527" v="0"/>
        <pc:sldMasterMkLst>
          <pc:docMk/>
          <pc:sldMasterMk cId="1221258758" sldId="2147483648"/>
        </pc:sldMasterMkLst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882058841" sldId="2147483649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460968662" sldId="2147483650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1356528264" sldId="2147483651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3288039463" sldId="2147483652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2150288437" sldId="2147483653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3381175631" sldId="2147483654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495498654" sldId="2147483655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3830979460" sldId="2147483656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2705398217" sldId="2147483657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2783693791" sldId="2147483658"/>
          </pc:sldLayoutMkLst>
        </pc:sldLayoutChg>
        <pc:sldLayoutChg chg="del">
          <pc:chgData name="Стук Арсений Владимирович" userId="S::arseny.stuk@urfu.me::35ad23c6-3e85-44dd-a60b-5bb37570ed11" providerId="AD" clId="Web-{86BE31F7-6A14-48F6-86E4-55958F6F7E5C}" dt="2020-10-22T13:26:28.527" v="0"/>
          <pc:sldLayoutMkLst>
            <pc:docMk/>
            <pc:sldMasterMk cId="1221258758" sldId="2147483648"/>
            <pc:sldLayoutMk cId="2310573217" sldId="2147483659"/>
          </pc:sldLayoutMkLst>
        </pc:sldLayoutChg>
      </pc:sldMasterChg>
      <pc:sldMasterChg chg="add del addSldLayout delSldLayout modSldLayout">
        <pc:chgData name="Стук Арсений Владимирович" userId="S::arseny.stuk@urfu.me::35ad23c6-3e85-44dd-a60b-5bb37570ed11" providerId="AD" clId="Web-{86BE31F7-6A14-48F6-86E4-55958F6F7E5C}" dt="2020-10-22T13:26:54.012" v="1"/>
        <pc:sldMasterMkLst>
          <pc:docMk/>
          <pc:sldMasterMk cId="1806445492" sldId="2147483660"/>
        </pc:sldMasterMkLst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3936846287" sldId="2147483661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2575155390" sldId="2147483662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858471179" sldId="2147483663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3367351434" sldId="2147483664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3126764220" sldId="2147483665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4199328892" sldId="2147483666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3055750474" sldId="2147483667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774814949" sldId="2147483668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1601402416" sldId="2147483669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79619840" sldId="2147483670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6:54.012" v="1"/>
          <pc:sldLayoutMkLst>
            <pc:docMk/>
            <pc:sldMasterMk cId="1806445492" sldId="2147483660"/>
            <pc:sldLayoutMk cId="4018033848" sldId="2147483671"/>
          </pc:sldLayoutMkLst>
        </pc:sldLayoutChg>
      </pc:sldMasterChg>
      <pc:sldMasterChg chg="add del addSldLayout delSldLayout modSldLayout">
        <pc:chgData name="Стук Арсений Владимирович" userId="S::arseny.stuk@urfu.me::35ad23c6-3e85-44dd-a60b-5bb37570ed11" providerId="AD" clId="Web-{86BE31F7-6A14-48F6-86E4-55958F6F7E5C}" dt="2020-10-22T13:27:00.028" v="2"/>
        <pc:sldMasterMkLst>
          <pc:docMk/>
          <pc:sldMasterMk cId="2208136540" sldId="2147483672"/>
        </pc:sldMasterMkLst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2103283336" sldId="2147483673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3217701283" sldId="2147483674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2759817579" sldId="2147483675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1076897771" sldId="2147483676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4077193594" sldId="2147483677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819562014" sldId="2147483678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4215701024" sldId="2147483679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3079652381" sldId="2147483680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2615783206" sldId="2147483681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942454394" sldId="2147483682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0.028" v="2"/>
          <pc:sldLayoutMkLst>
            <pc:docMk/>
            <pc:sldMasterMk cId="2208136540" sldId="2147483672"/>
            <pc:sldLayoutMk cId="4089083151" sldId="2147483683"/>
          </pc:sldLayoutMkLst>
        </pc:sldLayoutChg>
      </pc:sldMasterChg>
      <pc:sldMasterChg chg="add del addSldLayout delSldLayout modSldLayout">
        <pc:chgData name="Стук Арсений Владимирович" userId="S::arseny.stuk@urfu.me::35ad23c6-3e85-44dd-a60b-5bb37570ed11" providerId="AD" clId="Web-{86BE31F7-6A14-48F6-86E4-55958F6F7E5C}" dt="2020-10-22T13:27:07.325" v="3"/>
        <pc:sldMasterMkLst>
          <pc:docMk/>
          <pc:sldMasterMk cId="3165059313" sldId="2147483684"/>
        </pc:sldMasterMkLst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4121400230" sldId="2147483685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1476713194" sldId="2147483686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210515410" sldId="2147483687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2080278827" sldId="2147483688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3707655936" sldId="2147483689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3003617563" sldId="2147483690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3746089363" sldId="2147483691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3967512256" sldId="2147483692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2650048772" sldId="2147483693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140331173" sldId="2147483694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07.325" v="3"/>
          <pc:sldLayoutMkLst>
            <pc:docMk/>
            <pc:sldMasterMk cId="3165059313" sldId="2147483684"/>
            <pc:sldLayoutMk cId="2491863158" sldId="2147483695"/>
          </pc:sldLayoutMkLst>
        </pc:sldLayoutChg>
      </pc:sldMasterChg>
      <pc:sldMasterChg chg="add del addSldLayout delSldLayout modSldLayout">
        <pc:chgData name="Стук Арсений Владимирович" userId="S::arseny.stuk@urfu.me::35ad23c6-3e85-44dd-a60b-5bb37570ed11" providerId="AD" clId="Web-{86BE31F7-6A14-48F6-86E4-55958F6F7E5C}" dt="2020-10-22T13:27:19.887" v="4"/>
        <pc:sldMasterMkLst>
          <pc:docMk/>
          <pc:sldMasterMk cId="1642830220" sldId="2147483696"/>
        </pc:sldMasterMkLst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4188629977" sldId="2147483697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3055099089" sldId="2147483698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927185073" sldId="2147483699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2822392704" sldId="2147483700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1676655805" sldId="2147483701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2942943711" sldId="2147483702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2112471950" sldId="2147483703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250239034" sldId="2147483704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4269944430" sldId="2147483705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4114209077" sldId="2147483706"/>
          </pc:sldLayoutMkLst>
        </pc:sldLayoutChg>
        <pc:sldLayoutChg chg="add del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42830220" sldId="2147483696"/>
            <pc:sldLayoutMk cId="126203481" sldId="2147483707"/>
          </pc:sldLayoutMkLst>
        </pc:sldLayoutChg>
      </pc:sldMasterChg>
      <pc:sldMasterChg chg="add addSldLayout modSldLayout">
        <pc:chgData name="Стук Арсений Владимирович" userId="S::arseny.stuk@urfu.me::35ad23c6-3e85-44dd-a60b-5bb37570ed11" providerId="AD" clId="Web-{86BE31F7-6A14-48F6-86E4-55958F6F7E5C}" dt="2020-10-22T13:27:19.887" v="4"/>
        <pc:sldMasterMkLst>
          <pc:docMk/>
          <pc:sldMasterMk cId="1687614204" sldId="2147483708"/>
        </pc:sldMasterMkLst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4052289679" sldId="2147483709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3355139460" sldId="2147483710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1129090214" sldId="2147483711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1414772283" sldId="2147483712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526451836" sldId="2147483713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2869596173" sldId="2147483714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3252087932" sldId="2147483715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3002828526" sldId="2147483716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2841464372" sldId="2147483717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511027479" sldId="2147483718"/>
          </pc:sldLayoutMkLst>
        </pc:sldLayoutChg>
        <pc:sldLayoutChg chg="add mod replId">
          <pc:chgData name="Стук Арсений Владимирович" userId="S::arseny.stuk@urfu.me::35ad23c6-3e85-44dd-a60b-5bb37570ed11" providerId="AD" clId="Web-{86BE31F7-6A14-48F6-86E4-55958F6F7E5C}" dt="2020-10-22T13:27:19.887" v="4"/>
          <pc:sldLayoutMkLst>
            <pc:docMk/>
            <pc:sldMasterMk cId="1687614204" sldId="2147483708"/>
            <pc:sldLayoutMk cId="753434484" sldId="2147483719"/>
          </pc:sldLayoutMkLst>
        </pc:sldLayoutChg>
      </pc:sldMasterChg>
    </pc:docChg>
  </pc:docChgLst>
  <pc:docChgLst>
    <pc:chgData name="Сухоплюева Анна Андреевна" userId="S::anna.sukhoplueva@urfu.me::f00456e8-9ff0-4fe0-b242-98785dacfaf6" providerId="AD" clId="Web-{3B53ED13-4F3D-43FC-B88A-82364A437C9A}"/>
    <pc:docChg chg="modSld">
      <pc:chgData name="Сухоплюева Анна Андреевна" userId="S::anna.sukhoplueva@urfu.me::f00456e8-9ff0-4fe0-b242-98785dacfaf6" providerId="AD" clId="Web-{3B53ED13-4F3D-43FC-B88A-82364A437C9A}" dt="2020-10-25T11:27:27.829" v="5" actId="20577"/>
      <pc:docMkLst>
        <pc:docMk/>
      </pc:docMkLst>
      <pc:sldChg chg="modSp">
        <pc:chgData name="Сухоплюева Анна Андреевна" userId="S::anna.sukhoplueva@urfu.me::f00456e8-9ff0-4fe0-b242-98785dacfaf6" providerId="AD" clId="Web-{3B53ED13-4F3D-43FC-B88A-82364A437C9A}" dt="2020-10-25T11:27:27.822" v="4" actId="20577"/>
        <pc:sldMkLst>
          <pc:docMk/>
          <pc:sldMk cId="944901048" sldId="309"/>
        </pc:sldMkLst>
        <pc:spChg chg="mod">
          <ac:chgData name="Сухоплюева Анна Андреевна" userId="S::anna.sukhoplueva@urfu.me::f00456e8-9ff0-4fe0-b242-98785dacfaf6" providerId="AD" clId="Web-{3B53ED13-4F3D-43FC-B88A-82364A437C9A}" dt="2020-10-25T11:27:27.822" v="4" actId="20577"/>
          <ac:spMkLst>
            <pc:docMk/>
            <pc:sldMk cId="944901048" sldId="30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latin typeface="+mn-lt"/>
              </a:rPr>
              <a:t>Итераторы, генераторы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6000"/>
              <a:t>и декораторы</a:t>
            </a:r>
          </a:p>
          <a:p>
            <a:r>
              <a:rPr lang="en-US" sz="2800">
                <a:latin typeface="+mj-lt"/>
              </a:rPr>
              <a:t>Python 5.0</a:t>
            </a:r>
            <a:endParaRPr lang="ru-RU" sz="280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82" y="0"/>
            <a:ext cx="7474344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/>
              <a:t>	Генератор – это итератор, элементы которого можно перебирать (итерировать) только один раз.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Любая функция в </a:t>
            </a:r>
            <a:r>
              <a:rPr lang="ru-RU" err="1"/>
              <a:t>Python</a:t>
            </a:r>
            <a:r>
              <a:rPr lang="ru-RU"/>
              <a:t>, в теле которой встречается ключевое слово </a:t>
            </a:r>
            <a:r>
              <a:rPr lang="ru-RU" b="1" i="1" err="1"/>
              <a:t>yield</a:t>
            </a:r>
            <a:r>
              <a:rPr lang="ru-RU"/>
              <a:t>, называется </a:t>
            </a:r>
            <a:r>
              <a:rPr lang="ru-RU" i="1"/>
              <a:t>генераторной функцией</a:t>
            </a:r>
            <a:r>
              <a:rPr lang="ru-RU"/>
              <a:t> — при вызове она возвращает </a:t>
            </a:r>
            <a:r>
              <a:rPr lang="ru-RU" i="1"/>
              <a:t>объект-генератор</a:t>
            </a:r>
            <a:r>
              <a:rPr lang="ru-RU"/>
              <a:t>. </a:t>
            </a:r>
            <a:endParaRPr lang="en-US"/>
          </a:p>
          <a:p>
            <a:pPr marL="0" indent="0">
              <a:buNone/>
            </a:pPr>
            <a:r>
              <a:rPr lang="ru-RU"/>
              <a:t>Вместо ключевого слова </a:t>
            </a:r>
            <a:r>
              <a:rPr lang="ru-RU" err="1"/>
              <a:t>return</a:t>
            </a:r>
            <a:r>
              <a:rPr lang="ru-RU"/>
              <a:t> в генераторе используется </a:t>
            </a:r>
            <a:r>
              <a:rPr lang="ru-RU" err="1"/>
              <a:t>yield</a:t>
            </a:r>
            <a:r>
              <a:rPr lang="ru-RU"/>
              <a:t>. </a:t>
            </a:r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75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yield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ru-RU"/>
              <a:t>При первом исполнении кода тела функции код будет выполнен с начала и до первого встретившегося оператора </a:t>
            </a:r>
            <a:r>
              <a:rPr lang="ru-RU" b="1" err="1"/>
              <a:t>yield</a:t>
            </a:r>
            <a:r>
              <a:rPr lang="ru-RU"/>
              <a:t>. После этого будет возвращено первое значение и выполнение тела функции опять приостановлено.</a:t>
            </a:r>
            <a:endParaRPr lang="en-US"/>
          </a:p>
          <a:p>
            <a:pPr marL="0" indent="0">
              <a:buNone/>
            </a:pPr>
            <a:r>
              <a:rPr lang="en-US"/>
              <a:t>          </a:t>
            </a:r>
            <a:r>
              <a:rPr lang="ru-RU"/>
              <a:t> Запрос следующего значения у генератора во время итерации заставит код тела функции выполняться дальше (с предыдущего </a:t>
            </a:r>
            <a:r>
              <a:rPr lang="ru-RU" b="1" err="1"/>
              <a:t>yield</a:t>
            </a:r>
            <a:r>
              <a:rPr lang="ru-RU" err="1"/>
              <a:t>’а</a:t>
            </a:r>
            <a:r>
              <a:rPr lang="ru-RU"/>
              <a:t>), пока не встретится следующий </a:t>
            </a:r>
            <a:r>
              <a:rPr lang="ru-RU" b="1" err="1"/>
              <a:t>yield</a:t>
            </a:r>
            <a:r>
              <a:rPr lang="ru-RU"/>
              <a:t>. Генератор считается «закончившимся» в случае если при очередном исполнении кода тела функции не было встречено ни одного оператора </a:t>
            </a:r>
            <a:r>
              <a:rPr lang="ru-RU" b="1" err="1"/>
              <a:t>yield</a:t>
            </a:r>
            <a:r>
              <a:rPr 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367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Функции-генераторы – это функции, которые возвращают значение и затем могут продолжить работу с того места, где они остановились в предыдущий раз.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В результате генераторы позволяют нам генерировать последовательности значений постепенно, не создавая всю последовательность единовременно в памяти. 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5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387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	Во многих отношениях, функция-генератор выглядит очень похоже на обычную функцию. Основное отличие в том, что когда эта функция компилируется, она становится объектом, который поддерживает протокол итераций. </a:t>
            </a:r>
          </a:p>
          <a:p>
            <a:pPr marL="0" indent="0">
              <a:buNone/>
            </a:pPr>
            <a:r>
              <a:rPr lang="ru-RU"/>
              <a:t>	Это значит, что когда такая функция вызывается в Вашем коде, она не просто возвращает значение и завершает работу. </a:t>
            </a:r>
          </a:p>
          <a:p>
            <a:pPr marL="0" indent="0">
              <a:buNone/>
            </a:pPr>
            <a:r>
              <a:rPr lang="ru-RU"/>
              <a:t>	Вместо этого, функция-генератор ставит своё выполнение на паузу, и возобновляет выполнение с последней точки генерации значений. </a:t>
            </a:r>
          </a:p>
          <a:p>
            <a:pPr marL="0" indent="0">
              <a:buNone/>
            </a:pPr>
            <a:r>
              <a:rPr lang="ru-RU"/>
              <a:t>	Основное преимущество такого подхода в том, что вместо необходимости сразу вычислить всю серию значений, генератор генерирует одно значение и ставит выполнение на паузу, ожидая дальнейших инструкций. </a:t>
            </a:r>
          </a:p>
          <a:p>
            <a:pPr marL="0" indent="0">
              <a:buNone/>
            </a:pPr>
            <a:r>
              <a:rPr lang="ru-RU"/>
              <a:t>	Такая особенность работы называется </a:t>
            </a:r>
            <a:r>
              <a:rPr lang="ru-RU" b="1" err="1"/>
              <a:t>state</a:t>
            </a:r>
            <a:r>
              <a:rPr lang="ru-RU" b="1"/>
              <a:t> </a:t>
            </a:r>
            <a:r>
              <a:rPr lang="ru-RU" b="1" err="1"/>
              <a:t>suspension</a:t>
            </a:r>
            <a:r>
              <a:rPr 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82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Например, функция </a:t>
            </a:r>
            <a:r>
              <a:rPr lang="en-US" b="1"/>
              <a:t>range() </a:t>
            </a:r>
            <a:r>
              <a:rPr lang="ru-RU"/>
              <a:t>не создает весь список в памяти от начала до конца.</a:t>
            </a:r>
          </a:p>
          <a:p>
            <a:pPr marL="0" indent="0">
              <a:buNone/>
            </a:pPr>
            <a:r>
              <a:rPr lang="ru-RU"/>
              <a:t>	Вместо этого она просто хранит последнее значение и размер шага, и постепенно возвращает значения.</a:t>
            </a:r>
          </a:p>
          <a:p>
            <a:pPr marL="0" indent="0">
              <a:buNone/>
            </a:pPr>
            <a:r>
              <a:rPr lang="ru-RU"/>
              <a:t>	В итоге список генерируется постепенно без необходимости создания одного большого списка в памяти.</a:t>
            </a:r>
          </a:p>
          <a:p>
            <a:pPr marL="0" indent="0">
              <a:buNone/>
            </a:pPr>
            <a:r>
              <a:rPr lang="ru-RU"/>
              <a:t>Обычно генераторы используются в циклах. На каждой итерации цикла используется только очередное значение из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92984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Функция, которая возводит числа в куб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create_cubes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result = []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for x in range 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result.append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(x**3)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return result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здесь мы храним в памяти весь список</a:t>
            </a:r>
          </a:p>
        </p:txBody>
      </p:sp>
    </p:spTree>
    <p:extLst>
      <p:ext uri="{BB962C8B-B14F-4D97-AF65-F5344CB8AC3E}">
        <p14:creationId xmlns:p14="http://schemas.microsoft.com/office/powerpoint/2010/main" val="326085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аналогично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for x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gencubes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(10):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print(x)</a:t>
            </a:r>
          </a:p>
          <a:p>
            <a:pPr marL="0" indent="0">
              <a:buNone/>
            </a:pPr>
            <a:r>
              <a:rPr lang="en-US"/>
              <a:t>0</a:t>
            </a:r>
          </a:p>
          <a:p>
            <a:pPr marL="0" indent="0">
              <a:buNone/>
            </a:pPr>
            <a:r>
              <a:rPr lang="en-US"/>
              <a:t>1</a:t>
            </a:r>
          </a:p>
          <a:p>
            <a:pPr marL="0" indent="0">
              <a:buNone/>
            </a:pPr>
            <a:r>
              <a:rPr lang="en-US"/>
              <a:t>8</a:t>
            </a:r>
          </a:p>
          <a:p>
            <a:pPr marL="0" indent="0">
              <a:buNone/>
            </a:pPr>
            <a:r>
              <a:rPr lang="en-US"/>
              <a:t>27</a:t>
            </a:r>
          </a:p>
          <a:p>
            <a:pPr marL="0" indent="0">
              <a:buNone/>
            </a:pPr>
            <a:r>
              <a:rPr lang="en-US"/>
              <a:t>64</a:t>
            </a:r>
          </a:p>
          <a:p>
            <a:pPr marL="0" indent="0">
              <a:buNone/>
            </a:pPr>
            <a:r>
              <a:rPr lang="en-US"/>
              <a:t>125</a:t>
            </a:r>
          </a:p>
          <a:p>
            <a:pPr marL="0" indent="0">
              <a:buNone/>
            </a:pPr>
            <a:r>
              <a:rPr lang="en-US"/>
              <a:t>216</a:t>
            </a:r>
          </a:p>
          <a:p>
            <a:pPr marL="0" indent="0">
              <a:buNone/>
            </a:pPr>
            <a:r>
              <a:rPr lang="en-US"/>
              <a:t>343</a:t>
            </a:r>
          </a:p>
          <a:p>
            <a:pPr marL="0" indent="0">
              <a:buNone/>
            </a:pPr>
            <a:r>
              <a:rPr lang="en-US"/>
              <a:t>512</a:t>
            </a:r>
          </a:p>
          <a:p>
            <a:pPr marL="0" indent="0">
              <a:buNone/>
            </a:pPr>
            <a:r>
              <a:rPr lang="en-US"/>
              <a:t>729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041648" y="2542032"/>
            <a:ext cx="528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не хранит в памяти список, каждый раз выводит лишь одно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45662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592" y="417448"/>
            <a:ext cx="10515600" cy="6074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	Функция-генератор, которая возводит числа в куб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gencubes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for x in range(n):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yield x**3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Здесь каждый раз получаем лишь одно значение, всю последовательность одновременно в списке не храним, используем память более эффективно. Особенно заметно при работе с </a:t>
            </a:r>
            <a:r>
              <a:rPr lang="en-US"/>
              <a:t>Big Data</a:t>
            </a:r>
          </a:p>
          <a:p>
            <a:pPr marL="0" indent="0">
              <a:buNone/>
            </a:pPr>
            <a:r>
              <a:rPr lang="ru-RU"/>
              <a:t>	Чтобы получить результат в виде списка используем </a:t>
            </a:r>
            <a:r>
              <a:rPr lang="en-US" b="1"/>
              <a:t>list(</a:t>
            </a:r>
            <a:r>
              <a:rPr lang="en-US" b="1" err="1"/>
              <a:t>gencubes</a:t>
            </a:r>
            <a:r>
              <a:rPr lang="en-US" b="1"/>
              <a:t>(10))</a:t>
            </a:r>
            <a:endParaRPr lang="ru-RU" b="1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функция для получения чисел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genfibon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Generate a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fibonnaci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sequence up to n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a = 1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b = 1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yield a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b,a+b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4261104"/>
            <a:ext cx="3941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– </a:t>
            </a:r>
            <a:r>
              <a:rPr lang="ru-RU"/>
              <a:t>очередное число</a:t>
            </a:r>
          </a:p>
          <a:p>
            <a:r>
              <a:rPr lang="en-US"/>
              <a:t>b  - </a:t>
            </a:r>
            <a:r>
              <a:rPr lang="ru-RU"/>
              <a:t>предыдущее число</a:t>
            </a:r>
          </a:p>
          <a:p>
            <a:r>
              <a:rPr lang="en-US"/>
              <a:t>yield </a:t>
            </a:r>
            <a:r>
              <a:rPr lang="ru-RU"/>
              <a:t>возвращает очередное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3713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genfibon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(10):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1</a:t>
            </a:r>
          </a:p>
          <a:p>
            <a:pPr marL="0" indent="0">
              <a:buNone/>
            </a:pPr>
            <a:r>
              <a:rPr lang="en-US"/>
              <a:t>1</a:t>
            </a:r>
          </a:p>
          <a:p>
            <a:pPr marL="0" indent="0">
              <a:buNone/>
            </a:pPr>
            <a:r>
              <a:rPr lang="en-US"/>
              <a:t>2</a:t>
            </a:r>
          </a:p>
          <a:p>
            <a:pPr marL="0" indent="0">
              <a:buNone/>
            </a:pPr>
            <a:r>
              <a:rPr lang="en-US"/>
              <a:t>3</a:t>
            </a:r>
          </a:p>
          <a:p>
            <a:pPr marL="0" indent="0">
              <a:buNone/>
            </a:pPr>
            <a:r>
              <a:rPr lang="en-US"/>
              <a:t>5</a:t>
            </a:r>
          </a:p>
          <a:p>
            <a:pPr marL="0" indent="0">
              <a:buNone/>
            </a:pPr>
            <a:r>
              <a:rPr lang="en-US"/>
              <a:t>8</a:t>
            </a:r>
          </a:p>
          <a:p>
            <a:pPr marL="0" indent="0">
              <a:buNone/>
            </a:pPr>
            <a:r>
              <a:rPr lang="en-US"/>
              <a:t>13</a:t>
            </a:r>
          </a:p>
          <a:p>
            <a:pPr marL="0" indent="0">
              <a:buNone/>
            </a:pPr>
            <a:r>
              <a:rPr lang="en-US"/>
              <a:t>21</a:t>
            </a:r>
          </a:p>
          <a:p>
            <a:pPr marL="0" indent="0">
              <a:buNone/>
            </a:pPr>
            <a:r>
              <a:rPr lang="en-US"/>
              <a:t>34</a:t>
            </a:r>
          </a:p>
          <a:p>
            <a:pPr marL="0" indent="0">
              <a:buNone/>
            </a:pPr>
            <a:r>
              <a:rPr lang="en-US"/>
              <a:t>55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8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	</a:t>
            </a:r>
            <a:r>
              <a:rPr lang="ru-RU" sz="3200"/>
              <a:t>Во многих современных языках программирования используют такие сущности как итераторы. Основное их назначение – это упрощение навигации по элементам объекта, который, как правило, представляет собой некоторую коллекцию (список, словарь и т.п.).</a:t>
            </a:r>
          </a:p>
        </p:txBody>
      </p:sp>
    </p:spTree>
    <p:extLst>
      <p:ext uri="{BB962C8B-B14F-4D97-AF65-F5344CB8AC3E}">
        <p14:creationId xmlns:p14="http://schemas.microsoft.com/office/powerpoint/2010/main" val="198799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обычная 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/>
              <a:t>храним в памяти весь список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fibon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a = 1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b = 1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output = []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output.append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(a)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b,a+b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return output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Если мы укажем больше значение n (например 100000), вторая функция будет хранить каждое из результирующих значений, хотя в нашем случае нам только нужен предыдущий результат, чтобы вычислить следующее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75316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Выражение 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Генераторы выражений предназначены для компактного и удобного способа генерации коллекций элементов, а также преобразования одного типа коллекций в другой.</a:t>
            </a:r>
          </a:p>
          <a:p>
            <a:pPr marL="0" indent="0">
              <a:buNone/>
            </a:pPr>
            <a:r>
              <a:rPr lang="ru-RU"/>
              <a:t>	В процессе генерации или преобразования возможно применение условий и модификация элементов.</a:t>
            </a:r>
          </a:p>
          <a:p>
            <a:pPr marL="0" indent="0">
              <a:buNone/>
            </a:pPr>
            <a:r>
              <a:rPr lang="ru-RU"/>
              <a:t>	Генераторы выражений, так же как и генераторы коллекций являются синтаксическим сахаром и не решают задач, которые нельзя было бы решить без их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20287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генераторов выражений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  <a:p>
            <a:r>
              <a:rPr lang="ru-RU"/>
              <a:t>Более короткий и удобный синтаксис, чем генерация в обычном цикле.</a:t>
            </a:r>
          </a:p>
          <a:p>
            <a:r>
              <a:rPr lang="ru-RU"/>
              <a:t>Более понятный и читаемый синтаксис</a:t>
            </a:r>
          </a:p>
          <a:p>
            <a:r>
              <a:rPr lang="ru-RU"/>
              <a:t>Быстрее набирать, легче читать, особенно когда подобных операций много в коде.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4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выражение-генератор (</a:t>
            </a:r>
            <a:r>
              <a:rPr lang="ru-RU" err="1"/>
              <a:t>generator</a:t>
            </a:r>
            <a:r>
              <a:rPr lang="ru-RU"/>
              <a:t> </a:t>
            </a:r>
            <a:r>
              <a:rPr lang="ru-RU" err="1"/>
              <a:t>expression</a:t>
            </a:r>
            <a:r>
              <a:rPr lang="ru-RU"/>
              <a:t>) — выражение в круглых скобках которое выдает создает на каждой итерации новый элемент по правилам.</a:t>
            </a:r>
          </a:p>
          <a:p>
            <a:r>
              <a:rPr lang="ru-RU"/>
              <a:t>генератор коллекции — обобщенное название для генератора списка (</a:t>
            </a:r>
            <a:r>
              <a:rPr lang="ru-RU" err="1"/>
              <a:t>list</a:t>
            </a:r>
            <a:r>
              <a:rPr lang="ru-RU"/>
              <a:t> </a:t>
            </a:r>
            <a:r>
              <a:rPr lang="ru-RU" err="1"/>
              <a:t>comprehension</a:t>
            </a:r>
            <a:r>
              <a:rPr lang="ru-RU"/>
              <a:t>), генератора словаря (</a:t>
            </a:r>
            <a:r>
              <a:rPr lang="ru-RU" err="1"/>
              <a:t>dictionary</a:t>
            </a:r>
            <a:r>
              <a:rPr lang="ru-RU"/>
              <a:t> </a:t>
            </a:r>
            <a:r>
              <a:rPr lang="ru-RU" err="1"/>
              <a:t>comprehension</a:t>
            </a:r>
            <a:r>
              <a:rPr lang="ru-RU"/>
              <a:t>) и генератора множества (</a:t>
            </a:r>
            <a:r>
              <a:rPr lang="ru-RU" err="1"/>
              <a:t>set</a:t>
            </a:r>
            <a:r>
              <a:rPr lang="ru-RU"/>
              <a:t> </a:t>
            </a:r>
            <a:r>
              <a:rPr lang="ru-RU" err="1"/>
              <a:t>comprehension</a:t>
            </a:r>
            <a:r>
              <a:rPr lang="ru-R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632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Генераторы списков предназначены для удобной обработки списков, к которой можно отнести и создание новых списков, и модификацию существующих.</a:t>
            </a:r>
          </a:p>
        </p:txBody>
      </p:sp>
    </p:spTree>
    <p:extLst>
      <p:ext uri="{BB962C8B-B14F-4D97-AF65-F5344CB8AC3E}">
        <p14:creationId xmlns:p14="http://schemas.microsoft.com/office/powerpoint/2010/main" val="129873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     Для создания списка, заполненного одинаковыми элементами, можно использовать оператор повторения списка, например: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A = [0] * n</a:t>
            </a:r>
          </a:p>
          <a:p>
            <a:pPr marL="0" indent="0">
              <a:buNone/>
            </a:pPr>
            <a:r>
              <a:rPr lang="ru-RU"/>
              <a:t>   Общий вид генератора следующий: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[выражение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переменная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список]</a:t>
            </a:r>
          </a:p>
        </p:txBody>
      </p:sp>
    </p:spTree>
    <p:extLst>
      <p:ext uri="{BB962C8B-B14F-4D97-AF65-F5344CB8AC3E}">
        <p14:creationId xmlns:p14="http://schemas.microsoft.com/office/powerpoint/2010/main" val="104666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[выражение </a:t>
            </a:r>
            <a:r>
              <a:rPr lang="ru-RU" err="1"/>
              <a:t>for</a:t>
            </a:r>
            <a:r>
              <a:rPr lang="ru-RU"/>
              <a:t> переменная </a:t>
            </a:r>
            <a:r>
              <a:rPr lang="ru-RU" err="1"/>
              <a:t>in</a:t>
            </a:r>
            <a:r>
              <a:rPr lang="ru-RU"/>
              <a:t> список]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/>
              <a:t>    где 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переменная</a:t>
            </a:r>
            <a:r>
              <a:rPr lang="ru-RU"/>
              <a:t> — идентификатор некоторой переменной, 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ru-RU" b="1"/>
              <a:t>список</a:t>
            </a:r>
            <a:r>
              <a:rPr lang="ru-RU"/>
              <a:t> — список значений, который принимает данная переменная (как правило, полученный при помощи функции </a:t>
            </a:r>
            <a:r>
              <a:rPr lang="ru-RU" b="1" err="1"/>
              <a:t>range</a:t>
            </a:r>
            <a:r>
              <a:rPr lang="ru-RU"/>
              <a:t>), </a:t>
            </a:r>
          </a:p>
          <a:p>
            <a:pPr marL="0" indent="0">
              <a:buNone/>
            </a:pPr>
            <a:r>
              <a:rPr lang="ru-RU"/>
              <a:t>   </a:t>
            </a:r>
            <a:r>
              <a:rPr lang="ru-RU" b="1"/>
              <a:t>выражение</a:t>
            </a:r>
            <a:r>
              <a:rPr lang="ru-RU"/>
              <a:t> — некоторое выражение, которым будут заполнены элементы списка, как правило, зависящее от использованной в генераторе переменной.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Вот несколько примеров использования генераторов.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    Создать список, состоящий из </a:t>
            </a:r>
            <a:r>
              <a:rPr lang="ru-RU" b="1"/>
              <a:t>n</a:t>
            </a:r>
            <a:r>
              <a:rPr lang="ru-RU"/>
              <a:t> нулей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A = [0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</p:txBody>
      </p:sp>
    </p:spTree>
    <p:extLst>
      <p:ext uri="{BB962C8B-B14F-4D97-AF65-F5344CB8AC3E}">
        <p14:creationId xmlns:p14="http://schemas.microsoft.com/office/powerpoint/2010/main" val="2022842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Генераторы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Создать список, заполненный квадратами целых чисел можно так: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A = [i ** 2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    Если нужно заполнить список квадратами чисел от </a:t>
            </a:r>
            <a:r>
              <a:rPr lang="ru-RU" b="1"/>
              <a:t>1</a:t>
            </a:r>
            <a:r>
              <a:rPr lang="ru-RU"/>
              <a:t> до </a:t>
            </a:r>
            <a:r>
              <a:rPr lang="ru-RU" b="1"/>
              <a:t>n</a:t>
            </a:r>
            <a:r>
              <a:rPr lang="ru-RU"/>
              <a:t>, то можно изменить параметры функции</a:t>
            </a:r>
            <a:r>
              <a:rPr lang="ru-RU" b="1"/>
              <a:t> </a:t>
            </a:r>
            <a:r>
              <a:rPr lang="ru-RU" b="1" err="1"/>
              <a:t>range</a:t>
            </a:r>
            <a:r>
              <a:rPr lang="ru-RU" b="1"/>
              <a:t> </a:t>
            </a:r>
            <a:r>
              <a:rPr lang="ru-RU"/>
              <a:t>на </a:t>
            </a:r>
            <a:r>
              <a:rPr lang="ru-RU" b="1" err="1"/>
              <a:t>range</a:t>
            </a:r>
            <a:r>
              <a:rPr lang="ru-RU" b="1"/>
              <a:t>(1, n + 1)</a:t>
            </a:r>
            <a:r>
              <a:rPr lang="ru-RU"/>
              <a:t>: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A = [i ** 2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(1, n + 1)]</a:t>
            </a:r>
          </a:p>
        </p:txBody>
      </p:sp>
    </p:spTree>
    <p:extLst>
      <p:ext uri="{BB962C8B-B14F-4D97-AF65-F5344CB8AC3E}">
        <p14:creationId xmlns:p14="http://schemas.microsoft.com/office/powerpoint/2010/main" val="131037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Вот так можно получить список, заполненный случайными числами от 1 до 9 (используя функцию </a:t>
            </a:r>
            <a:r>
              <a:rPr lang="ru-RU" b="1" err="1"/>
              <a:t>randint</a:t>
            </a:r>
            <a:r>
              <a:rPr lang="ru-RU"/>
              <a:t> из модуля </a:t>
            </a:r>
            <a:r>
              <a:rPr lang="ru-RU" b="1" err="1"/>
              <a:t>random</a:t>
            </a:r>
            <a:r>
              <a:rPr lang="ru-RU"/>
              <a:t>):</a:t>
            </a:r>
          </a:p>
          <a:p>
            <a:pPr marL="0" indent="0">
              <a:buNone/>
            </a:pPr>
            <a:r>
              <a:rPr lang="ru-RU" sz="1600"/>
              <a:t>       (про работу с модулями подробности позже)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A = [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randint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(1, 9)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  <a:p>
            <a:pPr marL="0" indent="0">
              <a:buNone/>
            </a:pPr>
            <a:r>
              <a:rPr lang="ru-RU"/>
              <a:t>    А в этом примере список будет состоять из строк, считанных со стандартного ввода: сначала нужно ввести число элементов списка (это значение будет использовано в качестве аргумента функции </a:t>
            </a:r>
            <a:r>
              <a:rPr lang="ru-RU" b="1" err="1"/>
              <a:t>range</a:t>
            </a:r>
            <a:r>
              <a:rPr lang="ru-RU"/>
              <a:t>), потом — заданное количество строк: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A = [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err="1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()))]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/>
              <a:t>Итерируемый объект </a:t>
            </a:r>
            <a:r>
              <a:rPr lang="ru-RU"/>
              <a:t>– это объект, который позволяет поочередно обойти свои элементы и может быть преобразован к итератору.</a:t>
            </a:r>
            <a:endParaRPr lang="en-US"/>
          </a:p>
          <a:p>
            <a:endParaRPr lang="en-US"/>
          </a:p>
          <a:p>
            <a:endParaRPr lang="ru-RU"/>
          </a:p>
          <a:p>
            <a:r>
              <a:rPr lang="ru-RU" b="1" i="1"/>
              <a:t>Итератор</a:t>
            </a:r>
            <a:r>
              <a:rPr lang="ru-RU" i="1"/>
              <a:t> – это объект, который поддерживает функцию </a:t>
            </a:r>
            <a:r>
              <a:rPr lang="ru-RU" i="1" err="1"/>
              <a:t>next</a:t>
            </a:r>
            <a:r>
              <a:rPr lang="ru-RU" i="1"/>
              <a:t>() для перехода к следующему элементу коллекции.</a:t>
            </a:r>
          </a:p>
          <a:p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68176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 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[x for x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if x % 2 == 0]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/>
              <a:t>[-2, 0, 2, 4]</a:t>
            </a:r>
            <a:endParaRPr lang="ru-RU"/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= [x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x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x % 2 == 0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x &gt; 0]</a:t>
            </a:r>
          </a:p>
          <a:p>
            <a:pPr marL="0" indent="0">
              <a:buNone/>
            </a:pPr>
            <a:r>
              <a:rPr lang="ru-RU"/>
              <a:t># берем те x, которые одновременно четные и больше нуля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ru-RU"/>
              <a:t>[2, 4]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Выражение выполняется независимо на каждой итерации, обрабатывая каждый элемент индивидуально.</a:t>
            </a:r>
          </a:p>
          <a:p>
            <a:pPr marL="0" indent="0">
              <a:buNone/>
            </a:pPr>
            <a:r>
              <a:rPr lang="ru-RU"/>
              <a:t>	Можно использовать условия: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[x if x &lt; 0 else x**2 for x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ru-RU"/>
              <a:t>Если </a:t>
            </a:r>
            <a:r>
              <a:rPr lang="en-US"/>
              <a:t>x-</a:t>
            </a:r>
            <a:r>
              <a:rPr lang="ru-RU"/>
              <a:t>отрицательное - берем </a:t>
            </a:r>
            <a:r>
              <a:rPr lang="en-US"/>
              <a:t>x, </a:t>
            </a:r>
            <a:r>
              <a:rPr lang="ru-RU"/>
              <a:t>в остальных случаях - берем квадрат </a:t>
            </a:r>
            <a:r>
              <a:rPr lang="en-US"/>
              <a:t>x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/>
              <a:t>[-2, -1, 0, 1, 4, 9, 16, 25]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2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&gt;&gt;&gt; c = [c * 3 for c in 'list']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/>
              <a:t>['</a:t>
            </a:r>
            <a:r>
              <a:rPr lang="en-US" err="1"/>
              <a:t>lll</a:t>
            </a:r>
            <a:r>
              <a:rPr lang="en-US"/>
              <a:t>', 'iii', '</a:t>
            </a:r>
            <a:r>
              <a:rPr lang="en-US" err="1"/>
              <a:t>sss</a:t>
            </a:r>
            <a:r>
              <a:rPr lang="en-US"/>
              <a:t>', '</a:t>
            </a:r>
            <a:r>
              <a:rPr lang="en-US" err="1"/>
              <a:t>ttt</a:t>
            </a:r>
            <a:r>
              <a:rPr lang="en-US"/>
              <a:t>']</a:t>
            </a:r>
            <a:endParaRPr lang="ru-RU"/>
          </a:p>
          <a:p>
            <a:pPr marL="0" indent="0">
              <a:buNone/>
            </a:pPr>
            <a:r>
              <a:rPr lang="ru-RU"/>
              <a:t>---------------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&gt;&gt;&gt; c = [c * 3 for c in 'list' if c != '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']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/>
              <a:t>['</a:t>
            </a:r>
            <a:r>
              <a:rPr lang="en-US" err="1"/>
              <a:t>lll</a:t>
            </a:r>
            <a:r>
              <a:rPr lang="en-US"/>
              <a:t>', '</a:t>
            </a:r>
            <a:r>
              <a:rPr lang="en-US" err="1"/>
              <a:t>sss</a:t>
            </a:r>
            <a:r>
              <a:rPr lang="en-US"/>
              <a:t>', '</a:t>
            </a:r>
            <a:r>
              <a:rPr lang="en-US" err="1"/>
              <a:t>ttt</a:t>
            </a:r>
            <a:r>
              <a:rPr lang="en-US"/>
              <a:t>']</a:t>
            </a:r>
            <a:endParaRPr lang="ru-RU"/>
          </a:p>
          <a:p>
            <a:pPr marL="0" indent="0">
              <a:buNone/>
            </a:pPr>
            <a:r>
              <a:rPr lang="ru-RU"/>
              <a:t>----------------------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&gt;&gt;&gt; c = [c + d for c in 'list' if c != '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' for d in 'spam' if d != 'a']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/>
              <a:t>['ls', '</a:t>
            </a:r>
            <a:r>
              <a:rPr lang="en-US" err="1"/>
              <a:t>lp</a:t>
            </a:r>
            <a:r>
              <a:rPr lang="en-US"/>
              <a:t>', 'lm', '</a:t>
            </a:r>
            <a:r>
              <a:rPr lang="en-US" err="1"/>
              <a:t>ss</a:t>
            </a:r>
            <a:r>
              <a:rPr lang="en-US"/>
              <a:t>', '</a:t>
            </a:r>
            <a:r>
              <a:rPr lang="en-US" err="1"/>
              <a:t>sp</a:t>
            </a:r>
            <a:r>
              <a:rPr lang="en-US"/>
              <a:t>', '</a:t>
            </a:r>
            <a:r>
              <a:rPr lang="en-US" err="1"/>
              <a:t>sm</a:t>
            </a:r>
            <a:r>
              <a:rPr lang="en-US"/>
              <a:t>', '</a:t>
            </a:r>
            <a:r>
              <a:rPr lang="en-US" err="1"/>
              <a:t>ts</a:t>
            </a:r>
            <a:r>
              <a:rPr lang="en-US"/>
              <a:t>', '</a:t>
            </a:r>
            <a:r>
              <a:rPr lang="en-US" err="1"/>
              <a:t>tp</a:t>
            </a:r>
            <a:r>
              <a:rPr lang="en-US"/>
              <a:t>', 'tm']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63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сравнение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numbs = [1, 2, 3, 4, 5]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for x in numbs: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if x &gt; 3: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y = x * x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result.append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numbs = [1, 2, 3, 4, 5]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result = [x * x for x in numbs if x &gt; 3]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40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множества (</a:t>
            </a:r>
            <a:r>
              <a:rPr lang="en-US"/>
              <a:t>set comprehension)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my_set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= {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my_set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/>
              <a:t>{0, 1, 2, 3, 4, 5, -1, -2} </a:t>
            </a:r>
            <a:r>
              <a:rPr lang="ru-RU"/>
              <a:t>      </a:t>
            </a:r>
            <a:r>
              <a:rPr lang="en-US"/>
              <a:t>- </a:t>
            </a:r>
            <a:r>
              <a:rPr lang="en-US" err="1"/>
              <a:t>порядок</a:t>
            </a:r>
            <a:r>
              <a:rPr lang="en-US"/>
              <a:t> </a:t>
            </a:r>
            <a:r>
              <a:rPr lang="en-US" err="1"/>
              <a:t>случаен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словаря (</a:t>
            </a:r>
            <a:r>
              <a:rPr lang="en-US"/>
              <a:t>dictionary comprehension)</a:t>
            </a:r>
            <a:r>
              <a:rPr lang="ru-RU"/>
              <a:t> – переворачиваем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dict_abc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= {'a': 1, 'b': 2, 'c': 3, 'd': 3}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dict_123 = {v: k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k, v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dict_abc.items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()}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(dict_123)</a:t>
            </a:r>
          </a:p>
          <a:p>
            <a:pPr marL="0" indent="0">
              <a:buNone/>
            </a:pPr>
            <a:r>
              <a:rPr lang="ru-RU"/>
              <a:t>{1: 'a', 2: 'b', 3: 'd'}</a:t>
            </a:r>
          </a:p>
          <a:p>
            <a:pPr marL="0" indent="0">
              <a:buNone/>
            </a:pPr>
            <a:r>
              <a:rPr lang="ru-RU"/>
              <a:t>        Обратите внимание, мы потеряли "с"! Так как значения были одинаковы, то когда они стали ключами, только последнее значение сохранилось.</a:t>
            </a:r>
          </a:p>
        </p:txBody>
      </p:sp>
    </p:spTree>
    <p:extLst>
      <p:ext uri="{BB962C8B-B14F-4D97-AF65-F5344CB8AC3E}">
        <p14:creationId xmlns:p14="http://schemas.microsoft.com/office/powerpoint/2010/main" val="65986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Генератор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dict_a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{x: x**2 for x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dict_a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/>
              <a:t>{0: 0, 1: 1, 2: 4, 3: 9, 4: 16, -2: 4, -1: 1, 5: 25}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dict_gen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((x, x ** 2) for x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генератор-выражения для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63615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/>
              <a:t>	Выражения-генераторы (</a:t>
            </a:r>
            <a:r>
              <a:rPr lang="ru-RU" err="1"/>
              <a:t>generator</a:t>
            </a:r>
            <a:r>
              <a:rPr lang="ru-RU"/>
              <a:t> </a:t>
            </a:r>
            <a:r>
              <a:rPr lang="ru-RU" err="1"/>
              <a:t>expressions</a:t>
            </a:r>
            <a:r>
              <a:rPr lang="ru-RU"/>
              <a:t>) доступны, начиная с </a:t>
            </a:r>
            <a:r>
              <a:rPr lang="ru-RU" err="1"/>
              <a:t>Python</a:t>
            </a:r>
            <a:r>
              <a:rPr lang="ru-RU"/>
              <a:t> 2.4. Основное их отличие от генераторов коллекций в том, что они выдают элемент </a:t>
            </a:r>
            <a:r>
              <a:rPr lang="ru-RU" err="1"/>
              <a:t>по-одному</a:t>
            </a:r>
            <a:r>
              <a:rPr lang="ru-RU"/>
              <a:t>, не загружая в память сразу всю коллекцию.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Если мы создаем большую структуру данных без использования генератора, то она загружается в память целиком, соответственно, это увеличивает расход памяти приложением, а в крайних случаях памяти может просто не хватить. </a:t>
            </a:r>
          </a:p>
          <a:p>
            <a:pPr marL="0" indent="0">
              <a:buNone/>
            </a:pPr>
            <a:r>
              <a:rPr lang="ru-RU"/>
              <a:t>В случае использования выражения-генератора, такого не происходит, так как элементы создаются </a:t>
            </a:r>
            <a:r>
              <a:rPr lang="ru-RU" err="1"/>
              <a:t>по-одному</a:t>
            </a:r>
            <a:r>
              <a:rPr lang="ru-RU"/>
              <a:t>, в момент обращения.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1653839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    #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выражение-генератор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     # -2 -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получаем очередной элемент генератора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     # -1 -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получаем очередной элемент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669599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sum(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sum((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  #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так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тоже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можно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   # 12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0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	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вы создаёте список (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list)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считывать его элементы по одному — это называется итерацией.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lst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[1, 2, 3]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lst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/>
              <a:t>1</a:t>
            </a:r>
          </a:p>
          <a:p>
            <a:pPr marL="0" indent="0">
              <a:buNone/>
            </a:pPr>
            <a:r>
              <a:rPr lang="en-US"/>
              <a:t>2</a:t>
            </a:r>
          </a:p>
          <a:p>
            <a:pPr marL="0" indent="0">
              <a:buNone/>
            </a:pPr>
            <a:r>
              <a:rPr lang="en-US"/>
              <a:t>3</a:t>
            </a:r>
          </a:p>
          <a:p>
            <a:pPr marL="0" indent="0">
              <a:buNone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—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итерируемый объект (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8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print(sum(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  # 12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print(sum(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  # 0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Обратите внимание, что после прохождения по выражению-генератору оно остается пустым!</a:t>
            </a:r>
          </a:p>
        </p:txBody>
      </p:sp>
    </p:spTree>
    <p:extLst>
      <p:ext uri="{BB962C8B-B14F-4D97-AF65-F5344CB8AC3E}">
        <p14:creationId xmlns:p14="http://schemas.microsoft.com/office/powerpoint/2010/main" val="1705048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Создать генератор списка из исходного</a:t>
            </a:r>
          </a:p>
          <a:p>
            <a:pPr marL="514350" indent="-514350">
              <a:buAutoNum type="arabicParenR"/>
            </a:pPr>
            <a:r>
              <a:rPr lang="ru-RU"/>
              <a:t>берет только четные значения, отрицательные возводит в куб, остальные в квадрат</a:t>
            </a:r>
          </a:p>
          <a:p>
            <a:pPr marL="514350" indent="-514350">
              <a:buAutoNum type="arabicParenR"/>
            </a:pPr>
            <a:r>
              <a:rPr lang="ru-RU"/>
              <a:t>считает длину строк для списка из строк</a:t>
            </a:r>
          </a:p>
          <a:p>
            <a:pPr marL="514350" indent="-514350">
              <a:buAutoNum type="arabicParenR"/>
            </a:pPr>
            <a:r>
              <a:rPr lang="ru-RU"/>
              <a:t>список квадратов четных чисел</a:t>
            </a:r>
          </a:p>
          <a:p>
            <a:pPr marL="514350" indent="-514350">
              <a:buAutoNum type="arabicParenR"/>
            </a:pPr>
            <a:r>
              <a:rPr lang="ru-RU"/>
              <a:t>только положительные, кратные 5, отрицательные заменить на 0</a:t>
            </a:r>
          </a:p>
          <a:p>
            <a:pPr marL="514350" indent="-514350">
              <a:buAutoNum type="arabicParenR"/>
            </a:pPr>
            <a:r>
              <a:rPr lang="ru-RU"/>
              <a:t>из строки – только гласные буквы</a:t>
            </a:r>
          </a:p>
          <a:p>
            <a:pPr marL="514350" indent="-514350">
              <a:buAutoNum type="arabicParenR"/>
            </a:pPr>
            <a:r>
              <a:rPr lang="ru-RU"/>
              <a:t>Создать генератор словаря, значение равно квадрат ключа</a:t>
            </a:r>
          </a:p>
          <a:p>
            <a:pPr marL="514350" indent="-514350">
              <a:buAutoNum type="arabicParenR"/>
            </a:pPr>
            <a:endParaRPr lang="ru-RU"/>
          </a:p>
          <a:p>
            <a:pPr marL="514350" indent="-514350">
              <a:buAutoNum type="arabicParenR"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74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7) из [1,2,3,4,5,6,7] получить {1: 1, 3: 27, 5: 125, 7: 343}</a:t>
            </a:r>
          </a:p>
          <a:p>
            <a:pPr marL="0" indent="0">
              <a:buNone/>
            </a:pPr>
            <a:r>
              <a:rPr lang="ru-RU"/>
              <a:t>8) из [1, 2, 3, 4, 4, 5, 6, 6, 6, 7, 7] получить {2, 4, 6}</a:t>
            </a:r>
          </a:p>
          <a:p>
            <a:pPr marL="0" indent="0">
              <a:buNone/>
            </a:pPr>
            <a:r>
              <a:rPr lang="ru-RU"/>
              <a:t>9) получить список [0, 10, 20, 30, 40, 50, 60, 70, 80, 90] без исходного</a:t>
            </a:r>
            <a:endParaRPr lang="en-US"/>
          </a:p>
          <a:p>
            <a:pPr marL="0" indent="0">
              <a:buNone/>
            </a:pPr>
            <a:r>
              <a:rPr lang="en-US"/>
              <a:t>10)</a:t>
            </a:r>
            <a:r>
              <a:rPr lang="ru-RU"/>
              <a:t> написать функцию-генератор с </a:t>
            </a:r>
            <a:r>
              <a:rPr lang="en-US"/>
              <a:t>yield</a:t>
            </a:r>
            <a:r>
              <a:rPr lang="ru-RU"/>
              <a:t>, которая может перебирать числа, делящиеся на 7, в диапазоне от 0 до n.</a:t>
            </a:r>
          </a:p>
          <a:p>
            <a:pPr marL="0" indent="0">
              <a:buNone/>
            </a:pPr>
            <a:r>
              <a:rPr lang="ru-RU"/>
              <a:t>11) функция генератор, выводит четные числа, разделенные запятыми от 0 до </a:t>
            </a:r>
            <a:r>
              <a:rPr lang="en-US"/>
              <a:t>n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70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Декораторы позволяют «декорировать» функцию.</a:t>
            </a:r>
          </a:p>
          <a:p>
            <a:pPr marL="0" indent="0">
              <a:buNone/>
            </a:pPr>
            <a:r>
              <a:rPr lang="ru-RU"/>
              <a:t>	</a:t>
            </a:r>
          </a:p>
          <a:p>
            <a:pPr marL="0" indent="0">
              <a:buNone/>
            </a:pPr>
            <a:r>
              <a:rPr lang="ru-RU"/>
              <a:t>	Декораторы можно представить себе как функции, которые меняют </a:t>
            </a:r>
            <a:r>
              <a:rPr lang="ru-RU" i="1"/>
              <a:t>функциональность</a:t>
            </a:r>
            <a:r>
              <a:rPr lang="ru-RU"/>
              <a:t> другой функции. Они помогают сделать Ваш код короче, а также по стилю более похожим на стиль </a:t>
            </a:r>
            <a:r>
              <a:rPr lang="ru-RU" err="1"/>
              <a:t>Python</a:t>
            </a:r>
            <a:r>
              <a:rPr 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967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209" y="298162"/>
            <a:ext cx="10515600" cy="6403974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Создадим простую функцию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simple_func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return &lt;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результат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800"/>
              <a:t>А теперь мы хотим добавить в функцию дополнительные возможности:</a:t>
            </a: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simple_func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дополнительные действия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return &lt;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результат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51182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Существует два варианта, как это сделать:</a:t>
            </a:r>
          </a:p>
          <a:p>
            <a:r>
              <a:rPr lang="ru-RU"/>
              <a:t>добавить новую функциональность в старую функцию</a:t>
            </a:r>
          </a:p>
          <a:p>
            <a:r>
              <a:rPr lang="ru-RU"/>
              <a:t>создать новую функцию, скопировать в нее старый код и добавить новый код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30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Но что, если вы затем захотите убрать эту новую функциональность? Можно ли включать/выключать функциональность?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Декораторы позволяют добавить функциональность в уже существующую функцию. Они используют оператор </a:t>
            </a:r>
            <a:r>
              <a:rPr lang="en-US"/>
              <a:t>@</a:t>
            </a:r>
            <a:r>
              <a:rPr lang="ru-RU"/>
              <a:t> и помещаются поверх исходной функции</a:t>
            </a:r>
          </a:p>
          <a:p>
            <a:pPr marL="0" indent="0">
              <a:buNone/>
            </a:pPr>
            <a:r>
              <a:rPr lang="ru-RU"/>
              <a:t>	Когда дополнительный код уже больше не нужен вы просто удаляете декоратор</a:t>
            </a:r>
          </a:p>
        </p:txBody>
      </p:sp>
    </p:spTree>
    <p:extLst>
      <p:ext uri="{BB962C8B-B14F-4D97-AF65-F5344CB8AC3E}">
        <p14:creationId xmlns:p14="http://schemas.microsoft.com/office/powerpoint/2010/main" val="3667573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Декоратор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Декораторы — это, по сути, просто своеобразные «обёртки», которые дают нам возможность делать что-либо до и после того, что сделает декорируемая функция, не изменяя её.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Для того, чтобы понять, как работают декораторы, в первую очередь следует вспомнить, что функции в </a:t>
            </a:r>
            <a:r>
              <a:rPr lang="ru-RU" err="1"/>
              <a:t>python</a:t>
            </a:r>
            <a:r>
              <a:rPr lang="ru-RU"/>
              <a:t> являются объектами, соответственно, их можно возвращать из другой функции или передавать в качестве аргумента. Также следует помнить, что функция в </a:t>
            </a:r>
            <a:r>
              <a:rPr lang="ru-RU" err="1"/>
              <a:t>python</a:t>
            </a:r>
            <a:r>
              <a:rPr lang="ru-RU"/>
              <a:t> может быть определена и внутри другой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594808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Вы можете легко добавить новую функциональность с помощью декоратора: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some_decorator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simple_func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return &lt;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результат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55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Подробнее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Создадим простую функцию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return 1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Поскольку функции являются объектами, мы можем сохранить эту функцию в переменной, затем выполнить ее с помощью этой переменной.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ru-RU"/>
              <a:t>Основное место использования итераторов – это цикл </a:t>
            </a:r>
            <a:r>
              <a:rPr lang="ru-RU" err="1"/>
              <a:t>for</a:t>
            </a:r>
            <a:r>
              <a:rPr lang="ru-RU"/>
              <a:t>. Если вы перебираете элементы в некотором списке или символы в строке с помощью цикла </a:t>
            </a:r>
            <a:r>
              <a:rPr lang="ru-RU" b="1" err="1"/>
              <a:t>for</a:t>
            </a:r>
            <a:r>
              <a:rPr lang="ru-RU"/>
              <a:t>, то ,фактически, это означает, что при каждой итерации цикла происходит обращение к итератору, содержащемуся в строке/списке, с требованием выдать следующий элемент, если элементов в объекте больше нет, то итератор генерирует исключение, обрабатываемое в рамках цикла </a:t>
            </a:r>
            <a:r>
              <a:rPr lang="ru-RU" b="1" err="1"/>
              <a:t>for</a:t>
            </a:r>
            <a:r>
              <a:rPr lang="ru-RU"/>
              <a:t> незаметно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388852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hello():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ru-RU" i="1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Привет!</a:t>
            </a:r>
            <a:r>
              <a:rPr lang="ru-RU" i="1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ru-RU"/>
              <a:t>Привет!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greet = hello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связываем функцию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с переменной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greet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greet()         #</a:t>
            </a:r>
            <a:r>
              <a:rPr lang="ru-RU" i="1">
                <a:solidFill>
                  <a:schemeClr val="accent6">
                    <a:lumMod val="75000"/>
                  </a:schemeClr>
                </a:solidFill>
              </a:rPr>
              <a:t>теперь мы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i="1">
                <a:solidFill>
                  <a:schemeClr val="accent6">
                    <a:lumMod val="75000"/>
                  </a:schemeClr>
                </a:solidFill>
              </a:rPr>
              <a:t> можем вызывать "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i="1">
                <a:solidFill>
                  <a:schemeClr val="accent6">
                    <a:lumMod val="75000"/>
                  </a:schemeClr>
                </a:solidFill>
              </a:rPr>
              <a:t>" через "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</a:rPr>
              <a:t>greet</a:t>
            </a:r>
            <a:r>
              <a:rPr lang="ru-RU" i="1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Привет!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del hello  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если удалить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, то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greet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все еще будет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104483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hello (name = ‘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Мария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функция со значением по умолчанию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 (‘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Мы запустили функцию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hello’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hello()            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вызываем функцию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Мы запустили функцию </a:t>
            </a:r>
            <a:r>
              <a:rPr lang="en-US"/>
              <a:t>hello</a:t>
            </a:r>
            <a:r>
              <a:rPr lang="ru-RU"/>
              <a:t>  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получаем фразу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36" y="9527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определим функцию внутри этой функции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= ‘Мария’): #функция со значением по умолчанию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(‘Мы запустили функцию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greet 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    return ‘\t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Это функция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greet 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внутри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hello’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print(greet())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ru-RU"/>
              <a:t>Мы запустили функцию </a:t>
            </a:r>
            <a:r>
              <a:rPr lang="en-US"/>
              <a:t>hello()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ru-RU"/>
              <a:t>Это функция </a:t>
            </a:r>
            <a:r>
              <a:rPr lang="en-US"/>
              <a:t>greet</a:t>
            </a:r>
            <a:r>
              <a:rPr lang="ru-RU"/>
              <a:t> внутри функции </a:t>
            </a:r>
            <a:r>
              <a:rPr lang="en-US"/>
              <a:t>hello</a:t>
            </a:r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118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864"/>
            <a:ext cx="10515600" cy="60210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/>
              <a:t>добавим еще одну вложенную функцию: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/>
                </a:solidFill>
              </a:rPr>
              <a:t>def</a:t>
            </a:r>
            <a:r>
              <a:rPr lang="en-US">
                <a:solidFill>
                  <a:schemeClr val="accent6"/>
                </a:solidFill>
              </a:rPr>
              <a:t> hello(name='Name'):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print('</a:t>
            </a:r>
            <a:r>
              <a:rPr lang="ru-RU">
                <a:solidFill>
                  <a:schemeClr val="accent6"/>
                </a:solidFill>
              </a:rPr>
              <a:t>Запущена функция </a:t>
            </a:r>
            <a:r>
              <a:rPr lang="en-US">
                <a:solidFill>
                  <a:schemeClr val="accent6"/>
                </a:solidFill>
              </a:rPr>
              <a:t>hello()')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  <a:r>
              <a:rPr lang="en-US" err="1">
                <a:solidFill>
                  <a:schemeClr val="accent6"/>
                </a:solidFill>
              </a:rPr>
              <a:t>def</a:t>
            </a:r>
            <a:r>
              <a:rPr lang="en-US">
                <a:solidFill>
                  <a:schemeClr val="accent6"/>
                </a:solidFill>
              </a:rPr>
              <a:t> greet():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    return '\t </a:t>
            </a:r>
            <a:r>
              <a:rPr lang="ru-RU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>
                <a:solidFill>
                  <a:schemeClr val="accent6"/>
                </a:solidFill>
              </a:rPr>
              <a:t>greet()'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  <a:r>
              <a:rPr lang="en-US" err="1">
                <a:solidFill>
                  <a:schemeClr val="accent6"/>
                </a:solidFill>
              </a:rPr>
              <a:t>def</a:t>
            </a:r>
            <a:r>
              <a:rPr lang="en-US">
                <a:solidFill>
                  <a:schemeClr val="accent6"/>
                </a:solidFill>
              </a:rPr>
              <a:t> welcome():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    return "\t </a:t>
            </a:r>
            <a:r>
              <a:rPr lang="ru-RU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>
                <a:solidFill>
                  <a:schemeClr val="accent6"/>
                </a:solidFill>
              </a:rPr>
              <a:t>welcome()"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print(greet())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print(welcome())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print("</a:t>
            </a:r>
            <a:r>
              <a:rPr lang="ru-RU">
                <a:solidFill>
                  <a:schemeClr val="accent6"/>
                </a:solidFill>
              </a:rPr>
              <a:t>Теперь мы вернулись в функцию </a:t>
            </a:r>
            <a:r>
              <a:rPr lang="en-US">
                <a:solidFill>
                  <a:schemeClr val="accent6"/>
                </a:solidFill>
              </a:rPr>
              <a:t>hello()")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556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036"/>
            <a:ext cx="10515600" cy="5989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hello()</a:t>
            </a:r>
          </a:p>
          <a:p>
            <a:pPr marL="0" indent="0">
              <a:buNone/>
            </a:pPr>
            <a:r>
              <a:rPr lang="ru-RU"/>
              <a:t>Запущена функция </a:t>
            </a:r>
            <a:r>
              <a:rPr lang="en-US"/>
              <a:t>hello()</a:t>
            </a:r>
          </a:p>
          <a:p>
            <a:pPr marL="0" indent="0">
              <a:buNone/>
            </a:pPr>
            <a:r>
              <a:rPr lang="en-US"/>
              <a:t>	 </a:t>
            </a:r>
            <a:r>
              <a:rPr lang="ru-RU"/>
              <a:t>Мы находимся внутри функции </a:t>
            </a:r>
            <a:r>
              <a:rPr lang="en-US"/>
              <a:t>greet()</a:t>
            </a:r>
          </a:p>
          <a:p>
            <a:pPr marL="0" indent="0">
              <a:buNone/>
            </a:pPr>
            <a:r>
              <a:rPr lang="en-US"/>
              <a:t>	 </a:t>
            </a:r>
            <a:r>
              <a:rPr lang="ru-RU"/>
              <a:t>Мы находимся внутри функции </a:t>
            </a:r>
            <a:r>
              <a:rPr lang="en-US"/>
              <a:t>welcome()</a:t>
            </a:r>
          </a:p>
          <a:p>
            <a:pPr marL="0" indent="0">
              <a:buNone/>
            </a:pPr>
            <a:r>
              <a:rPr lang="ru-RU"/>
              <a:t>Теперь мы вернулись в функцию </a:t>
            </a:r>
            <a:r>
              <a:rPr lang="en-US"/>
              <a:t>hello()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welcome()</a:t>
            </a:r>
          </a:p>
          <a:p>
            <a:pPr marL="0" indent="0">
              <a:buNone/>
            </a:pPr>
            <a:r>
              <a:rPr lang="en-US"/>
              <a:t>---------------------------------------------------------------------------</a:t>
            </a:r>
          </a:p>
          <a:p>
            <a:pPr marL="0" indent="0">
              <a:buNone/>
            </a:pPr>
            <a:r>
              <a:rPr lang="en-US" err="1"/>
              <a:t>NameError</a:t>
            </a:r>
            <a:r>
              <a:rPr lang="en-US"/>
              <a:t>                                 </a:t>
            </a:r>
            <a:r>
              <a:rPr lang="en-US" err="1"/>
              <a:t>Traceback</a:t>
            </a:r>
            <a:r>
              <a:rPr lang="en-US"/>
              <a:t> (most recent call last)</a:t>
            </a:r>
          </a:p>
          <a:p>
            <a:pPr marL="0" indent="0">
              <a:buNone/>
            </a:pPr>
            <a:r>
              <a:rPr lang="en-US"/>
              <a:t>&lt;ipython-input-18-efaf77b113fd&gt; in &lt;module&gt;()</a:t>
            </a:r>
          </a:p>
          <a:p>
            <a:pPr marL="0" indent="0">
              <a:buNone/>
            </a:pPr>
            <a:r>
              <a:rPr lang="en-US"/>
              <a:t>----&gt; 1 welcome()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NameError</a:t>
            </a:r>
            <a:r>
              <a:rPr lang="en-US"/>
              <a:t>: name 'welcome' is not defined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/>
              <a:t>из-за области видимости функция </a:t>
            </a:r>
            <a:r>
              <a:rPr lang="en-US"/>
              <a:t>welcome() </a:t>
            </a:r>
            <a:r>
              <a:rPr lang="ru-RU"/>
              <a:t>не определена вне функции </a:t>
            </a:r>
            <a:r>
              <a:rPr lang="en-US"/>
              <a:t>hello(). </a:t>
            </a:r>
            <a:r>
              <a:rPr lang="ru-RU"/>
              <a:t>Теперь посмотрим как можно возвращать функции изнутри функций:</a:t>
            </a:r>
          </a:p>
        </p:txBody>
      </p:sp>
    </p:spTree>
    <p:extLst>
      <p:ext uri="{BB962C8B-B14F-4D97-AF65-F5344CB8AC3E}">
        <p14:creationId xmlns:p14="http://schemas.microsoft.com/office/powerpoint/2010/main" val="4218179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/>
                </a:solidFill>
              </a:rPr>
              <a:t>def</a:t>
            </a:r>
            <a:r>
              <a:rPr lang="en-US">
                <a:solidFill>
                  <a:schemeClr val="accent6"/>
                </a:solidFill>
              </a:rPr>
              <a:t> hello(name='Name'):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  <a:r>
              <a:rPr lang="en-US" err="1">
                <a:solidFill>
                  <a:schemeClr val="accent6"/>
                </a:solidFill>
              </a:rPr>
              <a:t>def</a:t>
            </a:r>
            <a:r>
              <a:rPr lang="en-US">
                <a:solidFill>
                  <a:schemeClr val="accent6"/>
                </a:solidFill>
              </a:rPr>
              <a:t> greet():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    return '\t </a:t>
            </a:r>
            <a:r>
              <a:rPr lang="ru-RU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>
                <a:solidFill>
                  <a:schemeClr val="accent6"/>
                </a:solidFill>
              </a:rPr>
              <a:t>greet()'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  <a:r>
              <a:rPr lang="en-US" err="1">
                <a:solidFill>
                  <a:schemeClr val="accent6"/>
                </a:solidFill>
              </a:rPr>
              <a:t>def</a:t>
            </a:r>
            <a:r>
              <a:rPr lang="en-US">
                <a:solidFill>
                  <a:schemeClr val="accent6"/>
                </a:solidFill>
              </a:rPr>
              <a:t> welcome():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    return "\t </a:t>
            </a:r>
            <a:r>
              <a:rPr lang="ru-RU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>
                <a:solidFill>
                  <a:schemeClr val="accent6"/>
                </a:solidFill>
              </a:rPr>
              <a:t>welcome()"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if name == 'Name':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    return greet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        return welcome</a:t>
            </a:r>
            <a:endParaRPr lang="ru-RU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5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0718"/>
            <a:ext cx="10515600" cy="562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	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посмотрим какая функция будет возвращена, если мы установим x =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(), обратите внимание что пустые скобки означают, что имя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определено как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‘Name’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</a:rPr>
              <a:t>x = </a:t>
            </a:r>
            <a:r>
              <a:rPr lang="ru-RU" err="1">
                <a:solidFill>
                  <a:schemeClr val="accent6"/>
                </a:solidFill>
              </a:rPr>
              <a:t>hello</a:t>
            </a:r>
            <a:r>
              <a:rPr lang="ru-RU">
                <a:solidFill>
                  <a:schemeClr val="accent6"/>
                </a:solidFill>
              </a:rPr>
              <a:t>()</a:t>
            </a:r>
          </a:p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</a:rPr>
              <a:t>x</a:t>
            </a:r>
          </a:p>
          <a:p>
            <a:pPr marL="0" indent="0">
              <a:buNone/>
            </a:pPr>
            <a:r>
              <a:rPr lang="ru-RU"/>
              <a:t>&lt;</a:t>
            </a:r>
            <a:r>
              <a:rPr lang="ru-RU" err="1"/>
              <a:t>function</a:t>
            </a:r>
            <a:r>
              <a:rPr lang="ru-RU"/>
              <a:t> __</a:t>
            </a:r>
            <a:r>
              <a:rPr lang="ru-RU" err="1"/>
              <a:t>main</a:t>
            </a:r>
            <a:r>
              <a:rPr lang="ru-RU"/>
              <a:t>__.</a:t>
            </a:r>
            <a:r>
              <a:rPr lang="ru-RU" err="1"/>
              <a:t>hello</a:t>
            </a:r>
            <a:r>
              <a:rPr lang="ru-RU"/>
              <a:t>.&lt;</a:t>
            </a:r>
            <a:r>
              <a:rPr lang="ru-RU" err="1"/>
              <a:t>locals</a:t>
            </a:r>
            <a:r>
              <a:rPr lang="ru-RU"/>
              <a:t>&gt;.</a:t>
            </a:r>
            <a:r>
              <a:rPr lang="ru-RU" err="1"/>
              <a:t>greet</a:t>
            </a:r>
            <a:r>
              <a:rPr lang="ru-RU"/>
              <a:t>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Мы видим что x указывает на функцию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greet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внутри функции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err="1">
                <a:solidFill>
                  <a:schemeClr val="accent6"/>
                </a:solidFill>
              </a:rPr>
              <a:t>print</a:t>
            </a:r>
            <a:r>
              <a:rPr lang="ru-RU">
                <a:solidFill>
                  <a:schemeClr val="accent6"/>
                </a:solidFill>
              </a:rPr>
              <a:t>(x())</a:t>
            </a:r>
          </a:p>
          <a:p>
            <a:pPr marL="0" indent="0">
              <a:buNone/>
            </a:pPr>
            <a:r>
              <a:rPr lang="ru-RU"/>
              <a:t>	 Мы находимся внутри функции </a:t>
            </a:r>
            <a:r>
              <a:rPr lang="ru-RU" err="1"/>
              <a:t>greet</a:t>
            </a:r>
            <a:r>
              <a:rPr lang="ru-RU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9278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	В операторе </a:t>
            </a:r>
            <a:r>
              <a:rPr lang="ru-RU" b="1" err="1"/>
              <a:t>if</a:t>
            </a:r>
            <a:r>
              <a:rPr lang="ru-RU" b="1"/>
              <a:t>/</a:t>
            </a:r>
            <a:r>
              <a:rPr lang="ru-RU" b="1" err="1"/>
              <a:t>else</a:t>
            </a:r>
            <a:r>
              <a:rPr lang="ru-RU"/>
              <a:t> мы возвращаем </a:t>
            </a:r>
            <a:r>
              <a:rPr lang="ru-RU" err="1"/>
              <a:t>greet</a:t>
            </a:r>
            <a:r>
              <a:rPr lang="ru-RU"/>
              <a:t> и </a:t>
            </a:r>
            <a:r>
              <a:rPr lang="ru-RU" err="1"/>
              <a:t>welcome</a:t>
            </a:r>
            <a:r>
              <a:rPr lang="ru-RU"/>
              <a:t>, а не </a:t>
            </a:r>
            <a:r>
              <a:rPr lang="ru-RU" b="1" err="1"/>
              <a:t>greet</a:t>
            </a:r>
            <a:r>
              <a:rPr lang="ru-RU" b="1"/>
              <a:t>() </a:t>
            </a:r>
            <a:r>
              <a:rPr lang="ru-RU"/>
              <a:t>и </a:t>
            </a:r>
            <a:r>
              <a:rPr lang="ru-RU" b="1" err="1"/>
              <a:t>welcome</a:t>
            </a:r>
            <a:r>
              <a:rPr lang="ru-RU" b="1"/>
              <a:t>().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Это потому что, когда мы пишем скобки после названия функции, то запускаем эту функцию. Однако, когда мы не пишем скобки, то мы можем передавать эту функцию, не запуская её.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	Когда мы пишем </a:t>
            </a:r>
            <a:r>
              <a:rPr lang="ru-RU" b="1"/>
              <a:t>x = </a:t>
            </a:r>
            <a:r>
              <a:rPr lang="ru-RU" b="1" err="1"/>
              <a:t>hello</a:t>
            </a:r>
            <a:r>
              <a:rPr lang="ru-RU" b="1"/>
              <a:t>()</a:t>
            </a:r>
            <a:r>
              <a:rPr lang="ru-RU"/>
              <a:t>,</a:t>
            </a:r>
            <a:r>
              <a:rPr lang="ru-RU" b="1"/>
              <a:t> </a:t>
            </a:r>
            <a:r>
              <a:rPr lang="ru-RU"/>
              <a:t>то запускается функция </a:t>
            </a:r>
            <a:r>
              <a:rPr lang="ru-RU" err="1"/>
              <a:t>hello</a:t>
            </a:r>
            <a:r>
              <a:rPr lang="ru-RU"/>
              <a:t>(), и поскольку по умолчанию </a:t>
            </a:r>
            <a:r>
              <a:rPr lang="ru-RU" err="1"/>
              <a:t>name</a:t>
            </a:r>
            <a:r>
              <a:rPr lang="ru-RU"/>
              <a:t> равно </a:t>
            </a:r>
            <a:r>
              <a:rPr lang="en-US"/>
              <a:t>Name</a:t>
            </a:r>
            <a:r>
              <a:rPr lang="ru-RU"/>
              <a:t>, то возвращается функция </a:t>
            </a:r>
            <a:r>
              <a:rPr lang="ru-RU" err="1"/>
              <a:t>greet</a:t>
            </a:r>
            <a:r>
              <a:rPr lang="ru-RU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ru-RU"/>
              <a:t>Если мы поменяем команду на </a:t>
            </a:r>
            <a:r>
              <a:rPr lang="ru-RU" b="1"/>
              <a:t>x = </a:t>
            </a:r>
            <a:r>
              <a:rPr lang="ru-RU" b="1" err="1"/>
              <a:t>hello</a:t>
            </a:r>
            <a:r>
              <a:rPr lang="ru-RU" b="1"/>
              <a:t>(</a:t>
            </a:r>
            <a:r>
              <a:rPr lang="ru-RU" b="1" err="1"/>
              <a:t>name</a:t>
            </a:r>
            <a:r>
              <a:rPr lang="ru-RU" b="1"/>
              <a:t> = "</a:t>
            </a:r>
            <a:r>
              <a:rPr lang="ru-RU" b="1" err="1"/>
              <a:t>Sam</a:t>
            </a:r>
            <a:r>
              <a:rPr lang="ru-RU" b="1"/>
              <a:t>")</a:t>
            </a:r>
            <a:r>
              <a:rPr lang="ru-RU"/>
              <a:t>, то вернется функция </a:t>
            </a:r>
            <a:r>
              <a:rPr lang="ru-RU" err="1"/>
              <a:t>welcome</a:t>
            </a:r>
            <a:r>
              <a:rPr lang="ru-R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9423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как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hello():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return 'Hi, Name!'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other(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print('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Здесь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будет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указан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другой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код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hello()        # </a:t>
            </a:r>
            <a:r>
              <a:rPr lang="ru-RU" sz="2000">
                <a:solidFill>
                  <a:schemeClr val="accent6">
                    <a:lumMod val="75000"/>
                  </a:schemeClr>
                </a:solidFill>
              </a:rPr>
              <a:t>запускаем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en-US"/>
              <a:t>Hi, Name!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other(hello)  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>
                <a:solidFill>
                  <a:schemeClr val="accent6">
                    <a:lumMod val="75000"/>
                  </a:schemeClr>
                </a:solidFill>
              </a:rPr>
              <a:t>запускаем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other</a:t>
            </a:r>
            <a:r>
              <a:rPr lang="ru-RU" sz="2000">
                <a:solidFill>
                  <a:schemeClr val="accent6">
                    <a:lumMod val="75000"/>
                  </a:schemeClr>
                </a:solidFill>
              </a:rPr>
              <a:t>, в качестве параметры используем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r>
              <a:rPr lang="en-US" sz="2400" err="1"/>
              <a:t>Здесь</a:t>
            </a:r>
            <a:r>
              <a:rPr lang="en-US" sz="2400"/>
              <a:t> </a:t>
            </a:r>
            <a:r>
              <a:rPr lang="en-US" sz="2400" err="1"/>
              <a:t>будет</a:t>
            </a:r>
            <a:r>
              <a:rPr lang="en-US" sz="2400"/>
              <a:t> </a:t>
            </a:r>
            <a:r>
              <a:rPr lang="en-US" sz="2400" err="1"/>
              <a:t>указан</a:t>
            </a:r>
            <a:r>
              <a:rPr lang="en-US" sz="2400"/>
              <a:t> </a:t>
            </a:r>
            <a:r>
              <a:rPr lang="en-US" sz="2400" err="1"/>
              <a:t>другой</a:t>
            </a:r>
            <a:r>
              <a:rPr lang="en-US" sz="2400"/>
              <a:t> </a:t>
            </a:r>
            <a:r>
              <a:rPr lang="en-US" sz="2400" err="1"/>
              <a:t>код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Hi, Name!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70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Создаем декоратор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new_decorator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):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в качестве параметра другая функция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wrap_func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():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    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дополнительная функциональность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Здесь находится код, до запуска функции")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вызываем исходную функцию, которую принимаем в качестве параметра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Этот код запустится после функции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()")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   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wrap_func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func_needs_decorator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>
                <a:solidFill>
                  <a:schemeClr val="accent6">
                    <a:lumMod val="50000"/>
                  </a:schemeClr>
                </a:solidFill>
              </a:rPr>
              <a:t>Для этой функции нужен декоратор")</a:t>
            </a:r>
          </a:p>
        </p:txBody>
      </p:sp>
    </p:spTree>
    <p:extLst>
      <p:ext uri="{BB962C8B-B14F-4D97-AF65-F5344CB8AC3E}">
        <p14:creationId xmlns:p14="http://schemas.microsoft.com/office/powerpoint/2010/main" val="160491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ru-RU" err="1"/>
              <a:t>Итерирумые</a:t>
            </a:r>
            <a:r>
              <a:rPr lang="ru-RU"/>
              <a:t> объекты достаточно удобны потому что вы можете считывать из них столько данных, сколько вам необходимо, но при этом вы храните все значения последовательности в памяти и это не всегда приемлемо, особенно если вы имеете достаточно большие последовательности.</a:t>
            </a:r>
            <a:endParaRPr lang="en-US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26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	Функция </a:t>
            </a:r>
            <a:r>
              <a:rPr lang="en-US" err="1"/>
              <a:t>new_decorator</a:t>
            </a:r>
            <a:r>
              <a:rPr lang="ru-RU"/>
              <a:t> принимает на вход функцию и возвращает тоже функцию</a:t>
            </a:r>
          </a:p>
          <a:p>
            <a:pPr marL="0" indent="0">
              <a:buNone/>
            </a:pPr>
            <a:r>
              <a:rPr lang="ru-RU"/>
              <a:t>	На входе любая исходная функция, на выходе другая функция, в которую мы добавили дополнительный код до и после исходной функции, т.е. </a:t>
            </a:r>
            <a:r>
              <a:rPr lang="ru-RU" b="1"/>
              <a:t>декорировали</a:t>
            </a:r>
            <a:r>
              <a:rPr lang="ru-RU"/>
              <a:t> исходную функцию.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24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Теперь создадим функцию, которую будем декорировать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      print(‘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Эта функция нуждается в декораторе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ru-RU"/>
              <a:t>если мы просто запустим эту функцию, то получим одну фразу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/>
              <a:t>Эта функция нуждается в декораторе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8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запустим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new_decorator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и сохраним результат в переменную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decorated_func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запускаем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decorated_func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ru-RU"/>
              <a:t>Здесь находится код, до запуска функции</a:t>
            </a:r>
            <a:endParaRPr lang="ru-RU">
              <a:cs typeface="Calibri"/>
            </a:endParaRPr>
          </a:p>
          <a:p>
            <a:pPr marL="0" indent="0">
              <a:buNone/>
            </a:pPr>
            <a:r>
              <a:rPr lang="ru-RU"/>
              <a:t> Для этой функции нужен декоратор       </a:t>
            </a:r>
            <a:endParaRPr lang="ru-RU">
              <a:cs typeface="Calibri"/>
            </a:endParaRPr>
          </a:p>
          <a:p>
            <a:pPr marL="0" indent="0">
              <a:buNone/>
            </a:pPr>
            <a:r>
              <a:rPr lang="ru-RU"/>
              <a:t> Этот код запустится после функции </a:t>
            </a:r>
            <a:r>
              <a:rPr lang="en-US" err="1"/>
              <a:t>func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  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Декоратор здесь служит оберткой функции, поменяв её поведение.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901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посмотрим, как можно переписать этот код с помощью символа @, который используется в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для декораторов: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("Для этой функции нужен декоратор")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при вызове функции: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ru-RU"/>
              <a:t>Здесь находится код, до запуска функции</a:t>
            </a:r>
          </a:p>
          <a:p>
            <a:pPr marL="0" indent="0">
              <a:buNone/>
            </a:pPr>
            <a:r>
              <a:rPr lang="ru-RU"/>
              <a:t> Для этой функции нужен декоратор       </a:t>
            </a:r>
          </a:p>
          <a:p>
            <a:pPr marL="0" indent="0">
              <a:buNone/>
            </a:pPr>
            <a:r>
              <a:rPr lang="ru-RU"/>
              <a:t> Этот код запустится после функции </a:t>
            </a:r>
            <a:r>
              <a:rPr lang="en-US" err="1"/>
              <a:t>func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0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	Теперь, если мы захотим отключить дополнительную функциональность, то просто сделаем так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("Для этой функции нужен декоратор")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символ @ используется для автоматизации, чтобы сделать код более чистым. Вы будете часто встречаться с декораторами, если начнете использовать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для веб-разработки, например во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Flask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или </a:t>
            </a:r>
            <a:r>
              <a:rPr lang="ru-RU" err="1"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252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/>
              <a:t>Написать декоратор, который оборачивает строку в теги &lt;i&gt;&lt;/i&gt;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Написать декоратор, который оборачивает строку в теги &lt;</a:t>
            </a:r>
            <a:r>
              <a:rPr lang="ru-RU" err="1"/>
              <a:t>strong</a:t>
            </a:r>
            <a:r>
              <a:rPr lang="ru-RU"/>
              <a:t>&gt;&lt;/</a:t>
            </a:r>
            <a:r>
              <a:rPr lang="ru-RU" err="1"/>
              <a:t>strong</a:t>
            </a:r>
            <a:r>
              <a:rPr lang="ru-RU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Применить оба декоратора.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Написать декоратор, который в любую функцию, в __</a:t>
            </a:r>
            <a:r>
              <a:rPr lang="ru-RU" err="1"/>
              <a:t>doc</a:t>
            </a:r>
            <a:r>
              <a:rPr lang="ru-RU"/>
              <a:t>__ дописывает имя и фамилию автора.</a:t>
            </a:r>
          </a:p>
          <a:p>
            <a:pPr marL="0" indent="0">
              <a:buNone/>
            </a:pPr>
            <a:r>
              <a:rPr lang="ru-RU"/>
              <a:t>@</a:t>
            </a:r>
            <a:r>
              <a:rPr lang="ru-RU" err="1"/>
              <a:t>createdbyme</a:t>
            </a:r>
            <a:endParaRPr lang="ru-RU"/>
          </a:p>
          <a:p>
            <a:pPr marL="0" indent="0">
              <a:buNone/>
            </a:pPr>
            <a:r>
              <a:rPr lang="ru-RU" err="1"/>
              <a:t>def</a:t>
            </a:r>
            <a:r>
              <a:rPr lang="ru-RU"/>
              <a:t> a():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80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Справочная информация для практики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/>
              <a:t>	Строки документации </a:t>
            </a:r>
            <a:r>
              <a:rPr lang="ru-RU" b="1" err="1"/>
              <a:t>Python</a:t>
            </a:r>
            <a:endParaRPr lang="ru-RU" b="1"/>
          </a:p>
          <a:p>
            <a:pPr marL="0" indent="0">
              <a:buNone/>
            </a:pPr>
            <a:r>
              <a:rPr lang="ru-RU"/>
              <a:t>Строки документации в </a:t>
            </a:r>
            <a:r>
              <a:rPr lang="ru-RU" err="1"/>
              <a:t>Python</a:t>
            </a:r>
            <a:r>
              <a:rPr lang="ru-RU"/>
              <a:t> — это строки, которые пишутся сразу после определения функции, метода, класса или модуля. Они используются для документирования нашего кода.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Мы можем получить доступ к этим строкам документации, используя атрибут __</a:t>
            </a:r>
            <a:r>
              <a:rPr lang="ru-RU" err="1"/>
              <a:t>doc</a:t>
            </a:r>
            <a:r>
              <a:rPr lang="ru-RU"/>
              <a:t>__.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b="1"/>
              <a:t>	Атрибут __</a:t>
            </a:r>
            <a:r>
              <a:rPr lang="ru-RU" b="1" err="1"/>
              <a:t>doc</a:t>
            </a:r>
            <a:r>
              <a:rPr lang="ru-RU" b="1"/>
              <a:t>__</a:t>
            </a:r>
          </a:p>
          <a:p>
            <a:pPr marL="0" indent="0">
              <a:buNone/>
            </a:pPr>
            <a:r>
              <a:rPr lang="ru-RU"/>
              <a:t>Всякий раз, когда строковые литералы присутствуют сразу после определения функции, модуля, класса или метода, они становятся специальным атрибутом __</a:t>
            </a:r>
            <a:r>
              <a:rPr lang="ru-RU" err="1"/>
              <a:t>doc</a:t>
            </a:r>
            <a:r>
              <a:rPr lang="ru-RU"/>
              <a:t>__ этого объекта. Позже мы можем использовать этот атрибут для получения этой строки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9222583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'''Принимает число n, возвращает квадрат числа n'''</a:t>
            </a:r>
          </a:p>
          <a:p>
            <a:pPr marL="0" indent="0">
              <a:buNone/>
            </a:pP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 n**2</a:t>
            </a:r>
          </a:p>
          <a:p>
            <a:pPr marL="0" indent="0">
              <a:buNone/>
            </a:pPr>
            <a:endParaRPr lang="ru-RU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.__</a:t>
            </a:r>
            <a:r>
              <a:rPr lang="ru-RU" err="1">
                <a:solidFill>
                  <a:schemeClr val="accent6">
                    <a:lumMod val="75000"/>
                  </a:schemeClr>
                </a:solidFill>
              </a:rPr>
              <a:t>doc</a:t>
            </a:r>
            <a:r>
              <a:rPr lang="ru-RU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ru-RU"/>
              <a:t>Принимает число n, возвращает квадрат числа n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Здесь  мы получили доступ к документации нашей функции </a:t>
            </a:r>
            <a:r>
              <a:rPr lang="ru-RU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square</a:t>
            </a:r>
            <a:r>
              <a:rPr lang="ru-R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() с помощью атрибута __</a:t>
            </a:r>
            <a:r>
              <a:rPr lang="ru-RU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</a:t>
            </a:r>
            <a:r>
              <a:rPr lang="ru-R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__.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2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iter</a:t>
            </a:r>
            <a:r>
              <a:rPr lang="en-US"/>
              <a:t>()</a:t>
            </a:r>
            <a:r>
              <a:rPr lang="ru-RU"/>
              <a:t> и </a:t>
            </a:r>
            <a:r>
              <a:rPr lang="en-US"/>
              <a:t>next()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     Объекты, элементы которых можно перебирать в цикле </a:t>
            </a:r>
            <a:r>
              <a:rPr lang="ru-RU" err="1"/>
              <a:t>for</a:t>
            </a:r>
            <a:r>
              <a:rPr lang="ru-RU"/>
              <a:t>, содержат в себе объект итератор, для того, чтобы его получить необходимо использовать функцию </a:t>
            </a:r>
            <a:r>
              <a:rPr lang="ru-RU" err="1"/>
              <a:t>iter</a:t>
            </a:r>
            <a:r>
              <a:rPr lang="ru-RU"/>
              <a:t>(), а для извлечения следующего элемента из итератора – функцию </a:t>
            </a:r>
            <a:r>
              <a:rPr lang="ru-RU" err="1"/>
              <a:t>next</a:t>
            </a:r>
            <a:r>
              <a:rPr lang="ru-RU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2341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num_list</a:t>
            </a:r>
            <a:r>
              <a:rPr lang="en-US"/>
              <a:t> = [1, 2, 3, 4, 5]</a:t>
            </a:r>
          </a:p>
          <a:p>
            <a:pPr marL="0" indent="0">
              <a:buNone/>
            </a:pPr>
            <a:r>
              <a:rPr lang="en-US"/>
              <a:t>for </a:t>
            </a:r>
            <a:r>
              <a:rPr lang="en-US" err="1"/>
              <a:t>i</a:t>
            </a:r>
            <a:r>
              <a:rPr lang="en-US"/>
              <a:t> in </a:t>
            </a:r>
            <a:r>
              <a:rPr lang="en-US" err="1"/>
              <a:t>num_list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 print(</a:t>
            </a:r>
            <a:r>
              <a:rPr lang="en-US" err="1"/>
              <a:t>i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1</a:t>
            </a:r>
          </a:p>
          <a:p>
            <a:pPr marL="0" indent="0">
              <a:buNone/>
            </a:pPr>
            <a:r>
              <a:rPr lang="en-US"/>
              <a:t>2</a:t>
            </a:r>
          </a:p>
          <a:p>
            <a:pPr marL="0" indent="0">
              <a:buNone/>
            </a:pPr>
            <a:r>
              <a:rPr lang="en-US"/>
              <a:t>3</a:t>
            </a:r>
          </a:p>
          <a:p>
            <a:pPr marL="0" indent="0">
              <a:buNone/>
            </a:pPr>
            <a:r>
              <a:rPr lang="en-US"/>
              <a:t>4</a:t>
            </a:r>
          </a:p>
          <a:p>
            <a:pPr marL="0" indent="0">
              <a:buNone/>
            </a:pPr>
            <a:r>
              <a:rPr lang="en-US"/>
              <a:t>5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iter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num_list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/>
              <a:t>1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/>
              <a:t>2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/>
              <a:t>3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/>
              <a:t>4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/>
              <a:t>5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err="1"/>
              <a:t>Traceback</a:t>
            </a:r>
            <a:r>
              <a:rPr lang="en-US"/>
              <a:t> (most recent call last):</a:t>
            </a:r>
          </a:p>
          <a:p>
            <a:pPr marL="0" indent="0">
              <a:buNone/>
            </a:pPr>
            <a:r>
              <a:rPr lang="en-US"/>
              <a:t>  File "&lt;pyshell#12&gt;", line 1, in &lt;module&gt;</a:t>
            </a:r>
          </a:p>
          <a:p>
            <a:pPr marL="0" indent="0">
              <a:buNone/>
            </a:pPr>
            <a:r>
              <a:rPr lang="en-US"/>
              <a:t>    print(next(</a:t>
            </a:r>
            <a:r>
              <a:rPr lang="en-US" err="1"/>
              <a:t>itr</a:t>
            </a:r>
            <a:r>
              <a:rPr lang="en-US"/>
              <a:t>))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93791" y="1207008"/>
            <a:ext cx="5669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Как видно из примера вызов функции </a:t>
            </a:r>
            <a:r>
              <a:rPr lang="ru-RU" sz="2800" i="1" err="1"/>
              <a:t>next</a:t>
            </a:r>
            <a:r>
              <a:rPr lang="ru-RU" sz="2800" i="1"/>
              <a:t>(</a:t>
            </a:r>
            <a:r>
              <a:rPr lang="ru-RU" sz="2800" i="1" err="1"/>
              <a:t>itr</a:t>
            </a:r>
            <a:r>
              <a:rPr lang="ru-RU" sz="2800" i="1"/>
              <a:t>)</a:t>
            </a:r>
            <a:r>
              <a:rPr lang="ru-RU" sz="2800"/>
              <a:t> каждый раз возвращает следующий элемент из списка, а когда эти элементы заканчиваются, генерируется исключение </a:t>
            </a:r>
            <a:r>
              <a:rPr lang="ru-RU" sz="2800" i="1" err="1"/>
              <a:t>StopIteration</a:t>
            </a:r>
            <a:r>
              <a:rPr lang="ru-RU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6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4CDFD2AB04B4CBA3BB2B9A288FCAE" ma:contentTypeVersion="2" ma:contentTypeDescription="Create a new document." ma:contentTypeScope="" ma:versionID="4fcebc2a00a724eb24763b491bb0110f">
  <xsd:schema xmlns:xsd="http://www.w3.org/2001/XMLSchema" xmlns:xs="http://www.w3.org/2001/XMLSchema" xmlns:p="http://schemas.microsoft.com/office/2006/metadata/properties" xmlns:ns2="b58f4340-86ac-42c8-bc41-e4129e00cedc" targetNamespace="http://schemas.microsoft.com/office/2006/metadata/properties" ma:root="true" ma:fieldsID="1fec566cea085da58f47930292f024d8" ns2:_="">
    <xsd:import namespace="b58f4340-86ac-42c8-bc41-e4129e00c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f4340-86ac-42c8-bc41-e4129e00c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EFC9B6-C8E0-4026-B91A-7EF643A291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365CA1-E5F5-4CE1-B910-2308C8FD2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B4F0F-6572-4B65-B52C-03345F53D7BD}">
  <ds:schemaRefs>
    <ds:schemaRef ds:uri="b58f4340-86ac-42c8-bc41-e4129e00ce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Итераторы, генераторы</vt:lpstr>
      <vt:lpstr>PowerPoint Presentation</vt:lpstr>
      <vt:lpstr>Определения</vt:lpstr>
      <vt:lpstr>пример</vt:lpstr>
      <vt:lpstr>for</vt:lpstr>
      <vt:lpstr>PowerPoint Presentation</vt:lpstr>
      <vt:lpstr>iter() и next()</vt:lpstr>
      <vt:lpstr>PowerPoint Presentation</vt:lpstr>
      <vt:lpstr>PowerPoint Presentation</vt:lpstr>
      <vt:lpstr>Генератор</vt:lpstr>
      <vt:lpstr>yield</vt:lpstr>
      <vt:lpstr>PowerPoint Presentation</vt:lpstr>
      <vt:lpstr>PowerPoint Presentation</vt:lpstr>
      <vt:lpstr>range()</vt:lpstr>
      <vt:lpstr>пример</vt:lpstr>
      <vt:lpstr>аналогично</vt:lpstr>
      <vt:lpstr>PowerPoint Presentation</vt:lpstr>
      <vt:lpstr>функция для получения чисел Фибоначчи</vt:lpstr>
      <vt:lpstr>PowerPoint Presentation</vt:lpstr>
      <vt:lpstr>обычная функция</vt:lpstr>
      <vt:lpstr>PowerPoint Presentation</vt:lpstr>
      <vt:lpstr>Выражение -генератор</vt:lpstr>
      <vt:lpstr>Преимущества использования генераторов выражений </vt:lpstr>
      <vt:lpstr>классификация</vt:lpstr>
      <vt:lpstr>List comprehensions</vt:lpstr>
      <vt:lpstr>Генератор списков</vt:lpstr>
      <vt:lpstr>[выражение for переменная in список] </vt:lpstr>
      <vt:lpstr>Генераторы списков</vt:lpstr>
      <vt:lpstr>Генератор списков</vt:lpstr>
      <vt:lpstr>Генератор списков</vt:lpstr>
      <vt:lpstr>Генератор списков</vt:lpstr>
      <vt:lpstr>Генератор списков</vt:lpstr>
      <vt:lpstr>сравнение</vt:lpstr>
      <vt:lpstr>Генератор множества (set comprehension)</vt:lpstr>
      <vt:lpstr>Генератор словаря (dictionary comprehension) – переворачиваем словарь</vt:lpstr>
      <vt:lpstr>Генератор словаря</vt:lpstr>
      <vt:lpstr>Выражение-генератор</vt:lpstr>
      <vt:lpstr>синтаксис</vt:lpstr>
      <vt:lpstr>Выражение-генератор</vt:lpstr>
      <vt:lpstr>Выражение-генератор</vt:lpstr>
      <vt:lpstr>Практика</vt:lpstr>
      <vt:lpstr>Практика</vt:lpstr>
      <vt:lpstr>Decorators</vt:lpstr>
      <vt:lpstr>PowerPoint Presentation</vt:lpstr>
      <vt:lpstr>PowerPoint Presentation</vt:lpstr>
      <vt:lpstr>PowerPoint Presentation</vt:lpstr>
      <vt:lpstr>Декоратор</vt:lpstr>
      <vt:lpstr>PowerPoint Presentation</vt:lpstr>
      <vt:lpstr>Подробнее</vt:lpstr>
      <vt:lpstr>Пример 1</vt:lpstr>
      <vt:lpstr>Пример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Пояснение</vt:lpstr>
      <vt:lpstr>Функции как параметры</vt:lpstr>
      <vt:lpstr>Создаем декоратор</vt:lpstr>
      <vt:lpstr>пояснение</vt:lpstr>
      <vt:lpstr>продолжение</vt:lpstr>
      <vt:lpstr>продолжение</vt:lpstr>
      <vt:lpstr>PowerPoint Presentation</vt:lpstr>
      <vt:lpstr>итог</vt:lpstr>
      <vt:lpstr>Практика</vt:lpstr>
      <vt:lpstr>Справочная информация для практики</vt:lpstr>
      <vt:lpstr>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Plusha</dc:creator>
  <cp:revision>1</cp:revision>
  <dcterms:created xsi:type="dcterms:W3CDTF">2020-10-19T16:09:11Z</dcterms:created>
  <dcterms:modified xsi:type="dcterms:W3CDTF">2020-10-25T11:28:08Z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0x010100CD74CDFD2AB04B4CBA3BB2B9A288FCAE</vt:lpwstr>
  </property>
</Properties>
</file>