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4"/>
  </p:sldMasterIdLst>
  <p:notesMasterIdLst>
    <p:notesMasterId r:id="rId104"/>
  </p:notesMasterIdLst>
  <p:sldIdLst>
    <p:sldId id="256" r:id="rId5"/>
    <p:sldId id="280" r:id="rId6"/>
    <p:sldId id="325" r:id="rId7"/>
    <p:sldId id="261" r:id="rId8"/>
    <p:sldId id="262" r:id="rId9"/>
    <p:sldId id="366" r:id="rId10"/>
    <p:sldId id="259" r:id="rId11"/>
    <p:sldId id="375" r:id="rId12"/>
    <p:sldId id="269" r:id="rId13"/>
    <p:sldId id="270" r:id="rId14"/>
    <p:sldId id="323" r:id="rId15"/>
    <p:sldId id="324" r:id="rId16"/>
    <p:sldId id="282" r:id="rId17"/>
    <p:sldId id="311" r:id="rId18"/>
    <p:sldId id="283" r:id="rId19"/>
    <p:sldId id="313" r:id="rId20"/>
    <p:sldId id="315" r:id="rId21"/>
    <p:sldId id="316" r:id="rId22"/>
    <p:sldId id="281" r:id="rId23"/>
    <p:sldId id="376" r:id="rId24"/>
    <p:sldId id="317" r:id="rId25"/>
    <p:sldId id="284" r:id="rId26"/>
    <p:sldId id="288" r:id="rId27"/>
    <p:sldId id="289" r:id="rId28"/>
    <p:sldId id="290" r:id="rId29"/>
    <p:sldId id="318" r:id="rId30"/>
    <p:sldId id="291" r:id="rId31"/>
    <p:sldId id="292" r:id="rId32"/>
    <p:sldId id="293" r:id="rId33"/>
    <p:sldId id="294" r:id="rId34"/>
    <p:sldId id="295" r:id="rId35"/>
    <p:sldId id="296" r:id="rId36"/>
    <p:sldId id="297" r:id="rId37"/>
    <p:sldId id="298" r:id="rId38"/>
    <p:sldId id="353" r:id="rId39"/>
    <p:sldId id="299" r:id="rId40"/>
    <p:sldId id="300" r:id="rId41"/>
    <p:sldId id="301" r:id="rId42"/>
    <p:sldId id="312" r:id="rId43"/>
    <p:sldId id="322" r:id="rId44"/>
    <p:sldId id="302" r:id="rId45"/>
    <p:sldId id="303" r:id="rId46"/>
    <p:sldId id="319" r:id="rId47"/>
    <p:sldId id="320" r:id="rId48"/>
    <p:sldId id="321" r:id="rId49"/>
    <p:sldId id="354" r:id="rId50"/>
    <p:sldId id="355" r:id="rId51"/>
    <p:sldId id="367" r:id="rId52"/>
    <p:sldId id="314" r:id="rId53"/>
    <p:sldId id="265" r:id="rId54"/>
    <p:sldId id="368" r:id="rId55"/>
    <p:sldId id="369" r:id="rId56"/>
    <p:sldId id="372" r:id="rId57"/>
    <p:sldId id="371" r:id="rId58"/>
    <p:sldId id="373" r:id="rId59"/>
    <p:sldId id="374" r:id="rId60"/>
    <p:sldId id="337" r:id="rId61"/>
    <p:sldId id="335" r:id="rId62"/>
    <p:sldId id="336" r:id="rId63"/>
    <p:sldId id="338" r:id="rId64"/>
    <p:sldId id="339" r:id="rId65"/>
    <p:sldId id="340" r:id="rId66"/>
    <p:sldId id="342" r:id="rId67"/>
    <p:sldId id="343" r:id="rId68"/>
    <p:sldId id="344" r:id="rId69"/>
    <p:sldId id="364" r:id="rId70"/>
    <p:sldId id="356" r:id="rId71"/>
    <p:sldId id="357" r:id="rId72"/>
    <p:sldId id="358" r:id="rId73"/>
    <p:sldId id="359" r:id="rId74"/>
    <p:sldId id="360" r:id="rId75"/>
    <p:sldId id="361" r:id="rId76"/>
    <p:sldId id="365" r:id="rId77"/>
    <p:sldId id="345" r:id="rId78"/>
    <p:sldId id="346" r:id="rId79"/>
    <p:sldId id="304" r:id="rId80"/>
    <p:sldId id="305" r:id="rId81"/>
    <p:sldId id="306" r:id="rId82"/>
    <p:sldId id="307" r:id="rId83"/>
    <p:sldId id="308" r:id="rId84"/>
    <p:sldId id="309" r:id="rId85"/>
    <p:sldId id="310" r:id="rId86"/>
    <p:sldId id="362" r:id="rId87"/>
    <p:sldId id="271" r:id="rId88"/>
    <p:sldId id="326" r:id="rId89"/>
    <p:sldId id="327" r:id="rId90"/>
    <p:sldId id="328" r:id="rId91"/>
    <p:sldId id="329" r:id="rId92"/>
    <p:sldId id="330" r:id="rId93"/>
    <p:sldId id="331" r:id="rId94"/>
    <p:sldId id="332" r:id="rId95"/>
    <p:sldId id="333" r:id="rId96"/>
    <p:sldId id="334" r:id="rId97"/>
    <p:sldId id="258" r:id="rId98"/>
    <p:sldId id="264" r:id="rId99"/>
    <p:sldId id="266" r:id="rId100"/>
    <p:sldId id="267" r:id="rId101"/>
    <p:sldId id="268" r:id="rId102"/>
    <p:sldId id="272" r:id="rId10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ython. Введение" id="{BCD72FB6-8697-400D-98F4-81C292390AD9}">
          <p14:sldIdLst>
            <p14:sldId id="256"/>
            <p14:sldId id="280"/>
            <p14:sldId id="325"/>
            <p14:sldId id="261"/>
            <p14:sldId id="262"/>
            <p14:sldId id="366"/>
          </p14:sldIdLst>
        </p14:section>
        <p14:section name="Применение" id="{CB48DF37-60D3-4225-9E6A-23CC0DD77F0A}">
          <p14:sldIdLst>
            <p14:sldId id="259"/>
            <p14:sldId id="375"/>
          </p14:sldIdLst>
        </p14:section>
        <p14:section name="Особенности" id="{13ABDD8A-46D9-469B-8672-3A604CB06A37}">
          <p14:sldIdLst>
            <p14:sldId id="269"/>
            <p14:sldId id="270"/>
            <p14:sldId id="323"/>
            <p14:sldId id="324"/>
          </p14:sldIdLst>
        </p14:section>
        <p14:section name="Архитектура" id="{B26CF55C-CA86-4732-AA89-1952C3B40912}">
          <p14:sldIdLst>
            <p14:sldId id="282"/>
            <p14:sldId id="311"/>
            <p14:sldId id="283"/>
            <p14:sldId id="313"/>
          </p14:sldIdLst>
        </p14:section>
        <p14:section name="Установка" id="{30960565-8887-4145-B671-C964C6790FBD}">
          <p14:sldIdLst>
            <p14:sldId id="315"/>
            <p14:sldId id="316"/>
            <p14:sldId id="281"/>
          </p14:sldIdLst>
        </p14:section>
        <p14:section name="Задание 1" id="{7A0235BF-ED68-4339-A744-C5325460A9E5}">
          <p14:sldIdLst>
            <p14:sldId id="376"/>
            <p14:sldId id="317"/>
          </p14:sldIdLst>
        </p14:section>
        <p14:section name="Режимы работы" id="{7D38E561-7492-404C-B988-4B2E86EB7E62}">
          <p14:sldIdLst>
            <p14:sldId id="284"/>
          </p14:sldIdLst>
        </p14:section>
        <p14:section name="Интерактивный режим" id="{D28BF87A-AA86-4A1A-87B5-07ACF3C6A98F}">
          <p14:sldIdLst>
            <p14:sldId id="288"/>
            <p14:sldId id="289"/>
            <p14:sldId id="290"/>
            <p14:sldId id="318"/>
            <p14:sldId id="291"/>
            <p14:sldId id="292"/>
          </p14:sldIdLst>
        </p14:section>
        <p14:section name="Скриптовый режим" id="{5387F249-86DA-4EC9-9F4D-B813D2B89E2A}">
          <p14:sldIdLst>
            <p14:sldId id="293"/>
            <p14:sldId id="294"/>
          </p14:sldIdLst>
        </p14:section>
        <p14:section name="Практика" id="{3BF26EC4-B887-4EB8-98E9-0F49CCDBDC48}">
          <p14:sldIdLst>
            <p14:sldId id="295"/>
            <p14:sldId id="296"/>
            <p14:sldId id="297"/>
          </p14:sldIdLst>
        </p14:section>
        <p14:section name="Практика" id="{04909DAE-255B-4C79-84BB-8ED021A3B689}">
          <p14:sldIdLst>
            <p14:sldId id="298"/>
          </p14:sldIdLst>
        </p14:section>
        <p14:section name="Структура программы" id="{CFAC5EFB-CB45-45CF-AF10-16B63DFD517B}">
          <p14:sldIdLst>
            <p14:sldId id="353"/>
            <p14:sldId id="299"/>
            <p14:sldId id="300"/>
            <p14:sldId id="301"/>
            <p14:sldId id="312"/>
            <p14:sldId id="322"/>
            <p14:sldId id="302"/>
            <p14:sldId id="303"/>
          </p14:sldIdLst>
        </p14:section>
        <p14:section name="Идентификаторы" id="{2C98F7A2-C977-4ABF-AD81-1EC90D74F23C}">
          <p14:sldIdLst>
            <p14:sldId id="319"/>
            <p14:sldId id="320"/>
            <p14:sldId id="321"/>
            <p14:sldId id="354"/>
            <p14:sldId id="355"/>
            <p14:sldId id="367"/>
            <p14:sldId id="314"/>
            <p14:sldId id="265"/>
          </p14:sldIdLst>
        </p14:section>
        <p14:section name="Типы данных" id="{E40B6F9B-1B23-4A69-B755-F11233B342B9}">
          <p14:sldIdLst>
            <p14:sldId id="368"/>
            <p14:sldId id="369"/>
            <p14:sldId id="372"/>
            <p14:sldId id="371"/>
          </p14:sldIdLst>
        </p14:section>
        <p14:section name="Практика" id="{F5CA1F25-9327-43A1-9D49-AE204355F5EA}">
          <p14:sldIdLst>
            <p14:sldId id="373"/>
            <p14:sldId id="374"/>
          </p14:sldIdLst>
        </p14:section>
        <p14:section name="Вывод данных" id="{B43FDA8B-83C3-4ACA-8523-4F025562D9FA}">
          <p14:sldIdLst>
            <p14:sldId id="337"/>
            <p14:sldId id="335"/>
            <p14:sldId id="336"/>
          </p14:sldIdLst>
        </p14:section>
        <p14:section name="Вывод текста" id="{D67C0561-BCC3-4131-B8BF-D79692863D5D}">
          <p14:sldIdLst>
            <p14:sldId id="338"/>
            <p14:sldId id="339"/>
            <p14:sldId id="340"/>
            <p14:sldId id="342"/>
            <p14:sldId id="343"/>
            <p14:sldId id="344"/>
          </p14:sldIdLst>
        </p14:section>
        <p14:section name="Практика" id="{1177D4FD-2D83-4CA9-9780-9ED54631AA23}">
          <p14:sldIdLst>
            <p14:sldId id="364"/>
            <p14:sldId id="356"/>
          </p14:sldIdLst>
        </p14:section>
        <p14:section name="Форматирование вывода" id="{9343835E-CA6E-4726-A6DA-95FB5CE980F7}">
          <p14:sldIdLst>
            <p14:sldId id="357"/>
            <p14:sldId id="358"/>
            <p14:sldId id="359"/>
          </p14:sldIdLst>
        </p14:section>
        <p14:section name="Практика" id="{A7B00695-3FA1-4464-9FA7-66D9AF2DD59E}">
          <p14:sldIdLst>
            <p14:sldId id="360"/>
            <p14:sldId id="361"/>
            <p14:sldId id="365"/>
          </p14:sldIdLst>
        </p14:section>
        <p14:section name="Ввод данных" id="{C711DFE6-5F3D-4E63-818F-977B1C7A74BF}">
          <p14:sldIdLst>
            <p14:sldId id="345"/>
            <p14:sldId id="346"/>
          </p14:sldIdLst>
        </p14:section>
        <p14:section name="Операторы" id="{6DEA08F3-5C0B-4717-A445-29B9221F4C70}">
          <p14:sldIdLst>
            <p14:sldId id="304"/>
            <p14:sldId id="305"/>
            <p14:sldId id="306"/>
            <p14:sldId id="307"/>
            <p14:sldId id="308"/>
            <p14:sldId id="309"/>
            <p14:sldId id="310"/>
          </p14:sldIdLst>
        </p14:section>
        <p14:section name="Практика" id="{9C447506-6250-412A-9D0C-05397E53AF34}">
          <p14:sldIdLst>
            <p14:sldId id="362"/>
            <p14:sldId id="271"/>
          </p14:sldIdLst>
        </p14:section>
        <p14:section name="Pytonic way" id="{002A1E8D-7FD9-4D0A-9286-B2E58E60C717}">
          <p14:sldIdLst>
            <p14:sldId id="326"/>
            <p14:sldId id="327"/>
            <p14:sldId id="328"/>
            <p14:sldId id="329"/>
            <p14:sldId id="330"/>
            <p14:sldId id="331"/>
            <p14:sldId id="332"/>
            <p14:sldId id="333"/>
            <p14:sldId id="334"/>
          </p14:sldIdLst>
        </p14:section>
        <p14:section name="ООП" id="{759DD96F-EB6C-4FDB-B2AB-A0BD7643F998}">
          <p14:sldIdLst>
            <p14:sldId id="258"/>
            <p14:sldId id="264"/>
            <p14:sldId id="266"/>
            <p14:sldId id="267"/>
            <p14:sldId id="268"/>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6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D22A09-8FD0-4AFB-9835-4944BA2DCF4E}" v="1" dt="2020-09-17T13:40:30.348"/>
    <p1510:client id="{686D82BB-0C57-4793-A7F7-759B549D4549}" v="38" dt="2020-09-17T12:58:49.554"/>
    <p1510:client id="{73D9B2F2-99FE-45E8-BA7C-92210F5ABE7C}" v="68" dt="2019-09-17T08:19:10.147"/>
    <p1510:client id="{D0DAE779-FB82-4373-A140-62E9B40A2B77}" v="12" dt="2020-09-22T11:21:17.808"/>
    <p1510:client id="{FE60835A-CB6B-44C3-BBE9-3F80BDF42F48}" v="16" dt="2019-09-17T08:22:15.3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heme" Target="theme/theme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tableStyles" Target="tableStyle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microsoft.com/office/2016/11/relationships/changesInfo" Target="changesInfos/changesInfo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microsoft.com/office/2015/10/relationships/revisionInfo" Target="revisionInfo.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FE60835A-CB6B-44C3-BBE9-3F80BDF42F48}"/>
    <pc:docChg chg="addSld modSld modSection">
      <pc:chgData name="" userId="" providerId="" clId="Web-{FE60835A-CB6B-44C3-BBE9-3F80BDF42F48}" dt="2019-09-17T08:22:14.888" v="12" actId="20577"/>
      <pc:docMkLst>
        <pc:docMk/>
      </pc:docMkLst>
      <pc:sldChg chg="modSp">
        <pc:chgData name="" userId="" providerId="" clId="Web-{FE60835A-CB6B-44C3-BBE9-3F80BDF42F48}" dt="2019-09-17T08:22:13.732" v="10" actId="20577"/>
        <pc:sldMkLst>
          <pc:docMk/>
          <pc:sldMk cId="3350172" sldId="269"/>
        </pc:sldMkLst>
        <pc:spChg chg="mod">
          <ac:chgData name="" userId="" providerId="" clId="Web-{FE60835A-CB6B-44C3-BBE9-3F80BDF42F48}" dt="2019-09-17T08:22:13.732" v="10" actId="20577"/>
          <ac:spMkLst>
            <pc:docMk/>
            <pc:sldMk cId="3350172" sldId="269"/>
            <ac:spMk id="2" creationId="{00000000-0000-0000-0000-000000000000}"/>
          </ac:spMkLst>
        </pc:spChg>
      </pc:sldChg>
      <pc:sldChg chg="modSp new">
        <pc:chgData name="" userId="" providerId="" clId="Web-{FE60835A-CB6B-44C3-BBE9-3F80BDF42F48}" dt="2019-09-17T08:21:16.750" v="5" actId="20577"/>
        <pc:sldMkLst>
          <pc:docMk/>
          <pc:sldMk cId="2547572190" sldId="375"/>
        </pc:sldMkLst>
        <pc:spChg chg="mod">
          <ac:chgData name="" userId="" providerId="" clId="Web-{FE60835A-CB6B-44C3-BBE9-3F80BDF42F48}" dt="2019-09-17T08:21:16.750" v="5" actId="20577"/>
          <ac:spMkLst>
            <pc:docMk/>
            <pc:sldMk cId="2547572190" sldId="375"/>
            <ac:spMk id="2" creationId="{C45D216B-4D85-4201-B062-6D5FB4C87EFF}"/>
          </ac:spMkLst>
        </pc:spChg>
        <pc:spChg chg="mod">
          <ac:chgData name="" userId="" providerId="" clId="Web-{FE60835A-CB6B-44C3-BBE9-3F80BDF42F48}" dt="2019-09-17T08:21:13.328" v="3" actId="20577"/>
          <ac:spMkLst>
            <pc:docMk/>
            <pc:sldMk cId="2547572190" sldId="375"/>
            <ac:spMk id="3" creationId="{AC6BE5D7-BCAC-40AA-B1AC-83A59D9DC8AA}"/>
          </ac:spMkLst>
        </pc:spChg>
      </pc:sldChg>
    </pc:docChg>
  </pc:docChgLst>
  <pc:docChgLst>
    <pc:chgData name="Сухоплюева Анна Андреевна" userId="S::anna.sukhoplueva@urfu.me::f00456e8-9ff0-4fe0-b242-98785dacfaf6" providerId="AD" clId="Web-{686D82BB-0C57-4793-A7F7-759B549D4549}"/>
    <pc:docChg chg="modSld">
      <pc:chgData name="Сухоплюева Анна Андреевна" userId="S::anna.sukhoplueva@urfu.me::f00456e8-9ff0-4fe0-b242-98785dacfaf6" providerId="AD" clId="Web-{686D82BB-0C57-4793-A7F7-759B549D4549}" dt="2020-09-17T12:58:49.554" v="36" actId="20577"/>
      <pc:docMkLst>
        <pc:docMk/>
      </pc:docMkLst>
      <pc:sldChg chg="modSp">
        <pc:chgData name="Сухоплюева Анна Андреевна" userId="S::anna.sukhoplueva@urfu.me::f00456e8-9ff0-4fe0-b242-98785dacfaf6" providerId="AD" clId="Web-{686D82BB-0C57-4793-A7F7-759B549D4549}" dt="2020-09-17T12:58:47.397" v="34" actId="20577"/>
        <pc:sldMkLst>
          <pc:docMk/>
          <pc:sldMk cId="302093641" sldId="311"/>
        </pc:sldMkLst>
        <pc:spChg chg="mod">
          <ac:chgData name="Сухоплюева Анна Андреевна" userId="S::anna.sukhoplueva@urfu.me::f00456e8-9ff0-4fe0-b242-98785dacfaf6" providerId="AD" clId="Web-{686D82BB-0C57-4793-A7F7-759B549D4549}" dt="2020-09-17T12:58:47.397" v="34" actId="20577"/>
          <ac:spMkLst>
            <pc:docMk/>
            <pc:sldMk cId="302093641" sldId="311"/>
            <ac:spMk id="2" creationId="{00000000-0000-0000-0000-000000000000}"/>
          </ac:spMkLst>
        </pc:spChg>
      </pc:sldChg>
      <pc:sldChg chg="modSp">
        <pc:chgData name="Сухоплюева Анна Андреевна" userId="S::anna.sukhoplueva@urfu.me::f00456e8-9ff0-4fe0-b242-98785dacfaf6" providerId="AD" clId="Web-{686D82BB-0C57-4793-A7F7-759B549D4549}" dt="2020-09-17T12:58:00.662" v="14" actId="20577"/>
        <pc:sldMkLst>
          <pc:docMk/>
          <pc:sldMk cId="4189015492" sldId="323"/>
        </pc:sldMkLst>
        <pc:spChg chg="mod">
          <ac:chgData name="Сухоплюева Анна Андреевна" userId="S::anna.sukhoplueva@urfu.me::f00456e8-9ff0-4fe0-b242-98785dacfaf6" providerId="AD" clId="Web-{686D82BB-0C57-4793-A7F7-759B549D4549}" dt="2020-09-17T12:58:00.662" v="14" actId="20577"/>
          <ac:spMkLst>
            <pc:docMk/>
            <pc:sldMk cId="4189015492" sldId="323"/>
            <ac:spMk id="3" creationId="{00000000-0000-0000-0000-000000000000}"/>
          </ac:spMkLst>
        </pc:spChg>
      </pc:sldChg>
    </pc:docChg>
  </pc:docChgLst>
  <pc:docChgLst>
    <pc:chgData name="Гайнетдинова Анастасия Витальевна" userId="S::a.v.gainetdinova@urfu.me::8cdecc0d-87f0-43cb-a67b-e447fc7cabc8" providerId="AD" clId="Web-{D0DAE779-FB82-4373-A140-62E9B40A2B77}"/>
    <pc:docChg chg="modSld">
      <pc:chgData name="Гайнетдинова Анастасия Витальевна" userId="S::a.v.gainetdinova@urfu.me::8cdecc0d-87f0-43cb-a67b-e447fc7cabc8" providerId="AD" clId="Web-{D0DAE779-FB82-4373-A140-62E9B40A2B77}" dt="2020-09-22T11:21:17.808" v="11" actId="20577"/>
      <pc:docMkLst>
        <pc:docMk/>
      </pc:docMkLst>
      <pc:sldChg chg="modSp">
        <pc:chgData name="Гайнетдинова Анастасия Витальевна" userId="S::a.v.gainetdinova@urfu.me::8cdecc0d-87f0-43cb-a67b-e447fc7cabc8" providerId="AD" clId="Web-{D0DAE779-FB82-4373-A140-62E9B40A2B77}" dt="2020-09-22T10:43:38.120" v="5" actId="20577"/>
        <pc:sldMkLst>
          <pc:docMk/>
          <pc:sldMk cId="1997696655" sldId="356"/>
        </pc:sldMkLst>
        <pc:spChg chg="mod">
          <ac:chgData name="Гайнетдинова Анастасия Витальевна" userId="S::a.v.gainetdinova@urfu.me::8cdecc0d-87f0-43cb-a67b-e447fc7cabc8" providerId="AD" clId="Web-{D0DAE779-FB82-4373-A140-62E9B40A2B77}" dt="2020-09-22T10:43:38.120" v="5" actId="20577"/>
          <ac:spMkLst>
            <pc:docMk/>
            <pc:sldMk cId="1997696655" sldId="356"/>
            <ac:spMk id="3" creationId="{00000000-0000-0000-0000-000000000000}"/>
          </ac:spMkLst>
        </pc:spChg>
      </pc:sldChg>
      <pc:sldChg chg="modSp">
        <pc:chgData name="Гайнетдинова Анастасия Витальевна" userId="S::a.v.gainetdinova@urfu.me::8cdecc0d-87f0-43cb-a67b-e447fc7cabc8" providerId="AD" clId="Web-{D0DAE779-FB82-4373-A140-62E9B40A2B77}" dt="2020-09-22T11:21:17.808" v="10" actId="20577"/>
        <pc:sldMkLst>
          <pc:docMk/>
          <pc:sldMk cId="1305879860" sldId="357"/>
        </pc:sldMkLst>
        <pc:spChg chg="mod">
          <ac:chgData name="Гайнетдинова Анастасия Витальевна" userId="S::a.v.gainetdinova@urfu.me::8cdecc0d-87f0-43cb-a67b-e447fc7cabc8" providerId="AD" clId="Web-{D0DAE779-FB82-4373-A140-62E9B40A2B77}" dt="2020-09-22T11:21:17.808" v="10" actId="20577"/>
          <ac:spMkLst>
            <pc:docMk/>
            <pc:sldMk cId="1305879860" sldId="357"/>
            <ac:spMk id="3" creationId="{00000000-0000-0000-0000-000000000000}"/>
          </ac:spMkLst>
        </pc:spChg>
      </pc:sldChg>
    </pc:docChg>
  </pc:docChgLst>
  <pc:docChgLst>
    <pc:chgData clId="Web-{73D9B2F2-99FE-45E8-BA7C-92210F5ABE7C}"/>
    <pc:docChg chg="modSld">
      <pc:chgData name="" userId="" providerId="" clId="Web-{73D9B2F2-99FE-45E8-BA7C-92210F5ABE7C}" dt="2019-09-17T08:19:10.147" v="67" actId="20577"/>
      <pc:docMkLst>
        <pc:docMk/>
      </pc:docMkLst>
      <pc:sldChg chg="modSp">
        <pc:chgData name="" userId="" providerId="" clId="Web-{73D9B2F2-99FE-45E8-BA7C-92210F5ABE7C}" dt="2019-09-17T08:19:10.147" v="66" actId="20577"/>
        <pc:sldMkLst>
          <pc:docMk/>
          <pc:sldMk cId="1592248032" sldId="281"/>
        </pc:sldMkLst>
        <pc:spChg chg="mod">
          <ac:chgData name="" userId="" providerId="" clId="Web-{73D9B2F2-99FE-45E8-BA7C-92210F5ABE7C}" dt="2019-09-17T08:19:10.147" v="66" actId="20577"/>
          <ac:spMkLst>
            <pc:docMk/>
            <pc:sldMk cId="1592248032" sldId="281"/>
            <ac:spMk id="3" creationId="{00000000-0000-0000-0000-000000000000}"/>
          </ac:spMkLst>
        </pc:spChg>
      </pc:sldChg>
    </pc:docChg>
  </pc:docChgLst>
  <pc:docChgLst>
    <pc:chgData name="Филоненко Павел Андреевич" userId="S::pavel.filonenko@urfu.me::1e586eb0-8067-4ec1-b2a1-c03edbb65b2c" providerId="AD" clId="Web-{1AD22A09-8FD0-4AFB-9835-4944BA2DCF4E}"/>
    <pc:docChg chg="modSld">
      <pc:chgData name="Филоненко Павел Андреевич" userId="S::pavel.filonenko@urfu.me::1e586eb0-8067-4ec1-b2a1-c03edbb65b2c" providerId="AD" clId="Web-{1AD22A09-8FD0-4AFB-9835-4944BA2DCF4E}" dt="2020-09-17T13:40:30.348" v="0"/>
      <pc:docMkLst>
        <pc:docMk/>
      </pc:docMkLst>
      <pc:sldChg chg="addSp">
        <pc:chgData name="Филоненко Павел Андреевич" userId="S::pavel.filonenko@urfu.me::1e586eb0-8067-4ec1-b2a1-c03edbb65b2c" providerId="AD" clId="Web-{1AD22A09-8FD0-4AFB-9835-4944BA2DCF4E}" dt="2020-09-17T13:40:30.348" v="0"/>
        <pc:sldMkLst>
          <pc:docMk/>
          <pc:sldMk cId="3309718799" sldId="364"/>
        </pc:sldMkLst>
        <pc:spChg chg="add">
          <ac:chgData name="Филоненко Павел Андреевич" userId="S::pavel.filonenko@urfu.me::1e586eb0-8067-4ec1-b2a1-c03edbb65b2c" providerId="AD" clId="Web-{1AD22A09-8FD0-4AFB-9835-4944BA2DCF4E}" dt="2020-09-17T13:40:30.348" v="0"/>
          <ac:spMkLst>
            <pc:docMk/>
            <pc:sldMk cId="3309718799" sldId="364"/>
            <ac:spMk id="5" creationId="{C02226F2-B302-4E67-945B-0007001F98D4}"/>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7A3C5-7833-49EC-8888-98B15D2D91A3}" type="datetimeFigureOut">
              <a:rPr lang="ru-RU" smtClean="0"/>
              <a:t>22.09.2020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4A11B-BC0E-4E13-A6FA-50294024DD3A}" type="slidenum">
              <a:rPr lang="ru-RU" smtClean="0"/>
              <a:t>‹#›</a:t>
            </a:fld>
            <a:endParaRPr lang="ru-RU"/>
          </a:p>
        </p:txBody>
      </p:sp>
    </p:spTree>
    <p:extLst>
      <p:ext uri="{BB962C8B-B14F-4D97-AF65-F5344CB8AC3E}">
        <p14:creationId xmlns:p14="http://schemas.microsoft.com/office/powerpoint/2010/main" val="3316801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D64A11B-BC0E-4E13-A6FA-50294024DD3A}" type="slidenum">
              <a:rPr lang="ru-RU" smtClean="0"/>
              <a:t>35</a:t>
            </a:fld>
            <a:endParaRPr lang="ru-RU"/>
          </a:p>
        </p:txBody>
      </p:sp>
    </p:spTree>
    <p:extLst>
      <p:ext uri="{BB962C8B-B14F-4D97-AF65-F5344CB8AC3E}">
        <p14:creationId xmlns:p14="http://schemas.microsoft.com/office/powerpoint/2010/main" val="281826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2">
                    <a:lumMod val="50000"/>
                  </a:schemeClr>
                </a:solidFill>
              </a:defRPr>
            </a:lvl1pPr>
          </a:lstStyle>
          <a:p>
            <a:r>
              <a:rPr lang="ru-RU"/>
              <a:t>Образец заголовка</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a:p>
        </p:txBody>
      </p:sp>
      <p:sp>
        <p:nvSpPr>
          <p:cNvPr id="4" name="Date Placeholder 3"/>
          <p:cNvSpPr>
            <a:spLocks noGrp="1"/>
          </p:cNvSpPr>
          <p:nvPr>
            <p:ph type="dt" sz="half" idx="10"/>
          </p:nvPr>
        </p:nvSpPr>
        <p:spPr/>
        <p:txBody>
          <a:bodyPr/>
          <a:lstStyle/>
          <a:p>
            <a:fld id="{4542BAF0-B988-4F0A-8482-B98AEA414EF1}" type="datetime1">
              <a:rPr lang="ru-RU" smtClean="0"/>
              <a:t>22.09.2020</a:t>
            </a:fld>
            <a:endParaRPr lang="ru-RU"/>
          </a:p>
        </p:txBody>
      </p:sp>
      <p:sp>
        <p:nvSpPr>
          <p:cNvPr id="5" name="Footer Placeholder 4"/>
          <p:cNvSpPr>
            <a:spLocks noGrp="1"/>
          </p:cNvSpPr>
          <p:nvPr>
            <p:ph type="ftr" sz="quarter" idx="11"/>
          </p:nvPr>
        </p:nvSpPr>
        <p:spPr/>
        <p:txBody>
          <a:bodyPr/>
          <a:lstStyle/>
          <a:p>
            <a:r>
              <a:rPr lang="ru-RU"/>
              <a:t>Потылицина Е.М.</a:t>
            </a:r>
          </a:p>
        </p:txBody>
      </p:sp>
      <p:sp>
        <p:nvSpPr>
          <p:cNvPr id="6" name="Slide Number Placeholder 5"/>
          <p:cNvSpPr>
            <a:spLocks noGrp="1"/>
          </p:cNvSpPr>
          <p:nvPr>
            <p:ph type="sldNum" sz="quarter" idx="12"/>
          </p:nvPr>
        </p:nvSpPr>
        <p:spPr/>
        <p:txBody>
          <a:bodyPr/>
          <a:lstStyle/>
          <a:p>
            <a:fld id="{3D5B8A6A-4452-40B0-BF52-995108C22944}" type="slidenum">
              <a:rPr lang="ru-RU" smtClean="0"/>
              <a:t>‹#›</a:t>
            </a:fld>
            <a:endParaRPr lang="ru-RU"/>
          </a:p>
        </p:txBody>
      </p:sp>
    </p:spTree>
    <p:extLst>
      <p:ext uri="{BB962C8B-B14F-4D97-AF65-F5344CB8AC3E}">
        <p14:creationId xmlns:p14="http://schemas.microsoft.com/office/powerpoint/2010/main" val="3039110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321465F-7DC3-4192-9D78-18E6C6FE82CD}" type="datetime1">
              <a:rPr lang="ru-RU" smtClean="0"/>
              <a:t>22.09.2020</a:t>
            </a:fld>
            <a:endParaRPr lang="ru-RU"/>
          </a:p>
        </p:txBody>
      </p:sp>
      <p:sp>
        <p:nvSpPr>
          <p:cNvPr id="5" name="Footer Placeholder 4"/>
          <p:cNvSpPr>
            <a:spLocks noGrp="1"/>
          </p:cNvSpPr>
          <p:nvPr>
            <p:ph type="ftr" sz="quarter" idx="11"/>
          </p:nvPr>
        </p:nvSpPr>
        <p:spPr/>
        <p:txBody>
          <a:bodyPr/>
          <a:lstStyle/>
          <a:p>
            <a:r>
              <a:rPr lang="ru-RU"/>
              <a:t>Потылицина Е.М.</a:t>
            </a:r>
          </a:p>
        </p:txBody>
      </p:sp>
      <p:sp>
        <p:nvSpPr>
          <p:cNvPr id="6" name="Slide Number Placeholder 5"/>
          <p:cNvSpPr>
            <a:spLocks noGrp="1"/>
          </p:cNvSpPr>
          <p:nvPr>
            <p:ph type="sldNum" sz="quarter" idx="12"/>
          </p:nvPr>
        </p:nvSpPr>
        <p:spPr/>
        <p:txBody>
          <a:bodyPr/>
          <a:lstStyle/>
          <a:p>
            <a:fld id="{3D5B8A6A-4452-40B0-BF52-995108C22944}" type="slidenum">
              <a:rPr lang="ru-RU" smtClean="0"/>
              <a:t>‹#›</a:t>
            </a:fld>
            <a:endParaRPr lang="ru-RU"/>
          </a:p>
        </p:txBody>
      </p:sp>
    </p:spTree>
    <p:extLst>
      <p:ext uri="{BB962C8B-B14F-4D97-AF65-F5344CB8AC3E}">
        <p14:creationId xmlns:p14="http://schemas.microsoft.com/office/powerpoint/2010/main" val="193830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F9F8C309-BED2-460B-9FB9-7A6F95B99A66}" type="datetime1">
              <a:rPr lang="ru-RU" smtClean="0"/>
              <a:t>22.09.2020</a:t>
            </a:fld>
            <a:endParaRPr lang="ru-RU"/>
          </a:p>
        </p:txBody>
      </p:sp>
      <p:sp>
        <p:nvSpPr>
          <p:cNvPr id="5" name="Footer Placeholder 4"/>
          <p:cNvSpPr>
            <a:spLocks noGrp="1"/>
          </p:cNvSpPr>
          <p:nvPr>
            <p:ph type="ftr" sz="quarter" idx="11"/>
          </p:nvPr>
        </p:nvSpPr>
        <p:spPr/>
        <p:txBody>
          <a:bodyPr/>
          <a:lstStyle/>
          <a:p>
            <a:r>
              <a:rPr lang="ru-RU"/>
              <a:t>Потылицина Е.М.</a:t>
            </a:r>
          </a:p>
        </p:txBody>
      </p:sp>
      <p:sp>
        <p:nvSpPr>
          <p:cNvPr id="6" name="Slide Number Placeholder 5"/>
          <p:cNvSpPr>
            <a:spLocks noGrp="1"/>
          </p:cNvSpPr>
          <p:nvPr>
            <p:ph type="sldNum" sz="quarter" idx="12"/>
          </p:nvPr>
        </p:nvSpPr>
        <p:spPr/>
        <p:txBody>
          <a:bodyPr/>
          <a:lstStyle/>
          <a:p>
            <a:fld id="{3D5B8A6A-4452-40B0-BF52-995108C22944}"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504748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19779F5-86D5-4901-AD60-77E4266D098E}" type="datetime1">
              <a:rPr lang="ru-RU" smtClean="0"/>
              <a:t>22.09.2020</a:t>
            </a:fld>
            <a:endParaRPr lang="ru-RU"/>
          </a:p>
        </p:txBody>
      </p:sp>
      <p:sp>
        <p:nvSpPr>
          <p:cNvPr id="5" name="Footer Placeholder 4"/>
          <p:cNvSpPr>
            <a:spLocks noGrp="1"/>
          </p:cNvSpPr>
          <p:nvPr>
            <p:ph type="ftr" sz="quarter" idx="11"/>
          </p:nvPr>
        </p:nvSpPr>
        <p:spPr/>
        <p:txBody>
          <a:bodyPr/>
          <a:lstStyle/>
          <a:p>
            <a:r>
              <a:rPr lang="ru-RU"/>
              <a:t>Потылицина Е.М.</a:t>
            </a:r>
          </a:p>
        </p:txBody>
      </p:sp>
      <p:sp>
        <p:nvSpPr>
          <p:cNvPr id="6" name="Slide Number Placeholder 5"/>
          <p:cNvSpPr>
            <a:spLocks noGrp="1"/>
          </p:cNvSpPr>
          <p:nvPr>
            <p:ph type="sldNum" sz="quarter" idx="12"/>
          </p:nvPr>
        </p:nvSpPr>
        <p:spPr/>
        <p:txBody>
          <a:bodyPr/>
          <a:lstStyle/>
          <a:p>
            <a:fld id="{3D5B8A6A-4452-40B0-BF52-995108C22944}" type="slidenum">
              <a:rPr lang="ru-RU" smtClean="0"/>
              <a:t>‹#›</a:t>
            </a:fld>
            <a:endParaRPr lang="ru-RU"/>
          </a:p>
        </p:txBody>
      </p:sp>
    </p:spTree>
    <p:extLst>
      <p:ext uri="{BB962C8B-B14F-4D97-AF65-F5344CB8AC3E}">
        <p14:creationId xmlns:p14="http://schemas.microsoft.com/office/powerpoint/2010/main" val="1180408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5F35D2D-9445-40ED-8483-FCABDC3B8A39}" type="datetime1">
              <a:rPr lang="ru-RU" smtClean="0"/>
              <a:t>22.09.2020</a:t>
            </a:fld>
            <a:endParaRPr lang="ru-RU"/>
          </a:p>
        </p:txBody>
      </p:sp>
      <p:sp>
        <p:nvSpPr>
          <p:cNvPr id="5" name="Footer Placeholder 4"/>
          <p:cNvSpPr>
            <a:spLocks noGrp="1"/>
          </p:cNvSpPr>
          <p:nvPr>
            <p:ph type="ftr" sz="quarter" idx="11"/>
          </p:nvPr>
        </p:nvSpPr>
        <p:spPr/>
        <p:txBody>
          <a:bodyPr/>
          <a:lstStyle/>
          <a:p>
            <a:r>
              <a:rPr lang="ru-RU"/>
              <a:t>Потылицина Е.М.</a:t>
            </a:r>
          </a:p>
        </p:txBody>
      </p:sp>
      <p:sp>
        <p:nvSpPr>
          <p:cNvPr id="6" name="Slide Number Placeholder 5"/>
          <p:cNvSpPr>
            <a:spLocks noGrp="1"/>
          </p:cNvSpPr>
          <p:nvPr>
            <p:ph type="sldNum" sz="quarter" idx="12"/>
          </p:nvPr>
        </p:nvSpPr>
        <p:spPr/>
        <p:txBody>
          <a:bodyPr/>
          <a:lstStyle/>
          <a:p>
            <a:fld id="{3D5B8A6A-4452-40B0-BF52-995108C22944}"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7642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2C8D3CF-354E-4244-8912-7A47B9A88D03}" type="datetime1">
              <a:rPr lang="ru-RU" smtClean="0"/>
              <a:t>22.09.2020</a:t>
            </a:fld>
            <a:endParaRPr lang="ru-RU"/>
          </a:p>
        </p:txBody>
      </p:sp>
      <p:sp>
        <p:nvSpPr>
          <p:cNvPr id="5" name="Footer Placeholder 4"/>
          <p:cNvSpPr>
            <a:spLocks noGrp="1"/>
          </p:cNvSpPr>
          <p:nvPr>
            <p:ph type="ftr" sz="quarter" idx="11"/>
          </p:nvPr>
        </p:nvSpPr>
        <p:spPr/>
        <p:txBody>
          <a:bodyPr/>
          <a:lstStyle/>
          <a:p>
            <a:r>
              <a:rPr lang="ru-RU"/>
              <a:t>Потылицина Е.М.</a:t>
            </a:r>
          </a:p>
        </p:txBody>
      </p:sp>
      <p:sp>
        <p:nvSpPr>
          <p:cNvPr id="6" name="Slide Number Placeholder 5"/>
          <p:cNvSpPr>
            <a:spLocks noGrp="1"/>
          </p:cNvSpPr>
          <p:nvPr>
            <p:ph type="sldNum" sz="quarter" idx="12"/>
          </p:nvPr>
        </p:nvSpPr>
        <p:spPr/>
        <p:txBody>
          <a:bodyPr/>
          <a:lstStyle/>
          <a:p>
            <a:fld id="{3D5B8A6A-4452-40B0-BF52-995108C22944}" type="slidenum">
              <a:rPr lang="ru-RU" smtClean="0"/>
              <a:t>‹#›</a:t>
            </a:fld>
            <a:endParaRPr lang="ru-RU"/>
          </a:p>
        </p:txBody>
      </p:sp>
    </p:spTree>
    <p:extLst>
      <p:ext uri="{BB962C8B-B14F-4D97-AF65-F5344CB8AC3E}">
        <p14:creationId xmlns:p14="http://schemas.microsoft.com/office/powerpoint/2010/main" val="2815481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A0E4A90E-4236-441A-92A5-2FA71255F802}" type="datetime1">
              <a:rPr lang="ru-RU" smtClean="0"/>
              <a:t>22.09.2020</a:t>
            </a:fld>
            <a:endParaRPr lang="ru-RU"/>
          </a:p>
        </p:txBody>
      </p:sp>
      <p:sp>
        <p:nvSpPr>
          <p:cNvPr id="5" name="Footer Placeholder 4"/>
          <p:cNvSpPr>
            <a:spLocks noGrp="1"/>
          </p:cNvSpPr>
          <p:nvPr>
            <p:ph type="ftr" sz="quarter" idx="11"/>
          </p:nvPr>
        </p:nvSpPr>
        <p:spPr/>
        <p:txBody>
          <a:bodyPr/>
          <a:lstStyle/>
          <a:p>
            <a:r>
              <a:rPr lang="ru-RU"/>
              <a:t>Потылицина Е.М.</a:t>
            </a:r>
          </a:p>
        </p:txBody>
      </p:sp>
      <p:sp>
        <p:nvSpPr>
          <p:cNvPr id="6" name="Slide Number Placeholder 5"/>
          <p:cNvSpPr>
            <a:spLocks noGrp="1"/>
          </p:cNvSpPr>
          <p:nvPr>
            <p:ph type="sldNum" sz="quarter" idx="12"/>
          </p:nvPr>
        </p:nvSpPr>
        <p:spPr/>
        <p:txBody>
          <a:bodyPr/>
          <a:lstStyle/>
          <a:p>
            <a:fld id="{3D5B8A6A-4452-40B0-BF52-995108C22944}" type="slidenum">
              <a:rPr lang="ru-RU" smtClean="0"/>
              <a:t>‹#›</a:t>
            </a:fld>
            <a:endParaRPr lang="ru-RU"/>
          </a:p>
        </p:txBody>
      </p:sp>
    </p:spTree>
    <p:extLst>
      <p:ext uri="{BB962C8B-B14F-4D97-AF65-F5344CB8AC3E}">
        <p14:creationId xmlns:p14="http://schemas.microsoft.com/office/powerpoint/2010/main" val="2070309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8B92DD75-B41C-4DE6-B17A-239318D8C6BC}" type="datetime1">
              <a:rPr lang="ru-RU" smtClean="0"/>
              <a:t>22.09.2020</a:t>
            </a:fld>
            <a:endParaRPr lang="ru-RU"/>
          </a:p>
        </p:txBody>
      </p:sp>
      <p:sp>
        <p:nvSpPr>
          <p:cNvPr id="5" name="Footer Placeholder 4"/>
          <p:cNvSpPr>
            <a:spLocks noGrp="1"/>
          </p:cNvSpPr>
          <p:nvPr>
            <p:ph type="ftr" sz="quarter" idx="11"/>
          </p:nvPr>
        </p:nvSpPr>
        <p:spPr/>
        <p:txBody>
          <a:bodyPr/>
          <a:lstStyle/>
          <a:p>
            <a:r>
              <a:rPr lang="ru-RU"/>
              <a:t>Потылицина Е.М.</a:t>
            </a:r>
          </a:p>
        </p:txBody>
      </p:sp>
      <p:sp>
        <p:nvSpPr>
          <p:cNvPr id="6" name="Slide Number Placeholder 5"/>
          <p:cNvSpPr>
            <a:spLocks noGrp="1"/>
          </p:cNvSpPr>
          <p:nvPr>
            <p:ph type="sldNum" sz="quarter" idx="12"/>
          </p:nvPr>
        </p:nvSpPr>
        <p:spPr/>
        <p:txBody>
          <a:bodyPr/>
          <a:lstStyle/>
          <a:p>
            <a:fld id="{3D5B8A6A-4452-40B0-BF52-995108C22944}" type="slidenum">
              <a:rPr lang="ru-RU" smtClean="0"/>
              <a:t>‹#›</a:t>
            </a:fld>
            <a:endParaRPr lang="ru-RU"/>
          </a:p>
        </p:txBody>
      </p:sp>
    </p:spTree>
    <p:extLst>
      <p:ext uri="{BB962C8B-B14F-4D97-AF65-F5344CB8AC3E}">
        <p14:creationId xmlns:p14="http://schemas.microsoft.com/office/powerpoint/2010/main" val="2090696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accent2">
                    <a:lumMod val="50000"/>
                  </a:schemeClr>
                </a:solidFill>
              </a:defRPr>
            </a:lvl1pPr>
          </a:lstStyle>
          <a:p>
            <a:r>
              <a:rPr lang="ru-RU"/>
              <a:t>Образец заголовка</a:t>
            </a:r>
            <a:endParaRPr lang="en-US"/>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FA113D9D-6352-4237-B3BD-A7FAAF093029}" type="datetime1">
              <a:rPr lang="ru-RU" smtClean="0"/>
              <a:t>22.09.2020</a:t>
            </a:fld>
            <a:endParaRPr lang="ru-RU"/>
          </a:p>
        </p:txBody>
      </p:sp>
      <p:sp>
        <p:nvSpPr>
          <p:cNvPr id="5" name="Footer Placeholder 4"/>
          <p:cNvSpPr>
            <a:spLocks noGrp="1"/>
          </p:cNvSpPr>
          <p:nvPr>
            <p:ph type="ftr" sz="quarter" idx="11"/>
          </p:nvPr>
        </p:nvSpPr>
        <p:spPr/>
        <p:txBody>
          <a:bodyPr/>
          <a:lstStyle/>
          <a:p>
            <a:r>
              <a:rPr lang="ru-RU"/>
              <a:t>Потылицина Е.М.</a:t>
            </a:r>
          </a:p>
        </p:txBody>
      </p:sp>
      <p:sp>
        <p:nvSpPr>
          <p:cNvPr id="6" name="Slide Number Placeholder 5"/>
          <p:cNvSpPr>
            <a:spLocks noGrp="1"/>
          </p:cNvSpPr>
          <p:nvPr>
            <p:ph type="sldNum" sz="quarter" idx="12"/>
          </p:nvPr>
        </p:nvSpPr>
        <p:spPr/>
        <p:txBody>
          <a:bodyPr/>
          <a:lstStyle/>
          <a:p>
            <a:fld id="{3D5B8A6A-4452-40B0-BF52-995108C22944}" type="slidenum">
              <a:rPr lang="ru-RU" smtClean="0"/>
              <a:t>‹#›</a:t>
            </a:fld>
            <a:endParaRPr lang="ru-RU"/>
          </a:p>
        </p:txBody>
      </p:sp>
    </p:spTree>
    <p:extLst>
      <p:ext uri="{BB962C8B-B14F-4D97-AF65-F5344CB8AC3E}">
        <p14:creationId xmlns:p14="http://schemas.microsoft.com/office/powerpoint/2010/main" val="3073135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solidFill>
                  <a:schemeClr val="accent2">
                    <a:lumMod val="50000"/>
                  </a:schemeClr>
                </a:solidFill>
              </a:defRPr>
            </a:lvl1pPr>
          </a:lstStyle>
          <a:p>
            <a:r>
              <a:rPr lang="ru-RU"/>
              <a:t>Образец заголовка</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97BDC6C-442C-4499-ABC8-4A08FA4BB880}" type="datetime1">
              <a:rPr lang="ru-RU" smtClean="0"/>
              <a:t>22.09.2020</a:t>
            </a:fld>
            <a:endParaRPr lang="ru-RU"/>
          </a:p>
        </p:txBody>
      </p:sp>
      <p:sp>
        <p:nvSpPr>
          <p:cNvPr id="5" name="Footer Placeholder 4"/>
          <p:cNvSpPr>
            <a:spLocks noGrp="1"/>
          </p:cNvSpPr>
          <p:nvPr>
            <p:ph type="ftr" sz="quarter" idx="11"/>
          </p:nvPr>
        </p:nvSpPr>
        <p:spPr/>
        <p:txBody>
          <a:bodyPr/>
          <a:lstStyle/>
          <a:p>
            <a:r>
              <a:rPr lang="ru-RU"/>
              <a:t>Потылицина Е.М.</a:t>
            </a:r>
          </a:p>
        </p:txBody>
      </p:sp>
      <p:sp>
        <p:nvSpPr>
          <p:cNvPr id="6" name="Slide Number Placeholder 5"/>
          <p:cNvSpPr>
            <a:spLocks noGrp="1"/>
          </p:cNvSpPr>
          <p:nvPr>
            <p:ph type="sldNum" sz="quarter" idx="12"/>
          </p:nvPr>
        </p:nvSpPr>
        <p:spPr/>
        <p:txBody>
          <a:bodyPr/>
          <a:lstStyle/>
          <a:p>
            <a:fld id="{3D5B8A6A-4452-40B0-BF52-995108C22944}" type="slidenum">
              <a:rPr lang="ru-RU" smtClean="0"/>
              <a:t>‹#›</a:t>
            </a:fld>
            <a:endParaRPr lang="ru-RU"/>
          </a:p>
        </p:txBody>
      </p:sp>
    </p:spTree>
    <p:extLst>
      <p:ext uri="{BB962C8B-B14F-4D97-AF65-F5344CB8AC3E}">
        <p14:creationId xmlns:p14="http://schemas.microsoft.com/office/powerpoint/2010/main" val="3934987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lumMod val="50000"/>
                  </a:schemeClr>
                </a:solidFill>
              </a:defRPr>
            </a:lvl1pPr>
          </a:lstStyle>
          <a:p>
            <a:r>
              <a:rPr lang="ru-RU"/>
              <a:t>Образец заголовка</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Date Placeholder 4"/>
          <p:cNvSpPr>
            <a:spLocks noGrp="1"/>
          </p:cNvSpPr>
          <p:nvPr>
            <p:ph type="dt" sz="half" idx="10"/>
          </p:nvPr>
        </p:nvSpPr>
        <p:spPr/>
        <p:txBody>
          <a:bodyPr/>
          <a:lstStyle/>
          <a:p>
            <a:fld id="{75C3970B-8280-4147-BB79-781AD6175E0E}" type="datetime1">
              <a:rPr lang="ru-RU" smtClean="0"/>
              <a:t>22.09.2020</a:t>
            </a:fld>
            <a:endParaRPr lang="ru-RU"/>
          </a:p>
        </p:txBody>
      </p:sp>
      <p:sp>
        <p:nvSpPr>
          <p:cNvPr id="6" name="Footer Placeholder 5"/>
          <p:cNvSpPr>
            <a:spLocks noGrp="1"/>
          </p:cNvSpPr>
          <p:nvPr>
            <p:ph type="ftr" sz="quarter" idx="11"/>
          </p:nvPr>
        </p:nvSpPr>
        <p:spPr/>
        <p:txBody>
          <a:bodyPr/>
          <a:lstStyle/>
          <a:p>
            <a:r>
              <a:rPr lang="ru-RU"/>
              <a:t>Потылицина Е.М.</a:t>
            </a:r>
          </a:p>
        </p:txBody>
      </p:sp>
      <p:sp>
        <p:nvSpPr>
          <p:cNvPr id="7" name="Slide Number Placeholder 6"/>
          <p:cNvSpPr>
            <a:spLocks noGrp="1"/>
          </p:cNvSpPr>
          <p:nvPr>
            <p:ph type="sldNum" sz="quarter" idx="12"/>
          </p:nvPr>
        </p:nvSpPr>
        <p:spPr/>
        <p:txBody>
          <a:bodyPr/>
          <a:lstStyle/>
          <a:p>
            <a:fld id="{3D5B8A6A-4452-40B0-BF52-995108C22944}" type="slidenum">
              <a:rPr lang="ru-RU" smtClean="0"/>
              <a:t>‹#›</a:t>
            </a:fld>
            <a:endParaRPr lang="ru-RU"/>
          </a:p>
        </p:txBody>
      </p:sp>
    </p:spTree>
    <p:extLst>
      <p:ext uri="{BB962C8B-B14F-4D97-AF65-F5344CB8AC3E}">
        <p14:creationId xmlns:p14="http://schemas.microsoft.com/office/powerpoint/2010/main" val="2232715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p:cNvSpPr>
            <a:spLocks noGrp="1"/>
          </p:cNvSpPr>
          <p:nvPr>
            <p:ph type="dt" sz="half" idx="10"/>
          </p:nvPr>
        </p:nvSpPr>
        <p:spPr/>
        <p:txBody>
          <a:bodyPr/>
          <a:lstStyle/>
          <a:p>
            <a:fld id="{D314C753-6465-4975-AE00-A9FA5551E270}" type="datetime1">
              <a:rPr lang="ru-RU" smtClean="0"/>
              <a:t>22.09.2020</a:t>
            </a:fld>
            <a:endParaRPr lang="ru-RU"/>
          </a:p>
        </p:txBody>
      </p:sp>
      <p:sp>
        <p:nvSpPr>
          <p:cNvPr id="8" name="Footer Placeholder 7"/>
          <p:cNvSpPr>
            <a:spLocks noGrp="1"/>
          </p:cNvSpPr>
          <p:nvPr>
            <p:ph type="ftr" sz="quarter" idx="11"/>
          </p:nvPr>
        </p:nvSpPr>
        <p:spPr/>
        <p:txBody>
          <a:bodyPr/>
          <a:lstStyle/>
          <a:p>
            <a:r>
              <a:rPr lang="ru-RU"/>
              <a:t>Потылицина Е.М.</a:t>
            </a:r>
          </a:p>
        </p:txBody>
      </p:sp>
      <p:sp>
        <p:nvSpPr>
          <p:cNvPr id="9" name="Slide Number Placeholder 8"/>
          <p:cNvSpPr>
            <a:spLocks noGrp="1"/>
          </p:cNvSpPr>
          <p:nvPr>
            <p:ph type="sldNum" sz="quarter" idx="12"/>
          </p:nvPr>
        </p:nvSpPr>
        <p:spPr/>
        <p:txBody>
          <a:bodyPr/>
          <a:lstStyle/>
          <a:p>
            <a:fld id="{3D5B8A6A-4452-40B0-BF52-995108C22944}" type="slidenum">
              <a:rPr lang="ru-RU" smtClean="0"/>
              <a:t>‹#›</a:t>
            </a:fld>
            <a:endParaRPr lang="ru-RU"/>
          </a:p>
        </p:txBody>
      </p:sp>
    </p:spTree>
    <p:extLst>
      <p:ext uri="{BB962C8B-B14F-4D97-AF65-F5344CB8AC3E}">
        <p14:creationId xmlns:p14="http://schemas.microsoft.com/office/powerpoint/2010/main" val="328542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lvl1pPr>
              <a:defRPr>
                <a:solidFill>
                  <a:schemeClr val="accent2">
                    <a:lumMod val="50000"/>
                  </a:schemeClr>
                </a:solidFill>
              </a:defRPr>
            </a:lvl1pPr>
          </a:lstStyle>
          <a:p>
            <a:r>
              <a:rPr lang="ru-RU"/>
              <a:t>Образец заголовка</a:t>
            </a:r>
            <a:endParaRPr lang="en-US"/>
          </a:p>
        </p:txBody>
      </p:sp>
      <p:sp>
        <p:nvSpPr>
          <p:cNvPr id="3" name="Date Placeholder 2"/>
          <p:cNvSpPr>
            <a:spLocks noGrp="1"/>
          </p:cNvSpPr>
          <p:nvPr>
            <p:ph type="dt" sz="half" idx="10"/>
          </p:nvPr>
        </p:nvSpPr>
        <p:spPr/>
        <p:txBody>
          <a:bodyPr/>
          <a:lstStyle/>
          <a:p>
            <a:fld id="{E954E038-F79A-4FBD-9402-3E00D5B2BD23}" type="datetime1">
              <a:rPr lang="ru-RU" smtClean="0"/>
              <a:t>22.09.2020</a:t>
            </a:fld>
            <a:endParaRPr lang="ru-RU"/>
          </a:p>
        </p:txBody>
      </p:sp>
      <p:sp>
        <p:nvSpPr>
          <p:cNvPr id="4" name="Footer Placeholder 3"/>
          <p:cNvSpPr>
            <a:spLocks noGrp="1"/>
          </p:cNvSpPr>
          <p:nvPr>
            <p:ph type="ftr" sz="quarter" idx="11"/>
          </p:nvPr>
        </p:nvSpPr>
        <p:spPr/>
        <p:txBody>
          <a:bodyPr/>
          <a:lstStyle/>
          <a:p>
            <a:r>
              <a:rPr lang="ru-RU"/>
              <a:t>Потылицина Е.М.</a:t>
            </a:r>
          </a:p>
        </p:txBody>
      </p:sp>
      <p:sp>
        <p:nvSpPr>
          <p:cNvPr id="5" name="Slide Number Placeholder 4"/>
          <p:cNvSpPr>
            <a:spLocks noGrp="1"/>
          </p:cNvSpPr>
          <p:nvPr>
            <p:ph type="sldNum" sz="quarter" idx="12"/>
          </p:nvPr>
        </p:nvSpPr>
        <p:spPr/>
        <p:txBody>
          <a:bodyPr/>
          <a:lstStyle/>
          <a:p>
            <a:fld id="{3D5B8A6A-4452-40B0-BF52-995108C22944}" type="slidenum">
              <a:rPr lang="ru-RU" smtClean="0"/>
              <a:t>‹#›</a:t>
            </a:fld>
            <a:endParaRPr lang="ru-RU"/>
          </a:p>
        </p:txBody>
      </p:sp>
    </p:spTree>
    <p:extLst>
      <p:ext uri="{BB962C8B-B14F-4D97-AF65-F5344CB8AC3E}">
        <p14:creationId xmlns:p14="http://schemas.microsoft.com/office/powerpoint/2010/main" val="826726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9826D4-344E-453B-8120-02D79B3F8886}" type="datetime1">
              <a:rPr lang="ru-RU" smtClean="0"/>
              <a:t>22.09.2020</a:t>
            </a:fld>
            <a:endParaRPr lang="ru-RU"/>
          </a:p>
        </p:txBody>
      </p:sp>
      <p:sp>
        <p:nvSpPr>
          <p:cNvPr id="3" name="Footer Placeholder 2"/>
          <p:cNvSpPr>
            <a:spLocks noGrp="1"/>
          </p:cNvSpPr>
          <p:nvPr>
            <p:ph type="ftr" sz="quarter" idx="11"/>
          </p:nvPr>
        </p:nvSpPr>
        <p:spPr/>
        <p:txBody>
          <a:bodyPr/>
          <a:lstStyle/>
          <a:p>
            <a:r>
              <a:rPr lang="ru-RU"/>
              <a:t>Потылицина Е.М.</a:t>
            </a:r>
          </a:p>
        </p:txBody>
      </p:sp>
      <p:sp>
        <p:nvSpPr>
          <p:cNvPr id="4" name="Slide Number Placeholder 3"/>
          <p:cNvSpPr>
            <a:spLocks noGrp="1"/>
          </p:cNvSpPr>
          <p:nvPr>
            <p:ph type="sldNum" sz="quarter" idx="12"/>
          </p:nvPr>
        </p:nvSpPr>
        <p:spPr/>
        <p:txBody>
          <a:bodyPr/>
          <a:lstStyle/>
          <a:p>
            <a:fld id="{3D5B8A6A-4452-40B0-BF52-995108C22944}" type="slidenum">
              <a:rPr lang="ru-RU" smtClean="0"/>
              <a:t>‹#›</a:t>
            </a:fld>
            <a:endParaRPr lang="ru-RU"/>
          </a:p>
        </p:txBody>
      </p:sp>
    </p:spTree>
    <p:extLst>
      <p:ext uri="{BB962C8B-B14F-4D97-AF65-F5344CB8AC3E}">
        <p14:creationId xmlns:p14="http://schemas.microsoft.com/office/powerpoint/2010/main" val="3746838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7F996C5-F991-4062-AC50-BED06EA24E24}" type="datetime1">
              <a:rPr lang="ru-RU" smtClean="0"/>
              <a:t>22.09.2020</a:t>
            </a:fld>
            <a:endParaRPr lang="ru-RU"/>
          </a:p>
        </p:txBody>
      </p:sp>
      <p:sp>
        <p:nvSpPr>
          <p:cNvPr id="6" name="Footer Placeholder 5"/>
          <p:cNvSpPr>
            <a:spLocks noGrp="1"/>
          </p:cNvSpPr>
          <p:nvPr>
            <p:ph type="ftr" sz="quarter" idx="11"/>
          </p:nvPr>
        </p:nvSpPr>
        <p:spPr/>
        <p:txBody>
          <a:bodyPr/>
          <a:lstStyle/>
          <a:p>
            <a:r>
              <a:rPr lang="ru-RU"/>
              <a:t>Потылицина Е.М.</a:t>
            </a:r>
          </a:p>
        </p:txBody>
      </p:sp>
      <p:sp>
        <p:nvSpPr>
          <p:cNvPr id="7" name="Slide Number Placeholder 6"/>
          <p:cNvSpPr>
            <a:spLocks noGrp="1"/>
          </p:cNvSpPr>
          <p:nvPr>
            <p:ph type="sldNum" sz="quarter" idx="12"/>
          </p:nvPr>
        </p:nvSpPr>
        <p:spPr/>
        <p:txBody>
          <a:bodyPr/>
          <a:lstStyle/>
          <a:p>
            <a:fld id="{3D5B8A6A-4452-40B0-BF52-995108C22944}" type="slidenum">
              <a:rPr lang="ru-RU" smtClean="0"/>
              <a:t>‹#›</a:t>
            </a:fld>
            <a:endParaRPr lang="ru-RU"/>
          </a:p>
        </p:txBody>
      </p:sp>
    </p:spTree>
    <p:extLst>
      <p:ext uri="{BB962C8B-B14F-4D97-AF65-F5344CB8AC3E}">
        <p14:creationId xmlns:p14="http://schemas.microsoft.com/office/powerpoint/2010/main" val="2716291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2F7C0729-AC86-4202-9FFE-288FE23048DE}" type="datetime1">
              <a:rPr lang="ru-RU" smtClean="0"/>
              <a:t>22.09.2020</a:t>
            </a:fld>
            <a:endParaRPr lang="ru-RU"/>
          </a:p>
        </p:txBody>
      </p:sp>
      <p:sp>
        <p:nvSpPr>
          <p:cNvPr id="6" name="Footer Placeholder 5"/>
          <p:cNvSpPr>
            <a:spLocks noGrp="1"/>
          </p:cNvSpPr>
          <p:nvPr>
            <p:ph type="ftr" sz="quarter" idx="11"/>
          </p:nvPr>
        </p:nvSpPr>
        <p:spPr/>
        <p:txBody>
          <a:bodyPr/>
          <a:lstStyle/>
          <a:p>
            <a:r>
              <a:rPr lang="ru-RU"/>
              <a:t>Потылицина Е.М.</a:t>
            </a:r>
          </a:p>
        </p:txBody>
      </p:sp>
      <p:sp>
        <p:nvSpPr>
          <p:cNvPr id="7" name="Slide Number Placeholder 6"/>
          <p:cNvSpPr>
            <a:spLocks noGrp="1"/>
          </p:cNvSpPr>
          <p:nvPr>
            <p:ph type="sldNum" sz="quarter" idx="12"/>
          </p:nvPr>
        </p:nvSpPr>
        <p:spPr/>
        <p:txBody>
          <a:bodyPr/>
          <a:lstStyle/>
          <a:p>
            <a:fld id="{3D5B8A6A-4452-40B0-BF52-995108C22944}" type="slidenum">
              <a:rPr lang="ru-RU" smtClean="0"/>
              <a:t>‹#›</a:t>
            </a:fld>
            <a:endParaRPr lang="ru-RU"/>
          </a:p>
        </p:txBody>
      </p:sp>
    </p:spTree>
    <p:extLst>
      <p:ext uri="{BB962C8B-B14F-4D97-AF65-F5344CB8AC3E}">
        <p14:creationId xmlns:p14="http://schemas.microsoft.com/office/powerpoint/2010/main" val="390645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41E81A-2273-4176-B17F-2B41240B8DCF}" type="datetime1">
              <a:rPr lang="ru-RU" smtClean="0"/>
              <a:t>22.09.2020</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ru-RU"/>
              <a:t>Потылицина Е.М.</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D5B8A6A-4452-40B0-BF52-995108C22944}" type="slidenum">
              <a:rPr lang="ru-RU" smtClean="0"/>
              <a:t>‹#›</a:t>
            </a:fld>
            <a:endParaRPr lang="ru-RU"/>
          </a:p>
        </p:txBody>
      </p:sp>
    </p:spTree>
    <p:extLst>
      <p:ext uri="{BB962C8B-B14F-4D97-AF65-F5344CB8AC3E}">
        <p14:creationId xmlns:p14="http://schemas.microsoft.com/office/powerpoint/2010/main" val="80086360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sldNum="0" hdr="0" dt="0"/>
  <p:txStyles>
    <p:titleStyle>
      <a:lvl1pPr algn="l" defTabSz="457200" rtl="0" eaLnBrk="1" latinLnBrk="0" hangingPunct="1">
        <a:spcBef>
          <a:spcPct val="0"/>
        </a:spcBef>
        <a:buNone/>
        <a:defRPr sz="3600" kern="1200">
          <a:solidFill>
            <a:schemeClr val="accent2">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5" Type="http://schemas.openxmlformats.org/officeDocument/2006/relationships/hyperlink" Target="https://colab.research.google.com/" TargetMode="External"/><Relationship Id="rId4" Type="http://schemas.openxmlformats.org/officeDocument/2006/relationships/hyperlink" Target="https://repl.it/languages/python3"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hyperlink" Target="https://jupyter.org/" TargetMode="External"/><Relationship Id="rId1" Type="http://schemas.openxmlformats.org/officeDocument/2006/relationships/slideLayout" Target="../slideLayouts/slideLayout2.xml"/><Relationship Id="rId4" Type="http://schemas.openxmlformats.org/officeDocument/2006/relationships/hyperlink" Target="https://datalore.io/"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jetbrains.com/pychar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pythonworld.ru/osnovy/pep-8-rukovodstvo-po-napisaniyu-koda-na-python.html" TargetMode="External"/><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oleObject" Target="../embeddings/oleObject1.bin"/></Relationships>
</file>

<file path=ppt/slides/_rels/slide78.xml.rels><?xml version="1.0" encoding="UTF-8" standalone="yes"?>
<Relationships xmlns="http://schemas.openxmlformats.org/package/2006/relationships"><Relationship Id="rId3" Type="http://schemas.openxmlformats.org/officeDocument/2006/relationships/package" Target="../embeddings/_____Microsoft_Excel1_5EEFA221_5EEFA221.xlsx"/><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9.emf"/><Relationship Id="rId5" Type="http://schemas.openxmlformats.org/officeDocument/2006/relationships/package" Target="../embeddings/_____Microsoft_Excel2_F7A856A1_F7A856A1.xlsx"/><Relationship Id="rId4" Type="http://schemas.openxmlformats.org/officeDocument/2006/relationships/image" Target="../media/image18.emf"/></Relationships>
</file>

<file path=ppt/slides/_rels/slide7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markus-gattol.name/misc/mm/si/content/python_logo_offici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858" y="1793990"/>
            <a:ext cx="7477745" cy="2525762"/>
          </a:xfrm>
          <a:prstGeom prst="rect">
            <a:avLst/>
          </a:prstGeom>
          <a:noFill/>
          <a:extLst>
            <a:ext uri="{909E8E84-426E-40DD-AFC4-6F175D3DCCD1}">
              <a14:hiddenFill xmlns:a14="http://schemas.microsoft.com/office/drawing/2010/main">
                <a:solidFill>
                  <a:srgbClr val="FFFFFF"/>
                </a:solidFill>
              </a14:hiddenFill>
            </a:ext>
          </a:extLst>
        </p:spPr>
      </p:pic>
      <p:sp>
        <p:nvSpPr>
          <p:cNvPr id="2" name="Нижний колонтитул 1"/>
          <p:cNvSpPr>
            <a:spLocks noGrp="1"/>
          </p:cNvSpPr>
          <p:nvPr>
            <p:ph type="ftr" sz="quarter" idx="11"/>
          </p:nvPr>
        </p:nvSpPr>
        <p:spPr/>
        <p:txBody>
          <a:bodyPr/>
          <a:lstStyle/>
          <a:p>
            <a:r>
              <a:rPr lang="ru-RU" err="1"/>
              <a:t>Потылицина</a:t>
            </a:r>
            <a:r>
              <a:rPr lang="ru-RU"/>
              <a:t> Е.М.</a:t>
            </a:r>
          </a:p>
        </p:txBody>
      </p:sp>
    </p:spTree>
    <p:extLst>
      <p:ext uri="{BB962C8B-B14F-4D97-AF65-F5344CB8AC3E}">
        <p14:creationId xmlns:p14="http://schemas.microsoft.com/office/powerpoint/2010/main" val="3363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Особенности</a:t>
            </a:r>
          </a:p>
        </p:txBody>
      </p:sp>
      <p:sp>
        <p:nvSpPr>
          <p:cNvPr id="3" name="Объект 2"/>
          <p:cNvSpPr>
            <a:spLocks noGrp="1"/>
          </p:cNvSpPr>
          <p:nvPr>
            <p:ph idx="1"/>
          </p:nvPr>
        </p:nvSpPr>
        <p:spPr>
          <a:xfrm>
            <a:off x="677334" y="1840833"/>
            <a:ext cx="9302238" cy="4200530"/>
          </a:xfrm>
        </p:spPr>
        <p:txBody>
          <a:bodyPr>
            <a:normAutofit fontScale="92500" lnSpcReduction="20000"/>
          </a:bodyPr>
          <a:lstStyle/>
          <a:p>
            <a:pPr algn="just"/>
            <a:r>
              <a:rPr lang="ru-RU" sz="2400"/>
              <a:t>Питон не преуспел в скорости выполнения. </a:t>
            </a:r>
          </a:p>
          <a:p>
            <a:pPr marL="0" indent="0" algn="just">
              <a:buNone/>
            </a:pPr>
            <a:r>
              <a:rPr lang="ru-RU" sz="2400"/>
              <a:t>(если речь идёт о скорости исполнения по сравнению с статически типизированными и компилируемыми языками)</a:t>
            </a:r>
          </a:p>
          <a:p>
            <a:pPr algn="just"/>
            <a:r>
              <a:rPr lang="ru-RU" sz="2400"/>
              <a:t>Но он преуспел в важнейшем аспекте  — читабельности. </a:t>
            </a:r>
          </a:p>
          <a:p>
            <a:pPr marL="0" indent="0" algn="just">
              <a:buNone/>
            </a:pPr>
            <a:r>
              <a:rPr lang="ru-RU" sz="2400" err="1"/>
              <a:t>Python</a:t>
            </a:r>
            <a:r>
              <a:rPr lang="ru-RU" sz="2400"/>
              <a:t> известен своим хорошо продуманным и легко читаемым синтаксисом (например, отступами ), который, в свою очередь, повышает производительность, а также делает его отличным языком для начинающих.</a:t>
            </a:r>
          </a:p>
          <a:p>
            <a:pPr marL="0" indent="0">
              <a:buNone/>
            </a:pPr>
            <a:endParaRPr lang="ru-RU" sz="2400"/>
          </a:p>
          <a:p>
            <a:pPr marL="0" indent="0">
              <a:buNone/>
            </a:pPr>
            <a:r>
              <a:rPr lang="ru-RU" sz="3600"/>
              <a:t>"Пишите код для людей, а не для машины" — это основа из основ Питона.</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917527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a:t>Дзен питона</a:t>
            </a:r>
            <a:br>
              <a:rPr lang="ru-RU" b="1"/>
            </a:br>
            <a:endParaRPr lang="ru-RU"/>
          </a:p>
        </p:txBody>
      </p:sp>
      <p:sp>
        <p:nvSpPr>
          <p:cNvPr id="3" name="Объект 2"/>
          <p:cNvSpPr>
            <a:spLocks noGrp="1"/>
          </p:cNvSpPr>
          <p:nvPr>
            <p:ph idx="1"/>
          </p:nvPr>
        </p:nvSpPr>
        <p:spPr>
          <a:xfrm>
            <a:off x="838200" y="1235420"/>
            <a:ext cx="10515600" cy="5323321"/>
          </a:xfrm>
        </p:spPr>
        <p:txBody>
          <a:bodyPr vert="horz" lIns="91440" tIns="45720" rIns="91440" bIns="45720" rtlCol="0" anchor="t">
            <a:normAutofit fontScale="25000" lnSpcReduction="20000"/>
          </a:bodyPr>
          <a:lstStyle/>
          <a:p>
            <a:pPr marL="0" indent="0">
              <a:buNone/>
            </a:pPr>
            <a:r>
              <a:rPr lang="en-US" sz="16000"/>
              <a:t>Zen of Python</a:t>
            </a:r>
            <a:endParaRPr lang="ru-RU" sz="16000"/>
          </a:p>
          <a:p>
            <a:pPr marL="0" indent="0">
              <a:buNone/>
            </a:pPr>
            <a:r>
              <a:rPr lang="en-US" sz="3400"/>
              <a:t>Beautiful is better than ugly.</a:t>
            </a:r>
          </a:p>
          <a:p>
            <a:pPr marL="0" indent="0">
              <a:buNone/>
            </a:pPr>
            <a:r>
              <a:rPr lang="en-US" sz="3400"/>
              <a:t>Explicit is better than implicit.</a:t>
            </a:r>
          </a:p>
          <a:p>
            <a:pPr marL="0" indent="0">
              <a:buNone/>
            </a:pPr>
            <a:r>
              <a:rPr lang="en-US" sz="3400"/>
              <a:t>Simple is better than complex.</a:t>
            </a:r>
          </a:p>
          <a:p>
            <a:pPr marL="0" indent="0">
              <a:buNone/>
            </a:pPr>
            <a:r>
              <a:rPr lang="en-US" sz="3400"/>
              <a:t>Complex is better than complicated.</a:t>
            </a:r>
          </a:p>
          <a:p>
            <a:pPr marL="0" indent="0">
              <a:buNone/>
            </a:pPr>
            <a:r>
              <a:rPr lang="en-US" sz="3400"/>
              <a:t>Flat is better than nested.</a:t>
            </a:r>
          </a:p>
          <a:p>
            <a:pPr marL="0" indent="0">
              <a:buNone/>
            </a:pPr>
            <a:r>
              <a:rPr lang="en-US" sz="3400"/>
              <a:t>Sparse is better than dense.</a:t>
            </a:r>
          </a:p>
          <a:p>
            <a:pPr marL="0" indent="0">
              <a:buNone/>
            </a:pPr>
            <a:r>
              <a:rPr lang="en-US" sz="3400"/>
              <a:t>Readability counts.</a:t>
            </a:r>
          </a:p>
          <a:p>
            <a:pPr marL="0" indent="0">
              <a:buNone/>
            </a:pPr>
            <a:r>
              <a:rPr lang="en-US" sz="3400"/>
              <a:t>Special cases aren't special enough to break the rules.</a:t>
            </a:r>
          </a:p>
          <a:p>
            <a:pPr marL="0" indent="0">
              <a:buNone/>
            </a:pPr>
            <a:r>
              <a:rPr lang="en-US" sz="3400"/>
              <a:t>Although practicality beats purity.</a:t>
            </a:r>
          </a:p>
          <a:p>
            <a:pPr marL="0" indent="0">
              <a:buNone/>
            </a:pPr>
            <a:r>
              <a:rPr lang="en-US" sz="3400"/>
              <a:t>Errors should never pass silently.</a:t>
            </a:r>
          </a:p>
          <a:p>
            <a:pPr marL="0" indent="0">
              <a:buNone/>
            </a:pPr>
            <a:r>
              <a:rPr lang="en-US" sz="3400"/>
              <a:t>Unless explicitly silenced.</a:t>
            </a:r>
          </a:p>
          <a:p>
            <a:pPr marL="0" indent="0">
              <a:buNone/>
            </a:pPr>
            <a:r>
              <a:rPr lang="en-US" sz="3400"/>
              <a:t>In the face of ambiguity, refuse the temptation to guess.</a:t>
            </a:r>
          </a:p>
          <a:p>
            <a:pPr marL="0" indent="0">
              <a:buNone/>
            </a:pPr>
            <a:r>
              <a:rPr lang="en-US" sz="3400"/>
              <a:t>There should be one-- and preferably only one --obvious way to do it.</a:t>
            </a:r>
          </a:p>
          <a:p>
            <a:pPr marL="0" indent="0">
              <a:buNone/>
            </a:pPr>
            <a:r>
              <a:rPr lang="en-US" sz="3400"/>
              <a:t>Although that way may not be obvious at first unless you're Dutch.</a:t>
            </a:r>
          </a:p>
          <a:p>
            <a:pPr marL="0" indent="0">
              <a:buNone/>
            </a:pPr>
            <a:r>
              <a:rPr lang="en-US" sz="3400"/>
              <a:t>Now is better than never.</a:t>
            </a:r>
          </a:p>
          <a:p>
            <a:pPr marL="0" indent="0">
              <a:buNone/>
            </a:pPr>
            <a:r>
              <a:rPr lang="en-US" sz="3400"/>
              <a:t>Although never is often better than *right* now.</a:t>
            </a:r>
          </a:p>
          <a:p>
            <a:pPr marL="0" indent="0">
              <a:buNone/>
            </a:pPr>
            <a:r>
              <a:rPr lang="en-US" sz="3400"/>
              <a:t>If the implementation is hard to explain, it's a bad idea.</a:t>
            </a:r>
          </a:p>
          <a:p>
            <a:pPr marL="0" indent="0">
              <a:buNone/>
            </a:pPr>
            <a:r>
              <a:rPr lang="en-US" sz="3400"/>
              <a:t>If the implementation is easy to explain, it may be a good idea.</a:t>
            </a:r>
          </a:p>
          <a:p>
            <a:pPr marL="0" indent="0">
              <a:buNone/>
            </a:pPr>
            <a:r>
              <a:rPr lang="en-US" sz="3400"/>
              <a:t>Namespaces are one honking great idea -- let's do more of those!</a:t>
            </a:r>
            <a:endParaRPr lang="ru-RU" sz="3400"/>
          </a:p>
        </p:txBody>
      </p:sp>
      <p:sp>
        <p:nvSpPr>
          <p:cNvPr id="4" name="Нижний колонтитул 3"/>
          <p:cNvSpPr>
            <a:spLocks noGrp="1"/>
          </p:cNvSpPr>
          <p:nvPr>
            <p:ph type="ftr" sz="quarter" idx="11"/>
          </p:nvPr>
        </p:nvSpPr>
        <p:spPr>
          <a:xfrm>
            <a:off x="677334" y="6299056"/>
            <a:ext cx="6297612" cy="365125"/>
          </a:xfrm>
        </p:spPr>
        <p:txBody>
          <a:bodyPr/>
          <a:lstStyle/>
          <a:p>
            <a:r>
              <a:rPr lang="ru-RU" err="1"/>
              <a:t>Потылицина</a:t>
            </a:r>
            <a:r>
              <a:rPr lang="ru-RU"/>
              <a:t> Е.М.</a:t>
            </a:r>
          </a:p>
        </p:txBody>
      </p:sp>
    </p:spTree>
    <p:extLst>
      <p:ext uri="{BB962C8B-B14F-4D97-AF65-F5344CB8AC3E}">
        <p14:creationId xmlns:p14="http://schemas.microsoft.com/office/powerpoint/2010/main" val="4189015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83127"/>
            <a:ext cx="10515600" cy="598515"/>
          </a:xfrm>
        </p:spPr>
        <p:txBody>
          <a:bodyPr>
            <a:normAutofit fontScale="90000"/>
          </a:bodyPr>
          <a:lstStyle/>
          <a:p>
            <a:r>
              <a:rPr lang="ru-RU"/>
              <a:t>перевод</a:t>
            </a:r>
          </a:p>
        </p:txBody>
      </p:sp>
      <p:sp>
        <p:nvSpPr>
          <p:cNvPr id="3" name="Объект 2"/>
          <p:cNvSpPr>
            <a:spLocks noGrp="1"/>
          </p:cNvSpPr>
          <p:nvPr>
            <p:ph idx="1"/>
          </p:nvPr>
        </p:nvSpPr>
        <p:spPr>
          <a:xfrm>
            <a:off x="149628" y="432261"/>
            <a:ext cx="10580717" cy="4461945"/>
          </a:xfrm>
        </p:spPr>
        <p:txBody>
          <a:bodyPr>
            <a:noAutofit/>
          </a:bodyPr>
          <a:lstStyle/>
          <a:p>
            <a:r>
              <a:rPr lang="ru-RU" sz="1400"/>
              <a:t>Красивое лучше, чем уродливое.</a:t>
            </a:r>
          </a:p>
          <a:p>
            <a:r>
              <a:rPr lang="ru-RU" sz="1400"/>
              <a:t>Явное лучше, чем неявное.</a:t>
            </a:r>
          </a:p>
          <a:p>
            <a:r>
              <a:rPr lang="ru-RU" sz="1400"/>
              <a:t>Простое лучше, чем сложное.</a:t>
            </a:r>
          </a:p>
          <a:p>
            <a:r>
              <a:rPr lang="ru-RU" sz="1400"/>
              <a:t>Сложное лучше, чем запутанное.</a:t>
            </a:r>
          </a:p>
          <a:p>
            <a:r>
              <a:rPr lang="ru-RU" sz="1400"/>
              <a:t>Плоское лучше, чем вложенное.</a:t>
            </a:r>
          </a:p>
          <a:p>
            <a:r>
              <a:rPr lang="ru-RU" sz="1400"/>
              <a:t>Разреженное лучше, чем плотное.</a:t>
            </a:r>
          </a:p>
          <a:p>
            <a:r>
              <a:rPr lang="ru-RU" sz="1400"/>
              <a:t>Читаемость имеет значение.</a:t>
            </a:r>
          </a:p>
          <a:p>
            <a:r>
              <a:rPr lang="ru-RU" sz="1400"/>
              <a:t>Особые случаи не настолько особые, чтобы нарушать правила.</a:t>
            </a:r>
          </a:p>
          <a:p>
            <a:r>
              <a:rPr lang="ru-RU" sz="1400"/>
              <a:t>При этом практичность важнее безупречности.</a:t>
            </a:r>
          </a:p>
          <a:p>
            <a:r>
              <a:rPr lang="ru-RU" sz="1400"/>
              <a:t>Ошибки никогда не должны замалчиваться.</a:t>
            </a:r>
          </a:p>
          <a:p>
            <a:r>
              <a:rPr lang="ru-RU" sz="1400"/>
              <a:t>Если они не замалчиваются явно.</a:t>
            </a:r>
          </a:p>
          <a:p>
            <a:r>
              <a:rPr lang="ru-RU" sz="1400"/>
              <a:t>Встретив двусмысленность, отбрось искушение угадать.</a:t>
            </a:r>
          </a:p>
          <a:p>
            <a:r>
              <a:rPr lang="ru-RU" sz="1400"/>
              <a:t>Должен существовать один и, желательно, только один очевидный способ сделать это.</a:t>
            </a:r>
          </a:p>
          <a:p>
            <a:r>
              <a:rPr lang="ru-RU" sz="1400"/>
              <a:t>Хотя он поначалу может быть и не очевиден, если вы не голландец [^1].</a:t>
            </a:r>
          </a:p>
          <a:p>
            <a:r>
              <a:rPr lang="ru-RU" sz="1400"/>
              <a:t>Сейчас лучше, чем никогда.</a:t>
            </a:r>
          </a:p>
          <a:p>
            <a:r>
              <a:rPr lang="ru-RU" sz="1400"/>
              <a:t>Хотя никогда зачастую лучше, чем прямо сейчас.</a:t>
            </a:r>
          </a:p>
          <a:p>
            <a:r>
              <a:rPr lang="ru-RU" sz="1400"/>
              <a:t>Если реализацию сложно объяснить — идея плоха.</a:t>
            </a:r>
          </a:p>
          <a:p>
            <a:r>
              <a:rPr lang="ru-RU" sz="1400"/>
              <a:t>Если реализацию легко объяснить — идея, возможно, хороша.</a:t>
            </a:r>
          </a:p>
          <a:p>
            <a:r>
              <a:rPr lang="ru-RU" sz="1400"/>
              <a:t>Пространства имён — отличная штука! Будем делать их больше!</a:t>
            </a:r>
          </a:p>
        </p:txBody>
      </p:sp>
      <p:sp>
        <p:nvSpPr>
          <p:cNvPr id="4" name="Нижний колонтитул 3"/>
          <p:cNvSpPr>
            <a:spLocks noGrp="1"/>
          </p:cNvSpPr>
          <p:nvPr>
            <p:ph type="ftr" sz="quarter" idx="11"/>
          </p:nvPr>
        </p:nvSpPr>
        <p:spPr>
          <a:xfrm>
            <a:off x="6030731" y="6492875"/>
            <a:ext cx="6297612" cy="365125"/>
          </a:xfrm>
        </p:spPr>
        <p:txBody>
          <a:bodyPr/>
          <a:lstStyle/>
          <a:p>
            <a:r>
              <a:rPr lang="ru-RU" err="1"/>
              <a:t>Потылицина</a:t>
            </a:r>
            <a:r>
              <a:rPr lang="ru-RU"/>
              <a:t> Е.М.</a:t>
            </a:r>
          </a:p>
        </p:txBody>
      </p:sp>
    </p:spTree>
    <p:extLst>
      <p:ext uri="{BB962C8B-B14F-4D97-AF65-F5344CB8AC3E}">
        <p14:creationId xmlns:p14="http://schemas.microsoft.com/office/powerpoint/2010/main" val="3276665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Архитектура</a:t>
            </a:r>
          </a:p>
        </p:txBody>
      </p:sp>
      <p:sp>
        <p:nvSpPr>
          <p:cNvPr id="3" name="Объект 2"/>
          <p:cNvSpPr>
            <a:spLocks noGrp="1"/>
          </p:cNvSpPr>
          <p:nvPr>
            <p:ph idx="1"/>
          </p:nvPr>
        </p:nvSpPr>
        <p:spPr>
          <a:xfrm>
            <a:off x="677333" y="2160589"/>
            <a:ext cx="8824113" cy="3880773"/>
          </a:xfrm>
        </p:spPr>
        <p:txBody>
          <a:bodyPr>
            <a:normAutofit/>
          </a:bodyPr>
          <a:lstStyle/>
          <a:p>
            <a:pPr marL="0" indent="0" algn="just">
              <a:buNone/>
            </a:pPr>
            <a:r>
              <a:rPr lang="en-US" sz="2400"/>
              <a:t>P</a:t>
            </a:r>
            <a:r>
              <a:rPr lang="ru-RU" sz="2400" err="1"/>
              <a:t>ython</a:t>
            </a:r>
            <a:r>
              <a:rPr lang="ru-RU" sz="2400"/>
              <a:t> — интерпретируемый, скриптовый язык программирования. При первом запуске скрипта, интерпретатор транслирует инструкции языка в байт-код, сохраняя их в файле с расширением .</a:t>
            </a:r>
            <a:r>
              <a:rPr lang="ru-RU" sz="2400" err="1"/>
              <a:t>pyc</a:t>
            </a:r>
            <a:r>
              <a:rPr lang="ru-RU" sz="2400"/>
              <a:t>. Далее байт-код запускается на виртуальной машине </a:t>
            </a:r>
            <a:r>
              <a:rPr lang="ru-RU" sz="2400" err="1"/>
              <a:t>Python</a:t>
            </a:r>
            <a:r>
              <a:rPr lang="ru-RU" sz="2400"/>
              <a:t> (PVM). </a:t>
            </a:r>
            <a:endParaRPr lang="en-US" sz="2400"/>
          </a:p>
          <a:p>
            <a:pPr marL="0" indent="0" algn="just">
              <a:buNone/>
            </a:pPr>
            <a:r>
              <a:rPr lang="ru-RU" sz="2400"/>
              <a:t>При вторичном запуске скрипта, интерпретатор отслеживает были ли внесены изменения в нём. Если нет, то запускается сразу .</a:t>
            </a:r>
            <a:r>
              <a:rPr lang="ru-RU" sz="2400" err="1"/>
              <a:t>pyc</a:t>
            </a:r>
            <a:r>
              <a:rPr lang="ru-RU" sz="2400"/>
              <a:t> файл.</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3615084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a:stretch>
            <a:fillRect/>
          </a:stretch>
        </p:blipFill>
        <p:spPr>
          <a:xfrm>
            <a:off x="1611857" y="2574758"/>
            <a:ext cx="6727622" cy="1973973"/>
          </a:xfrm>
          <a:prstGeom prst="rect">
            <a:avLst/>
          </a:prstGeom>
        </p:spPr>
      </p:pic>
      <p:sp>
        <p:nvSpPr>
          <p:cNvPr id="5" name="Нижний колонтитул 4"/>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302093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Реализации </a:t>
            </a:r>
            <a:r>
              <a:rPr lang="ru-RU" err="1"/>
              <a:t>Python</a:t>
            </a:r>
            <a:endParaRPr lang="ru-RU"/>
          </a:p>
        </p:txBody>
      </p:sp>
      <p:sp>
        <p:nvSpPr>
          <p:cNvPr id="3" name="Объект 2"/>
          <p:cNvSpPr>
            <a:spLocks noGrp="1"/>
          </p:cNvSpPr>
          <p:nvPr>
            <p:ph idx="1"/>
          </p:nvPr>
        </p:nvSpPr>
        <p:spPr>
          <a:xfrm>
            <a:off x="677334" y="1761579"/>
            <a:ext cx="8596668" cy="3880773"/>
          </a:xfrm>
        </p:spPr>
        <p:txBody>
          <a:bodyPr>
            <a:normAutofit fontScale="92500" lnSpcReduction="10000"/>
          </a:bodyPr>
          <a:lstStyle/>
          <a:p>
            <a:endParaRPr lang="ru-RU"/>
          </a:p>
          <a:p>
            <a:r>
              <a:rPr lang="ru-RU" err="1"/>
              <a:t>CPython</a:t>
            </a:r>
            <a:r>
              <a:rPr lang="ru-RU"/>
              <a:t> — стандартная эталонная реализация </a:t>
            </a:r>
            <a:r>
              <a:rPr lang="ru-RU" err="1"/>
              <a:t>Python</a:t>
            </a:r>
            <a:endParaRPr lang="ru-RU"/>
          </a:p>
          <a:p>
            <a:r>
              <a:rPr lang="ru-RU" err="1"/>
              <a:t>Jython</a:t>
            </a:r>
            <a:r>
              <a:rPr lang="ru-RU"/>
              <a:t> — альтернативная реализация </a:t>
            </a:r>
            <a:r>
              <a:rPr lang="ru-RU" err="1"/>
              <a:t>Python</a:t>
            </a:r>
            <a:r>
              <a:rPr lang="ru-RU"/>
              <a:t>. Основная цель которой — бесшовная интеграция с платформой </a:t>
            </a:r>
            <a:r>
              <a:rPr lang="ru-RU" err="1"/>
              <a:t>Java</a:t>
            </a:r>
            <a:r>
              <a:rPr lang="ru-RU"/>
              <a:t>. Состоит из </a:t>
            </a:r>
            <a:r>
              <a:rPr lang="ru-RU" err="1"/>
              <a:t>java</a:t>
            </a:r>
            <a:r>
              <a:rPr lang="ru-RU"/>
              <a:t>-классов, которые транслируют программный код на языке </a:t>
            </a:r>
            <a:r>
              <a:rPr lang="ru-RU" err="1"/>
              <a:t>Python</a:t>
            </a:r>
            <a:r>
              <a:rPr lang="ru-RU"/>
              <a:t> в </a:t>
            </a:r>
            <a:r>
              <a:rPr lang="ru-RU" err="1"/>
              <a:t>java</a:t>
            </a:r>
            <a:r>
              <a:rPr lang="ru-RU"/>
              <a:t> байт-код, который затем запускается на виртуальной машине </a:t>
            </a:r>
            <a:r>
              <a:rPr lang="ru-RU" err="1"/>
              <a:t>Java</a:t>
            </a:r>
            <a:r>
              <a:rPr lang="ru-RU"/>
              <a:t> (JVM).</a:t>
            </a:r>
          </a:p>
          <a:p>
            <a:r>
              <a:rPr lang="ru-RU" err="1"/>
              <a:t>IronPython</a:t>
            </a:r>
            <a:r>
              <a:rPr lang="ru-RU"/>
              <a:t> — реализация </a:t>
            </a:r>
            <a:r>
              <a:rPr lang="ru-RU" err="1"/>
              <a:t>Python</a:t>
            </a:r>
            <a:r>
              <a:rPr lang="ru-RU"/>
              <a:t> предназначенная для интеграции с .NET платформой.</a:t>
            </a:r>
          </a:p>
          <a:p>
            <a:r>
              <a:rPr lang="ru-RU" err="1"/>
              <a:t>Shedskin</a:t>
            </a:r>
            <a:r>
              <a:rPr lang="ru-RU"/>
              <a:t> C++ — нетрадиционный подход к выполнению программ на языке </a:t>
            </a:r>
            <a:r>
              <a:rPr lang="ru-RU" err="1"/>
              <a:t>Python</a:t>
            </a:r>
            <a:r>
              <a:rPr lang="ru-RU"/>
              <a:t>. Цель — оптимизация скорости выполнения. Преобразует исходный код </a:t>
            </a:r>
            <a:r>
              <a:rPr lang="ru-RU" err="1"/>
              <a:t>Python</a:t>
            </a:r>
            <a:r>
              <a:rPr lang="ru-RU"/>
              <a:t> в исходный код C++, который затем может быть скомпилирован в машинный код.</a:t>
            </a:r>
          </a:p>
          <a:p>
            <a:r>
              <a:rPr lang="ru-RU" err="1"/>
              <a:t>PyPy</a:t>
            </a:r>
            <a:r>
              <a:rPr lang="ru-RU"/>
              <a:t> — реализация PVM на самом языке </a:t>
            </a:r>
            <a:r>
              <a:rPr lang="ru-RU" err="1"/>
              <a:t>Python</a:t>
            </a:r>
            <a:r>
              <a:rPr lang="ru-RU"/>
              <a:t> + JIT компилятор.</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2923299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7669" y="0"/>
            <a:ext cx="10515600" cy="1325563"/>
          </a:xfrm>
        </p:spPr>
        <p:txBody>
          <a:bodyPr/>
          <a:lstStyle/>
          <a:p>
            <a:r>
              <a:rPr lang="ru-RU"/>
              <a:t>Кодировки</a:t>
            </a:r>
          </a:p>
        </p:txBody>
      </p:sp>
      <p:sp>
        <p:nvSpPr>
          <p:cNvPr id="3" name="Объект 2"/>
          <p:cNvSpPr>
            <a:spLocks noGrp="1"/>
          </p:cNvSpPr>
          <p:nvPr>
            <p:ph idx="1"/>
          </p:nvPr>
        </p:nvSpPr>
        <p:spPr>
          <a:xfrm>
            <a:off x="237659" y="1201441"/>
            <a:ext cx="11207261" cy="5205046"/>
          </a:xfrm>
        </p:spPr>
        <p:txBody>
          <a:bodyPr>
            <a:normAutofit/>
          </a:bodyPr>
          <a:lstStyle/>
          <a:p>
            <a:pPr marL="0" indent="0">
              <a:buNone/>
            </a:pPr>
            <a:r>
              <a:rPr lang="ru-RU" err="1"/>
              <a:t>Python</a:t>
            </a:r>
            <a:r>
              <a:rPr lang="ru-RU"/>
              <a:t> 3: всё на Юникоде</a:t>
            </a:r>
          </a:p>
          <a:p>
            <a:pPr marL="0" indent="0">
              <a:buNone/>
            </a:pPr>
            <a:r>
              <a:rPr lang="ru-RU" err="1"/>
              <a:t>Python</a:t>
            </a:r>
            <a:r>
              <a:rPr lang="ru-RU"/>
              <a:t> 3 полностью реализован на Юникоде, а точнее на UTF-8. Вот что это означает:</a:t>
            </a:r>
          </a:p>
          <a:p>
            <a:pPr marL="0" indent="0">
              <a:buNone/>
            </a:pPr>
            <a:endParaRPr lang="ru-RU"/>
          </a:p>
          <a:p>
            <a:pPr marL="0" indent="0">
              <a:buNone/>
            </a:pPr>
            <a:r>
              <a:rPr lang="ru-RU"/>
              <a:t>По умолчанию предполагается, что исходный код </a:t>
            </a:r>
            <a:r>
              <a:rPr lang="ru-RU" err="1"/>
              <a:t>Python</a:t>
            </a:r>
            <a:r>
              <a:rPr lang="ru-RU"/>
              <a:t> 3 написан с помощью UTF-8. Это значит, что вам не нужно использовать определение # -*- </a:t>
            </a:r>
            <a:r>
              <a:rPr lang="ru-RU" err="1"/>
              <a:t>coding</a:t>
            </a:r>
            <a:r>
              <a:rPr lang="ru-RU"/>
              <a:t>: UTF-8 -*- в начале файлов .</a:t>
            </a:r>
            <a:r>
              <a:rPr lang="ru-RU" err="1"/>
              <a:t>py</a:t>
            </a:r>
            <a:r>
              <a:rPr lang="ru-RU"/>
              <a:t> в этой версии языка.</a:t>
            </a:r>
          </a:p>
          <a:p>
            <a:pPr marL="0" indent="0">
              <a:buNone/>
            </a:pPr>
            <a:r>
              <a:rPr lang="ru-RU"/>
              <a:t>Все тексты (объекты формата </a:t>
            </a:r>
            <a:r>
              <a:rPr lang="ru-RU" err="1"/>
              <a:t>str</a:t>
            </a:r>
            <a:r>
              <a:rPr lang="ru-RU"/>
              <a:t>) реализованы на Юникоде. Кодированный текст представлен двоичными данными (</a:t>
            </a:r>
            <a:r>
              <a:rPr lang="ru-RU" err="1"/>
              <a:t>bytes</a:t>
            </a:r>
            <a:r>
              <a:rPr lang="ru-RU"/>
              <a:t>). Тип </a:t>
            </a:r>
            <a:r>
              <a:rPr lang="ru-RU" err="1"/>
              <a:t>str</a:t>
            </a:r>
            <a:r>
              <a:rPr lang="ru-RU"/>
              <a:t> может содержать любой символ-литерал из Юникода (например "</a:t>
            </a:r>
            <a:r>
              <a:rPr lang="ru-RU" err="1"/>
              <a:t>Δv</a:t>
            </a:r>
            <a:r>
              <a:rPr lang="ru-RU"/>
              <a:t> / </a:t>
            </a:r>
            <a:r>
              <a:rPr lang="ru-RU" err="1"/>
              <a:t>Δt</a:t>
            </a:r>
            <a:r>
              <a:rPr lang="ru-RU"/>
              <a:t>"), и все они хранятся в Юникоде.</a:t>
            </a:r>
          </a:p>
          <a:p>
            <a:pPr marL="0" indent="0">
              <a:buNone/>
            </a:pPr>
            <a:r>
              <a:rPr lang="ru-RU"/>
              <a:t>Любой из символов Юникода приемлем в качестве идентификатора. Например, вы можете использовать выражение </a:t>
            </a:r>
            <a:r>
              <a:rPr lang="ru-RU" err="1"/>
              <a:t>résumé</a:t>
            </a:r>
            <a:r>
              <a:rPr lang="ru-RU"/>
              <a:t> = "~/</a:t>
            </a:r>
            <a:r>
              <a:rPr lang="ru-RU" err="1"/>
              <a:t>Documents</a:t>
            </a:r>
            <a:r>
              <a:rPr lang="ru-RU"/>
              <a:t>/resume.pdf".</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617750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Версии</a:t>
            </a:r>
          </a:p>
        </p:txBody>
      </p:sp>
      <p:sp>
        <p:nvSpPr>
          <p:cNvPr id="3" name="Объект 2"/>
          <p:cNvSpPr>
            <a:spLocks noGrp="1"/>
          </p:cNvSpPr>
          <p:nvPr>
            <p:ph idx="1"/>
          </p:nvPr>
        </p:nvSpPr>
        <p:spPr/>
        <p:txBody>
          <a:bodyPr/>
          <a:lstStyle/>
          <a:p>
            <a:r>
              <a:rPr lang="en-US"/>
              <a:t>Python </a:t>
            </a:r>
            <a:r>
              <a:rPr lang="ru-RU"/>
              <a:t>активно развивается в настоящее время. Часто выходят новые версии. </a:t>
            </a:r>
            <a:endParaRPr lang="en-US"/>
          </a:p>
          <a:p>
            <a:r>
              <a:rPr lang="ru-RU"/>
              <a:t>Существуют две  ветки: </a:t>
            </a:r>
            <a:r>
              <a:rPr lang="en-US"/>
              <a:t>Python 2.x </a:t>
            </a:r>
            <a:r>
              <a:rPr lang="ru-RU"/>
              <a:t>и </a:t>
            </a:r>
            <a:r>
              <a:rPr lang="en-US"/>
              <a:t>Python 3.x</a:t>
            </a:r>
          </a:p>
          <a:p>
            <a:r>
              <a:rPr lang="ru-RU"/>
              <a:t>Между версиями существует небольшая разница, они обратно не совместимы</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3260663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Сентябрь 2020</a:t>
            </a:r>
          </a:p>
        </p:txBody>
      </p:sp>
      <p:sp>
        <p:nvSpPr>
          <p:cNvPr id="3" name="Объект 2"/>
          <p:cNvSpPr>
            <a:spLocks noGrp="1"/>
          </p:cNvSpPr>
          <p:nvPr>
            <p:ph idx="1"/>
          </p:nvPr>
        </p:nvSpPr>
        <p:spPr/>
        <p:txBody>
          <a:bodyPr/>
          <a:lstStyle/>
          <a:p>
            <a:r>
              <a:rPr lang="ru-RU"/>
              <a:t>Последний выпуск </a:t>
            </a:r>
            <a:r>
              <a:rPr lang="ru-RU" err="1"/>
              <a:t>Python</a:t>
            </a:r>
            <a:r>
              <a:rPr lang="ru-RU"/>
              <a:t> 3 - </a:t>
            </a:r>
            <a:r>
              <a:rPr lang="ru-RU" err="1"/>
              <a:t>Python</a:t>
            </a:r>
            <a:r>
              <a:rPr lang="ru-RU"/>
              <a:t> 3.8.5</a:t>
            </a:r>
          </a:p>
          <a:p>
            <a:r>
              <a:rPr lang="ru-RU"/>
              <a:t>Последний выпуск </a:t>
            </a:r>
            <a:r>
              <a:rPr lang="ru-RU" err="1"/>
              <a:t>Python</a:t>
            </a:r>
            <a:r>
              <a:rPr lang="ru-RU"/>
              <a:t> 2 - </a:t>
            </a:r>
            <a:r>
              <a:rPr lang="ru-RU" err="1"/>
              <a:t>Python</a:t>
            </a:r>
            <a:r>
              <a:rPr lang="ru-RU"/>
              <a:t> 2.7.18 (не поддерживается с 2020)</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778163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33260" y="299357"/>
            <a:ext cx="8596668" cy="1320800"/>
          </a:xfrm>
        </p:spPr>
        <p:txBody>
          <a:bodyPr/>
          <a:lstStyle/>
          <a:p>
            <a:r>
              <a:rPr lang="en-US"/>
              <a:t>Python</a:t>
            </a:r>
            <a:endParaRPr lang="ru-RU"/>
          </a:p>
        </p:txBody>
      </p:sp>
      <p:sp>
        <p:nvSpPr>
          <p:cNvPr id="3" name="Подзаголовок 2"/>
          <p:cNvSpPr>
            <a:spLocks noGrp="1"/>
          </p:cNvSpPr>
          <p:nvPr>
            <p:ph idx="1"/>
          </p:nvPr>
        </p:nvSpPr>
        <p:spPr>
          <a:xfrm>
            <a:off x="569768" y="1445984"/>
            <a:ext cx="8861341" cy="2755092"/>
          </a:xfrm>
        </p:spPr>
        <p:txBody>
          <a:bodyPr vert="horz" lIns="91440" tIns="45720" rIns="91440" bIns="45720" rtlCol="0" anchor="t">
            <a:normAutofit fontScale="25000" lnSpcReduction="20000"/>
          </a:bodyPr>
          <a:lstStyle/>
          <a:p>
            <a:pPr marL="0" indent="0">
              <a:buNone/>
            </a:pPr>
            <a:endParaRPr lang="ru-RU" sz="9600">
              <a:latin typeface="Calibri" panose="020F0502020204030204" pitchFamily="34" charset="0"/>
            </a:endParaRPr>
          </a:p>
          <a:p>
            <a:pPr marL="0" indent="0">
              <a:buNone/>
            </a:pPr>
            <a:r>
              <a:rPr lang="ru-RU" sz="9600">
                <a:latin typeface="Calibri" panose="020F0502020204030204" pitchFamily="34" charset="0"/>
                <a:ea typeface="+mn-lt"/>
                <a:cs typeface="+mn-lt"/>
              </a:rPr>
              <a:t>     Официальный сайт </a:t>
            </a:r>
            <a:r>
              <a:rPr lang="ru-RU" sz="9600" err="1">
                <a:latin typeface="Calibri" panose="020F0502020204030204" pitchFamily="34" charset="0"/>
                <a:ea typeface="+mn-lt"/>
                <a:cs typeface="+mn-lt"/>
              </a:rPr>
              <a:t>Python</a:t>
            </a:r>
            <a:r>
              <a:rPr lang="ru-RU" sz="9600">
                <a:latin typeface="Calibri" panose="020F0502020204030204" pitchFamily="34" charset="0"/>
                <a:ea typeface="+mn-lt"/>
                <a:cs typeface="+mn-lt"/>
              </a:rPr>
              <a:t>, где можно скачать интерпретатор (</a:t>
            </a:r>
            <a:r>
              <a:rPr lang="ru-RU" sz="9600" err="1">
                <a:latin typeface="Calibri" panose="020F0502020204030204" pitchFamily="34" charset="0"/>
                <a:ea typeface="+mn-lt"/>
                <a:cs typeface="+mn-lt"/>
              </a:rPr>
              <a:t>Python</a:t>
            </a:r>
            <a:r>
              <a:rPr lang="ru-RU" sz="9600">
                <a:latin typeface="Calibri" panose="020F0502020204030204" pitchFamily="34" charset="0"/>
                <a:ea typeface="+mn-lt"/>
                <a:cs typeface="+mn-lt"/>
              </a:rPr>
              <a:t> 3): </a:t>
            </a:r>
            <a:endParaRPr lang="en-US" sz="9600">
              <a:latin typeface="Calibri" panose="020F0502020204030204" pitchFamily="34" charset="0"/>
              <a:ea typeface="+mn-lt"/>
              <a:cs typeface="+mn-lt"/>
            </a:endParaRPr>
          </a:p>
          <a:p>
            <a:pPr marL="0" indent="0">
              <a:buNone/>
            </a:pPr>
            <a:r>
              <a:rPr lang="ru-RU" sz="9600">
                <a:latin typeface="Calibri" panose="020F0502020204030204" pitchFamily="34" charset="0"/>
                <a:ea typeface="+mn-lt"/>
                <a:cs typeface="+mn-lt"/>
                <a:hlinkClick r:id="rId2"/>
              </a:rPr>
              <a:t>https://www.python.org/</a:t>
            </a:r>
            <a:endParaRPr lang="ru-RU" sz="9600">
              <a:latin typeface="Calibri" panose="020F0502020204030204" pitchFamily="34" charset="0"/>
              <a:ea typeface="+mn-lt"/>
              <a:cs typeface="+mn-lt"/>
            </a:endParaRPr>
          </a:p>
          <a:p>
            <a:pPr marL="0" indent="0">
              <a:buNone/>
            </a:pPr>
            <a:r>
              <a:rPr lang="ru-RU" sz="9600">
                <a:latin typeface="Calibri" panose="020F0502020204030204" pitchFamily="34" charset="0"/>
                <a:ea typeface="+mn-lt"/>
                <a:cs typeface="+mn-lt"/>
              </a:rPr>
              <a:t>    Скачать интегрированную среду разработки </a:t>
            </a:r>
            <a:r>
              <a:rPr lang="en-US" sz="9600" err="1">
                <a:latin typeface="Calibri" panose="020F0502020204030204" pitchFamily="34" charset="0"/>
                <a:ea typeface="+mn-lt"/>
                <a:cs typeface="+mn-lt"/>
              </a:rPr>
              <a:t>PyCharm</a:t>
            </a:r>
            <a:endParaRPr lang="ru-RU" sz="9600">
              <a:latin typeface="Calibri" panose="020F0502020204030204" pitchFamily="34" charset="0"/>
            </a:endParaRPr>
          </a:p>
          <a:p>
            <a:pPr marL="0" indent="0">
              <a:buNone/>
            </a:pPr>
            <a:r>
              <a:rPr lang="en-US" sz="9600">
                <a:latin typeface="Calibri" panose="020F0502020204030204" pitchFamily="34" charset="0"/>
                <a:hlinkClick r:id="rId3"/>
              </a:rPr>
              <a:t>https://www.jetbrains.com/pycharm/</a:t>
            </a:r>
            <a:endParaRPr lang="ru-RU" sz="9600">
              <a:latin typeface="Calibri" panose="020F0502020204030204" pitchFamily="34" charset="0"/>
            </a:endParaRPr>
          </a:p>
          <a:p>
            <a:pPr marL="0" indent="0">
              <a:buNone/>
            </a:pPr>
            <a:endParaRPr lang="ru-RU" sz="9600">
              <a:latin typeface="Calibri" panose="020F0502020204030204" pitchFamily="34" charset="0"/>
            </a:endParaRPr>
          </a:p>
          <a:p>
            <a:pPr marL="0" indent="0">
              <a:buNone/>
            </a:pPr>
            <a:r>
              <a:rPr lang="ru-RU" sz="9600">
                <a:latin typeface="Calibri" panose="020F0502020204030204" pitchFamily="34" charset="0"/>
              </a:rPr>
              <a:t>   Можно работать в режиме </a:t>
            </a:r>
            <a:r>
              <a:rPr lang="ru-RU" sz="9600" err="1">
                <a:latin typeface="Calibri" panose="020F0502020204030204" pitchFamily="34" charset="0"/>
              </a:rPr>
              <a:t>Online</a:t>
            </a:r>
            <a:endParaRPr lang="ru-RU" sz="9600">
              <a:latin typeface="Calibri" panose="020F0502020204030204" pitchFamily="34" charset="0"/>
            </a:endParaRPr>
          </a:p>
          <a:p>
            <a:pPr marL="0" indent="0">
              <a:buNone/>
            </a:pPr>
            <a:r>
              <a:rPr lang="ru-RU" sz="9600">
                <a:latin typeface="Calibri" panose="020F0502020204030204" pitchFamily="34" charset="0"/>
                <a:ea typeface="+mn-lt"/>
                <a:cs typeface="+mn-lt"/>
                <a:hlinkClick r:id="rId4"/>
              </a:rPr>
              <a:t>https://repl.it/languages/python3</a:t>
            </a:r>
            <a:endParaRPr lang="ru-RU" sz="9600">
              <a:latin typeface="Calibri" panose="020F0502020204030204" pitchFamily="34" charset="0"/>
              <a:ea typeface="+mn-lt"/>
              <a:cs typeface="+mn-lt"/>
            </a:endParaRPr>
          </a:p>
          <a:p>
            <a:pPr marL="0" indent="0">
              <a:buNone/>
            </a:pPr>
            <a:r>
              <a:rPr lang="en-US" sz="9600">
                <a:latin typeface="Calibri" panose="020F0502020204030204" pitchFamily="34" charset="0"/>
                <a:ea typeface="+mn-lt"/>
                <a:cs typeface="+mn-lt"/>
                <a:hlinkClick r:id="rId5"/>
              </a:rPr>
              <a:t>https://colab.research.google.com</a:t>
            </a:r>
            <a:endParaRPr lang="ru-RU" sz="9600">
              <a:latin typeface="Calibri" panose="020F0502020204030204" pitchFamily="34" charset="0"/>
              <a:ea typeface="+mn-lt"/>
              <a:cs typeface="+mn-lt"/>
            </a:endParaRPr>
          </a:p>
          <a:p>
            <a:pPr marL="0" indent="0">
              <a:buNone/>
            </a:pPr>
            <a:endParaRPr lang="ru-RU"/>
          </a:p>
          <a:p>
            <a:pPr marL="0" indent="0">
              <a:buNone/>
            </a:pPr>
            <a:endParaRPr lang="ru-RU" sz="4700"/>
          </a:p>
          <a:p>
            <a:pPr marL="0" indent="0">
              <a:buNone/>
            </a:pPr>
            <a:endParaRPr lang="ru-RU" sz="4700"/>
          </a:p>
          <a:p>
            <a:pPr marL="0" indent="0">
              <a:buNone/>
            </a:pPr>
            <a:endParaRPr lang="ru-RU" sz="4700"/>
          </a:p>
          <a:p>
            <a:endParaRPr lang="ru-RU"/>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1592248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a:t>Он был создан в 1991 году (</a:t>
            </a:r>
            <a:r>
              <a:rPr lang="en-US"/>
              <a:t>v </a:t>
            </a:r>
            <a:r>
              <a:rPr lang="ru-RU"/>
              <a:t>0.9.0</a:t>
            </a:r>
            <a:r>
              <a:rPr lang="en-US"/>
              <a:t>)</a:t>
            </a:r>
            <a:br>
              <a:rPr lang="ru-RU"/>
            </a:br>
            <a:endParaRPr lang="ru-RU"/>
          </a:p>
        </p:txBody>
      </p:sp>
      <p:sp>
        <p:nvSpPr>
          <p:cNvPr id="3" name="Объект 2"/>
          <p:cNvSpPr>
            <a:spLocks noGrp="1"/>
          </p:cNvSpPr>
          <p:nvPr>
            <p:ph idx="1"/>
          </p:nvPr>
        </p:nvSpPr>
        <p:spPr>
          <a:xfrm>
            <a:off x="619144" y="1495571"/>
            <a:ext cx="8940492" cy="4605971"/>
          </a:xfrm>
        </p:spPr>
        <p:txBody>
          <a:bodyPr>
            <a:normAutofit fontScale="92500" lnSpcReduction="20000"/>
          </a:bodyPr>
          <a:lstStyle/>
          <a:p>
            <a:r>
              <a:rPr lang="ru-RU"/>
              <a:t>Разочаровавшись в недостатках существовавших языков программирования, Гвидо Ван </a:t>
            </a:r>
            <a:r>
              <a:rPr lang="ru-RU" err="1"/>
              <a:t>Россум</a:t>
            </a:r>
            <a:r>
              <a:rPr lang="ru-RU"/>
              <a:t> создал язык </a:t>
            </a:r>
            <a:r>
              <a:rPr lang="ru-RU" err="1"/>
              <a:t>Python</a:t>
            </a:r>
            <a:r>
              <a:rPr lang="ru-RU"/>
              <a:t>.</a:t>
            </a:r>
          </a:p>
          <a:p>
            <a:endParaRPr lang="ru-RU"/>
          </a:p>
          <a:p>
            <a:endParaRPr lang="ru-RU"/>
          </a:p>
          <a:p>
            <a:endParaRPr lang="ru-RU"/>
          </a:p>
          <a:p>
            <a:endParaRPr lang="ru-RU"/>
          </a:p>
          <a:p>
            <a:endParaRPr lang="ru-RU"/>
          </a:p>
          <a:p>
            <a:endParaRPr lang="ru-RU"/>
          </a:p>
          <a:p>
            <a:endParaRPr lang="ru-RU"/>
          </a:p>
          <a:p>
            <a:endParaRPr lang="ru-RU"/>
          </a:p>
          <a:p>
            <a:endParaRPr lang="ru-RU"/>
          </a:p>
          <a:p>
            <a:endParaRPr lang="ru-RU"/>
          </a:p>
          <a:p>
            <a:r>
              <a:rPr lang="ru-RU" err="1"/>
              <a:t>Python</a:t>
            </a:r>
            <a:r>
              <a:rPr lang="ru-RU"/>
              <a:t> – это интерпретируемый, объектно-ориентированный язык программирования высокого уровня с динамической типизацией, автоматическим управлением памятью и сбором мусора</a:t>
            </a:r>
          </a:p>
          <a:p>
            <a:endParaRPr lang="ru-RU"/>
          </a:p>
        </p:txBody>
      </p:sp>
      <p:sp>
        <p:nvSpPr>
          <p:cNvPr id="4" name="Нижний колонтитул 3"/>
          <p:cNvSpPr>
            <a:spLocks noGrp="1"/>
          </p:cNvSpPr>
          <p:nvPr>
            <p:ph type="ftr" sz="quarter" idx="11"/>
          </p:nvPr>
        </p:nvSpPr>
        <p:spPr/>
        <p:txBody>
          <a:bodyPr/>
          <a:lstStyle/>
          <a:p>
            <a:r>
              <a:rPr lang="ru-RU"/>
              <a:t>Потылицина Е.М.</a:t>
            </a:r>
          </a:p>
        </p:txBody>
      </p:sp>
      <p:pic>
        <p:nvPicPr>
          <p:cNvPr id="6" name="Рисунок 5"/>
          <p:cNvPicPr>
            <a:picLocks noChangeAspect="1"/>
          </p:cNvPicPr>
          <p:nvPr/>
        </p:nvPicPr>
        <p:blipFill>
          <a:blip r:embed="rId2"/>
          <a:stretch>
            <a:fillRect/>
          </a:stretch>
        </p:blipFill>
        <p:spPr>
          <a:xfrm>
            <a:off x="1931887" y="2012171"/>
            <a:ext cx="4535416" cy="3021721"/>
          </a:xfrm>
          <a:prstGeom prst="rect">
            <a:avLst/>
          </a:prstGeom>
        </p:spPr>
      </p:pic>
    </p:spTree>
    <p:extLst>
      <p:ext uri="{BB962C8B-B14F-4D97-AF65-F5344CB8AC3E}">
        <p14:creationId xmlns:p14="http://schemas.microsoft.com/office/powerpoint/2010/main" val="2151429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Задание 1</a:t>
            </a:r>
          </a:p>
        </p:txBody>
      </p:sp>
      <p:sp>
        <p:nvSpPr>
          <p:cNvPr id="3" name="Объект 2"/>
          <p:cNvSpPr>
            <a:spLocks noGrp="1"/>
          </p:cNvSpPr>
          <p:nvPr>
            <p:ph idx="1"/>
          </p:nvPr>
        </p:nvSpPr>
        <p:spPr/>
        <p:txBody>
          <a:bodyPr>
            <a:normAutofit/>
          </a:bodyPr>
          <a:lstStyle/>
          <a:p>
            <a:pPr>
              <a:buFont typeface="+mj-lt"/>
              <a:buAutoNum type="arabicPeriod"/>
            </a:pPr>
            <a:r>
              <a:rPr lang="ru-RU" sz="2800"/>
              <a:t>Скачать и установить </a:t>
            </a:r>
            <a:r>
              <a:rPr lang="en-US" sz="2800"/>
              <a:t>Python</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810359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Установка </a:t>
            </a:r>
            <a:r>
              <a:rPr lang="en-US"/>
              <a:t>Python</a:t>
            </a:r>
            <a:endParaRPr lang="ru-RU"/>
          </a:p>
        </p:txBody>
      </p:sp>
      <p:pic>
        <p:nvPicPr>
          <p:cNvPr id="4" name="Объект 3"/>
          <p:cNvPicPr>
            <a:picLocks noGrp="1" noChangeAspect="1"/>
          </p:cNvPicPr>
          <p:nvPr>
            <p:ph idx="1"/>
          </p:nvPr>
        </p:nvPicPr>
        <p:blipFill>
          <a:blip r:embed="rId2"/>
          <a:stretch>
            <a:fillRect/>
          </a:stretch>
        </p:blipFill>
        <p:spPr>
          <a:xfrm>
            <a:off x="1032867" y="1270000"/>
            <a:ext cx="6223055" cy="3881437"/>
          </a:xfrm>
          <a:prstGeom prst="rect">
            <a:avLst/>
          </a:prstGeom>
        </p:spPr>
      </p:pic>
      <p:sp>
        <p:nvSpPr>
          <p:cNvPr id="3" name="Нижний колонтитул 2"/>
          <p:cNvSpPr>
            <a:spLocks noGrp="1"/>
          </p:cNvSpPr>
          <p:nvPr>
            <p:ph type="ftr" sz="quarter" idx="11"/>
          </p:nvPr>
        </p:nvSpPr>
        <p:spPr/>
        <p:txBody>
          <a:bodyPr/>
          <a:lstStyle/>
          <a:p>
            <a:r>
              <a:rPr lang="ru-RU" err="1"/>
              <a:t>Потылицина</a:t>
            </a:r>
            <a:r>
              <a:rPr lang="ru-RU"/>
              <a:t> Е.М.</a:t>
            </a:r>
          </a:p>
        </p:txBody>
      </p:sp>
      <p:sp>
        <p:nvSpPr>
          <p:cNvPr id="5" name="TextBox 4"/>
          <p:cNvSpPr txBox="1"/>
          <p:nvPr/>
        </p:nvSpPr>
        <p:spPr>
          <a:xfrm>
            <a:off x="2597727" y="5411733"/>
            <a:ext cx="5257017" cy="369332"/>
          </a:xfrm>
          <a:prstGeom prst="rect">
            <a:avLst/>
          </a:prstGeom>
          <a:noFill/>
        </p:spPr>
        <p:txBody>
          <a:bodyPr wrap="none" rtlCol="0">
            <a:spAutoFit/>
          </a:bodyPr>
          <a:lstStyle/>
          <a:p>
            <a:r>
              <a:rPr lang="ru-RU"/>
              <a:t>обязательно ставим галочку </a:t>
            </a:r>
            <a:r>
              <a:rPr lang="en-US"/>
              <a:t>Add Python to Path</a:t>
            </a:r>
            <a:endParaRPr lang="ru-RU"/>
          </a:p>
        </p:txBody>
      </p:sp>
    </p:spTree>
    <p:extLst>
      <p:ext uri="{BB962C8B-B14F-4D97-AF65-F5344CB8AC3E}">
        <p14:creationId xmlns:p14="http://schemas.microsoft.com/office/powerpoint/2010/main" val="3845022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Режимы работы</a:t>
            </a:r>
          </a:p>
        </p:txBody>
      </p:sp>
      <p:sp>
        <p:nvSpPr>
          <p:cNvPr id="3" name="Объект 2"/>
          <p:cNvSpPr>
            <a:spLocks noGrp="1"/>
          </p:cNvSpPr>
          <p:nvPr>
            <p:ph idx="1"/>
          </p:nvPr>
        </p:nvSpPr>
        <p:spPr/>
        <p:txBody>
          <a:bodyPr>
            <a:normAutofit/>
          </a:bodyPr>
          <a:lstStyle/>
          <a:p>
            <a:pPr marL="0" indent="0">
              <a:buNone/>
            </a:pPr>
            <a:r>
              <a:rPr lang="ru-RU" sz="3200"/>
              <a:t>Следует отметить, что на </a:t>
            </a:r>
            <a:r>
              <a:rPr lang="ru-RU" sz="3200" err="1"/>
              <a:t>Python</a:t>
            </a:r>
            <a:r>
              <a:rPr lang="ru-RU" sz="3200"/>
              <a:t> вы можете программировать в двух режимах: </a:t>
            </a:r>
          </a:p>
          <a:p>
            <a:r>
              <a:rPr lang="ru-RU" sz="3200"/>
              <a:t>интерактивном</a:t>
            </a:r>
          </a:p>
          <a:p>
            <a:r>
              <a:rPr lang="ru-RU" sz="3200"/>
              <a:t>скриптовом</a:t>
            </a:r>
            <a:r>
              <a:rPr lang="en-US" sz="3200"/>
              <a:t> (</a:t>
            </a:r>
            <a:r>
              <a:rPr lang="ru-RU" sz="3200"/>
              <a:t>сценарном)</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906492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Интерактивный режим программирования</a:t>
            </a:r>
          </a:p>
        </p:txBody>
      </p:sp>
      <p:sp>
        <p:nvSpPr>
          <p:cNvPr id="3" name="Объект 2"/>
          <p:cNvSpPr>
            <a:spLocks noGrp="1"/>
          </p:cNvSpPr>
          <p:nvPr>
            <p:ph idx="1"/>
          </p:nvPr>
        </p:nvSpPr>
        <p:spPr>
          <a:xfrm>
            <a:off x="677334" y="1930400"/>
            <a:ext cx="8596668" cy="3880773"/>
          </a:xfrm>
        </p:spPr>
        <p:txBody>
          <a:bodyPr>
            <a:normAutofit lnSpcReduction="10000"/>
          </a:bodyPr>
          <a:lstStyle/>
          <a:p>
            <a:pPr marL="0" indent="0">
              <a:buNone/>
            </a:pPr>
            <a:endParaRPr lang="ru-RU"/>
          </a:p>
          <a:p>
            <a:pPr marL="0" indent="0">
              <a:buNone/>
            </a:pPr>
            <a:r>
              <a:rPr lang="ru-RU"/>
              <a:t>    В интерактивном режиме инструкции выполняются построчно.</a:t>
            </a:r>
          </a:p>
          <a:p>
            <a:pPr marL="0" indent="0">
              <a:buNone/>
            </a:pPr>
            <a:endParaRPr lang="ru-RU"/>
          </a:p>
          <a:p>
            <a:pPr marL="0" indent="0">
              <a:buNone/>
            </a:pPr>
            <a:r>
              <a:rPr lang="ru-RU"/>
              <a:t>    Интерпретатор можно использовать интерактивно, что позволяет экспериментировать с возможностями языка, писать наброски программ или тестировать функции.</a:t>
            </a:r>
          </a:p>
          <a:p>
            <a:pPr marL="0" indent="0">
              <a:buNone/>
            </a:pPr>
            <a:r>
              <a:rPr lang="ru-RU"/>
              <a:t>   Он также удобен в качестве настольного калькулятора.</a:t>
            </a:r>
          </a:p>
          <a:p>
            <a:pPr marL="0" indent="0">
              <a:buNone/>
            </a:pPr>
            <a:r>
              <a:rPr lang="ru-RU"/>
              <a:t>   Возможны два варианта:</a:t>
            </a:r>
          </a:p>
          <a:p>
            <a:r>
              <a:rPr lang="ru-RU"/>
              <a:t>консольный вариант</a:t>
            </a:r>
          </a:p>
          <a:p>
            <a:r>
              <a:rPr lang="ru-RU"/>
              <a:t>с интерфейсом</a:t>
            </a:r>
            <a:endParaRPr lang="en-US"/>
          </a:p>
          <a:p>
            <a:pPr marL="0" indent="0">
              <a:buNone/>
            </a:pPr>
            <a:r>
              <a:rPr lang="ru-RU"/>
              <a:t>Для </a:t>
            </a:r>
            <a:r>
              <a:rPr lang="ru-RU" err="1"/>
              <a:t>Android</a:t>
            </a:r>
            <a:r>
              <a:rPr lang="ru-RU"/>
              <a:t> есть пакет QPython3</a:t>
            </a:r>
          </a:p>
          <a:p>
            <a:pPr marL="0" indent="0">
              <a:buNone/>
            </a:pPr>
            <a:endParaRPr lang="ru-RU"/>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832790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0832" y="157904"/>
            <a:ext cx="8596668" cy="678873"/>
          </a:xfrm>
        </p:spPr>
        <p:txBody>
          <a:bodyPr/>
          <a:lstStyle/>
          <a:p>
            <a:r>
              <a:rPr lang="en-US"/>
              <a:t>Linux</a:t>
            </a:r>
            <a:endParaRPr lang="ru-RU"/>
          </a:p>
        </p:txBody>
      </p:sp>
      <p:sp>
        <p:nvSpPr>
          <p:cNvPr id="3" name="Объект 2"/>
          <p:cNvSpPr>
            <a:spLocks noGrp="1"/>
          </p:cNvSpPr>
          <p:nvPr>
            <p:ph idx="1"/>
          </p:nvPr>
        </p:nvSpPr>
        <p:spPr>
          <a:xfrm>
            <a:off x="610832" y="836777"/>
            <a:ext cx="8596668" cy="3880773"/>
          </a:xfrm>
        </p:spPr>
        <p:txBody>
          <a:bodyPr/>
          <a:lstStyle/>
          <a:p>
            <a:r>
              <a:rPr lang="ru-RU"/>
              <a:t>       </a:t>
            </a:r>
            <a:r>
              <a:rPr lang="en-US"/>
              <a:t>Python </a:t>
            </a:r>
            <a:r>
              <a:rPr lang="ru-RU"/>
              <a:t>часто идет в комплекте, обычно версия 2х </a:t>
            </a:r>
          </a:p>
          <a:p>
            <a:r>
              <a:rPr lang="ru-RU"/>
              <a:t>       В операционных системах на базе ядра </a:t>
            </a:r>
            <a:r>
              <a:rPr lang="en-US"/>
              <a:t>Linux </a:t>
            </a:r>
            <a:r>
              <a:rPr lang="ru-RU"/>
              <a:t>можно программировать с помощью приложения Терминал, в котором работает командная оболочка </a:t>
            </a:r>
            <a:r>
              <a:rPr lang="en-US"/>
              <a:t>Bash</a:t>
            </a:r>
            <a:endParaRPr lang="ru-RU"/>
          </a:p>
          <a:p>
            <a:r>
              <a:rPr lang="ru-RU"/>
              <a:t>        Чтобы запустить интерпретатор необходимо ввести в командной строке команду </a:t>
            </a:r>
            <a:r>
              <a:rPr lang="ru-RU" b="1" i="1" err="1">
                <a:solidFill>
                  <a:srgbClr val="7030A0"/>
                </a:solidFill>
              </a:rPr>
              <a:t>python</a:t>
            </a:r>
            <a:r>
              <a:rPr lang="ru-RU"/>
              <a:t>. Выход – команда </a:t>
            </a:r>
            <a:r>
              <a:rPr lang="en-US" b="1" i="1">
                <a:solidFill>
                  <a:srgbClr val="7030A0"/>
                </a:solidFill>
              </a:rPr>
              <a:t>exit</a:t>
            </a:r>
            <a:endParaRPr lang="ru-RU" b="1" i="1">
              <a:solidFill>
                <a:srgbClr val="7030A0"/>
              </a:solidFill>
            </a:endParaRPr>
          </a:p>
          <a:p>
            <a:r>
              <a:rPr lang="ru-RU"/>
              <a:t>        При запуске в интерактивном режиме интерпретатор выводит приветственное сообщение — номер версии и замечания об авторском праве </a:t>
            </a:r>
          </a:p>
          <a:p>
            <a:endParaRPr lang="ru-RU"/>
          </a:p>
          <a:p>
            <a:endParaRPr lang="ru-RU"/>
          </a:p>
        </p:txBody>
      </p:sp>
      <p:sp>
        <p:nvSpPr>
          <p:cNvPr id="4" name="Нижний колонтитул 3"/>
          <p:cNvSpPr>
            <a:spLocks noGrp="1"/>
          </p:cNvSpPr>
          <p:nvPr>
            <p:ph type="ftr" sz="quarter" idx="11"/>
          </p:nvPr>
        </p:nvSpPr>
        <p:spPr/>
        <p:txBody>
          <a:bodyPr/>
          <a:lstStyle/>
          <a:p>
            <a:r>
              <a:rPr lang="ru-RU"/>
              <a:t>Потылицина Е.М.</a:t>
            </a:r>
          </a:p>
        </p:txBody>
      </p:sp>
      <p:pic>
        <p:nvPicPr>
          <p:cNvPr id="6" name="Рисунок 5"/>
          <p:cNvPicPr>
            <a:picLocks noChangeAspect="1"/>
          </p:cNvPicPr>
          <p:nvPr/>
        </p:nvPicPr>
        <p:blipFill>
          <a:blip r:embed="rId2"/>
          <a:stretch>
            <a:fillRect/>
          </a:stretch>
        </p:blipFill>
        <p:spPr>
          <a:xfrm>
            <a:off x="322812" y="3738126"/>
            <a:ext cx="9848590" cy="2394041"/>
          </a:xfrm>
          <a:prstGeom prst="rect">
            <a:avLst/>
          </a:prstGeom>
        </p:spPr>
      </p:pic>
    </p:spTree>
    <p:extLst>
      <p:ext uri="{BB962C8B-B14F-4D97-AF65-F5344CB8AC3E}">
        <p14:creationId xmlns:p14="http://schemas.microsoft.com/office/powerpoint/2010/main" val="4177922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ОС </a:t>
            </a:r>
            <a:r>
              <a:rPr lang="en-US"/>
              <a:t>Windows</a:t>
            </a:r>
            <a:endParaRPr lang="ru-RU"/>
          </a:p>
        </p:txBody>
      </p:sp>
      <p:sp>
        <p:nvSpPr>
          <p:cNvPr id="3" name="Объект 2"/>
          <p:cNvSpPr>
            <a:spLocks noGrp="1"/>
          </p:cNvSpPr>
          <p:nvPr>
            <p:ph idx="1"/>
          </p:nvPr>
        </p:nvSpPr>
        <p:spPr>
          <a:xfrm>
            <a:off x="838200" y="1305362"/>
            <a:ext cx="10515600" cy="4351338"/>
          </a:xfrm>
        </p:spPr>
        <p:txBody>
          <a:bodyPr/>
          <a:lstStyle/>
          <a:p>
            <a:r>
              <a:rPr lang="ru-RU"/>
              <a:t>Необходимо скачать интерпретатор с официального сайта</a:t>
            </a:r>
          </a:p>
          <a:p>
            <a:r>
              <a:rPr lang="ru-RU"/>
              <a:t>Прописать путь к расположению </a:t>
            </a:r>
            <a:r>
              <a:rPr lang="en-US"/>
              <a:t>Python </a:t>
            </a:r>
            <a:r>
              <a:rPr lang="ru-RU"/>
              <a:t>в переменную </a:t>
            </a:r>
            <a:r>
              <a:rPr lang="en-US"/>
              <a:t>Path</a:t>
            </a:r>
          </a:p>
          <a:p>
            <a:r>
              <a:rPr lang="ru-RU"/>
              <a:t>Набрать в командной строке команду </a:t>
            </a:r>
            <a:r>
              <a:rPr lang="en-US" b="1" i="1">
                <a:solidFill>
                  <a:srgbClr val="7030A0"/>
                </a:solidFill>
              </a:rPr>
              <a:t>python</a:t>
            </a:r>
            <a:endParaRPr lang="ru-RU" b="1" i="1">
              <a:solidFill>
                <a:srgbClr val="7030A0"/>
              </a:solidFill>
            </a:endParaRPr>
          </a:p>
          <a:p>
            <a:endParaRPr lang="ru-RU"/>
          </a:p>
        </p:txBody>
      </p:sp>
      <p:sp>
        <p:nvSpPr>
          <p:cNvPr id="4" name="Нижний колонтитул 3"/>
          <p:cNvSpPr>
            <a:spLocks noGrp="1"/>
          </p:cNvSpPr>
          <p:nvPr>
            <p:ph type="ftr" sz="quarter" idx="11"/>
          </p:nvPr>
        </p:nvSpPr>
        <p:spPr/>
        <p:txBody>
          <a:bodyPr/>
          <a:lstStyle/>
          <a:p>
            <a:r>
              <a:rPr lang="ru-RU"/>
              <a:t>Потылицина Е.М.</a:t>
            </a:r>
          </a:p>
        </p:txBody>
      </p:sp>
      <p:pic>
        <p:nvPicPr>
          <p:cNvPr id="6" name="Рисунок 5"/>
          <p:cNvPicPr>
            <a:picLocks noChangeAspect="1"/>
          </p:cNvPicPr>
          <p:nvPr/>
        </p:nvPicPr>
        <p:blipFill>
          <a:blip r:embed="rId2"/>
          <a:stretch>
            <a:fillRect/>
          </a:stretch>
        </p:blipFill>
        <p:spPr>
          <a:xfrm>
            <a:off x="1261898" y="2626162"/>
            <a:ext cx="7054215" cy="3599300"/>
          </a:xfrm>
          <a:prstGeom prst="rect">
            <a:avLst/>
          </a:prstGeom>
        </p:spPr>
      </p:pic>
    </p:spTree>
    <p:extLst>
      <p:ext uri="{BB962C8B-B14F-4D97-AF65-F5344CB8AC3E}">
        <p14:creationId xmlns:p14="http://schemas.microsoft.com/office/powerpoint/2010/main" val="1197704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Калькулятор</a:t>
            </a:r>
          </a:p>
        </p:txBody>
      </p:sp>
      <p:pic>
        <p:nvPicPr>
          <p:cNvPr id="4" name="Объект 3"/>
          <p:cNvPicPr>
            <a:picLocks noGrp="1" noChangeAspect="1"/>
          </p:cNvPicPr>
          <p:nvPr>
            <p:ph idx="1"/>
          </p:nvPr>
        </p:nvPicPr>
        <p:blipFill>
          <a:blip r:embed="rId2"/>
          <a:stretch>
            <a:fillRect/>
          </a:stretch>
        </p:blipFill>
        <p:spPr>
          <a:xfrm>
            <a:off x="1199219" y="2199189"/>
            <a:ext cx="7553599" cy="3804234"/>
          </a:xfrm>
          <a:prstGeom prst="rect">
            <a:avLst/>
          </a:prstGeom>
        </p:spPr>
      </p:pic>
      <p:sp>
        <p:nvSpPr>
          <p:cNvPr id="5" name="Нижний колонтитул 4"/>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406179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8596668" cy="1099476"/>
          </a:xfrm>
        </p:spPr>
        <p:txBody>
          <a:bodyPr/>
          <a:lstStyle/>
          <a:p>
            <a:r>
              <a:rPr lang="en-US"/>
              <a:t>IDLE</a:t>
            </a:r>
            <a:endParaRPr lang="ru-RU"/>
          </a:p>
        </p:txBody>
      </p:sp>
      <p:sp>
        <p:nvSpPr>
          <p:cNvPr id="3" name="Объект 2"/>
          <p:cNvSpPr>
            <a:spLocks noGrp="1"/>
          </p:cNvSpPr>
          <p:nvPr>
            <p:ph idx="1"/>
          </p:nvPr>
        </p:nvSpPr>
        <p:spPr>
          <a:xfrm>
            <a:off x="677334" y="1891863"/>
            <a:ext cx="8596668" cy="4149500"/>
          </a:xfrm>
        </p:spPr>
        <p:txBody>
          <a:bodyPr/>
          <a:lstStyle/>
          <a:p>
            <a:r>
              <a:rPr lang="ru-RU"/>
              <a:t>Войти в интерактивный режим можно также через оболочку </a:t>
            </a:r>
            <a:r>
              <a:rPr lang="en-US"/>
              <a:t>IDLE</a:t>
            </a:r>
            <a:endParaRPr lang="ru-RU"/>
          </a:p>
          <a:p>
            <a:pPr marL="0" indent="0">
              <a:buNone/>
            </a:pPr>
            <a:r>
              <a:rPr lang="ru-RU"/>
              <a:t>В режиме </a:t>
            </a:r>
          </a:p>
          <a:p>
            <a:pPr marL="0" indent="0">
              <a:buNone/>
            </a:pPr>
            <a:endParaRPr lang="ru-RU"/>
          </a:p>
        </p:txBody>
      </p:sp>
      <p:sp>
        <p:nvSpPr>
          <p:cNvPr id="4" name="Нижний колонтитул 3"/>
          <p:cNvSpPr>
            <a:spLocks noGrp="1"/>
          </p:cNvSpPr>
          <p:nvPr>
            <p:ph type="ftr" sz="quarter" idx="11"/>
          </p:nvPr>
        </p:nvSpPr>
        <p:spPr/>
        <p:txBody>
          <a:bodyPr/>
          <a:lstStyle/>
          <a:p>
            <a:r>
              <a:rPr lang="ru-RU"/>
              <a:t>Потылицина Е.М.</a:t>
            </a:r>
          </a:p>
        </p:txBody>
      </p:sp>
      <p:pic>
        <p:nvPicPr>
          <p:cNvPr id="6" name="Рисунок 5"/>
          <p:cNvPicPr>
            <a:picLocks noChangeAspect="1"/>
          </p:cNvPicPr>
          <p:nvPr/>
        </p:nvPicPr>
        <p:blipFill>
          <a:blip r:embed="rId2"/>
          <a:stretch>
            <a:fillRect/>
          </a:stretch>
        </p:blipFill>
        <p:spPr>
          <a:xfrm>
            <a:off x="2443655" y="597992"/>
            <a:ext cx="4415330" cy="859827"/>
          </a:xfrm>
          <a:prstGeom prst="rect">
            <a:avLst/>
          </a:prstGeom>
        </p:spPr>
      </p:pic>
      <p:pic>
        <p:nvPicPr>
          <p:cNvPr id="7" name="Рисунок 6"/>
          <p:cNvPicPr>
            <a:picLocks noChangeAspect="1"/>
          </p:cNvPicPr>
          <p:nvPr/>
        </p:nvPicPr>
        <p:blipFill>
          <a:blip r:embed="rId3"/>
          <a:stretch>
            <a:fillRect/>
          </a:stretch>
        </p:blipFill>
        <p:spPr>
          <a:xfrm>
            <a:off x="330493" y="2780271"/>
            <a:ext cx="10520035" cy="3967370"/>
          </a:xfrm>
          <a:prstGeom prst="rect">
            <a:avLst/>
          </a:prstGeom>
        </p:spPr>
      </p:pic>
    </p:spTree>
    <p:extLst>
      <p:ext uri="{BB962C8B-B14F-4D97-AF65-F5344CB8AC3E}">
        <p14:creationId xmlns:p14="http://schemas.microsoft.com/office/powerpoint/2010/main" val="3647529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Режим с интерфейсом</a:t>
            </a:r>
          </a:p>
        </p:txBody>
      </p:sp>
      <p:sp>
        <p:nvSpPr>
          <p:cNvPr id="3" name="Объект 2"/>
          <p:cNvSpPr>
            <a:spLocks noGrp="1"/>
          </p:cNvSpPr>
          <p:nvPr>
            <p:ph idx="1"/>
          </p:nvPr>
        </p:nvSpPr>
        <p:spPr>
          <a:xfrm>
            <a:off x="568914" y="1678152"/>
            <a:ext cx="8813507" cy="4110962"/>
          </a:xfrm>
        </p:spPr>
        <p:txBody>
          <a:bodyPr>
            <a:normAutofit fontScale="85000" lnSpcReduction="20000"/>
          </a:bodyPr>
          <a:lstStyle/>
          <a:p>
            <a:pPr marL="0" indent="0">
              <a:buNone/>
            </a:pPr>
            <a:r>
              <a:rPr lang="ru-RU" sz="2000"/>
              <a:t> </a:t>
            </a:r>
            <a:r>
              <a:rPr lang="ru-RU" sz="2000" err="1"/>
              <a:t>IPython</a:t>
            </a:r>
            <a:r>
              <a:rPr lang="ru-RU" sz="2000"/>
              <a:t> </a:t>
            </a:r>
            <a:r>
              <a:rPr lang="ru-RU" sz="2000" err="1"/>
              <a:t>Notebook</a:t>
            </a:r>
            <a:r>
              <a:rPr lang="ru-RU" sz="2000"/>
              <a:t> (сейчас оно называется </a:t>
            </a:r>
            <a:r>
              <a:rPr lang="ru-RU" sz="2000" err="1"/>
              <a:t>Jupyter</a:t>
            </a:r>
            <a:r>
              <a:rPr lang="ru-RU" sz="2000"/>
              <a:t> </a:t>
            </a:r>
            <a:r>
              <a:rPr lang="ru-RU" sz="2000" err="1"/>
              <a:t>Notebook</a:t>
            </a:r>
            <a:r>
              <a:rPr lang="ru-RU" sz="2000"/>
              <a:t>), с помощью которого можно работать с </a:t>
            </a:r>
            <a:r>
              <a:rPr lang="ru-RU" sz="2000" err="1"/>
              <a:t>Python</a:t>
            </a:r>
            <a:r>
              <a:rPr lang="ru-RU" sz="2000"/>
              <a:t> в интерактивном режиме, используя интуитивный веб-интерфейс.</a:t>
            </a:r>
          </a:p>
          <a:p>
            <a:pPr marL="0" indent="0">
              <a:buNone/>
            </a:pPr>
            <a:r>
              <a:rPr lang="ru-RU" sz="2000"/>
              <a:t>Используется, например, для создания отчетов анализа данных</a:t>
            </a:r>
          </a:p>
          <a:p>
            <a:r>
              <a:rPr lang="en-US" sz="3500">
                <a:hlinkClick r:id="rId2"/>
              </a:rPr>
              <a:t>https://jupyter.org/</a:t>
            </a:r>
            <a:endParaRPr lang="ru-RU" sz="3500"/>
          </a:p>
          <a:p>
            <a:r>
              <a:rPr lang="en-US" sz="3500">
                <a:hlinkClick r:id="rId3"/>
              </a:rPr>
              <a:t>https://colab.research.google.com</a:t>
            </a:r>
            <a:endParaRPr lang="ru-RU" sz="3500"/>
          </a:p>
          <a:p>
            <a:pPr marL="0" indent="0">
              <a:buNone/>
            </a:pPr>
            <a:endParaRPr lang="ru-RU"/>
          </a:p>
          <a:p>
            <a:pPr marL="0" indent="0">
              <a:buNone/>
            </a:pPr>
            <a:r>
              <a:rPr lang="en-US" sz="2200"/>
              <a:t>Datalore.io </a:t>
            </a:r>
            <a:r>
              <a:rPr lang="ru-RU" sz="2200"/>
              <a:t>от </a:t>
            </a:r>
            <a:r>
              <a:rPr lang="en-US" sz="2200" err="1"/>
              <a:t>JetBrains</a:t>
            </a:r>
            <a:r>
              <a:rPr lang="en-US" sz="2200"/>
              <a:t> </a:t>
            </a:r>
            <a:endParaRPr lang="ru-RU" sz="2200"/>
          </a:p>
          <a:p>
            <a:pPr marL="0" indent="0">
              <a:buNone/>
            </a:pPr>
            <a:r>
              <a:rPr lang="en-US"/>
              <a:t>Web</a:t>
            </a:r>
            <a:r>
              <a:rPr lang="ru-RU"/>
              <a:t> среда, работающая в интерактивном режиме онлайн</a:t>
            </a:r>
          </a:p>
          <a:p>
            <a:pPr marL="0" indent="0">
              <a:buNone/>
            </a:pPr>
            <a:r>
              <a:rPr lang="ru-RU"/>
              <a:t>Для визуализации и анализа данных</a:t>
            </a:r>
          </a:p>
          <a:p>
            <a:r>
              <a:rPr lang="en-US" sz="3600">
                <a:hlinkClick r:id="rId4"/>
              </a:rPr>
              <a:t>https://datalore.io</a:t>
            </a:r>
            <a:endParaRPr lang="ru-RU" sz="3600"/>
          </a:p>
        </p:txBody>
      </p:sp>
      <p:sp>
        <p:nvSpPr>
          <p:cNvPr id="6" name="Нижний колонтитул 5"/>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2102489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Скриптовый режим</a:t>
            </a:r>
          </a:p>
        </p:txBody>
      </p:sp>
      <p:sp>
        <p:nvSpPr>
          <p:cNvPr id="3" name="Объект 2"/>
          <p:cNvSpPr>
            <a:spLocks noGrp="1"/>
          </p:cNvSpPr>
          <p:nvPr>
            <p:ph idx="1"/>
          </p:nvPr>
        </p:nvSpPr>
        <p:spPr/>
        <p:txBody>
          <a:bodyPr>
            <a:normAutofit/>
          </a:bodyPr>
          <a:lstStyle/>
          <a:p>
            <a:pPr algn="just"/>
            <a:r>
              <a:rPr lang="ru-RU" sz="2800"/>
              <a:t>Несмотря на удобство интерактивного режима, чаще всего необходимо сохранить код для последующего выполнения.</a:t>
            </a:r>
          </a:p>
          <a:p>
            <a:pPr algn="just"/>
            <a:r>
              <a:rPr lang="ru-RU" sz="2800"/>
              <a:t>В этом случае подготавливаются файлы, которые передаются интерпретатору на выполнение. </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2573065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Название</a:t>
            </a:r>
          </a:p>
        </p:txBody>
      </p:sp>
      <p:sp>
        <p:nvSpPr>
          <p:cNvPr id="3" name="Объект 2"/>
          <p:cNvSpPr>
            <a:spLocks noGrp="1"/>
          </p:cNvSpPr>
          <p:nvPr>
            <p:ph idx="1"/>
          </p:nvPr>
        </p:nvSpPr>
        <p:spPr/>
        <p:txBody>
          <a:bodyPr/>
          <a:lstStyle/>
          <a:p>
            <a:r>
              <a:rPr lang="ru-RU"/>
              <a:t>Автор назвал язык в честь популярного британского комедийного телешоу 1970-х «Летающий цирк Монти </a:t>
            </a:r>
            <a:r>
              <a:rPr lang="ru-RU" err="1"/>
              <a:t>Пайтона</a:t>
            </a:r>
            <a:r>
              <a:rPr lang="ru-RU"/>
              <a:t>»</a:t>
            </a:r>
          </a:p>
        </p:txBody>
      </p:sp>
      <p:sp>
        <p:nvSpPr>
          <p:cNvPr id="4" name="Нижний колонтитул 3"/>
          <p:cNvSpPr>
            <a:spLocks noGrp="1"/>
          </p:cNvSpPr>
          <p:nvPr>
            <p:ph type="ftr" sz="quarter" idx="11"/>
          </p:nvPr>
        </p:nvSpPr>
        <p:spPr/>
        <p:txBody>
          <a:bodyPr/>
          <a:lstStyle/>
          <a:p>
            <a:r>
              <a:rPr lang="ru-RU"/>
              <a:t>Потылицина Е.М.</a:t>
            </a:r>
          </a:p>
        </p:txBody>
      </p:sp>
      <p:pic>
        <p:nvPicPr>
          <p:cNvPr id="5" name="Рисунок 4"/>
          <p:cNvPicPr>
            <a:picLocks noChangeAspect="1"/>
          </p:cNvPicPr>
          <p:nvPr/>
        </p:nvPicPr>
        <p:blipFill>
          <a:blip r:embed="rId2"/>
          <a:stretch>
            <a:fillRect/>
          </a:stretch>
        </p:blipFill>
        <p:spPr>
          <a:xfrm>
            <a:off x="1984452" y="3483033"/>
            <a:ext cx="4568007" cy="2151294"/>
          </a:xfrm>
          <a:prstGeom prst="rect">
            <a:avLst/>
          </a:prstGeom>
        </p:spPr>
      </p:pic>
    </p:spTree>
    <p:extLst>
      <p:ext uri="{BB962C8B-B14F-4D97-AF65-F5344CB8AC3E}">
        <p14:creationId xmlns:p14="http://schemas.microsoft.com/office/powerpoint/2010/main" val="3999083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Сценарный (скриптовый)</a:t>
            </a:r>
          </a:p>
        </p:txBody>
      </p:sp>
      <p:sp>
        <p:nvSpPr>
          <p:cNvPr id="3" name="Объект 2"/>
          <p:cNvSpPr>
            <a:spLocks noGrp="1"/>
          </p:cNvSpPr>
          <p:nvPr>
            <p:ph idx="1"/>
          </p:nvPr>
        </p:nvSpPr>
        <p:spPr>
          <a:xfrm>
            <a:off x="677334" y="1645920"/>
            <a:ext cx="8596668" cy="4287377"/>
          </a:xfrm>
        </p:spPr>
        <p:txBody>
          <a:bodyPr>
            <a:normAutofit/>
          </a:bodyPr>
          <a:lstStyle/>
          <a:p>
            <a:pPr marL="0" indent="0">
              <a:buNone/>
            </a:pPr>
            <a:r>
              <a:rPr lang="ru-RU"/>
              <a:t>Возможны два варианта:</a:t>
            </a:r>
          </a:p>
          <a:p>
            <a:pPr marL="0" indent="0">
              <a:buNone/>
            </a:pPr>
            <a:endParaRPr lang="ru-RU"/>
          </a:p>
          <a:p>
            <a:r>
              <a:rPr lang="ru-RU" u="sng"/>
              <a:t>Вариант 1. Запуск из командной строки</a:t>
            </a:r>
          </a:p>
          <a:p>
            <a:endParaRPr lang="ru-RU" u="sng"/>
          </a:p>
          <a:p>
            <a:pPr marL="0" indent="0">
              <a:buNone/>
            </a:pPr>
            <a:r>
              <a:rPr lang="ru-RU"/>
              <a:t>Запуск в командной строке </a:t>
            </a:r>
            <a:r>
              <a:rPr lang="ru-RU" b="1" i="1" err="1">
                <a:solidFill>
                  <a:srgbClr val="00B050"/>
                </a:solidFill>
              </a:rPr>
              <a:t>python</a:t>
            </a:r>
            <a:r>
              <a:rPr lang="ru-RU"/>
              <a:t> с названием файла (он еще называется скрипт) в качестве параметра, начнет выполнение кода, записанного в данном файле. После завершения выполнения скрипта, интерпретатор будет снова неактивен.</a:t>
            </a:r>
          </a:p>
          <a:p>
            <a:pPr marL="0" indent="0">
              <a:buNone/>
            </a:pPr>
            <a:r>
              <a:rPr lang="ru-RU"/>
              <a:t>При разработке программ на </a:t>
            </a:r>
            <a:r>
              <a:rPr lang="ru-RU" err="1"/>
              <a:t>Python</a:t>
            </a:r>
            <a:r>
              <a:rPr lang="ru-RU"/>
              <a:t> вполне приемлем вариант написания кода в блокноте с подсветкой синтаксиса, например </a:t>
            </a:r>
            <a:r>
              <a:rPr lang="en-US" err="1"/>
              <a:t>Geany</a:t>
            </a:r>
            <a:r>
              <a:rPr lang="en-US"/>
              <a:t>,</a:t>
            </a:r>
            <a:r>
              <a:rPr lang="ru-RU"/>
              <a:t> и запуском программы из консоли.</a:t>
            </a:r>
            <a:endParaRPr lang="en-US"/>
          </a:p>
          <a:p>
            <a:pPr marL="0" indent="0">
              <a:buNone/>
            </a:pPr>
            <a:endParaRPr lang="ru-RU"/>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3084321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45476" y="365125"/>
            <a:ext cx="10108324" cy="817289"/>
          </a:xfrm>
        </p:spPr>
        <p:txBody>
          <a:bodyPr/>
          <a:lstStyle/>
          <a:p>
            <a:r>
              <a:rPr lang="ru-RU"/>
              <a:t>Пример</a:t>
            </a:r>
          </a:p>
        </p:txBody>
      </p:sp>
      <p:sp>
        <p:nvSpPr>
          <p:cNvPr id="3" name="Объект 2"/>
          <p:cNvSpPr>
            <a:spLocks noGrp="1"/>
          </p:cNvSpPr>
          <p:nvPr>
            <p:ph idx="1"/>
          </p:nvPr>
        </p:nvSpPr>
        <p:spPr>
          <a:xfrm>
            <a:off x="680545" y="1336894"/>
            <a:ext cx="10515600" cy="4351338"/>
          </a:xfrm>
        </p:spPr>
        <p:txBody>
          <a:bodyPr>
            <a:noAutofit/>
          </a:bodyPr>
          <a:lstStyle/>
          <a:p>
            <a:pPr marL="0" indent="0" algn="just">
              <a:lnSpc>
                <a:spcPct val="120000"/>
              </a:lnSpc>
              <a:buNone/>
            </a:pPr>
            <a:r>
              <a:rPr lang="ru-RU" sz="2000"/>
              <a:t>Давайте, создадим простую программу-скрипт на </a:t>
            </a:r>
            <a:r>
              <a:rPr lang="ru-RU" sz="2000" err="1"/>
              <a:t>Python</a:t>
            </a:r>
            <a:r>
              <a:rPr lang="ru-RU" sz="2000"/>
              <a:t>. Откройте любой текстовый редактор (</a:t>
            </a:r>
            <a:r>
              <a:rPr lang="ru-RU" sz="2000" err="1"/>
              <a:t>Sublime</a:t>
            </a:r>
            <a:r>
              <a:rPr lang="ru-RU" sz="2000"/>
              <a:t>, </a:t>
            </a:r>
            <a:r>
              <a:rPr lang="ru-RU" sz="2000" err="1"/>
              <a:t>Notepad</a:t>
            </a:r>
            <a:r>
              <a:rPr lang="ru-RU" sz="2000"/>
              <a:t>++, </a:t>
            </a:r>
            <a:r>
              <a:rPr lang="ru-RU" sz="2000" err="1"/>
              <a:t>gedit</a:t>
            </a:r>
            <a:r>
              <a:rPr lang="ru-RU" sz="2000"/>
              <a:t>...), создайте в нем файл с именем </a:t>
            </a:r>
            <a:r>
              <a:rPr lang="ru-RU" sz="2000" b="1" i="1" err="1">
                <a:solidFill>
                  <a:srgbClr val="00B050"/>
                </a:solidFill>
              </a:rPr>
              <a:t>test</a:t>
            </a:r>
            <a:r>
              <a:rPr lang="ru-RU" sz="2000"/>
              <a:t> и расширением .</a:t>
            </a:r>
            <a:r>
              <a:rPr lang="ru-RU" sz="2000" err="1"/>
              <a:t>py</a:t>
            </a:r>
            <a:r>
              <a:rPr lang="ru-RU" sz="2000"/>
              <a:t> (все файлы, содержащие код на </a:t>
            </a:r>
            <a:r>
              <a:rPr lang="ru-RU" sz="2000" err="1"/>
              <a:t>Python</a:t>
            </a:r>
            <a:r>
              <a:rPr lang="ru-RU" sz="2000"/>
              <a:t> должны иметь расширение .</a:t>
            </a:r>
            <a:r>
              <a:rPr lang="ru-RU" sz="2000" err="1"/>
              <a:t>py</a:t>
            </a:r>
            <a:r>
              <a:rPr lang="ru-RU" sz="2000"/>
              <a:t>) и запишите в этот файл уже знакомый нам код и сохраните файл:</a:t>
            </a:r>
          </a:p>
          <a:p>
            <a:pPr marL="0" indent="0" algn="just">
              <a:lnSpc>
                <a:spcPct val="120000"/>
              </a:lnSpc>
              <a:buNone/>
            </a:pPr>
            <a:r>
              <a:rPr lang="ru-RU" sz="2400" b="1" err="1">
                <a:solidFill>
                  <a:srgbClr val="00B050"/>
                </a:solidFill>
              </a:rPr>
              <a:t>print</a:t>
            </a:r>
            <a:r>
              <a:rPr lang="ru-RU" sz="2400" b="1">
                <a:solidFill>
                  <a:srgbClr val="00B050"/>
                </a:solidFill>
              </a:rPr>
              <a:t> ("</a:t>
            </a:r>
            <a:r>
              <a:rPr lang="ru-RU" sz="2400" b="1" err="1">
                <a:solidFill>
                  <a:srgbClr val="00B050"/>
                </a:solidFill>
              </a:rPr>
              <a:t>Hello</a:t>
            </a:r>
            <a:r>
              <a:rPr lang="ru-RU" sz="2400" b="1">
                <a:solidFill>
                  <a:srgbClr val="00B050"/>
                </a:solidFill>
              </a:rPr>
              <a:t>, </a:t>
            </a:r>
            <a:r>
              <a:rPr lang="ru-RU" sz="2400" b="1" err="1">
                <a:solidFill>
                  <a:srgbClr val="00B050"/>
                </a:solidFill>
              </a:rPr>
              <a:t>Python</a:t>
            </a:r>
            <a:r>
              <a:rPr lang="ru-RU" sz="2400" b="1">
                <a:solidFill>
                  <a:srgbClr val="00B050"/>
                </a:solidFill>
              </a:rPr>
              <a:t>!")</a:t>
            </a:r>
          </a:p>
          <a:p>
            <a:pPr marL="0" indent="0" algn="just">
              <a:lnSpc>
                <a:spcPct val="120000"/>
              </a:lnSpc>
              <a:buNone/>
            </a:pPr>
            <a:r>
              <a:rPr lang="ru-RU" sz="2000"/>
              <a:t>(Предполагается, что интерпретатор </a:t>
            </a:r>
            <a:r>
              <a:rPr lang="ru-RU" sz="2000" err="1"/>
              <a:t>Python</a:t>
            </a:r>
            <a:r>
              <a:rPr lang="ru-RU" sz="2000"/>
              <a:t> у вас задан в переменной </a:t>
            </a:r>
            <a:r>
              <a:rPr lang="ru-RU" sz="2000">
                <a:solidFill>
                  <a:srgbClr val="00B050"/>
                </a:solidFill>
              </a:rPr>
              <a:t>PATH</a:t>
            </a:r>
            <a:r>
              <a:rPr lang="ru-RU" sz="2000"/>
              <a:t>, то есть вы находясь в любой директории можете ввести </a:t>
            </a:r>
            <a:r>
              <a:rPr lang="ru-RU" sz="2000" err="1"/>
              <a:t>python</a:t>
            </a:r>
            <a:r>
              <a:rPr lang="ru-RU" sz="2000"/>
              <a:t> для запуска интерпретатора)</a:t>
            </a:r>
          </a:p>
          <a:p>
            <a:pPr marL="0" indent="0" algn="just">
              <a:lnSpc>
                <a:spcPct val="120000"/>
              </a:lnSpc>
              <a:buNone/>
            </a:pPr>
            <a:r>
              <a:rPr lang="ru-RU" sz="2000"/>
              <a:t>После этого введите следующую строку в командной строке и нажмите </a:t>
            </a:r>
            <a:r>
              <a:rPr lang="ru-RU" sz="2000" err="1">
                <a:solidFill>
                  <a:srgbClr val="00B050"/>
                </a:solidFill>
              </a:rPr>
              <a:t>Enter</a:t>
            </a:r>
            <a:r>
              <a:rPr lang="ru-RU" sz="2000"/>
              <a:t>:</a:t>
            </a:r>
          </a:p>
          <a:p>
            <a:pPr marL="0" indent="0" algn="just">
              <a:lnSpc>
                <a:spcPct val="120000"/>
              </a:lnSpc>
              <a:buNone/>
            </a:pPr>
            <a:r>
              <a:rPr lang="ru-RU" i="1" err="1">
                <a:solidFill>
                  <a:srgbClr val="00B050"/>
                </a:solidFill>
              </a:rPr>
              <a:t>python</a:t>
            </a:r>
            <a:r>
              <a:rPr lang="ru-RU" i="1">
                <a:solidFill>
                  <a:srgbClr val="00B050"/>
                </a:solidFill>
              </a:rPr>
              <a:t> test.py</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2840150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Вариант 2. </a:t>
            </a:r>
            <a:r>
              <a:rPr lang="en-US"/>
              <a:t>IDE</a:t>
            </a:r>
            <a:endParaRPr lang="ru-RU"/>
          </a:p>
        </p:txBody>
      </p:sp>
      <p:sp>
        <p:nvSpPr>
          <p:cNvPr id="3" name="Объект 2"/>
          <p:cNvSpPr>
            <a:spLocks noGrp="1"/>
          </p:cNvSpPr>
          <p:nvPr>
            <p:ph idx="1"/>
          </p:nvPr>
        </p:nvSpPr>
        <p:spPr/>
        <p:txBody>
          <a:bodyPr>
            <a:normAutofit/>
          </a:bodyPr>
          <a:lstStyle/>
          <a:p>
            <a:pPr marL="0" indent="0" algn="just">
              <a:buNone/>
            </a:pPr>
            <a:r>
              <a:rPr lang="ru-RU"/>
              <a:t>IDE (или интегрированная среда разработки) — это программа, предназначенная для разработки программного обеспечения. </a:t>
            </a:r>
          </a:p>
          <a:p>
            <a:pPr marL="0" indent="0" algn="just">
              <a:buNone/>
            </a:pPr>
            <a:r>
              <a:rPr lang="ru-RU"/>
              <a:t>В комплекте вместе с интерпретатором </a:t>
            </a:r>
            <a:r>
              <a:rPr lang="ru-RU" err="1"/>
              <a:t>Python</a:t>
            </a:r>
            <a:r>
              <a:rPr lang="ru-RU"/>
              <a:t> идет IDLE, в которой можно подготовить файлы для запуска</a:t>
            </a:r>
            <a:r>
              <a:rPr lang="en-US"/>
              <a:t>.</a:t>
            </a:r>
            <a:r>
              <a:rPr lang="ru-RU"/>
              <a:t> Для этого в меню следует выбрать команду </a:t>
            </a:r>
            <a:r>
              <a:rPr lang="en-US"/>
              <a:t>File-&gt;New file,</a:t>
            </a:r>
          </a:p>
          <a:p>
            <a:pPr marL="0" indent="0" algn="just">
              <a:buNone/>
            </a:pPr>
            <a:r>
              <a:rPr lang="ru-RU"/>
              <a:t>Откроется чистое окно. Желательно сразу сохранить файл с расширением .</a:t>
            </a:r>
            <a:r>
              <a:rPr lang="en-US" err="1"/>
              <a:t>py</a:t>
            </a:r>
            <a:r>
              <a:rPr lang="ru-RU"/>
              <a:t>, чтобы появилась подсветка синтаксиса. </a:t>
            </a:r>
          </a:p>
          <a:p>
            <a:pPr marL="0" indent="0" algn="just">
              <a:buNone/>
            </a:pPr>
            <a:r>
              <a:rPr lang="ru-RU"/>
              <a:t>После того, как код подготовлен, снова сохраните файл. Запуск скрипа выполняется командой </a:t>
            </a:r>
            <a:r>
              <a:rPr lang="en-US"/>
              <a:t>Run-&gt;Run Module(F5). </a:t>
            </a:r>
            <a:r>
              <a:rPr lang="ru-RU"/>
              <a:t>После этого в окне интерактивного режима появится результат</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20977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br>
              <a:rPr lang="ru-RU"/>
            </a:br>
            <a:r>
              <a:rPr lang="en-US"/>
              <a:t>IDE </a:t>
            </a:r>
            <a:r>
              <a:rPr lang="en-US" err="1"/>
              <a:t>PyCharm</a:t>
            </a:r>
            <a:endParaRPr lang="ru-RU"/>
          </a:p>
        </p:txBody>
      </p:sp>
      <p:sp>
        <p:nvSpPr>
          <p:cNvPr id="3" name="Объект 2"/>
          <p:cNvSpPr>
            <a:spLocks noGrp="1"/>
          </p:cNvSpPr>
          <p:nvPr>
            <p:ph idx="1"/>
          </p:nvPr>
        </p:nvSpPr>
        <p:spPr/>
        <p:txBody>
          <a:bodyPr>
            <a:normAutofit/>
          </a:bodyPr>
          <a:lstStyle/>
          <a:p>
            <a:pPr algn="just"/>
            <a:r>
              <a:rPr lang="en-US" b="1" err="1"/>
              <a:t>PyCharm</a:t>
            </a:r>
            <a:endParaRPr lang="en-US" b="1"/>
          </a:p>
          <a:p>
            <a:pPr algn="just"/>
            <a:r>
              <a:rPr lang="ru-RU"/>
              <a:t>Сайт: </a:t>
            </a:r>
            <a:r>
              <a:rPr lang="en-US">
                <a:hlinkClick r:id="rId2"/>
              </a:rPr>
              <a:t>https://www.jetbrains.com/pycharm/</a:t>
            </a:r>
            <a:endParaRPr lang="en-US"/>
          </a:p>
          <a:p>
            <a:pPr algn="just"/>
            <a:endParaRPr lang="en-US"/>
          </a:p>
          <a:p>
            <a:pPr algn="just"/>
            <a:r>
              <a:rPr lang="ru-RU"/>
              <a:t>Одной из лучших полнофункциональных </a:t>
            </a:r>
            <a:r>
              <a:rPr lang="en-US"/>
              <a:t>IDE, </a:t>
            </a:r>
            <a:r>
              <a:rPr lang="ru-RU"/>
              <a:t>предназначенных именно для </a:t>
            </a:r>
            <a:r>
              <a:rPr lang="en-US"/>
              <a:t>Python, </a:t>
            </a:r>
            <a:r>
              <a:rPr lang="ru-RU"/>
              <a:t>является </a:t>
            </a:r>
            <a:r>
              <a:rPr lang="en-US" err="1"/>
              <a:t>PyCharm</a:t>
            </a:r>
            <a:r>
              <a:rPr lang="en-US"/>
              <a:t>. </a:t>
            </a:r>
            <a:r>
              <a:rPr lang="ru-RU"/>
              <a:t>Существует как бесплатный </a:t>
            </a:r>
            <a:r>
              <a:rPr lang="en-US"/>
              <a:t>open-source (Community), </a:t>
            </a:r>
            <a:r>
              <a:rPr lang="ru-RU"/>
              <a:t>так и платный (</a:t>
            </a:r>
            <a:r>
              <a:rPr lang="en-US"/>
              <a:t>Professional) </a:t>
            </a:r>
            <a:r>
              <a:rPr lang="ru-RU"/>
              <a:t>варианты </a:t>
            </a:r>
            <a:r>
              <a:rPr lang="en-US"/>
              <a:t>IDE. </a:t>
            </a:r>
            <a:r>
              <a:rPr lang="en-US" err="1"/>
              <a:t>PyCharm</a:t>
            </a:r>
            <a:r>
              <a:rPr lang="en-US"/>
              <a:t> </a:t>
            </a:r>
            <a:r>
              <a:rPr lang="ru-RU"/>
              <a:t>доступен на </a:t>
            </a:r>
            <a:r>
              <a:rPr lang="en-US"/>
              <a:t>Windows, Mac OS X </a:t>
            </a:r>
            <a:r>
              <a:rPr lang="ru-RU"/>
              <a:t>и </a:t>
            </a:r>
            <a:r>
              <a:rPr lang="en-US"/>
              <a:t>Linux.</a:t>
            </a:r>
            <a:endParaRPr lang="ru-RU"/>
          </a:p>
          <a:p>
            <a:pPr marL="0" indent="0" algn="just">
              <a:buNone/>
            </a:pPr>
            <a:r>
              <a:rPr lang="ru-RU" b="1"/>
              <a:t>Задание:</a:t>
            </a:r>
          </a:p>
          <a:p>
            <a:pPr marL="0" indent="0" algn="just">
              <a:buNone/>
            </a:pPr>
            <a:r>
              <a:rPr lang="ru-RU"/>
              <a:t>Скачать и установить </a:t>
            </a:r>
            <a:r>
              <a:rPr lang="en-US" err="1"/>
              <a:t>PyCharm</a:t>
            </a:r>
            <a:r>
              <a:rPr lang="en-US"/>
              <a:t> Community</a:t>
            </a:r>
            <a:endParaRPr lang="ru-RU"/>
          </a:p>
          <a:p>
            <a:pPr algn="just"/>
            <a:endParaRPr lang="en-US"/>
          </a:p>
          <a:p>
            <a:endParaRPr lang="ru-RU"/>
          </a:p>
          <a:p>
            <a:endParaRPr lang="ru-RU"/>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2795294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Практика</a:t>
            </a:r>
          </a:p>
        </p:txBody>
      </p:sp>
      <p:sp>
        <p:nvSpPr>
          <p:cNvPr id="3" name="Объект 2"/>
          <p:cNvSpPr>
            <a:spLocks noGrp="1"/>
          </p:cNvSpPr>
          <p:nvPr>
            <p:ph idx="1"/>
          </p:nvPr>
        </p:nvSpPr>
        <p:spPr/>
        <p:txBody>
          <a:bodyPr/>
          <a:lstStyle/>
          <a:p>
            <a:pPr marL="0" indent="0">
              <a:buNone/>
            </a:pPr>
            <a:r>
              <a:rPr lang="ru-RU"/>
              <a:t>1. Запустите интерпретатор Питона в интерактивном режиме.</a:t>
            </a:r>
          </a:p>
          <a:p>
            <a:pPr marL="0" indent="0">
              <a:buNone/>
            </a:pPr>
            <a:r>
              <a:rPr lang="ru-RU"/>
              <a:t>Выполните несколько команд, например, арифметические примеры.</a:t>
            </a:r>
          </a:p>
          <a:p>
            <a:pPr marL="0" indent="0">
              <a:buNone/>
            </a:pPr>
            <a:r>
              <a:rPr lang="ru-RU"/>
              <a:t>2.  Подготовьте файл с кодом и передайте его на исполнение интерпретатору. Обратите внимание, что если просто записать арифметику, то никакого вывода не последует. Вы увидите пустоту. Это отличается от интерактивного режима. Чтобы увидеть решение, надо обернуть пример в функцию </a:t>
            </a:r>
            <a:r>
              <a:rPr lang="en-US">
                <a:solidFill>
                  <a:srgbClr val="00B050"/>
                </a:solidFill>
              </a:rPr>
              <a:t>print()</a:t>
            </a:r>
            <a:endParaRPr lang="ru-RU">
              <a:solidFill>
                <a:srgbClr val="00B050"/>
              </a:solidFill>
            </a:endParaRP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472293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Простая программа</a:t>
            </a:r>
          </a:p>
        </p:txBody>
      </p:sp>
      <p:sp>
        <p:nvSpPr>
          <p:cNvPr id="3" name="Объект 2"/>
          <p:cNvSpPr>
            <a:spLocks noGrp="1"/>
          </p:cNvSpPr>
          <p:nvPr>
            <p:ph idx="1"/>
          </p:nvPr>
        </p:nvSpPr>
        <p:spPr/>
        <p:txBody>
          <a:bodyPr/>
          <a:lstStyle/>
          <a:p>
            <a:pPr marL="0" indent="0">
              <a:buNone/>
            </a:pPr>
            <a:r>
              <a:rPr lang="en-US"/>
              <a:t>a = 5</a:t>
            </a:r>
          </a:p>
          <a:p>
            <a:pPr marL="0" indent="0">
              <a:buNone/>
            </a:pPr>
            <a:r>
              <a:rPr lang="en-US"/>
              <a:t>b = 3</a:t>
            </a:r>
          </a:p>
          <a:p>
            <a:pPr marL="0" indent="0">
              <a:buNone/>
            </a:pPr>
            <a:r>
              <a:rPr lang="en-US"/>
              <a:t>print(a + b)</a:t>
            </a:r>
            <a:endParaRPr lang="ru-RU"/>
          </a:p>
          <a:p>
            <a:pPr marL="0" indent="0">
              <a:buNone/>
            </a:pPr>
            <a:r>
              <a:rPr lang="ru-RU"/>
              <a:t>-------------------------</a:t>
            </a:r>
          </a:p>
          <a:p>
            <a:pPr marL="0" indent="0">
              <a:buNone/>
            </a:pPr>
            <a:r>
              <a:rPr lang="en-US"/>
              <a:t>print(‘Hello world’)</a:t>
            </a:r>
          </a:p>
          <a:p>
            <a:pPr marL="0" indent="0">
              <a:buNone/>
            </a:pPr>
            <a:r>
              <a:rPr lang="ru-RU"/>
              <a:t>----------------------------------------</a:t>
            </a:r>
            <a:endParaRPr lang="en-US"/>
          </a:p>
          <a:p>
            <a:pPr marL="0" indent="0">
              <a:buNone/>
            </a:pPr>
            <a:r>
              <a:rPr lang="en-US"/>
              <a:t>if a == 5:</a:t>
            </a:r>
          </a:p>
          <a:p>
            <a:pPr marL="0" indent="0">
              <a:buNone/>
            </a:pPr>
            <a:r>
              <a:rPr lang="en-US"/>
              <a:t>        print('yes')</a:t>
            </a:r>
          </a:p>
          <a:p>
            <a:pPr marL="0" indent="0">
              <a:buNone/>
            </a:pPr>
            <a:r>
              <a:rPr lang="en-US"/>
              <a:t>        a += 1</a:t>
            </a:r>
          </a:p>
          <a:p>
            <a:pPr marL="0" indent="0">
              <a:buNone/>
            </a:pPr>
            <a:endParaRPr lang="ru-RU"/>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313469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Строки и отступы</a:t>
            </a:r>
            <a:br>
              <a:rPr lang="ru-RU"/>
            </a:br>
            <a:endParaRPr lang="ru-RU"/>
          </a:p>
        </p:txBody>
      </p:sp>
      <p:sp>
        <p:nvSpPr>
          <p:cNvPr id="3" name="Объект 2"/>
          <p:cNvSpPr>
            <a:spLocks noGrp="1"/>
          </p:cNvSpPr>
          <p:nvPr>
            <p:ph idx="1"/>
          </p:nvPr>
        </p:nvSpPr>
        <p:spPr/>
        <p:txBody>
          <a:bodyPr>
            <a:normAutofit/>
          </a:bodyPr>
          <a:lstStyle/>
          <a:p>
            <a:pPr algn="just"/>
            <a:r>
              <a:rPr lang="ru-RU" sz="2000"/>
              <a:t>      Одна из первых особенностей </a:t>
            </a:r>
            <a:r>
              <a:rPr lang="ru-RU" sz="2000" err="1"/>
              <a:t>Python</a:t>
            </a:r>
            <a:r>
              <a:rPr lang="ru-RU" sz="2000"/>
              <a:t>, которая бросается в глаза программистам, начинающим изучать этот язык программирования, это то, что в нем не используются скобки для обозначения отдельных блоков кода. Вместо них в </a:t>
            </a:r>
            <a:r>
              <a:rPr lang="ru-RU" sz="2000" err="1"/>
              <a:t>Python</a:t>
            </a:r>
            <a:r>
              <a:rPr lang="ru-RU" sz="2000"/>
              <a:t> используются двоеточия и отступы.</a:t>
            </a:r>
          </a:p>
          <a:p>
            <a:pPr algn="just"/>
            <a:endParaRPr lang="ru-RU" sz="2000"/>
          </a:p>
          <a:p>
            <a:pPr algn="just"/>
            <a:r>
              <a:rPr lang="ru-RU" sz="2000"/>
              <a:t>     Количество пробелов в отступах произвольно и выбирается каждым на свое усмотрение, однако по договоренности равняется </a:t>
            </a:r>
            <a:r>
              <a:rPr lang="ru-RU" sz="2000" u="sng"/>
              <a:t>четырем пробелам</a:t>
            </a:r>
            <a:r>
              <a:rPr lang="ru-RU" sz="2000"/>
              <a:t>.  При этом отступ всего блока должен быть одинаковым.</a:t>
            </a:r>
          </a:p>
          <a:p>
            <a:endParaRPr lang="ru-RU"/>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2335536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Блочная структура кода</a:t>
            </a:r>
          </a:p>
        </p:txBody>
      </p:sp>
      <p:sp>
        <p:nvSpPr>
          <p:cNvPr id="3" name="Объект 2"/>
          <p:cNvSpPr>
            <a:spLocks noGrp="1"/>
          </p:cNvSpPr>
          <p:nvPr>
            <p:ph idx="1"/>
          </p:nvPr>
        </p:nvSpPr>
        <p:spPr/>
        <p:txBody>
          <a:bodyPr/>
          <a:lstStyle/>
          <a:p>
            <a:pPr algn="just"/>
            <a:r>
              <a:rPr lang="ru-RU"/>
              <a:t>    Таким образом, в </a:t>
            </a:r>
            <a:r>
              <a:rPr lang="ru-RU" err="1"/>
              <a:t>Python</a:t>
            </a:r>
            <a:r>
              <a:rPr lang="ru-RU"/>
              <a:t> несколько строк кода с одинаковым отступом будут формировать отдельный блок кода. </a:t>
            </a:r>
            <a:endParaRPr lang="en-US"/>
          </a:p>
          <a:p>
            <a:pPr algn="just"/>
            <a:endParaRPr lang="en-US"/>
          </a:p>
          <a:p>
            <a:pPr algn="just"/>
            <a:r>
              <a:rPr lang="ru-RU"/>
              <a:t>    Благодаря такой системе значительно повышается читаемость кода и прививается привычка писать понятно и структурировано.</a:t>
            </a:r>
          </a:p>
          <a:p>
            <a:pPr algn="just"/>
            <a:endParaRPr lang="ru-RU"/>
          </a:p>
          <a:p>
            <a:pPr algn="just"/>
            <a:r>
              <a:rPr lang="ru-RU"/>
              <a:t>Четыре пробела в Питоне – это аналог </a:t>
            </a:r>
            <a:r>
              <a:rPr lang="en-US"/>
              <a:t>begin/end; </a:t>
            </a:r>
            <a:r>
              <a:rPr lang="ru-RU"/>
              <a:t>в Паскале, или фигурные скобки </a:t>
            </a:r>
            <a:r>
              <a:rPr lang="en-US"/>
              <a:t>{} </a:t>
            </a:r>
            <a:r>
              <a:rPr lang="ru-RU"/>
              <a:t>в </a:t>
            </a:r>
            <a:r>
              <a:rPr lang="en-US"/>
              <a:t>Java, C++, C#</a:t>
            </a:r>
            <a:endParaRPr lang="ru-RU"/>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3363399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p:cNvPicPr>
            <a:picLocks noGrp="1" noChangeAspect="1"/>
          </p:cNvPicPr>
          <p:nvPr>
            <p:ph idx="1"/>
          </p:nvPr>
        </p:nvPicPr>
        <p:blipFill>
          <a:blip r:embed="rId2"/>
          <a:stretch>
            <a:fillRect/>
          </a:stretch>
        </p:blipFill>
        <p:spPr>
          <a:xfrm>
            <a:off x="2556196" y="473825"/>
            <a:ext cx="5429578" cy="5408960"/>
          </a:xfrm>
          <a:prstGeom prst="rect">
            <a:avLst/>
          </a:prstGeom>
        </p:spPr>
      </p:pic>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35893529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Оформление кода</a:t>
            </a:r>
          </a:p>
        </p:txBody>
      </p:sp>
      <p:sp>
        <p:nvSpPr>
          <p:cNvPr id="3" name="Объект 2"/>
          <p:cNvSpPr>
            <a:spLocks noGrp="1"/>
          </p:cNvSpPr>
          <p:nvPr>
            <p:ph idx="1"/>
          </p:nvPr>
        </p:nvSpPr>
        <p:spPr/>
        <p:txBody>
          <a:bodyPr/>
          <a:lstStyle/>
          <a:p>
            <a:pPr algn="just"/>
            <a:r>
              <a:rPr lang="ru-RU"/>
              <a:t>       PEP 8 — документ, описывающий соглашение о том, как писать код на языке </a:t>
            </a:r>
            <a:r>
              <a:rPr lang="ru-RU" err="1"/>
              <a:t>Python</a:t>
            </a:r>
            <a:r>
              <a:rPr lang="ru-RU"/>
              <a:t>. </a:t>
            </a:r>
          </a:p>
          <a:p>
            <a:pPr algn="just"/>
            <a:r>
              <a:rPr lang="ru-RU"/>
              <a:t>       PEP 8 создан на основе рекомендаций создателя языка Гвидо </a:t>
            </a:r>
            <a:r>
              <a:rPr lang="ru-RU" err="1"/>
              <a:t>ван</a:t>
            </a:r>
            <a:r>
              <a:rPr lang="ru-RU"/>
              <a:t> </a:t>
            </a:r>
            <a:r>
              <a:rPr lang="ru-RU" err="1"/>
              <a:t>Россума</a:t>
            </a:r>
            <a:r>
              <a:rPr lang="ru-RU"/>
              <a:t>.  Ключевая идея Гвидо такова: код читается намного больше раз, чем пишется. Собственно, рекомендации о стиле написания кода направлены на то, чтобы улучшить читаемость кода и сделать его согласованным между большим числом проектов.</a:t>
            </a:r>
          </a:p>
          <a:p>
            <a:pPr algn="just"/>
            <a:r>
              <a:rPr lang="ru-RU"/>
              <a:t>      В идеале, если весь код будет написан в едином стиле, то любой сможет легко его прочесть.</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461970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Философия</a:t>
            </a:r>
            <a:br>
              <a:rPr lang="ru-RU"/>
            </a:br>
            <a:endParaRPr lang="ru-RU"/>
          </a:p>
        </p:txBody>
      </p:sp>
      <p:sp>
        <p:nvSpPr>
          <p:cNvPr id="3" name="Объект 2"/>
          <p:cNvSpPr>
            <a:spLocks noGrp="1"/>
          </p:cNvSpPr>
          <p:nvPr>
            <p:ph idx="1"/>
          </p:nvPr>
        </p:nvSpPr>
        <p:spPr>
          <a:xfrm>
            <a:off x="593113" y="1930400"/>
            <a:ext cx="8596668" cy="3880773"/>
          </a:xfrm>
        </p:spPr>
        <p:txBody>
          <a:bodyPr>
            <a:noAutofit/>
          </a:bodyPr>
          <a:lstStyle/>
          <a:p>
            <a:pPr marL="0" indent="0" algn="just">
              <a:buNone/>
            </a:pPr>
            <a:endParaRPr lang="ru-RU" sz="2400"/>
          </a:p>
          <a:p>
            <a:pPr algn="just"/>
            <a:r>
              <a:rPr lang="ru-RU" sz="2400" err="1"/>
              <a:t>Python</a:t>
            </a:r>
            <a:r>
              <a:rPr lang="ru-RU" sz="2400"/>
              <a:t> - это FLOSS (бесплатное программное обеспечение с открытым исходным кодом), т.е. оно разрабатывается многими, а не одним человеком или компанией. </a:t>
            </a:r>
          </a:p>
          <a:p>
            <a:pPr algn="just"/>
            <a:r>
              <a:rPr lang="ru-RU" sz="2400"/>
              <a:t>За его использование не нужно платить лицензионные сборы, нет риска привязки к поставщику, т. е. </a:t>
            </a:r>
          </a:p>
          <a:p>
            <a:pPr algn="just"/>
            <a:r>
              <a:rPr lang="ru-RU" sz="2400"/>
              <a:t>Разработка на </a:t>
            </a:r>
            <a:r>
              <a:rPr lang="ru-RU" sz="2400" err="1"/>
              <a:t>Python</a:t>
            </a:r>
            <a:r>
              <a:rPr lang="ru-RU" sz="2400"/>
              <a:t> обеспечивает инвестиционную безопасность.</a:t>
            </a:r>
          </a:p>
        </p:txBody>
      </p:sp>
      <p:pic>
        <p:nvPicPr>
          <p:cNvPr id="3074" name="Picture 2" descr="https://www.markus-gattol.name/misc/mm/si/content/slickgnu.tin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1031" y="5239672"/>
            <a:ext cx="1428750" cy="571501"/>
          </a:xfrm>
          <a:prstGeom prst="rect">
            <a:avLst/>
          </a:prstGeom>
          <a:noFill/>
          <a:extLst>
            <a:ext uri="{909E8E84-426E-40DD-AFC4-6F175D3DCCD1}">
              <a14:hiddenFill xmlns:a14="http://schemas.microsoft.com/office/drawing/2010/main">
                <a:solidFill>
                  <a:srgbClr val="FFFFFF"/>
                </a:solidFill>
              </a14:hiddenFill>
            </a:ext>
          </a:extLst>
        </p:spPr>
      </p:pic>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38709088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PEP8</a:t>
            </a:r>
            <a:endParaRPr lang="ru-RU"/>
          </a:p>
        </p:txBody>
      </p:sp>
      <p:sp>
        <p:nvSpPr>
          <p:cNvPr id="3" name="Объект 2"/>
          <p:cNvSpPr>
            <a:spLocks noGrp="1"/>
          </p:cNvSpPr>
          <p:nvPr>
            <p:ph idx="1"/>
          </p:nvPr>
        </p:nvSpPr>
        <p:spPr/>
        <p:txBody>
          <a:bodyPr/>
          <a:lstStyle/>
          <a:p>
            <a:r>
              <a:rPr lang="en-US">
                <a:hlinkClick r:id="rId2"/>
              </a:rPr>
              <a:t>https://www.python.org/dev/peps/pep-0008/</a:t>
            </a:r>
            <a:endParaRPr lang="en-US"/>
          </a:p>
          <a:p>
            <a:endParaRPr lang="en-US"/>
          </a:p>
          <a:p>
            <a:r>
              <a:rPr lang="ru-RU"/>
              <a:t>Руководство по стилю кода на </a:t>
            </a:r>
            <a:r>
              <a:rPr lang="en-US"/>
              <a:t>Python</a:t>
            </a:r>
          </a:p>
          <a:p>
            <a:r>
              <a:rPr lang="en-US">
                <a:hlinkClick r:id="rId3"/>
              </a:rPr>
              <a:t>https://pythonworld.ru/osnovy/pep-8-rukovodstvo-po-napisaniyu-koda-na-python.html</a:t>
            </a:r>
            <a:endParaRPr lang="ru-RU"/>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1020506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Правила</a:t>
            </a:r>
          </a:p>
        </p:txBody>
      </p:sp>
      <p:sp>
        <p:nvSpPr>
          <p:cNvPr id="3" name="Объект 2"/>
          <p:cNvSpPr>
            <a:spLocks noGrp="1"/>
          </p:cNvSpPr>
          <p:nvPr>
            <p:ph idx="1"/>
          </p:nvPr>
        </p:nvSpPr>
        <p:spPr/>
        <p:txBody>
          <a:bodyPr/>
          <a:lstStyle/>
          <a:p>
            <a:r>
              <a:rPr lang="ru-RU"/>
              <a:t>Обязательно следим, чтобы в начале строки случайно не возникал пробел</a:t>
            </a:r>
          </a:p>
          <a:p>
            <a:r>
              <a:rPr lang="ru-RU"/>
              <a:t>Команда начинается с первой позиции строки.</a:t>
            </a:r>
          </a:p>
          <a:p>
            <a:r>
              <a:rPr lang="ru-RU"/>
              <a:t>Все команды основного тела прижимаем к левому краю документа.</a:t>
            </a:r>
          </a:p>
          <a:p>
            <a:r>
              <a:rPr lang="ru-RU"/>
              <a:t>Используем правило: одна строка – одна команда.</a:t>
            </a:r>
            <a:endParaRPr lang="en-US"/>
          </a:p>
          <a:p>
            <a:r>
              <a:rPr lang="ru-RU"/>
              <a:t>Найти ошибку вложенности порой очень трудно, лучше сразу следить за всеми отступами.</a:t>
            </a:r>
          </a:p>
        </p:txBody>
      </p:sp>
      <p:sp>
        <p:nvSpPr>
          <p:cNvPr id="4" name="Нижний колонтитул 3"/>
          <p:cNvSpPr>
            <a:spLocks noGrp="1"/>
          </p:cNvSpPr>
          <p:nvPr>
            <p:ph type="ftr" sz="quarter" idx="11"/>
          </p:nvPr>
        </p:nvSpPr>
        <p:spPr/>
        <p:txBody>
          <a:bodyPr/>
          <a:lstStyle/>
          <a:p>
            <a:r>
              <a:rPr lang="ru-RU" err="1"/>
              <a:t>Потылицина</a:t>
            </a:r>
            <a:r>
              <a:rPr lang="ru-RU"/>
              <a:t> Е.М.</a:t>
            </a:r>
          </a:p>
        </p:txBody>
      </p:sp>
    </p:spTree>
    <p:extLst>
      <p:ext uri="{BB962C8B-B14F-4D97-AF65-F5344CB8AC3E}">
        <p14:creationId xmlns:p14="http://schemas.microsoft.com/office/powerpoint/2010/main" val="23763807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Комментирование в </a:t>
            </a:r>
            <a:r>
              <a:rPr lang="ru-RU" err="1"/>
              <a:t>Python</a:t>
            </a:r>
            <a:r>
              <a:rPr lang="ru-RU"/>
              <a:t>:</a:t>
            </a:r>
            <a:br>
              <a:rPr lang="ru-RU"/>
            </a:br>
            <a:endParaRPr lang="ru-RU"/>
          </a:p>
        </p:txBody>
      </p:sp>
      <p:sp>
        <p:nvSpPr>
          <p:cNvPr id="3" name="Объект 2"/>
          <p:cNvSpPr>
            <a:spLocks noGrp="1"/>
          </p:cNvSpPr>
          <p:nvPr>
            <p:ph idx="1"/>
          </p:nvPr>
        </p:nvSpPr>
        <p:spPr/>
        <p:txBody>
          <a:bodyPr>
            <a:normAutofit/>
          </a:bodyPr>
          <a:lstStyle/>
          <a:p>
            <a:pPr marL="0" indent="0">
              <a:buNone/>
            </a:pPr>
            <a:r>
              <a:rPr lang="ru-RU"/>
              <a:t>Символ решетки (#) в </a:t>
            </a:r>
            <a:r>
              <a:rPr lang="ru-RU" err="1"/>
              <a:t>Python</a:t>
            </a:r>
            <a:r>
              <a:rPr lang="ru-RU"/>
              <a:t> обозначает начало комментария. Любые символы после решетки и до конца строки считаются комментариями и игнорируются интерпретатором.</a:t>
            </a:r>
          </a:p>
          <a:p>
            <a:endParaRPr lang="ru-RU"/>
          </a:p>
          <a:p>
            <a:pPr marL="0" indent="0">
              <a:buNone/>
            </a:pPr>
            <a:r>
              <a:rPr lang="ru-RU"/>
              <a:t>Например следующий код:</a:t>
            </a:r>
          </a:p>
          <a:p>
            <a:endParaRPr lang="ru-RU"/>
          </a:p>
          <a:p>
            <a:pPr marL="0" indent="0">
              <a:buNone/>
            </a:pPr>
            <a:r>
              <a:rPr lang="ru-RU">
                <a:solidFill>
                  <a:srgbClr val="00B050"/>
                </a:solidFill>
              </a:rPr>
              <a:t># </a:t>
            </a:r>
            <a:r>
              <a:rPr lang="ru-RU" err="1">
                <a:solidFill>
                  <a:srgbClr val="00B050"/>
                </a:solidFill>
              </a:rPr>
              <a:t>First</a:t>
            </a:r>
            <a:r>
              <a:rPr lang="ru-RU">
                <a:solidFill>
                  <a:srgbClr val="00B050"/>
                </a:solidFill>
              </a:rPr>
              <a:t> </a:t>
            </a:r>
            <a:r>
              <a:rPr lang="ru-RU" err="1">
                <a:solidFill>
                  <a:srgbClr val="00B050"/>
                </a:solidFill>
              </a:rPr>
              <a:t>line</a:t>
            </a:r>
            <a:r>
              <a:rPr lang="ru-RU">
                <a:solidFill>
                  <a:srgbClr val="00B050"/>
                </a:solidFill>
              </a:rPr>
              <a:t> </a:t>
            </a:r>
            <a:r>
              <a:rPr lang="ru-RU" err="1">
                <a:solidFill>
                  <a:srgbClr val="00B050"/>
                </a:solidFill>
              </a:rPr>
              <a:t>comment</a:t>
            </a:r>
            <a:endParaRPr lang="ru-RU">
              <a:solidFill>
                <a:srgbClr val="00B050"/>
              </a:solidFill>
            </a:endParaRPr>
          </a:p>
          <a:p>
            <a:pPr marL="0" indent="0">
              <a:buNone/>
            </a:pPr>
            <a:r>
              <a:rPr lang="ru-RU" err="1">
                <a:solidFill>
                  <a:srgbClr val="00B050"/>
                </a:solidFill>
              </a:rPr>
              <a:t>print</a:t>
            </a:r>
            <a:r>
              <a:rPr lang="ru-RU">
                <a:solidFill>
                  <a:srgbClr val="00B050"/>
                </a:solidFill>
              </a:rPr>
              <a:t> "</a:t>
            </a:r>
            <a:r>
              <a:rPr lang="ru-RU" err="1">
                <a:solidFill>
                  <a:srgbClr val="00B050"/>
                </a:solidFill>
              </a:rPr>
              <a:t>Hello</a:t>
            </a:r>
            <a:r>
              <a:rPr lang="ru-RU">
                <a:solidFill>
                  <a:srgbClr val="00B050"/>
                </a:solidFill>
              </a:rPr>
              <a:t>, </a:t>
            </a:r>
            <a:r>
              <a:rPr lang="ru-RU" err="1">
                <a:solidFill>
                  <a:srgbClr val="00B050"/>
                </a:solidFill>
              </a:rPr>
              <a:t>Python</a:t>
            </a:r>
            <a:r>
              <a:rPr lang="ru-RU">
                <a:solidFill>
                  <a:srgbClr val="00B050"/>
                </a:solidFill>
              </a:rPr>
              <a:t>" # </a:t>
            </a:r>
            <a:r>
              <a:rPr lang="ru-RU" err="1">
                <a:solidFill>
                  <a:srgbClr val="00B050"/>
                </a:solidFill>
              </a:rPr>
              <a:t>second</a:t>
            </a:r>
            <a:r>
              <a:rPr lang="ru-RU">
                <a:solidFill>
                  <a:srgbClr val="00B050"/>
                </a:solidFill>
              </a:rPr>
              <a:t> </a:t>
            </a:r>
            <a:r>
              <a:rPr lang="ru-RU" err="1">
                <a:solidFill>
                  <a:srgbClr val="00B050"/>
                </a:solidFill>
              </a:rPr>
              <a:t>comment</a:t>
            </a:r>
            <a:endParaRPr lang="ru-RU">
              <a:solidFill>
                <a:srgbClr val="00B050"/>
              </a:solidFill>
            </a:endParaRPr>
          </a:p>
          <a:p>
            <a:pPr marL="0" indent="0">
              <a:buNone/>
            </a:pPr>
            <a:r>
              <a:rPr lang="ru-RU"/>
              <a:t>Выведет только </a:t>
            </a:r>
            <a:r>
              <a:rPr lang="ru-RU" err="1"/>
              <a:t>Hello</a:t>
            </a:r>
            <a:r>
              <a:rPr lang="ru-RU"/>
              <a:t>, </a:t>
            </a:r>
            <a:r>
              <a:rPr lang="ru-RU" err="1"/>
              <a:t>Python</a:t>
            </a:r>
            <a:r>
              <a:rPr lang="ru-RU"/>
              <a:t> в консоль.</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2655674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Идентификаторы в </a:t>
            </a:r>
            <a:r>
              <a:rPr lang="ru-RU" err="1"/>
              <a:t>Python</a:t>
            </a:r>
            <a:r>
              <a:rPr lang="ru-RU"/>
              <a:t>:</a:t>
            </a:r>
            <a:br>
              <a:rPr lang="ru-RU"/>
            </a:br>
            <a:endParaRPr lang="ru-RU"/>
          </a:p>
        </p:txBody>
      </p:sp>
      <p:sp>
        <p:nvSpPr>
          <p:cNvPr id="3" name="Объект 2"/>
          <p:cNvSpPr>
            <a:spLocks noGrp="1"/>
          </p:cNvSpPr>
          <p:nvPr>
            <p:ph idx="1"/>
          </p:nvPr>
        </p:nvSpPr>
        <p:spPr/>
        <p:txBody>
          <a:bodyPr>
            <a:normAutofit/>
          </a:bodyPr>
          <a:lstStyle/>
          <a:p>
            <a:pPr algn="just"/>
            <a:r>
              <a:rPr lang="ru-RU" sz="2000"/>
              <a:t>Идентификаторы в </a:t>
            </a:r>
            <a:r>
              <a:rPr lang="ru-RU" sz="2000" err="1"/>
              <a:t>Python</a:t>
            </a:r>
            <a:r>
              <a:rPr lang="ru-RU" sz="2000"/>
              <a:t> это имена используемые для обозначения переменной, функции, класса, модуля или другого объекта. Идентификатор должен начинаться с буквы (от a до Z) или со знака подчеркивания (_), после которых может идти произвольное количество букв, знаков подчеркивания и чисел (от 0 до 9).</a:t>
            </a:r>
          </a:p>
          <a:p>
            <a:pPr algn="just"/>
            <a:endParaRPr lang="ru-RU" sz="2000"/>
          </a:p>
          <a:p>
            <a:pPr algn="just"/>
            <a:r>
              <a:rPr lang="ru-RU" sz="2000"/>
              <a:t>В </a:t>
            </a:r>
            <a:r>
              <a:rPr lang="ru-RU" sz="2000" err="1"/>
              <a:t>Python</a:t>
            </a:r>
            <a:r>
              <a:rPr lang="ru-RU" sz="2000"/>
              <a:t> недопустимо использование знаков препинания или специальных символов, таких как @, $ или % в качестве идентификаторов. Кроме того, </a:t>
            </a:r>
            <a:r>
              <a:rPr lang="ru-RU" sz="2000" err="1"/>
              <a:t>Python</a:t>
            </a:r>
            <a:r>
              <a:rPr lang="ru-RU" sz="2000"/>
              <a:t> </a:t>
            </a:r>
            <a:r>
              <a:rPr lang="ru-RU" sz="2000" err="1"/>
              <a:t>чуствителен</a:t>
            </a:r>
            <a:r>
              <a:rPr lang="ru-RU" sz="2000"/>
              <a:t> к регистру, то есть </a:t>
            </a:r>
            <a:r>
              <a:rPr lang="ru-RU" sz="2000" err="1"/>
              <a:t>cat</a:t>
            </a:r>
            <a:r>
              <a:rPr lang="ru-RU" sz="2000"/>
              <a:t> и </a:t>
            </a:r>
            <a:r>
              <a:rPr lang="ru-RU" sz="2000" err="1"/>
              <a:t>Cat</a:t>
            </a:r>
            <a:r>
              <a:rPr lang="ru-RU" sz="2000"/>
              <a:t> это два разных имени.</a:t>
            </a:r>
          </a:p>
          <a:p>
            <a:endParaRPr lang="ru-RU"/>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26093103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Договоренности</a:t>
            </a:r>
          </a:p>
        </p:txBody>
      </p:sp>
      <p:sp>
        <p:nvSpPr>
          <p:cNvPr id="3" name="Объект 2"/>
          <p:cNvSpPr>
            <a:spLocks noGrp="1"/>
          </p:cNvSpPr>
          <p:nvPr>
            <p:ph idx="1"/>
          </p:nvPr>
        </p:nvSpPr>
        <p:spPr/>
        <p:txBody>
          <a:bodyPr>
            <a:normAutofit/>
          </a:bodyPr>
          <a:lstStyle/>
          <a:p>
            <a:pPr algn="just"/>
            <a:r>
              <a:rPr lang="ru-RU"/>
              <a:t>В </a:t>
            </a:r>
            <a:r>
              <a:rPr lang="ru-RU" err="1"/>
              <a:t>Python</a:t>
            </a:r>
            <a:r>
              <a:rPr lang="ru-RU"/>
              <a:t> существует следующая договоренность для названия идентификаторов:</a:t>
            </a:r>
          </a:p>
          <a:p>
            <a:pPr algn="just"/>
            <a:endParaRPr lang="ru-RU"/>
          </a:p>
          <a:p>
            <a:pPr algn="just"/>
            <a:r>
              <a:rPr lang="ru-RU"/>
              <a:t>Имена классов начинаются с большой буквы, все остальные идентификаторы - с маленькой.</a:t>
            </a:r>
          </a:p>
          <a:p>
            <a:pPr algn="just"/>
            <a:r>
              <a:rPr lang="ru-RU"/>
              <a:t>Использования знака подчеркивания в качестве первого символа идентификатора означает, что данный идентификатор является частным (закрытым от использования вне класса).</a:t>
            </a:r>
          </a:p>
          <a:p>
            <a:pPr algn="just"/>
            <a:r>
              <a:rPr lang="ru-RU"/>
              <a:t>Если идентификатор начинается и заканчивается двумя знаками подчеркивания (например, __</a:t>
            </a:r>
            <a:r>
              <a:rPr lang="ru-RU" err="1"/>
              <a:t>init</a:t>
            </a:r>
            <a:r>
              <a:rPr lang="ru-RU"/>
              <a:t>__ ) это означает, что он является специальным именем, определенным внутри языка.</a:t>
            </a:r>
          </a:p>
          <a:p>
            <a:endParaRPr lang="ru-RU"/>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10067793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Список всех ключевых слов в </a:t>
            </a:r>
            <a:r>
              <a:rPr lang="en-US"/>
              <a:t>Python</a:t>
            </a:r>
            <a:endParaRPr lang="ru-RU"/>
          </a:p>
        </p:txBody>
      </p:sp>
      <p:pic>
        <p:nvPicPr>
          <p:cNvPr id="6" name="Объект 5"/>
          <p:cNvPicPr>
            <a:picLocks noGrp="1" noChangeAspect="1"/>
          </p:cNvPicPr>
          <p:nvPr>
            <p:ph idx="1"/>
          </p:nvPr>
        </p:nvPicPr>
        <p:blipFill>
          <a:blip r:embed="rId2"/>
          <a:stretch>
            <a:fillRect/>
          </a:stretch>
        </p:blipFill>
        <p:spPr>
          <a:xfrm>
            <a:off x="1267233" y="1911928"/>
            <a:ext cx="8193430" cy="2213711"/>
          </a:xfrm>
          <a:prstGeom prst="rect">
            <a:avLst/>
          </a:prstGeom>
        </p:spPr>
      </p:pic>
      <p:sp>
        <p:nvSpPr>
          <p:cNvPr id="4" name="Нижний колонтитул 3"/>
          <p:cNvSpPr>
            <a:spLocks noGrp="1"/>
          </p:cNvSpPr>
          <p:nvPr>
            <p:ph type="ftr" sz="quarter" idx="11"/>
          </p:nvPr>
        </p:nvSpPr>
        <p:spPr/>
        <p:txBody>
          <a:bodyPr/>
          <a:lstStyle/>
          <a:p>
            <a:r>
              <a:rPr lang="ru-RU"/>
              <a:t>Потылицина Е.М.</a:t>
            </a:r>
          </a:p>
        </p:txBody>
      </p:sp>
      <p:sp>
        <p:nvSpPr>
          <p:cNvPr id="8" name="TextBox 7"/>
          <p:cNvSpPr txBox="1"/>
          <p:nvPr/>
        </p:nvSpPr>
        <p:spPr>
          <a:xfrm>
            <a:off x="1193031" y="4363831"/>
            <a:ext cx="8466358" cy="1754326"/>
          </a:xfrm>
          <a:prstGeom prst="rect">
            <a:avLst/>
          </a:prstGeom>
          <a:noFill/>
        </p:spPr>
        <p:txBody>
          <a:bodyPr wrap="square" rtlCol="0">
            <a:spAutoFit/>
          </a:bodyPr>
          <a:lstStyle/>
          <a:p>
            <a:r>
              <a:rPr lang="ru-RU"/>
              <a:t>Эти зарезервированные слова нельзя использовать в качестве имени переменной или любого другого идентификатора. Все ключевые слова </a:t>
            </a:r>
            <a:r>
              <a:rPr lang="ru-RU" err="1"/>
              <a:t>Python</a:t>
            </a:r>
            <a:r>
              <a:rPr lang="ru-RU"/>
              <a:t> состоят только из букв в нижнем регистре. Получить список ключевых слов возможно в интерпретаторе командой</a:t>
            </a:r>
            <a:endParaRPr lang="en-US"/>
          </a:p>
          <a:p>
            <a:endParaRPr lang="ru-RU"/>
          </a:p>
          <a:p>
            <a:r>
              <a:rPr lang="ru-RU" b="1" err="1">
                <a:solidFill>
                  <a:srgbClr val="00B050"/>
                </a:solidFill>
              </a:rPr>
              <a:t>help</a:t>
            </a:r>
            <a:r>
              <a:rPr lang="ru-RU" b="1">
                <a:solidFill>
                  <a:srgbClr val="00B050"/>
                </a:solidFill>
              </a:rPr>
              <a:t>("</a:t>
            </a:r>
            <a:r>
              <a:rPr lang="ru-RU" b="1" err="1">
                <a:solidFill>
                  <a:srgbClr val="00B050"/>
                </a:solidFill>
              </a:rPr>
              <a:t>keywords</a:t>
            </a:r>
            <a:r>
              <a:rPr lang="ru-RU" b="1">
                <a:solidFill>
                  <a:srgbClr val="00B050"/>
                </a:solidFill>
              </a:rPr>
              <a:t>")</a:t>
            </a:r>
          </a:p>
        </p:txBody>
      </p:sp>
    </p:spTree>
    <p:extLst>
      <p:ext uri="{BB962C8B-B14F-4D97-AF65-F5344CB8AC3E}">
        <p14:creationId xmlns:p14="http://schemas.microsoft.com/office/powerpoint/2010/main" val="9826421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Переменные</a:t>
            </a:r>
          </a:p>
        </p:txBody>
      </p:sp>
      <p:sp>
        <p:nvSpPr>
          <p:cNvPr id="3" name="Объект 2"/>
          <p:cNvSpPr>
            <a:spLocks noGrp="1"/>
          </p:cNvSpPr>
          <p:nvPr>
            <p:ph idx="1"/>
          </p:nvPr>
        </p:nvSpPr>
        <p:spPr/>
        <p:txBody>
          <a:bodyPr/>
          <a:lstStyle/>
          <a:p>
            <a:r>
              <a:rPr lang="ru-RU"/>
              <a:t>Переменная — это простейшая именованная структура данных, в которой может быть сохранён промежуточный или конечный результат работы программы.</a:t>
            </a:r>
          </a:p>
          <a:p>
            <a:r>
              <a:rPr lang="ru-RU"/>
              <a:t>Переменную в </a:t>
            </a:r>
            <a:r>
              <a:rPr lang="ru-RU" err="1"/>
              <a:t>Python</a:t>
            </a:r>
            <a:r>
              <a:rPr lang="ru-RU"/>
              <a:t> создать очень просто — нужно присвоить некоторому идентификатору значение при помощи оператора присваивания «=». </a:t>
            </a:r>
          </a:p>
          <a:p>
            <a:pPr marL="0" indent="0">
              <a:buNone/>
            </a:pPr>
            <a:r>
              <a:rPr lang="it-IT">
                <a:solidFill>
                  <a:srgbClr val="00B050"/>
                </a:solidFill>
              </a:rPr>
              <a:t>a = 10</a:t>
            </a:r>
            <a:br>
              <a:rPr lang="it-IT">
                <a:solidFill>
                  <a:srgbClr val="00B050"/>
                </a:solidFill>
              </a:rPr>
            </a:br>
            <a:r>
              <a:rPr lang="it-IT">
                <a:solidFill>
                  <a:srgbClr val="00B050"/>
                </a:solidFill>
              </a:rPr>
              <a:t>b = 3.1415926</a:t>
            </a:r>
            <a:br>
              <a:rPr lang="it-IT">
                <a:solidFill>
                  <a:srgbClr val="00B050"/>
                </a:solidFill>
              </a:rPr>
            </a:br>
            <a:r>
              <a:rPr lang="it-IT">
                <a:solidFill>
                  <a:srgbClr val="00B050"/>
                </a:solidFill>
              </a:rPr>
              <a:t>c = "Hello"</a:t>
            </a:r>
            <a:br>
              <a:rPr lang="it-IT">
                <a:solidFill>
                  <a:srgbClr val="00B050"/>
                </a:solidFill>
              </a:rPr>
            </a:br>
            <a:r>
              <a:rPr lang="it-IT">
                <a:solidFill>
                  <a:srgbClr val="00B050"/>
                </a:solidFill>
              </a:rPr>
              <a:t>d = [1, 2, 3]</a:t>
            </a:r>
            <a:endParaRPr lang="ru-RU">
              <a:solidFill>
                <a:srgbClr val="00B050"/>
              </a:solidFill>
            </a:endParaRPr>
          </a:p>
          <a:p>
            <a:r>
              <a:rPr lang="ru-RU"/>
              <a:t>Никакого специального объявления переменных не требуется, первое присваивание переменной значения и является ее объявлением.</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40306383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Переменные</a:t>
            </a:r>
          </a:p>
        </p:txBody>
      </p:sp>
      <p:sp>
        <p:nvSpPr>
          <p:cNvPr id="3" name="Объект 2"/>
          <p:cNvSpPr>
            <a:spLocks noGrp="1"/>
          </p:cNvSpPr>
          <p:nvPr>
            <p:ph idx="1"/>
          </p:nvPr>
        </p:nvSpPr>
        <p:spPr/>
        <p:txBody>
          <a:bodyPr>
            <a:normAutofit lnSpcReduction="10000"/>
          </a:bodyPr>
          <a:lstStyle/>
          <a:p>
            <a:r>
              <a:rPr lang="ru-RU"/>
              <a:t>      Идентификатор в </a:t>
            </a:r>
            <a:r>
              <a:rPr lang="ru-RU" err="1"/>
              <a:t>Python</a:t>
            </a:r>
            <a:r>
              <a:rPr lang="ru-RU"/>
              <a:t> является "ссылкой" на хранимые в памяти данные.</a:t>
            </a:r>
          </a:p>
          <a:p>
            <a:r>
              <a:rPr lang="ru-RU"/>
              <a:t>      </a:t>
            </a:r>
            <a:r>
              <a:rPr lang="ru-RU" err="1"/>
              <a:t>Python</a:t>
            </a:r>
            <a:r>
              <a:rPr lang="ru-RU"/>
              <a:t> — язык с динамической типизацией: каждая переменная в каждый момент времени имеет определенный тип, но этот тип может меняться по ходу выполнения программы, достаточно просто присвоить ей новое значение другого типа.</a:t>
            </a:r>
          </a:p>
          <a:p>
            <a:pPr algn="just"/>
            <a:r>
              <a:rPr lang="ru-RU"/>
              <a:t>     На самом деле переменная в </a:t>
            </a:r>
            <a:r>
              <a:rPr lang="ru-RU" err="1"/>
              <a:t>python</a:t>
            </a:r>
            <a:r>
              <a:rPr lang="ru-RU"/>
              <a:t> является лишь ссылкой на объект в памяти. При создании любой переменной (число, строка или массив) в неё записывается ссылка на объект, а сам объект находится где-то в оперативной памяти далеко от самой переменной со ссылкой. </a:t>
            </a:r>
          </a:p>
          <a:p>
            <a:pPr algn="just"/>
            <a:r>
              <a:rPr lang="ru-RU"/>
              <a:t>   Таким образом, несколько переменных могут указывать на один объект, и при изменении объекта (например, списка) изменится результат обращения к нему с использованием каждой переменной.</a:t>
            </a:r>
          </a:p>
          <a:p>
            <a:endParaRPr lang="ru-RU"/>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11625399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Множественное присвоение значений</a:t>
            </a:r>
          </a:p>
        </p:txBody>
      </p:sp>
      <p:sp>
        <p:nvSpPr>
          <p:cNvPr id="3" name="Объект 2"/>
          <p:cNvSpPr>
            <a:spLocks noGrp="1"/>
          </p:cNvSpPr>
          <p:nvPr>
            <p:ph idx="1"/>
          </p:nvPr>
        </p:nvSpPr>
        <p:spPr/>
        <p:txBody>
          <a:bodyPr/>
          <a:lstStyle/>
          <a:p>
            <a:pPr marL="0" indent="0">
              <a:buNone/>
            </a:pPr>
            <a:endParaRPr lang="ru-RU"/>
          </a:p>
          <a:p>
            <a:pPr marL="0" indent="0">
              <a:buNone/>
            </a:pPr>
            <a:r>
              <a:rPr lang="ru-RU"/>
              <a:t>       В </a:t>
            </a:r>
            <a:r>
              <a:rPr lang="ru-RU" err="1"/>
              <a:t>Python</a:t>
            </a:r>
            <a:r>
              <a:rPr lang="ru-RU"/>
              <a:t> возможно присваивать одно значение нескольким переменным сразу. Например:</a:t>
            </a:r>
          </a:p>
          <a:p>
            <a:pPr marL="0" indent="0">
              <a:buNone/>
            </a:pPr>
            <a:endParaRPr lang="ru-RU"/>
          </a:p>
          <a:p>
            <a:pPr marL="0" indent="0">
              <a:buNone/>
            </a:pPr>
            <a:r>
              <a:rPr lang="ru-RU">
                <a:solidFill>
                  <a:srgbClr val="007635"/>
                </a:solidFill>
              </a:rPr>
              <a:t>a = b = c = 1</a:t>
            </a:r>
          </a:p>
          <a:p>
            <a:pPr marL="0" indent="0">
              <a:buNone/>
            </a:pPr>
            <a:r>
              <a:rPr lang="ru-RU"/>
              <a:t>В данном создается объект со значением 1, и все 3 переменные указывают на область в памяти, в которой он находится.</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3992397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Типизация</a:t>
            </a:r>
          </a:p>
        </p:txBody>
      </p:sp>
      <p:sp>
        <p:nvSpPr>
          <p:cNvPr id="3" name="Объект 2"/>
          <p:cNvSpPr>
            <a:spLocks noGrp="1"/>
          </p:cNvSpPr>
          <p:nvPr>
            <p:ph idx="1"/>
          </p:nvPr>
        </p:nvSpPr>
        <p:spPr>
          <a:xfrm>
            <a:off x="677334" y="1610591"/>
            <a:ext cx="8944648" cy="4430771"/>
          </a:xfrm>
        </p:spPr>
        <p:txBody>
          <a:bodyPr>
            <a:normAutofit fontScale="92500" lnSpcReduction="10000"/>
          </a:bodyPr>
          <a:lstStyle/>
          <a:p>
            <a:pPr marL="0" indent="0">
              <a:buNone/>
            </a:pPr>
            <a:r>
              <a:rPr lang="ru-RU"/>
              <a:t>    </a:t>
            </a:r>
            <a:r>
              <a:rPr lang="ru-RU" err="1"/>
              <a:t>Python</a:t>
            </a:r>
            <a:r>
              <a:rPr lang="ru-RU"/>
              <a:t> динамический, но строго типизирован. Тот факт, что две половины этого утверждения сочетаются друг с другом, может сбить с толку тех, кто изучал ранее статический язык. В </a:t>
            </a:r>
            <a:r>
              <a:rPr lang="ru-RU" err="1"/>
              <a:t>Python</a:t>
            </a:r>
            <a:r>
              <a:rPr lang="ru-RU"/>
              <a:t> это совершенно законно:</a:t>
            </a:r>
          </a:p>
          <a:p>
            <a:endParaRPr lang="ru-RU"/>
          </a:p>
          <a:p>
            <a:r>
              <a:rPr lang="en-US"/>
              <a:t>variable</a:t>
            </a:r>
            <a:r>
              <a:rPr lang="ru-RU"/>
              <a:t> = 3</a:t>
            </a:r>
          </a:p>
          <a:p>
            <a:r>
              <a:rPr lang="en-US"/>
              <a:t>variable</a:t>
            </a:r>
            <a:r>
              <a:rPr lang="ru-RU"/>
              <a:t> = ‘</a:t>
            </a:r>
            <a:r>
              <a:rPr lang="en-US"/>
              <a:t>hello</a:t>
            </a:r>
            <a:r>
              <a:rPr lang="ru-RU"/>
              <a:t>'</a:t>
            </a:r>
          </a:p>
          <a:p>
            <a:pPr marL="0" indent="0">
              <a:buNone/>
            </a:pPr>
            <a:r>
              <a:rPr lang="ru-RU"/>
              <a:t>    </a:t>
            </a:r>
            <a:r>
              <a:rPr lang="en-US"/>
              <a:t> </a:t>
            </a:r>
            <a:r>
              <a:rPr lang="ru-RU"/>
              <a:t>Не изменилась ли переменная только что тип? Ответ - нет . </a:t>
            </a:r>
          </a:p>
          <a:p>
            <a:pPr marL="0" indent="0">
              <a:buNone/>
            </a:pPr>
            <a:r>
              <a:rPr lang="en-US"/>
              <a:t>     </a:t>
            </a:r>
            <a:r>
              <a:rPr lang="ru-RU"/>
              <a:t>Переменная вообще не объект - это имя. </a:t>
            </a:r>
          </a:p>
          <a:p>
            <a:pPr marL="0" indent="0">
              <a:buNone/>
            </a:pPr>
            <a:r>
              <a:rPr lang="en-US"/>
              <a:t>     </a:t>
            </a:r>
            <a:r>
              <a:rPr lang="ru-RU"/>
              <a:t>В первом утверждении мы создаем целочисленный объект со значением </a:t>
            </a:r>
            <a:r>
              <a:rPr lang="ru-RU" b="1">
                <a:solidFill>
                  <a:schemeClr val="accent1">
                    <a:lumMod val="75000"/>
                  </a:schemeClr>
                </a:solidFill>
              </a:rPr>
              <a:t>3</a:t>
            </a:r>
            <a:r>
              <a:rPr lang="ru-RU"/>
              <a:t> и привязываем к нему имя «</a:t>
            </a:r>
            <a:r>
              <a:rPr lang="en-US" b="1">
                <a:solidFill>
                  <a:schemeClr val="accent1">
                    <a:lumMod val="75000"/>
                  </a:schemeClr>
                </a:solidFill>
              </a:rPr>
              <a:t>variable</a:t>
            </a:r>
            <a:r>
              <a:rPr lang="ru-RU"/>
              <a:t>». Во втором операторе мы создаем новый строковый объект со значением </a:t>
            </a:r>
            <a:r>
              <a:rPr lang="ru-RU" b="1" err="1">
                <a:solidFill>
                  <a:schemeClr val="accent6"/>
                </a:solidFill>
              </a:rPr>
              <a:t>hello</a:t>
            </a:r>
            <a:r>
              <a:rPr lang="ru-RU"/>
              <a:t> и привязываем к нему имя «</a:t>
            </a:r>
            <a:r>
              <a:rPr lang="ru-RU" err="1">
                <a:solidFill>
                  <a:schemeClr val="accent6"/>
                </a:solidFill>
              </a:rPr>
              <a:t>variable</a:t>
            </a:r>
            <a:r>
              <a:rPr lang="ru-RU"/>
              <a:t>». </a:t>
            </a:r>
            <a:endParaRPr lang="en-US"/>
          </a:p>
          <a:p>
            <a:pPr marL="0" indent="0">
              <a:buNone/>
            </a:pPr>
            <a:r>
              <a:rPr lang="en-US"/>
              <a:t>    </a:t>
            </a:r>
            <a:r>
              <a:rPr lang="ru-RU"/>
              <a:t>Если нет никаких других имен, привязанных к первому объекту (или, точнее, никаких ссылок на объект - не все ссылки являются именами), тогда его счетчик ссылок упадет до нуля и будет собираться мусором.</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1276621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Парадигма</a:t>
            </a:r>
          </a:p>
        </p:txBody>
      </p:sp>
      <p:sp>
        <p:nvSpPr>
          <p:cNvPr id="3" name="Объект 2"/>
          <p:cNvSpPr>
            <a:spLocks noGrp="1"/>
          </p:cNvSpPr>
          <p:nvPr>
            <p:ph idx="1"/>
          </p:nvPr>
        </p:nvSpPr>
        <p:spPr>
          <a:xfrm>
            <a:off x="255542" y="1930400"/>
            <a:ext cx="9018460" cy="4275624"/>
          </a:xfrm>
        </p:spPr>
        <p:txBody>
          <a:bodyPr>
            <a:normAutofit fontScale="92500"/>
          </a:bodyPr>
          <a:lstStyle/>
          <a:p>
            <a:pPr algn="just"/>
            <a:r>
              <a:rPr lang="ru-RU" sz="2000"/>
              <a:t>    С точки зрения парадигмы программирования, </a:t>
            </a:r>
            <a:r>
              <a:rPr lang="ru-RU" sz="2000" err="1"/>
              <a:t>Python</a:t>
            </a:r>
            <a:r>
              <a:rPr lang="ru-RU" sz="2000"/>
              <a:t> является </a:t>
            </a:r>
            <a:r>
              <a:rPr lang="ru-RU" sz="2000" err="1"/>
              <a:t>мультипарадигмальным</a:t>
            </a:r>
            <a:r>
              <a:rPr lang="ru-RU" sz="2000"/>
              <a:t> языком программирования.</a:t>
            </a:r>
          </a:p>
          <a:p>
            <a:pPr algn="just"/>
            <a:r>
              <a:rPr lang="ru-RU" sz="2000"/>
              <a:t>    </a:t>
            </a:r>
            <a:r>
              <a:rPr lang="ru-RU" sz="2000" err="1"/>
              <a:t>Мультипарадигмальный</a:t>
            </a:r>
            <a:r>
              <a:rPr lang="ru-RU" sz="2000"/>
              <a:t> язык программирования - это язык, который поддерживает более одной парадигмы программирования, например объектно-ориентированную, функциональную, </a:t>
            </a:r>
            <a:r>
              <a:rPr lang="ru-RU" sz="2000" err="1"/>
              <a:t>аспектно</a:t>
            </a:r>
            <a:r>
              <a:rPr lang="ru-RU" sz="2000"/>
              <a:t>-ориентированную и т.д. </a:t>
            </a:r>
          </a:p>
          <a:p>
            <a:pPr algn="just"/>
            <a:r>
              <a:rPr lang="ru-RU" sz="2000"/>
              <a:t>   Основная идея </a:t>
            </a:r>
            <a:r>
              <a:rPr lang="ru-RU" sz="2000" err="1"/>
              <a:t>многопарадигмального</a:t>
            </a:r>
            <a:r>
              <a:rPr lang="ru-RU" sz="2000"/>
              <a:t> языка программирования состоит в том, чтобы предоставить среду, в которой программисты могут работать в различных стили, свободно смешивая конструкции из разных парадигм. </a:t>
            </a:r>
          </a:p>
          <a:p>
            <a:pPr algn="just"/>
            <a:r>
              <a:rPr lang="ru-RU" sz="2000"/>
              <a:t>   Целью разработки таких языков является предоставление программистам возможности использовать лучший инструмент для работы, признавая, что ни одна парадигма не решает все проблемы самым простым или эффективным способом.</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7327920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Управление памятью</a:t>
            </a:r>
          </a:p>
        </p:txBody>
      </p:sp>
      <p:sp>
        <p:nvSpPr>
          <p:cNvPr id="3" name="Объект 2"/>
          <p:cNvSpPr>
            <a:spLocks noGrp="1"/>
          </p:cNvSpPr>
          <p:nvPr>
            <p:ph idx="1"/>
          </p:nvPr>
        </p:nvSpPr>
        <p:spPr/>
        <p:txBody>
          <a:bodyPr/>
          <a:lstStyle/>
          <a:p>
            <a:pPr algn="just"/>
            <a:r>
              <a:rPr lang="ru-RU"/>
              <a:t>Автоматическое управление памятью в </a:t>
            </a:r>
            <a:r>
              <a:rPr lang="ru-RU" err="1"/>
              <a:t>Python</a:t>
            </a:r>
            <a:r>
              <a:rPr lang="ru-RU"/>
              <a:t> основано на его динамической системе типов и комбинации подсчета ссылок и сбора мусора .</a:t>
            </a:r>
          </a:p>
          <a:p>
            <a:pPr algn="just"/>
            <a:endParaRPr lang="ru-RU"/>
          </a:p>
          <a:p>
            <a:pPr algn="just"/>
            <a:r>
              <a:rPr lang="ru-RU"/>
              <a:t>Когда интерпретатор </a:t>
            </a:r>
            <a:r>
              <a:rPr lang="ru-RU" err="1"/>
              <a:t>CPython</a:t>
            </a:r>
            <a:r>
              <a:rPr lang="ru-RU"/>
              <a:t> создаёт переменные, он выделяет память, а затем подсчитывает количество существующих ссылок на эти переменные. Эта концепция известна как подсчёт ссылок (</a:t>
            </a:r>
            <a:r>
              <a:rPr lang="ru-RU" err="1"/>
              <a:t>reference</a:t>
            </a:r>
            <a:r>
              <a:rPr lang="ru-RU"/>
              <a:t> </a:t>
            </a:r>
            <a:r>
              <a:rPr lang="ru-RU" err="1"/>
              <a:t>counting</a:t>
            </a:r>
            <a:r>
              <a:rPr lang="ru-RU"/>
              <a:t>). Если число ссылок равняется нулю, тогда соответствующий участок памяти освобождается. </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39879465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a:t>Типы данных</a:t>
            </a:r>
            <a:br>
              <a:rPr lang="ru-RU"/>
            </a:br>
            <a:endParaRPr lang="ru-RU"/>
          </a:p>
        </p:txBody>
      </p:sp>
      <p:sp>
        <p:nvSpPr>
          <p:cNvPr id="3" name="Объект 2"/>
          <p:cNvSpPr>
            <a:spLocks noGrp="1"/>
          </p:cNvSpPr>
          <p:nvPr>
            <p:ph idx="1"/>
          </p:nvPr>
        </p:nvSpPr>
        <p:spPr>
          <a:xfrm>
            <a:off x="569268" y="1764146"/>
            <a:ext cx="8596668" cy="4110962"/>
          </a:xfrm>
        </p:spPr>
        <p:txBody>
          <a:bodyPr>
            <a:normAutofit lnSpcReduction="10000"/>
          </a:bodyPr>
          <a:lstStyle/>
          <a:p>
            <a:pPr marL="0" indent="0">
              <a:buNone/>
            </a:pPr>
            <a:r>
              <a:rPr lang="ru-RU"/>
              <a:t>      Информация, сохраненная в памяти может быть разных типов данных. </a:t>
            </a:r>
          </a:p>
          <a:p>
            <a:pPr marL="0" indent="0">
              <a:buNone/>
            </a:pPr>
            <a:r>
              <a:rPr lang="ru-RU"/>
              <a:t>Например, возраст человека может быть числовым значением, а его адрес - буквенно-числовым. В </a:t>
            </a:r>
            <a:r>
              <a:rPr lang="ru-RU" b="1" err="1"/>
              <a:t>Python</a:t>
            </a:r>
            <a:r>
              <a:rPr lang="ru-RU"/>
              <a:t> существует множество стандартных типов данных, которые используются для хранения определенных значений и обладают своими специфическими методами.</a:t>
            </a:r>
          </a:p>
          <a:p>
            <a:pPr marL="0" indent="0">
              <a:buNone/>
            </a:pPr>
            <a:r>
              <a:rPr lang="ru-RU"/>
              <a:t>      К стандартным типам данных в </a:t>
            </a:r>
            <a:r>
              <a:rPr lang="en-US"/>
              <a:t>Python </a:t>
            </a:r>
            <a:r>
              <a:rPr lang="ru-RU"/>
              <a:t>относят:</a:t>
            </a:r>
          </a:p>
          <a:p>
            <a:r>
              <a:rPr lang="ru-RU"/>
              <a:t>Числа (</a:t>
            </a:r>
            <a:r>
              <a:rPr lang="en-US"/>
              <a:t>Numbers)</a:t>
            </a:r>
          </a:p>
          <a:p>
            <a:r>
              <a:rPr lang="ru-RU"/>
              <a:t>Строка (</a:t>
            </a:r>
            <a:r>
              <a:rPr lang="en-US"/>
              <a:t>String)</a:t>
            </a:r>
          </a:p>
          <a:p>
            <a:r>
              <a:rPr lang="ru-RU"/>
              <a:t>Список (</a:t>
            </a:r>
            <a:r>
              <a:rPr lang="en-US"/>
              <a:t>List)</a:t>
            </a:r>
          </a:p>
          <a:p>
            <a:r>
              <a:rPr lang="ru-RU"/>
              <a:t>Кортеж (</a:t>
            </a:r>
            <a:r>
              <a:rPr lang="en-US"/>
              <a:t>Tuple)</a:t>
            </a:r>
          </a:p>
          <a:p>
            <a:r>
              <a:rPr lang="ru-RU"/>
              <a:t>Словарь (</a:t>
            </a:r>
            <a:r>
              <a:rPr lang="en-US"/>
              <a:t>Dictionary)</a:t>
            </a:r>
          </a:p>
          <a:p>
            <a:r>
              <a:rPr lang="ru-RU"/>
              <a:t>Сет (</a:t>
            </a:r>
            <a:r>
              <a:rPr lang="en-US"/>
              <a:t>Set)</a:t>
            </a:r>
            <a:endParaRPr lang="ru-RU"/>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40305991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Числовой тип данных</a:t>
            </a:r>
            <a:br>
              <a:rPr lang="ru-RU"/>
            </a:br>
            <a:endParaRPr lang="ru-RU"/>
          </a:p>
        </p:txBody>
      </p:sp>
      <p:sp>
        <p:nvSpPr>
          <p:cNvPr id="3" name="Объект 2"/>
          <p:cNvSpPr>
            <a:spLocks noGrp="1"/>
          </p:cNvSpPr>
          <p:nvPr>
            <p:ph idx="1"/>
          </p:nvPr>
        </p:nvSpPr>
        <p:spPr/>
        <p:txBody>
          <a:bodyPr>
            <a:normAutofit/>
          </a:bodyPr>
          <a:lstStyle/>
          <a:p>
            <a:pPr marL="0" indent="0">
              <a:buNone/>
            </a:pPr>
            <a:r>
              <a:rPr lang="ru-RU"/>
              <a:t>      Числовой тип данных в </a:t>
            </a:r>
            <a:r>
              <a:rPr lang="ru-RU" err="1"/>
              <a:t>Python</a:t>
            </a:r>
            <a:r>
              <a:rPr lang="ru-RU"/>
              <a:t> предназначен для хранения числовых значений. Это </a:t>
            </a:r>
            <a:r>
              <a:rPr lang="ru-RU" u="sng"/>
              <a:t>неизменяемый</a:t>
            </a:r>
            <a:r>
              <a:rPr lang="ru-RU"/>
              <a:t> тип данных, что означает, что изменение значения числового типа данных приведет к созданию нового объекта в памяти (и удалению старого)</a:t>
            </a:r>
          </a:p>
          <a:p>
            <a:pPr marL="0" indent="0">
              <a:buNone/>
            </a:pPr>
            <a:endParaRPr lang="ru-RU"/>
          </a:p>
          <a:p>
            <a:pPr marL="0" indent="0">
              <a:buNone/>
            </a:pPr>
            <a:r>
              <a:rPr lang="ru-RU"/>
              <a:t>      Числовые объекты создаются, когда вы присваиваете им значение. Например:</a:t>
            </a:r>
          </a:p>
          <a:p>
            <a:pPr marL="0" indent="0">
              <a:buNone/>
            </a:pPr>
            <a:r>
              <a:rPr lang="ru-RU">
                <a:solidFill>
                  <a:srgbClr val="007635"/>
                </a:solidFill>
              </a:rPr>
              <a:t>num1 = 23</a:t>
            </a:r>
          </a:p>
          <a:p>
            <a:pPr marL="0" indent="0">
              <a:buNone/>
            </a:pPr>
            <a:r>
              <a:rPr lang="ru-RU">
                <a:solidFill>
                  <a:srgbClr val="007635"/>
                </a:solidFill>
              </a:rPr>
              <a:t>num2 = 42</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39057851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Строки</a:t>
            </a:r>
            <a:br>
              <a:rPr lang="ru-RU"/>
            </a:br>
            <a:endParaRPr lang="ru-RU"/>
          </a:p>
        </p:txBody>
      </p:sp>
      <p:sp>
        <p:nvSpPr>
          <p:cNvPr id="3" name="Объект 2"/>
          <p:cNvSpPr>
            <a:spLocks noGrp="1"/>
          </p:cNvSpPr>
          <p:nvPr>
            <p:ph idx="1"/>
          </p:nvPr>
        </p:nvSpPr>
        <p:spPr/>
        <p:txBody>
          <a:bodyPr>
            <a:normAutofit/>
          </a:bodyPr>
          <a:lstStyle/>
          <a:p>
            <a:pPr marL="0" indent="0">
              <a:buNone/>
            </a:pPr>
            <a:r>
              <a:rPr lang="ru-RU"/>
              <a:t>      Строка представляет собой последовательность символов. Мы можем использовать одинарные или двойные кавычки для создания строки.  Многострочные строки можно обозначить тройными кавычками, ''' или """:</a:t>
            </a:r>
          </a:p>
          <a:p>
            <a:pPr marL="0" indent="0">
              <a:buNone/>
            </a:pPr>
            <a:r>
              <a:rPr lang="ru-RU">
                <a:solidFill>
                  <a:srgbClr val="007635"/>
                </a:solidFill>
              </a:rPr>
              <a:t>s = "Простая строка"</a:t>
            </a:r>
          </a:p>
          <a:p>
            <a:pPr marL="0" indent="0">
              <a:buNone/>
            </a:pPr>
            <a:r>
              <a:rPr lang="ru-RU">
                <a:solidFill>
                  <a:srgbClr val="007635"/>
                </a:solidFill>
              </a:rPr>
              <a:t>s = '''многострочная</a:t>
            </a:r>
          </a:p>
          <a:p>
            <a:pPr marL="0" indent="0">
              <a:buNone/>
            </a:pPr>
            <a:r>
              <a:rPr lang="ru-RU">
                <a:solidFill>
                  <a:srgbClr val="007635"/>
                </a:solidFill>
              </a:rPr>
              <a:t>строка'''</a:t>
            </a:r>
          </a:p>
          <a:p>
            <a:pPr marL="0" indent="0">
              <a:buNone/>
            </a:pPr>
            <a:r>
              <a:rPr lang="ru-RU"/>
              <a:t>    Стоит отметить, что строки в </a:t>
            </a:r>
            <a:r>
              <a:rPr lang="ru-RU" err="1"/>
              <a:t>Python</a:t>
            </a:r>
            <a:r>
              <a:rPr lang="ru-RU"/>
              <a:t> относятся к категории неизменяемых последовательностей, то есть все функции и методы могут лишь создавать новую строку.</a:t>
            </a:r>
          </a:p>
          <a:p>
            <a:pPr marL="0" indent="0">
              <a:buNone/>
            </a:pPr>
            <a:r>
              <a:rPr lang="ru-RU"/>
              <a:t>   Отдельного символьного типа в </a:t>
            </a:r>
            <a:r>
              <a:rPr lang="en-US"/>
              <a:t>Python </a:t>
            </a:r>
            <a:r>
              <a:rPr lang="ru-RU"/>
              <a:t>нет</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16905331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Type</a:t>
            </a:r>
            <a:endParaRPr lang="ru-RU"/>
          </a:p>
        </p:txBody>
      </p:sp>
      <p:sp>
        <p:nvSpPr>
          <p:cNvPr id="3" name="Объект 2"/>
          <p:cNvSpPr>
            <a:spLocks noGrp="1"/>
          </p:cNvSpPr>
          <p:nvPr>
            <p:ph idx="1"/>
          </p:nvPr>
        </p:nvSpPr>
        <p:spPr>
          <a:xfrm>
            <a:off x="585894" y="1761578"/>
            <a:ext cx="8596668" cy="3880773"/>
          </a:xfrm>
        </p:spPr>
        <p:txBody>
          <a:bodyPr>
            <a:normAutofit/>
          </a:bodyPr>
          <a:lstStyle/>
          <a:p>
            <a:r>
              <a:rPr lang="ru-RU"/>
              <a:t> Тип каждой переменной может динамически изменяться по ходу выполнения программы. </a:t>
            </a:r>
            <a:endParaRPr lang="en-US"/>
          </a:p>
          <a:p>
            <a:r>
              <a:rPr lang="ru-RU"/>
              <a:t>Определить, какой тип имеет переменная, можно с помощью команды </a:t>
            </a:r>
            <a:r>
              <a:rPr lang="ru-RU" b="1" err="1"/>
              <a:t>type</a:t>
            </a:r>
            <a:r>
              <a:rPr lang="ru-RU"/>
              <a:t>()</a:t>
            </a:r>
            <a:endParaRPr lang="en-US"/>
          </a:p>
          <a:p>
            <a:r>
              <a:rPr lang="ru-RU"/>
              <a:t>Функция </a:t>
            </a:r>
            <a:r>
              <a:rPr lang="ru-RU" b="1" err="1"/>
              <a:t>isinstance</a:t>
            </a:r>
            <a:r>
              <a:rPr lang="ru-RU"/>
              <a:t>()  используется для проверки принадлежности объекта определённому классу </a:t>
            </a:r>
          </a:p>
          <a:p>
            <a:pPr marL="0" indent="0">
              <a:buNone/>
            </a:pPr>
            <a:r>
              <a:rPr lang="en-US">
                <a:solidFill>
                  <a:srgbClr val="007635"/>
                </a:solidFill>
              </a:rPr>
              <a:t>a = 5                                                   a=5</a:t>
            </a:r>
          </a:p>
          <a:p>
            <a:pPr marL="0" indent="0">
              <a:buNone/>
            </a:pPr>
            <a:r>
              <a:rPr lang="en-US">
                <a:solidFill>
                  <a:srgbClr val="007635"/>
                </a:solidFill>
              </a:rPr>
              <a:t>print(a, type(a))                                  </a:t>
            </a:r>
            <a:r>
              <a:rPr lang="ru-RU" err="1">
                <a:solidFill>
                  <a:srgbClr val="007635"/>
                </a:solidFill>
              </a:rPr>
              <a:t>isinstance</a:t>
            </a:r>
            <a:r>
              <a:rPr lang="ru-RU">
                <a:solidFill>
                  <a:srgbClr val="007635"/>
                </a:solidFill>
              </a:rPr>
              <a:t>(</a:t>
            </a:r>
            <a:r>
              <a:rPr lang="en-US" err="1">
                <a:solidFill>
                  <a:srgbClr val="007635"/>
                </a:solidFill>
              </a:rPr>
              <a:t>a,int</a:t>
            </a:r>
            <a:r>
              <a:rPr lang="ru-RU">
                <a:solidFill>
                  <a:srgbClr val="007635"/>
                </a:solidFill>
              </a:rPr>
              <a:t>)</a:t>
            </a:r>
            <a:r>
              <a:rPr lang="en-US">
                <a:solidFill>
                  <a:srgbClr val="007635"/>
                </a:solidFill>
              </a:rPr>
              <a:t>  </a:t>
            </a:r>
          </a:p>
          <a:p>
            <a:pPr marL="0" indent="0">
              <a:buNone/>
            </a:pPr>
            <a:r>
              <a:rPr lang="ru-RU"/>
              <a:t>----------------</a:t>
            </a:r>
            <a:r>
              <a:rPr lang="en-US"/>
              <a:t>                                       --------------------</a:t>
            </a:r>
            <a:endParaRPr lang="ru-RU"/>
          </a:p>
          <a:p>
            <a:pPr marL="0" indent="0">
              <a:buNone/>
            </a:pPr>
            <a:r>
              <a:rPr lang="en-US"/>
              <a:t>6.0 &lt;class 'float'&gt;                                  True    </a:t>
            </a:r>
          </a:p>
          <a:p>
            <a:pPr marL="0" indent="0">
              <a:buNone/>
            </a:pPr>
            <a:endParaRPr lang="ru-RU"/>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13934618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Практика</a:t>
            </a:r>
          </a:p>
        </p:txBody>
      </p:sp>
      <p:sp>
        <p:nvSpPr>
          <p:cNvPr id="3" name="Объект 2"/>
          <p:cNvSpPr>
            <a:spLocks noGrp="1"/>
          </p:cNvSpPr>
          <p:nvPr>
            <p:ph idx="1"/>
          </p:nvPr>
        </p:nvSpPr>
        <p:spPr>
          <a:xfrm>
            <a:off x="677334" y="1595324"/>
            <a:ext cx="8596668" cy="3880773"/>
          </a:xfrm>
        </p:spPr>
        <p:txBody>
          <a:bodyPr>
            <a:normAutofit fontScale="77500" lnSpcReduction="20000"/>
          </a:bodyPr>
          <a:lstStyle/>
          <a:p>
            <a:r>
              <a:rPr lang="ru-RU"/>
              <a:t>Вставьте пропущенные строки и запустите программы:</a:t>
            </a:r>
          </a:p>
          <a:p>
            <a:pPr marL="0" indent="0">
              <a:buNone/>
            </a:pPr>
            <a:r>
              <a:rPr lang="ru-RU">
                <a:solidFill>
                  <a:schemeClr val="tx1"/>
                </a:solidFill>
              </a:rPr>
              <a:t>1) </a:t>
            </a:r>
            <a:r>
              <a:rPr lang="en-US">
                <a:solidFill>
                  <a:srgbClr val="007635"/>
                </a:solidFill>
              </a:rPr>
              <a:t>a = 5</a:t>
            </a:r>
          </a:p>
          <a:p>
            <a:pPr marL="0" indent="0">
              <a:buNone/>
            </a:pPr>
            <a:r>
              <a:rPr lang="ru-RU">
                <a:solidFill>
                  <a:srgbClr val="007635"/>
                </a:solidFill>
              </a:rPr>
              <a:t>    </a:t>
            </a:r>
            <a:r>
              <a:rPr lang="en-US">
                <a:solidFill>
                  <a:srgbClr val="007635"/>
                </a:solidFill>
              </a:rPr>
              <a:t>print(</a:t>
            </a:r>
            <a:r>
              <a:rPr lang="ru-RU">
                <a:solidFill>
                  <a:srgbClr val="007635"/>
                </a:solidFill>
              </a:rPr>
              <a:t>……………..</a:t>
            </a:r>
            <a:r>
              <a:rPr lang="en-US">
                <a:solidFill>
                  <a:srgbClr val="007635"/>
                </a:solidFill>
              </a:rPr>
              <a:t>)</a:t>
            </a:r>
            <a:endParaRPr lang="ru-RU">
              <a:solidFill>
                <a:srgbClr val="007635"/>
              </a:solidFill>
            </a:endParaRPr>
          </a:p>
          <a:p>
            <a:pPr marL="0" indent="0">
              <a:buNone/>
            </a:pPr>
            <a:r>
              <a:rPr lang="ru-RU"/>
              <a:t>--------------------------</a:t>
            </a:r>
            <a:endParaRPr lang="en-US"/>
          </a:p>
          <a:p>
            <a:pPr marL="0" indent="0">
              <a:buNone/>
            </a:pPr>
            <a:r>
              <a:rPr lang="en-US"/>
              <a:t>5 is of type &lt;class '</a:t>
            </a:r>
            <a:r>
              <a:rPr lang="en-US" err="1"/>
              <a:t>int</a:t>
            </a:r>
            <a:r>
              <a:rPr lang="en-US"/>
              <a:t>'&gt;</a:t>
            </a:r>
          </a:p>
          <a:p>
            <a:pPr marL="0" indent="0">
              <a:buNone/>
            </a:pPr>
            <a:r>
              <a:rPr lang="ru-RU"/>
              <a:t>2) </a:t>
            </a:r>
            <a:r>
              <a:rPr lang="en-US">
                <a:solidFill>
                  <a:srgbClr val="007635"/>
                </a:solidFill>
              </a:rPr>
              <a:t>a = 2.0</a:t>
            </a:r>
          </a:p>
          <a:p>
            <a:pPr marL="0" indent="0">
              <a:buNone/>
            </a:pPr>
            <a:r>
              <a:rPr lang="ru-RU">
                <a:solidFill>
                  <a:srgbClr val="007635"/>
                </a:solidFill>
              </a:rPr>
              <a:t>    </a:t>
            </a:r>
            <a:r>
              <a:rPr lang="en-US">
                <a:solidFill>
                  <a:srgbClr val="007635"/>
                </a:solidFill>
              </a:rPr>
              <a:t>print(</a:t>
            </a:r>
            <a:r>
              <a:rPr lang="ru-RU">
                <a:solidFill>
                  <a:srgbClr val="007635"/>
                </a:solidFill>
              </a:rPr>
              <a:t>……………….</a:t>
            </a:r>
            <a:r>
              <a:rPr lang="en-US">
                <a:solidFill>
                  <a:srgbClr val="007635"/>
                </a:solidFill>
              </a:rPr>
              <a:t>)</a:t>
            </a:r>
            <a:endParaRPr lang="ru-RU">
              <a:solidFill>
                <a:srgbClr val="007635"/>
              </a:solidFill>
            </a:endParaRPr>
          </a:p>
          <a:p>
            <a:pPr marL="0" indent="0">
              <a:buNone/>
            </a:pPr>
            <a:r>
              <a:rPr lang="ru-RU">
                <a:solidFill>
                  <a:srgbClr val="007635"/>
                </a:solidFill>
              </a:rPr>
              <a:t>------------------------------</a:t>
            </a:r>
            <a:endParaRPr lang="en-US">
              <a:solidFill>
                <a:srgbClr val="007635"/>
              </a:solidFill>
            </a:endParaRPr>
          </a:p>
          <a:p>
            <a:pPr marL="0" indent="0">
              <a:buNone/>
            </a:pPr>
            <a:r>
              <a:rPr lang="en-US"/>
              <a:t>2.0 is of type &lt;class 'float'&gt;</a:t>
            </a:r>
            <a:endParaRPr lang="ru-RU"/>
          </a:p>
          <a:p>
            <a:pPr marL="0" indent="0">
              <a:buNone/>
            </a:pPr>
            <a:r>
              <a:rPr lang="ru-RU"/>
              <a:t>3) </a:t>
            </a:r>
            <a:r>
              <a:rPr lang="en-US">
                <a:solidFill>
                  <a:srgbClr val="007635"/>
                </a:solidFill>
              </a:rPr>
              <a:t>a = 1+2j</a:t>
            </a:r>
          </a:p>
          <a:p>
            <a:pPr marL="0" indent="0">
              <a:buNone/>
            </a:pPr>
            <a:r>
              <a:rPr lang="ru-RU"/>
              <a:t>    </a:t>
            </a:r>
            <a:r>
              <a:rPr lang="en-US">
                <a:solidFill>
                  <a:srgbClr val="007635"/>
                </a:solidFill>
              </a:rPr>
              <a:t>print(</a:t>
            </a:r>
            <a:r>
              <a:rPr lang="ru-RU">
                <a:solidFill>
                  <a:srgbClr val="007635"/>
                </a:solidFill>
              </a:rPr>
              <a:t>………..</a:t>
            </a:r>
            <a:r>
              <a:rPr lang="en-US">
                <a:solidFill>
                  <a:srgbClr val="007635"/>
                </a:solidFill>
              </a:rPr>
              <a:t>,</a:t>
            </a:r>
            <a:r>
              <a:rPr lang="en-US" err="1">
                <a:solidFill>
                  <a:srgbClr val="007635"/>
                </a:solidFill>
              </a:rPr>
              <a:t>isinstance</a:t>
            </a:r>
            <a:r>
              <a:rPr lang="en-US">
                <a:solidFill>
                  <a:srgbClr val="007635"/>
                </a:solidFill>
              </a:rPr>
              <a:t>(….., complex))</a:t>
            </a:r>
          </a:p>
          <a:p>
            <a:pPr marL="0" indent="0">
              <a:buNone/>
            </a:pPr>
            <a:r>
              <a:rPr lang="en-US"/>
              <a:t>----------------------</a:t>
            </a:r>
          </a:p>
          <a:p>
            <a:pPr marL="0" indent="0">
              <a:buNone/>
            </a:pPr>
            <a:r>
              <a:rPr lang="en-US"/>
              <a:t>(1+2j) is complex number? True</a:t>
            </a:r>
            <a:endParaRPr lang="ru-RU"/>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17893508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Практика</a:t>
            </a:r>
          </a:p>
        </p:txBody>
      </p:sp>
      <p:sp>
        <p:nvSpPr>
          <p:cNvPr id="3" name="Объект 2"/>
          <p:cNvSpPr>
            <a:spLocks noGrp="1"/>
          </p:cNvSpPr>
          <p:nvPr>
            <p:ph idx="1"/>
          </p:nvPr>
        </p:nvSpPr>
        <p:spPr/>
        <p:txBody>
          <a:bodyPr/>
          <a:lstStyle/>
          <a:p>
            <a:r>
              <a:rPr lang="ru-RU"/>
              <a:t>Самостоятельно задайте переменные, в теле программы присвойте им значения другого типа, используйте функции </a:t>
            </a:r>
            <a:r>
              <a:rPr lang="en-US" b="1"/>
              <a:t>type() </a:t>
            </a:r>
            <a:r>
              <a:rPr lang="ru-RU"/>
              <a:t>и </a:t>
            </a:r>
            <a:r>
              <a:rPr lang="ru-RU" b="1" err="1"/>
              <a:t>isinstance</a:t>
            </a:r>
            <a:r>
              <a:rPr lang="ru-RU"/>
              <a:t>() </a:t>
            </a:r>
            <a:endParaRPr lang="en-US"/>
          </a:p>
          <a:p>
            <a:pPr marL="0" indent="0">
              <a:buNone/>
            </a:pPr>
            <a:endParaRPr lang="ru-RU"/>
          </a:p>
          <a:p>
            <a:pPr marL="0" indent="0">
              <a:buNone/>
            </a:pPr>
            <a:r>
              <a:rPr lang="ru-RU"/>
              <a:t>пример</a:t>
            </a:r>
            <a:r>
              <a:rPr lang="en-US"/>
              <a:t>  (</a:t>
            </a:r>
            <a:r>
              <a:rPr lang="ru-RU"/>
              <a:t>так делать не рекомендуется)</a:t>
            </a:r>
            <a:endParaRPr lang="en-US"/>
          </a:p>
          <a:p>
            <a:pPr marL="0" indent="0">
              <a:buNone/>
            </a:pPr>
            <a:r>
              <a:rPr lang="en-US">
                <a:solidFill>
                  <a:srgbClr val="007635"/>
                </a:solidFill>
              </a:rPr>
              <a:t>a=45</a:t>
            </a:r>
          </a:p>
          <a:p>
            <a:pPr marL="0" indent="0">
              <a:buNone/>
            </a:pPr>
            <a:r>
              <a:rPr lang="en-US">
                <a:solidFill>
                  <a:srgbClr val="007635"/>
                </a:solidFill>
              </a:rPr>
              <a:t>b=‘456’</a:t>
            </a:r>
          </a:p>
          <a:p>
            <a:pPr marL="0" indent="0">
              <a:buNone/>
            </a:pPr>
            <a:r>
              <a:rPr lang="en-US">
                <a:solidFill>
                  <a:srgbClr val="007635"/>
                </a:solidFill>
              </a:rPr>
              <a:t>a=45.0</a:t>
            </a:r>
          </a:p>
          <a:p>
            <a:pPr marL="0" indent="0">
              <a:buNone/>
            </a:pPr>
            <a:r>
              <a:rPr lang="en-US">
                <a:solidFill>
                  <a:srgbClr val="007635"/>
                </a:solidFill>
              </a:rPr>
              <a:t>a=‘hello’</a:t>
            </a:r>
          </a:p>
          <a:p>
            <a:pPr marL="0" indent="0">
              <a:buNone/>
            </a:pPr>
            <a:r>
              <a:rPr lang="en-US">
                <a:solidFill>
                  <a:srgbClr val="007635"/>
                </a:solidFill>
              </a:rPr>
              <a:t>Print(type(a))</a:t>
            </a:r>
            <a:endParaRPr lang="ru-RU">
              <a:solidFill>
                <a:srgbClr val="007635"/>
              </a:solidFill>
            </a:endParaRP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22090376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en-US"/>
              <a:t>Print( ‘Hello world’)</a:t>
            </a:r>
            <a:endParaRPr lang="ru-RU"/>
          </a:p>
        </p:txBody>
      </p:sp>
      <p:pic>
        <p:nvPicPr>
          <p:cNvPr id="4" name="Объект 3"/>
          <p:cNvPicPr>
            <a:picLocks noGrp="1" noChangeAspect="1"/>
          </p:cNvPicPr>
          <p:nvPr>
            <p:ph idx="1"/>
          </p:nvPr>
        </p:nvPicPr>
        <p:blipFill>
          <a:blip r:embed="rId2"/>
          <a:stretch>
            <a:fillRect/>
          </a:stretch>
        </p:blipFill>
        <p:spPr>
          <a:xfrm>
            <a:off x="2156806" y="2782614"/>
            <a:ext cx="2857500" cy="2038350"/>
          </a:xfrm>
          <a:prstGeom prst="rect">
            <a:avLst/>
          </a:prstGeom>
        </p:spPr>
      </p:pic>
      <p:sp>
        <p:nvSpPr>
          <p:cNvPr id="7" name="Нижний колонтитул 6"/>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218294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a:t>Вывод данных</a:t>
            </a:r>
            <a:br>
              <a:rPr lang="ru-RU"/>
            </a:br>
            <a:br>
              <a:rPr lang="ru-RU"/>
            </a:br>
            <a:br>
              <a:rPr lang="ru-RU"/>
            </a:br>
            <a:endParaRPr lang="ru-RU"/>
          </a:p>
        </p:txBody>
      </p:sp>
      <p:sp>
        <p:nvSpPr>
          <p:cNvPr id="3" name="Объект 2"/>
          <p:cNvSpPr>
            <a:spLocks noGrp="1"/>
          </p:cNvSpPr>
          <p:nvPr>
            <p:ph idx="1"/>
          </p:nvPr>
        </p:nvSpPr>
        <p:spPr>
          <a:xfrm>
            <a:off x="713509" y="1690688"/>
            <a:ext cx="10515600" cy="4351338"/>
          </a:xfrm>
        </p:spPr>
        <p:txBody>
          <a:bodyPr>
            <a:normAutofit/>
          </a:bodyPr>
          <a:lstStyle/>
          <a:p>
            <a:pPr marL="0" indent="0">
              <a:buNone/>
            </a:pPr>
            <a:r>
              <a:rPr lang="en-US" b="1">
                <a:solidFill>
                  <a:srgbClr val="00B050"/>
                </a:solidFill>
              </a:rPr>
              <a:t>print(‘a=‘, a, b, </a:t>
            </a:r>
            <a:r>
              <a:rPr lang="en-US" b="1" err="1">
                <a:solidFill>
                  <a:srgbClr val="00B050"/>
                </a:solidFill>
              </a:rPr>
              <a:t>a+b</a:t>
            </a:r>
            <a:r>
              <a:rPr lang="en-US" b="1">
                <a:solidFill>
                  <a:srgbClr val="00B050"/>
                </a:solidFill>
              </a:rPr>
              <a:t>)</a:t>
            </a:r>
            <a:endParaRPr lang="ru-RU" b="1">
              <a:solidFill>
                <a:srgbClr val="00B050"/>
              </a:solidFill>
            </a:endParaRPr>
          </a:p>
          <a:p>
            <a:pPr marL="0" indent="0">
              <a:buNone/>
            </a:pPr>
            <a:endParaRPr lang="ru-RU"/>
          </a:p>
          <a:p>
            <a:pPr marL="0" indent="0">
              <a:buNone/>
            </a:pPr>
            <a:r>
              <a:rPr lang="en-US"/>
              <a:t>Print</a:t>
            </a:r>
            <a:r>
              <a:rPr lang="ru-RU"/>
              <a:t>()</a:t>
            </a:r>
            <a:r>
              <a:rPr lang="en-US"/>
              <a:t> – </a:t>
            </a:r>
            <a:r>
              <a:rPr lang="ru-RU"/>
              <a:t>это функция</a:t>
            </a:r>
          </a:p>
          <a:p>
            <a:pPr marL="0" indent="0">
              <a:buNone/>
            </a:pPr>
            <a:r>
              <a:rPr lang="ru-RU"/>
              <a:t>Может включать какие-то дополнительные аргументы.</a:t>
            </a:r>
          </a:p>
          <a:p>
            <a:pPr marL="0" indent="0">
              <a:buNone/>
            </a:pPr>
            <a:endParaRPr lang="ru-RU"/>
          </a:p>
          <a:p>
            <a:pPr marL="0" indent="0">
              <a:buNone/>
            </a:pPr>
            <a:r>
              <a:rPr lang="ru-RU"/>
              <a:t>В </a:t>
            </a:r>
            <a:r>
              <a:rPr lang="ru-RU" err="1"/>
              <a:t>print</a:t>
            </a:r>
            <a:r>
              <a:rPr lang="ru-RU"/>
              <a:t>() имеются следующие аргументы:</a:t>
            </a:r>
          </a:p>
          <a:p>
            <a:pPr marL="0" indent="0">
              <a:buNone/>
            </a:pPr>
            <a:endParaRPr lang="ru-RU"/>
          </a:p>
          <a:p>
            <a:pPr marL="0" indent="0">
              <a:buNone/>
            </a:pPr>
            <a:r>
              <a:rPr lang="ru-RU"/>
              <a:t>строка </a:t>
            </a:r>
            <a:r>
              <a:rPr lang="ru-RU" err="1">
                <a:solidFill>
                  <a:srgbClr val="00B050"/>
                </a:solidFill>
              </a:rPr>
              <a:t>sep</a:t>
            </a:r>
            <a:r>
              <a:rPr lang="ru-RU"/>
              <a:t> - разделитель(по умолчанию один пробел), вставляемая между объектами при выводе</a:t>
            </a:r>
          </a:p>
          <a:p>
            <a:pPr marL="0" indent="0">
              <a:buNone/>
            </a:pPr>
            <a:r>
              <a:rPr lang="ru-RU"/>
              <a:t>строка </a:t>
            </a:r>
            <a:r>
              <a:rPr lang="ru-RU" err="1">
                <a:solidFill>
                  <a:srgbClr val="00B050"/>
                </a:solidFill>
              </a:rPr>
              <a:t>end</a:t>
            </a:r>
            <a:r>
              <a:rPr lang="ru-RU"/>
              <a:t> (по умолчанию \n), добавляемая в конец выводимого текста</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36128730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print()</a:t>
            </a:r>
            <a:endParaRPr lang="ru-RU"/>
          </a:p>
        </p:txBody>
      </p:sp>
      <p:sp>
        <p:nvSpPr>
          <p:cNvPr id="3" name="Объект 2"/>
          <p:cNvSpPr>
            <a:spLocks noGrp="1"/>
          </p:cNvSpPr>
          <p:nvPr>
            <p:ph idx="1"/>
          </p:nvPr>
        </p:nvSpPr>
        <p:spPr>
          <a:xfrm>
            <a:off x="838200" y="1513898"/>
            <a:ext cx="10515600" cy="4351338"/>
          </a:xfrm>
        </p:spPr>
        <p:txBody>
          <a:bodyPr>
            <a:normAutofit lnSpcReduction="10000"/>
          </a:bodyPr>
          <a:lstStyle/>
          <a:p>
            <a:pPr marL="0" indent="0">
              <a:buNone/>
            </a:pPr>
            <a:r>
              <a:rPr lang="ru-RU" err="1">
                <a:solidFill>
                  <a:srgbClr val="00B050"/>
                </a:solidFill>
              </a:rPr>
              <a:t>print</a:t>
            </a:r>
            <a:r>
              <a:rPr lang="ru-RU">
                <a:solidFill>
                  <a:srgbClr val="00B050"/>
                </a:solidFill>
              </a:rPr>
              <a:t>(a, b, c)</a:t>
            </a:r>
            <a:r>
              <a:rPr lang="en-US">
                <a:solidFill>
                  <a:srgbClr val="00B050"/>
                </a:solidFill>
              </a:rPr>
              <a:t> </a:t>
            </a:r>
          </a:p>
          <a:p>
            <a:pPr marL="0" indent="0">
              <a:buNone/>
            </a:pPr>
            <a:r>
              <a:rPr lang="en-US">
                <a:solidFill>
                  <a:srgbClr val="00B050"/>
                </a:solidFill>
              </a:rPr>
              <a:t>print(d)</a:t>
            </a:r>
          </a:p>
          <a:p>
            <a:pPr marL="0" indent="0">
              <a:buNone/>
            </a:pPr>
            <a:r>
              <a:rPr lang="en-US"/>
              <a:t>a  b c</a:t>
            </a:r>
          </a:p>
          <a:p>
            <a:pPr marL="0" indent="0">
              <a:buNone/>
            </a:pPr>
            <a:r>
              <a:rPr lang="en-US"/>
              <a:t>d</a:t>
            </a:r>
          </a:p>
          <a:p>
            <a:pPr marL="0" indent="0">
              <a:buNone/>
            </a:pPr>
            <a:endParaRPr lang="ru-RU"/>
          </a:p>
          <a:p>
            <a:pPr marL="0" indent="0">
              <a:buNone/>
            </a:pPr>
            <a:r>
              <a:rPr lang="en-US">
                <a:solidFill>
                  <a:srgbClr val="00B050"/>
                </a:solidFill>
              </a:rPr>
              <a:t>print(a, b, c, </a:t>
            </a:r>
            <a:r>
              <a:rPr lang="en-US" err="1">
                <a:solidFill>
                  <a:srgbClr val="00B050"/>
                </a:solidFill>
              </a:rPr>
              <a:t>sep</a:t>
            </a:r>
            <a:r>
              <a:rPr lang="en-US">
                <a:solidFill>
                  <a:srgbClr val="00B050"/>
                </a:solidFill>
              </a:rPr>
              <a:t> = ‘-')</a:t>
            </a:r>
          </a:p>
          <a:p>
            <a:pPr marL="0" indent="0">
              <a:buNone/>
            </a:pPr>
            <a:r>
              <a:rPr lang="en-US"/>
              <a:t>a-b-c</a:t>
            </a:r>
            <a:endParaRPr lang="ru-RU"/>
          </a:p>
          <a:p>
            <a:pPr marL="0" indent="0">
              <a:buNone/>
            </a:pPr>
            <a:endParaRPr lang="en-US">
              <a:solidFill>
                <a:srgbClr val="00B050"/>
              </a:solidFill>
            </a:endParaRPr>
          </a:p>
          <a:p>
            <a:pPr marL="0" indent="0">
              <a:buNone/>
            </a:pPr>
            <a:r>
              <a:rPr lang="ru-RU" err="1">
                <a:solidFill>
                  <a:srgbClr val="00B050"/>
                </a:solidFill>
              </a:rPr>
              <a:t>print</a:t>
            </a:r>
            <a:r>
              <a:rPr lang="ru-RU">
                <a:solidFill>
                  <a:srgbClr val="00B050"/>
                </a:solidFill>
              </a:rPr>
              <a:t>(a, b, c, </a:t>
            </a:r>
            <a:r>
              <a:rPr lang="ru-RU" err="1">
                <a:solidFill>
                  <a:srgbClr val="00B050"/>
                </a:solidFill>
              </a:rPr>
              <a:t>sep</a:t>
            </a:r>
            <a:r>
              <a:rPr lang="ru-RU">
                <a:solidFill>
                  <a:srgbClr val="00B050"/>
                </a:solidFill>
              </a:rPr>
              <a:t> = '', </a:t>
            </a:r>
            <a:r>
              <a:rPr lang="ru-RU" err="1">
                <a:solidFill>
                  <a:srgbClr val="00B050"/>
                </a:solidFill>
              </a:rPr>
              <a:t>end</a:t>
            </a:r>
            <a:r>
              <a:rPr lang="ru-RU">
                <a:solidFill>
                  <a:srgbClr val="00B050"/>
                </a:solidFill>
              </a:rPr>
              <a:t> = '')</a:t>
            </a:r>
          </a:p>
          <a:p>
            <a:pPr marL="0" indent="0">
              <a:buNone/>
            </a:pPr>
            <a:r>
              <a:rPr lang="ru-RU" err="1">
                <a:solidFill>
                  <a:srgbClr val="00B050"/>
                </a:solidFill>
              </a:rPr>
              <a:t>print</a:t>
            </a:r>
            <a:r>
              <a:rPr lang="ru-RU">
                <a:solidFill>
                  <a:srgbClr val="00B050"/>
                </a:solidFill>
              </a:rPr>
              <a:t>(d)</a:t>
            </a:r>
          </a:p>
          <a:p>
            <a:pPr marL="0" indent="0">
              <a:buNone/>
            </a:pPr>
            <a:r>
              <a:rPr lang="en-US" err="1"/>
              <a:t>abcd</a:t>
            </a:r>
            <a:endParaRPr lang="ru-RU"/>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427127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Python</a:t>
            </a:r>
            <a:endParaRPr lang="ru-RU"/>
          </a:p>
        </p:txBody>
      </p:sp>
      <p:sp>
        <p:nvSpPr>
          <p:cNvPr id="3" name="Объект 2"/>
          <p:cNvSpPr>
            <a:spLocks noGrp="1"/>
          </p:cNvSpPr>
          <p:nvPr>
            <p:ph idx="1"/>
          </p:nvPr>
        </p:nvSpPr>
        <p:spPr/>
        <p:txBody>
          <a:bodyPr/>
          <a:lstStyle/>
          <a:p>
            <a:endParaRPr lang="ru-RU"/>
          </a:p>
          <a:p>
            <a:r>
              <a:rPr lang="ru-RU" sz="2400" err="1"/>
              <a:t>Python</a:t>
            </a:r>
            <a:r>
              <a:rPr lang="ru-RU" sz="2400"/>
              <a:t> поддерживает структурное, объектно-ориентированное, функциональное, императивное и </a:t>
            </a:r>
            <a:r>
              <a:rPr lang="ru-RU" sz="2400" err="1"/>
              <a:t>аспектно</a:t>
            </a:r>
            <a:r>
              <a:rPr lang="ru-RU" sz="2400"/>
              <a:t>-ориентированное программирование.</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37770876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Текст</a:t>
            </a:r>
          </a:p>
        </p:txBody>
      </p:sp>
      <p:sp>
        <p:nvSpPr>
          <p:cNvPr id="3" name="Объект 2"/>
          <p:cNvSpPr>
            <a:spLocks noGrp="1"/>
          </p:cNvSpPr>
          <p:nvPr>
            <p:ph idx="1"/>
          </p:nvPr>
        </p:nvSpPr>
        <p:spPr/>
        <p:txBody>
          <a:bodyPr/>
          <a:lstStyle/>
          <a:p>
            <a:r>
              <a:rPr lang="ru-RU"/>
              <a:t>В </a:t>
            </a:r>
            <a:r>
              <a:rPr lang="ru-RU" err="1"/>
              <a:t>Python</a:t>
            </a:r>
            <a:r>
              <a:rPr lang="ru-RU"/>
              <a:t> можно использовать одинарные ( ' ), двойные (") и тройные (''' или """) кавычки чтобы обозначить строчный тип данных, при этом начинаться и заканчиваться строка должна одинаковыми кавычками.</a:t>
            </a:r>
            <a:endParaRPr lang="en-US"/>
          </a:p>
          <a:p>
            <a:r>
              <a:rPr lang="ru-RU"/>
              <a:t> Строка занимающая несколько строк кода должна быть обрамлена тройными кавычками.</a:t>
            </a:r>
            <a:endParaRPr lang="en-US"/>
          </a:p>
          <a:p>
            <a:endParaRPr lang="ru-RU"/>
          </a:p>
        </p:txBody>
      </p:sp>
      <p:sp>
        <p:nvSpPr>
          <p:cNvPr id="4" name="Нижний колонтитул 3"/>
          <p:cNvSpPr>
            <a:spLocks noGrp="1"/>
          </p:cNvSpPr>
          <p:nvPr>
            <p:ph type="ftr" sz="quarter" idx="11"/>
          </p:nvPr>
        </p:nvSpPr>
        <p:spPr/>
        <p:txBody>
          <a:bodyPr/>
          <a:lstStyle/>
          <a:p>
            <a:r>
              <a:rPr lang="ru-RU"/>
              <a:t>Потылицина Е.М.</a:t>
            </a:r>
          </a:p>
        </p:txBody>
      </p:sp>
      <p:pic>
        <p:nvPicPr>
          <p:cNvPr id="6" name="Рисунок 5"/>
          <p:cNvPicPr>
            <a:picLocks noChangeAspect="1"/>
          </p:cNvPicPr>
          <p:nvPr/>
        </p:nvPicPr>
        <p:blipFill>
          <a:blip r:embed="rId2"/>
          <a:stretch>
            <a:fillRect/>
          </a:stretch>
        </p:blipFill>
        <p:spPr>
          <a:xfrm>
            <a:off x="1630939" y="4218708"/>
            <a:ext cx="5686863" cy="1153392"/>
          </a:xfrm>
          <a:prstGeom prst="rect">
            <a:avLst/>
          </a:prstGeom>
        </p:spPr>
      </p:pic>
    </p:spTree>
    <p:extLst>
      <p:ext uri="{BB962C8B-B14F-4D97-AF65-F5344CB8AC3E}">
        <p14:creationId xmlns:p14="http://schemas.microsoft.com/office/powerpoint/2010/main" val="1643843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Кавычки</a:t>
            </a:r>
          </a:p>
        </p:txBody>
      </p:sp>
      <p:sp>
        <p:nvSpPr>
          <p:cNvPr id="3" name="Объект 2"/>
          <p:cNvSpPr>
            <a:spLocks noGrp="1"/>
          </p:cNvSpPr>
          <p:nvPr>
            <p:ph idx="1"/>
          </p:nvPr>
        </p:nvSpPr>
        <p:spPr/>
        <p:txBody>
          <a:bodyPr/>
          <a:lstStyle/>
          <a:p>
            <a:pPr marL="0" indent="0">
              <a:buNone/>
            </a:pPr>
            <a:r>
              <a:rPr lang="en-US" b="1">
                <a:solidFill>
                  <a:srgbClr val="00B050"/>
                </a:solidFill>
              </a:rPr>
              <a:t>Yes</a:t>
            </a:r>
          </a:p>
          <a:p>
            <a:pPr marL="0" indent="0">
              <a:buNone/>
            </a:pPr>
            <a:r>
              <a:rPr lang="en-US"/>
              <a:t>Print (‘Hello world’)</a:t>
            </a:r>
          </a:p>
          <a:p>
            <a:pPr marL="0" indent="0">
              <a:buNone/>
            </a:pPr>
            <a:r>
              <a:rPr lang="en-US"/>
              <a:t>Print (“Hello world”)</a:t>
            </a:r>
          </a:p>
          <a:p>
            <a:endParaRPr lang="en-US"/>
          </a:p>
          <a:p>
            <a:pPr marL="0" indent="0">
              <a:buNone/>
            </a:pPr>
            <a:r>
              <a:rPr lang="en-US" b="1">
                <a:solidFill>
                  <a:srgbClr val="FF0000"/>
                </a:solidFill>
              </a:rPr>
              <a:t>No</a:t>
            </a:r>
          </a:p>
          <a:p>
            <a:pPr marL="0" indent="0">
              <a:buNone/>
            </a:pPr>
            <a:r>
              <a:rPr lang="en-US"/>
              <a:t>Print(‘Hello world”)</a:t>
            </a:r>
          </a:p>
          <a:p>
            <a:pPr marL="0" indent="0">
              <a:buNone/>
            </a:pPr>
            <a:r>
              <a:rPr lang="en-US"/>
              <a:t>Print(“Hello world’)</a:t>
            </a:r>
          </a:p>
          <a:p>
            <a:endParaRPr lang="ru-RU"/>
          </a:p>
        </p:txBody>
      </p:sp>
      <p:sp>
        <p:nvSpPr>
          <p:cNvPr id="4" name="Нижний колонтитул 3"/>
          <p:cNvSpPr>
            <a:spLocks noGrp="1"/>
          </p:cNvSpPr>
          <p:nvPr>
            <p:ph type="ftr" sz="quarter" idx="11"/>
          </p:nvPr>
        </p:nvSpPr>
        <p:spPr/>
        <p:txBody>
          <a:bodyPr/>
          <a:lstStyle/>
          <a:p>
            <a:r>
              <a:rPr lang="ru-RU"/>
              <a:t>Потылицина Е.М.</a:t>
            </a:r>
          </a:p>
        </p:txBody>
      </p:sp>
      <p:sp>
        <p:nvSpPr>
          <p:cNvPr id="8" name="TextBox 7"/>
          <p:cNvSpPr txBox="1"/>
          <p:nvPr/>
        </p:nvSpPr>
        <p:spPr>
          <a:xfrm>
            <a:off x="5054139" y="2951018"/>
            <a:ext cx="5112326" cy="1477328"/>
          </a:xfrm>
          <a:prstGeom prst="rect">
            <a:avLst/>
          </a:prstGeom>
          <a:noFill/>
        </p:spPr>
        <p:txBody>
          <a:bodyPr wrap="square" rtlCol="0">
            <a:spAutoFit/>
          </a:bodyPr>
          <a:lstStyle/>
          <a:p>
            <a:r>
              <a:rPr lang="ru-RU"/>
              <a:t>'...' и "..." эквивалентны. Если у вас есть апостроф в строке, проще использовать </a:t>
            </a:r>
            <a:r>
              <a:rPr lang="ru-RU" b="1">
                <a:solidFill>
                  <a:srgbClr val="00B050"/>
                </a:solidFill>
              </a:rPr>
              <a:t>"..."</a:t>
            </a:r>
            <a:r>
              <a:rPr lang="ru-RU"/>
              <a:t> поэтому вам не нужно избегать апострофа. Если у вас есть кавычки в строке, проще использовать</a:t>
            </a:r>
            <a:r>
              <a:rPr lang="ru-RU">
                <a:solidFill>
                  <a:srgbClr val="00B050"/>
                </a:solidFill>
              </a:rPr>
              <a:t> </a:t>
            </a:r>
            <a:r>
              <a:rPr lang="ru-RU" b="1">
                <a:solidFill>
                  <a:srgbClr val="00B050"/>
                </a:solidFill>
              </a:rPr>
              <a:t>'...' </a:t>
            </a:r>
            <a:r>
              <a:rPr lang="ru-RU"/>
              <a:t>поэтому вам не нужно скрывать кавычки.</a:t>
            </a:r>
          </a:p>
        </p:txBody>
      </p:sp>
    </p:spTree>
    <p:extLst>
      <p:ext uri="{BB962C8B-B14F-4D97-AF65-F5344CB8AC3E}">
        <p14:creationId xmlns:p14="http://schemas.microsoft.com/office/powerpoint/2010/main" val="40888082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Тройные кавычки</a:t>
            </a:r>
          </a:p>
        </p:txBody>
      </p:sp>
      <p:sp>
        <p:nvSpPr>
          <p:cNvPr id="3" name="Объект 2"/>
          <p:cNvSpPr>
            <a:spLocks noGrp="1"/>
          </p:cNvSpPr>
          <p:nvPr>
            <p:ph idx="1"/>
          </p:nvPr>
        </p:nvSpPr>
        <p:spPr/>
        <p:txBody>
          <a:bodyPr/>
          <a:lstStyle/>
          <a:p>
            <a:pPr marL="0" indent="0">
              <a:buNone/>
            </a:pPr>
            <a:r>
              <a:rPr lang="ru-RU"/>
              <a:t>Тройные кавычки (оба варианта, """ и ''' разрешены ") позволяют строке содержать разрывы строк. Они обычно используются для </a:t>
            </a:r>
            <a:r>
              <a:rPr lang="ru-RU" err="1"/>
              <a:t>docstrings</a:t>
            </a:r>
            <a:r>
              <a:rPr lang="ru-RU"/>
              <a:t> (и других многострочных комментариев, включая код "комментирования")</a:t>
            </a:r>
            <a:endParaRPr lang="en-US"/>
          </a:p>
          <a:p>
            <a:pPr marL="0" indent="0">
              <a:buNone/>
            </a:pPr>
            <a:endParaRPr lang="ru-RU"/>
          </a:p>
          <a:p>
            <a:pPr marL="0" indent="0">
              <a:buNone/>
            </a:pPr>
            <a:r>
              <a:rPr lang="ru-RU"/>
              <a:t>""" Эта функция считает факториал """ </a:t>
            </a:r>
            <a:endParaRPr lang="en-US"/>
          </a:p>
          <a:p>
            <a:pPr marL="0" indent="0">
              <a:buNone/>
            </a:pPr>
            <a:r>
              <a:rPr lang="ru-RU"/>
              <a:t>''' </a:t>
            </a:r>
            <a:r>
              <a:rPr lang="en-US"/>
              <a:t>……………………….</a:t>
            </a:r>
            <a:r>
              <a:rPr lang="ru-RU"/>
              <a:t> '''</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9491999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end</a:t>
            </a:r>
            <a:endParaRPr lang="ru-RU"/>
          </a:p>
        </p:txBody>
      </p:sp>
      <p:sp>
        <p:nvSpPr>
          <p:cNvPr id="3" name="Объект 2"/>
          <p:cNvSpPr>
            <a:spLocks noGrp="1"/>
          </p:cNvSpPr>
          <p:nvPr>
            <p:ph idx="1"/>
          </p:nvPr>
        </p:nvSpPr>
        <p:spPr/>
        <p:txBody>
          <a:bodyPr>
            <a:normAutofit/>
          </a:bodyPr>
          <a:lstStyle/>
          <a:p>
            <a:pPr algn="just"/>
            <a:r>
              <a:rPr lang="ru-RU"/>
              <a:t>Обычно, в конец функции </a:t>
            </a:r>
            <a:r>
              <a:rPr lang="ru-RU" err="1">
                <a:solidFill>
                  <a:srgbClr val="00B050"/>
                </a:solidFill>
              </a:rPr>
              <a:t>print</a:t>
            </a:r>
            <a:r>
              <a:rPr lang="ru-RU">
                <a:solidFill>
                  <a:srgbClr val="00B050"/>
                </a:solidFill>
              </a:rPr>
              <a:t>() </a:t>
            </a:r>
            <a:r>
              <a:rPr lang="en-US"/>
              <a:t>(</a:t>
            </a:r>
            <a:r>
              <a:rPr lang="ru-RU"/>
              <a:t>и </a:t>
            </a:r>
            <a:r>
              <a:rPr lang="ru-RU" err="1">
                <a:solidFill>
                  <a:srgbClr val="00B050"/>
                </a:solidFill>
              </a:rPr>
              <a:t>input</a:t>
            </a:r>
            <a:r>
              <a:rPr lang="ru-RU">
                <a:solidFill>
                  <a:srgbClr val="00B050"/>
                </a:solidFill>
              </a:rPr>
              <a:t>()</a:t>
            </a:r>
            <a:r>
              <a:rPr lang="ru-RU">
                <a:solidFill>
                  <a:schemeClr val="tx2"/>
                </a:solidFill>
              </a:rPr>
              <a:t>)</a:t>
            </a:r>
            <a:r>
              <a:rPr lang="en-US">
                <a:solidFill>
                  <a:srgbClr val="00B050"/>
                </a:solidFill>
              </a:rPr>
              <a:t> </a:t>
            </a:r>
            <a:r>
              <a:rPr lang="ru-RU"/>
              <a:t>добавляется символ перехода на новую строку. Именно поэтому вызов функции </a:t>
            </a:r>
            <a:r>
              <a:rPr lang="ru-RU" err="1">
                <a:solidFill>
                  <a:srgbClr val="00B050"/>
                </a:solidFill>
              </a:rPr>
              <a:t>print</a:t>
            </a:r>
            <a:r>
              <a:rPr lang="ru-RU">
                <a:solidFill>
                  <a:srgbClr val="00B050"/>
                </a:solidFill>
              </a:rPr>
              <a:t>() </a:t>
            </a:r>
            <a:r>
              <a:rPr lang="ru-RU"/>
              <a:t>без аргументов напечатает пустую строку, а не ноль символов. Однако, функция </a:t>
            </a:r>
            <a:r>
              <a:rPr lang="ru-RU" err="1">
                <a:solidFill>
                  <a:srgbClr val="00B050"/>
                </a:solidFill>
              </a:rPr>
              <a:t>print</a:t>
            </a:r>
            <a:r>
              <a:rPr lang="ru-RU">
                <a:solidFill>
                  <a:srgbClr val="00B050"/>
                </a:solidFill>
              </a:rPr>
              <a:t>() </a:t>
            </a:r>
            <a:r>
              <a:rPr lang="ru-RU"/>
              <a:t>может иметь необязательный, второй аргумент </a:t>
            </a:r>
            <a:r>
              <a:rPr lang="ru-RU" err="1">
                <a:solidFill>
                  <a:srgbClr val="00B050"/>
                </a:solidFill>
              </a:rPr>
              <a:t>end</a:t>
            </a:r>
            <a:r>
              <a:rPr lang="ru-RU"/>
              <a:t>.</a:t>
            </a:r>
          </a:p>
          <a:p>
            <a:pPr algn="just"/>
            <a:r>
              <a:rPr lang="ru-RU"/>
              <a:t>Собственно, символ пустой строки тоже является аргументом функции </a:t>
            </a:r>
            <a:r>
              <a:rPr lang="ru-RU" err="1">
                <a:solidFill>
                  <a:srgbClr val="00B050"/>
                </a:solidFill>
              </a:rPr>
              <a:t>print</a:t>
            </a:r>
            <a:r>
              <a:rPr lang="ru-RU">
                <a:solidFill>
                  <a:srgbClr val="00B050"/>
                </a:solidFill>
              </a:rPr>
              <a:t>() </a:t>
            </a:r>
            <a:r>
              <a:rPr lang="ru-RU"/>
              <a:t>«</a:t>
            </a:r>
            <a:r>
              <a:rPr lang="ru-RU" err="1"/>
              <a:t>по-умолчанию</a:t>
            </a:r>
            <a:r>
              <a:rPr lang="ru-RU"/>
              <a:t>». Т.е. интерпретатор </a:t>
            </a:r>
            <a:r>
              <a:rPr lang="ru-RU" err="1"/>
              <a:t>Python</a:t>
            </a:r>
            <a:r>
              <a:rPr lang="ru-RU"/>
              <a:t> автоматически добавит символ перехода на новую строку, если не указано иное. Как только мы укажем другой аргумент (в нашем случае, ключевое слово </a:t>
            </a:r>
            <a:r>
              <a:rPr lang="ru-RU" err="1">
                <a:solidFill>
                  <a:srgbClr val="00B050"/>
                </a:solidFill>
              </a:rPr>
              <a:t>end</a:t>
            </a:r>
            <a:r>
              <a:rPr lang="ru-RU"/>
              <a:t>), то параметр «по умолчанию» будет опущен.</a:t>
            </a:r>
          </a:p>
          <a:p>
            <a:pPr marL="0" indent="0">
              <a:buNone/>
            </a:pPr>
            <a:r>
              <a:rPr lang="en-US">
                <a:solidFill>
                  <a:srgbClr val="00B050"/>
                </a:solidFill>
              </a:rPr>
              <a:t>End=‘’</a:t>
            </a:r>
            <a:endParaRPr lang="ru-RU">
              <a:solidFill>
                <a:srgbClr val="00B050"/>
              </a:solidFill>
            </a:endParaRP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458883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Управляющие символы</a:t>
            </a:r>
          </a:p>
        </p:txBody>
      </p:sp>
      <p:sp>
        <p:nvSpPr>
          <p:cNvPr id="3" name="Объект 2"/>
          <p:cNvSpPr>
            <a:spLocks noGrp="1"/>
          </p:cNvSpPr>
          <p:nvPr>
            <p:ph idx="1"/>
          </p:nvPr>
        </p:nvSpPr>
        <p:spPr/>
        <p:txBody>
          <a:bodyPr/>
          <a:lstStyle/>
          <a:p>
            <a:pPr marL="0" indent="0">
              <a:buNone/>
            </a:pPr>
            <a:r>
              <a:rPr lang="ru-RU"/>
              <a:t>\\                                         </a:t>
            </a:r>
            <a:r>
              <a:rPr lang="ru-RU" err="1"/>
              <a:t>Бэкслеш</a:t>
            </a:r>
            <a:r>
              <a:rPr lang="ru-RU"/>
              <a:t> «\»</a:t>
            </a:r>
          </a:p>
          <a:p>
            <a:pPr marL="0" indent="0">
              <a:buNone/>
            </a:pPr>
            <a:r>
              <a:rPr lang="ru-RU"/>
              <a:t>\’                               Одинарная кавычка «’»</a:t>
            </a:r>
          </a:p>
          <a:p>
            <a:pPr marL="0" indent="0">
              <a:buNone/>
            </a:pPr>
            <a:r>
              <a:rPr lang="ru-RU"/>
              <a:t>\»                                  Двойная кавычка «»»</a:t>
            </a:r>
          </a:p>
          <a:p>
            <a:pPr marL="0" indent="0">
              <a:buNone/>
            </a:pPr>
            <a:r>
              <a:rPr lang="ru-RU"/>
              <a:t>\n                            Переход на новую строку</a:t>
            </a:r>
          </a:p>
          <a:p>
            <a:pPr marL="0" indent="0">
              <a:buNone/>
            </a:pPr>
            <a:r>
              <a:rPr lang="ru-RU"/>
              <a:t>\t                                           Табуляция</a:t>
            </a:r>
          </a:p>
          <a:p>
            <a:pPr marL="0" indent="0">
              <a:buNone/>
            </a:pPr>
            <a:endParaRPr lang="ru-RU"/>
          </a:p>
          <a:p>
            <a:pPr marL="0" indent="0">
              <a:buNone/>
            </a:pPr>
            <a:r>
              <a:rPr lang="ru-RU"/>
              <a:t>\ -экранирующий символ</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16490494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a:t>Оператор </a:t>
            </a:r>
            <a:r>
              <a:rPr lang="en-US" b="1"/>
              <a:t>R</a:t>
            </a:r>
            <a:endParaRPr lang="ru-RU" b="1"/>
          </a:p>
        </p:txBody>
      </p:sp>
      <p:sp>
        <p:nvSpPr>
          <p:cNvPr id="3" name="Объект 2"/>
          <p:cNvSpPr>
            <a:spLocks noGrp="1"/>
          </p:cNvSpPr>
          <p:nvPr>
            <p:ph idx="1"/>
          </p:nvPr>
        </p:nvSpPr>
        <p:spPr/>
        <p:txBody>
          <a:bodyPr/>
          <a:lstStyle/>
          <a:p>
            <a:pPr marL="0" indent="0">
              <a:buNone/>
            </a:pPr>
            <a:r>
              <a:rPr lang="ru-RU"/>
              <a:t>Чтобы </a:t>
            </a:r>
            <a:r>
              <a:rPr lang="en-US"/>
              <a:t>Python </a:t>
            </a:r>
            <a:r>
              <a:rPr lang="ru-RU"/>
              <a:t>читал строку буквально, не выполняя управляющих последовательностей, используется оператор </a:t>
            </a:r>
            <a:r>
              <a:rPr lang="en-US"/>
              <a:t>r (raw string). </a:t>
            </a:r>
            <a:r>
              <a:rPr lang="ru-RU"/>
              <a:t>Чтобы создать «неформатированную» строку, нужно просто добавить </a:t>
            </a:r>
            <a:r>
              <a:rPr lang="en-US"/>
              <a:t>r </a:t>
            </a:r>
            <a:r>
              <a:rPr lang="ru-RU"/>
              <a:t>перед кавычками:</a:t>
            </a:r>
            <a:endParaRPr lang="en-US"/>
          </a:p>
          <a:p>
            <a:endParaRPr lang="ru-RU"/>
          </a:p>
          <a:p>
            <a:pPr marL="0" indent="0">
              <a:buNone/>
            </a:pPr>
            <a:r>
              <a:rPr lang="en-US">
                <a:solidFill>
                  <a:srgbClr val="00B050"/>
                </a:solidFill>
              </a:rPr>
              <a:t>July says, "Is Jenny’s dress red?“</a:t>
            </a:r>
          </a:p>
          <a:p>
            <a:pPr marL="0" indent="0">
              <a:buNone/>
            </a:pPr>
            <a:endParaRPr lang="ru-RU">
              <a:solidFill>
                <a:srgbClr val="00B050"/>
              </a:solidFill>
            </a:endParaRPr>
          </a:p>
          <a:p>
            <a:pPr marL="0" indent="0">
              <a:buNone/>
            </a:pPr>
            <a:r>
              <a:rPr lang="en-US"/>
              <a:t>print(r" July says,\"Is Jenny’\s dress red?\"")</a:t>
            </a:r>
          </a:p>
          <a:p>
            <a:pPr marL="0" indent="0">
              <a:buNone/>
            </a:pPr>
            <a:r>
              <a:rPr lang="en-US"/>
              <a:t>July says,\"Is Jenny’\s dress red?\"</a:t>
            </a:r>
            <a:endParaRPr lang="ru-RU"/>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37571442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Практика</a:t>
            </a:r>
          </a:p>
        </p:txBody>
      </p:sp>
      <p:sp>
        <p:nvSpPr>
          <p:cNvPr id="3" name="Объект 2"/>
          <p:cNvSpPr>
            <a:spLocks noGrp="1"/>
          </p:cNvSpPr>
          <p:nvPr>
            <p:ph idx="1"/>
          </p:nvPr>
        </p:nvSpPr>
        <p:spPr/>
        <p:txBody>
          <a:bodyPr/>
          <a:lstStyle/>
          <a:p>
            <a:r>
              <a:rPr lang="ru-RU"/>
              <a:t>1. Ввести переменные </a:t>
            </a:r>
            <a:r>
              <a:rPr lang="en-US"/>
              <a:t>a </a:t>
            </a:r>
            <a:r>
              <a:rPr lang="ru-RU"/>
              <a:t>и </a:t>
            </a:r>
            <a:r>
              <a:rPr lang="en-US"/>
              <a:t>b. </a:t>
            </a:r>
            <a:r>
              <a:rPr lang="ru-RU"/>
              <a:t>Найти их сумму. Результат вывести в одном </a:t>
            </a:r>
            <a:r>
              <a:rPr lang="en-US"/>
              <a:t>print </a:t>
            </a:r>
            <a:r>
              <a:rPr lang="ru-RU"/>
              <a:t>в виде:</a:t>
            </a:r>
          </a:p>
          <a:p>
            <a:pPr marL="0" indent="0">
              <a:buNone/>
            </a:pPr>
            <a:r>
              <a:rPr lang="ru-RU"/>
              <a:t>Переменная </a:t>
            </a:r>
            <a:r>
              <a:rPr lang="en-US"/>
              <a:t>a</a:t>
            </a:r>
            <a:r>
              <a:rPr lang="ru-RU"/>
              <a:t>: </a:t>
            </a:r>
            <a:r>
              <a:rPr lang="en-US"/>
              <a:t>7</a:t>
            </a:r>
            <a:endParaRPr lang="ru-RU"/>
          </a:p>
          <a:p>
            <a:pPr marL="0" indent="0">
              <a:buNone/>
            </a:pPr>
            <a:r>
              <a:rPr lang="ru-RU"/>
              <a:t>Переменная </a:t>
            </a:r>
            <a:r>
              <a:rPr lang="en-US"/>
              <a:t>b: 5</a:t>
            </a:r>
          </a:p>
          <a:p>
            <a:pPr marL="0" indent="0">
              <a:buNone/>
            </a:pPr>
            <a:r>
              <a:rPr lang="ru-RU"/>
              <a:t>Сумма: 12</a:t>
            </a:r>
          </a:p>
        </p:txBody>
      </p:sp>
      <p:sp>
        <p:nvSpPr>
          <p:cNvPr id="4" name="Нижний колонтитул 3"/>
          <p:cNvSpPr>
            <a:spLocks noGrp="1"/>
          </p:cNvSpPr>
          <p:nvPr>
            <p:ph type="ftr" sz="quarter" idx="11"/>
          </p:nvPr>
        </p:nvSpPr>
        <p:spPr/>
        <p:txBody>
          <a:bodyPr/>
          <a:lstStyle/>
          <a:p>
            <a:r>
              <a:rPr lang="ru-RU"/>
              <a:t>Потылицина Е.М.</a:t>
            </a:r>
          </a:p>
        </p:txBody>
      </p:sp>
      <p:sp>
        <p:nvSpPr>
          <p:cNvPr id="5" name="TextBox 4">
            <a:extLst>
              <a:ext uri="{FF2B5EF4-FFF2-40B4-BE49-F238E27FC236}">
                <a16:creationId xmlns:a16="http://schemas.microsoft.com/office/drawing/2014/main" id="{C02226F2-B302-4E67-945B-0007001F98D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a:t>Текст слайда</a:t>
            </a:r>
          </a:p>
        </p:txBody>
      </p:sp>
    </p:spTree>
    <p:extLst>
      <p:ext uri="{BB962C8B-B14F-4D97-AF65-F5344CB8AC3E}">
        <p14:creationId xmlns:p14="http://schemas.microsoft.com/office/powerpoint/2010/main" val="33097187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Практика</a:t>
            </a:r>
          </a:p>
        </p:txBody>
      </p:sp>
      <p:sp>
        <p:nvSpPr>
          <p:cNvPr id="3" name="Объект 2"/>
          <p:cNvSpPr>
            <a:spLocks noGrp="1"/>
          </p:cNvSpPr>
          <p:nvPr>
            <p:ph idx="1"/>
          </p:nvPr>
        </p:nvSpPr>
        <p:spPr>
          <a:xfrm>
            <a:off x="619145" y="1828080"/>
            <a:ext cx="8596668" cy="3880773"/>
          </a:xfrm>
        </p:spPr>
        <p:txBody>
          <a:bodyPr/>
          <a:lstStyle/>
          <a:p>
            <a:pPr marL="0" indent="0">
              <a:buNone/>
            </a:pPr>
            <a:r>
              <a:rPr lang="ru-RU"/>
              <a:t>Вывести на экран следующий текст, используя одну функцию </a:t>
            </a:r>
            <a:r>
              <a:rPr lang="en-US"/>
              <a:t>print</a:t>
            </a:r>
            <a:endParaRPr lang="ru-RU"/>
          </a:p>
          <a:p>
            <a:r>
              <a:rPr lang="en-US"/>
              <a:t>C:\new\test\0012</a:t>
            </a:r>
          </a:p>
          <a:p>
            <a:r>
              <a:rPr lang="en-US"/>
              <a:t>(D:\\word.txt, "r ")</a:t>
            </a:r>
          </a:p>
          <a:p>
            <a:r>
              <a:rPr lang="en-US"/>
              <a:t>The name of this ice-cream is "</a:t>
            </a:r>
            <a:r>
              <a:rPr lang="en-US" err="1"/>
              <a:t>Sweet'n'Tasty</a:t>
            </a:r>
            <a:r>
              <a:rPr lang="en-US"/>
              <a:t>"</a:t>
            </a:r>
            <a:endParaRPr lang="ru-RU"/>
          </a:p>
          <a:p>
            <a:r>
              <a:rPr lang="en-US"/>
              <a:t>"If you're going to use apostrophes, </a:t>
            </a:r>
          </a:p>
          <a:p>
            <a:pPr marL="0" indent="0">
              <a:buNone/>
            </a:pPr>
            <a:r>
              <a:rPr lang="ru-RU"/>
              <a:t>     </a:t>
            </a:r>
            <a:r>
              <a:rPr lang="en-US"/>
              <a:t> you'll definitely want to use double quotes".</a:t>
            </a:r>
          </a:p>
          <a:p>
            <a:endParaRPr lang="ru-RU"/>
          </a:p>
          <a:p>
            <a:endParaRPr lang="ru-RU"/>
          </a:p>
          <a:p>
            <a:endParaRPr lang="ru-RU"/>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19976966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Форматирование строк</a:t>
            </a:r>
          </a:p>
        </p:txBody>
      </p:sp>
      <p:sp>
        <p:nvSpPr>
          <p:cNvPr id="3" name="Объект 2"/>
          <p:cNvSpPr>
            <a:spLocks noGrp="1"/>
          </p:cNvSpPr>
          <p:nvPr>
            <p:ph idx="1"/>
          </p:nvPr>
        </p:nvSpPr>
        <p:spPr>
          <a:xfrm>
            <a:off x="604597" y="1381271"/>
            <a:ext cx="8596668" cy="3880773"/>
          </a:xfrm>
        </p:spPr>
        <p:txBody>
          <a:bodyPr vert="horz" lIns="91440" tIns="45720" rIns="91440" bIns="45720" rtlCol="0" anchor="t">
            <a:normAutofit fontScale="77500" lnSpcReduction="20000"/>
          </a:bodyPr>
          <a:lstStyle/>
          <a:p>
            <a:pPr marL="0" indent="0">
              <a:lnSpc>
                <a:spcPct val="170000"/>
              </a:lnSpc>
              <a:buNone/>
            </a:pPr>
            <a:r>
              <a:rPr lang="en-US" dirty="0"/>
              <a:t>    </a:t>
            </a:r>
            <a:r>
              <a:rPr lang="ru-RU"/>
              <a:t>Форматирование может выполняться в так называемом старом стиле или с помощью строкового метода </a:t>
            </a:r>
            <a:r>
              <a:rPr lang="ru-RU" b="1" err="1"/>
              <a:t>format</a:t>
            </a:r>
            <a:r>
              <a:rPr lang="ru-RU"/>
              <a:t>. Старый стиль также называют Си-стилем, так как он схож с тем, как происходит вывод на экран в языке C. Рассмотрим пример:</a:t>
            </a:r>
          </a:p>
          <a:p>
            <a:pPr marL="0" indent="0">
              <a:buNone/>
            </a:pPr>
            <a:r>
              <a:rPr lang="en-US" b="1">
                <a:solidFill>
                  <a:srgbClr val="007635"/>
                </a:solidFill>
              </a:rPr>
              <a:t>pupil = ‘Ivan’</a:t>
            </a:r>
            <a:endParaRPr lang="ru-RU" b="1">
              <a:solidFill>
                <a:srgbClr val="007635"/>
              </a:solidFill>
            </a:endParaRPr>
          </a:p>
          <a:p>
            <a:pPr marL="0" indent="0">
              <a:buNone/>
            </a:pPr>
            <a:r>
              <a:rPr lang="en-US" b="1">
                <a:solidFill>
                  <a:srgbClr val="007635"/>
                </a:solidFill>
              </a:rPr>
              <a:t>old = 18</a:t>
            </a:r>
            <a:endParaRPr lang="ru-RU" b="1">
              <a:solidFill>
                <a:srgbClr val="007635"/>
              </a:solidFill>
            </a:endParaRPr>
          </a:p>
          <a:p>
            <a:pPr marL="0" indent="0">
              <a:buNone/>
            </a:pPr>
            <a:r>
              <a:rPr lang="en-US" b="1">
                <a:solidFill>
                  <a:srgbClr val="007635"/>
                </a:solidFill>
              </a:rPr>
              <a:t>grade = 4.2</a:t>
            </a:r>
          </a:p>
          <a:p>
            <a:pPr marL="0" indent="0">
              <a:buNone/>
            </a:pPr>
            <a:r>
              <a:rPr lang="en-US" b="1">
                <a:solidFill>
                  <a:srgbClr val="007635"/>
                </a:solidFill>
              </a:rPr>
              <a:t>print("It's %s, %d. Level: %f" % (pupil, old, grade))</a:t>
            </a:r>
          </a:p>
          <a:p>
            <a:pPr marL="0" indent="0">
              <a:buNone/>
            </a:pPr>
            <a:r>
              <a:rPr lang="en-US" b="1">
                <a:solidFill>
                  <a:srgbClr val="007635"/>
                </a:solidFill>
              </a:rPr>
              <a:t>It's Ivan, 18. Level: 4.200000</a:t>
            </a:r>
          </a:p>
          <a:p>
            <a:pPr marL="0" indent="0" algn="just">
              <a:lnSpc>
                <a:spcPct val="170000"/>
              </a:lnSpc>
              <a:buNone/>
            </a:pPr>
            <a:r>
              <a:rPr lang="en-US" dirty="0">
                <a:solidFill>
                  <a:schemeClr val="tx1"/>
                </a:solidFill>
              </a:rPr>
              <a:t>    </a:t>
            </a:r>
            <a:r>
              <a:rPr lang="ru-RU">
                <a:solidFill>
                  <a:schemeClr val="tx1"/>
                </a:solidFill>
              </a:rPr>
              <a:t>Здесь вместо трех комбинаций символов </a:t>
            </a:r>
            <a:r>
              <a:rPr lang="ru-RU" b="1">
                <a:solidFill>
                  <a:srgbClr val="007635"/>
                </a:solidFill>
              </a:rPr>
              <a:t>%s, %d, %f </a:t>
            </a:r>
            <a:r>
              <a:rPr lang="ru-RU">
                <a:solidFill>
                  <a:schemeClr val="tx1"/>
                </a:solidFill>
              </a:rPr>
              <a:t>подставляются значения переменных </a:t>
            </a:r>
            <a:r>
              <a:rPr lang="ru-RU" err="1">
                <a:solidFill>
                  <a:schemeClr val="tx1"/>
                </a:solidFill>
              </a:rPr>
              <a:t>pupil</a:t>
            </a:r>
            <a:r>
              <a:rPr lang="ru-RU">
                <a:solidFill>
                  <a:schemeClr val="tx1"/>
                </a:solidFill>
              </a:rPr>
              <a:t>, </a:t>
            </a:r>
            <a:r>
              <a:rPr lang="ru-RU" err="1">
                <a:solidFill>
                  <a:schemeClr val="tx1"/>
                </a:solidFill>
              </a:rPr>
              <a:t>old</a:t>
            </a:r>
            <a:r>
              <a:rPr lang="ru-RU">
                <a:solidFill>
                  <a:schemeClr val="tx1"/>
                </a:solidFill>
              </a:rPr>
              <a:t>, </a:t>
            </a:r>
            <a:r>
              <a:rPr lang="ru-RU" err="1">
                <a:solidFill>
                  <a:schemeClr val="tx1"/>
                </a:solidFill>
              </a:rPr>
              <a:t>grade</a:t>
            </a:r>
            <a:r>
              <a:rPr lang="ru-RU">
                <a:solidFill>
                  <a:schemeClr val="tx1"/>
                </a:solidFill>
              </a:rPr>
              <a:t>. Буквы </a:t>
            </a:r>
            <a:r>
              <a:rPr lang="ru-RU" b="1">
                <a:solidFill>
                  <a:srgbClr val="007635"/>
                </a:solidFill>
              </a:rPr>
              <a:t>s, d, f </a:t>
            </a:r>
            <a:r>
              <a:rPr lang="ru-RU">
                <a:solidFill>
                  <a:schemeClr val="tx1"/>
                </a:solidFill>
              </a:rPr>
              <a:t>обозначают типы данных – строку, целое число, вещественное число. Если бы требовалось подставить три строки, то во всех случаях использовалось бы сочетание </a:t>
            </a:r>
            <a:r>
              <a:rPr lang="ru-RU" b="1">
                <a:solidFill>
                  <a:srgbClr val="007635"/>
                </a:solidFill>
              </a:rPr>
              <a:t>%s</a:t>
            </a:r>
            <a:r>
              <a:rPr lang="ru-RU">
                <a:solidFill>
                  <a:schemeClr val="tx1"/>
                </a:solidFill>
              </a:rPr>
              <a:t>.</a:t>
            </a:r>
          </a:p>
        </p:txBody>
      </p:sp>
      <p:sp>
        <p:nvSpPr>
          <p:cNvPr id="5" name="Нижний колонтитул 4"/>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13058798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Форматирование</a:t>
            </a:r>
          </a:p>
        </p:txBody>
      </p:sp>
      <p:sp>
        <p:nvSpPr>
          <p:cNvPr id="3" name="Объект 2"/>
          <p:cNvSpPr>
            <a:spLocks noGrp="1"/>
          </p:cNvSpPr>
          <p:nvPr>
            <p:ph idx="1"/>
          </p:nvPr>
        </p:nvSpPr>
        <p:spPr/>
        <p:txBody>
          <a:bodyPr/>
          <a:lstStyle/>
          <a:p>
            <a:r>
              <a:rPr lang="ru-RU"/>
              <a:t>Хотя в качестве значения переменной </a:t>
            </a:r>
            <a:r>
              <a:rPr lang="ru-RU" b="1" err="1">
                <a:solidFill>
                  <a:srgbClr val="007635"/>
                </a:solidFill>
              </a:rPr>
              <a:t>grade</a:t>
            </a:r>
            <a:r>
              <a:rPr lang="ru-RU"/>
              <a:t> было указано число 4.2, на экран оно вывелось с дополнительными нулями. Однако мы можем указать, сколько требуется знаков после запятой, записав перед буквой </a:t>
            </a:r>
            <a:r>
              <a:rPr lang="ru-RU" b="1">
                <a:solidFill>
                  <a:srgbClr val="00B050"/>
                </a:solidFill>
              </a:rPr>
              <a:t>f</a:t>
            </a:r>
            <a:r>
              <a:rPr lang="ru-RU"/>
              <a:t> точку с желаемым числом знаков в дробной части:</a:t>
            </a:r>
          </a:p>
          <a:p>
            <a:endParaRPr lang="ru-RU"/>
          </a:p>
          <a:p>
            <a:pPr marL="0" indent="0">
              <a:buNone/>
            </a:pPr>
            <a:r>
              <a:rPr lang="ru-RU" b="1" err="1">
                <a:solidFill>
                  <a:srgbClr val="007635"/>
                </a:solidFill>
              </a:rPr>
              <a:t>print</a:t>
            </a:r>
            <a:r>
              <a:rPr lang="ru-RU" b="1">
                <a:solidFill>
                  <a:srgbClr val="007635"/>
                </a:solidFill>
              </a:rPr>
              <a:t>("</a:t>
            </a:r>
            <a:r>
              <a:rPr lang="ru-RU" b="1" err="1">
                <a:solidFill>
                  <a:srgbClr val="007635"/>
                </a:solidFill>
              </a:rPr>
              <a:t>It's</a:t>
            </a:r>
            <a:r>
              <a:rPr lang="ru-RU" b="1">
                <a:solidFill>
                  <a:srgbClr val="007635"/>
                </a:solidFill>
              </a:rPr>
              <a:t> %s, %d. </a:t>
            </a:r>
            <a:r>
              <a:rPr lang="ru-RU" b="1" err="1">
                <a:solidFill>
                  <a:srgbClr val="007635"/>
                </a:solidFill>
              </a:rPr>
              <a:t>Level</a:t>
            </a:r>
            <a:r>
              <a:rPr lang="ru-RU" b="1">
                <a:solidFill>
                  <a:srgbClr val="007635"/>
                </a:solidFill>
              </a:rPr>
              <a:t>: %.1f" % (</a:t>
            </a:r>
            <a:r>
              <a:rPr lang="ru-RU" b="1" err="1">
                <a:solidFill>
                  <a:srgbClr val="007635"/>
                </a:solidFill>
              </a:rPr>
              <a:t>pupil</a:t>
            </a:r>
            <a:r>
              <a:rPr lang="ru-RU" b="1">
                <a:solidFill>
                  <a:srgbClr val="007635"/>
                </a:solidFill>
              </a:rPr>
              <a:t>, </a:t>
            </a:r>
            <a:r>
              <a:rPr lang="ru-RU" b="1" err="1">
                <a:solidFill>
                  <a:srgbClr val="007635"/>
                </a:solidFill>
              </a:rPr>
              <a:t>old</a:t>
            </a:r>
            <a:r>
              <a:rPr lang="ru-RU" b="1">
                <a:solidFill>
                  <a:srgbClr val="007635"/>
                </a:solidFill>
              </a:rPr>
              <a:t>, </a:t>
            </a:r>
            <a:r>
              <a:rPr lang="ru-RU" b="1" err="1">
                <a:solidFill>
                  <a:srgbClr val="007635"/>
                </a:solidFill>
              </a:rPr>
              <a:t>grade</a:t>
            </a:r>
            <a:r>
              <a:rPr lang="ru-RU" b="1">
                <a:solidFill>
                  <a:srgbClr val="007635"/>
                </a:solidFill>
              </a:rPr>
              <a:t>))</a:t>
            </a:r>
          </a:p>
          <a:p>
            <a:pPr marL="0" indent="0">
              <a:buNone/>
            </a:pPr>
            <a:r>
              <a:rPr lang="ru-RU" b="1" err="1">
                <a:solidFill>
                  <a:srgbClr val="007635"/>
                </a:solidFill>
              </a:rPr>
              <a:t>It's</a:t>
            </a:r>
            <a:r>
              <a:rPr lang="ru-RU" b="1">
                <a:solidFill>
                  <a:srgbClr val="007635"/>
                </a:solidFill>
              </a:rPr>
              <a:t> </a:t>
            </a:r>
            <a:r>
              <a:rPr lang="en-US" b="1">
                <a:solidFill>
                  <a:srgbClr val="007635"/>
                </a:solidFill>
              </a:rPr>
              <a:t>Ivan</a:t>
            </a:r>
            <a:r>
              <a:rPr lang="ru-RU" b="1">
                <a:solidFill>
                  <a:srgbClr val="007635"/>
                </a:solidFill>
              </a:rPr>
              <a:t>, 18. </a:t>
            </a:r>
            <a:r>
              <a:rPr lang="ru-RU" b="1" err="1">
                <a:solidFill>
                  <a:srgbClr val="007635"/>
                </a:solidFill>
              </a:rPr>
              <a:t>Level</a:t>
            </a:r>
            <a:r>
              <a:rPr lang="ru-RU" b="1">
                <a:solidFill>
                  <a:srgbClr val="007635"/>
                </a:solidFill>
              </a:rPr>
              <a:t>: 4.2</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2477178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Так для чего же большинство людей используют </a:t>
            </a:r>
            <a:r>
              <a:rPr lang="ru-RU" err="1"/>
              <a:t>Python</a:t>
            </a:r>
            <a:r>
              <a:rPr lang="ru-RU"/>
              <a:t>?</a:t>
            </a:r>
          </a:p>
        </p:txBody>
      </p:sp>
      <p:sp>
        <p:nvSpPr>
          <p:cNvPr id="3" name="Объект 2"/>
          <p:cNvSpPr>
            <a:spLocks noGrp="1"/>
          </p:cNvSpPr>
          <p:nvPr>
            <p:ph idx="1"/>
          </p:nvPr>
        </p:nvSpPr>
        <p:spPr/>
        <p:txBody>
          <a:bodyPr/>
          <a:lstStyle/>
          <a:p>
            <a:pPr marL="0" indent="0">
              <a:buNone/>
            </a:pPr>
            <a:r>
              <a:rPr lang="ru-RU"/>
              <a:t>Различные области применения:</a:t>
            </a:r>
          </a:p>
          <a:p>
            <a:pPr>
              <a:buFont typeface="Wingdings" panose="05000000000000000000" pitchFamily="2" charset="2"/>
              <a:buChar char="ü"/>
            </a:pPr>
            <a:r>
              <a:rPr lang="ru-RU"/>
              <a:t>Веб-приложения</a:t>
            </a:r>
          </a:p>
          <a:p>
            <a:pPr>
              <a:buFont typeface="Wingdings" panose="05000000000000000000" pitchFamily="2" charset="2"/>
              <a:buChar char="ü"/>
            </a:pPr>
            <a:r>
              <a:rPr lang="ru-RU"/>
              <a:t>Системное администрирование и автоматизация</a:t>
            </a:r>
          </a:p>
          <a:p>
            <a:pPr>
              <a:buFont typeface="Wingdings" panose="05000000000000000000" pitchFamily="2" charset="2"/>
              <a:buChar char="ü"/>
            </a:pPr>
            <a:r>
              <a:rPr lang="ru-RU"/>
              <a:t>Научные вычисления, анализ данных, визуализация</a:t>
            </a:r>
          </a:p>
          <a:p>
            <a:pPr>
              <a:buFont typeface="Wingdings" panose="05000000000000000000" pitchFamily="2" charset="2"/>
              <a:buChar char="ü"/>
            </a:pPr>
            <a:r>
              <a:rPr lang="en-US"/>
              <a:t>Data science</a:t>
            </a:r>
            <a:r>
              <a:rPr lang="ru-RU"/>
              <a:t>, машинное обучение</a:t>
            </a:r>
            <a:r>
              <a:rPr lang="en-US"/>
              <a:t>, </a:t>
            </a:r>
            <a:r>
              <a:rPr lang="ru-RU"/>
              <a:t>нейронные сети</a:t>
            </a:r>
          </a:p>
          <a:p>
            <a:pPr>
              <a:buFont typeface="Wingdings" panose="05000000000000000000" pitchFamily="2" charset="2"/>
              <a:buChar char="ü"/>
            </a:pPr>
            <a:r>
              <a:rPr lang="ru-RU"/>
              <a:t>Робототехника</a:t>
            </a:r>
          </a:p>
          <a:p>
            <a:pPr>
              <a:buFont typeface="Wingdings" panose="05000000000000000000" pitchFamily="2" charset="2"/>
              <a:buChar char="ü"/>
            </a:pPr>
            <a:r>
              <a:rPr lang="ru-RU"/>
              <a:t>Сфера безопасности</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24836186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Метод </a:t>
            </a:r>
            <a:r>
              <a:rPr lang="en-US"/>
              <a:t>format()</a:t>
            </a:r>
            <a:endParaRPr lang="ru-RU"/>
          </a:p>
        </p:txBody>
      </p:sp>
      <p:sp>
        <p:nvSpPr>
          <p:cNvPr id="3" name="Объект 2"/>
          <p:cNvSpPr>
            <a:spLocks noGrp="1"/>
          </p:cNvSpPr>
          <p:nvPr>
            <p:ph idx="1"/>
          </p:nvPr>
        </p:nvSpPr>
        <p:spPr>
          <a:xfrm>
            <a:off x="677333" y="1641044"/>
            <a:ext cx="8824113" cy="3880773"/>
          </a:xfrm>
        </p:spPr>
        <p:txBody>
          <a:bodyPr>
            <a:normAutofit fontScale="92500"/>
          </a:bodyPr>
          <a:lstStyle/>
          <a:p>
            <a:pPr marL="0" indent="0">
              <a:buNone/>
            </a:pPr>
            <a:r>
              <a:rPr lang="en-US">
                <a:solidFill>
                  <a:schemeClr val="accent5">
                    <a:lumMod val="50000"/>
                  </a:schemeClr>
                </a:solidFill>
              </a:rPr>
              <a:t>print("This is a {0}. It's {1}.".format("ball", "red"))</a:t>
            </a:r>
          </a:p>
          <a:p>
            <a:pPr marL="0" indent="0">
              <a:buNone/>
            </a:pPr>
            <a:r>
              <a:rPr lang="en-US">
                <a:solidFill>
                  <a:schemeClr val="accent5">
                    <a:lumMod val="50000"/>
                  </a:schemeClr>
                </a:solidFill>
              </a:rPr>
              <a:t>This is a ball. It's red.</a:t>
            </a:r>
          </a:p>
          <a:p>
            <a:pPr marL="0" indent="0">
              <a:buNone/>
            </a:pPr>
            <a:r>
              <a:rPr lang="en-US">
                <a:solidFill>
                  <a:schemeClr val="accent5">
                    <a:lumMod val="50000"/>
                  </a:schemeClr>
                </a:solidFill>
              </a:rPr>
              <a:t>print("This is a {0}. It's {1}.".format("cat", "white"))</a:t>
            </a:r>
          </a:p>
          <a:p>
            <a:pPr marL="0" indent="0">
              <a:buNone/>
            </a:pPr>
            <a:r>
              <a:rPr lang="en-US">
                <a:solidFill>
                  <a:schemeClr val="accent5">
                    <a:lumMod val="50000"/>
                  </a:schemeClr>
                </a:solidFill>
              </a:rPr>
              <a:t>This is a cat. It's white.</a:t>
            </a:r>
          </a:p>
          <a:p>
            <a:pPr marL="0" indent="0">
              <a:buNone/>
            </a:pPr>
            <a:r>
              <a:rPr lang="en-US">
                <a:solidFill>
                  <a:schemeClr val="accent5">
                    <a:lumMod val="50000"/>
                  </a:schemeClr>
                </a:solidFill>
              </a:rPr>
              <a:t>print("This is a {0}. It's {1} {2}.".format(1, "a", "number"))</a:t>
            </a:r>
          </a:p>
          <a:p>
            <a:pPr marL="0" indent="0">
              <a:buNone/>
            </a:pPr>
            <a:r>
              <a:rPr lang="en-US">
                <a:solidFill>
                  <a:schemeClr val="accent5">
                    <a:lumMod val="50000"/>
                  </a:schemeClr>
                </a:solidFill>
              </a:rPr>
              <a:t>This is a 1. It's a number.</a:t>
            </a:r>
            <a:endParaRPr lang="ru-RU">
              <a:solidFill>
                <a:schemeClr val="accent5">
                  <a:lumMod val="50000"/>
                </a:schemeClr>
              </a:solidFill>
            </a:endParaRPr>
          </a:p>
          <a:p>
            <a:pPr marL="0" indent="0">
              <a:buNone/>
            </a:pPr>
            <a:endParaRPr lang="ru-RU" i="1">
              <a:solidFill>
                <a:schemeClr val="tx1"/>
              </a:solidFill>
            </a:endParaRPr>
          </a:p>
          <a:p>
            <a:pPr marL="0" indent="0">
              <a:buNone/>
            </a:pPr>
            <a:r>
              <a:rPr lang="ru-RU"/>
              <a:t>В строке в фигурных скобках указаны номера данных, которые будут сюда подставлены. Далее к строке применяется метод </a:t>
            </a:r>
            <a:r>
              <a:rPr lang="ru-RU" err="1"/>
              <a:t>format</a:t>
            </a:r>
            <a:r>
              <a:rPr lang="ru-RU"/>
              <a:t>(). В его скобках указываются сами данные (можно использовать переменные). На нулевое место подставится первый аргумент метода </a:t>
            </a:r>
            <a:r>
              <a:rPr lang="ru-RU" err="1"/>
              <a:t>format</a:t>
            </a:r>
            <a:r>
              <a:rPr lang="ru-RU"/>
              <a:t>(), на место с номером 1 – второй и т.д.</a:t>
            </a:r>
            <a:endParaRPr lang="ru-RU" b="1">
              <a:solidFill>
                <a:srgbClr val="00B050"/>
              </a:solidFill>
            </a:endParaRP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23452480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Практика</a:t>
            </a:r>
          </a:p>
        </p:txBody>
      </p:sp>
      <p:sp>
        <p:nvSpPr>
          <p:cNvPr id="3" name="Объект 2"/>
          <p:cNvSpPr>
            <a:spLocks noGrp="1"/>
          </p:cNvSpPr>
          <p:nvPr>
            <p:ph idx="1"/>
          </p:nvPr>
        </p:nvSpPr>
        <p:spPr>
          <a:xfrm>
            <a:off x="677334" y="1836393"/>
            <a:ext cx="8596668" cy="3880773"/>
          </a:xfrm>
        </p:spPr>
        <p:txBody>
          <a:bodyPr>
            <a:normAutofit lnSpcReduction="10000"/>
          </a:bodyPr>
          <a:lstStyle/>
          <a:p>
            <a:pPr marL="0" indent="0">
              <a:buNone/>
            </a:pPr>
            <a:r>
              <a:rPr lang="ru-RU"/>
              <a:t>1.Напишите программу (файл user.py), которая запрашивала бы у пользователя:</a:t>
            </a:r>
          </a:p>
          <a:p>
            <a:pPr marL="0" indent="0">
              <a:buNone/>
            </a:pPr>
            <a:r>
              <a:rPr lang="ru-RU"/>
              <a:t>- его имя (например, "</a:t>
            </a:r>
            <a:r>
              <a:rPr lang="ru-RU" err="1"/>
              <a:t>What</a:t>
            </a:r>
            <a:r>
              <a:rPr lang="ru-RU"/>
              <a:t> </a:t>
            </a:r>
            <a:r>
              <a:rPr lang="ru-RU" err="1"/>
              <a:t>is</a:t>
            </a:r>
            <a:r>
              <a:rPr lang="ru-RU"/>
              <a:t> </a:t>
            </a:r>
            <a:r>
              <a:rPr lang="ru-RU" err="1"/>
              <a:t>your</a:t>
            </a:r>
            <a:r>
              <a:rPr lang="ru-RU"/>
              <a:t> </a:t>
            </a:r>
            <a:r>
              <a:rPr lang="ru-RU" err="1"/>
              <a:t>name</a:t>
            </a:r>
            <a:r>
              <a:rPr lang="ru-RU"/>
              <a:t>?")</a:t>
            </a:r>
          </a:p>
          <a:p>
            <a:pPr marL="0" indent="0">
              <a:buNone/>
            </a:pPr>
            <a:r>
              <a:rPr lang="ru-RU"/>
              <a:t>- возраст ("</a:t>
            </a:r>
            <a:r>
              <a:rPr lang="ru-RU" err="1"/>
              <a:t>How</a:t>
            </a:r>
            <a:r>
              <a:rPr lang="ru-RU"/>
              <a:t> </a:t>
            </a:r>
            <a:r>
              <a:rPr lang="ru-RU" err="1"/>
              <a:t>old</a:t>
            </a:r>
            <a:r>
              <a:rPr lang="ru-RU"/>
              <a:t> </a:t>
            </a:r>
            <a:r>
              <a:rPr lang="ru-RU" err="1"/>
              <a:t>are</a:t>
            </a:r>
            <a:r>
              <a:rPr lang="ru-RU"/>
              <a:t> </a:t>
            </a:r>
            <a:r>
              <a:rPr lang="ru-RU" err="1"/>
              <a:t>you</a:t>
            </a:r>
            <a:r>
              <a:rPr lang="ru-RU"/>
              <a:t>?")</a:t>
            </a:r>
          </a:p>
          <a:p>
            <a:pPr marL="0" indent="0">
              <a:buNone/>
            </a:pPr>
            <a:r>
              <a:rPr lang="ru-RU"/>
              <a:t>- место жительства ("</a:t>
            </a:r>
            <a:r>
              <a:rPr lang="ru-RU" err="1"/>
              <a:t>Where</a:t>
            </a:r>
            <a:r>
              <a:rPr lang="ru-RU"/>
              <a:t> </a:t>
            </a:r>
            <a:r>
              <a:rPr lang="ru-RU" err="1"/>
              <a:t>are</a:t>
            </a:r>
            <a:r>
              <a:rPr lang="ru-RU"/>
              <a:t> </a:t>
            </a:r>
            <a:r>
              <a:rPr lang="ru-RU" err="1"/>
              <a:t>you</a:t>
            </a:r>
            <a:r>
              <a:rPr lang="ru-RU"/>
              <a:t> </a:t>
            </a:r>
            <a:r>
              <a:rPr lang="ru-RU" err="1"/>
              <a:t>live</a:t>
            </a:r>
            <a:r>
              <a:rPr lang="ru-RU"/>
              <a:t>?")</a:t>
            </a:r>
          </a:p>
          <a:p>
            <a:pPr marL="0" indent="0">
              <a:buNone/>
            </a:pPr>
            <a:r>
              <a:rPr lang="ru-RU"/>
              <a:t>После этого выводила бы три строки:</a:t>
            </a:r>
          </a:p>
          <a:p>
            <a:pPr marL="0" indent="0">
              <a:buNone/>
            </a:pPr>
            <a:r>
              <a:rPr lang="ru-RU"/>
              <a:t>"</a:t>
            </a:r>
            <a:r>
              <a:rPr lang="ru-RU" err="1"/>
              <a:t>This</a:t>
            </a:r>
            <a:r>
              <a:rPr lang="ru-RU"/>
              <a:t> </a:t>
            </a:r>
            <a:r>
              <a:rPr lang="ru-RU" err="1"/>
              <a:t>is</a:t>
            </a:r>
            <a:r>
              <a:rPr lang="ru-RU"/>
              <a:t> имя"</a:t>
            </a:r>
          </a:p>
          <a:p>
            <a:pPr marL="0" indent="0">
              <a:buNone/>
            </a:pPr>
            <a:r>
              <a:rPr lang="ru-RU"/>
              <a:t>"</a:t>
            </a:r>
            <a:r>
              <a:rPr lang="ru-RU" err="1"/>
              <a:t>It</a:t>
            </a:r>
            <a:r>
              <a:rPr lang="ru-RU"/>
              <a:t> </a:t>
            </a:r>
            <a:r>
              <a:rPr lang="ru-RU" err="1"/>
              <a:t>is</a:t>
            </a:r>
            <a:r>
              <a:rPr lang="ru-RU"/>
              <a:t> возраст"</a:t>
            </a:r>
          </a:p>
          <a:p>
            <a:pPr marL="0" indent="0">
              <a:buNone/>
            </a:pPr>
            <a:r>
              <a:rPr lang="ru-RU"/>
              <a:t>"(S)</a:t>
            </a:r>
            <a:r>
              <a:rPr lang="ru-RU" err="1"/>
              <a:t>he</a:t>
            </a:r>
            <a:r>
              <a:rPr lang="ru-RU"/>
              <a:t> </a:t>
            </a:r>
            <a:r>
              <a:rPr lang="ru-RU" err="1"/>
              <a:t>live</a:t>
            </a:r>
            <a:r>
              <a:rPr lang="ru-RU"/>
              <a:t> </a:t>
            </a:r>
            <a:r>
              <a:rPr lang="ru-RU" err="1"/>
              <a:t>in</a:t>
            </a:r>
            <a:r>
              <a:rPr lang="ru-RU"/>
              <a:t> </a:t>
            </a:r>
            <a:r>
              <a:rPr lang="ru-RU" err="1"/>
              <a:t>место_жительства</a:t>
            </a:r>
            <a:r>
              <a:rPr lang="ru-RU"/>
              <a:t>"</a:t>
            </a:r>
          </a:p>
          <a:p>
            <a:pPr marL="0" indent="0">
              <a:buNone/>
            </a:pPr>
            <a:r>
              <a:rPr lang="ru-RU"/>
              <a:t>Вместо имя, возраст, </a:t>
            </a:r>
            <a:r>
              <a:rPr lang="ru-RU" err="1"/>
              <a:t>место_жительства</a:t>
            </a:r>
            <a:r>
              <a:rPr lang="ru-RU"/>
              <a:t> должны быть данные, введенные пользователем.</a:t>
            </a:r>
          </a:p>
        </p:txBody>
      </p:sp>
      <p:sp>
        <p:nvSpPr>
          <p:cNvPr id="5" name="Нижний колонтитул 4"/>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14120479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Практика</a:t>
            </a:r>
          </a:p>
        </p:txBody>
      </p:sp>
      <p:sp>
        <p:nvSpPr>
          <p:cNvPr id="3" name="Объект 2"/>
          <p:cNvSpPr>
            <a:spLocks noGrp="1"/>
          </p:cNvSpPr>
          <p:nvPr>
            <p:ph idx="1"/>
          </p:nvPr>
        </p:nvSpPr>
        <p:spPr/>
        <p:txBody>
          <a:bodyPr/>
          <a:lstStyle/>
          <a:p>
            <a:pPr marL="0" indent="0">
              <a:buNone/>
            </a:pPr>
            <a:r>
              <a:rPr lang="ru-RU"/>
              <a:t>2. Напишите программу (файл arithmetic.py), которая предлагала бы пользователю решить пример 5 * 100 - 54. Потом выводила бы на экран правильный ответ и ответ пользователя. Подумайте, нужно ли здесь преобразовывать строку в число.</a:t>
            </a:r>
          </a:p>
          <a:p>
            <a:pPr marL="0" indent="0">
              <a:buNone/>
            </a:pPr>
            <a:endParaRPr lang="ru-RU"/>
          </a:p>
          <a:p>
            <a:pPr marL="0" indent="0">
              <a:buNone/>
            </a:pPr>
            <a:r>
              <a:rPr lang="ru-RU"/>
              <a:t>3. Запросите у пользователя четыре числа. Отдельно сложите первые два и отдельно вторые два. Разделите первую сумму на вторую. Выведите результат на экран так, чтобы ответ содержал две цифры после запятой</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29097788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F-</a:t>
            </a:r>
            <a:r>
              <a:rPr lang="ru-RU"/>
              <a:t>строки</a:t>
            </a:r>
          </a:p>
        </p:txBody>
      </p:sp>
      <p:sp>
        <p:nvSpPr>
          <p:cNvPr id="3" name="Объект 2"/>
          <p:cNvSpPr>
            <a:spLocks noGrp="1"/>
          </p:cNvSpPr>
          <p:nvPr>
            <p:ph idx="1"/>
          </p:nvPr>
        </p:nvSpPr>
        <p:spPr/>
        <p:txBody>
          <a:bodyPr>
            <a:normAutofit lnSpcReduction="10000"/>
          </a:bodyPr>
          <a:lstStyle/>
          <a:p>
            <a:pPr marL="0" indent="0">
              <a:buNone/>
            </a:pPr>
            <a:r>
              <a:rPr lang="ru-RU">
                <a:solidFill>
                  <a:schemeClr val="accent5">
                    <a:lumMod val="50000"/>
                  </a:schemeClr>
                </a:solidFill>
              </a:rPr>
              <a:t>Начиная с версии 3.6 в </a:t>
            </a:r>
            <a:r>
              <a:rPr lang="en-US">
                <a:solidFill>
                  <a:schemeClr val="accent5">
                    <a:lumMod val="50000"/>
                  </a:schemeClr>
                </a:solidFill>
              </a:rPr>
              <a:t>Python </a:t>
            </a:r>
            <a:r>
              <a:rPr lang="ru-RU">
                <a:solidFill>
                  <a:schemeClr val="accent5">
                    <a:lumMod val="50000"/>
                  </a:schemeClr>
                </a:solidFill>
              </a:rPr>
              <a:t>введены </a:t>
            </a:r>
            <a:r>
              <a:rPr lang="en-US">
                <a:solidFill>
                  <a:schemeClr val="accent5">
                    <a:lumMod val="50000"/>
                  </a:schemeClr>
                </a:solidFill>
              </a:rPr>
              <a:t>f-</a:t>
            </a:r>
            <a:r>
              <a:rPr lang="ru-RU">
                <a:solidFill>
                  <a:schemeClr val="accent5">
                    <a:lumMod val="50000"/>
                  </a:schemeClr>
                </a:solidFill>
              </a:rPr>
              <a:t>строки</a:t>
            </a:r>
          </a:p>
          <a:p>
            <a:pPr marL="0" indent="0">
              <a:buNone/>
            </a:pPr>
            <a:r>
              <a:rPr lang="ru-RU">
                <a:solidFill>
                  <a:schemeClr val="accent5">
                    <a:lumMod val="50000"/>
                  </a:schemeClr>
                </a:solidFill>
              </a:rPr>
              <a:t>Перед </a:t>
            </a:r>
            <a:r>
              <a:rPr lang="en-US">
                <a:solidFill>
                  <a:schemeClr val="accent5">
                    <a:lumMod val="50000"/>
                  </a:schemeClr>
                </a:solidFill>
              </a:rPr>
              <a:t>f </a:t>
            </a:r>
            <a:r>
              <a:rPr lang="ru-RU">
                <a:solidFill>
                  <a:schemeClr val="accent5">
                    <a:lumMod val="50000"/>
                  </a:schemeClr>
                </a:solidFill>
              </a:rPr>
              <a:t>строкой обязательно ставится символ </a:t>
            </a:r>
            <a:r>
              <a:rPr lang="en-US">
                <a:solidFill>
                  <a:schemeClr val="accent5">
                    <a:lumMod val="50000"/>
                  </a:schemeClr>
                </a:solidFill>
              </a:rPr>
              <a:t>f</a:t>
            </a:r>
          </a:p>
          <a:p>
            <a:pPr marL="0" indent="0">
              <a:buNone/>
            </a:pPr>
            <a:r>
              <a:rPr lang="ru-RU">
                <a:solidFill>
                  <a:schemeClr val="accent5">
                    <a:lumMod val="50000"/>
                  </a:schemeClr>
                </a:solidFill>
              </a:rPr>
              <a:t>Например:</a:t>
            </a:r>
          </a:p>
          <a:p>
            <a:pPr marL="0" indent="0">
              <a:buNone/>
            </a:pPr>
            <a:r>
              <a:rPr lang="en-US">
                <a:solidFill>
                  <a:srgbClr val="007635"/>
                </a:solidFill>
              </a:rPr>
              <a:t>A= f”</a:t>
            </a:r>
            <a:r>
              <a:rPr lang="ru-RU">
                <a:solidFill>
                  <a:srgbClr val="007635"/>
                </a:solidFill>
              </a:rPr>
              <a:t>Это </a:t>
            </a:r>
            <a:r>
              <a:rPr lang="en-US">
                <a:solidFill>
                  <a:srgbClr val="007635"/>
                </a:solidFill>
              </a:rPr>
              <a:t>f-</a:t>
            </a:r>
            <a:r>
              <a:rPr lang="ru-RU">
                <a:solidFill>
                  <a:srgbClr val="007635"/>
                </a:solidFill>
              </a:rPr>
              <a:t>строка</a:t>
            </a:r>
            <a:r>
              <a:rPr lang="en-US">
                <a:solidFill>
                  <a:srgbClr val="007635"/>
                </a:solidFill>
              </a:rPr>
              <a:t>”</a:t>
            </a:r>
          </a:p>
          <a:p>
            <a:pPr marL="0" indent="0">
              <a:buNone/>
            </a:pPr>
            <a:r>
              <a:rPr lang="ru-RU">
                <a:solidFill>
                  <a:schemeClr val="accent5">
                    <a:lumMod val="50000"/>
                  </a:schemeClr>
                </a:solidFill>
              </a:rPr>
              <a:t>Переменные в </a:t>
            </a:r>
            <a:r>
              <a:rPr lang="en-US">
                <a:solidFill>
                  <a:schemeClr val="accent5">
                    <a:lumMod val="50000"/>
                  </a:schemeClr>
                </a:solidFill>
              </a:rPr>
              <a:t>f-</a:t>
            </a:r>
            <a:r>
              <a:rPr lang="ru-RU">
                <a:solidFill>
                  <a:schemeClr val="accent5">
                    <a:lumMod val="50000"/>
                  </a:schemeClr>
                </a:solidFill>
              </a:rPr>
              <a:t>строке можно выводить, обращаясь к ним по имени:</a:t>
            </a:r>
          </a:p>
          <a:p>
            <a:pPr marL="0" indent="0">
              <a:buNone/>
            </a:pPr>
            <a:r>
              <a:rPr lang="en-US">
                <a:solidFill>
                  <a:srgbClr val="007635"/>
                </a:solidFill>
              </a:rPr>
              <a:t>a = 35</a:t>
            </a:r>
          </a:p>
          <a:p>
            <a:pPr marL="0" indent="0">
              <a:buNone/>
            </a:pPr>
            <a:r>
              <a:rPr lang="en-US">
                <a:solidFill>
                  <a:srgbClr val="007635"/>
                </a:solidFill>
              </a:rPr>
              <a:t>b = 50</a:t>
            </a:r>
          </a:p>
          <a:p>
            <a:pPr marL="0" indent="0">
              <a:buNone/>
            </a:pPr>
            <a:r>
              <a:rPr lang="en-US">
                <a:solidFill>
                  <a:srgbClr val="007635"/>
                </a:solidFill>
              </a:rPr>
              <a:t>print( f”</a:t>
            </a:r>
            <a:r>
              <a:rPr lang="ru-RU">
                <a:solidFill>
                  <a:srgbClr val="007635"/>
                </a:solidFill>
              </a:rPr>
              <a:t>Выражение: </a:t>
            </a:r>
            <a:r>
              <a:rPr lang="en-US">
                <a:solidFill>
                  <a:srgbClr val="007635"/>
                </a:solidFill>
              </a:rPr>
              <a:t>{a} + {b} = {</a:t>
            </a:r>
            <a:r>
              <a:rPr lang="en-US" err="1">
                <a:solidFill>
                  <a:srgbClr val="007635"/>
                </a:solidFill>
              </a:rPr>
              <a:t>a+b</a:t>
            </a:r>
            <a:r>
              <a:rPr lang="en-US">
                <a:solidFill>
                  <a:srgbClr val="007635"/>
                </a:solidFill>
              </a:rPr>
              <a:t>}”)</a:t>
            </a:r>
          </a:p>
          <a:p>
            <a:pPr marL="0" indent="0">
              <a:buNone/>
            </a:pPr>
            <a:r>
              <a:rPr lang="en-US">
                <a:solidFill>
                  <a:schemeClr val="accent5">
                    <a:lumMod val="50000"/>
                  </a:schemeClr>
                </a:solidFill>
              </a:rPr>
              <a:t>-----------------</a:t>
            </a:r>
          </a:p>
          <a:p>
            <a:pPr marL="0" indent="0">
              <a:buNone/>
            </a:pPr>
            <a:r>
              <a:rPr lang="ru-RU">
                <a:solidFill>
                  <a:schemeClr val="accent5">
                    <a:lumMod val="50000"/>
                  </a:schemeClr>
                </a:solidFill>
              </a:rPr>
              <a:t>Выражение: 35 + 50 = 85 </a:t>
            </a:r>
            <a:r>
              <a:rPr lang="en-US">
                <a:solidFill>
                  <a:schemeClr val="accent5">
                    <a:lumMod val="50000"/>
                  </a:schemeClr>
                </a:solidFill>
              </a:rPr>
              <a:t> </a:t>
            </a:r>
          </a:p>
          <a:p>
            <a:endParaRPr lang="ru-RU">
              <a:solidFill>
                <a:schemeClr val="accent5">
                  <a:lumMod val="50000"/>
                </a:schemeClr>
              </a:solidFill>
            </a:endParaRPr>
          </a:p>
          <a:p>
            <a:endParaRPr lang="ru-RU"/>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33538578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Ввод данных</a:t>
            </a:r>
          </a:p>
        </p:txBody>
      </p:sp>
      <p:sp>
        <p:nvSpPr>
          <p:cNvPr id="3" name="Объект 2"/>
          <p:cNvSpPr>
            <a:spLocks noGrp="1"/>
          </p:cNvSpPr>
          <p:nvPr>
            <p:ph idx="1"/>
          </p:nvPr>
        </p:nvSpPr>
        <p:spPr>
          <a:xfrm>
            <a:off x="677334" y="1728327"/>
            <a:ext cx="8596668" cy="3880773"/>
          </a:xfrm>
        </p:spPr>
        <p:txBody>
          <a:bodyPr>
            <a:noAutofit/>
          </a:bodyPr>
          <a:lstStyle/>
          <a:p>
            <a:pPr marL="0" indent="0">
              <a:buNone/>
            </a:pPr>
            <a:r>
              <a:rPr lang="ru-RU" sz="2000"/>
              <a:t>Для считывания строки со стандартного ввода используется функция </a:t>
            </a:r>
            <a:r>
              <a:rPr lang="ru-RU" sz="2000" err="1"/>
              <a:t>input</a:t>
            </a:r>
            <a:r>
              <a:rPr lang="ru-RU" sz="2000"/>
              <a:t>(), которая считывает строку с клавиатуры и возвращает значение считанной строки типа </a:t>
            </a:r>
            <a:r>
              <a:rPr lang="en-US" sz="2000" b="1" err="1">
                <a:solidFill>
                  <a:srgbClr val="007635"/>
                </a:solidFill>
              </a:rPr>
              <a:t>str</a:t>
            </a:r>
            <a:r>
              <a:rPr lang="ru-RU" sz="2000"/>
              <a:t>, которое сразу же можно присвоить переменным:</a:t>
            </a:r>
          </a:p>
          <a:p>
            <a:r>
              <a:rPr lang="en-US" sz="2000" b="1">
                <a:solidFill>
                  <a:srgbClr val="007635"/>
                </a:solidFill>
              </a:rPr>
              <a:t>a = input()</a:t>
            </a:r>
            <a:r>
              <a:rPr lang="ru-RU" sz="2000" b="1">
                <a:solidFill>
                  <a:srgbClr val="007635"/>
                </a:solidFill>
              </a:rPr>
              <a:t> 				</a:t>
            </a:r>
            <a:r>
              <a:rPr lang="en-US" sz="2000" b="1">
                <a:solidFill>
                  <a:srgbClr val="007635"/>
                </a:solidFill>
              </a:rPr>
              <a:t>a = input(‘</a:t>
            </a:r>
            <a:r>
              <a:rPr lang="ru-RU" sz="2000" b="1">
                <a:solidFill>
                  <a:srgbClr val="007635"/>
                </a:solidFill>
              </a:rPr>
              <a:t>Введите текст</a:t>
            </a:r>
            <a:r>
              <a:rPr lang="en-US" sz="2000" b="1">
                <a:solidFill>
                  <a:srgbClr val="007635"/>
                </a:solidFill>
              </a:rPr>
              <a:t>’)</a:t>
            </a:r>
            <a:r>
              <a:rPr lang="ru-RU" sz="2000" b="1">
                <a:solidFill>
                  <a:srgbClr val="007635"/>
                </a:solidFill>
              </a:rPr>
              <a:t> </a:t>
            </a:r>
            <a:br>
              <a:rPr lang="en-US" sz="2000" b="1">
                <a:solidFill>
                  <a:srgbClr val="007635"/>
                </a:solidFill>
              </a:rPr>
            </a:br>
            <a:r>
              <a:rPr lang="en-US" sz="2000" b="1">
                <a:solidFill>
                  <a:srgbClr val="007635"/>
                </a:solidFill>
              </a:rPr>
              <a:t>b = input()			      b = input(‘</a:t>
            </a:r>
            <a:r>
              <a:rPr lang="ru-RU" sz="2000" b="1">
                <a:solidFill>
                  <a:srgbClr val="007635"/>
                </a:solidFill>
              </a:rPr>
              <a:t>Введите текст</a:t>
            </a:r>
            <a:r>
              <a:rPr lang="en-US" sz="2000" b="1">
                <a:solidFill>
                  <a:srgbClr val="007635"/>
                </a:solidFill>
              </a:rPr>
              <a:t>’)</a:t>
            </a:r>
            <a:r>
              <a:rPr lang="ru-RU" sz="2000" b="1">
                <a:solidFill>
                  <a:srgbClr val="007635"/>
                </a:solidFill>
              </a:rPr>
              <a:t> </a:t>
            </a:r>
          </a:p>
          <a:p>
            <a:endParaRPr lang="ru-RU" sz="2000"/>
          </a:p>
          <a:p>
            <a:pPr marL="0" indent="0">
              <a:buNone/>
            </a:pPr>
            <a:r>
              <a:rPr lang="ru-RU" sz="2000"/>
              <a:t>Правда, функция </a:t>
            </a:r>
            <a:r>
              <a:rPr lang="ru-RU" sz="2000" err="1"/>
              <a:t>input</a:t>
            </a:r>
            <a:r>
              <a:rPr lang="ru-RU" sz="2000"/>
              <a:t> возвращает текстовую строку. Если нужно сделать так, чтобы переменные имели целочисленные значения, то сразу же после считывания выполним преобразование типов при помощи функции </a:t>
            </a:r>
            <a:r>
              <a:rPr lang="ru-RU" sz="2000" err="1"/>
              <a:t>int</a:t>
            </a:r>
            <a:r>
              <a:rPr lang="ru-RU" sz="2000"/>
              <a:t>, и запишем новые значения в переменные a и b:</a:t>
            </a:r>
          </a:p>
          <a:p>
            <a:r>
              <a:rPr lang="en-US" sz="2000" b="1">
                <a:solidFill>
                  <a:srgbClr val="007635"/>
                </a:solidFill>
              </a:rPr>
              <a:t>a = </a:t>
            </a:r>
            <a:r>
              <a:rPr lang="en-US" sz="2000" b="1" err="1">
                <a:solidFill>
                  <a:srgbClr val="007635"/>
                </a:solidFill>
              </a:rPr>
              <a:t>int</a:t>
            </a:r>
            <a:r>
              <a:rPr lang="en-US" sz="2000" b="1">
                <a:solidFill>
                  <a:srgbClr val="007635"/>
                </a:solidFill>
              </a:rPr>
              <a:t>(input())</a:t>
            </a:r>
            <a:br>
              <a:rPr lang="en-US" sz="2000" b="1">
                <a:solidFill>
                  <a:srgbClr val="007635"/>
                </a:solidFill>
              </a:rPr>
            </a:br>
            <a:r>
              <a:rPr lang="en-US" sz="2000" b="1">
                <a:solidFill>
                  <a:srgbClr val="007635"/>
                </a:solidFill>
              </a:rPr>
              <a:t>b = </a:t>
            </a:r>
            <a:r>
              <a:rPr lang="en-US" sz="2000" b="1" err="1">
                <a:solidFill>
                  <a:srgbClr val="007635"/>
                </a:solidFill>
              </a:rPr>
              <a:t>int</a:t>
            </a:r>
            <a:r>
              <a:rPr lang="en-US" sz="2000" b="1">
                <a:solidFill>
                  <a:srgbClr val="007635"/>
                </a:solidFill>
              </a:rPr>
              <a:t>(input())</a:t>
            </a:r>
            <a:endParaRPr lang="ru-RU" sz="2000" b="1">
              <a:solidFill>
                <a:srgbClr val="007635"/>
              </a:solidFill>
            </a:endParaRPr>
          </a:p>
        </p:txBody>
      </p:sp>
      <p:sp>
        <p:nvSpPr>
          <p:cNvPr id="4" name="Нижний колонтитул 3"/>
          <p:cNvSpPr>
            <a:spLocks noGrp="1"/>
          </p:cNvSpPr>
          <p:nvPr>
            <p:ph type="ftr" sz="quarter" idx="11"/>
          </p:nvPr>
        </p:nvSpPr>
        <p:spPr>
          <a:xfrm>
            <a:off x="677334" y="6257493"/>
            <a:ext cx="6297612" cy="365125"/>
          </a:xfrm>
        </p:spPr>
        <p:txBody>
          <a:bodyPr/>
          <a:lstStyle/>
          <a:p>
            <a:r>
              <a:rPr lang="ru-RU" err="1"/>
              <a:t>Потылицина</a:t>
            </a:r>
            <a:r>
              <a:rPr lang="ru-RU"/>
              <a:t> Е.М.</a:t>
            </a:r>
          </a:p>
        </p:txBody>
      </p:sp>
    </p:spTree>
    <p:extLst>
      <p:ext uri="{BB962C8B-B14F-4D97-AF65-F5344CB8AC3E}">
        <p14:creationId xmlns:p14="http://schemas.microsoft.com/office/powerpoint/2010/main" val="26448341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Ввод данных</a:t>
            </a:r>
          </a:p>
        </p:txBody>
      </p:sp>
      <p:sp>
        <p:nvSpPr>
          <p:cNvPr id="3" name="Объект 2"/>
          <p:cNvSpPr>
            <a:spLocks noGrp="1"/>
          </p:cNvSpPr>
          <p:nvPr>
            <p:ph idx="1"/>
          </p:nvPr>
        </p:nvSpPr>
        <p:spPr/>
        <p:txBody>
          <a:bodyPr>
            <a:normAutofit/>
          </a:bodyPr>
          <a:lstStyle/>
          <a:p>
            <a:pPr algn="just"/>
            <a:r>
              <a:rPr lang="ru-RU" sz="2000"/>
              <a:t>Сложнее считать значения переменных, если они записаны в отдельной строке. Здесь нужно применить к считанной строке метод </a:t>
            </a:r>
            <a:r>
              <a:rPr lang="ru-RU" sz="2000" b="1" err="1"/>
              <a:t>split</a:t>
            </a:r>
            <a:r>
              <a:rPr lang="ru-RU" sz="2000" b="1"/>
              <a:t>()</a:t>
            </a:r>
            <a:r>
              <a:rPr lang="ru-RU" sz="2000"/>
              <a:t>, который разделяет строку на части по одному или нескольким пробелам (а также табуляциям и др. пробельным символам). Затем результат выполнения этой функции присвоим двум или нескольким переменным. Например, если в строке вводятся два числа через пробел, то считать их можно так:</a:t>
            </a:r>
          </a:p>
          <a:p>
            <a:r>
              <a:rPr lang="en-US" sz="2000" b="1">
                <a:solidFill>
                  <a:srgbClr val="007635"/>
                </a:solidFill>
              </a:rPr>
              <a:t>a, b = input().split()</a:t>
            </a:r>
            <a:br>
              <a:rPr lang="en-US" sz="2000" b="1">
                <a:solidFill>
                  <a:srgbClr val="007635"/>
                </a:solidFill>
              </a:rPr>
            </a:br>
            <a:r>
              <a:rPr lang="en-US" sz="2000" b="1">
                <a:solidFill>
                  <a:srgbClr val="007635"/>
                </a:solidFill>
              </a:rPr>
              <a:t>a = </a:t>
            </a:r>
            <a:r>
              <a:rPr lang="en-US" sz="2000" b="1" err="1">
                <a:solidFill>
                  <a:srgbClr val="007635"/>
                </a:solidFill>
              </a:rPr>
              <a:t>int</a:t>
            </a:r>
            <a:r>
              <a:rPr lang="en-US" sz="2000" b="1">
                <a:solidFill>
                  <a:srgbClr val="007635"/>
                </a:solidFill>
              </a:rPr>
              <a:t>(a)</a:t>
            </a:r>
            <a:br>
              <a:rPr lang="en-US" sz="2000" b="1">
                <a:solidFill>
                  <a:srgbClr val="007635"/>
                </a:solidFill>
              </a:rPr>
            </a:br>
            <a:r>
              <a:rPr lang="en-US" sz="2000" b="1">
                <a:solidFill>
                  <a:srgbClr val="007635"/>
                </a:solidFill>
              </a:rPr>
              <a:t>b = </a:t>
            </a:r>
            <a:r>
              <a:rPr lang="en-US" sz="2000" b="1" err="1">
                <a:solidFill>
                  <a:srgbClr val="007635"/>
                </a:solidFill>
              </a:rPr>
              <a:t>int</a:t>
            </a:r>
            <a:r>
              <a:rPr lang="en-US" sz="2000" b="1">
                <a:solidFill>
                  <a:srgbClr val="007635"/>
                </a:solidFill>
              </a:rPr>
              <a:t>(b)</a:t>
            </a:r>
            <a:endParaRPr lang="ru-RU" sz="2000" b="1">
              <a:solidFill>
                <a:srgbClr val="007635"/>
              </a:solidFill>
            </a:endParaRP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41718389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Операторы</a:t>
            </a:r>
          </a:p>
        </p:txBody>
      </p:sp>
      <p:sp>
        <p:nvSpPr>
          <p:cNvPr id="3" name="Объект 2"/>
          <p:cNvSpPr>
            <a:spLocks noGrp="1"/>
          </p:cNvSpPr>
          <p:nvPr>
            <p:ph idx="1"/>
          </p:nvPr>
        </p:nvSpPr>
        <p:spPr/>
        <p:txBody>
          <a:bodyPr/>
          <a:lstStyle/>
          <a:p>
            <a:r>
              <a:rPr lang="ru-RU"/>
              <a:t>Арифметические операторы</a:t>
            </a:r>
          </a:p>
          <a:p>
            <a:r>
              <a:rPr lang="ru-RU"/>
              <a:t>Операторы сравнения (реляционные)</a:t>
            </a:r>
          </a:p>
          <a:p>
            <a:r>
              <a:rPr lang="ru-RU"/>
              <a:t>Операторы присваивания</a:t>
            </a:r>
          </a:p>
          <a:p>
            <a:r>
              <a:rPr lang="ru-RU"/>
              <a:t>Побитовые операторы</a:t>
            </a:r>
          </a:p>
          <a:p>
            <a:r>
              <a:rPr lang="ru-RU"/>
              <a:t>Логические операторы</a:t>
            </a:r>
          </a:p>
          <a:p>
            <a:r>
              <a:rPr lang="ru-RU"/>
              <a:t>Операторы членства (</a:t>
            </a:r>
            <a:r>
              <a:rPr lang="ru-RU" err="1"/>
              <a:t>Membership</a:t>
            </a:r>
            <a:r>
              <a:rPr lang="ru-RU"/>
              <a:t> </a:t>
            </a:r>
            <a:r>
              <a:rPr lang="ru-RU" err="1"/>
              <a:t>operators</a:t>
            </a:r>
            <a:r>
              <a:rPr lang="ru-RU"/>
              <a:t>)</a:t>
            </a:r>
          </a:p>
          <a:p>
            <a:r>
              <a:rPr lang="ru-RU"/>
              <a:t>Операторы тождественности (</a:t>
            </a:r>
            <a:r>
              <a:rPr lang="ru-RU" err="1"/>
              <a:t>Identity</a:t>
            </a:r>
            <a:r>
              <a:rPr lang="ru-RU"/>
              <a:t> </a:t>
            </a:r>
            <a:r>
              <a:rPr lang="ru-RU" err="1"/>
              <a:t>operators</a:t>
            </a:r>
            <a:r>
              <a:rPr lang="ru-RU"/>
              <a:t>)</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33167149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4736" y="0"/>
            <a:ext cx="10515600" cy="1325563"/>
          </a:xfrm>
        </p:spPr>
        <p:txBody>
          <a:bodyPr/>
          <a:lstStyle/>
          <a:p>
            <a:r>
              <a:rPr lang="ru-RU"/>
              <a:t>Арифметические</a:t>
            </a:r>
          </a:p>
        </p:txBody>
      </p:sp>
      <p:pic>
        <p:nvPicPr>
          <p:cNvPr id="8" name="Объект 7"/>
          <p:cNvPicPr>
            <a:picLocks noGrp="1" noChangeAspect="1"/>
          </p:cNvPicPr>
          <p:nvPr>
            <p:ph idx="1"/>
          </p:nvPr>
        </p:nvPicPr>
        <p:blipFill>
          <a:blip r:embed="rId3"/>
          <a:stretch>
            <a:fillRect/>
          </a:stretch>
        </p:blipFill>
        <p:spPr>
          <a:xfrm>
            <a:off x="414553" y="1325563"/>
            <a:ext cx="5669417" cy="4873626"/>
          </a:xfrm>
          <a:prstGeom prst="rect">
            <a:avLst/>
          </a:prstGeom>
        </p:spPr>
      </p:pic>
      <p:sp>
        <p:nvSpPr>
          <p:cNvPr id="4" name="Нижний колонтитул 3"/>
          <p:cNvSpPr>
            <a:spLocks noGrp="1"/>
          </p:cNvSpPr>
          <p:nvPr>
            <p:ph type="ftr" sz="quarter" idx="11"/>
          </p:nvPr>
        </p:nvSpPr>
        <p:spPr/>
        <p:txBody>
          <a:bodyPr/>
          <a:lstStyle/>
          <a:p>
            <a:r>
              <a:rPr lang="ru-RU"/>
              <a:t>Потылицина Е.М.</a:t>
            </a:r>
          </a:p>
        </p:txBody>
      </p:sp>
      <p:graphicFrame>
        <p:nvGraphicFramePr>
          <p:cNvPr id="9" name="Объект 8"/>
          <p:cNvGraphicFramePr>
            <a:graphicFrameLocks noChangeAspect="1"/>
          </p:cNvGraphicFramePr>
          <p:nvPr/>
        </p:nvGraphicFramePr>
        <p:xfrm>
          <a:off x="6199909" y="2486113"/>
          <a:ext cx="5847278" cy="3713076"/>
        </p:xfrm>
        <a:graphic>
          <a:graphicData uri="http://schemas.openxmlformats.org/presentationml/2006/ole">
            <mc:AlternateContent xmlns:mc="http://schemas.openxmlformats.org/markup-compatibility/2006">
              <mc:Choice xmlns:v="urn:schemas-microsoft-com:vml" Requires="v">
                <p:oleObj spid="_x0000_s98313" name="Лист" r:id="rId4" imgW="5114785" imgH="3248146" progId="Excel.Sheet.12">
                  <p:embed/>
                </p:oleObj>
              </mc:Choice>
              <mc:Fallback>
                <p:oleObj name="Лист" r:id="rId4" imgW="5114785" imgH="3248146" progId="Excel.Sheet.12">
                  <p:embed/>
                  <p:pic>
                    <p:nvPicPr>
                      <p:cNvPr id="0" name=""/>
                      <p:cNvPicPr/>
                      <p:nvPr/>
                    </p:nvPicPr>
                    <p:blipFill>
                      <a:blip r:embed="rId5"/>
                      <a:stretch>
                        <a:fillRect/>
                      </a:stretch>
                    </p:blipFill>
                    <p:spPr>
                      <a:xfrm>
                        <a:off x="6199909" y="2486113"/>
                        <a:ext cx="5847278" cy="3713076"/>
                      </a:xfrm>
                      <a:prstGeom prst="rect">
                        <a:avLst/>
                      </a:prstGeom>
                    </p:spPr>
                  </p:pic>
                </p:oleObj>
              </mc:Fallback>
            </mc:AlternateContent>
          </a:graphicData>
        </a:graphic>
      </p:graphicFrame>
    </p:spTree>
    <p:extLst>
      <p:ext uri="{BB962C8B-B14F-4D97-AF65-F5344CB8AC3E}">
        <p14:creationId xmlns:p14="http://schemas.microsoft.com/office/powerpoint/2010/main" val="4497720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49877" y="150596"/>
            <a:ext cx="10515600" cy="1325563"/>
          </a:xfrm>
        </p:spPr>
        <p:txBody>
          <a:bodyPr/>
          <a:lstStyle/>
          <a:p>
            <a:r>
              <a:rPr lang="ru-RU"/>
              <a:t>Операторы сравнения</a:t>
            </a:r>
          </a:p>
        </p:txBody>
      </p:sp>
      <p:sp>
        <p:nvSpPr>
          <p:cNvPr id="3" name="Объект 2"/>
          <p:cNvSpPr>
            <a:spLocks noGrp="1"/>
          </p:cNvSpPr>
          <p:nvPr>
            <p:ph idx="1"/>
          </p:nvPr>
        </p:nvSpPr>
        <p:spPr/>
        <p:txBody>
          <a:bodyPr/>
          <a:lstStyle/>
          <a:p>
            <a:endParaRPr lang="ru-RU"/>
          </a:p>
        </p:txBody>
      </p:sp>
      <p:sp>
        <p:nvSpPr>
          <p:cNvPr id="4" name="Нижний колонтитул 3"/>
          <p:cNvSpPr>
            <a:spLocks noGrp="1"/>
          </p:cNvSpPr>
          <p:nvPr>
            <p:ph type="ftr" sz="quarter" idx="11"/>
          </p:nvPr>
        </p:nvSpPr>
        <p:spPr/>
        <p:txBody>
          <a:bodyPr/>
          <a:lstStyle/>
          <a:p>
            <a:r>
              <a:rPr lang="ru-RU"/>
              <a:t>Потылицина Е.М.</a:t>
            </a:r>
          </a:p>
        </p:txBody>
      </p:sp>
      <p:graphicFrame>
        <p:nvGraphicFramePr>
          <p:cNvPr id="6" name="Объект 5"/>
          <p:cNvGraphicFramePr>
            <a:graphicFrameLocks noChangeAspect="1"/>
          </p:cNvGraphicFramePr>
          <p:nvPr/>
        </p:nvGraphicFramePr>
        <p:xfrm>
          <a:off x="749877" y="1322118"/>
          <a:ext cx="5048250" cy="5140596"/>
        </p:xfrm>
        <a:graphic>
          <a:graphicData uri="http://schemas.openxmlformats.org/presentationml/2006/ole">
            <mc:AlternateContent xmlns:mc="http://schemas.openxmlformats.org/markup-compatibility/2006">
              <mc:Choice xmlns:v="urn:schemas-microsoft-com:vml" Requires="v">
                <p:oleObj spid="_x0000_s99345" name="Лист" r:id="rId3" imgW="4686300" imgH="4772025" progId="Excel.Sheet.12">
                  <p:embed/>
                </p:oleObj>
              </mc:Choice>
              <mc:Fallback>
                <p:oleObj name="Лист" r:id="rId3" imgW="4686300" imgH="4772025" progId="Excel.Sheet.12">
                  <p:embed/>
                  <p:pic>
                    <p:nvPicPr>
                      <p:cNvPr id="0" name=""/>
                      <p:cNvPicPr/>
                      <p:nvPr/>
                    </p:nvPicPr>
                    <p:blipFill>
                      <a:blip r:embed="rId4"/>
                      <a:stretch>
                        <a:fillRect/>
                      </a:stretch>
                    </p:blipFill>
                    <p:spPr>
                      <a:xfrm>
                        <a:off x="749877" y="1322118"/>
                        <a:ext cx="5048250" cy="5140596"/>
                      </a:xfrm>
                      <a:prstGeom prst="rect">
                        <a:avLst/>
                      </a:prstGeom>
                    </p:spPr>
                  </p:pic>
                </p:oleObj>
              </mc:Fallback>
            </mc:AlternateContent>
          </a:graphicData>
        </a:graphic>
      </p:graphicFrame>
      <p:graphicFrame>
        <p:nvGraphicFramePr>
          <p:cNvPr id="7" name="Объект 6"/>
          <p:cNvGraphicFramePr>
            <a:graphicFrameLocks noChangeAspect="1"/>
          </p:cNvGraphicFramePr>
          <p:nvPr/>
        </p:nvGraphicFramePr>
        <p:xfrm>
          <a:off x="5975914" y="2452256"/>
          <a:ext cx="5111775" cy="4010458"/>
        </p:xfrm>
        <a:graphic>
          <a:graphicData uri="http://schemas.openxmlformats.org/presentationml/2006/ole">
            <mc:AlternateContent xmlns:mc="http://schemas.openxmlformats.org/markup-compatibility/2006">
              <mc:Choice xmlns:v="urn:schemas-microsoft-com:vml" Requires="v">
                <p:oleObj spid="_x0000_s99346" name="Лист" r:id="rId5" imgW="4686300" imgH="3676740" progId="Excel.Sheet.12">
                  <p:embed/>
                </p:oleObj>
              </mc:Choice>
              <mc:Fallback>
                <p:oleObj name="Лист" r:id="rId5" imgW="4686300" imgH="3676740" progId="Excel.Sheet.12">
                  <p:embed/>
                  <p:pic>
                    <p:nvPicPr>
                      <p:cNvPr id="0" name=""/>
                      <p:cNvPicPr/>
                      <p:nvPr/>
                    </p:nvPicPr>
                    <p:blipFill>
                      <a:blip r:embed="rId6"/>
                      <a:stretch>
                        <a:fillRect/>
                      </a:stretch>
                    </p:blipFill>
                    <p:spPr>
                      <a:xfrm>
                        <a:off x="5975914" y="2452256"/>
                        <a:ext cx="5111775" cy="4010458"/>
                      </a:xfrm>
                      <a:prstGeom prst="rect">
                        <a:avLst/>
                      </a:prstGeom>
                    </p:spPr>
                  </p:pic>
                </p:oleObj>
              </mc:Fallback>
            </mc:AlternateContent>
          </a:graphicData>
        </a:graphic>
      </p:graphicFrame>
    </p:spTree>
    <p:extLst>
      <p:ext uri="{BB962C8B-B14F-4D97-AF65-F5344CB8AC3E}">
        <p14:creationId xmlns:p14="http://schemas.microsoft.com/office/powerpoint/2010/main" val="36568968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96290" y="286603"/>
            <a:ext cx="9659389" cy="856443"/>
          </a:xfrm>
        </p:spPr>
        <p:txBody>
          <a:bodyPr/>
          <a:lstStyle/>
          <a:p>
            <a:r>
              <a:rPr lang="ru-RU"/>
              <a:t>Операторы присваивания</a:t>
            </a:r>
          </a:p>
        </p:txBody>
      </p:sp>
      <p:pic>
        <p:nvPicPr>
          <p:cNvPr id="6" name="Объект 5"/>
          <p:cNvPicPr>
            <a:picLocks noGrp="1" noChangeAspect="1"/>
          </p:cNvPicPr>
          <p:nvPr>
            <p:ph idx="1"/>
          </p:nvPr>
        </p:nvPicPr>
        <p:blipFill>
          <a:blip r:embed="rId2"/>
          <a:stretch>
            <a:fillRect/>
          </a:stretch>
        </p:blipFill>
        <p:spPr>
          <a:xfrm>
            <a:off x="253775" y="1506852"/>
            <a:ext cx="5842225" cy="4954252"/>
          </a:xfrm>
          <a:prstGeom prst="rect">
            <a:avLst/>
          </a:prstGeom>
        </p:spPr>
      </p:pic>
      <p:sp>
        <p:nvSpPr>
          <p:cNvPr id="4" name="Нижний колонтитул 3"/>
          <p:cNvSpPr>
            <a:spLocks noGrp="1"/>
          </p:cNvSpPr>
          <p:nvPr>
            <p:ph type="ftr" sz="quarter" idx="11"/>
          </p:nvPr>
        </p:nvSpPr>
        <p:spPr/>
        <p:txBody>
          <a:bodyPr/>
          <a:lstStyle/>
          <a:p>
            <a:r>
              <a:rPr lang="ru-RU"/>
              <a:t>Потылицина Е.М.</a:t>
            </a:r>
          </a:p>
        </p:txBody>
      </p:sp>
      <p:pic>
        <p:nvPicPr>
          <p:cNvPr id="7" name="Рисунок 6"/>
          <p:cNvPicPr>
            <a:picLocks noChangeAspect="1"/>
          </p:cNvPicPr>
          <p:nvPr/>
        </p:nvPicPr>
        <p:blipFill>
          <a:blip r:embed="rId3"/>
          <a:stretch>
            <a:fillRect/>
          </a:stretch>
        </p:blipFill>
        <p:spPr>
          <a:xfrm>
            <a:off x="6113318" y="2589795"/>
            <a:ext cx="5888301" cy="3478496"/>
          </a:xfrm>
          <a:prstGeom prst="rect">
            <a:avLst/>
          </a:prstGeom>
        </p:spPr>
      </p:pic>
    </p:spTree>
    <p:extLst>
      <p:ext uri="{BB962C8B-B14F-4D97-AF65-F5344CB8AC3E}">
        <p14:creationId xmlns:p14="http://schemas.microsoft.com/office/powerpoint/2010/main" val="603349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5D216B-4D85-4201-B062-6D5FB4C87EFF}"/>
              </a:ext>
            </a:extLst>
          </p:cNvPr>
          <p:cNvSpPr>
            <a:spLocks noGrp="1"/>
          </p:cNvSpPr>
          <p:nvPr>
            <p:ph type="title"/>
          </p:nvPr>
        </p:nvSpPr>
        <p:spPr/>
        <p:txBody>
          <a:bodyPr/>
          <a:lstStyle/>
          <a:p>
            <a:r>
              <a:rPr lang="ru-RU"/>
              <a:t>Также</a:t>
            </a:r>
          </a:p>
        </p:txBody>
      </p:sp>
      <p:sp>
        <p:nvSpPr>
          <p:cNvPr id="3" name="Объект 2">
            <a:extLst>
              <a:ext uri="{FF2B5EF4-FFF2-40B4-BE49-F238E27FC236}">
                <a16:creationId xmlns:a16="http://schemas.microsoft.com/office/drawing/2014/main" id="{AC6BE5D7-BCAC-40AA-B1AC-83A59D9DC8AA}"/>
              </a:ext>
            </a:extLst>
          </p:cNvPr>
          <p:cNvSpPr>
            <a:spLocks noGrp="1"/>
          </p:cNvSpPr>
          <p:nvPr>
            <p:ph idx="1"/>
          </p:nvPr>
        </p:nvSpPr>
        <p:spPr/>
        <p:txBody>
          <a:bodyPr vert="horz" lIns="91440" tIns="45720" rIns="91440" bIns="45720" rtlCol="0" anchor="t">
            <a:normAutofit/>
          </a:bodyPr>
          <a:lstStyle/>
          <a:p>
            <a:r>
              <a:rPr lang="ru-RU">
                <a:ea typeface="+mn-lt"/>
                <a:cs typeface="+mn-lt"/>
              </a:rPr>
              <a:t>Приложения для </a:t>
            </a:r>
            <a:r>
              <a:rPr lang="ru-RU" err="1">
                <a:ea typeface="+mn-lt"/>
                <a:cs typeface="+mn-lt"/>
              </a:rPr>
              <a:t>Desktop</a:t>
            </a:r>
            <a:r>
              <a:rPr lang="ru-RU">
                <a:ea typeface="+mn-lt"/>
                <a:cs typeface="+mn-lt"/>
              </a:rPr>
              <a:t> (</a:t>
            </a:r>
            <a:r>
              <a:rPr lang="ru-RU" err="1">
                <a:ea typeface="+mn-lt"/>
                <a:cs typeface="+mn-lt"/>
              </a:rPr>
              <a:t>tkinter</a:t>
            </a:r>
            <a:r>
              <a:rPr lang="ru-RU">
                <a:ea typeface="+mn-lt"/>
                <a:cs typeface="+mn-lt"/>
              </a:rPr>
              <a:t>, </a:t>
            </a:r>
            <a:r>
              <a:rPr lang="ru-RU" err="1">
                <a:ea typeface="+mn-lt"/>
                <a:cs typeface="+mn-lt"/>
              </a:rPr>
              <a:t>PyQt</a:t>
            </a:r>
            <a:r>
              <a:rPr lang="ru-RU">
                <a:ea typeface="+mn-lt"/>
                <a:cs typeface="+mn-lt"/>
              </a:rPr>
              <a:t>, </a:t>
            </a:r>
            <a:r>
              <a:rPr lang="ru-RU" err="1">
                <a:ea typeface="+mn-lt"/>
                <a:cs typeface="+mn-lt"/>
              </a:rPr>
              <a:t>wxPython</a:t>
            </a:r>
            <a:r>
              <a:rPr lang="ru-RU">
                <a:ea typeface="+mn-lt"/>
                <a:cs typeface="+mn-lt"/>
              </a:rPr>
              <a:t>).</a:t>
            </a:r>
            <a:endParaRPr lang="ru-RU"/>
          </a:p>
          <a:p>
            <a:r>
              <a:rPr lang="ru-RU">
                <a:ea typeface="+mn-lt"/>
                <a:cs typeface="+mn-lt"/>
              </a:rPr>
              <a:t>Игры (</a:t>
            </a:r>
            <a:r>
              <a:rPr lang="ru-RU" err="1">
                <a:ea typeface="+mn-lt"/>
                <a:cs typeface="+mn-lt"/>
              </a:rPr>
              <a:t>Pygame</a:t>
            </a:r>
            <a:r>
              <a:rPr lang="ru-RU">
                <a:ea typeface="+mn-lt"/>
                <a:cs typeface="+mn-lt"/>
              </a:rPr>
              <a:t>).</a:t>
            </a:r>
            <a:endParaRPr lang="ru-RU"/>
          </a:p>
          <a:p>
            <a:r>
              <a:rPr lang="ru-RU">
                <a:ea typeface="+mn-lt"/>
                <a:cs typeface="+mn-lt"/>
              </a:rPr>
              <a:t>Мобильные приложения (</a:t>
            </a:r>
            <a:r>
              <a:rPr lang="ru-RU" err="1">
                <a:ea typeface="+mn-lt"/>
                <a:cs typeface="+mn-lt"/>
              </a:rPr>
              <a:t>kivy</a:t>
            </a:r>
            <a:r>
              <a:rPr lang="ru-RU">
                <a:ea typeface="+mn-lt"/>
                <a:cs typeface="+mn-lt"/>
              </a:rPr>
              <a:t>)</a:t>
            </a:r>
            <a:endParaRPr lang="ru-RU"/>
          </a:p>
          <a:p>
            <a:endParaRPr lang="ru-RU"/>
          </a:p>
        </p:txBody>
      </p:sp>
      <p:sp>
        <p:nvSpPr>
          <p:cNvPr id="4" name="Нижний колонтитул 3">
            <a:extLst>
              <a:ext uri="{FF2B5EF4-FFF2-40B4-BE49-F238E27FC236}">
                <a16:creationId xmlns:a16="http://schemas.microsoft.com/office/drawing/2014/main" id="{784FEDAF-7047-462A-8763-84FB702B2181}"/>
              </a:ext>
            </a:extLst>
          </p:cNvPr>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25475721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Логические операторы</a:t>
            </a:r>
          </a:p>
        </p:txBody>
      </p:sp>
      <p:pic>
        <p:nvPicPr>
          <p:cNvPr id="6" name="Объект 5"/>
          <p:cNvPicPr>
            <a:picLocks noGrp="1" noChangeAspect="1"/>
          </p:cNvPicPr>
          <p:nvPr>
            <p:ph idx="1"/>
          </p:nvPr>
        </p:nvPicPr>
        <p:blipFill>
          <a:blip r:embed="rId2"/>
          <a:stretch>
            <a:fillRect/>
          </a:stretch>
        </p:blipFill>
        <p:spPr>
          <a:xfrm>
            <a:off x="838200" y="1863618"/>
            <a:ext cx="7649674" cy="4256627"/>
          </a:xfrm>
          <a:prstGeom prst="rect">
            <a:avLst/>
          </a:prstGeom>
        </p:spPr>
      </p:pic>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4818010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98726"/>
            <a:ext cx="10515600" cy="1325563"/>
          </a:xfrm>
        </p:spPr>
        <p:txBody>
          <a:bodyPr/>
          <a:lstStyle/>
          <a:p>
            <a:r>
              <a:rPr lang="ru-RU"/>
              <a:t>Операторы членства</a:t>
            </a:r>
          </a:p>
        </p:txBody>
      </p:sp>
      <p:sp>
        <p:nvSpPr>
          <p:cNvPr id="3" name="Объект 2"/>
          <p:cNvSpPr>
            <a:spLocks noGrp="1"/>
          </p:cNvSpPr>
          <p:nvPr>
            <p:ph idx="1"/>
          </p:nvPr>
        </p:nvSpPr>
        <p:spPr>
          <a:xfrm>
            <a:off x="713509" y="1524289"/>
            <a:ext cx="10515600" cy="4351338"/>
          </a:xfrm>
        </p:spPr>
        <p:txBody>
          <a:bodyPr>
            <a:normAutofit/>
          </a:bodyPr>
          <a:lstStyle/>
          <a:p>
            <a:pPr marL="0" indent="0">
              <a:buNone/>
            </a:pPr>
            <a:r>
              <a:rPr lang="ru-RU" sz="2000"/>
              <a:t>предназначены для проверки на наличие элемента в составных типах данных, таких, как строки, списки, кортежи или словари</a:t>
            </a:r>
          </a:p>
          <a:p>
            <a:pPr marL="0" indent="0">
              <a:buNone/>
            </a:pPr>
            <a:endParaRPr lang="ru-RU" sz="2000"/>
          </a:p>
        </p:txBody>
      </p:sp>
      <p:sp>
        <p:nvSpPr>
          <p:cNvPr id="4" name="Нижний колонтитул 3"/>
          <p:cNvSpPr>
            <a:spLocks noGrp="1"/>
          </p:cNvSpPr>
          <p:nvPr>
            <p:ph type="ftr" sz="quarter" idx="11"/>
          </p:nvPr>
        </p:nvSpPr>
        <p:spPr/>
        <p:txBody>
          <a:bodyPr/>
          <a:lstStyle/>
          <a:p>
            <a:r>
              <a:rPr lang="ru-RU"/>
              <a:t>Потылицина Е.М.</a:t>
            </a:r>
          </a:p>
        </p:txBody>
      </p:sp>
      <p:pic>
        <p:nvPicPr>
          <p:cNvPr id="6" name="Рисунок 5"/>
          <p:cNvPicPr>
            <a:picLocks noChangeAspect="1"/>
          </p:cNvPicPr>
          <p:nvPr/>
        </p:nvPicPr>
        <p:blipFill>
          <a:blip r:embed="rId2"/>
          <a:stretch>
            <a:fillRect/>
          </a:stretch>
        </p:blipFill>
        <p:spPr>
          <a:xfrm>
            <a:off x="838200" y="2441865"/>
            <a:ext cx="7061784" cy="3566154"/>
          </a:xfrm>
          <a:prstGeom prst="rect">
            <a:avLst/>
          </a:prstGeom>
        </p:spPr>
      </p:pic>
    </p:spTree>
    <p:extLst>
      <p:ext uri="{BB962C8B-B14F-4D97-AF65-F5344CB8AC3E}">
        <p14:creationId xmlns:p14="http://schemas.microsoft.com/office/powerpoint/2010/main" val="34380998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Операторы тождественности</a:t>
            </a:r>
          </a:p>
        </p:txBody>
      </p:sp>
      <p:sp>
        <p:nvSpPr>
          <p:cNvPr id="3" name="Объект 2"/>
          <p:cNvSpPr>
            <a:spLocks noGrp="1"/>
          </p:cNvSpPr>
          <p:nvPr>
            <p:ph idx="1"/>
          </p:nvPr>
        </p:nvSpPr>
        <p:spPr/>
        <p:txBody>
          <a:bodyPr>
            <a:normAutofit fontScale="92500" lnSpcReduction="20000"/>
          </a:bodyPr>
          <a:lstStyle/>
          <a:p>
            <a:pPr marL="0" indent="0">
              <a:buNone/>
            </a:pPr>
            <a:r>
              <a:rPr lang="ru-RU" sz="2400"/>
              <a:t>Сравнивают размещение двух объектов в памяти компьютера</a:t>
            </a:r>
          </a:p>
          <a:p>
            <a:pPr marL="0" indent="0">
              <a:buNone/>
            </a:pPr>
            <a:endParaRPr lang="ru-RU" sz="2400"/>
          </a:p>
          <a:p>
            <a:pPr marL="0" indent="0">
              <a:buNone/>
            </a:pPr>
            <a:endParaRPr lang="ru-RU" sz="2400"/>
          </a:p>
          <a:p>
            <a:pPr marL="0" indent="0">
              <a:buNone/>
            </a:pPr>
            <a:endParaRPr lang="ru-RU" sz="2400"/>
          </a:p>
          <a:p>
            <a:pPr marL="0" indent="0">
              <a:buNone/>
            </a:pPr>
            <a:endParaRPr lang="ru-RU" sz="2400"/>
          </a:p>
          <a:p>
            <a:pPr marL="0" indent="0">
              <a:buNone/>
            </a:pPr>
            <a:endParaRPr lang="ru-RU" sz="2400"/>
          </a:p>
          <a:p>
            <a:pPr marL="0" indent="0">
              <a:buNone/>
            </a:pPr>
            <a:endParaRPr lang="ru-RU" sz="2400"/>
          </a:p>
          <a:p>
            <a:pPr marL="0" indent="0">
              <a:buNone/>
            </a:pPr>
            <a:endParaRPr lang="ru-RU" sz="2400"/>
          </a:p>
          <a:p>
            <a:pPr marL="0" indent="0">
              <a:buNone/>
            </a:pPr>
            <a:r>
              <a:rPr lang="ru-RU" sz="1800" err="1"/>
              <a:t>id</a:t>
            </a:r>
            <a:r>
              <a:rPr lang="ru-RU" sz="1800"/>
              <a:t>(</a:t>
            </a:r>
            <a:r>
              <a:rPr lang="ru-RU" sz="1800" err="1"/>
              <a:t>object</a:t>
            </a:r>
            <a:r>
              <a:rPr lang="ru-RU" sz="1800"/>
              <a:t>) - Возвращает "адрес" объекта. Это целое число, которое гарантированно будет уникальным и постоянным для данного объекта в течение срока его существования</a:t>
            </a:r>
          </a:p>
          <a:p>
            <a:pPr marL="0" indent="0">
              <a:buNone/>
            </a:pPr>
            <a:endParaRPr lang="ru-RU" sz="2400"/>
          </a:p>
          <a:p>
            <a:pPr marL="0" indent="0">
              <a:buNone/>
            </a:pPr>
            <a:endParaRPr lang="ru-RU" sz="2400"/>
          </a:p>
        </p:txBody>
      </p:sp>
      <p:sp>
        <p:nvSpPr>
          <p:cNvPr id="4" name="Нижний колонтитул 3"/>
          <p:cNvSpPr>
            <a:spLocks noGrp="1"/>
          </p:cNvSpPr>
          <p:nvPr>
            <p:ph type="ftr" sz="quarter" idx="11"/>
          </p:nvPr>
        </p:nvSpPr>
        <p:spPr/>
        <p:txBody>
          <a:bodyPr/>
          <a:lstStyle/>
          <a:p>
            <a:r>
              <a:rPr lang="ru-RU"/>
              <a:t>Потылицина Е.М.</a:t>
            </a:r>
          </a:p>
        </p:txBody>
      </p:sp>
      <p:pic>
        <p:nvPicPr>
          <p:cNvPr id="6" name="Рисунок 5"/>
          <p:cNvPicPr>
            <a:picLocks noChangeAspect="1"/>
          </p:cNvPicPr>
          <p:nvPr/>
        </p:nvPicPr>
        <p:blipFill>
          <a:blip r:embed="rId2"/>
          <a:stretch>
            <a:fillRect/>
          </a:stretch>
        </p:blipFill>
        <p:spPr>
          <a:xfrm>
            <a:off x="838200" y="2990067"/>
            <a:ext cx="8349171" cy="2163824"/>
          </a:xfrm>
          <a:prstGeom prst="rect">
            <a:avLst/>
          </a:prstGeom>
        </p:spPr>
      </p:pic>
    </p:spTree>
    <p:extLst>
      <p:ext uri="{BB962C8B-B14F-4D97-AF65-F5344CB8AC3E}">
        <p14:creationId xmlns:p14="http://schemas.microsoft.com/office/powerpoint/2010/main" val="15848126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Практика</a:t>
            </a:r>
          </a:p>
        </p:txBody>
      </p:sp>
      <p:sp>
        <p:nvSpPr>
          <p:cNvPr id="3" name="Объект 2"/>
          <p:cNvSpPr>
            <a:spLocks noGrp="1"/>
          </p:cNvSpPr>
          <p:nvPr>
            <p:ph idx="1"/>
          </p:nvPr>
        </p:nvSpPr>
        <p:spPr>
          <a:xfrm>
            <a:off x="490298" y="1464398"/>
            <a:ext cx="8596668" cy="3880773"/>
          </a:xfrm>
        </p:spPr>
        <p:txBody>
          <a:bodyPr>
            <a:noAutofit/>
          </a:bodyPr>
          <a:lstStyle/>
          <a:p>
            <a:pPr>
              <a:buFont typeface="+mj-lt"/>
              <a:buAutoNum type="arabicPeriod"/>
            </a:pPr>
            <a:r>
              <a:rPr lang="ru-RU" sz="1600"/>
              <a:t>Переменной </a:t>
            </a:r>
            <a:r>
              <a:rPr lang="ru-RU" sz="1600" err="1"/>
              <a:t>var_int</a:t>
            </a:r>
            <a:r>
              <a:rPr lang="ru-RU" sz="1600"/>
              <a:t> присвойте значение 10, </a:t>
            </a:r>
            <a:r>
              <a:rPr lang="ru-RU" sz="1600" err="1"/>
              <a:t>var_float</a:t>
            </a:r>
            <a:r>
              <a:rPr lang="ru-RU" sz="1600"/>
              <a:t> - значение 8.</a:t>
            </a:r>
            <a:r>
              <a:rPr lang="en-US" sz="1600"/>
              <a:t>5</a:t>
            </a:r>
            <a:r>
              <a:rPr lang="ru-RU" sz="1600"/>
              <a:t>, </a:t>
            </a:r>
            <a:r>
              <a:rPr lang="ru-RU" sz="1600" err="1"/>
              <a:t>var_str</a:t>
            </a:r>
            <a:r>
              <a:rPr lang="ru-RU" sz="1600"/>
              <a:t> - "</a:t>
            </a:r>
            <a:r>
              <a:rPr lang="ru-RU" sz="1600" err="1"/>
              <a:t>No</a:t>
            </a:r>
            <a:r>
              <a:rPr lang="ru-RU" sz="1600"/>
              <a:t>".</a:t>
            </a:r>
          </a:p>
          <a:p>
            <a:pPr>
              <a:buFont typeface="+mj-lt"/>
              <a:buAutoNum type="arabicPeriod"/>
            </a:pPr>
            <a:r>
              <a:rPr lang="ru-RU" sz="1600"/>
              <a:t>Измените значение, хранимое в переменной </a:t>
            </a:r>
            <a:r>
              <a:rPr lang="ru-RU" sz="1600" err="1"/>
              <a:t>var_int</a:t>
            </a:r>
            <a:r>
              <a:rPr lang="ru-RU" sz="1600"/>
              <a:t>, увеличив его в </a:t>
            </a:r>
            <a:r>
              <a:rPr lang="en-US" sz="1600"/>
              <a:t>4</a:t>
            </a:r>
            <a:r>
              <a:rPr lang="ru-RU" sz="1600"/>
              <a:t>.5 раза, результат свяжите с переменной </a:t>
            </a:r>
            <a:r>
              <a:rPr lang="ru-RU" sz="1600" err="1"/>
              <a:t>big_int</a:t>
            </a:r>
            <a:r>
              <a:rPr lang="ru-RU" sz="1600"/>
              <a:t>.</a:t>
            </a:r>
          </a:p>
          <a:p>
            <a:pPr>
              <a:buFont typeface="+mj-lt"/>
              <a:buAutoNum type="arabicPeriod"/>
            </a:pPr>
            <a:r>
              <a:rPr lang="ru-RU" sz="1600"/>
              <a:t>Измените значение, хранимое в переменной </a:t>
            </a:r>
            <a:r>
              <a:rPr lang="ru-RU" sz="1600" err="1"/>
              <a:t>var_float</a:t>
            </a:r>
            <a:r>
              <a:rPr lang="ru-RU" sz="1600"/>
              <a:t>, уменьшив его на единицу, результат свяжите с той же переменной.</a:t>
            </a:r>
          </a:p>
          <a:p>
            <a:pPr>
              <a:buFont typeface="+mj-lt"/>
              <a:buAutoNum type="arabicPeriod"/>
            </a:pPr>
            <a:r>
              <a:rPr lang="ru-RU" sz="1600"/>
              <a:t>Разделите </a:t>
            </a:r>
            <a:r>
              <a:rPr lang="ru-RU" sz="1600" err="1"/>
              <a:t>var_int</a:t>
            </a:r>
            <a:r>
              <a:rPr lang="ru-RU" sz="1600"/>
              <a:t> на </a:t>
            </a:r>
            <a:r>
              <a:rPr lang="ru-RU" sz="1600" err="1"/>
              <a:t>var_float</a:t>
            </a:r>
            <a:r>
              <a:rPr lang="ru-RU" sz="1600"/>
              <a:t>, а затем </a:t>
            </a:r>
            <a:r>
              <a:rPr lang="ru-RU" sz="1600" err="1"/>
              <a:t>big_int</a:t>
            </a:r>
            <a:r>
              <a:rPr lang="ru-RU" sz="1600"/>
              <a:t> на </a:t>
            </a:r>
            <a:r>
              <a:rPr lang="ru-RU" sz="1600" err="1"/>
              <a:t>var_float</a:t>
            </a:r>
            <a:r>
              <a:rPr lang="ru-RU" sz="1600"/>
              <a:t>. Результат данных выражений не привязывайте ни к каким переменным.</a:t>
            </a:r>
          </a:p>
          <a:p>
            <a:pPr>
              <a:buFont typeface="+mj-lt"/>
              <a:buAutoNum type="arabicPeriod"/>
            </a:pPr>
            <a:r>
              <a:rPr lang="ru-RU" sz="1600"/>
              <a:t>Измените значение переменной </a:t>
            </a:r>
            <a:r>
              <a:rPr lang="ru-RU" sz="1600" err="1"/>
              <a:t>var_str</a:t>
            </a:r>
            <a:r>
              <a:rPr lang="ru-RU" sz="1600"/>
              <a:t> на "</a:t>
            </a:r>
            <a:r>
              <a:rPr lang="ru-RU" sz="1600" err="1"/>
              <a:t>NoNoYesYesYes</a:t>
            </a:r>
            <a:r>
              <a:rPr lang="ru-RU" sz="1600"/>
              <a:t>". При формировании нового значения используйте операции конкатенации (+) и повторения строки (*).</a:t>
            </a:r>
          </a:p>
          <a:p>
            <a:pPr>
              <a:buFont typeface="+mj-lt"/>
              <a:buAutoNum type="arabicPeriod"/>
            </a:pPr>
            <a:r>
              <a:rPr lang="ru-RU" sz="1600"/>
              <a:t>Выведите значения всех переменных.</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29403069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Практика. Задача</a:t>
            </a:r>
          </a:p>
        </p:txBody>
      </p:sp>
      <p:sp>
        <p:nvSpPr>
          <p:cNvPr id="3" name="Объект 2"/>
          <p:cNvSpPr>
            <a:spLocks noGrp="1"/>
          </p:cNvSpPr>
          <p:nvPr>
            <p:ph idx="1"/>
          </p:nvPr>
        </p:nvSpPr>
        <p:spPr>
          <a:xfrm>
            <a:off x="677334" y="1745673"/>
            <a:ext cx="8596668" cy="4295689"/>
          </a:xfrm>
        </p:spPr>
        <p:txBody>
          <a:bodyPr/>
          <a:lstStyle/>
          <a:p>
            <a:pPr>
              <a:buAutoNum type="arabicPeriod"/>
            </a:pPr>
            <a:r>
              <a:rPr lang="ru-RU"/>
              <a:t>Вывести уравнение прямой, проходящей через заданные точки</a:t>
            </a:r>
          </a:p>
          <a:p>
            <a:pPr marL="0" indent="0">
              <a:buNone/>
            </a:pPr>
            <a:r>
              <a:rPr lang="ru-RU"/>
              <a:t>(Уравнение прямой на координатной плоскости имеет следующий вид:</a:t>
            </a:r>
          </a:p>
          <a:p>
            <a:pPr marL="0" indent="0">
              <a:buNone/>
            </a:pPr>
            <a:r>
              <a:rPr lang="ru-RU"/>
              <a:t>y = </a:t>
            </a:r>
            <a:r>
              <a:rPr lang="ru-RU" err="1"/>
              <a:t>kx</a:t>
            </a:r>
            <a:r>
              <a:rPr lang="ru-RU"/>
              <a:t> + b. Если известны координаты двух лежащих на этой прямой точек, можно определить значения коэффициентов </a:t>
            </a:r>
            <a:r>
              <a:rPr lang="ru-RU" i="1"/>
              <a:t>k</a:t>
            </a:r>
            <a:r>
              <a:rPr lang="ru-RU"/>
              <a:t> и </a:t>
            </a:r>
            <a:r>
              <a:rPr lang="ru-RU" i="1"/>
              <a:t>b</a:t>
            </a:r>
            <a:r>
              <a:rPr lang="ru-RU"/>
              <a:t>, решив систему уравнений.)</a:t>
            </a:r>
          </a:p>
          <a:p>
            <a:pPr marL="0" indent="0">
              <a:buNone/>
            </a:pPr>
            <a:r>
              <a:rPr lang="ru-RU"/>
              <a:t>Вывести ответ в виде</a:t>
            </a:r>
          </a:p>
          <a:p>
            <a:pPr>
              <a:buAutoNum type="arabicPeriod"/>
            </a:pPr>
            <a:endParaRPr lang="ru-RU"/>
          </a:p>
        </p:txBody>
      </p:sp>
      <p:pic>
        <p:nvPicPr>
          <p:cNvPr id="4" name="Рисунок 3"/>
          <p:cNvPicPr>
            <a:picLocks noChangeAspect="1"/>
          </p:cNvPicPr>
          <p:nvPr/>
        </p:nvPicPr>
        <p:blipFill>
          <a:blip r:embed="rId2"/>
          <a:stretch>
            <a:fillRect/>
          </a:stretch>
        </p:blipFill>
        <p:spPr>
          <a:xfrm>
            <a:off x="908337" y="3893517"/>
            <a:ext cx="5591729" cy="2148235"/>
          </a:xfrm>
          <a:prstGeom prst="rect">
            <a:avLst/>
          </a:prstGeom>
        </p:spPr>
      </p:pic>
      <p:sp>
        <p:nvSpPr>
          <p:cNvPr id="5" name="Нижний колонтитул 4"/>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40467020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227214"/>
            <a:ext cx="8596668" cy="1320800"/>
          </a:xfrm>
        </p:spPr>
        <p:txBody>
          <a:bodyPr/>
          <a:lstStyle/>
          <a:p>
            <a:r>
              <a:rPr lang="en-US" err="1"/>
              <a:t>Pythonic</a:t>
            </a:r>
            <a:r>
              <a:rPr lang="en-US"/>
              <a:t> way </a:t>
            </a:r>
            <a:endParaRPr lang="ru-RU"/>
          </a:p>
        </p:txBody>
      </p:sp>
      <p:sp>
        <p:nvSpPr>
          <p:cNvPr id="3" name="Объект 2"/>
          <p:cNvSpPr>
            <a:spLocks noGrp="1"/>
          </p:cNvSpPr>
          <p:nvPr>
            <p:ph idx="1"/>
          </p:nvPr>
        </p:nvSpPr>
        <p:spPr>
          <a:xfrm>
            <a:off x="677334" y="1379193"/>
            <a:ext cx="8596668" cy="3880773"/>
          </a:xfrm>
        </p:spPr>
        <p:txBody>
          <a:bodyPr>
            <a:noAutofit/>
          </a:bodyPr>
          <a:lstStyle/>
          <a:p>
            <a:pPr algn="just"/>
            <a:r>
              <a:rPr lang="ru-RU" sz="2400"/>
              <a:t>Как и почти для каждого языка программирования, в </a:t>
            </a:r>
            <a:r>
              <a:rPr lang="en-US" sz="2400"/>
              <a:t>Python </a:t>
            </a:r>
            <a:r>
              <a:rPr lang="ru-RU" sz="2400"/>
              <a:t>существуют определенные стилистические и общепринятые рекомендации, принятые сообществом для продвижения унифицированных, поддерживаемых и лаконичных приложений.</a:t>
            </a:r>
          </a:p>
          <a:p>
            <a:pPr algn="just"/>
            <a:r>
              <a:rPr lang="ru-RU" sz="2400"/>
              <a:t>Эти рекомендации, касаются имен переменных, классов и модулей, циклических структур и даже правильного способа переноса строк кода. </a:t>
            </a:r>
          </a:p>
          <a:p>
            <a:pPr algn="just"/>
            <a:r>
              <a:rPr lang="ru-RU" sz="2400"/>
              <a:t>Название «</a:t>
            </a:r>
            <a:r>
              <a:rPr lang="ru-RU" sz="2400" err="1"/>
              <a:t>Pythonic</a:t>
            </a:r>
            <a:r>
              <a:rPr lang="ru-RU" sz="2400"/>
              <a:t>» было придумано для описания любой программы, функции или блока кода, который следует этим правилам и использует уникальные возможности </a:t>
            </a:r>
            <a:r>
              <a:rPr lang="ru-RU" sz="2400" err="1"/>
              <a:t>Python</a:t>
            </a:r>
            <a:r>
              <a:rPr lang="ru-RU" sz="2400"/>
              <a:t>.</a:t>
            </a:r>
          </a:p>
        </p:txBody>
      </p:sp>
      <p:sp>
        <p:nvSpPr>
          <p:cNvPr id="4" name="Нижний колонтитул 3"/>
          <p:cNvSpPr>
            <a:spLocks noGrp="1"/>
          </p:cNvSpPr>
          <p:nvPr>
            <p:ph type="ftr" sz="quarter" idx="11"/>
          </p:nvPr>
        </p:nvSpPr>
        <p:spPr/>
        <p:txBody>
          <a:bodyPr/>
          <a:lstStyle/>
          <a:p>
            <a:r>
              <a:rPr lang="ru-RU" err="1"/>
              <a:t>Потылицина</a:t>
            </a:r>
            <a:r>
              <a:rPr lang="ru-RU"/>
              <a:t> Е.М.</a:t>
            </a:r>
          </a:p>
        </p:txBody>
      </p:sp>
    </p:spTree>
    <p:extLst>
      <p:ext uri="{BB962C8B-B14F-4D97-AF65-F5344CB8AC3E}">
        <p14:creationId xmlns:p14="http://schemas.microsoft.com/office/powerpoint/2010/main" val="49579420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Ясность кода</a:t>
            </a:r>
          </a:p>
        </p:txBody>
      </p:sp>
      <p:sp>
        <p:nvSpPr>
          <p:cNvPr id="3" name="Объект 2"/>
          <p:cNvSpPr>
            <a:spLocks noGrp="1"/>
          </p:cNvSpPr>
          <p:nvPr>
            <p:ph idx="1"/>
          </p:nvPr>
        </p:nvSpPr>
        <p:spPr/>
        <p:txBody>
          <a:bodyPr>
            <a:normAutofit/>
          </a:bodyPr>
          <a:lstStyle/>
          <a:p>
            <a:pPr marL="0" indent="0">
              <a:buNone/>
            </a:pPr>
            <a:r>
              <a:rPr lang="ru-RU" sz="2400"/>
              <a:t>Среди начинающих разработчиков существует общепринятый менталитет «это работает - не трогай это», когда дело доходит до кода.</a:t>
            </a:r>
          </a:p>
          <a:p>
            <a:pPr marL="0" indent="0">
              <a:buNone/>
            </a:pPr>
            <a:endParaRPr lang="ru-RU" sz="2400"/>
          </a:p>
          <a:p>
            <a:pPr marL="0" indent="0">
              <a:buNone/>
            </a:pPr>
            <a:r>
              <a:rPr lang="ru-RU" sz="2400"/>
              <a:t>Это противоречит философии </a:t>
            </a:r>
            <a:r>
              <a:rPr lang="en-US" sz="2400"/>
              <a:t>Python!</a:t>
            </a:r>
          </a:p>
          <a:p>
            <a:pPr marL="0" indent="0">
              <a:buNone/>
            </a:pPr>
            <a:endParaRPr lang="en-US" sz="2400"/>
          </a:p>
          <a:p>
            <a:pPr marL="0" indent="0">
              <a:buNone/>
            </a:pPr>
            <a:r>
              <a:rPr lang="ru-RU" sz="2400"/>
              <a:t>Код должен быть </a:t>
            </a:r>
            <a:r>
              <a:rPr lang="ru-RU" sz="2400" err="1"/>
              <a:t>легкочитаемый</a:t>
            </a:r>
            <a:r>
              <a:rPr lang="ru-RU" sz="2400"/>
              <a:t> и понятный вам и коллегам.</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7957135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p:cNvPicPr>
            <a:picLocks noGrp="1" noChangeAspect="1"/>
          </p:cNvPicPr>
          <p:nvPr>
            <p:ph idx="1"/>
          </p:nvPr>
        </p:nvPicPr>
        <p:blipFill>
          <a:blip r:embed="rId2"/>
          <a:stretch>
            <a:fillRect/>
          </a:stretch>
        </p:blipFill>
        <p:spPr>
          <a:xfrm>
            <a:off x="3020150" y="356811"/>
            <a:ext cx="4045668" cy="6119993"/>
          </a:xfrm>
          <a:prstGeom prst="rect">
            <a:avLst/>
          </a:prstGeom>
        </p:spPr>
      </p:pic>
      <p:sp>
        <p:nvSpPr>
          <p:cNvPr id="4" name="Нижний колонтитул 3"/>
          <p:cNvSpPr>
            <a:spLocks noGrp="1"/>
          </p:cNvSpPr>
          <p:nvPr>
            <p:ph type="ftr" sz="quarter" idx="11"/>
          </p:nvPr>
        </p:nvSpPr>
        <p:spPr/>
        <p:txBody>
          <a:bodyPr/>
          <a:lstStyle/>
          <a:p>
            <a:r>
              <a:rPr lang="ru-RU"/>
              <a:t>Потылицина Е.М.</a:t>
            </a:r>
          </a:p>
        </p:txBody>
      </p:sp>
      <p:sp>
        <p:nvSpPr>
          <p:cNvPr id="7" name="TextBox 6"/>
          <p:cNvSpPr txBox="1"/>
          <p:nvPr/>
        </p:nvSpPr>
        <p:spPr>
          <a:xfrm>
            <a:off x="7946968" y="2955142"/>
            <a:ext cx="1013419" cy="923330"/>
          </a:xfrm>
          <a:prstGeom prst="rect">
            <a:avLst/>
          </a:prstGeom>
          <a:noFill/>
        </p:spPr>
        <p:txBody>
          <a:bodyPr wrap="none" rtlCol="0">
            <a:spAutoFit/>
          </a:bodyPr>
          <a:lstStyle/>
          <a:p>
            <a:r>
              <a:rPr lang="en-US" sz="5400" b="1">
                <a:solidFill>
                  <a:srgbClr val="C00000"/>
                </a:solidFill>
              </a:rPr>
              <a:t>No</a:t>
            </a:r>
            <a:endParaRPr lang="ru-RU" sz="5400" b="1">
              <a:solidFill>
                <a:srgbClr val="C00000"/>
              </a:solidFill>
            </a:endParaRPr>
          </a:p>
        </p:txBody>
      </p:sp>
    </p:spTree>
    <p:extLst>
      <p:ext uri="{BB962C8B-B14F-4D97-AF65-F5344CB8AC3E}">
        <p14:creationId xmlns:p14="http://schemas.microsoft.com/office/powerpoint/2010/main" val="13190689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177338"/>
            <a:ext cx="8596668" cy="1320800"/>
          </a:xfrm>
        </p:spPr>
        <p:txBody>
          <a:bodyPr/>
          <a:lstStyle/>
          <a:p>
            <a:r>
              <a:rPr lang="ru-RU"/>
              <a:t>КПД</a:t>
            </a:r>
          </a:p>
        </p:txBody>
      </p:sp>
      <p:sp>
        <p:nvSpPr>
          <p:cNvPr id="3" name="Объект 2"/>
          <p:cNvSpPr>
            <a:spLocks noGrp="1"/>
          </p:cNvSpPr>
          <p:nvPr>
            <p:ph idx="1"/>
          </p:nvPr>
        </p:nvSpPr>
        <p:spPr>
          <a:xfrm>
            <a:off x="677334" y="1379193"/>
            <a:ext cx="8596668" cy="3880773"/>
          </a:xfrm>
        </p:spPr>
        <p:txBody>
          <a:bodyPr>
            <a:noAutofit/>
          </a:bodyPr>
          <a:lstStyle/>
          <a:p>
            <a:pPr algn="just"/>
            <a:r>
              <a:rPr lang="ru-RU" sz="2000" err="1"/>
              <a:t>Python</a:t>
            </a:r>
            <a:r>
              <a:rPr lang="ru-RU" sz="2000"/>
              <a:t> существует уже почти три десятилетия и быстро стал одним из самых популярных языков разработчиков во всем мире. </a:t>
            </a:r>
          </a:p>
          <a:p>
            <a:pPr algn="just"/>
            <a:r>
              <a:rPr lang="ru-RU" sz="2000" err="1"/>
              <a:t>Python</a:t>
            </a:r>
            <a:r>
              <a:rPr lang="ru-RU" sz="2000"/>
              <a:t> также известен тем, что содержит множество библиотек, которые могут делать практически все, что вы хотите или что вам нужно. Многие из этих библиотек и функций видят, что тысячи участников создают обновления в течение нескольких лет, выжимая как можно большую производительность из каждой строки кода. </a:t>
            </a:r>
          </a:p>
          <a:p>
            <a:pPr algn="just"/>
            <a:r>
              <a:rPr lang="ru-RU" sz="2000"/>
              <a:t>Хотя вы, безусловно, можете написать свою собственную оптимальную функцию сравнения строк, скорее всего, то, что вы придумали, не будет быстрее, чем то, что уже существует, и время, потраченное на разработку новой функции, могло быть потрачено на работу над реальной проблемой, которую вы пытаетесь решить.</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224491984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So</a:t>
            </a:r>
            <a:endParaRPr lang="ru-RU"/>
          </a:p>
        </p:txBody>
      </p:sp>
      <p:sp>
        <p:nvSpPr>
          <p:cNvPr id="3" name="Объект 2"/>
          <p:cNvSpPr>
            <a:spLocks noGrp="1"/>
          </p:cNvSpPr>
          <p:nvPr>
            <p:ph idx="1"/>
          </p:nvPr>
        </p:nvSpPr>
        <p:spPr/>
        <p:txBody>
          <a:bodyPr>
            <a:normAutofit/>
          </a:bodyPr>
          <a:lstStyle/>
          <a:p>
            <a:pPr marL="0" indent="0">
              <a:buNone/>
            </a:pPr>
            <a:r>
              <a:rPr lang="ru-RU" sz="3200"/>
              <a:t>Один из ключевых моментов </a:t>
            </a:r>
            <a:r>
              <a:rPr lang="en-US" sz="3200" err="1"/>
              <a:t>Pytonic</a:t>
            </a:r>
            <a:r>
              <a:rPr lang="en-US" sz="3200"/>
              <a:t> way – </a:t>
            </a:r>
            <a:r>
              <a:rPr lang="ru-RU" sz="3200"/>
              <a:t>это использование особенных встроенных функций языка, библиотек</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797242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Отступление</a:t>
            </a:r>
          </a:p>
        </p:txBody>
      </p:sp>
      <p:sp>
        <p:nvSpPr>
          <p:cNvPr id="3" name="Объект 2"/>
          <p:cNvSpPr>
            <a:spLocks noGrp="1"/>
          </p:cNvSpPr>
          <p:nvPr>
            <p:ph idx="1"/>
          </p:nvPr>
        </p:nvSpPr>
        <p:spPr>
          <a:xfrm>
            <a:off x="677334" y="2160589"/>
            <a:ext cx="9128818" cy="3880773"/>
          </a:xfrm>
        </p:spPr>
        <p:txBody>
          <a:bodyPr>
            <a:normAutofit/>
          </a:bodyPr>
          <a:lstStyle/>
          <a:p>
            <a:pPr marL="0" indent="0">
              <a:buNone/>
            </a:pPr>
            <a:r>
              <a:rPr lang="ru-RU" sz="2800"/>
              <a:t>Бьярн Страуструп</a:t>
            </a:r>
          </a:p>
          <a:p>
            <a:endParaRPr lang="ru-RU" sz="2800"/>
          </a:p>
          <a:p>
            <a:endParaRPr lang="ru-RU" sz="2800"/>
          </a:p>
          <a:p>
            <a:pPr marL="0" indent="0">
              <a:buNone/>
            </a:pPr>
            <a:r>
              <a:rPr lang="ru-RU" sz="2800"/>
              <a:t>«Есть всего два типа языков программирования: те, на которые люди всё время ругаются, и те, которые никто не использует».</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33501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Определить, находится ли конкретная строка в массиве</a:t>
            </a:r>
          </a:p>
        </p:txBody>
      </p:sp>
      <p:sp>
        <p:nvSpPr>
          <p:cNvPr id="3" name="Объект 2"/>
          <p:cNvSpPr>
            <a:spLocks noGrp="1"/>
          </p:cNvSpPr>
          <p:nvPr>
            <p:ph idx="1"/>
          </p:nvPr>
        </p:nvSpPr>
        <p:spPr/>
        <p:txBody>
          <a:bodyPr>
            <a:normAutofit/>
          </a:bodyPr>
          <a:lstStyle/>
          <a:p>
            <a:pPr marL="0" indent="0">
              <a:buNone/>
            </a:pPr>
            <a:r>
              <a:rPr lang="en-US" sz="2400" err="1"/>
              <a:t>arr</a:t>
            </a:r>
            <a:r>
              <a:rPr lang="en-US" sz="2400"/>
              <a:t> = ["apples", "oranges", "bananas", "grapes"]</a:t>
            </a:r>
          </a:p>
          <a:p>
            <a:pPr marL="0" indent="0">
              <a:buNone/>
            </a:pPr>
            <a:r>
              <a:rPr lang="en-US" sz="2400"/>
              <a:t>s = "cherries"</a:t>
            </a:r>
          </a:p>
          <a:p>
            <a:pPr marL="0" indent="0">
              <a:buNone/>
            </a:pPr>
            <a:r>
              <a:rPr lang="en-US" sz="2400"/>
              <a:t>found = False</a:t>
            </a:r>
          </a:p>
          <a:p>
            <a:pPr marL="0" indent="0">
              <a:buNone/>
            </a:pPr>
            <a:r>
              <a:rPr lang="en-US" sz="2400"/>
              <a:t>size = </a:t>
            </a:r>
            <a:r>
              <a:rPr lang="en-US" sz="2400" err="1"/>
              <a:t>len</a:t>
            </a:r>
            <a:r>
              <a:rPr lang="en-US" sz="2400"/>
              <a:t>(</a:t>
            </a:r>
            <a:r>
              <a:rPr lang="en-US" sz="2400" err="1"/>
              <a:t>arr</a:t>
            </a:r>
            <a:r>
              <a:rPr lang="en-US" sz="2400"/>
              <a:t>)</a:t>
            </a:r>
          </a:p>
          <a:p>
            <a:pPr marL="0" indent="0">
              <a:buNone/>
            </a:pPr>
            <a:r>
              <a:rPr lang="en-US" sz="2400"/>
              <a:t>for </a:t>
            </a:r>
            <a:r>
              <a:rPr lang="en-US" sz="2400" err="1"/>
              <a:t>i</a:t>
            </a:r>
            <a:r>
              <a:rPr lang="en-US" sz="2400"/>
              <a:t> in range(0, size):</a:t>
            </a:r>
            <a:r>
              <a:rPr lang="ru-RU" sz="2400"/>
              <a:t>	</a:t>
            </a:r>
            <a:r>
              <a:rPr lang="ru-RU" sz="2400" b="1"/>
              <a:t>	</a:t>
            </a:r>
            <a:r>
              <a:rPr lang="en-US" sz="2400" b="1">
                <a:solidFill>
                  <a:srgbClr val="FF0000"/>
                </a:solidFill>
              </a:rPr>
              <a:t>No </a:t>
            </a:r>
            <a:r>
              <a:rPr lang="en-US" sz="2400" b="1" err="1">
                <a:solidFill>
                  <a:srgbClr val="FF0000"/>
                </a:solidFill>
              </a:rPr>
              <a:t>pythonic</a:t>
            </a:r>
            <a:endParaRPr lang="en-US" sz="2400" b="1">
              <a:solidFill>
                <a:srgbClr val="FF0000"/>
              </a:solidFill>
            </a:endParaRPr>
          </a:p>
          <a:p>
            <a:pPr marL="0" indent="0">
              <a:buNone/>
            </a:pPr>
            <a:r>
              <a:rPr lang="en-US" sz="2400"/>
              <a:t>    if </a:t>
            </a:r>
            <a:r>
              <a:rPr lang="en-US" sz="2400" err="1"/>
              <a:t>arr</a:t>
            </a:r>
            <a:r>
              <a:rPr lang="en-US" sz="2400"/>
              <a:t>[</a:t>
            </a:r>
            <a:r>
              <a:rPr lang="en-US" sz="2400" err="1"/>
              <a:t>i</a:t>
            </a:r>
            <a:r>
              <a:rPr lang="en-US" sz="2400"/>
              <a:t>] == s:</a:t>
            </a:r>
          </a:p>
          <a:p>
            <a:pPr marL="0" indent="0">
              <a:buNone/>
            </a:pPr>
            <a:r>
              <a:rPr lang="en-US" sz="2400"/>
              <a:t>        found = True</a:t>
            </a:r>
            <a:endParaRPr lang="ru-RU" sz="2400"/>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38398536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err="1"/>
              <a:t>Pytonic</a:t>
            </a:r>
            <a:endParaRPr lang="ru-RU"/>
          </a:p>
        </p:txBody>
      </p:sp>
      <p:sp>
        <p:nvSpPr>
          <p:cNvPr id="3" name="Объект 2"/>
          <p:cNvSpPr>
            <a:spLocks noGrp="1"/>
          </p:cNvSpPr>
          <p:nvPr>
            <p:ph idx="1"/>
          </p:nvPr>
        </p:nvSpPr>
        <p:spPr/>
        <p:txBody>
          <a:bodyPr>
            <a:normAutofit/>
          </a:bodyPr>
          <a:lstStyle/>
          <a:p>
            <a:pPr marL="0" indent="0">
              <a:buNone/>
            </a:pPr>
            <a:r>
              <a:rPr lang="en-US" sz="2800" err="1"/>
              <a:t>arr</a:t>
            </a:r>
            <a:r>
              <a:rPr lang="en-US" sz="2800"/>
              <a:t> = ["apples", "oranges", "bananas", "grapes"]</a:t>
            </a:r>
          </a:p>
          <a:p>
            <a:pPr marL="0" indent="0">
              <a:buNone/>
            </a:pPr>
            <a:r>
              <a:rPr lang="en-US" sz="2800"/>
              <a:t>found = "cherries" in </a:t>
            </a:r>
            <a:r>
              <a:rPr lang="en-US" sz="2800" err="1"/>
              <a:t>arr</a:t>
            </a:r>
            <a:endParaRPr lang="ru-RU" sz="2800"/>
          </a:p>
        </p:txBody>
      </p:sp>
      <p:sp>
        <p:nvSpPr>
          <p:cNvPr id="4" name="Нижний колонтитул 3"/>
          <p:cNvSpPr>
            <a:spLocks noGrp="1"/>
          </p:cNvSpPr>
          <p:nvPr>
            <p:ph type="ftr" sz="quarter" idx="11"/>
          </p:nvPr>
        </p:nvSpPr>
        <p:spPr/>
        <p:txBody>
          <a:bodyPr/>
          <a:lstStyle/>
          <a:p>
            <a:r>
              <a:rPr lang="ru-RU"/>
              <a:t>Потылицина Е.М.</a:t>
            </a:r>
          </a:p>
        </p:txBody>
      </p:sp>
      <p:sp>
        <p:nvSpPr>
          <p:cNvPr id="6" name="TextBox 5"/>
          <p:cNvSpPr txBox="1"/>
          <p:nvPr/>
        </p:nvSpPr>
        <p:spPr>
          <a:xfrm>
            <a:off x="5127567" y="3516200"/>
            <a:ext cx="2470265" cy="584775"/>
          </a:xfrm>
          <a:prstGeom prst="rect">
            <a:avLst/>
          </a:prstGeom>
          <a:noFill/>
        </p:spPr>
        <p:txBody>
          <a:bodyPr wrap="square" rtlCol="0">
            <a:spAutoFit/>
          </a:bodyPr>
          <a:lstStyle/>
          <a:p>
            <a:r>
              <a:rPr lang="en-US" sz="3200" b="1" err="1">
                <a:solidFill>
                  <a:srgbClr val="00B050"/>
                </a:solidFill>
              </a:rPr>
              <a:t>Pythonic</a:t>
            </a:r>
            <a:endParaRPr lang="ru-RU" sz="3200" b="1">
              <a:solidFill>
                <a:srgbClr val="00B050"/>
              </a:solidFill>
            </a:endParaRPr>
          </a:p>
        </p:txBody>
      </p:sp>
    </p:spTree>
    <p:extLst>
      <p:ext uri="{BB962C8B-B14F-4D97-AF65-F5344CB8AC3E}">
        <p14:creationId xmlns:p14="http://schemas.microsoft.com/office/powerpoint/2010/main" val="17907137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Удвоить все четные элементы массива</a:t>
            </a:r>
          </a:p>
        </p:txBody>
      </p:sp>
      <p:sp>
        <p:nvSpPr>
          <p:cNvPr id="3" name="Объект 2"/>
          <p:cNvSpPr>
            <a:spLocks noGrp="1"/>
          </p:cNvSpPr>
          <p:nvPr>
            <p:ph idx="1"/>
          </p:nvPr>
        </p:nvSpPr>
        <p:spPr/>
        <p:txBody>
          <a:bodyPr>
            <a:normAutofit/>
          </a:bodyPr>
          <a:lstStyle/>
          <a:p>
            <a:pPr marL="0" indent="0">
              <a:buNone/>
            </a:pPr>
            <a:r>
              <a:rPr lang="en-US" sz="3200" err="1"/>
              <a:t>arr</a:t>
            </a:r>
            <a:r>
              <a:rPr lang="en-US" sz="3200"/>
              <a:t> = [1, 2, 3, 4, 5, 6]</a:t>
            </a:r>
          </a:p>
          <a:p>
            <a:pPr marL="0" indent="0">
              <a:buNone/>
            </a:pPr>
            <a:r>
              <a:rPr lang="en-US" sz="3200"/>
              <a:t>length = </a:t>
            </a:r>
            <a:r>
              <a:rPr lang="en-US" sz="3200" err="1"/>
              <a:t>len</a:t>
            </a:r>
            <a:r>
              <a:rPr lang="en-US" sz="3200"/>
              <a:t>(</a:t>
            </a:r>
            <a:r>
              <a:rPr lang="en-US" sz="3200" err="1"/>
              <a:t>arr</a:t>
            </a:r>
            <a:r>
              <a:rPr lang="en-US" sz="3200"/>
              <a:t>)</a:t>
            </a:r>
          </a:p>
          <a:p>
            <a:pPr marL="0" indent="0">
              <a:buNone/>
            </a:pPr>
            <a:r>
              <a:rPr lang="en-US" sz="3200"/>
              <a:t>for </a:t>
            </a:r>
            <a:r>
              <a:rPr lang="en-US" sz="3200" err="1"/>
              <a:t>i</a:t>
            </a:r>
            <a:r>
              <a:rPr lang="en-US" sz="3200"/>
              <a:t> in range(0, length):				</a:t>
            </a:r>
            <a:r>
              <a:rPr lang="en-US" sz="3200" b="1">
                <a:solidFill>
                  <a:srgbClr val="FF0000"/>
                </a:solidFill>
              </a:rPr>
              <a:t>No </a:t>
            </a:r>
            <a:r>
              <a:rPr lang="en-US" sz="3200" b="1" err="1">
                <a:solidFill>
                  <a:srgbClr val="FF0000"/>
                </a:solidFill>
              </a:rPr>
              <a:t>pythonic</a:t>
            </a:r>
            <a:endParaRPr lang="en-US" sz="3200" b="1">
              <a:solidFill>
                <a:srgbClr val="FF0000"/>
              </a:solidFill>
            </a:endParaRPr>
          </a:p>
          <a:p>
            <a:pPr marL="0" indent="0">
              <a:buNone/>
            </a:pPr>
            <a:r>
              <a:rPr lang="en-US" sz="3200"/>
              <a:t>    if </a:t>
            </a:r>
            <a:r>
              <a:rPr lang="en-US" sz="3200" err="1"/>
              <a:t>arr</a:t>
            </a:r>
            <a:r>
              <a:rPr lang="en-US" sz="3200"/>
              <a:t>[</a:t>
            </a:r>
            <a:r>
              <a:rPr lang="en-US" sz="3200" err="1"/>
              <a:t>i</a:t>
            </a:r>
            <a:r>
              <a:rPr lang="en-US" sz="3200"/>
              <a:t>] % 2 == 0:</a:t>
            </a:r>
          </a:p>
          <a:p>
            <a:pPr marL="0" indent="0">
              <a:buNone/>
            </a:pPr>
            <a:r>
              <a:rPr lang="en-US" sz="3200"/>
              <a:t>        </a:t>
            </a:r>
            <a:r>
              <a:rPr lang="en-US" sz="3200" err="1"/>
              <a:t>arr</a:t>
            </a:r>
            <a:r>
              <a:rPr lang="en-US" sz="3200"/>
              <a:t>[</a:t>
            </a:r>
            <a:r>
              <a:rPr lang="en-US" sz="3200" err="1"/>
              <a:t>i</a:t>
            </a:r>
            <a:r>
              <a:rPr lang="en-US" sz="3200"/>
              <a:t>] *= 2</a:t>
            </a:r>
            <a:endParaRPr lang="ru-RU" sz="3200"/>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21078568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err="1"/>
              <a:t>Pytonic</a:t>
            </a:r>
            <a:endParaRPr lang="ru-RU"/>
          </a:p>
        </p:txBody>
      </p:sp>
      <p:sp>
        <p:nvSpPr>
          <p:cNvPr id="3" name="Объект 2"/>
          <p:cNvSpPr>
            <a:spLocks noGrp="1"/>
          </p:cNvSpPr>
          <p:nvPr>
            <p:ph idx="1"/>
          </p:nvPr>
        </p:nvSpPr>
        <p:spPr/>
        <p:txBody>
          <a:bodyPr>
            <a:normAutofit/>
          </a:bodyPr>
          <a:lstStyle/>
          <a:p>
            <a:pPr marL="0" indent="0">
              <a:buNone/>
            </a:pPr>
            <a:r>
              <a:rPr lang="en-US" sz="2800" err="1"/>
              <a:t>arr</a:t>
            </a:r>
            <a:r>
              <a:rPr lang="en-US" sz="2800"/>
              <a:t> = [1, 2, 3, 4, 5, 6]</a:t>
            </a:r>
          </a:p>
          <a:p>
            <a:pPr marL="0" indent="0">
              <a:buNone/>
            </a:pPr>
            <a:r>
              <a:rPr lang="en-US" sz="2800" err="1"/>
              <a:t>arr</a:t>
            </a:r>
            <a:r>
              <a:rPr lang="en-US" sz="2800"/>
              <a:t> = [x * 2 if x % 2 == 0 else x for x in </a:t>
            </a:r>
            <a:r>
              <a:rPr lang="en-US" sz="2800" err="1"/>
              <a:t>arr</a:t>
            </a:r>
            <a:r>
              <a:rPr lang="en-US" sz="2800"/>
              <a:t>]</a:t>
            </a:r>
            <a:endParaRPr lang="ru-RU" sz="2800"/>
          </a:p>
        </p:txBody>
      </p:sp>
      <p:sp>
        <p:nvSpPr>
          <p:cNvPr id="4" name="Нижний колонтитул 3"/>
          <p:cNvSpPr>
            <a:spLocks noGrp="1"/>
          </p:cNvSpPr>
          <p:nvPr>
            <p:ph type="ftr" sz="quarter" idx="11"/>
          </p:nvPr>
        </p:nvSpPr>
        <p:spPr/>
        <p:txBody>
          <a:bodyPr/>
          <a:lstStyle/>
          <a:p>
            <a:r>
              <a:rPr lang="ru-RU"/>
              <a:t>Потылицина Е.М.</a:t>
            </a:r>
          </a:p>
        </p:txBody>
      </p:sp>
      <p:sp>
        <p:nvSpPr>
          <p:cNvPr id="6" name="TextBox 5"/>
          <p:cNvSpPr txBox="1"/>
          <p:nvPr/>
        </p:nvSpPr>
        <p:spPr>
          <a:xfrm>
            <a:off x="5187141" y="3516200"/>
            <a:ext cx="2327563" cy="584775"/>
          </a:xfrm>
          <a:prstGeom prst="rect">
            <a:avLst/>
          </a:prstGeom>
          <a:noFill/>
        </p:spPr>
        <p:txBody>
          <a:bodyPr wrap="square" rtlCol="0">
            <a:spAutoFit/>
          </a:bodyPr>
          <a:lstStyle/>
          <a:p>
            <a:r>
              <a:rPr lang="en-US" sz="3200" b="1" err="1">
                <a:solidFill>
                  <a:srgbClr val="00B050"/>
                </a:solidFill>
              </a:rPr>
              <a:t>Pythonic</a:t>
            </a:r>
            <a:endParaRPr lang="ru-RU" sz="3200" b="1">
              <a:solidFill>
                <a:srgbClr val="00B050"/>
              </a:solidFill>
            </a:endParaRPr>
          </a:p>
        </p:txBody>
      </p:sp>
    </p:spTree>
    <p:extLst>
      <p:ext uri="{BB962C8B-B14F-4D97-AF65-F5344CB8AC3E}">
        <p14:creationId xmlns:p14="http://schemas.microsoft.com/office/powerpoint/2010/main" val="389227503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Первое, что нужно помнить о </a:t>
            </a:r>
            <a:r>
              <a:rPr lang="ru-RU" err="1"/>
              <a:t>Python</a:t>
            </a:r>
            <a:br>
              <a:rPr lang="ru-RU"/>
            </a:br>
            <a:endParaRPr lang="ru-RU"/>
          </a:p>
        </p:txBody>
      </p:sp>
      <p:sp>
        <p:nvSpPr>
          <p:cNvPr id="3" name="Объект 2"/>
          <p:cNvSpPr>
            <a:spLocks noGrp="1"/>
          </p:cNvSpPr>
          <p:nvPr>
            <p:ph idx="1"/>
          </p:nvPr>
        </p:nvSpPr>
        <p:spPr>
          <a:xfrm>
            <a:off x="677333" y="1371601"/>
            <a:ext cx="8829273" cy="4669762"/>
          </a:xfrm>
        </p:spPr>
        <p:txBody>
          <a:bodyPr>
            <a:normAutofit/>
          </a:bodyPr>
          <a:lstStyle/>
          <a:p>
            <a:pPr marL="0" indent="0">
              <a:buNone/>
            </a:pPr>
            <a:endParaRPr lang="ru-RU"/>
          </a:p>
          <a:p>
            <a:pPr marL="0" indent="0">
              <a:buNone/>
            </a:pPr>
            <a:r>
              <a:rPr lang="ru-RU"/>
              <a:t>      ... в </a:t>
            </a:r>
            <a:r>
              <a:rPr lang="ru-RU" err="1"/>
              <a:t>Python</a:t>
            </a:r>
            <a:r>
              <a:rPr lang="ru-RU"/>
              <a:t> все является объектом!</a:t>
            </a:r>
          </a:p>
          <a:p>
            <a:pPr marL="0" indent="0">
              <a:buNone/>
            </a:pPr>
            <a:r>
              <a:rPr lang="ru-RU"/>
              <a:t>      </a:t>
            </a:r>
          </a:p>
          <a:p>
            <a:pPr marL="0" indent="0">
              <a:buNone/>
            </a:pPr>
            <a:r>
              <a:rPr lang="ru-RU"/>
              <a:t>Строки - это объекты. </a:t>
            </a:r>
          </a:p>
          <a:p>
            <a:pPr marL="0" indent="0">
              <a:buNone/>
            </a:pPr>
            <a:r>
              <a:rPr lang="ru-RU"/>
              <a:t>Списки являются объектами. </a:t>
            </a:r>
          </a:p>
          <a:p>
            <a:pPr marL="0" indent="0">
              <a:buNone/>
            </a:pPr>
            <a:r>
              <a:rPr lang="ru-RU"/>
              <a:t>Функции являются объектами. </a:t>
            </a:r>
          </a:p>
          <a:p>
            <a:pPr marL="0" indent="0">
              <a:buNone/>
            </a:pPr>
            <a:r>
              <a:rPr lang="ru-RU"/>
              <a:t>Классы являются объектами. </a:t>
            </a:r>
          </a:p>
          <a:p>
            <a:pPr marL="0" indent="0">
              <a:buNone/>
            </a:pPr>
            <a:r>
              <a:rPr lang="ru-RU"/>
              <a:t>Экземпляры класса являются объектами. Свойства являются объектами. Модули являются объектами. Файлы являются объектами. Сетевые подключения являются объектами и </a:t>
            </a:r>
            <a:r>
              <a:rPr lang="ru-RU" err="1"/>
              <a:t>тд</a:t>
            </a:r>
            <a:endParaRPr lang="ru-RU"/>
          </a:p>
          <a:p>
            <a:endParaRPr lang="ru-RU"/>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352448529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buNone/>
            </a:pPr>
            <a:r>
              <a:rPr lang="en-US"/>
              <a:t>P</a:t>
            </a:r>
            <a:r>
              <a:rPr lang="ru-RU" err="1"/>
              <a:t>ython</a:t>
            </a:r>
            <a:r>
              <a:rPr lang="ru-RU"/>
              <a:t> - это динамический язык с динамической системой типов. Однако, несмотря на наличие динамической системы типов , </a:t>
            </a:r>
            <a:r>
              <a:rPr lang="ru-RU" err="1"/>
              <a:t>Python</a:t>
            </a:r>
            <a:r>
              <a:rPr lang="ru-RU"/>
              <a:t> строго типизирован</a:t>
            </a:r>
            <a:endParaRPr lang="en-US"/>
          </a:p>
          <a:p>
            <a:pPr marL="0" indent="0">
              <a:buNone/>
            </a:pPr>
            <a:endParaRPr lang="en-US"/>
          </a:p>
          <a:p>
            <a:pPr marL="0" indent="0">
              <a:buNone/>
            </a:pPr>
            <a:r>
              <a:rPr lang="ru-RU" b="1"/>
              <a:t>Динамический язык </a:t>
            </a:r>
            <a:r>
              <a:rPr lang="ru-RU"/>
              <a:t>- это такой язык программирования и такой транслятор, которые позволяют определять типы данных и осуществлять синтаксический анализ и трансляцию "на лету", непосредственно на этапе выполнения.</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23761599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Динамическая типизация</a:t>
            </a:r>
          </a:p>
        </p:txBody>
      </p:sp>
      <p:sp>
        <p:nvSpPr>
          <p:cNvPr id="3" name="Объект 2"/>
          <p:cNvSpPr>
            <a:spLocks noGrp="1"/>
          </p:cNvSpPr>
          <p:nvPr>
            <p:ph idx="1"/>
          </p:nvPr>
        </p:nvSpPr>
        <p:spPr/>
        <p:txBody>
          <a:bodyPr/>
          <a:lstStyle/>
          <a:p>
            <a:pPr marL="0" indent="0">
              <a:buNone/>
            </a:pPr>
            <a:r>
              <a:rPr lang="ru-RU"/>
              <a:t>Плюсы</a:t>
            </a:r>
          </a:p>
          <a:p>
            <a:r>
              <a:rPr lang="ru-RU"/>
              <a:t>Программу можно писать быстро, вводя переменные там, где они понадобятся</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43856262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Минусы</a:t>
            </a:r>
          </a:p>
        </p:txBody>
      </p:sp>
      <p:sp>
        <p:nvSpPr>
          <p:cNvPr id="3" name="Объект 2"/>
          <p:cNvSpPr>
            <a:spLocks noGrp="1"/>
          </p:cNvSpPr>
          <p:nvPr>
            <p:ph idx="1"/>
          </p:nvPr>
        </p:nvSpPr>
        <p:spPr/>
        <p:txBody>
          <a:bodyPr/>
          <a:lstStyle/>
          <a:p>
            <a:r>
              <a:rPr lang="ru-RU"/>
              <a:t>На практике больше всего динамическая типизация вызывает проблемы при чтении и отладке кода. </a:t>
            </a:r>
          </a:p>
          <a:p>
            <a:r>
              <a:rPr lang="ru-RU"/>
              <a:t>Особенно если этот код писался без аннотаций и вам приходится тратить много времени на выяснение типов переменных. Вам не обязательно указывать и документировать типы всего и вся, но время, потраченное на детальное описание публичных интерфейсов и наиболее критических участков кода, воздастся сторицей!</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27595565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Утиная типизация</a:t>
            </a:r>
            <a:br>
              <a:rPr lang="ru-RU"/>
            </a:br>
            <a:endParaRPr lang="ru-RU"/>
          </a:p>
        </p:txBody>
      </p:sp>
      <p:sp>
        <p:nvSpPr>
          <p:cNvPr id="3" name="Объект 2"/>
          <p:cNvSpPr>
            <a:spLocks noGrp="1"/>
          </p:cNvSpPr>
          <p:nvPr>
            <p:ph idx="1"/>
          </p:nvPr>
        </p:nvSpPr>
        <p:spPr>
          <a:xfrm>
            <a:off x="287074" y="1615091"/>
            <a:ext cx="8986928" cy="4110962"/>
          </a:xfrm>
        </p:spPr>
        <p:txBody>
          <a:bodyPr>
            <a:normAutofit/>
          </a:bodyPr>
          <a:lstStyle/>
          <a:p>
            <a:endParaRPr lang="ru-RU"/>
          </a:p>
          <a:p>
            <a:r>
              <a:rPr lang="ru-RU"/>
              <a:t>Порой знатоки Питона напускают на себя таинственный вид и говорят об "Утиной типизации".</a:t>
            </a:r>
          </a:p>
          <a:p>
            <a:r>
              <a:rPr lang="ru-RU"/>
              <a:t>Утиная типизация (</a:t>
            </a:r>
            <a:r>
              <a:rPr lang="ru-RU" err="1"/>
              <a:t>Duck</a:t>
            </a:r>
            <a:r>
              <a:rPr lang="ru-RU"/>
              <a:t> </a:t>
            </a:r>
            <a:r>
              <a:rPr lang="ru-RU" err="1"/>
              <a:t>typing</a:t>
            </a:r>
            <a:r>
              <a:rPr lang="ru-RU"/>
              <a:t>) — это применение "утиного теста" в программировании:</a:t>
            </a:r>
          </a:p>
          <a:p>
            <a:endParaRPr lang="ru-RU"/>
          </a:p>
          <a:p>
            <a:endParaRPr lang="ru-RU"/>
          </a:p>
          <a:p>
            <a:pPr marL="0" indent="0">
              <a:buNone/>
            </a:pPr>
            <a:r>
              <a:rPr lang="ru-RU" sz="3200"/>
              <a:t>Если объект крякает как утка, летает как утка и ходит как утка, то скорее всего это утка.</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31791822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Утиная типизация</a:t>
            </a:r>
          </a:p>
        </p:txBody>
      </p:sp>
      <p:sp>
        <p:nvSpPr>
          <p:cNvPr id="3" name="Объект 2"/>
          <p:cNvSpPr>
            <a:spLocks noGrp="1"/>
          </p:cNvSpPr>
          <p:nvPr>
            <p:ph idx="1"/>
          </p:nvPr>
        </p:nvSpPr>
        <p:spPr>
          <a:xfrm>
            <a:off x="677333" y="1655379"/>
            <a:ext cx="8829273" cy="4385983"/>
          </a:xfrm>
        </p:spPr>
        <p:txBody>
          <a:bodyPr>
            <a:normAutofit/>
          </a:bodyPr>
          <a:lstStyle/>
          <a:p>
            <a:pPr algn="just"/>
            <a:r>
              <a:rPr lang="ru-RU" sz="2400"/>
              <a:t>Это один из видов динамической типизации при которой принадлежность объекта к тому или иному классу (интерфейсу) определяется путем проверки на наличие всех свойств искомого класса в созданном объекте. Иначе говоря если объект реализует все методы какого-то интерфейса, то говорят, что он реализует этот интерфейс.</a:t>
            </a:r>
          </a:p>
          <a:p>
            <a:pPr algn="just"/>
            <a:r>
              <a:rPr lang="ru-RU" sz="2400"/>
              <a:t>Принцип утиной типизации гласит, что вам не важно, какой у вас тип объекта - важно можете ли вы выполнить необходимые действия с вашим объектом или нет.</a:t>
            </a:r>
          </a:p>
        </p:txBody>
      </p:sp>
      <p:sp>
        <p:nvSpPr>
          <p:cNvPr id="4" name="Нижний колонтитул 3"/>
          <p:cNvSpPr>
            <a:spLocks noGrp="1"/>
          </p:cNvSpPr>
          <p:nvPr>
            <p:ph type="ftr" sz="quarter" idx="11"/>
          </p:nvPr>
        </p:nvSpPr>
        <p:spPr/>
        <p:txBody>
          <a:bodyPr/>
          <a:lstStyle/>
          <a:p>
            <a:r>
              <a:rPr lang="ru-RU"/>
              <a:t>Потылицина Е.М.</a:t>
            </a:r>
          </a:p>
        </p:txBody>
      </p:sp>
    </p:spTree>
    <p:extLst>
      <p:ext uri="{BB962C8B-B14F-4D97-AF65-F5344CB8AC3E}">
        <p14:creationId xmlns:p14="http://schemas.microsoft.com/office/powerpoint/2010/main" val="682005385"/>
      </p:ext>
    </p:extLst>
  </p:cSld>
  <p:clrMapOvr>
    <a:masterClrMapping/>
  </p:clrMapOvr>
</p:sld>
</file>

<file path=ppt/theme/theme1.xml><?xml version="1.0" encoding="utf-8"?>
<a:theme xmlns:a="http://schemas.openxmlformats.org/drawingml/2006/main" name="Грань">
  <a:themeElements>
    <a:clrScheme name="Желтый и оранжевый">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74CDFD2AB04B4CBA3BB2B9A288FCAE" ma:contentTypeVersion="2" ma:contentTypeDescription="Create a new document." ma:contentTypeScope="" ma:versionID="4fcebc2a00a724eb24763b491bb0110f">
  <xsd:schema xmlns:xsd="http://www.w3.org/2001/XMLSchema" xmlns:xs="http://www.w3.org/2001/XMLSchema" xmlns:p="http://schemas.microsoft.com/office/2006/metadata/properties" xmlns:ns2="b58f4340-86ac-42c8-bc41-e4129e00cedc" targetNamespace="http://schemas.microsoft.com/office/2006/metadata/properties" ma:root="true" ma:fieldsID="1fec566cea085da58f47930292f024d8" ns2:_="">
    <xsd:import namespace="b58f4340-86ac-42c8-bc41-e4129e00ced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8f4340-86ac-42c8-bc41-e4129e00ce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8D8937-E083-4370-96C2-0C9B2E4AB548}">
  <ds:schemaRefs>
    <ds:schemaRef ds:uri="b58f4340-86ac-42c8-bc41-e4129e00ced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574EF45-6D47-4B59-92E9-8F2CAF6F3BBE}">
  <ds:schemaRefs>
    <ds:schemaRef ds:uri="http://schemas.microsoft.com/sharepoint/v3/contenttype/forms"/>
  </ds:schemaRefs>
</ds:datastoreItem>
</file>

<file path=customXml/itemProps3.xml><?xml version="1.0" encoding="utf-8"?>
<ds:datastoreItem xmlns:ds="http://schemas.openxmlformats.org/officeDocument/2006/customXml" ds:itemID="{E89530CC-C79C-4EBA-B67A-51C3ED4B08A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Широкоэкранный</PresentationFormat>
  <Slides>99</Slides>
  <Notes>1</Notes>
  <HiddenSlides>0</HiddenSlides>
  <ScaleCrop>false</ScaleCrop>
  <HeadingPairs>
    <vt:vector size="4" baseType="variant">
      <vt:variant>
        <vt:lpstr>Тема</vt:lpstr>
      </vt:variant>
      <vt:variant>
        <vt:i4>1</vt:i4>
      </vt:variant>
      <vt:variant>
        <vt:lpstr>Заголовки слайдов</vt:lpstr>
      </vt:variant>
      <vt:variant>
        <vt:i4>99</vt:i4>
      </vt:variant>
    </vt:vector>
  </HeadingPairs>
  <TitlesOfParts>
    <vt:vector size="100" baseType="lpstr">
      <vt:lpstr>Грань</vt:lpstr>
      <vt:lpstr>Презентация PowerPoint</vt:lpstr>
      <vt:lpstr>Он был создан в 1991 году (v 0.9.0) </vt:lpstr>
      <vt:lpstr>Название</vt:lpstr>
      <vt:lpstr>Философия </vt:lpstr>
      <vt:lpstr>Парадигма</vt:lpstr>
      <vt:lpstr>Python</vt:lpstr>
      <vt:lpstr>Так для чего же большинство людей используют Python?</vt:lpstr>
      <vt:lpstr>Также</vt:lpstr>
      <vt:lpstr>Отступление</vt:lpstr>
      <vt:lpstr>Особенности</vt:lpstr>
      <vt:lpstr>Дзен питона </vt:lpstr>
      <vt:lpstr>перевод</vt:lpstr>
      <vt:lpstr>Архитектура</vt:lpstr>
      <vt:lpstr>Презентация PowerPoint</vt:lpstr>
      <vt:lpstr>Реализации Python</vt:lpstr>
      <vt:lpstr>Кодировки</vt:lpstr>
      <vt:lpstr>Версии</vt:lpstr>
      <vt:lpstr>Сентябрь 2020</vt:lpstr>
      <vt:lpstr>Python</vt:lpstr>
      <vt:lpstr>Задание 1</vt:lpstr>
      <vt:lpstr>Установка Python</vt:lpstr>
      <vt:lpstr>Режимы работы</vt:lpstr>
      <vt:lpstr>Интерактивный режим программирования</vt:lpstr>
      <vt:lpstr>Linux</vt:lpstr>
      <vt:lpstr>ОС Windows</vt:lpstr>
      <vt:lpstr>Калькулятор</vt:lpstr>
      <vt:lpstr>IDLE</vt:lpstr>
      <vt:lpstr>Режим с интерфейсом</vt:lpstr>
      <vt:lpstr>Скриптовый режим</vt:lpstr>
      <vt:lpstr>Сценарный (скриптовый)</vt:lpstr>
      <vt:lpstr>Пример</vt:lpstr>
      <vt:lpstr>Вариант 2. IDE</vt:lpstr>
      <vt:lpstr> IDE PyCharm</vt:lpstr>
      <vt:lpstr>Практика</vt:lpstr>
      <vt:lpstr>Простая программа</vt:lpstr>
      <vt:lpstr>Строки и отступы </vt:lpstr>
      <vt:lpstr>Блочная структура кода</vt:lpstr>
      <vt:lpstr>Презентация PowerPoint</vt:lpstr>
      <vt:lpstr>Оформление кода</vt:lpstr>
      <vt:lpstr>PEP8</vt:lpstr>
      <vt:lpstr>Правила</vt:lpstr>
      <vt:lpstr>Комментирование в Python: </vt:lpstr>
      <vt:lpstr>Идентификаторы в Python: </vt:lpstr>
      <vt:lpstr>Договоренности</vt:lpstr>
      <vt:lpstr>Список всех ключевых слов в Python</vt:lpstr>
      <vt:lpstr>Переменные</vt:lpstr>
      <vt:lpstr>Переменные</vt:lpstr>
      <vt:lpstr>Множественное присвоение значений</vt:lpstr>
      <vt:lpstr>Типизация</vt:lpstr>
      <vt:lpstr>Управление памятью</vt:lpstr>
      <vt:lpstr>Типы данных </vt:lpstr>
      <vt:lpstr>Числовой тип данных </vt:lpstr>
      <vt:lpstr>Строки </vt:lpstr>
      <vt:lpstr>Type</vt:lpstr>
      <vt:lpstr>Практика</vt:lpstr>
      <vt:lpstr>Практика</vt:lpstr>
      <vt:lpstr>Print( ‘Hello world’)</vt:lpstr>
      <vt:lpstr>Вывод данных   </vt:lpstr>
      <vt:lpstr>print()</vt:lpstr>
      <vt:lpstr>Текст</vt:lpstr>
      <vt:lpstr>Кавычки</vt:lpstr>
      <vt:lpstr>Тройные кавычки</vt:lpstr>
      <vt:lpstr>end</vt:lpstr>
      <vt:lpstr>Управляющие символы</vt:lpstr>
      <vt:lpstr>Оператор R</vt:lpstr>
      <vt:lpstr>Практика</vt:lpstr>
      <vt:lpstr>Практика</vt:lpstr>
      <vt:lpstr>Форматирование строк</vt:lpstr>
      <vt:lpstr>Форматирование</vt:lpstr>
      <vt:lpstr>Метод format()</vt:lpstr>
      <vt:lpstr>Практика</vt:lpstr>
      <vt:lpstr>Практика</vt:lpstr>
      <vt:lpstr>F-строки</vt:lpstr>
      <vt:lpstr>Ввод данных</vt:lpstr>
      <vt:lpstr>Ввод данных</vt:lpstr>
      <vt:lpstr>Операторы</vt:lpstr>
      <vt:lpstr>Арифметические</vt:lpstr>
      <vt:lpstr>Операторы сравнения</vt:lpstr>
      <vt:lpstr>Операторы присваивания</vt:lpstr>
      <vt:lpstr>Логические операторы</vt:lpstr>
      <vt:lpstr>Операторы членства</vt:lpstr>
      <vt:lpstr>Операторы тождественности</vt:lpstr>
      <vt:lpstr>Практика</vt:lpstr>
      <vt:lpstr>Практика. Задача</vt:lpstr>
      <vt:lpstr>Pythonic way </vt:lpstr>
      <vt:lpstr>Ясность кода</vt:lpstr>
      <vt:lpstr>Презентация PowerPoint</vt:lpstr>
      <vt:lpstr>КПД</vt:lpstr>
      <vt:lpstr>So</vt:lpstr>
      <vt:lpstr>Определить, находится ли конкретная строка в массиве</vt:lpstr>
      <vt:lpstr>Pytonic</vt:lpstr>
      <vt:lpstr>Удвоить все четные элементы массива</vt:lpstr>
      <vt:lpstr>Pytonic</vt:lpstr>
      <vt:lpstr>Первое, что нужно помнить о Python </vt:lpstr>
      <vt:lpstr>Презентация PowerPoint</vt:lpstr>
      <vt:lpstr>Динамическая типизация</vt:lpstr>
      <vt:lpstr>Минусы</vt:lpstr>
      <vt:lpstr>Утиная типизация </vt:lpstr>
      <vt:lpstr>Утиная типизация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Plusha</dc:creator>
  <cp:revision>9</cp:revision>
  <dcterms:created xsi:type="dcterms:W3CDTF">2019-09-09T16:12:32Z</dcterms:created>
  <dcterms:modified xsi:type="dcterms:W3CDTF">2020-09-22T11:21:18Z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0x010100CD74CDFD2AB04B4CBA3BB2B9A288FCAE</vt:lpwstr>
  </property>
</Properties>
</file>