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00"/>
  </p:notesMasterIdLst>
  <p:sldIdLst>
    <p:sldId id="256" r:id="rId5"/>
    <p:sldId id="273" r:id="rId6"/>
    <p:sldId id="304" r:id="rId7"/>
    <p:sldId id="305" r:id="rId8"/>
    <p:sldId id="284" r:id="rId9"/>
    <p:sldId id="285" r:id="rId10"/>
    <p:sldId id="286" r:id="rId11"/>
    <p:sldId id="294" r:id="rId12"/>
    <p:sldId id="295" r:id="rId13"/>
    <p:sldId id="289" r:id="rId14"/>
    <p:sldId id="296" r:id="rId15"/>
    <p:sldId id="291" r:id="rId16"/>
    <p:sldId id="292" r:id="rId17"/>
    <p:sldId id="293" r:id="rId18"/>
    <p:sldId id="280" r:id="rId19"/>
    <p:sldId id="303" r:id="rId20"/>
    <p:sldId id="297" r:id="rId21"/>
    <p:sldId id="306" r:id="rId22"/>
    <p:sldId id="308" r:id="rId23"/>
    <p:sldId id="287" r:id="rId24"/>
    <p:sldId id="299" r:id="rId25"/>
    <p:sldId id="298" r:id="rId26"/>
    <p:sldId id="288" r:id="rId27"/>
    <p:sldId id="275" r:id="rId28"/>
    <p:sldId id="276" r:id="rId29"/>
    <p:sldId id="277" r:id="rId30"/>
    <p:sldId id="278" r:id="rId31"/>
    <p:sldId id="279" r:id="rId32"/>
    <p:sldId id="309" r:id="rId33"/>
    <p:sldId id="310" r:id="rId34"/>
    <p:sldId id="311" r:id="rId35"/>
    <p:sldId id="312" r:id="rId36"/>
    <p:sldId id="313" r:id="rId37"/>
    <p:sldId id="300" r:id="rId38"/>
    <p:sldId id="301" r:id="rId39"/>
    <p:sldId id="302" r:id="rId40"/>
    <p:sldId id="314" r:id="rId41"/>
    <p:sldId id="315" r:id="rId42"/>
    <p:sldId id="316" r:id="rId43"/>
    <p:sldId id="317" r:id="rId44"/>
    <p:sldId id="290" r:id="rId45"/>
    <p:sldId id="281" r:id="rId46"/>
    <p:sldId id="361" r:id="rId47"/>
    <p:sldId id="362" r:id="rId48"/>
    <p:sldId id="258" r:id="rId49"/>
    <p:sldId id="264" r:id="rId50"/>
    <p:sldId id="266" r:id="rId51"/>
    <p:sldId id="267" r:id="rId52"/>
    <p:sldId id="268" r:id="rId53"/>
    <p:sldId id="272" r:id="rId54"/>
    <p:sldId id="283" r:id="rId55"/>
    <p:sldId id="282" r:id="rId56"/>
    <p:sldId id="318" r:id="rId57"/>
    <p:sldId id="319" r:id="rId58"/>
    <p:sldId id="359" r:id="rId59"/>
    <p:sldId id="360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7" r:id="rId96"/>
    <p:sldId id="355" r:id="rId97"/>
    <p:sldId id="356" r:id="rId98"/>
    <p:sldId id="358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CB2E619-13DF-4A6E-9C3E-A524A2E4F54A}">
          <p14:sldIdLst>
            <p14:sldId id="256"/>
          </p14:sldIdLst>
        </p14:section>
        <p14:section name="Работа с файлами" id="{EA778E5D-1B65-43F0-A36E-CEB111EDB897}">
          <p14:sldIdLst>
            <p14:sldId id="273"/>
            <p14:sldId id="304"/>
            <p14:sldId id="305"/>
          </p14:sldIdLst>
        </p14:section>
        <p14:section name="Открытие файла" id="{0B7DED01-9630-4CFB-9BE9-CB8EE8368926}">
          <p14:sldIdLst>
            <p14:sldId id="284"/>
            <p14:sldId id="285"/>
            <p14:sldId id="286"/>
            <p14:sldId id="294"/>
            <p14:sldId id="295"/>
          </p14:sldIdLst>
        </p14:section>
        <p14:section name="Закрытие файла" id="{675CC1BF-9A22-404C-834E-6137F660AF95}">
          <p14:sldIdLst>
            <p14:sldId id="289"/>
            <p14:sldId id="296"/>
          </p14:sldIdLst>
        </p14:section>
        <p14:section name="Обработка исключений" id="{836E04E4-06A6-408D-809B-879948A22F87}">
          <p14:sldIdLst>
            <p14:sldId id="291"/>
            <p14:sldId id="292"/>
          </p14:sldIdLst>
        </p14:section>
        <p14:section name="With as" id="{14FE7E84-C93B-4342-8ADB-8708F2FADAA3}">
          <p14:sldIdLst>
            <p14:sldId id="293"/>
          </p14:sldIdLst>
        </p14:section>
        <p14:section name="Запись в файл" id="{AA70F3C6-4606-4549-A8C0-1BC4ED82C2C0}">
          <p14:sldIdLst>
            <p14:sldId id="280"/>
            <p14:sldId id="303"/>
            <p14:sldId id="297"/>
            <p14:sldId id="306"/>
          </p14:sldIdLst>
        </p14:section>
        <p14:section name="Чтение файла" id="{A3581B80-DFF6-4BCE-B398-30AE90B306C6}">
          <p14:sldIdLst>
            <p14:sldId id="308"/>
            <p14:sldId id="287"/>
            <p14:sldId id="299"/>
            <p14:sldId id="298"/>
            <p14:sldId id="288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3"/>
          </p14:sldIdLst>
        </p14:section>
        <p14:section name="Позиция указателя в файле" id="{EB0EB6F0-8369-4A5D-B8D6-6E0087ABE669}">
          <p14:sldIdLst>
            <p14:sldId id="300"/>
            <p14:sldId id="301"/>
            <p14:sldId id="302"/>
          </p14:sldIdLst>
        </p14:section>
        <p14:section name="Изменение кодировки" id="{FD1CE93D-386B-4276-AEE6-8F9A4381DADC}">
          <p14:sldIdLst>
            <p14:sldId id="314"/>
          </p14:sldIdLst>
        </p14:section>
        <p14:section name="Пример программы" id="{A6BF76AB-CED2-47CF-B28A-DBA1811FB075}">
          <p14:sldIdLst>
            <p14:sldId id="315"/>
            <p14:sldId id="316"/>
            <p14:sldId id="317"/>
          </p14:sldIdLst>
        </p14:section>
        <p14:section name="Практика" id="{F503CB61-90C6-48DB-AA08-DA857048EF5A}">
          <p14:sldIdLst>
            <p14:sldId id="290"/>
            <p14:sldId id="281"/>
            <p14:sldId id="361"/>
          </p14:sldIdLst>
        </p14:section>
        <p14:section name="ООП в Python" id="{04A7DEEF-48BF-444C-8EFE-CB502763A1DE}">
          <p14:sldIdLst>
            <p14:sldId id="362"/>
            <p14:sldId id="258"/>
            <p14:sldId id="264"/>
            <p14:sldId id="266"/>
            <p14:sldId id="267"/>
            <p14:sldId id="268"/>
            <p14:sldId id="272"/>
          </p14:sldIdLst>
        </p14:section>
        <p14:section name="Классы" id="{0EB26DF8-6EAA-4A89-9DA8-335C9CF1A92D}">
          <p14:sldIdLst>
            <p14:sldId id="283"/>
            <p14:sldId id="282"/>
            <p14:sldId id="318"/>
            <p14:sldId id="319"/>
            <p14:sldId id="359"/>
            <p14:sldId id="360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Пример подключения классов" id="{D7DB585D-7F4B-445D-8BA2-3ABD18B617B4}">
          <p14:sldIdLst>
            <p14:sldId id="326"/>
            <p14:sldId id="327"/>
            <p14:sldId id="328"/>
            <p14:sldId id="329"/>
          </p14:sldIdLst>
        </p14:section>
        <p14:section name="Инкапсуляция" id="{BC7E248B-A67A-44EC-81BD-288D5D34C08E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Наследование" id="{32ED00E1-E5D8-4692-8334-4CF998D43628}">
          <p14:sldIdLst>
            <p14:sldId id="341"/>
            <p14:sldId id="342"/>
            <p14:sldId id="343"/>
            <p14:sldId id="344"/>
            <p14:sldId id="345"/>
          </p14:sldIdLst>
        </p14:section>
        <p14:section name="Полиморфизм" id="{E29686A4-2AEF-4F5E-ABFF-4FB1B56F6BF1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7"/>
          </p14:sldIdLst>
        </p14:section>
        <p14:section name="Практика" id="{26976620-70AE-4F00-AC39-1B6CF842A133}">
          <p14:sldIdLst>
            <p14:sldId id="355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831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E5DF0-8000-471E-AE29-12F95190C018}" v="1" dt="2020-10-29T15:00:52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урай Вероника Сергеевна" userId="S::veronika.murai@urfu.me::02b35859-6601-4b8d-8295-df6dfa780c19" providerId="AD" clId="Web-{ED5E5DF0-8000-471E-AE29-12F95190C018}"/>
    <pc:docChg chg="modSld">
      <pc:chgData name="Мурай Вероника Сергеевна" userId="S::veronika.murai@urfu.me::02b35859-6601-4b8d-8295-df6dfa780c19" providerId="AD" clId="Web-{ED5E5DF0-8000-471E-AE29-12F95190C018}" dt="2020-10-29T15:00:52.414" v="0" actId="1076"/>
      <pc:docMkLst>
        <pc:docMk/>
      </pc:docMkLst>
      <pc:sldChg chg="modSp">
        <pc:chgData name="Мурай Вероника Сергеевна" userId="S::veronika.murai@urfu.me::02b35859-6601-4b8d-8295-df6dfa780c19" providerId="AD" clId="Web-{ED5E5DF0-8000-471E-AE29-12F95190C018}" dt="2020-10-29T15:00:52.414" v="0" actId="1076"/>
        <pc:sldMkLst>
          <pc:docMk/>
          <pc:sldMk cId="147802976" sldId="316"/>
        </pc:sldMkLst>
        <pc:spChg chg="mod">
          <ac:chgData name="Мурай Вероника Сергеевна" userId="S::veronika.murai@urfu.me::02b35859-6601-4b8d-8295-df6dfa780c19" providerId="AD" clId="Web-{ED5E5DF0-8000-471E-AE29-12F95190C018}" dt="2020-10-29T15:00:52.414" v="0" actId="1076"/>
          <ac:spMkLst>
            <pc:docMk/>
            <pc:sldMk cId="147802976" sldId="31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7A3C5-7833-49EC-8888-98B15D2D91A3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4A11B-BC0E-4E13-A6FA-50294024D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0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AF0-B988-4F0A-8482-B98AEA414EF1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465F-7DC3-4192-9D78-18E6C6FE82CD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30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C309-BED2-460B-9FB9-7A6F95B99A66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74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9F5-86D5-4901-AD60-77E4266D098E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0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5D2D-9445-40ED-8483-FCABDC3B8A39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642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D3CF-354E-4244-8912-7A47B9A88D03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8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A90E-4236-441A-92A5-2FA71255F802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30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DD75-B41C-4DE6-B17A-239318D8C6BC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9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3D9D-6352-4237-B3BD-A7FAAF093029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13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DC6C-442C-4499-ABC8-4A08FA4BB880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8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970B-8280-4147-BB79-781AD6175E0E}" type="datetime1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1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C753-6465-4975-AE00-A9FA5551E270}" type="datetime1">
              <a:rPr lang="ru-RU" smtClean="0"/>
              <a:t>29.10.2020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42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038-F79A-4FBD-9402-3E00D5B2BD23}" type="datetime1">
              <a:rPr lang="ru-RU" smtClean="0"/>
              <a:t>29.10.2020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2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6D4-344E-453B-8120-02D79B3F8886}" type="datetime1">
              <a:rPr lang="ru-RU" smtClean="0"/>
              <a:t>29.10.2020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96C5-F991-4062-AC50-BED06EA24E24}" type="datetime1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9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0729-AC86-4202-9FFE-288FE23048DE}" type="datetime1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4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E81A-2273-4176-B17F-2B41240B8DCF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Потылицина Е.М.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5B8A6A-4452-40B0-BF52-995108C22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6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markus-gattol.name/misc/mm/si/content/python_logo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80" y="1760434"/>
            <a:ext cx="7477745" cy="25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9533" y="4286196"/>
            <a:ext cx="38603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/>
              <a:t>Файлы. ООП</a:t>
            </a:r>
          </a:p>
          <a:p>
            <a:r>
              <a:rPr lang="en-US"/>
              <a:t>Python </a:t>
            </a:r>
            <a:r>
              <a:rPr lang="ru-RU"/>
              <a:t>6.0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Закрытие файла – </a:t>
            </a:r>
            <a:r>
              <a:rPr lang="en-US"/>
              <a:t>close()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44337"/>
            <a:ext cx="8596668" cy="4597026"/>
          </a:xfrm>
        </p:spPr>
        <p:txBody>
          <a:bodyPr>
            <a:normAutofit fontScale="92500" lnSpcReduction="20000"/>
          </a:bodyPr>
          <a:lstStyle/>
          <a:p>
            <a:r>
              <a:rPr lang="ru-RU"/>
              <a:t>    После того как работа с файлом закончена, важно не забывать его закрыть, чтобы освободить место в памяти. Делается это с помощью файлового метода </a:t>
            </a:r>
            <a:r>
              <a:rPr lang="ru-RU" b="1" err="1"/>
              <a:t>close</a:t>
            </a:r>
            <a:r>
              <a:rPr lang="ru-RU" b="1"/>
              <a:t>()</a:t>
            </a:r>
            <a:r>
              <a:rPr lang="ru-RU"/>
              <a:t>.</a:t>
            </a:r>
            <a:r>
              <a:rPr lang="ru-RU" b="1"/>
              <a:t> </a:t>
            </a:r>
            <a:r>
              <a:rPr lang="ru-RU"/>
              <a:t>Свойство файлового объекта </a:t>
            </a:r>
            <a:r>
              <a:rPr lang="ru-RU" b="1" err="1"/>
              <a:t>closed</a:t>
            </a:r>
            <a:r>
              <a:rPr lang="ru-RU"/>
              <a:t> позволяет проверить закрыт ли файл.</a:t>
            </a:r>
          </a:p>
          <a:p>
            <a:r>
              <a:rPr lang="ru-RU"/>
              <a:t>    Метод файлового объекта </a:t>
            </a:r>
            <a:r>
              <a:rPr lang="ru-RU" b="1" err="1"/>
              <a:t>close</a:t>
            </a:r>
            <a:r>
              <a:rPr lang="ru-RU" b="1"/>
              <a:t>() </a:t>
            </a:r>
            <a:r>
              <a:rPr lang="ru-RU"/>
              <a:t>автоматически закрывает файл, при этом теряется любая несохраненная информация. Работать с файлом (читать, записывать) после этого нельзя.</a:t>
            </a:r>
          </a:p>
          <a:p>
            <a:endParaRPr lang="ru-RU"/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&gt;&gt;&gt; f1.close()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&gt;&gt;&gt; f1.closed</a:t>
            </a:r>
          </a:p>
          <a:p>
            <a:pPr marL="0" indent="0">
              <a:buNone/>
            </a:pPr>
            <a:r>
              <a:rPr lang="ru-RU" err="1"/>
              <a:t>True</a:t>
            </a:r>
            <a:endParaRPr lang="ru-RU"/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&gt;&gt;&gt; f2.closed</a:t>
            </a:r>
          </a:p>
          <a:p>
            <a:pPr marL="0" indent="0">
              <a:buNone/>
            </a:pPr>
            <a:r>
              <a:rPr lang="ru-RU" err="1"/>
              <a:t>False</a:t>
            </a:r>
            <a:endParaRPr lang="ru-RU"/>
          </a:p>
          <a:p>
            <a:r>
              <a:rPr lang="ru-RU"/>
              <a:t>Если файл открывается в заголовке цикла (</a:t>
            </a:r>
            <a:r>
              <a:rPr lang="ru-RU" err="1"/>
              <a:t>for</a:t>
            </a:r>
            <a:r>
              <a:rPr lang="ru-RU"/>
              <a:t> i </a:t>
            </a:r>
            <a:r>
              <a:rPr lang="ru-RU" err="1"/>
              <a:t>in</a:t>
            </a:r>
            <a:r>
              <a:rPr lang="ru-RU"/>
              <a:t> </a:t>
            </a:r>
            <a:r>
              <a:rPr lang="ru-RU" err="1"/>
              <a:t>open</a:t>
            </a:r>
            <a:r>
              <a:rPr lang="ru-RU"/>
              <a:t>('</a:t>
            </a:r>
            <a:r>
              <a:rPr lang="ru-RU" err="1"/>
              <a:t>fname</a:t>
            </a:r>
            <a:r>
              <a:rPr lang="ru-RU"/>
              <a:t>')), то видимо интерпретатор его закрывает при завершении работы цикла или через какое-то время.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66293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my_file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("some.txt")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Имя файла: ", </a:t>
            </a:r>
            <a:r>
              <a:rPr lang="en-US" i="1">
                <a:solidFill>
                  <a:srgbClr val="285831"/>
                </a:solidFill>
              </a:rPr>
              <a:t>my_file.name)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Файл закрыт: ", </a:t>
            </a:r>
            <a:r>
              <a:rPr lang="en-US" i="1" err="1">
                <a:solidFill>
                  <a:srgbClr val="285831"/>
                </a:solidFill>
              </a:rPr>
              <a:t>my_file.closed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my_file.close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А теперь закрыт: ", </a:t>
            </a:r>
            <a:r>
              <a:rPr lang="en-US" i="1" err="1">
                <a:solidFill>
                  <a:srgbClr val="285831"/>
                </a:solidFill>
              </a:rPr>
              <a:t>my_file.closed</a:t>
            </a:r>
            <a:r>
              <a:rPr lang="en-US" i="1">
                <a:solidFill>
                  <a:srgbClr val="285831"/>
                </a:solidFill>
              </a:rPr>
              <a:t>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7033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/>
              <a:t>    При открытии файла или в процессе работы с ним мы можем столкнуться с различными исключениями, например, к нему нет доступа и т.д. </a:t>
            </a:r>
          </a:p>
          <a:p>
            <a:pPr algn="just"/>
            <a:endParaRPr lang="ru-RU"/>
          </a:p>
          <a:p>
            <a:pPr algn="just"/>
            <a:r>
              <a:rPr lang="ru-RU"/>
              <a:t>    В этом случае программа выпадет в ошибку, а ее выполнение не дойдет до вызова метода </a:t>
            </a:r>
            <a:r>
              <a:rPr lang="ru-RU" b="1" err="1"/>
              <a:t>close</a:t>
            </a:r>
            <a:r>
              <a:rPr lang="ru-RU"/>
              <a:t>, и соответственно файл не будет закрыт.</a:t>
            </a:r>
          </a:p>
          <a:p>
            <a:pPr algn="just"/>
            <a:endParaRPr lang="ru-RU"/>
          </a:p>
          <a:p>
            <a:pPr algn="just"/>
            <a:r>
              <a:rPr lang="ru-RU"/>
              <a:t>    В этом случае мы можем обрабатывать исключения: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47991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try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285831"/>
                </a:solidFill>
              </a:rPr>
              <a:t>somefile</a:t>
            </a:r>
            <a:r>
              <a:rPr lang="en-US" i="1">
                <a:solidFill>
                  <a:srgbClr val="285831"/>
                </a:solidFill>
              </a:rPr>
              <a:t>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("hello.txt", "w")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</a:t>
            </a:r>
            <a:r>
              <a:rPr lang="en-US" i="1">
                <a:solidFill>
                  <a:srgbClr val="7030A0"/>
                </a:solidFill>
              </a:rPr>
              <a:t> try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somefile.write</a:t>
            </a:r>
            <a:r>
              <a:rPr lang="en-US" i="1">
                <a:solidFill>
                  <a:srgbClr val="285831"/>
                </a:solidFill>
              </a:rPr>
              <a:t>("hello world")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rgbClr val="7030A0"/>
                </a:solidFill>
              </a:rPr>
              <a:t>except</a:t>
            </a:r>
            <a:r>
              <a:rPr lang="en-US" i="1">
                <a:solidFill>
                  <a:srgbClr val="285831"/>
                </a:solidFill>
              </a:rPr>
              <a:t> Exception as e: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(e)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rgbClr val="7030A0"/>
                </a:solidFill>
              </a:rPr>
              <a:t>finally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somefile.close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except</a:t>
            </a:r>
            <a:r>
              <a:rPr lang="en-US" i="1">
                <a:solidFill>
                  <a:srgbClr val="285831"/>
                </a:solidFill>
              </a:rPr>
              <a:t> Exception as ex: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    print</a:t>
            </a:r>
            <a:r>
              <a:rPr lang="en-US" i="1">
                <a:solidFill>
                  <a:srgbClr val="285831"/>
                </a:solidFill>
              </a:rPr>
              <a:t>(ex)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err="1"/>
              <a:t>Потылицина</a:t>
            </a:r>
            <a:r>
              <a:rPr lang="ru-RU"/>
              <a:t> Е.М.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5668" y="3256340"/>
            <a:ext cx="4734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     В данном случае вся работа с файлом идет во вложенном блоке </a:t>
            </a:r>
            <a:r>
              <a:rPr lang="ru-RU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try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     И если вдруг возникнет какое-либо исключение, то в любом случае в блоке </a:t>
            </a:r>
            <a:r>
              <a:rPr lang="ru-RU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finally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 файл будет закрыт.</a:t>
            </a:r>
          </a:p>
        </p:txBody>
      </p:sp>
    </p:spTree>
    <p:extLst>
      <p:ext uri="{BB962C8B-B14F-4D97-AF65-F5344CB8AC3E}">
        <p14:creationId xmlns:p14="http://schemas.microsoft.com/office/powerpoint/2010/main" val="34176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Конструкция </a:t>
            </a:r>
            <a:r>
              <a:rPr lang="en-US"/>
              <a:t>with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</a:t>
            </a:r>
            <a:r>
              <a:rPr lang="ru-RU" i="1" err="1">
                <a:solidFill>
                  <a:srgbClr val="285831"/>
                </a:solidFill>
              </a:rPr>
              <a:t>with</a:t>
            </a:r>
            <a:r>
              <a:rPr lang="ru-RU" i="1">
                <a:solidFill>
                  <a:srgbClr val="285831"/>
                </a:solidFill>
              </a:rPr>
              <a:t> </a:t>
            </a:r>
            <a:r>
              <a:rPr lang="ru-RU" i="1" err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ru-RU" i="1">
                <a:solidFill>
                  <a:srgbClr val="285831"/>
                </a:solidFill>
              </a:rPr>
              <a:t>(</a:t>
            </a:r>
            <a:r>
              <a:rPr lang="ru-RU" i="1" err="1">
                <a:solidFill>
                  <a:srgbClr val="285831"/>
                </a:solidFill>
              </a:rPr>
              <a:t>file</a:t>
            </a:r>
            <a:r>
              <a:rPr lang="ru-RU" i="1">
                <a:solidFill>
                  <a:srgbClr val="285831"/>
                </a:solidFill>
              </a:rPr>
              <a:t>, </a:t>
            </a:r>
            <a:r>
              <a:rPr lang="ru-RU" i="1" err="1">
                <a:solidFill>
                  <a:srgbClr val="285831"/>
                </a:solidFill>
              </a:rPr>
              <a:t>mode</a:t>
            </a:r>
            <a:r>
              <a:rPr lang="ru-RU" i="1">
                <a:solidFill>
                  <a:srgbClr val="285831"/>
                </a:solidFill>
              </a:rPr>
              <a:t>) </a:t>
            </a:r>
            <a:r>
              <a:rPr lang="ru-RU" i="1" err="1">
                <a:solidFill>
                  <a:srgbClr val="285831"/>
                </a:solidFill>
              </a:rPr>
              <a:t>as</a:t>
            </a:r>
            <a:r>
              <a:rPr lang="ru-RU" i="1">
                <a:solidFill>
                  <a:srgbClr val="285831"/>
                </a:solidFill>
              </a:rPr>
              <a:t> </a:t>
            </a:r>
            <a:r>
              <a:rPr lang="ru-RU" i="1" err="1">
                <a:solidFill>
                  <a:srgbClr val="285831"/>
                </a:solidFill>
              </a:rPr>
              <a:t>file_obj</a:t>
            </a:r>
            <a:r>
              <a:rPr lang="ru-RU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     инструкции</a:t>
            </a:r>
          </a:p>
          <a:p>
            <a:r>
              <a:rPr lang="ru-RU"/>
              <a:t>Эта конструкция определяет для открытого файла переменную </a:t>
            </a:r>
            <a:r>
              <a:rPr lang="ru-RU" b="1" err="1"/>
              <a:t>file_obj</a:t>
            </a:r>
            <a:r>
              <a:rPr lang="ru-RU"/>
              <a:t> и выполняет набор инструкций. После их выполнения файл автоматически закрывается. Даже если при выполнении инструкций в блоке </a:t>
            </a:r>
            <a:r>
              <a:rPr lang="ru-RU" b="1" err="1"/>
              <a:t>with</a:t>
            </a:r>
            <a:r>
              <a:rPr lang="ru-RU"/>
              <a:t> возникнут какие-либо исключения, то файл все равно закрывается.</a:t>
            </a:r>
          </a:p>
          <a:p>
            <a:endParaRPr lang="ru-RU"/>
          </a:p>
          <a:p>
            <a:r>
              <a:rPr lang="ru-RU"/>
              <a:t>Так, перепишем предыдущий пример:</a:t>
            </a:r>
          </a:p>
          <a:p>
            <a:endParaRPr lang="ru-RU"/>
          </a:p>
          <a:p>
            <a:pPr marL="0" indent="0">
              <a:buNone/>
            </a:pPr>
            <a:r>
              <a:rPr lang="ru-RU" i="1" err="1">
                <a:solidFill>
                  <a:srgbClr val="285831"/>
                </a:solidFill>
              </a:rPr>
              <a:t>with</a:t>
            </a:r>
            <a:r>
              <a:rPr lang="ru-RU" i="1">
                <a:solidFill>
                  <a:srgbClr val="285831"/>
                </a:solidFill>
              </a:rPr>
              <a:t> </a:t>
            </a:r>
            <a:r>
              <a:rPr lang="ru-RU" i="1" err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ru-RU" i="1">
                <a:solidFill>
                  <a:srgbClr val="285831"/>
                </a:solidFill>
              </a:rPr>
              <a:t>("hello.txt", "w") </a:t>
            </a:r>
            <a:r>
              <a:rPr lang="ru-RU" i="1" err="1">
                <a:solidFill>
                  <a:srgbClr val="285831"/>
                </a:solidFill>
              </a:rPr>
              <a:t>as</a:t>
            </a:r>
            <a:r>
              <a:rPr lang="ru-RU" i="1">
                <a:solidFill>
                  <a:srgbClr val="285831"/>
                </a:solidFill>
              </a:rPr>
              <a:t> </a:t>
            </a:r>
            <a:r>
              <a:rPr lang="ru-RU" i="1" err="1">
                <a:solidFill>
                  <a:srgbClr val="285831"/>
                </a:solidFill>
              </a:rPr>
              <a:t>somefile</a:t>
            </a:r>
            <a:r>
              <a:rPr lang="ru-RU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</a:t>
            </a:r>
            <a:r>
              <a:rPr lang="ru-RU" i="1" err="1">
                <a:solidFill>
                  <a:srgbClr val="285831"/>
                </a:solidFill>
              </a:rPr>
              <a:t>somefile.write</a:t>
            </a:r>
            <a:r>
              <a:rPr lang="ru-RU" i="1">
                <a:solidFill>
                  <a:srgbClr val="285831"/>
                </a:solidFill>
              </a:rPr>
              <a:t>("</a:t>
            </a:r>
            <a:r>
              <a:rPr lang="ru-RU" i="1" err="1">
                <a:solidFill>
                  <a:srgbClr val="285831"/>
                </a:solidFill>
              </a:rPr>
              <a:t>hello</a:t>
            </a:r>
            <a:r>
              <a:rPr lang="ru-RU" i="1">
                <a:solidFill>
                  <a:srgbClr val="285831"/>
                </a:solidFill>
              </a:rPr>
              <a:t> </a:t>
            </a:r>
            <a:r>
              <a:rPr lang="ru-RU" i="1" err="1">
                <a:solidFill>
                  <a:srgbClr val="285831"/>
                </a:solidFill>
              </a:rPr>
              <a:t>world</a:t>
            </a:r>
            <a:r>
              <a:rPr lang="ru-RU" i="1">
                <a:solidFill>
                  <a:srgbClr val="285831"/>
                </a:solidFill>
              </a:rPr>
              <a:t>")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77581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Запись в файл - </a:t>
            </a:r>
            <a:r>
              <a:rPr lang="en-US"/>
              <a:t>write() </a:t>
            </a:r>
            <a:r>
              <a:rPr lang="ru-RU"/>
              <a:t>и </a:t>
            </a:r>
            <a:r>
              <a:rPr lang="en-US" err="1"/>
              <a:t>writelines</a:t>
            </a:r>
            <a:r>
              <a:rPr lang="en-US"/>
              <a:t>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>
            <a:normAutofit/>
          </a:bodyPr>
          <a:lstStyle/>
          <a:p>
            <a:r>
              <a:rPr lang="ru-RU"/>
              <a:t>Запись в файл выполняется с помощью методов </a:t>
            </a:r>
            <a:r>
              <a:rPr lang="en-US" b="1"/>
              <a:t>write() </a:t>
            </a:r>
            <a:r>
              <a:rPr lang="ru-RU"/>
              <a:t>и</a:t>
            </a:r>
            <a:r>
              <a:rPr lang="ru-RU" b="1"/>
              <a:t> </a:t>
            </a:r>
            <a:r>
              <a:rPr lang="en-US" b="1" err="1"/>
              <a:t>writelines</a:t>
            </a:r>
            <a:r>
              <a:rPr lang="en-US" b="1"/>
              <a:t>()</a:t>
            </a:r>
            <a:r>
              <a:rPr lang="en-US"/>
              <a:t>. </a:t>
            </a:r>
            <a:r>
              <a:rPr lang="ru-RU"/>
              <a:t>Метод </a:t>
            </a:r>
            <a:r>
              <a:rPr lang="ru-RU" b="1" err="1"/>
              <a:t>write</a:t>
            </a:r>
            <a:r>
              <a:rPr lang="ru-RU" b="1"/>
              <a:t>() </a:t>
            </a:r>
            <a:r>
              <a:rPr lang="ru-RU"/>
              <a:t>записывает любую строку в открытый файл. Важно помнить, что строки в </a:t>
            </a:r>
            <a:r>
              <a:rPr lang="ru-RU" err="1"/>
              <a:t>Python</a:t>
            </a:r>
            <a:r>
              <a:rPr lang="ru-RU"/>
              <a:t> могут содержать двоичные данные, а не только текст.</a:t>
            </a:r>
          </a:p>
          <a:p>
            <a:pPr marL="0" indent="0">
              <a:buNone/>
            </a:pPr>
            <a:r>
              <a:rPr lang="ru-RU"/>
              <a:t>     </a:t>
            </a:r>
          </a:p>
          <a:p>
            <a:pPr marL="0" indent="0">
              <a:buNone/>
            </a:pPr>
            <a:r>
              <a:rPr lang="ru-RU"/>
              <a:t>Синтаксис метода</a:t>
            </a:r>
            <a:r>
              <a:rPr lang="ru-RU" b="1"/>
              <a:t> </a:t>
            </a:r>
            <a:r>
              <a:rPr lang="en-US" b="1"/>
              <a:t>write().</a:t>
            </a:r>
          </a:p>
          <a:p>
            <a:pPr marL="0" indent="0">
              <a:buNone/>
            </a:pPr>
            <a:r>
              <a:rPr lang="ru-RU"/>
              <a:t>     </a:t>
            </a:r>
            <a:r>
              <a:rPr lang="en-US" err="1"/>
              <a:t>my_file.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</a:rPr>
              <a:t>write</a:t>
            </a:r>
            <a:r>
              <a:rPr lang="en-US"/>
              <a:t>(string);</a:t>
            </a:r>
          </a:p>
          <a:p>
            <a:pPr marL="0" indent="0">
              <a:buNone/>
            </a:pPr>
            <a:r>
              <a:rPr lang="ru-RU"/>
              <a:t>     Например: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</a:t>
            </a:r>
            <a:r>
              <a:rPr lang="en-US" i="1">
                <a:solidFill>
                  <a:srgbClr val="285831"/>
                </a:solidFill>
              </a:rPr>
              <a:t>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("some.txt", "w")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write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Мне нравится </a:t>
            </a:r>
            <a:r>
              <a:rPr lang="en-US" i="1">
                <a:solidFill>
                  <a:srgbClr val="285831"/>
                </a:solidFill>
              </a:rPr>
              <a:t>Python!\n</a:t>
            </a:r>
            <a:r>
              <a:rPr lang="ru-RU" i="1">
                <a:solidFill>
                  <a:srgbClr val="285831"/>
                </a:solidFill>
              </a:rPr>
              <a:t>Это классный язык!")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close</a:t>
            </a:r>
            <a:r>
              <a:rPr lang="en-US" i="1">
                <a:solidFill>
                  <a:srgbClr val="285831"/>
                </a:solidFill>
              </a:rPr>
              <a:t>()</a:t>
            </a: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Этот код создаст файл </a:t>
            </a:r>
            <a:r>
              <a:rPr lang="ru-RU" b="1">
                <a:solidFill>
                  <a:schemeClr val="tx1">
                    <a:lumMod val="85000"/>
                    <a:lumOff val="15000"/>
                  </a:schemeClr>
                </a:solidFill>
              </a:rPr>
              <a:t>some.txt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 и запишет в него указанную строку.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15031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Добавление в файл. Метод </a:t>
            </a:r>
            <a:r>
              <a:rPr lang="ru-RU" err="1"/>
              <a:t>write</a:t>
            </a:r>
            <a:r>
              <a:rPr lang="ru-RU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8637"/>
            <a:ext cx="8596668" cy="4482726"/>
          </a:xfrm>
        </p:spPr>
        <p:txBody>
          <a:bodyPr>
            <a:normAutofit fontScale="92500" lnSpcReduction="10000"/>
          </a:bodyPr>
          <a:lstStyle/>
          <a:p>
            <a:r>
              <a:rPr lang="ru-RU"/>
              <a:t>     </a:t>
            </a:r>
            <a:r>
              <a:rPr lang="ru-RU" sz="1900"/>
              <a:t>Если вы хотите не перезаписать файл полностью (что делает метод </a:t>
            </a:r>
            <a:r>
              <a:rPr lang="ru-RU" sz="1900" b="1" err="1"/>
              <a:t>write</a:t>
            </a:r>
            <a:r>
              <a:rPr lang="ru-RU" sz="1900"/>
              <a:t> в случае открытия файла в режиме </a:t>
            </a:r>
            <a:r>
              <a:rPr lang="ru-RU" sz="1900" b="1"/>
              <a:t>'w'</a:t>
            </a:r>
            <a:r>
              <a:rPr lang="ru-RU" sz="1900"/>
              <a:t>), а только добавить какой-либо текст, то файл следует открывать в режиме </a:t>
            </a:r>
            <a:r>
              <a:rPr lang="ru-RU" sz="1900" b="1"/>
              <a:t>'a' - </a:t>
            </a:r>
            <a:r>
              <a:rPr lang="ru-RU" sz="1900" b="1" err="1"/>
              <a:t>appending</a:t>
            </a:r>
            <a:r>
              <a:rPr lang="ru-RU" sz="1900"/>
              <a:t>. После чего использовать все тот же метод </a:t>
            </a:r>
            <a:r>
              <a:rPr lang="ru-RU" sz="1900" b="1" err="1"/>
              <a:t>write</a:t>
            </a:r>
            <a:r>
              <a:rPr lang="ru-RU" sz="1900"/>
              <a:t>.</a:t>
            </a:r>
          </a:p>
          <a:p>
            <a:endParaRPr lang="ru-RU"/>
          </a:p>
          <a:p>
            <a:pPr marL="0" indent="0">
              <a:buNone/>
            </a:pPr>
            <a:r>
              <a:rPr lang="ru-RU"/>
              <a:t># Удалит существующую информацию в </a:t>
            </a:r>
            <a:r>
              <a:rPr lang="en-US"/>
              <a:t>some.txt </a:t>
            </a:r>
            <a:r>
              <a:rPr lang="ru-RU"/>
              <a:t>и запишет "</a:t>
            </a:r>
            <a:r>
              <a:rPr lang="en-US"/>
              <a:t>Hello".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my_file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("some.txt", 'w')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my_file.write</a:t>
            </a:r>
            <a:r>
              <a:rPr lang="en-US" i="1">
                <a:solidFill>
                  <a:srgbClr val="285831"/>
                </a:solidFill>
              </a:rPr>
              <a:t>("Hello")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my_file.close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/>
              <a:t># </a:t>
            </a:r>
            <a:r>
              <a:rPr lang="ru-RU"/>
              <a:t>Оставит существующую информацию в </a:t>
            </a:r>
            <a:r>
              <a:rPr lang="en-US"/>
              <a:t>some.txt </a:t>
            </a:r>
            <a:r>
              <a:rPr lang="ru-RU"/>
              <a:t>и добавит "</a:t>
            </a:r>
            <a:r>
              <a:rPr lang="en-US"/>
              <a:t>Hello".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my_file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("some.txt", 'a')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my_file.write</a:t>
            </a:r>
            <a:r>
              <a:rPr lang="en-US" i="1">
                <a:solidFill>
                  <a:srgbClr val="285831"/>
                </a:solidFill>
              </a:rPr>
              <a:t>("Hello")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my_file.close</a:t>
            </a:r>
            <a:r>
              <a:rPr lang="en-US" i="1">
                <a:solidFill>
                  <a:srgbClr val="285831"/>
                </a:solidFill>
              </a:rPr>
              <a:t>()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40898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 </a:t>
            </a:r>
            <a:r>
              <a:rPr lang="ru-RU" b="1" err="1"/>
              <a:t>writelines</a:t>
            </a:r>
            <a:r>
              <a:rPr lang="ru-RU" b="1"/>
              <a:t>(</a:t>
            </a:r>
            <a:r>
              <a:rPr lang="ru-RU"/>
              <a:t>) можно передать структуру данных: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l = ['tree', 'four']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f2 = open('newdata.txt', 'w')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f2.write('one')</a:t>
            </a:r>
          </a:p>
          <a:p>
            <a:pPr marL="0" indent="0">
              <a:buNone/>
            </a:pPr>
            <a:r>
              <a:rPr lang="en-US"/>
              <a:t>3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f2.write(' two')</a:t>
            </a:r>
          </a:p>
          <a:p>
            <a:pPr marL="0" indent="0">
              <a:buNone/>
            </a:pPr>
            <a:r>
              <a:rPr lang="en-US"/>
              <a:t>4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f2.writelines(l)</a:t>
            </a:r>
          </a:p>
          <a:p>
            <a:r>
              <a:rPr lang="ru-RU"/>
              <a:t>Метод </a:t>
            </a:r>
            <a:r>
              <a:rPr lang="en-US" b="1"/>
              <a:t>write()</a:t>
            </a:r>
            <a:r>
              <a:rPr lang="en-US"/>
              <a:t> </a:t>
            </a:r>
            <a:r>
              <a:rPr lang="ru-RU"/>
              <a:t>возвращает количество записанных символов.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50889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Запись с </a:t>
            </a:r>
            <a:r>
              <a:rPr lang="en-US"/>
              <a:t>with as 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С конструкцией </a:t>
            </a:r>
            <a:r>
              <a:rPr lang="en-US"/>
              <a:t>with </a:t>
            </a:r>
            <a:r>
              <a:rPr lang="ru-RU"/>
              <a:t>запись в текстовый файл будет выглядеть</a:t>
            </a:r>
            <a:r>
              <a:rPr lang="en-US"/>
              <a:t> </a:t>
            </a:r>
            <a:r>
              <a:rPr lang="ru-RU"/>
              <a:t>так: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with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("hello.txt", "w")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</a:t>
            </a:r>
            <a:r>
              <a:rPr lang="ru-RU" i="1">
                <a:solidFill>
                  <a:srgbClr val="285831"/>
                </a:solidFill>
              </a:rPr>
              <a:t>  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file.write</a:t>
            </a:r>
            <a:r>
              <a:rPr lang="en-US" i="1">
                <a:solidFill>
                  <a:srgbClr val="285831"/>
                </a:solidFill>
              </a:rPr>
              <a:t>("hello world")</a:t>
            </a: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ru-RU" i="1"/>
              <a:t>Теперь </a:t>
            </a:r>
            <a:r>
              <a:rPr lang="ru-RU" i="1" err="1"/>
              <a:t>дозапишем</a:t>
            </a:r>
            <a:r>
              <a:rPr lang="ru-RU" i="1"/>
              <a:t> в этот файл еще одну строку: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with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("hello.txt", "a")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285831"/>
                </a:solidFill>
              </a:rPr>
              <a:t>file.write</a:t>
            </a:r>
            <a:r>
              <a:rPr lang="en-US" i="1">
                <a:solidFill>
                  <a:srgbClr val="285831"/>
                </a:solidFill>
              </a:rPr>
              <a:t>("\</a:t>
            </a:r>
            <a:r>
              <a:rPr lang="en-US" i="1" err="1">
                <a:solidFill>
                  <a:srgbClr val="285831"/>
                </a:solidFill>
              </a:rPr>
              <a:t>ngood</a:t>
            </a:r>
            <a:r>
              <a:rPr lang="en-US" i="1">
                <a:solidFill>
                  <a:srgbClr val="285831"/>
                </a:solidFill>
              </a:rPr>
              <a:t> bye, world")</a:t>
            </a: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hello world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good bye, world</a:t>
            </a:r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13357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Чтение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   Для чтения файла он открывается с режимом</a:t>
            </a:r>
            <a:r>
              <a:rPr lang="ru-RU" b="1"/>
              <a:t> r </a:t>
            </a:r>
            <a:r>
              <a:rPr lang="ru-RU"/>
              <a:t>(</a:t>
            </a:r>
            <a:r>
              <a:rPr lang="ru-RU" err="1"/>
              <a:t>Read</a:t>
            </a:r>
            <a:r>
              <a:rPr lang="ru-RU"/>
              <a:t>), и затем мы можем считать его содержимое различными методами:</a:t>
            </a:r>
          </a:p>
          <a:p>
            <a:endParaRPr lang="ru-RU"/>
          </a:p>
          <a:p>
            <a:r>
              <a:rPr lang="ru-RU" b="1" err="1"/>
              <a:t>readline</a:t>
            </a:r>
            <a:r>
              <a:rPr lang="ru-RU" b="1"/>
              <a:t>()</a:t>
            </a:r>
            <a:r>
              <a:rPr lang="ru-RU"/>
              <a:t>: считывает одну строку из файла</a:t>
            </a:r>
          </a:p>
          <a:p>
            <a:endParaRPr lang="ru-RU"/>
          </a:p>
          <a:p>
            <a:r>
              <a:rPr lang="ru-RU" b="1" err="1"/>
              <a:t>read</a:t>
            </a:r>
            <a:r>
              <a:rPr lang="ru-RU" b="1"/>
              <a:t>()</a:t>
            </a:r>
            <a:r>
              <a:rPr lang="ru-RU"/>
              <a:t>: считывает все содержимое файла в одну строку</a:t>
            </a:r>
          </a:p>
          <a:p>
            <a:endParaRPr lang="ru-RU"/>
          </a:p>
          <a:p>
            <a:r>
              <a:rPr lang="ru-RU" b="1" err="1"/>
              <a:t>readlines</a:t>
            </a:r>
            <a:r>
              <a:rPr lang="ru-RU" b="1"/>
              <a:t>()</a:t>
            </a:r>
            <a:r>
              <a:rPr lang="ru-RU"/>
              <a:t>: считывает все строки файла в список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86269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 файлами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/>
              <a:t>    Большие объемы данных имеет смысл хранить не в списках или словарях, а в файлах.</a:t>
            </a:r>
          </a:p>
          <a:p>
            <a:pPr algn="just"/>
            <a:endParaRPr lang="ru-RU"/>
          </a:p>
          <a:p>
            <a:pPr algn="just"/>
            <a:r>
              <a:rPr lang="ru-RU"/>
              <a:t>     Поэтому в языках программирования предусмотрена возможность работы с файлами. </a:t>
            </a:r>
          </a:p>
          <a:p>
            <a:pPr algn="just"/>
            <a:endParaRPr lang="ru-RU"/>
          </a:p>
          <a:p>
            <a:pPr algn="just"/>
            <a:r>
              <a:rPr lang="ru-RU"/>
              <a:t>    В </a:t>
            </a:r>
            <a:r>
              <a:rPr lang="ru-RU" b="1" err="1"/>
              <a:t>Pytho</a:t>
            </a:r>
            <a:r>
              <a:rPr lang="ru-RU" err="1"/>
              <a:t>n</a:t>
            </a:r>
            <a:r>
              <a:rPr lang="ru-RU"/>
              <a:t> файлы рассматриваются как объекты файловых классов, то есть, например, текстовый файл – это тип данных наряду с типами списка, словаря, целого числа и др.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428394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Чтение файла – </a:t>
            </a:r>
            <a:r>
              <a:rPr lang="en-US"/>
              <a:t>read()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/>
              <a:t>С помощью файлового метода </a:t>
            </a:r>
            <a:r>
              <a:rPr lang="ru-RU" b="1" err="1"/>
              <a:t>read</a:t>
            </a:r>
            <a:r>
              <a:rPr lang="ru-RU" b="1"/>
              <a:t>() </a:t>
            </a:r>
            <a:r>
              <a:rPr lang="ru-RU"/>
              <a:t>можно прочитать файл целиком или только определенное количество байт. </a:t>
            </a:r>
          </a:p>
          <a:p>
            <a:pPr algn="just"/>
            <a:endParaRPr lang="ru-RU"/>
          </a:p>
          <a:p>
            <a:pPr marL="0" indent="0" algn="just">
              <a:buNone/>
            </a:pPr>
            <a:r>
              <a:rPr lang="ru-RU"/>
              <a:t>       </a:t>
            </a:r>
            <a:r>
              <a:rPr lang="ru-RU" err="1"/>
              <a:t>my_file.read</a:t>
            </a:r>
            <a:r>
              <a:rPr lang="ru-RU"/>
              <a:t>([</a:t>
            </a:r>
            <a:r>
              <a:rPr lang="ru-RU" err="1"/>
              <a:t>count</a:t>
            </a:r>
            <a:r>
              <a:rPr lang="ru-RU"/>
              <a:t>])</a:t>
            </a:r>
          </a:p>
          <a:p>
            <a:pPr marL="0" indent="0" algn="just">
              <a:buNone/>
            </a:pPr>
            <a:endParaRPr lang="ru-RU"/>
          </a:p>
          <a:p>
            <a:pPr algn="just"/>
            <a:r>
              <a:rPr lang="ru-RU"/>
              <a:t>Необязательный параметр </a:t>
            </a:r>
            <a:r>
              <a:rPr lang="ru-RU" b="1" err="1"/>
              <a:t>count</a:t>
            </a:r>
            <a:r>
              <a:rPr lang="ru-RU"/>
              <a:t> - это количество байт, которые следует прочитать из открытого файла. Этот метод читает информацию с начала файла и, если параметр </a:t>
            </a:r>
            <a:r>
              <a:rPr lang="ru-RU" b="1" err="1"/>
              <a:t>count</a:t>
            </a:r>
            <a:r>
              <a:rPr lang="ru-RU"/>
              <a:t> не указан, до конца файла.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57130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Например, прочтем созданный нами файл </a:t>
            </a:r>
            <a:r>
              <a:rPr lang="en-US"/>
              <a:t>some.txt: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my_file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("some.txt")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my_string</a:t>
            </a:r>
            <a:r>
              <a:rPr lang="en-US" i="1">
                <a:solidFill>
                  <a:srgbClr val="285831"/>
                </a:solidFill>
              </a:rPr>
              <a:t> = </a:t>
            </a:r>
            <a:r>
              <a:rPr lang="en-US" i="1" err="1">
                <a:solidFill>
                  <a:srgbClr val="285831"/>
                </a:solidFill>
              </a:rPr>
              <a:t>my_file.read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Было прочитано:")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</a:t>
            </a:r>
            <a:r>
              <a:rPr lang="en-US" i="1" err="1">
                <a:solidFill>
                  <a:srgbClr val="285831"/>
                </a:solidFill>
              </a:rPr>
              <a:t>my_string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close</a:t>
            </a:r>
            <a:r>
              <a:rPr lang="en-US" i="1">
                <a:solidFill>
                  <a:srgbClr val="285831"/>
                </a:solidFill>
              </a:rPr>
              <a:t>()</a:t>
            </a: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ru-RU"/>
              <a:t>Было прочитано:</a:t>
            </a:r>
          </a:p>
          <a:p>
            <a:pPr marL="0" indent="0">
              <a:buNone/>
            </a:pPr>
            <a:r>
              <a:rPr lang="ru-RU"/>
              <a:t>Мне нравится </a:t>
            </a:r>
            <a:r>
              <a:rPr lang="en-US"/>
              <a:t>Python!</a:t>
            </a:r>
          </a:p>
          <a:p>
            <a:pPr marL="0" indent="0">
              <a:buNone/>
            </a:pPr>
            <a:r>
              <a:rPr lang="ru-RU"/>
              <a:t>Классный язык!</a:t>
            </a:r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50132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Пусть у нас имеется файл data.txt с таким содержимым:</a:t>
            </a:r>
          </a:p>
          <a:p>
            <a:endParaRPr lang="ru-RU"/>
          </a:p>
          <a:p>
            <a:pPr marL="0" indent="0">
              <a:buNone/>
            </a:pPr>
            <a:r>
              <a:rPr lang="ru-RU" err="1"/>
              <a:t>one</a:t>
            </a:r>
            <a:r>
              <a:rPr lang="ru-RU"/>
              <a:t> - 1 - I</a:t>
            </a:r>
          </a:p>
          <a:p>
            <a:pPr marL="0" indent="0">
              <a:buNone/>
            </a:pPr>
            <a:r>
              <a:rPr lang="ru-RU" err="1"/>
              <a:t>two</a:t>
            </a:r>
            <a:r>
              <a:rPr lang="ru-RU"/>
              <a:t> - 2 - II</a:t>
            </a:r>
          </a:p>
          <a:p>
            <a:pPr marL="0" indent="0">
              <a:buNone/>
            </a:pPr>
            <a:r>
              <a:rPr lang="ru-RU" err="1"/>
              <a:t>three</a:t>
            </a:r>
            <a:r>
              <a:rPr lang="ru-RU"/>
              <a:t> - 3 - III</a:t>
            </a:r>
          </a:p>
          <a:p>
            <a:pPr marL="0" indent="0">
              <a:buNone/>
            </a:pPr>
            <a:r>
              <a:rPr lang="ru-RU" err="1"/>
              <a:t>four</a:t>
            </a:r>
            <a:r>
              <a:rPr lang="ru-RU"/>
              <a:t> - 4 - IV</a:t>
            </a:r>
          </a:p>
          <a:p>
            <a:pPr marL="0" indent="0">
              <a:buNone/>
            </a:pPr>
            <a:r>
              <a:rPr lang="ru-RU" err="1"/>
              <a:t>five</a:t>
            </a:r>
            <a:r>
              <a:rPr lang="ru-RU"/>
              <a:t> - 5 - V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422728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/>
              <a:t>Откроем его и прочитаем: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&gt;&gt;&gt; </a:t>
            </a:r>
            <a:r>
              <a:rPr lang="en-US" i="1">
                <a:solidFill>
                  <a:srgbClr val="285831"/>
                </a:solidFill>
              </a:rPr>
              <a:t>f1 = open('data.txt')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f1.read(10)</a:t>
            </a:r>
          </a:p>
          <a:p>
            <a:pPr marL="0" indent="0">
              <a:buNone/>
            </a:pPr>
            <a:r>
              <a:rPr lang="en-US"/>
              <a:t>'one - 1 - '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f1.read()</a:t>
            </a:r>
          </a:p>
          <a:p>
            <a:pPr marL="0" indent="0">
              <a:buNone/>
            </a:pPr>
            <a:r>
              <a:rPr lang="en-US"/>
              <a:t>'I\</a:t>
            </a:r>
            <a:r>
              <a:rPr lang="en-US" err="1"/>
              <a:t>ntwo</a:t>
            </a:r>
            <a:r>
              <a:rPr lang="en-US"/>
              <a:t> - 2 - II\</a:t>
            </a:r>
            <a:r>
              <a:rPr lang="en-US" err="1"/>
              <a:t>nthree</a:t>
            </a:r>
            <a:r>
              <a:rPr lang="en-US"/>
              <a:t> - 3 - III\</a:t>
            </a:r>
            <a:r>
              <a:rPr lang="en-US" err="1"/>
              <a:t>nfour</a:t>
            </a:r>
            <a:r>
              <a:rPr lang="en-US"/>
              <a:t> - 4 - IV\</a:t>
            </a:r>
            <a:r>
              <a:rPr lang="en-US" err="1"/>
              <a:t>nfive</a:t>
            </a:r>
            <a:r>
              <a:rPr lang="en-US"/>
              <a:t> - 5 - V\n'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f1.read()</a:t>
            </a:r>
          </a:p>
          <a:p>
            <a:pPr marL="0" indent="0">
              <a:buNone/>
            </a:pPr>
            <a:r>
              <a:rPr lang="en-US"/>
              <a:t>'</a:t>
            </a:r>
            <a:r>
              <a:rPr lang="ru-RU"/>
              <a:t> </a:t>
            </a:r>
            <a:r>
              <a:rPr lang="en-US"/>
              <a:t>'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type(f1.read())</a:t>
            </a:r>
          </a:p>
          <a:p>
            <a:pPr marL="0" indent="0">
              <a:buNone/>
            </a:pPr>
            <a:r>
              <a:rPr lang="en-US"/>
              <a:t>&lt;class '</a:t>
            </a:r>
            <a:r>
              <a:rPr lang="en-US" err="1"/>
              <a:t>str</a:t>
            </a:r>
            <a:r>
              <a:rPr lang="en-US"/>
              <a:t>'&gt;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7834" y="1876295"/>
            <a:ext cx="4197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    Сначала считываются первые десять байтов, которые равны десяти символам. </a:t>
            </a:r>
          </a:p>
          <a:p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    Это не бинарный файл, но мы все равно можем читать по байтам.</a:t>
            </a:r>
          </a:p>
          <a:p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    Последующий вызов </a:t>
            </a:r>
            <a:r>
              <a:rPr lang="ru-RU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r>
              <a:rPr lang="ru-RU" b="1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считывает весь оставшийся текст. </a:t>
            </a:r>
          </a:p>
          <a:p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   После этого объект файлового типа f1 становится пустым.</a:t>
            </a:r>
          </a:p>
          <a:p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   Заметим, что метод </a:t>
            </a:r>
            <a:r>
              <a:rPr lang="ru-RU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r>
              <a:rPr lang="ru-RU" b="1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возвращает строку, и что конец строки считывается как '\n'.</a:t>
            </a:r>
          </a:p>
          <a:p>
            <a:r>
              <a:rPr lang="ru-RU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6068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Чтение построчно – </a:t>
            </a:r>
            <a:r>
              <a:rPr lang="en-US" err="1"/>
              <a:t>readline</a:t>
            </a:r>
            <a:r>
              <a:rPr lang="en-US"/>
              <a:t>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Для того, чтобы читать файл построчно существует метод </a:t>
            </a:r>
            <a:r>
              <a:rPr lang="en-US" b="1" err="1"/>
              <a:t>readline</a:t>
            </a:r>
            <a:r>
              <a:rPr lang="en-US" b="1"/>
              <a:t>()</a:t>
            </a:r>
            <a:r>
              <a:rPr lang="en-US"/>
              <a:t>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f1 = open('data.txt')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f1.readline()</a:t>
            </a:r>
          </a:p>
          <a:p>
            <a:pPr marL="0" indent="0">
              <a:buNone/>
            </a:pPr>
            <a:r>
              <a:rPr lang="en-US"/>
              <a:t>'one - 1 - I\n'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f1.readline()</a:t>
            </a:r>
          </a:p>
          <a:p>
            <a:pPr marL="0" indent="0">
              <a:buNone/>
            </a:pPr>
            <a:r>
              <a:rPr lang="en-US"/>
              <a:t>'two - 2 - II\n'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f1.readline()</a:t>
            </a:r>
          </a:p>
          <a:p>
            <a:pPr marL="0" indent="0">
              <a:buNone/>
            </a:pPr>
            <a:r>
              <a:rPr lang="en-US"/>
              <a:t>'three - 3 — III\n'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58115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 </a:t>
            </a:r>
            <a:r>
              <a:rPr lang="en-US" err="1"/>
              <a:t>readlines</a:t>
            </a:r>
            <a:r>
              <a:rPr lang="en-US"/>
              <a:t>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Метод </a:t>
            </a:r>
            <a:r>
              <a:rPr lang="en-US" b="1" err="1"/>
              <a:t>readlines</a:t>
            </a:r>
            <a:r>
              <a:rPr lang="en-US" b="1"/>
              <a:t>()</a:t>
            </a:r>
            <a:r>
              <a:rPr lang="en-US"/>
              <a:t> </a:t>
            </a:r>
            <a:r>
              <a:rPr lang="ru-RU"/>
              <a:t>считывает сразу все строки и создает список: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&gt;&gt;&gt; </a:t>
            </a:r>
            <a:r>
              <a:rPr lang="en-US" i="1">
                <a:solidFill>
                  <a:srgbClr val="285831"/>
                </a:solidFill>
              </a:rPr>
              <a:t>f1 = open('data.txt')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f1.readlines()</a:t>
            </a:r>
          </a:p>
          <a:p>
            <a:pPr marL="0" indent="0">
              <a:buNone/>
            </a:pPr>
            <a:r>
              <a:rPr lang="en-US"/>
              <a:t>['one - 1 - I\n', 'two - 2 - II\n', 'three - 3 - III\n', 'four - 4 - IV\n', 'five - 5 - V\n']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009090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Другой способ чтения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/>
              <a:t>    Объект файлового типа относится к итераторам (</a:t>
            </a:r>
            <a:r>
              <a:rPr lang="ru-RU" b="1"/>
              <a:t>итератор</a:t>
            </a:r>
            <a:r>
              <a:rPr lang="ru-RU"/>
              <a:t> - </a:t>
            </a:r>
            <a:r>
              <a:rPr lang="ru-RU" b="1"/>
              <a:t>это</a:t>
            </a:r>
            <a:r>
              <a:rPr lang="ru-RU"/>
              <a:t> объект, который позволяет перемещаться (итерироваться) по элементам некоторой последовательности). </a:t>
            </a:r>
          </a:p>
          <a:p>
            <a:pPr algn="just"/>
            <a:r>
              <a:rPr lang="ru-RU"/>
              <a:t>    Из таких объектов происходит последовательное извлечение элементов. Поэтому считывать данные из них можно сразу в цикле без использования методов чтения: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88163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6129"/>
            <a:ext cx="8596668" cy="46152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for </a:t>
            </a:r>
            <a:r>
              <a:rPr lang="en-US" i="1" err="1">
                <a:solidFill>
                  <a:srgbClr val="285831"/>
                </a:solidFill>
              </a:rPr>
              <a:t>i</a:t>
            </a:r>
            <a:r>
              <a:rPr lang="en-US" i="1">
                <a:solidFill>
                  <a:srgbClr val="285831"/>
                </a:solidFill>
              </a:rPr>
              <a:t> in open('data.txt'):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...     print(</a:t>
            </a:r>
            <a:r>
              <a:rPr lang="en-US" i="1" err="1">
                <a:solidFill>
                  <a:srgbClr val="285831"/>
                </a:solidFill>
              </a:rPr>
              <a:t>i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... </a:t>
            </a:r>
          </a:p>
          <a:p>
            <a:pPr marL="0" indent="0">
              <a:buNone/>
            </a:pPr>
            <a:r>
              <a:rPr lang="en-US"/>
              <a:t>one - 1 - I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two - 2 - II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three - 3 - III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four - 4 - IV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five - 5 - V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993006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8887" y="1449077"/>
            <a:ext cx="8596668" cy="3880773"/>
          </a:xfrm>
        </p:spPr>
        <p:txBody>
          <a:bodyPr/>
          <a:lstStyle/>
          <a:p>
            <a:r>
              <a:rPr lang="ru-RU"/>
              <a:t>Здесь при выводе наблюдаются лишние пустые строки. </a:t>
            </a:r>
          </a:p>
          <a:p>
            <a:r>
              <a:rPr lang="ru-RU"/>
              <a:t>Функция </a:t>
            </a:r>
            <a:r>
              <a:rPr lang="ru-RU" b="1" err="1"/>
              <a:t>print</a:t>
            </a:r>
            <a:r>
              <a:rPr lang="ru-RU" b="1"/>
              <a:t>() </a:t>
            </a:r>
            <a:r>
              <a:rPr lang="ru-RU"/>
              <a:t>преобразует </a:t>
            </a:r>
            <a:r>
              <a:rPr lang="ru-RU" b="1"/>
              <a:t>'\n'</a:t>
            </a:r>
            <a:r>
              <a:rPr lang="ru-RU"/>
              <a:t> в переход на новую строку. К этому добавляет свой переход на новую строку. Создадим список строк файла без </a:t>
            </a:r>
            <a:r>
              <a:rPr lang="ru-RU" b="1"/>
              <a:t>'\n'</a:t>
            </a:r>
            <a:r>
              <a:rPr lang="ru-RU"/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</a:t>
            </a:r>
            <a:r>
              <a:rPr lang="en-US" i="1" err="1">
                <a:solidFill>
                  <a:srgbClr val="285831"/>
                </a:solidFill>
              </a:rPr>
              <a:t>nums</a:t>
            </a:r>
            <a:r>
              <a:rPr lang="en-US" i="1">
                <a:solidFill>
                  <a:srgbClr val="285831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for </a:t>
            </a:r>
            <a:r>
              <a:rPr lang="en-US" i="1" err="1">
                <a:solidFill>
                  <a:srgbClr val="285831"/>
                </a:solidFill>
              </a:rPr>
              <a:t>i</a:t>
            </a:r>
            <a:r>
              <a:rPr lang="en-US" i="1">
                <a:solidFill>
                  <a:srgbClr val="285831"/>
                </a:solidFill>
              </a:rPr>
              <a:t> in open('data.txt'):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...     </a:t>
            </a:r>
            <a:r>
              <a:rPr lang="en-US" i="1" err="1">
                <a:solidFill>
                  <a:srgbClr val="285831"/>
                </a:solidFill>
              </a:rPr>
              <a:t>nums.append</a:t>
            </a:r>
            <a:r>
              <a:rPr lang="en-US" i="1">
                <a:solidFill>
                  <a:srgbClr val="285831"/>
                </a:solidFill>
              </a:rPr>
              <a:t>(</a:t>
            </a:r>
            <a:r>
              <a:rPr lang="en-US" i="1" err="1">
                <a:solidFill>
                  <a:srgbClr val="285831"/>
                </a:solidFill>
              </a:rPr>
              <a:t>i</a:t>
            </a:r>
            <a:r>
              <a:rPr lang="en-US" i="1">
                <a:solidFill>
                  <a:srgbClr val="285831"/>
                </a:solidFill>
              </a:rPr>
              <a:t>[:-1])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...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&gt;&gt;&gt; </a:t>
            </a:r>
            <a:r>
              <a:rPr lang="en-US" i="1" err="1">
                <a:solidFill>
                  <a:srgbClr val="285831"/>
                </a:solidFill>
              </a:rPr>
              <a:t>nums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/>
              <a:t>['one - 1 - I', 'two - 2 - II', 'three - 3 - III', 'four - 4 - IV', 'five - 5 - V']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9809" y="2803744"/>
            <a:ext cx="3109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   Переменной </a:t>
            </a:r>
            <a:r>
              <a:rPr lang="ru-RU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присваивается очередная строка файла. </a:t>
            </a:r>
          </a:p>
          <a:p>
            <a:r>
              <a:rPr lang="ru-RU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   Мы берем ее срез от начала до последнего символа, не включая его. </a:t>
            </a:r>
          </a:p>
          <a:p>
            <a:r>
              <a:rPr lang="ru-RU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   Следует иметь в виду, что </a:t>
            </a:r>
            <a:r>
              <a:rPr lang="ru-RU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'\n' </a:t>
            </a:r>
            <a:r>
              <a:rPr lang="ru-RU" sz="1600">
                <a:solidFill>
                  <a:schemeClr val="tx1">
                    <a:lumMod val="85000"/>
                    <a:lumOff val="15000"/>
                  </a:schemeClr>
                </a:solidFill>
              </a:rPr>
              <a:t>это один символ, а не два.</a:t>
            </a:r>
          </a:p>
        </p:txBody>
      </p:sp>
    </p:spTree>
    <p:extLst>
      <p:ext uri="{BB962C8B-B14F-4D97-AF65-F5344CB8AC3E}">
        <p14:creationId xmlns:p14="http://schemas.microsoft.com/office/powerpoint/2010/main" val="1370745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Чтение с </a:t>
            </a:r>
            <a:r>
              <a:rPr lang="en-US"/>
              <a:t>with as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6125118" cy="3880773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Файл </a:t>
            </a:r>
            <a:r>
              <a:rPr lang="en-US"/>
              <a:t>hello.txt</a:t>
            </a:r>
          </a:p>
          <a:p>
            <a:pPr marL="0" indent="0">
              <a:buNone/>
            </a:pPr>
            <a:r>
              <a:rPr lang="en-US"/>
              <a:t>hello world</a:t>
            </a:r>
          </a:p>
          <a:p>
            <a:pPr marL="0" indent="0">
              <a:buNone/>
            </a:pPr>
            <a:r>
              <a:rPr lang="en-US"/>
              <a:t>good bye, world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ru-RU"/>
              <a:t>считаем этот файл построчно: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with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("hello.txt", "r")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rgbClr val="7030A0"/>
                </a:solidFill>
              </a:rPr>
              <a:t>for</a:t>
            </a:r>
            <a:r>
              <a:rPr lang="en-US" i="1">
                <a:solidFill>
                  <a:srgbClr val="285831"/>
                </a:solidFill>
              </a:rPr>
              <a:t> line </a:t>
            </a:r>
            <a:r>
              <a:rPr lang="en-US" i="1">
                <a:solidFill>
                  <a:srgbClr val="7030A0"/>
                </a:solidFill>
              </a:rPr>
              <a:t>in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(line, end="")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75668" y="2842027"/>
            <a:ext cx="5813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   Несмотря на то, что мы явно не применяем метод </a:t>
            </a:r>
            <a:r>
              <a:rPr lang="ru-RU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readline</a:t>
            </a:r>
            <a:r>
              <a:rPr lang="ru-RU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ru-RU" sz="1600">
                <a:solidFill>
                  <a:schemeClr val="tx1">
                    <a:lumMod val="75000"/>
                    <a:lumOff val="25000"/>
                  </a:schemeClr>
                </a:solidFill>
              </a:rPr>
              <a:t>для чтения каждой строки, но в при переборе файла этот метод автоматически вызывается для получения каждой новой строки.</a:t>
            </a:r>
          </a:p>
          <a:p>
            <a:r>
              <a:rPr lang="ru-RU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   Поэтому в цикле вручную нет смысла вызывать метод </a:t>
            </a:r>
            <a:r>
              <a:rPr lang="ru-RU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readline</a:t>
            </a:r>
            <a:r>
              <a:rPr lang="ru-RU" sz="1600">
                <a:solidFill>
                  <a:schemeClr val="tx1">
                    <a:lumMod val="75000"/>
                    <a:lumOff val="25000"/>
                  </a:schemeClr>
                </a:solidFill>
              </a:rPr>
              <a:t>. И поскольку строки разделяются символом перевода строки "</a:t>
            </a:r>
            <a:r>
              <a:rPr lang="ru-RU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\n</a:t>
            </a:r>
            <a:r>
              <a:rPr lang="ru-RU" sz="1600">
                <a:solidFill>
                  <a:schemeClr val="tx1">
                    <a:lumMod val="75000"/>
                    <a:lumOff val="25000"/>
                  </a:schemeClr>
                </a:solidFill>
              </a:rPr>
              <a:t>", то чтобы исключить излишнего переноса на другую строку в функцию </a:t>
            </a:r>
            <a:r>
              <a:rPr lang="ru-RU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ru-RU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передается значение </a:t>
            </a:r>
            <a:r>
              <a:rPr lang="ru-RU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ru-RU" sz="1600">
                <a:solidFill>
                  <a:schemeClr val="tx1">
                    <a:lumMod val="75000"/>
                    <a:lumOff val="25000"/>
                  </a:schemeClr>
                </a:solidFill>
              </a:rPr>
              <a:t>="".</a:t>
            </a:r>
          </a:p>
        </p:txBody>
      </p:sp>
    </p:spTree>
    <p:extLst>
      <p:ext uri="{BB962C8B-B14F-4D97-AF65-F5344CB8AC3E}">
        <p14:creationId xmlns:p14="http://schemas.microsoft.com/office/powerpoint/2010/main" val="128478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файлы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/>
              <a:t>    </a:t>
            </a:r>
            <a:r>
              <a:rPr lang="ru-RU" err="1"/>
              <a:t>Python</a:t>
            </a:r>
            <a:r>
              <a:rPr lang="ru-RU"/>
              <a:t> поддерживает множество различных типов файлов, но условно их можно разделить на два виде: текстовые и бинарные. </a:t>
            </a:r>
          </a:p>
          <a:p>
            <a:pPr algn="just"/>
            <a:r>
              <a:rPr lang="ru-RU"/>
              <a:t>    Текстовые файлы - это к примеру файлы с расширением </a:t>
            </a:r>
            <a:r>
              <a:rPr lang="ru-RU" err="1"/>
              <a:t>cvs</a:t>
            </a:r>
            <a:r>
              <a:rPr lang="ru-RU"/>
              <a:t>, </a:t>
            </a:r>
            <a:r>
              <a:rPr lang="ru-RU" err="1"/>
              <a:t>txt</a:t>
            </a:r>
            <a:r>
              <a:rPr lang="ru-RU"/>
              <a:t>, </a:t>
            </a:r>
            <a:r>
              <a:rPr lang="ru-RU" err="1"/>
              <a:t>html</a:t>
            </a:r>
            <a:r>
              <a:rPr lang="ru-RU"/>
              <a:t>, в общем любые файлы, которые сохраняют информацию в текстовом виде. </a:t>
            </a:r>
          </a:p>
          <a:p>
            <a:pPr algn="just"/>
            <a:r>
              <a:rPr lang="ru-RU"/>
              <a:t>    Бинарные файлы - это изображения, аудио и видеофайлы и т.д. В зависимости от типа файла работа с ним может немного отличаться. </a:t>
            </a:r>
          </a:p>
          <a:p>
            <a:pPr algn="just"/>
            <a:r>
              <a:rPr lang="ru-RU"/>
              <a:t>    Работа с бинарными файлами несколько сложнее. Нередко их обрабатывают с помощью специальных модулей </a:t>
            </a:r>
            <a:r>
              <a:rPr lang="ru-RU" b="1" err="1"/>
              <a:t>Python</a:t>
            </a:r>
            <a:r>
              <a:rPr lang="ru-RU"/>
              <a:t> (</a:t>
            </a:r>
            <a:r>
              <a:rPr lang="ru-RU" err="1"/>
              <a:t>pickle</a:t>
            </a:r>
            <a:r>
              <a:rPr lang="ru-RU"/>
              <a:t>, </a:t>
            </a:r>
            <a:r>
              <a:rPr lang="ru-RU" err="1"/>
              <a:t>struct</a:t>
            </a:r>
            <a:r>
              <a:rPr lang="ru-RU"/>
              <a:t>). 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4069166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as + </a:t>
            </a:r>
            <a:r>
              <a:rPr lang="en-US" err="1"/>
              <a:t>readline</a:t>
            </a:r>
            <a:r>
              <a:rPr lang="ru-RU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Теперь явным образом вызовем метод </a:t>
            </a:r>
            <a:r>
              <a:rPr lang="ru-RU" b="1" err="1"/>
              <a:t>readline</a:t>
            </a:r>
            <a:r>
              <a:rPr lang="ru-RU" b="1"/>
              <a:t>() </a:t>
            </a:r>
            <a:r>
              <a:rPr lang="ru-RU"/>
              <a:t>для чтения отдельных строк: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with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("hello.txt", "r")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str1 = </a:t>
            </a:r>
            <a:r>
              <a:rPr lang="en-US" i="1" err="1">
                <a:solidFill>
                  <a:srgbClr val="285831"/>
                </a:solidFill>
              </a:rPr>
              <a:t>file.readline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(str1, end="")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str2 = </a:t>
            </a:r>
            <a:r>
              <a:rPr lang="en-US" i="1" err="1">
                <a:solidFill>
                  <a:srgbClr val="285831"/>
                </a:solidFill>
              </a:rPr>
              <a:t>file.readline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(str2)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923762"/>
            <a:ext cx="19240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20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as + </a:t>
            </a:r>
            <a:r>
              <a:rPr lang="en-US" err="1"/>
              <a:t>readline</a:t>
            </a:r>
            <a:r>
              <a:rPr lang="ru-RU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Метод </a:t>
            </a:r>
            <a:r>
              <a:rPr lang="ru-RU" b="1" err="1"/>
              <a:t>readline</a:t>
            </a:r>
            <a:r>
              <a:rPr lang="ru-RU"/>
              <a:t> можно использовать для построчного считывания файла в цикле </a:t>
            </a:r>
            <a:r>
              <a:rPr lang="ru-RU" b="1" err="1"/>
              <a:t>while</a:t>
            </a:r>
            <a:r>
              <a:rPr lang="ru-RU"/>
              <a:t>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with</a:t>
            </a:r>
            <a:r>
              <a:rPr lang="en-US" i="1"/>
              <a:t>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("hello.txt", "r")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/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line = 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 err="1"/>
              <a:t>.</a:t>
            </a:r>
            <a:r>
              <a:rPr lang="en-US" i="1" err="1">
                <a:solidFill>
                  <a:srgbClr val="285831"/>
                </a:solidFill>
              </a:rPr>
              <a:t>readline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/>
              <a:t>    </a:t>
            </a:r>
            <a:r>
              <a:rPr lang="en-US" i="1">
                <a:solidFill>
                  <a:srgbClr val="7030A0"/>
                </a:solidFill>
              </a:rPr>
              <a:t>while</a:t>
            </a:r>
            <a:r>
              <a:rPr lang="en-US" i="1"/>
              <a:t> </a:t>
            </a:r>
            <a:r>
              <a:rPr lang="en-US" i="1">
                <a:solidFill>
                  <a:srgbClr val="285831"/>
                </a:solidFill>
              </a:rPr>
              <a:t>line:</a:t>
            </a:r>
          </a:p>
          <a:p>
            <a:pPr marL="0" indent="0">
              <a:buNone/>
            </a:pPr>
            <a:r>
              <a:rPr lang="en-US" i="1"/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(line, end="")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line = 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 err="1"/>
              <a:t>.</a:t>
            </a:r>
            <a:r>
              <a:rPr lang="en-US" i="1" err="1">
                <a:solidFill>
                  <a:srgbClr val="285831"/>
                </a:solidFill>
              </a:rPr>
              <a:t>readline</a:t>
            </a:r>
            <a:r>
              <a:rPr lang="en-US" i="1">
                <a:solidFill>
                  <a:srgbClr val="285831"/>
                </a:solidFill>
              </a:rPr>
              <a:t>()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503370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as + read</a:t>
            </a:r>
            <a:r>
              <a:rPr lang="ru-RU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Если файл небольшой, считываем его сразу с помощью метода </a:t>
            </a:r>
            <a:r>
              <a:rPr lang="en-US" b="1"/>
              <a:t>read()</a:t>
            </a:r>
            <a:r>
              <a:rPr lang="en-US"/>
              <a:t>:</a:t>
            </a:r>
          </a:p>
          <a:p>
            <a:endParaRPr lang="en-US"/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with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("hello.txt", "r")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content = 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 err="1">
                <a:solidFill>
                  <a:srgbClr val="285831"/>
                </a:solidFill>
              </a:rPr>
              <a:t>.read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(content)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477084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as + </a:t>
            </a:r>
            <a:r>
              <a:rPr lang="en-US" err="1"/>
              <a:t>readlines</a:t>
            </a:r>
            <a:r>
              <a:rPr lang="ru-RU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П</a:t>
            </a:r>
            <a:r>
              <a:rPr lang="en-US" err="1"/>
              <a:t>рименим</a:t>
            </a:r>
            <a:r>
              <a:rPr lang="en-US"/>
              <a:t> </a:t>
            </a:r>
            <a:r>
              <a:rPr lang="en-US" err="1"/>
              <a:t>метод</a:t>
            </a:r>
            <a:r>
              <a:rPr lang="en-US"/>
              <a:t> </a:t>
            </a:r>
            <a:r>
              <a:rPr lang="en-US" err="1"/>
              <a:t>readlines</a:t>
            </a:r>
            <a:r>
              <a:rPr lang="en-US"/>
              <a:t>()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считывания</a:t>
            </a:r>
            <a:r>
              <a:rPr lang="en-US"/>
              <a:t> </a:t>
            </a:r>
            <a:r>
              <a:rPr lang="en-US" err="1"/>
              <a:t>всего</a:t>
            </a:r>
            <a:r>
              <a:rPr lang="en-US"/>
              <a:t> </a:t>
            </a:r>
            <a:r>
              <a:rPr lang="en-US" err="1"/>
              <a:t>файла</a:t>
            </a:r>
            <a:r>
              <a:rPr lang="en-US"/>
              <a:t> в </a:t>
            </a:r>
            <a:r>
              <a:rPr lang="en-US" err="1"/>
              <a:t>список</a:t>
            </a:r>
            <a:r>
              <a:rPr lang="en-US"/>
              <a:t> </a:t>
            </a:r>
            <a:r>
              <a:rPr lang="en-US" err="1"/>
              <a:t>строк</a:t>
            </a:r>
            <a:r>
              <a:rPr lang="en-US"/>
              <a:t>:</a:t>
            </a:r>
          </a:p>
          <a:p>
            <a:endParaRPr lang="en-US"/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with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("hello.txt", "r")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contents = 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 err="1">
                <a:solidFill>
                  <a:srgbClr val="285831"/>
                </a:solidFill>
              </a:rPr>
              <a:t>.readlines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str1 = contents[0]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str2 = contents[1]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(str1, end="")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(str2)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020756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Позиция указателя в файле в </a:t>
            </a:r>
            <a:r>
              <a:rPr lang="ru-RU" err="1"/>
              <a:t>Python</a:t>
            </a:r>
            <a:r>
              <a:rPr lang="ru-RU"/>
              <a:t> -</a:t>
            </a:r>
            <a:r>
              <a:rPr lang="en-US"/>
              <a:t>tell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7465"/>
            <a:ext cx="8596668" cy="4413898"/>
          </a:xfrm>
        </p:spPr>
        <p:txBody>
          <a:bodyPr>
            <a:normAutofit fontScale="92500" lnSpcReduction="10000"/>
          </a:bodyPr>
          <a:lstStyle/>
          <a:p>
            <a:r>
              <a:rPr lang="ru-RU"/>
              <a:t>После того как вы вызвали метод </a:t>
            </a:r>
            <a:r>
              <a:rPr lang="ru-RU" b="1" err="1"/>
              <a:t>read</a:t>
            </a:r>
            <a:r>
              <a:rPr lang="ru-RU" b="1"/>
              <a:t>() </a:t>
            </a:r>
            <a:r>
              <a:rPr lang="ru-RU"/>
              <a:t>на файловом объекте, если вы повторно вызовете </a:t>
            </a:r>
            <a:r>
              <a:rPr lang="ru-RU" b="1" err="1"/>
              <a:t>read</a:t>
            </a:r>
            <a:r>
              <a:rPr lang="ru-RU" b="1"/>
              <a:t>()</a:t>
            </a:r>
            <a:r>
              <a:rPr lang="ru-RU"/>
              <a:t>, то увидите лишь пустую строку. Это происходит потому, что после первого прочтения указатель находится в конце файла. Для того чтобы узнать позицию указателя можно использовать метод </a:t>
            </a:r>
            <a:r>
              <a:rPr lang="ru-RU" b="1" err="1"/>
              <a:t>tell</a:t>
            </a:r>
            <a:r>
              <a:rPr lang="ru-RU" b="1"/>
              <a:t>()</a:t>
            </a:r>
            <a:r>
              <a:rPr lang="ru-RU"/>
              <a:t>.</a:t>
            </a:r>
          </a:p>
          <a:p>
            <a:endParaRPr lang="ru-RU"/>
          </a:p>
          <a:p>
            <a:pPr marL="0" indent="0">
              <a:buNone/>
            </a:pPr>
            <a:r>
              <a:rPr lang="en-US"/>
              <a:t>     </a:t>
            </a:r>
            <a:r>
              <a:rPr lang="ru-RU"/>
              <a:t>Например:</a:t>
            </a:r>
            <a:endParaRPr lang="en-US"/>
          </a:p>
          <a:p>
            <a:pPr marL="0" indent="0">
              <a:buNone/>
            </a:pPr>
            <a:r>
              <a:rPr lang="ru-RU" i="1" err="1">
                <a:solidFill>
                  <a:srgbClr val="285831"/>
                </a:solidFill>
              </a:rPr>
              <a:t>my_file</a:t>
            </a:r>
            <a:r>
              <a:rPr lang="ru-RU" i="1">
                <a:solidFill>
                  <a:srgbClr val="285831"/>
                </a:solidFill>
              </a:rPr>
              <a:t> = </a:t>
            </a:r>
            <a:r>
              <a:rPr lang="ru-RU" i="1" err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ru-RU" i="1">
                <a:solidFill>
                  <a:srgbClr val="285831"/>
                </a:solidFill>
              </a:rPr>
              <a:t>("some.txt")</a:t>
            </a:r>
          </a:p>
          <a:p>
            <a:pPr marL="0" indent="0">
              <a:buNone/>
            </a:pPr>
            <a:r>
              <a:rPr lang="ru-RU" i="1" err="1">
                <a:solidFill>
                  <a:srgbClr val="285831"/>
                </a:solidFill>
              </a:rPr>
              <a:t>my_file.</a:t>
            </a:r>
            <a:r>
              <a:rPr lang="ru-RU" i="1" err="1">
                <a:solidFill>
                  <a:schemeClr val="bg2">
                    <a:lumMod val="25000"/>
                  </a:schemeClr>
                </a:solidFill>
              </a:rPr>
              <a:t>read</a:t>
            </a:r>
            <a:r>
              <a:rPr lang="ru-RU" i="1">
                <a:solidFill>
                  <a:srgbClr val="285831"/>
                </a:solidFill>
              </a:rPr>
              <a:t>(10)</a:t>
            </a:r>
          </a:p>
          <a:p>
            <a:pPr marL="0" indent="0">
              <a:buNone/>
            </a:pPr>
            <a:r>
              <a:rPr lang="ru-RU" i="1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ru-RU" i="1">
                <a:solidFill>
                  <a:srgbClr val="285831"/>
                </a:solidFill>
              </a:rPr>
              <a:t> ("Я на позиции:", </a:t>
            </a:r>
            <a:r>
              <a:rPr lang="ru-RU" i="1" err="1">
                <a:solidFill>
                  <a:srgbClr val="285831"/>
                </a:solidFill>
              </a:rPr>
              <a:t>my_file.</a:t>
            </a:r>
            <a:r>
              <a:rPr lang="ru-RU" i="1" err="1">
                <a:solidFill>
                  <a:schemeClr val="bg2">
                    <a:lumMod val="25000"/>
                  </a:schemeClr>
                </a:solidFill>
              </a:rPr>
              <a:t>tell</a:t>
            </a:r>
            <a:r>
              <a:rPr lang="ru-RU" i="1">
                <a:solidFill>
                  <a:srgbClr val="285831"/>
                </a:solidFill>
              </a:rPr>
              <a:t>())</a:t>
            </a:r>
          </a:p>
          <a:p>
            <a:pPr marL="0" indent="0">
              <a:buNone/>
            </a:pPr>
            <a:r>
              <a:rPr lang="ru-RU" i="1" err="1">
                <a:solidFill>
                  <a:srgbClr val="285831"/>
                </a:solidFill>
              </a:rPr>
              <a:t>my_file.</a:t>
            </a:r>
            <a:r>
              <a:rPr lang="ru-RU" i="1" err="1">
                <a:solidFill>
                  <a:schemeClr val="bg2">
                    <a:lumMod val="25000"/>
                  </a:schemeClr>
                </a:solidFill>
              </a:rPr>
              <a:t>close</a:t>
            </a:r>
            <a:r>
              <a:rPr lang="ru-RU" i="1">
                <a:solidFill>
                  <a:srgbClr val="285831"/>
                </a:solidFill>
              </a:rPr>
              <a:t>()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/>
              <a:t>     </a:t>
            </a:r>
            <a:r>
              <a:rPr lang="ru-RU"/>
              <a:t>Говоря проще, метод </a:t>
            </a:r>
            <a:r>
              <a:rPr lang="ru-RU" b="1" err="1"/>
              <a:t>tell</a:t>
            </a:r>
            <a:r>
              <a:rPr lang="ru-RU" b="1"/>
              <a:t>() </a:t>
            </a:r>
            <a:r>
              <a:rPr lang="ru-RU"/>
              <a:t>сообщает в скольких байтах от начала файла мы сейчас находимся.</a:t>
            </a:r>
            <a:endParaRPr lang="en-US"/>
          </a:p>
          <a:p>
            <a:pPr marL="0" indent="0">
              <a:buNone/>
            </a:pPr>
            <a:endParaRPr lang="ru-RU" i="1">
              <a:solidFill>
                <a:srgbClr val="285831"/>
              </a:solidFill>
            </a:endParaRP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err="1"/>
              <a:t>Потылицина</a:t>
            </a:r>
            <a:r>
              <a:rPr lang="ru-RU"/>
              <a:t> Е.М.</a:t>
            </a:r>
          </a:p>
        </p:txBody>
      </p:sp>
    </p:spTree>
    <p:extLst>
      <p:ext uri="{BB962C8B-B14F-4D97-AF65-F5344CB8AC3E}">
        <p14:creationId xmlns:p14="http://schemas.microsoft.com/office/powerpoint/2010/main" val="1728988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Переход на нужную позицию - метод </a:t>
            </a:r>
            <a:r>
              <a:rPr lang="ru-RU" err="1"/>
              <a:t>seek</a:t>
            </a:r>
            <a:r>
              <a:rPr lang="ru-RU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Чтобы перейти на нужную нам позицию, следует использовать другой метод - </a:t>
            </a:r>
            <a:r>
              <a:rPr lang="ru-RU" b="1" err="1"/>
              <a:t>seek</a:t>
            </a:r>
            <a:r>
              <a:rPr lang="ru-RU" b="1"/>
              <a:t>()</a:t>
            </a:r>
            <a:endParaRPr lang="ru-RU"/>
          </a:p>
          <a:p>
            <a:endParaRPr lang="ru-RU"/>
          </a:p>
          <a:p>
            <a:pPr marL="0" indent="0">
              <a:buNone/>
            </a:pPr>
            <a:r>
              <a:rPr lang="ru-RU"/>
              <a:t>     Синтаксис метода </a:t>
            </a:r>
            <a:r>
              <a:rPr lang="ru-RU" b="1" err="1"/>
              <a:t>seek</a:t>
            </a:r>
            <a:r>
              <a:rPr lang="ru-RU" b="1"/>
              <a:t>()</a:t>
            </a:r>
          </a:p>
          <a:p>
            <a:endParaRPr lang="ru-RU"/>
          </a:p>
          <a:p>
            <a:pPr marL="0" indent="0">
              <a:buNone/>
            </a:pPr>
            <a:r>
              <a:rPr lang="ru-RU"/>
              <a:t>    </a:t>
            </a:r>
            <a:r>
              <a:rPr lang="ru-RU" err="1"/>
              <a:t>my_file.seek</a:t>
            </a:r>
            <a:r>
              <a:rPr lang="ru-RU"/>
              <a:t>(</a:t>
            </a:r>
            <a:r>
              <a:rPr lang="ru-RU" err="1"/>
              <a:t>offset</a:t>
            </a:r>
            <a:r>
              <a:rPr lang="ru-RU"/>
              <a:t>, [</a:t>
            </a:r>
            <a:r>
              <a:rPr lang="ru-RU" err="1"/>
              <a:t>from</a:t>
            </a:r>
            <a:r>
              <a:rPr lang="ru-RU"/>
              <a:t>])</a:t>
            </a:r>
          </a:p>
          <a:p>
            <a:pPr marL="0" indent="0">
              <a:buNone/>
            </a:pPr>
            <a:endParaRPr lang="ru-RU"/>
          </a:p>
          <a:p>
            <a:r>
              <a:rPr lang="ru-RU"/>
              <a:t>Аргумент </a:t>
            </a:r>
            <a:r>
              <a:rPr lang="ru-RU" b="1" err="1"/>
              <a:t>offset</a:t>
            </a:r>
            <a:r>
              <a:rPr lang="ru-RU"/>
              <a:t> указывает на сколько байт перейти.  Опциональный аргумент </a:t>
            </a:r>
            <a:r>
              <a:rPr lang="ru-RU" b="1" err="1"/>
              <a:t>from</a:t>
            </a:r>
            <a:r>
              <a:rPr lang="ru-RU"/>
              <a:t> означает позицию, с которой начинается движение. 0 - означает начало файла, 1 нынешняя позиция, 2 - конец файла.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548004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my_file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("some.txt", "r")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</a:t>
            </a:r>
            <a:r>
              <a:rPr lang="en-US" i="1" err="1">
                <a:solidFill>
                  <a:srgbClr val="285831"/>
                </a:solidFill>
              </a:rPr>
              <a:t>my_file.read</a:t>
            </a:r>
            <a:r>
              <a:rPr lang="en-US" i="1">
                <a:solidFill>
                  <a:srgbClr val="285831"/>
                </a:solidFill>
              </a:rPr>
              <a:t>(10))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Мы находимся на позиции: ", </a:t>
            </a:r>
            <a:r>
              <a:rPr lang="en-US" i="1" err="1">
                <a:solidFill>
                  <a:srgbClr val="285831"/>
                </a:solidFill>
              </a:rPr>
              <a:t>my_file.tell</a:t>
            </a:r>
            <a:r>
              <a:rPr lang="en-US" i="1">
                <a:solidFill>
                  <a:srgbClr val="285831"/>
                </a:solidFill>
              </a:rPr>
              <a:t>())</a:t>
            </a:r>
          </a:p>
          <a:p>
            <a:pPr marL="0" indent="0">
              <a:buNone/>
            </a:pPr>
            <a:r>
              <a:rPr lang="en-US"/>
              <a:t># </a:t>
            </a:r>
            <a:r>
              <a:rPr lang="ru-RU"/>
              <a:t>Возвращаемся в начало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my_file.seek</a:t>
            </a:r>
            <a:r>
              <a:rPr lang="en-US" i="1">
                <a:solidFill>
                  <a:srgbClr val="285831"/>
                </a:solidFill>
              </a:rPr>
              <a:t>(0)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</a:t>
            </a:r>
            <a:r>
              <a:rPr lang="en-US" i="1" err="1">
                <a:solidFill>
                  <a:srgbClr val="285831"/>
                </a:solidFill>
              </a:rPr>
              <a:t>my_file.read</a:t>
            </a:r>
            <a:r>
              <a:rPr lang="en-US" i="1">
                <a:solidFill>
                  <a:srgbClr val="285831"/>
                </a:solidFill>
              </a:rPr>
              <a:t>(10))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my_file.close</a:t>
            </a:r>
            <a:r>
              <a:rPr lang="en-US" i="1">
                <a:solidFill>
                  <a:srgbClr val="285831"/>
                </a:solidFill>
              </a:rPr>
              <a:t>()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374114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Изменение кодировки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   При чтении файла мы можем столкнуться с тем, что его кодировка не совпадает с </a:t>
            </a:r>
            <a:r>
              <a:rPr lang="en-US"/>
              <a:t>ASCII. </a:t>
            </a:r>
            <a:r>
              <a:rPr lang="ru-RU"/>
              <a:t>В этом случае мы явным образом можем указать кодировку с помощью параметра </a:t>
            </a:r>
            <a:r>
              <a:rPr lang="en-US" b="1"/>
              <a:t>encoding</a:t>
            </a:r>
            <a:r>
              <a:rPr lang="en-US"/>
              <a:t>:</a:t>
            </a:r>
          </a:p>
          <a:p>
            <a:endParaRPr lang="en-US"/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filename = "hello.txt"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with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(filename, encoding="utf8")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text = 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 err="1">
                <a:solidFill>
                  <a:srgbClr val="285831"/>
                </a:solidFill>
              </a:rPr>
              <a:t>.read</a:t>
            </a:r>
            <a:r>
              <a:rPr lang="en-US" i="1">
                <a:solidFill>
                  <a:srgbClr val="285831"/>
                </a:solidFill>
              </a:rPr>
              <a:t>()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504046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Напишем небольшой скрипт, в котором будем записывать введенный пользователем массив строк и считывать его обратно из файла на консоль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916723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52339"/>
            <a:ext cx="8596668" cy="56890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/>
              <a:t># имя файла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FILENAME = "messages.txt"</a:t>
            </a:r>
          </a:p>
          <a:p>
            <a:pPr marL="0" indent="0">
              <a:buNone/>
            </a:pPr>
            <a:r>
              <a:rPr lang="en-US"/>
              <a:t># </a:t>
            </a:r>
            <a:r>
              <a:rPr lang="ru-RU"/>
              <a:t>определяем пустой список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messages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list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for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i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>
                <a:solidFill>
                  <a:srgbClr val="7030A0"/>
                </a:solidFill>
              </a:rPr>
              <a:t>in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range</a:t>
            </a:r>
            <a:r>
              <a:rPr lang="en-US" i="1">
                <a:solidFill>
                  <a:srgbClr val="285831"/>
                </a:solidFill>
              </a:rPr>
              <a:t>(4):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message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input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Введите строку " + 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str</a:t>
            </a:r>
            <a:r>
              <a:rPr lang="en-US" i="1">
                <a:solidFill>
                  <a:srgbClr val="285831"/>
                </a:solidFill>
              </a:rPr>
              <a:t>(i+1) + ": 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285831"/>
                </a:solidFill>
              </a:rPr>
              <a:t>messages.append</a:t>
            </a:r>
            <a:r>
              <a:rPr lang="en-US" i="1">
                <a:solidFill>
                  <a:srgbClr val="285831"/>
                </a:solidFill>
              </a:rPr>
              <a:t>(message +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"\n"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# </a:t>
            </a:r>
            <a:r>
              <a:rPr lang="ru-RU"/>
              <a:t>запись списка в файл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with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 open(FILENAME</a:t>
            </a:r>
            <a:r>
              <a:rPr lang="en-US" i="1">
                <a:solidFill>
                  <a:srgbClr val="285831"/>
                </a:solidFill>
              </a:rPr>
              <a:t>, "a")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</a:t>
            </a:r>
            <a:r>
              <a:rPr lang="en-US" i="1">
                <a:solidFill>
                  <a:srgbClr val="7030A0"/>
                </a:solidFill>
              </a:rPr>
              <a:t> for </a:t>
            </a:r>
            <a:r>
              <a:rPr lang="en-US" i="1">
                <a:solidFill>
                  <a:srgbClr val="285831"/>
                </a:solidFill>
              </a:rPr>
              <a:t>message </a:t>
            </a:r>
            <a:r>
              <a:rPr lang="en-US" i="1">
                <a:solidFill>
                  <a:srgbClr val="7030A0"/>
                </a:solidFill>
              </a:rPr>
              <a:t>in</a:t>
            </a:r>
            <a:r>
              <a:rPr lang="en-US" i="1">
                <a:solidFill>
                  <a:srgbClr val="285831"/>
                </a:solidFill>
              </a:rPr>
              <a:t> messages: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i="1" err="1">
                <a:solidFill>
                  <a:schemeClr val="bg2">
                    <a:lumMod val="25000"/>
                  </a:schemeClr>
                </a:solidFill>
              </a:rPr>
              <a:t>file.write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(message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# </a:t>
            </a:r>
            <a:r>
              <a:rPr lang="ru-RU"/>
              <a:t>считываем сообщения из файла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Считанные сообщения")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with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(FILENAME, "r") as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</a:t>
            </a:r>
            <a:r>
              <a:rPr lang="en-US" i="1">
                <a:solidFill>
                  <a:srgbClr val="285831"/>
                </a:solidFill>
              </a:rPr>
              <a:t>e: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rgbClr val="7030A0"/>
                </a:solidFill>
              </a:rPr>
              <a:t>for</a:t>
            </a:r>
            <a:r>
              <a:rPr lang="en-US" i="1">
                <a:solidFill>
                  <a:srgbClr val="285831"/>
                </a:solidFill>
              </a:rPr>
              <a:t> message </a:t>
            </a:r>
            <a:r>
              <a:rPr lang="en-US" i="1">
                <a:solidFill>
                  <a:srgbClr val="7030A0"/>
                </a:solidFill>
              </a:rPr>
              <a:t>in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(message, end="")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72534" y="6182039"/>
            <a:ext cx="6297612" cy="365125"/>
          </a:xfrm>
        </p:spPr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4780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 работы с файлами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При работе с файлами необходимо соблюдать некоторую последовательность операций:</a:t>
            </a:r>
          </a:p>
          <a:p>
            <a:pPr marL="0" indent="0">
              <a:buNone/>
            </a:pPr>
            <a:endParaRPr lang="ru-RU"/>
          </a:p>
          <a:p>
            <a:pPr>
              <a:buFont typeface="+mj-lt"/>
              <a:buAutoNum type="arabicPeriod"/>
            </a:pPr>
            <a:r>
              <a:rPr lang="ru-RU"/>
              <a:t>Открытие файла с помощью метода </a:t>
            </a:r>
            <a:r>
              <a:rPr lang="ru-RU" b="1" err="1"/>
              <a:t>open</a:t>
            </a:r>
            <a:r>
              <a:rPr lang="ru-RU" b="1"/>
              <a:t>()</a:t>
            </a:r>
          </a:p>
          <a:p>
            <a:pPr>
              <a:buFont typeface="+mj-lt"/>
              <a:buAutoNum type="arabicPeriod"/>
            </a:pPr>
            <a:r>
              <a:rPr lang="ru-RU"/>
              <a:t>Чтение файла с помощью метода </a:t>
            </a:r>
            <a:r>
              <a:rPr lang="ru-RU" b="1" err="1"/>
              <a:t>read</a:t>
            </a:r>
            <a:r>
              <a:rPr lang="ru-RU" b="1"/>
              <a:t>() </a:t>
            </a:r>
            <a:r>
              <a:rPr lang="ru-RU"/>
              <a:t>или запись в файл посредством метода </a:t>
            </a:r>
            <a:r>
              <a:rPr lang="ru-RU" b="1" err="1"/>
              <a:t>write</a:t>
            </a:r>
            <a:r>
              <a:rPr lang="ru-RU" b="1"/>
              <a:t>()</a:t>
            </a:r>
          </a:p>
          <a:p>
            <a:pPr>
              <a:buFont typeface="+mj-lt"/>
              <a:buAutoNum type="arabicPeriod"/>
            </a:pPr>
            <a:r>
              <a:rPr lang="ru-RU"/>
              <a:t>Закрытие файла методом </a:t>
            </a:r>
            <a:r>
              <a:rPr lang="ru-RU" b="1" err="1"/>
              <a:t>close</a:t>
            </a:r>
            <a:r>
              <a:rPr lang="ru-RU" b="1"/>
              <a:t>()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830246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работы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90468"/>
            <a:ext cx="6115050" cy="27908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188145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72937"/>
            <a:ext cx="8596668" cy="436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Создать текстовый файл, с помощью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write 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writelines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 добавить несколько слов, список слов, вывести на печать.</a:t>
            </a:r>
            <a:endParaRPr lang="ru-RU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ru-RU"/>
              <a:t>Создайте файл data.txt по образцу слайда 22. Напишите программу, которая открывает этот файл на чтение, построчно считывает из него данные и записывает строки в другой файл (dataRu.txt), заменяя английские числительные русскими, которые содержатся в списке (["один", "два", "три", "четыре", "пять"]), определенном до открытия файлов.</a:t>
            </a:r>
          </a:p>
          <a:p>
            <a:pPr>
              <a:buFont typeface="+mj-lt"/>
              <a:buAutoNum type="arabicPeriod"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ru-RU"/>
              <a:t>Создайте файл nums.txt, содержащий несколько чисел, записанных через пробел. Напишите программу, которая подсчитывает и выводит на экран общую сумму чисел, хранящихся в этом файле.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65896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Дан текстовый файл. Посчитать количество строк, слов и букв.</a:t>
            </a:r>
          </a:p>
          <a:p>
            <a:pPr marL="0" indent="0">
              <a:buNone/>
            </a:pPr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text.txt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lines: 3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Words: 6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Letters: 27</a:t>
            </a:r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627093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Задача*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5. Дан файл с полной книгой Льюиса Кэрролла «Алиса в стране чудес». Напишите программу, которая читает файл целиком и подсчитывает, сколько раз каждое слово встречается в тексте. Вы должны рассмотреть возможность удаления из текста знаков пунктуации, таких как точки, запятые и т. Д., Не затрагивая такие вещи, как апострофы, находящиеся внутри слова. По завершении программа представит отсортированный список из 100 наиболее часто встречающихся слов в тексте.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564850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ООП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Несмотря на то, что </a:t>
            </a:r>
            <a:r>
              <a:rPr lang="en-US"/>
              <a:t>Python</a:t>
            </a:r>
            <a:r>
              <a:rPr lang="ru-RU"/>
              <a:t> - </a:t>
            </a:r>
            <a:r>
              <a:rPr lang="ru-RU" err="1"/>
              <a:t>мультипарадигменный</a:t>
            </a:r>
            <a:r>
              <a:rPr lang="ru-RU"/>
              <a:t> язык (сочетает в себе элементы структурного, объектно-ориентированного и функционального программирования), основной парадигмой все-таки является ООП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52711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Первое, что нужно помнить о </a:t>
            </a:r>
            <a:r>
              <a:rPr lang="ru-RU" err="1"/>
              <a:t>Python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371601"/>
            <a:ext cx="8829273" cy="466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      ... в </a:t>
            </a:r>
            <a:r>
              <a:rPr lang="ru-RU" err="1"/>
              <a:t>Python</a:t>
            </a:r>
            <a:r>
              <a:rPr lang="ru-RU"/>
              <a:t> все является объектом!</a:t>
            </a:r>
          </a:p>
          <a:p>
            <a:pPr marL="0" indent="0">
              <a:buNone/>
            </a:pPr>
            <a:r>
              <a:rPr lang="ru-RU"/>
              <a:t>      </a:t>
            </a:r>
          </a:p>
          <a:p>
            <a:pPr marL="0" indent="0">
              <a:buNone/>
            </a:pPr>
            <a:r>
              <a:rPr lang="ru-RU"/>
              <a:t>Строки - это объекты. </a:t>
            </a:r>
          </a:p>
          <a:p>
            <a:pPr marL="0" indent="0">
              <a:buNone/>
            </a:pPr>
            <a:r>
              <a:rPr lang="ru-RU"/>
              <a:t>Списки являются объектами. </a:t>
            </a:r>
          </a:p>
          <a:p>
            <a:pPr marL="0" indent="0">
              <a:buNone/>
            </a:pPr>
            <a:r>
              <a:rPr lang="ru-RU"/>
              <a:t>Функции являются объектами. </a:t>
            </a:r>
          </a:p>
          <a:p>
            <a:pPr marL="0" indent="0">
              <a:buNone/>
            </a:pPr>
            <a:r>
              <a:rPr lang="ru-RU"/>
              <a:t>Классы являются объектами. </a:t>
            </a:r>
          </a:p>
          <a:p>
            <a:pPr marL="0" indent="0">
              <a:buNone/>
            </a:pPr>
            <a:r>
              <a:rPr lang="ru-RU"/>
              <a:t>Экземпляры класса являются объектами. </a:t>
            </a:r>
          </a:p>
          <a:p>
            <a:pPr marL="0" indent="0">
              <a:buNone/>
            </a:pPr>
            <a:r>
              <a:rPr lang="ru-RU"/>
              <a:t>Свойства являются объектами. </a:t>
            </a:r>
          </a:p>
          <a:p>
            <a:pPr marL="0" indent="0">
              <a:buNone/>
            </a:pPr>
            <a:r>
              <a:rPr lang="ru-RU"/>
              <a:t>Модули являются объектами. </a:t>
            </a:r>
          </a:p>
          <a:p>
            <a:pPr marL="0" indent="0">
              <a:buNone/>
            </a:pPr>
            <a:r>
              <a:rPr lang="ru-RU"/>
              <a:t>Файлы являются объектами. </a:t>
            </a:r>
          </a:p>
          <a:p>
            <a:pPr marL="0" indent="0">
              <a:buNone/>
            </a:pPr>
            <a:r>
              <a:rPr lang="ru-RU"/>
              <a:t>Сетевые подключения являются объектами и </a:t>
            </a:r>
            <a:r>
              <a:rPr lang="ru-RU" err="1"/>
              <a:t>тд</a:t>
            </a:r>
            <a:endParaRPr lang="ru-RU"/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524485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Динамическая типизация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    </a:t>
            </a:r>
            <a:r>
              <a:rPr lang="en-US"/>
              <a:t>P</a:t>
            </a:r>
            <a:r>
              <a:rPr lang="ru-RU" err="1"/>
              <a:t>ython</a:t>
            </a:r>
            <a:r>
              <a:rPr lang="ru-RU"/>
              <a:t> - это динамический язык с динамической системой типов. Однако, несмотря на наличие динамической системы типов , </a:t>
            </a:r>
            <a:r>
              <a:rPr lang="ru-RU" err="1"/>
              <a:t>Python</a:t>
            </a:r>
            <a:r>
              <a:rPr lang="ru-RU"/>
              <a:t> строго типизирован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ru-RU" b="1"/>
              <a:t>     Динамический язык </a:t>
            </a:r>
            <a:r>
              <a:rPr lang="ru-RU"/>
              <a:t>- это такой язык программирования и такой транслятор, которые позволяют определять типы данных и осуществлять синтаксический анализ и трансляцию "на лету", непосредственно на этапе выполнения.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376159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Динамическая типизация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Плюсы</a:t>
            </a:r>
          </a:p>
          <a:p>
            <a:r>
              <a:rPr lang="ru-RU"/>
              <a:t>Программу можно писать быстро, вводя переменные там, где они понадобятся</a:t>
            </a:r>
          </a:p>
          <a:p>
            <a:r>
              <a:rPr lang="ru-RU"/>
              <a:t>Легкость в освоении — языки с динамической типизацией обычно очень хороши для того, чтобы начать программировать</a:t>
            </a:r>
          </a:p>
          <a:p>
            <a:r>
              <a:rPr lang="ru-RU"/>
              <a:t>Удобство описания обобщенных алгоритмов (например сортировка массива, которая будет работать не только на списке целых чисел, но и на списке вещественных и даже на списке строк).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438562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Минусы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 практике больше всего динамическая типизация вызывает проблемы при чтении и отладке кода. </a:t>
            </a:r>
          </a:p>
          <a:p>
            <a:r>
              <a:rPr lang="ru-RU"/>
              <a:t>Особенно если этот код писался без аннотаций и вам приходится тратить много времени на выяснение типов переменных. </a:t>
            </a:r>
          </a:p>
          <a:p>
            <a:endParaRPr lang="ru-RU"/>
          </a:p>
          <a:p>
            <a:r>
              <a:rPr lang="ru-RU"/>
              <a:t>Вам не обязательно указывать и документировать типы всего и вся, но время, потраченное на детальное описание публичных интерфейсов и наиболее критических участков кода, воздастся сторицей!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759556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Утиная типизация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074" y="1615091"/>
            <a:ext cx="8986928" cy="4110962"/>
          </a:xfrm>
        </p:spPr>
        <p:txBody>
          <a:bodyPr>
            <a:normAutofit/>
          </a:bodyPr>
          <a:lstStyle/>
          <a:p>
            <a:endParaRPr lang="ru-RU"/>
          </a:p>
          <a:p>
            <a:r>
              <a:rPr lang="ru-RU"/>
              <a:t>Порой знатоки Питона напускают на себя таинственный вид и говорят об "Утиной типизации".</a:t>
            </a:r>
          </a:p>
          <a:p>
            <a:r>
              <a:rPr lang="ru-RU"/>
              <a:t>Утиная типизация (</a:t>
            </a:r>
            <a:r>
              <a:rPr lang="ru-RU" err="1"/>
              <a:t>Duck</a:t>
            </a:r>
            <a:r>
              <a:rPr lang="ru-RU"/>
              <a:t> </a:t>
            </a:r>
            <a:r>
              <a:rPr lang="ru-RU" err="1"/>
              <a:t>typing</a:t>
            </a:r>
            <a:r>
              <a:rPr lang="ru-RU"/>
              <a:t>) — это применение "утиного теста" в программировании:</a:t>
            </a:r>
          </a:p>
          <a:p>
            <a:endParaRPr lang="ru-RU"/>
          </a:p>
          <a:p>
            <a:endParaRPr lang="ru-RU"/>
          </a:p>
          <a:p>
            <a:pPr marL="0" indent="0">
              <a:buNone/>
            </a:pPr>
            <a:r>
              <a:rPr lang="ru-RU" sz="3200"/>
              <a:t>Если объект крякает как утка, летает как утка и ходит как утка, то скорее всего это утка.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432" y="2441196"/>
            <a:ext cx="1541801" cy="18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Функция </a:t>
            </a:r>
            <a:r>
              <a:rPr lang="en-US"/>
              <a:t>open() – </a:t>
            </a:r>
            <a:r>
              <a:rPr lang="ru-RU"/>
              <a:t>открытие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44337"/>
            <a:ext cx="8596668" cy="4597026"/>
          </a:xfrm>
        </p:spPr>
        <p:txBody>
          <a:bodyPr>
            <a:normAutofit fontScale="92500" lnSpcReduction="20000"/>
          </a:bodyPr>
          <a:lstStyle/>
          <a:p>
            <a:r>
              <a:rPr lang="ru-RU"/>
              <a:t>    Открытие файла выполняется с помощью встроенной в </a:t>
            </a:r>
            <a:r>
              <a:rPr lang="ru-RU" err="1"/>
              <a:t>Python</a:t>
            </a:r>
            <a:r>
              <a:rPr lang="ru-RU"/>
              <a:t> функции </a:t>
            </a:r>
            <a:r>
              <a:rPr lang="ru-RU" b="1" err="1"/>
              <a:t>open</a:t>
            </a:r>
            <a:r>
              <a:rPr lang="ru-RU" b="1"/>
              <a:t>()</a:t>
            </a:r>
            <a:r>
              <a:rPr lang="ru-RU"/>
              <a:t>. При вызове, эта функция создает объект типа файл, с которым в дальнейшем можно работать. Обычно ей передают один или два аргумента. </a:t>
            </a:r>
          </a:p>
          <a:p>
            <a:pPr marL="0" indent="0">
              <a:buNone/>
            </a:pPr>
            <a:r>
              <a:rPr lang="ru-RU"/>
              <a:t>     </a:t>
            </a:r>
          </a:p>
          <a:p>
            <a:pPr marL="0" indent="0">
              <a:buNone/>
            </a:pPr>
            <a:r>
              <a:rPr lang="ru-RU"/>
              <a:t> </a:t>
            </a:r>
            <a:r>
              <a:rPr lang="en-US" b="1"/>
              <a:t>open(file, mode)</a:t>
            </a:r>
          </a:p>
          <a:p>
            <a:endParaRPr lang="en-US"/>
          </a:p>
          <a:p>
            <a:r>
              <a:rPr lang="ru-RU"/>
              <a:t>    Первый </a:t>
            </a:r>
            <a:r>
              <a:rPr lang="en-US" b="1"/>
              <a:t>file</a:t>
            </a:r>
            <a:r>
              <a:rPr lang="ru-RU"/>
              <a:t>– имя файла или имя с адресом, если файл находится не в том каталоге, где находится скрипт. Второй аргумент </a:t>
            </a:r>
            <a:r>
              <a:rPr lang="en-US"/>
              <a:t> </a:t>
            </a:r>
            <a:r>
              <a:rPr lang="en-US" b="1"/>
              <a:t>mode</a:t>
            </a:r>
            <a:r>
              <a:rPr lang="en-US"/>
              <a:t> </a:t>
            </a:r>
            <a:r>
              <a:rPr lang="ru-RU"/>
              <a:t>– режим, в котором открывается файл.</a:t>
            </a:r>
            <a:endParaRPr lang="en-US"/>
          </a:p>
          <a:p>
            <a:endParaRPr lang="en-US"/>
          </a:p>
          <a:p>
            <a:r>
              <a:rPr lang="ru-RU"/>
              <a:t>    Обычно используются режимы чтения (</a:t>
            </a:r>
            <a:r>
              <a:rPr lang="ru-RU" b="1"/>
              <a:t>'r'</a:t>
            </a:r>
            <a:r>
              <a:rPr lang="ru-RU"/>
              <a:t>) и записи (</a:t>
            </a:r>
            <a:r>
              <a:rPr lang="ru-RU" b="1"/>
              <a:t>'w'</a:t>
            </a:r>
            <a:r>
              <a:rPr lang="ru-RU"/>
              <a:t>). Если файл открыт в режиме чтения, то запись в него невозможна. Можно только считывать данные из него. Если файл открыт в режиме записи, то в него можно только записывать данные, считывать нельзя. </a:t>
            </a:r>
          </a:p>
          <a:p>
            <a:r>
              <a:rPr lang="en-US"/>
              <a:t>w+  </a:t>
            </a:r>
            <a:r>
              <a:rPr lang="ru-RU"/>
              <a:t>Открывает файл для чтения и записи. Указатель стоит в начале файла. Создает файл с именем </a:t>
            </a:r>
            <a:r>
              <a:rPr lang="ru-RU" err="1"/>
              <a:t>имя_файла</a:t>
            </a:r>
            <a:r>
              <a:rPr lang="ru-RU"/>
              <a:t>, если такового не существует.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028435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Утиная типизация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655379"/>
            <a:ext cx="8829273" cy="4385983"/>
          </a:xfrm>
        </p:spPr>
        <p:txBody>
          <a:bodyPr>
            <a:normAutofit/>
          </a:bodyPr>
          <a:lstStyle/>
          <a:p>
            <a:pPr algn="just"/>
            <a:r>
              <a:rPr lang="ru-RU" sz="2400"/>
              <a:t>Это один из видов динамической типизации при которой принадлежность объекта к тому или иному классу (интерфейсу) определяется путем проверки на наличие всех свойств искомого класса в созданном объекте. </a:t>
            </a:r>
          </a:p>
          <a:p>
            <a:pPr algn="just"/>
            <a:r>
              <a:rPr lang="ru-RU" sz="2400"/>
              <a:t>Иначе говоря если объект реализует все методы какого-то интерфейса, то говорят, что он реализует этот интерфейс.</a:t>
            </a:r>
          </a:p>
          <a:p>
            <a:pPr algn="just"/>
            <a:r>
              <a:rPr lang="ru-RU" sz="2400"/>
              <a:t>Принцип утиной типизации гласит, что вам не важно, какой у вас тип объекта - важно можете ли вы выполнить необходимые действия с вашим объектом или нет.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682005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   Так как </a:t>
            </a:r>
            <a:r>
              <a:rPr lang="ru-RU" err="1"/>
              <a:t>Python</a:t>
            </a:r>
            <a:r>
              <a:rPr lang="ru-RU"/>
              <a:t> поддерживает объектно-ориентированную парадигму программирования, это значит, что мы можем определить компоненты программы в виде классов.</a:t>
            </a:r>
          </a:p>
          <a:p>
            <a:endParaRPr lang="ru-RU"/>
          </a:p>
          <a:p>
            <a:r>
              <a:rPr lang="ru-RU"/>
              <a:t>    Класс является шаблоном или формальным описанием объекта, а объект представляет экземпляр этого класса, его реальное воплощение. </a:t>
            </a:r>
          </a:p>
          <a:p>
            <a:endParaRPr lang="ru-RU"/>
          </a:p>
          <a:p>
            <a:r>
              <a:rPr lang="ru-RU"/>
              <a:t>    Можно провести следующую аналогию: у всех у нас есть некоторое представление о человеке - наличие двух рук, двух ног, головы, пищеварительной, нервной системы, головного мозга и т.д. Есть некоторый шаблон - этот шаблон можно назвать классом. Реально же существующий человек (фактически экземпляр данного класса) является объектом этого класса.</a:t>
            </a:r>
          </a:p>
          <a:p>
            <a:endParaRPr lang="ru-RU"/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134680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/>
              <a:t>    С точки зрения кода класс объединяет набор функций и переменных, которые выполняют определенную задачу. Функции класса еще называют </a:t>
            </a:r>
            <a:r>
              <a:rPr lang="ru-RU" b="1"/>
              <a:t>методами</a:t>
            </a:r>
            <a:r>
              <a:rPr lang="ru-RU"/>
              <a:t>. Они определяют поведение класса. А переменные класса называют </a:t>
            </a:r>
            <a:r>
              <a:rPr lang="ru-RU" b="1"/>
              <a:t>атрибутами-</a:t>
            </a:r>
            <a:r>
              <a:rPr lang="ru-RU"/>
              <a:t> они хранят состояние класса</a:t>
            </a:r>
          </a:p>
          <a:p>
            <a:endParaRPr lang="ru-RU"/>
          </a:p>
          <a:p>
            <a:r>
              <a:rPr lang="ru-RU"/>
              <a:t>   Класс определяется с помощью ключевого слова </a:t>
            </a:r>
            <a:r>
              <a:rPr lang="ru-RU" b="1" err="1"/>
              <a:t>class</a:t>
            </a:r>
            <a:r>
              <a:rPr lang="ru-RU"/>
              <a:t>:</a:t>
            </a:r>
          </a:p>
          <a:p>
            <a:endParaRPr lang="ru-RU"/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/>
              <a:t> </a:t>
            </a:r>
            <a:r>
              <a:rPr lang="ru-RU" i="1" err="1">
                <a:solidFill>
                  <a:srgbClr val="285831"/>
                </a:solidFill>
              </a:rPr>
              <a:t>название_класса</a:t>
            </a:r>
            <a:r>
              <a:rPr lang="ru-RU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ru-RU" i="1"/>
              <a:t>    </a:t>
            </a:r>
            <a:r>
              <a:rPr lang="ru-RU" i="1" err="1">
                <a:solidFill>
                  <a:srgbClr val="285831"/>
                </a:solidFill>
              </a:rPr>
              <a:t>методы_класса</a:t>
            </a: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endParaRPr lang="ru-RU" i="1">
              <a:solidFill>
                <a:srgbClr val="285831"/>
              </a:solidFill>
            </a:endParaRPr>
          </a:p>
          <a:p>
            <a:r>
              <a:rPr lang="ru-RU"/>
              <a:t>    Для создания объекта класса используется следующий синтаксис:</a:t>
            </a:r>
          </a:p>
          <a:p>
            <a:pPr marL="0" indent="0">
              <a:buNone/>
            </a:pPr>
            <a:r>
              <a:rPr lang="ru-RU" i="1" err="1">
                <a:solidFill>
                  <a:srgbClr val="285831"/>
                </a:solidFill>
              </a:rPr>
              <a:t>название_объекта</a:t>
            </a:r>
            <a:r>
              <a:rPr lang="ru-RU" i="1">
                <a:solidFill>
                  <a:srgbClr val="285831"/>
                </a:solidFill>
              </a:rPr>
              <a:t> = </a:t>
            </a:r>
            <a:r>
              <a:rPr lang="ru-RU" i="1" err="1">
                <a:solidFill>
                  <a:srgbClr val="285831"/>
                </a:solidFill>
              </a:rPr>
              <a:t>название_класса</a:t>
            </a:r>
            <a:r>
              <a:rPr lang="ru-RU" i="1">
                <a:solidFill>
                  <a:srgbClr val="285831"/>
                </a:solidFill>
              </a:rPr>
              <a:t>([параметры])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80864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15318"/>
            <a:ext cx="8596668" cy="1320800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08683"/>
            <a:ext cx="8596668" cy="4732679"/>
          </a:xfrm>
        </p:spPr>
        <p:txBody>
          <a:bodyPr>
            <a:normAutofit fontScale="92500" lnSpcReduction="20000"/>
          </a:bodyPr>
          <a:lstStyle/>
          <a:p>
            <a:r>
              <a:rPr lang="ru-RU"/>
              <a:t>Определим простейший класс </a:t>
            </a:r>
            <a:r>
              <a:rPr lang="en-US"/>
              <a:t>Person, </a:t>
            </a:r>
            <a:r>
              <a:rPr lang="ru-RU"/>
              <a:t>который будет представлять человека:</a:t>
            </a:r>
          </a:p>
          <a:p>
            <a:endParaRPr lang="ru-RU"/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/>
              <a:t> </a:t>
            </a:r>
            <a:r>
              <a:rPr lang="en-US" i="1">
                <a:solidFill>
                  <a:srgbClr val="285831"/>
                </a:solidFill>
              </a:rPr>
              <a:t>Person: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name = "Tom"</a:t>
            </a:r>
          </a:p>
          <a:p>
            <a:pPr marL="0" indent="0">
              <a:buNone/>
            </a:pPr>
            <a:r>
              <a:rPr lang="en-US" i="1"/>
              <a:t> </a:t>
            </a:r>
          </a:p>
          <a:p>
            <a:pPr marL="0" indent="0">
              <a:buNone/>
            </a:pPr>
            <a:r>
              <a:rPr lang="en-US" i="1"/>
              <a:t>   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r>
              <a:rPr lang="en-US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 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Привет, меня зовут", </a:t>
            </a:r>
            <a:r>
              <a:rPr lang="en-US" i="1">
                <a:solidFill>
                  <a:srgbClr val="285831"/>
                </a:solidFill>
              </a:rPr>
              <a:t>self.name)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person1 = Person()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person1.display_info()         </a:t>
            </a:r>
            <a:r>
              <a:rPr lang="en-US"/>
              <a:t># </a:t>
            </a:r>
            <a:r>
              <a:rPr lang="ru-RU"/>
              <a:t>Привет, меня зовут </a:t>
            </a:r>
            <a:r>
              <a:rPr lang="en-US"/>
              <a:t>Tom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person2 = Person()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person2.name = "Sam"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person2.display_info()         </a:t>
            </a:r>
            <a:r>
              <a:rPr lang="en-US"/>
              <a:t># </a:t>
            </a:r>
            <a:r>
              <a:rPr lang="ru-RU"/>
              <a:t>Привет, меня зовут </a:t>
            </a:r>
            <a:r>
              <a:rPr lang="en-US"/>
              <a:t>Sam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10448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Пояснение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7465"/>
            <a:ext cx="8596668" cy="441389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/>
              <a:t>    Класс </a:t>
            </a:r>
            <a:r>
              <a:rPr lang="ru-RU" b="1" err="1"/>
              <a:t>Person</a:t>
            </a:r>
            <a:r>
              <a:rPr lang="ru-RU"/>
              <a:t> определяет атрибут </a:t>
            </a:r>
            <a:r>
              <a:rPr lang="ru-RU" b="1" err="1"/>
              <a:t>name</a:t>
            </a:r>
            <a:r>
              <a:rPr lang="ru-RU"/>
              <a:t>, который хранит имя человека, и метод </a:t>
            </a:r>
            <a:r>
              <a:rPr lang="ru-RU" b="1" err="1"/>
              <a:t>display_info</a:t>
            </a:r>
            <a:r>
              <a:rPr lang="ru-RU"/>
              <a:t>, с помощью которого выводится информация о человеке.</a:t>
            </a:r>
          </a:p>
          <a:p>
            <a:pPr algn="just"/>
            <a:endParaRPr lang="ru-RU"/>
          </a:p>
          <a:p>
            <a:pPr algn="just"/>
            <a:r>
              <a:rPr lang="ru-RU"/>
              <a:t>    При определении методов любого класса следует учитывать, что все они должны принимать в качестве первого параметра ссылку на текущий объект, который согласно условностям называется </a:t>
            </a:r>
            <a:r>
              <a:rPr lang="ru-RU" b="1" err="1"/>
              <a:t>self</a:t>
            </a:r>
            <a:r>
              <a:rPr lang="ru-RU"/>
              <a:t> (в ряде языков программирования есть своего рода аналог - ключевое слово </a:t>
            </a:r>
            <a:r>
              <a:rPr lang="ru-RU" b="1" err="1"/>
              <a:t>this</a:t>
            </a:r>
            <a:r>
              <a:rPr lang="ru-RU"/>
              <a:t>). Через эту ссылку внутри класса мы можем обратиться к методам или атрибутам этого же класса. В частности, через выражение </a:t>
            </a:r>
            <a:r>
              <a:rPr lang="ru-RU" b="1"/>
              <a:t>self.name</a:t>
            </a:r>
            <a:r>
              <a:rPr lang="ru-RU"/>
              <a:t> можно получить имя пользователя.</a:t>
            </a:r>
          </a:p>
          <a:p>
            <a:pPr algn="just"/>
            <a:endParaRPr lang="ru-RU"/>
          </a:p>
          <a:p>
            <a:pPr algn="just"/>
            <a:r>
              <a:rPr lang="ru-RU"/>
              <a:t>    После определения класс </a:t>
            </a:r>
            <a:r>
              <a:rPr lang="ru-RU" b="1" err="1"/>
              <a:t>Person</a:t>
            </a:r>
            <a:r>
              <a:rPr lang="ru-RU"/>
              <a:t> создаем пару его объектов - person1 и person2. Используя имя объекта, мы можем обратиться к его методам и атрибутам. В данном случае у каждого из объектов вызываем метод </a:t>
            </a:r>
            <a:r>
              <a:rPr lang="ru-RU" b="1" err="1"/>
              <a:t>display_info</a:t>
            </a:r>
            <a:r>
              <a:rPr lang="ru-RU" b="1"/>
              <a:t>()</a:t>
            </a:r>
            <a:r>
              <a:rPr lang="ru-RU"/>
              <a:t>, который выводит строку на консоль, и у второго объекта также изменяем атрибут </a:t>
            </a:r>
            <a:r>
              <a:rPr lang="ru-RU" b="1" err="1"/>
              <a:t>name</a:t>
            </a:r>
            <a:r>
              <a:rPr lang="ru-RU"/>
              <a:t>. При этом при вызове метода </a:t>
            </a:r>
            <a:r>
              <a:rPr lang="ru-RU" b="1" err="1"/>
              <a:t>display_info</a:t>
            </a:r>
            <a:r>
              <a:rPr lang="ru-RU"/>
              <a:t> не надо передавать значение для параметра </a:t>
            </a:r>
            <a:r>
              <a:rPr lang="ru-RU" b="1" err="1"/>
              <a:t>self</a:t>
            </a:r>
            <a:r>
              <a:rPr lang="ru-RU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850503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объектно-ориентированном программировании конструктором класса называют метод, который автоматически вызывается при создании объектов. </a:t>
            </a:r>
          </a:p>
          <a:p>
            <a:r>
              <a:rPr lang="ru-RU"/>
              <a:t>Его также можно назвать конструктором объектов класса. Имя такого метода обычно регламентируется синтаксисом конкретного языка программирования.</a:t>
            </a:r>
          </a:p>
          <a:p>
            <a:r>
              <a:rPr lang="ru-RU"/>
              <a:t>Необходимость конструкторов связана с тем, что нередко объекты должны иметь собственные свойства сразу.</a:t>
            </a:r>
          </a:p>
          <a:p>
            <a:r>
              <a:rPr lang="ru-RU"/>
              <a:t>Однако бывает, что надо допустить создание объекта, даже если никакие данные в конструктор не передаются. В таком случае параметрам конструктора класса задаются значения по умолчанию: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581981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Значения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3555"/>
            <a:ext cx="8596668" cy="46178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>
                <a:solidFill>
                  <a:srgbClr val="285831"/>
                </a:solidFill>
              </a:rPr>
              <a:t> Rectangle: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w = 0.5, h = 1):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self.width</a:t>
            </a:r>
            <a:r>
              <a:rPr lang="en-US" i="1">
                <a:solidFill>
                  <a:srgbClr val="285831"/>
                </a:solidFill>
              </a:rPr>
              <a:t> = w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self.height</a:t>
            </a:r>
            <a:r>
              <a:rPr lang="en-US" i="1">
                <a:solidFill>
                  <a:srgbClr val="285831"/>
                </a:solidFill>
              </a:rPr>
              <a:t> = h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square(self):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rgbClr val="7030A0"/>
                </a:solidFill>
              </a:rPr>
              <a:t>return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self.width</a:t>
            </a:r>
            <a:r>
              <a:rPr lang="en-US" i="1">
                <a:solidFill>
                  <a:srgbClr val="285831"/>
                </a:solidFill>
              </a:rPr>
              <a:t> * </a:t>
            </a:r>
            <a:r>
              <a:rPr lang="en-US" i="1" err="1">
                <a:solidFill>
                  <a:srgbClr val="285831"/>
                </a:solidFill>
              </a:rPr>
              <a:t>self.height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rec1 = Rectangle(5, 2)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rec2 = Rectangle()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rec3 = Rectangle(3)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rec4 = Rectangle(h = 4)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print(rec1.square())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print(rec2.square())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print(rec3.square())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print(rec4.square())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053" y="3625728"/>
            <a:ext cx="2520229" cy="149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838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/>
              <a:t>Так, выше когда мы создавали объекты класса </a:t>
            </a:r>
            <a:r>
              <a:rPr lang="ru-RU" err="1"/>
              <a:t>Person</a:t>
            </a:r>
            <a:r>
              <a:rPr lang="ru-RU"/>
              <a:t>, мы использовали конструктор по умолчанию, который неявно имеет все классы:</a:t>
            </a:r>
          </a:p>
          <a:p>
            <a:pPr algn="just"/>
            <a:endParaRPr lang="ru-RU"/>
          </a:p>
          <a:p>
            <a:pPr marL="0" indent="0" algn="just">
              <a:buNone/>
            </a:pPr>
            <a:r>
              <a:rPr lang="ru-RU" i="1">
                <a:solidFill>
                  <a:srgbClr val="285831"/>
                </a:solidFill>
              </a:rPr>
              <a:t>person1 = </a:t>
            </a:r>
            <a:r>
              <a:rPr lang="ru-RU" i="1" err="1">
                <a:solidFill>
                  <a:srgbClr val="285831"/>
                </a:solidFill>
              </a:rPr>
              <a:t>Person</a:t>
            </a:r>
            <a:r>
              <a:rPr lang="ru-RU" i="1">
                <a:solidFill>
                  <a:srgbClr val="285831"/>
                </a:solidFill>
              </a:rPr>
              <a:t>()</a:t>
            </a:r>
          </a:p>
          <a:p>
            <a:pPr marL="0" indent="0" algn="just">
              <a:buNone/>
            </a:pPr>
            <a:r>
              <a:rPr lang="ru-RU" i="1">
                <a:solidFill>
                  <a:srgbClr val="285831"/>
                </a:solidFill>
              </a:rPr>
              <a:t>person2 = </a:t>
            </a:r>
            <a:r>
              <a:rPr lang="ru-RU" i="1" err="1">
                <a:solidFill>
                  <a:srgbClr val="285831"/>
                </a:solidFill>
              </a:rPr>
              <a:t>Person</a:t>
            </a:r>
            <a:r>
              <a:rPr lang="ru-RU" i="1">
                <a:solidFill>
                  <a:srgbClr val="285831"/>
                </a:solidFill>
              </a:rPr>
              <a:t>()</a:t>
            </a:r>
          </a:p>
          <a:p>
            <a:pPr marL="0" indent="0" algn="just">
              <a:buNone/>
            </a:pPr>
            <a:endParaRPr lang="ru-RU" i="1">
              <a:solidFill>
                <a:srgbClr val="285831"/>
              </a:solidFill>
            </a:endParaRPr>
          </a:p>
          <a:p>
            <a:pPr algn="just"/>
            <a:r>
              <a:rPr lang="ru-RU"/>
              <a:t>    Однако мы можем явным образом определить в классах конструктор с помощью специального метода, который называется </a:t>
            </a:r>
            <a:r>
              <a:rPr lang="ru-RU" b="1"/>
              <a:t>__</a:t>
            </a:r>
            <a:r>
              <a:rPr lang="ru-RU" b="1" err="1"/>
              <a:t>init</a:t>
            </a:r>
            <a:r>
              <a:rPr lang="ru-RU"/>
              <a:t>(). К примеру, изменим класс </a:t>
            </a:r>
            <a:r>
              <a:rPr lang="ru-RU" err="1"/>
              <a:t>Person</a:t>
            </a:r>
            <a:r>
              <a:rPr lang="ru-RU"/>
              <a:t>, добавив в него конструктор:</a:t>
            </a:r>
          </a:p>
          <a:p>
            <a:pPr marL="0" indent="0">
              <a:buNone/>
            </a:pP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215643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94951"/>
            <a:ext cx="8596668" cy="55464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7030A0"/>
                </a:solidFill>
              </a:rPr>
              <a:t>class</a:t>
            </a:r>
            <a:r>
              <a:rPr lang="en-US"/>
              <a:t> Person: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    # </a:t>
            </a:r>
            <a:r>
              <a:rPr lang="ru-RU"/>
              <a:t>конструктор</a:t>
            </a:r>
          </a:p>
          <a:p>
            <a:pPr marL="0" indent="0">
              <a:buNone/>
            </a:pPr>
            <a:r>
              <a:rPr lang="ru-RU" i="1">
                <a:solidFill>
                  <a:srgbClr val="7030A0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self.name = name</a:t>
            </a:r>
            <a:r>
              <a:rPr lang="en-US"/>
              <a:t>  # </a:t>
            </a:r>
            <a:r>
              <a:rPr lang="ru-RU"/>
              <a:t>устанавливаем имя</a:t>
            </a:r>
          </a:p>
          <a:p>
            <a:pPr marL="0" indent="0">
              <a:buNone/>
            </a:pPr>
            <a:r>
              <a:rPr lang="ru-RU" i="1"/>
              <a:t> </a:t>
            </a:r>
          </a:p>
          <a:p>
            <a:pPr marL="0" indent="0">
              <a:buNone/>
            </a:pPr>
            <a:r>
              <a:rPr lang="ru-RU" i="1"/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/>
              <a:t>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r>
              <a:rPr lang="en-US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i="1"/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Привет, меня зовут", </a:t>
            </a:r>
            <a:r>
              <a:rPr lang="en-US" i="1">
                <a:solidFill>
                  <a:srgbClr val="285831"/>
                </a:solidFill>
              </a:rPr>
              <a:t>self.name)</a:t>
            </a:r>
          </a:p>
          <a:p>
            <a:pPr marL="0" indent="0">
              <a:buNone/>
            </a:pPr>
            <a:r>
              <a:rPr lang="en-US" i="1"/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person1 = Person("Tom")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person1.display_info()        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Привет, меня зовут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Tom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person2 = Person("Sam")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person2.display_info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()         # 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Привет, меня зовут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Sam</a:t>
            </a:r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0475102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Пояснение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/>
              <a:t>     В качестве первого параметра конструктор также принимает ссылку на текущий объект - </a:t>
            </a:r>
            <a:r>
              <a:rPr lang="ru-RU" err="1"/>
              <a:t>self</a:t>
            </a:r>
            <a:r>
              <a:rPr lang="ru-RU"/>
              <a:t>. Нередко в конструкторах устанавливаются атрибуты класса. Так, в данном случае в качестве второго параметра в конструктор передается имя пользователя, которое устанавливается для атрибута self.name. Причем для атрибута необязательно определять в классе переменную </a:t>
            </a:r>
            <a:r>
              <a:rPr lang="ru-RU" err="1"/>
              <a:t>name</a:t>
            </a:r>
            <a:r>
              <a:rPr lang="ru-RU"/>
              <a:t>, как это было в предыдущей версии класса </a:t>
            </a:r>
            <a:r>
              <a:rPr lang="ru-RU" err="1"/>
              <a:t>Person</a:t>
            </a:r>
            <a:r>
              <a:rPr lang="ru-RU"/>
              <a:t>. Установка значения self.name = </a:t>
            </a:r>
            <a:r>
              <a:rPr lang="ru-RU" err="1"/>
              <a:t>name</a:t>
            </a:r>
            <a:r>
              <a:rPr lang="ru-RU"/>
              <a:t> уже неявно создает атрибут </a:t>
            </a:r>
            <a:r>
              <a:rPr lang="ru-RU" err="1"/>
              <a:t>name</a:t>
            </a:r>
            <a:r>
              <a:rPr lang="ru-RU"/>
              <a:t>.</a:t>
            </a:r>
          </a:p>
          <a:p>
            <a:endParaRPr lang="ru-RU"/>
          </a:p>
          <a:p>
            <a:pPr marL="0" indent="0">
              <a:buNone/>
            </a:pPr>
            <a:r>
              <a:rPr lang="ru-RU" i="1"/>
              <a:t>person1 = </a:t>
            </a:r>
            <a:r>
              <a:rPr lang="ru-RU" i="1" err="1"/>
              <a:t>Person</a:t>
            </a:r>
            <a:r>
              <a:rPr lang="ru-RU" i="1"/>
              <a:t>("</a:t>
            </a:r>
            <a:r>
              <a:rPr lang="ru-RU" i="1" err="1"/>
              <a:t>Tom</a:t>
            </a:r>
            <a:r>
              <a:rPr lang="ru-RU" i="1"/>
              <a:t>")</a:t>
            </a:r>
          </a:p>
          <a:p>
            <a:pPr marL="0" indent="0">
              <a:buNone/>
            </a:pPr>
            <a:r>
              <a:rPr lang="ru-RU" i="1"/>
              <a:t>person2 = </a:t>
            </a:r>
            <a:r>
              <a:rPr lang="ru-RU" i="1" err="1"/>
              <a:t>Person</a:t>
            </a:r>
            <a:r>
              <a:rPr lang="ru-RU" i="1"/>
              <a:t>("</a:t>
            </a:r>
            <a:r>
              <a:rPr lang="ru-RU" i="1" err="1"/>
              <a:t>Sam</a:t>
            </a:r>
            <a:r>
              <a:rPr lang="ru-RU" i="1"/>
              <a:t>")</a:t>
            </a:r>
          </a:p>
          <a:p>
            <a:r>
              <a:rPr lang="ru-RU"/>
              <a:t>В итоге мы получим следующий консольный вывод: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00" y="4387442"/>
            <a:ext cx="6097710" cy="846313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 rot="10800000">
            <a:off x="6851156" y="5300825"/>
            <a:ext cx="247579" cy="510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95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    Если файл открывается в режиме </a:t>
            </a:r>
            <a:r>
              <a:rPr lang="ru-RU" b="1"/>
              <a:t>'w'</a:t>
            </a:r>
            <a:r>
              <a:rPr lang="ru-RU"/>
              <a:t>, то все данные, которые в нем были до этого, стираются. Файл становится пустым. Если не надо удалять существующие в файле данные, тогда следует использовать вместо режима записи, режим </a:t>
            </a:r>
            <a:r>
              <a:rPr lang="ru-RU" err="1"/>
              <a:t>дозаписи</a:t>
            </a:r>
            <a:r>
              <a:rPr lang="ru-RU"/>
              <a:t> (</a:t>
            </a:r>
            <a:r>
              <a:rPr lang="ru-RU" b="1"/>
              <a:t>'a'</a:t>
            </a:r>
            <a:r>
              <a:rPr lang="ru-RU"/>
              <a:t>).</a:t>
            </a:r>
          </a:p>
          <a:p>
            <a:endParaRPr lang="ru-RU"/>
          </a:p>
          <a:p>
            <a:r>
              <a:rPr lang="ru-RU"/>
              <a:t>    Если файл отсутствует, то открытие его в режиме </a:t>
            </a:r>
            <a:r>
              <a:rPr lang="ru-RU" b="1"/>
              <a:t>'w'</a:t>
            </a:r>
            <a:r>
              <a:rPr lang="ru-RU"/>
              <a:t> создаст новый файл. Бывают ситуации, когда надо гарантировано создать новый файл, избежав случайной перезаписи данных существующего. В этом случае вместо режима </a:t>
            </a:r>
            <a:r>
              <a:rPr lang="ru-RU" b="1"/>
              <a:t>'w' </a:t>
            </a:r>
            <a:r>
              <a:rPr lang="ru-RU"/>
              <a:t>используется режим </a:t>
            </a:r>
            <a:r>
              <a:rPr lang="ru-RU" b="1"/>
              <a:t>'x'</a:t>
            </a:r>
            <a:r>
              <a:rPr lang="ru-RU"/>
              <a:t>. В нем всегда создается новый файл для записи. </a:t>
            </a:r>
            <a:endParaRPr lang="en-US"/>
          </a:p>
          <a:p>
            <a:endParaRPr lang="en-US"/>
          </a:p>
          <a:p>
            <a:r>
              <a:rPr lang="ru-RU"/>
              <a:t>    Если указано имя существующего файла, то будет выброшено исключение. Потери данных в уже имеющемся файле не произойдет.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5882210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    После окончания работы с объектом мы можем использовать оператор </a:t>
            </a:r>
            <a:r>
              <a:rPr lang="ru-RU" b="1" err="1"/>
              <a:t>del</a:t>
            </a:r>
            <a:r>
              <a:rPr lang="ru-RU"/>
              <a:t> для удаления его из памяти:</a:t>
            </a:r>
          </a:p>
          <a:p>
            <a:endParaRPr lang="ru-RU"/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person1 = </a:t>
            </a:r>
            <a:r>
              <a:rPr lang="ru-RU" i="1" err="1">
                <a:solidFill>
                  <a:srgbClr val="285831"/>
                </a:solidFill>
              </a:rPr>
              <a:t>Person</a:t>
            </a:r>
            <a:r>
              <a:rPr lang="ru-RU" i="1">
                <a:solidFill>
                  <a:srgbClr val="285831"/>
                </a:solidFill>
              </a:rPr>
              <a:t>("</a:t>
            </a:r>
            <a:r>
              <a:rPr lang="ru-RU" i="1" err="1">
                <a:solidFill>
                  <a:srgbClr val="285831"/>
                </a:solidFill>
              </a:rPr>
              <a:t>Tom</a:t>
            </a:r>
            <a:r>
              <a:rPr lang="ru-RU" i="1">
                <a:solidFill>
                  <a:srgbClr val="285831"/>
                </a:solidFill>
              </a:rPr>
              <a:t>")</a:t>
            </a:r>
          </a:p>
          <a:p>
            <a:pPr marL="0" indent="0">
              <a:buNone/>
            </a:pPr>
            <a:r>
              <a:rPr lang="ru-RU" i="1" err="1">
                <a:solidFill>
                  <a:srgbClr val="285831"/>
                </a:solidFill>
              </a:rPr>
              <a:t>del</a:t>
            </a:r>
            <a:r>
              <a:rPr lang="ru-RU" i="1">
                <a:solidFill>
                  <a:srgbClr val="285831"/>
                </a:solidFill>
              </a:rPr>
              <a:t> person1     </a:t>
            </a:r>
            <a:r>
              <a:rPr lang="ru-RU"/>
              <a:t># удаление из памяти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# person1.display_info()  </a:t>
            </a:r>
            <a:r>
              <a:rPr lang="ru-RU"/>
              <a:t># Этот метод работать не будет, так как person1 уже удален из памяти</a:t>
            </a:r>
          </a:p>
          <a:p>
            <a:r>
              <a:rPr lang="ru-RU"/>
              <a:t>   Стоит отметить, что в принципе это необязательно делать, так как после окончания работы скрипта все объекты автоматически удаляются из памяти.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877591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    Кроме того, мы можем определить </a:t>
            </a:r>
            <a:r>
              <a:rPr lang="ru-RU" err="1"/>
              <a:t>определить</a:t>
            </a:r>
            <a:r>
              <a:rPr lang="ru-RU"/>
              <a:t> в классе деструктор, реализовав встроенную функцию </a:t>
            </a:r>
            <a:r>
              <a:rPr lang="ru-RU" b="1"/>
              <a:t>__</a:t>
            </a:r>
            <a:r>
              <a:rPr lang="ru-RU" b="1" err="1"/>
              <a:t>del</a:t>
            </a:r>
            <a:r>
              <a:rPr lang="ru-RU" b="1"/>
              <a:t>__</a:t>
            </a:r>
            <a:r>
              <a:rPr lang="ru-RU"/>
              <a:t>, который будет вызываться либо в результате вызова оператора </a:t>
            </a:r>
            <a:r>
              <a:rPr lang="ru-RU" b="1" err="1"/>
              <a:t>del</a:t>
            </a:r>
            <a:r>
              <a:rPr lang="ru-RU"/>
              <a:t>, либо при автоматическом удалении объекта. </a:t>
            </a:r>
          </a:p>
          <a:p>
            <a:pPr marL="0" indent="0">
              <a:buNone/>
            </a:pPr>
            <a:r>
              <a:rPr lang="ru-RU"/>
              <a:t>         Например: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0967321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774" y="427838"/>
            <a:ext cx="8596668" cy="53366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>
                <a:solidFill>
                  <a:srgbClr val="285831"/>
                </a:solidFill>
              </a:rPr>
              <a:t> Person: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# </a:t>
            </a:r>
            <a:r>
              <a:rPr lang="ru-RU" i="1">
                <a:solidFill>
                  <a:srgbClr val="285831"/>
                </a:solidFill>
              </a:rPr>
              <a:t>конструктор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</a:t>
            </a:r>
            <a:r>
              <a:rPr lang="ru-RU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self.name = name 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устанавливаем имя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__del__(self):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(self.name,"</a:t>
            </a:r>
            <a:r>
              <a:rPr lang="ru-RU" i="1">
                <a:solidFill>
                  <a:srgbClr val="285831"/>
                </a:solidFill>
              </a:rPr>
              <a:t>удален из памяти")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r>
              <a:rPr lang="en-US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Привет, меня зовут", </a:t>
            </a:r>
            <a:r>
              <a:rPr lang="en-US" i="1">
                <a:solidFill>
                  <a:srgbClr val="285831"/>
                </a:solidFill>
              </a:rPr>
              <a:t>self.name)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person1 = Person("Tom")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person1.display_info() 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Привет, меня зовут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Tom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del</a:t>
            </a:r>
            <a:r>
              <a:rPr lang="en-US" i="1">
                <a:solidFill>
                  <a:srgbClr val="285831"/>
                </a:solidFill>
              </a:rPr>
              <a:t> person1    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удаление из памяти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person2 = Person("Sam")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person2.display_info() 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Привет, меня зовут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Sam</a:t>
            </a:r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63" y="5020323"/>
            <a:ext cx="5220918" cy="12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77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Определение классов в модулях и подключение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правило, классы размещаются в отдельных модулях и затем уже импортируются в основой скрипт программы. Пусть у нас будет в проекте два файла: файл main.py (основной скрипт программы) и classes.py (скрипт с определением классов).</a:t>
            </a:r>
            <a:endParaRPr lang="en-US"/>
          </a:p>
          <a:p>
            <a:endParaRPr lang="en-US"/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85" y="3544223"/>
            <a:ext cx="1800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167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Определение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666" y="1355246"/>
            <a:ext cx="8596668" cy="4835829"/>
          </a:xfrm>
        </p:spPr>
        <p:txBody>
          <a:bodyPr>
            <a:normAutofit fontScale="77500" lnSpcReduction="20000"/>
          </a:bodyPr>
          <a:lstStyle/>
          <a:p>
            <a:r>
              <a:rPr lang="ru-RU"/>
              <a:t>В файле classes.py определим два класса:</a:t>
            </a:r>
          </a:p>
          <a:p>
            <a:endParaRPr lang="ru-RU"/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>
                <a:solidFill>
                  <a:srgbClr val="285831"/>
                </a:solidFill>
              </a:rPr>
              <a:t> Person:</a:t>
            </a:r>
          </a:p>
          <a:p>
            <a:pPr marL="0" indent="0">
              <a:buNone/>
            </a:pPr>
            <a:r>
              <a:rPr lang="en-US"/>
              <a:t>     # </a:t>
            </a:r>
            <a:r>
              <a:rPr lang="ru-RU"/>
              <a:t>конструктор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</a:t>
            </a:r>
            <a:r>
              <a:rPr lang="ru-RU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self.name = name  # </a:t>
            </a:r>
            <a:r>
              <a:rPr lang="ru-RU" i="1">
                <a:solidFill>
                  <a:srgbClr val="285831"/>
                </a:solidFill>
              </a:rPr>
              <a:t>устанавливаем имя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285831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r>
              <a:rPr lang="en-US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Привет, меня зовут", </a:t>
            </a:r>
            <a:r>
              <a:rPr lang="en-US" i="1">
                <a:solidFill>
                  <a:srgbClr val="285831"/>
                </a:solidFill>
              </a:rPr>
              <a:t>self.name)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 class </a:t>
            </a:r>
            <a:r>
              <a:rPr lang="en-US" i="1">
                <a:solidFill>
                  <a:srgbClr val="285831"/>
                </a:solidFill>
              </a:rPr>
              <a:t>Auto: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self.name = name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move(self, speed):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(self.name, "</a:t>
            </a:r>
            <a:r>
              <a:rPr lang="ru-RU" i="1">
                <a:solidFill>
                  <a:srgbClr val="285831"/>
                </a:solidFill>
              </a:rPr>
              <a:t>едет со скоростью", </a:t>
            </a:r>
            <a:r>
              <a:rPr lang="en-US" i="1">
                <a:solidFill>
                  <a:srgbClr val="285831"/>
                </a:solidFill>
              </a:rPr>
              <a:t>speed, "</a:t>
            </a:r>
            <a:r>
              <a:rPr lang="ru-RU" i="1">
                <a:solidFill>
                  <a:srgbClr val="285831"/>
                </a:solidFill>
              </a:rPr>
              <a:t>км/ч")</a:t>
            </a:r>
            <a:endParaRPr lang="en-US" i="1">
              <a:solidFill>
                <a:srgbClr val="285831"/>
              </a:solidFill>
            </a:endParaRP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624880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23" y="5415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/>
              <a:t>В дополнение к классу </a:t>
            </a:r>
            <a:r>
              <a:rPr lang="ru-RU" err="1"/>
              <a:t>Person</a:t>
            </a:r>
            <a:r>
              <a:rPr lang="ru-RU"/>
              <a:t> здесь также определен класс </a:t>
            </a:r>
            <a:r>
              <a:rPr lang="ru-RU" err="1"/>
              <a:t>Auto</a:t>
            </a:r>
            <a:r>
              <a:rPr lang="ru-RU"/>
              <a:t>, который представляет машину и который имеет метод </a:t>
            </a:r>
            <a:r>
              <a:rPr lang="ru-RU" err="1"/>
              <a:t>move</a:t>
            </a:r>
            <a:r>
              <a:rPr lang="ru-RU"/>
              <a:t> и атрибут </a:t>
            </a:r>
            <a:r>
              <a:rPr lang="ru-RU" err="1"/>
              <a:t>name</a:t>
            </a:r>
            <a:r>
              <a:rPr lang="ru-RU"/>
              <a:t>. Подключим эти классы и используем их в скрипте main.py:</a:t>
            </a:r>
          </a:p>
          <a:p>
            <a:endParaRPr lang="ru-RU"/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from</a:t>
            </a:r>
            <a:r>
              <a:rPr lang="en-US" i="1">
                <a:solidFill>
                  <a:srgbClr val="285831"/>
                </a:solidFill>
              </a:rPr>
              <a:t> classes </a:t>
            </a:r>
            <a:r>
              <a:rPr lang="en-US" i="1">
                <a:solidFill>
                  <a:srgbClr val="7030A0"/>
                </a:solidFill>
              </a:rPr>
              <a:t>import</a:t>
            </a:r>
            <a:r>
              <a:rPr lang="en-US" i="1">
                <a:solidFill>
                  <a:srgbClr val="285831"/>
                </a:solidFill>
              </a:rPr>
              <a:t> Person, Auto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tom = Person("Tom")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tom.display_info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bmw</a:t>
            </a:r>
            <a:r>
              <a:rPr lang="en-US" i="1">
                <a:solidFill>
                  <a:srgbClr val="285831"/>
                </a:solidFill>
              </a:rPr>
              <a:t> = Auto("BMW")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bmw.move</a:t>
            </a:r>
            <a:r>
              <a:rPr lang="en-US" i="1">
                <a:solidFill>
                  <a:srgbClr val="285831"/>
                </a:solidFill>
              </a:rPr>
              <a:t>(65)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200047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Подключение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Подключение классов происходит точно также, как и функций из модуля. Мы можем подключить весь модуль выражением:</a:t>
            </a:r>
          </a:p>
          <a:p>
            <a:endParaRPr lang="ru-RU"/>
          </a:p>
          <a:p>
            <a:r>
              <a:rPr lang="ru-RU"/>
              <a:t>Либо подключить отдельные классы, как в примере выше.</a:t>
            </a:r>
          </a:p>
          <a:p>
            <a:endParaRPr lang="ru-RU"/>
          </a:p>
          <a:p>
            <a:r>
              <a:rPr lang="ru-RU"/>
              <a:t>В итоге мы получим следующий консольный вывод: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10" y="4752312"/>
            <a:ext cx="63246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71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    Инкапсуляция — в ООП размещение в одном компоненте данных и методов, которые с ними работают. Также может означать скрытие внутренней реализации от других компонентов.</a:t>
            </a:r>
          </a:p>
          <a:p>
            <a:endParaRPr lang="ru-RU"/>
          </a:p>
          <a:p>
            <a:r>
              <a:rPr lang="ru-RU"/>
              <a:t>По умолчанию атрибуты в классах являются общедоступными, а это значит, что из любого места программы мы можем получить атрибут объекта и изменить его. Например: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40952643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93909"/>
            <a:ext cx="8596668" cy="44474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>
                <a:solidFill>
                  <a:srgbClr val="285831"/>
                </a:solidFill>
              </a:rPr>
              <a:t> Person: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self.name = name    </a:t>
            </a:r>
            <a:r>
              <a:rPr lang="en-US"/>
              <a:t># </a:t>
            </a:r>
            <a:r>
              <a:rPr lang="ru-RU"/>
              <a:t>устанавливаем имя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self.age</a:t>
            </a:r>
            <a:r>
              <a:rPr lang="en-US" i="1">
                <a:solidFill>
                  <a:srgbClr val="285831"/>
                </a:solidFill>
              </a:rPr>
              <a:t> = 1        </a:t>
            </a:r>
            <a:r>
              <a:rPr lang="en-US"/>
              <a:t># </a:t>
            </a:r>
            <a:r>
              <a:rPr lang="ru-RU"/>
              <a:t>устанавливаем возраст</a:t>
            </a:r>
          </a:p>
          <a:p>
            <a:pPr marL="0" indent="0">
              <a:buNone/>
            </a:pPr>
            <a:r>
              <a:rPr lang="ru-RU"/>
              <a:t>                 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r>
              <a:rPr lang="en-US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Имя:", </a:t>
            </a:r>
            <a:r>
              <a:rPr lang="en-US" i="1">
                <a:solidFill>
                  <a:srgbClr val="285831"/>
                </a:solidFill>
              </a:rPr>
              <a:t>self.name, "\t</a:t>
            </a:r>
            <a:r>
              <a:rPr lang="ru-RU" i="1">
                <a:solidFill>
                  <a:srgbClr val="285831"/>
                </a:solidFill>
              </a:rPr>
              <a:t>Возраст:", </a:t>
            </a:r>
            <a:r>
              <a:rPr lang="en-US" i="1" err="1">
                <a:solidFill>
                  <a:srgbClr val="285831"/>
                </a:solidFill>
              </a:rPr>
              <a:t>self.age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         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tom = Person("Tom")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tom.name = "</a:t>
            </a:r>
            <a:r>
              <a:rPr lang="ru-RU" i="1">
                <a:solidFill>
                  <a:srgbClr val="285831"/>
                </a:solidFill>
              </a:rPr>
              <a:t>Человек-паук"       </a:t>
            </a:r>
            <a:r>
              <a:rPr lang="ru-RU"/>
              <a:t># изменяем атрибут </a:t>
            </a:r>
            <a:r>
              <a:rPr lang="en-US"/>
              <a:t>name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tom.age</a:t>
            </a:r>
            <a:r>
              <a:rPr lang="en-US" i="1">
                <a:solidFill>
                  <a:srgbClr val="285831"/>
                </a:solidFill>
              </a:rPr>
              <a:t> = -129                  </a:t>
            </a:r>
            <a:r>
              <a:rPr lang="en-US"/>
              <a:t># </a:t>
            </a:r>
            <a:r>
              <a:rPr lang="ru-RU"/>
              <a:t>изменяем атрибут </a:t>
            </a:r>
            <a:r>
              <a:rPr lang="en-US"/>
              <a:t>age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tom.display_info</a:t>
            </a:r>
            <a:r>
              <a:rPr lang="en-US" i="1">
                <a:solidFill>
                  <a:srgbClr val="285831"/>
                </a:solidFill>
              </a:rPr>
              <a:t>()              </a:t>
            </a:r>
            <a:r>
              <a:rPr lang="en-US"/>
              <a:t># </a:t>
            </a:r>
            <a:r>
              <a:rPr lang="ru-RU"/>
              <a:t>Имя: Человек-паук     Возраст: -129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3774329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     Но в данном случае мы можем, к примеру, присвоить возрасту или имени человека некорректное значение, например, указать отрицательный возраст. Подобное поведение нежелательно, поэтому встает вопрос о контроле за доступом к атрибутам объекта.</a:t>
            </a:r>
          </a:p>
          <a:p>
            <a:endParaRPr lang="ru-RU"/>
          </a:p>
          <a:p>
            <a:r>
              <a:rPr lang="ru-RU"/>
              <a:t>     С данной проблемой тесно связано понятие инкапсуляции. Инкапсуляция является фундаментальной концепцией объектно-ориентированного программирования. Она предотвращает прямой доступ к атрибутам объект из вызывающего кода.</a:t>
            </a:r>
          </a:p>
          <a:p>
            <a:endParaRPr lang="ru-RU"/>
          </a:p>
          <a:p>
            <a:r>
              <a:rPr lang="ru-RU"/>
              <a:t>     Касательно инкапсуляции непосредственно в языке программирования </a:t>
            </a:r>
            <a:r>
              <a:rPr lang="ru-RU" err="1"/>
              <a:t>Python</a:t>
            </a:r>
            <a:r>
              <a:rPr lang="ru-RU"/>
              <a:t> скрыть атрибуты класса можно сделав их приватными или закрытыми и ограничив доступ к ним через специальные методы, которые еще называются свойствами.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83047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    Если при вызове </a:t>
            </a:r>
            <a:r>
              <a:rPr lang="ru-RU" b="1" err="1"/>
              <a:t>open</a:t>
            </a:r>
            <a:r>
              <a:rPr lang="ru-RU" b="1"/>
              <a:t>() </a:t>
            </a:r>
            <a:r>
              <a:rPr lang="ru-RU"/>
              <a:t>второй аргумент не указан, то файл открывается в режиме чтения как текстовый файл. Чтобы открыть файл как байтовый, дополнительно к букве режима чтения/записи добавляется символ </a:t>
            </a:r>
            <a:r>
              <a:rPr lang="ru-RU" b="1"/>
              <a:t>'b</a:t>
            </a:r>
            <a:r>
              <a:rPr lang="ru-RU"/>
              <a:t>'. Буква </a:t>
            </a:r>
            <a:r>
              <a:rPr lang="ru-RU" b="1"/>
              <a:t>'t'</a:t>
            </a:r>
            <a:r>
              <a:rPr lang="ru-RU"/>
              <a:t> обозначает текстовый файл. Поскольку это тип файла по умолчанию, то обычно ее не указывают.</a:t>
            </a:r>
            <a:endParaRPr lang="en-US"/>
          </a:p>
          <a:p>
            <a:r>
              <a:rPr lang="ru-RU"/>
              <a:t>    Нельзя указывать только тип файла, то есть </a:t>
            </a:r>
            <a:r>
              <a:rPr lang="ru-RU" b="1" err="1"/>
              <a:t>open</a:t>
            </a:r>
            <a:r>
              <a:rPr lang="ru-RU" b="1"/>
              <a:t>("</a:t>
            </a:r>
            <a:r>
              <a:rPr lang="ru-RU" b="1" err="1"/>
              <a:t>имя_файла</a:t>
            </a:r>
            <a:r>
              <a:rPr lang="ru-RU" b="1"/>
              <a:t>", </a:t>
            </a:r>
            <a:r>
              <a:rPr lang="ru-RU"/>
              <a:t>'</a:t>
            </a:r>
            <a:r>
              <a:rPr lang="ru-RU" b="1"/>
              <a:t>b</a:t>
            </a:r>
            <a:r>
              <a:rPr lang="ru-RU"/>
              <a:t>') это ошибка, даже если файл открывается на чтение. Правильно – </a:t>
            </a:r>
            <a:r>
              <a:rPr lang="ru-RU" b="1" err="1"/>
              <a:t>open</a:t>
            </a:r>
            <a:r>
              <a:rPr lang="ru-RU" b="1"/>
              <a:t>("</a:t>
            </a:r>
            <a:r>
              <a:rPr lang="ru-RU" b="1" err="1"/>
              <a:t>имя_файла</a:t>
            </a:r>
            <a:r>
              <a:rPr lang="ru-RU" b="1"/>
              <a:t>"</a:t>
            </a:r>
            <a:r>
              <a:rPr lang="ru-RU"/>
              <a:t>, '</a:t>
            </a:r>
            <a:r>
              <a:rPr lang="ru-RU" b="1" err="1"/>
              <a:t>rb</a:t>
            </a:r>
            <a:r>
              <a:rPr lang="ru-RU"/>
              <a:t>'). Только текстовые файлы мы можем открыть командой </a:t>
            </a:r>
            <a:r>
              <a:rPr lang="ru-RU" b="1" err="1"/>
              <a:t>open</a:t>
            </a:r>
            <a:r>
              <a:rPr lang="ru-RU" b="1"/>
              <a:t>("</a:t>
            </a:r>
            <a:r>
              <a:rPr lang="ru-RU" b="1" err="1"/>
              <a:t>имя_файла</a:t>
            </a:r>
            <a:r>
              <a:rPr lang="ru-RU" b="1"/>
              <a:t>"), </a:t>
            </a:r>
            <a:r>
              <a:rPr lang="ru-RU"/>
              <a:t>потому что и </a:t>
            </a:r>
            <a:r>
              <a:rPr lang="ru-RU" b="1"/>
              <a:t>'r'</a:t>
            </a:r>
            <a:r>
              <a:rPr lang="ru-RU"/>
              <a:t> и </a:t>
            </a:r>
            <a:r>
              <a:rPr lang="ru-RU" b="1"/>
              <a:t>'t'</a:t>
            </a:r>
            <a:r>
              <a:rPr lang="ru-RU"/>
              <a:t> подразумеваются </a:t>
            </a:r>
            <a:r>
              <a:rPr lang="ru-RU" err="1"/>
              <a:t>по-умолчанию</a:t>
            </a:r>
            <a:r>
              <a:rPr lang="ru-RU"/>
              <a:t>.</a:t>
            </a:r>
            <a:endParaRPr lang="en-US"/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5953302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18782"/>
            <a:ext cx="9976684" cy="5838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/>
              <a:t>Изменим выше определенный класс, определив в нем свойства:</a:t>
            </a:r>
          </a:p>
          <a:p>
            <a:pPr marL="0" indent="0">
              <a:buNone/>
            </a:pPr>
            <a:r>
              <a:rPr lang="en-US" sz="1200" i="1">
                <a:solidFill>
                  <a:srgbClr val="7030A0"/>
                </a:solidFill>
              </a:rPr>
              <a:t>class</a:t>
            </a:r>
            <a:r>
              <a:rPr lang="en-US" sz="1200" i="1">
                <a:solidFill>
                  <a:srgbClr val="285831"/>
                </a:solidFill>
              </a:rPr>
              <a:t> Person:</a:t>
            </a:r>
          </a:p>
          <a:p>
            <a:pPr marL="0" indent="0">
              <a:buNone/>
            </a:pPr>
            <a:r>
              <a:rPr lang="en-US" sz="1200" i="1">
                <a:solidFill>
                  <a:srgbClr val="7030A0"/>
                </a:solidFill>
              </a:rPr>
              <a:t>    </a:t>
            </a:r>
            <a:r>
              <a:rPr lang="en-US" sz="1200" i="1" err="1">
                <a:solidFill>
                  <a:srgbClr val="7030A0"/>
                </a:solidFill>
              </a:rPr>
              <a:t>def</a:t>
            </a:r>
            <a:r>
              <a:rPr lang="en-US" sz="1200" i="1">
                <a:solidFill>
                  <a:srgbClr val="7030A0"/>
                </a:solidFill>
              </a:rPr>
              <a:t> </a:t>
            </a:r>
            <a:r>
              <a:rPr lang="en-US" sz="1200" i="1">
                <a:solidFill>
                  <a:srgbClr val="285831"/>
                </a:solidFill>
              </a:rPr>
              <a:t>__</a:t>
            </a:r>
            <a:r>
              <a:rPr lang="en-US" sz="1200" i="1" err="1">
                <a:solidFill>
                  <a:srgbClr val="285831"/>
                </a:solidFill>
              </a:rPr>
              <a:t>init</a:t>
            </a:r>
            <a:r>
              <a:rPr lang="en-US" sz="1200" i="1">
                <a:solidFill>
                  <a:srgbClr val="285831"/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   </a:t>
            </a:r>
            <a:r>
              <a:rPr lang="en-US" sz="1200" i="1" err="1">
                <a:solidFill>
                  <a:srgbClr val="285831"/>
                </a:solidFill>
              </a:rPr>
              <a:t>self.__name</a:t>
            </a:r>
            <a:r>
              <a:rPr lang="en-US" sz="1200" i="1">
                <a:solidFill>
                  <a:srgbClr val="285831"/>
                </a:solidFill>
              </a:rPr>
              <a:t> = name      # </a:t>
            </a:r>
            <a:r>
              <a:rPr lang="ru-RU" sz="1200" i="1">
                <a:solidFill>
                  <a:srgbClr val="285831"/>
                </a:solidFill>
              </a:rPr>
              <a:t>устанавливаем имя</a:t>
            </a:r>
          </a:p>
          <a:p>
            <a:pPr marL="0" indent="0">
              <a:buNone/>
            </a:pPr>
            <a:r>
              <a:rPr lang="ru-RU" sz="1200" i="1">
                <a:solidFill>
                  <a:srgbClr val="285831"/>
                </a:solidFill>
              </a:rPr>
              <a:t>        </a:t>
            </a:r>
            <a:r>
              <a:rPr lang="en-US" sz="1200" i="1" err="1">
                <a:solidFill>
                  <a:srgbClr val="285831"/>
                </a:solidFill>
              </a:rPr>
              <a:t>self.__age</a:t>
            </a:r>
            <a:r>
              <a:rPr lang="en-US" sz="1200" i="1">
                <a:solidFill>
                  <a:srgbClr val="285831"/>
                </a:solidFill>
              </a:rPr>
              <a:t> = 1          # </a:t>
            </a:r>
            <a:r>
              <a:rPr lang="ru-RU" sz="1200" i="1">
                <a:solidFill>
                  <a:srgbClr val="285831"/>
                </a:solidFill>
              </a:rPr>
              <a:t>устанавливаем возраст</a:t>
            </a:r>
          </a:p>
          <a:p>
            <a:pPr marL="0" indent="0">
              <a:buNone/>
            </a:pPr>
            <a:r>
              <a:rPr lang="ru-RU" sz="1200" i="1">
                <a:solidFill>
                  <a:srgbClr val="7030A0"/>
                </a:solidFill>
              </a:rPr>
              <a:t>     </a:t>
            </a:r>
            <a:r>
              <a:rPr lang="en-US" sz="1200" i="1" err="1">
                <a:solidFill>
                  <a:srgbClr val="7030A0"/>
                </a:solidFill>
              </a:rPr>
              <a:t>def</a:t>
            </a:r>
            <a:r>
              <a:rPr lang="en-US" sz="1200" i="1">
                <a:solidFill>
                  <a:srgbClr val="7030A0"/>
                </a:solidFill>
              </a:rPr>
              <a:t> </a:t>
            </a:r>
            <a:r>
              <a:rPr lang="en-US" sz="1200" i="1" err="1">
                <a:solidFill>
                  <a:srgbClr val="285831"/>
                </a:solidFill>
              </a:rPr>
              <a:t>set_age</a:t>
            </a:r>
            <a:r>
              <a:rPr lang="en-US" sz="1200" i="1">
                <a:solidFill>
                  <a:srgbClr val="285831"/>
                </a:solidFill>
              </a:rPr>
              <a:t>(self, age):</a:t>
            </a: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  </a:t>
            </a:r>
            <a:r>
              <a:rPr lang="en-US" sz="1200" i="1">
                <a:solidFill>
                  <a:srgbClr val="7030A0"/>
                </a:solidFill>
              </a:rPr>
              <a:t> if </a:t>
            </a:r>
            <a:r>
              <a:rPr lang="en-US" sz="1200" i="1">
                <a:solidFill>
                  <a:srgbClr val="285831"/>
                </a:solidFill>
              </a:rPr>
              <a:t>age </a:t>
            </a:r>
            <a:r>
              <a:rPr lang="en-US" sz="1200" i="1">
                <a:solidFill>
                  <a:srgbClr val="7030A0"/>
                </a:solidFill>
              </a:rPr>
              <a:t>in</a:t>
            </a:r>
            <a:r>
              <a:rPr lang="en-US" sz="1200" i="1">
                <a:solidFill>
                  <a:srgbClr val="285831"/>
                </a:solidFill>
              </a:rPr>
              <a:t> range(1, 100):</a:t>
            </a: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       self.__age = age</a:t>
            </a: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   </a:t>
            </a:r>
            <a:r>
              <a:rPr lang="en-US" sz="1200" i="1">
                <a:solidFill>
                  <a:srgbClr val="7030A0"/>
                </a:solidFill>
              </a:rPr>
              <a:t>else</a:t>
            </a:r>
            <a:r>
              <a:rPr lang="en-US" sz="1200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       </a:t>
            </a:r>
            <a:r>
              <a:rPr lang="en-US" sz="1200" i="1">
                <a:solidFill>
                  <a:schemeClr val="bg2">
                    <a:lumMod val="10000"/>
                  </a:schemeClr>
                </a:solidFill>
              </a:rPr>
              <a:t>print</a:t>
            </a:r>
            <a:r>
              <a:rPr lang="en-US" sz="1200" i="1">
                <a:solidFill>
                  <a:srgbClr val="285831"/>
                </a:solidFill>
              </a:rPr>
              <a:t>("</a:t>
            </a:r>
            <a:r>
              <a:rPr lang="ru-RU" sz="1200" i="1">
                <a:solidFill>
                  <a:srgbClr val="285831"/>
                </a:solidFill>
              </a:rPr>
              <a:t>Недопустимый возраст")</a:t>
            </a:r>
          </a:p>
          <a:p>
            <a:pPr marL="0" indent="0">
              <a:buNone/>
            </a:pPr>
            <a:r>
              <a:rPr lang="ru-RU" sz="1200" i="1">
                <a:solidFill>
                  <a:srgbClr val="285831"/>
                </a:solidFill>
              </a:rPr>
              <a:t>     </a:t>
            </a:r>
            <a:r>
              <a:rPr lang="en-US" sz="1200" i="1" err="1">
                <a:solidFill>
                  <a:srgbClr val="7030A0"/>
                </a:solidFill>
              </a:rPr>
              <a:t>def</a:t>
            </a:r>
            <a:r>
              <a:rPr lang="en-US" sz="1200" i="1">
                <a:solidFill>
                  <a:srgbClr val="285831"/>
                </a:solidFill>
              </a:rPr>
              <a:t> </a:t>
            </a:r>
            <a:r>
              <a:rPr lang="en-US" sz="1200" i="1" err="1">
                <a:solidFill>
                  <a:srgbClr val="285831"/>
                </a:solidFill>
              </a:rPr>
              <a:t>get_age</a:t>
            </a:r>
            <a:r>
              <a:rPr lang="en-US" sz="1200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   </a:t>
            </a:r>
            <a:r>
              <a:rPr lang="en-US" sz="1200" i="1">
                <a:solidFill>
                  <a:srgbClr val="7030A0"/>
                </a:solidFill>
              </a:rPr>
              <a:t>return</a:t>
            </a:r>
            <a:r>
              <a:rPr lang="en-US" sz="1200" i="1">
                <a:solidFill>
                  <a:srgbClr val="285831"/>
                </a:solidFill>
              </a:rPr>
              <a:t> </a:t>
            </a:r>
            <a:r>
              <a:rPr lang="en-US" sz="1200" i="1" err="1">
                <a:solidFill>
                  <a:srgbClr val="285831"/>
                </a:solidFill>
              </a:rPr>
              <a:t>self.__age</a:t>
            </a:r>
            <a:endParaRPr lang="en-US" sz="1200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</a:t>
            </a:r>
            <a:r>
              <a:rPr lang="en-US" sz="1200" i="1" err="1">
                <a:solidFill>
                  <a:srgbClr val="7030A0"/>
                </a:solidFill>
              </a:rPr>
              <a:t>def</a:t>
            </a:r>
            <a:r>
              <a:rPr lang="en-US" sz="1200" i="1">
                <a:solidFill>
                  <a:srgbClr val="7030A0"/>
                </a:solidFill>
              </a:rPr>
              <a:t> </a:t>
            </a:r>
            <a:r>
              <a:rPr lang="en-US" sz="1200" i="1" err="1">
                <a:solidFill>
                  <a:srgbClr val="285831"/>
                </a:solidFill>
              </a:rPr>
              <a:t>get_name</a:t>
            </a:r>
            <a:r>
              <a:rPr lang="en-US" sz="1200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  </a:t>
            </a:r>
            <a:r>
              <a:rPr lang="en-US" sz="1200" i="1">
                <a:solidFill>
                  <a:srgbClr val="7030A0"/>
                </a:solidFill>
              </a:rPr>
              <a:t> return </a:t>
            </a:r>
            <a:r>
              <a:rPr lang="en-US" sz="1200" i="1" err="1">
                <a:solidFill>
                  <a:srgbClr val="285831"/>
                </a:solidFill>
              </a:rPr>
              <a:t>self.__name</a:t>
            </a:r>
            <a:endParaRPr lang="en-US" sz="1200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</a:t>
            </a:r>
            <a:r>
              <a:rPr lang="en-US" sz="1200" i="1">
                <a:solidFill>
                  <a:srgbClr val="7030A0"/>
                </a:solidFill>
              </a:rPr>
              <a:t> </a:t>
            </a:r>
            <a:r>
              <a:rPr lang="en-US" sz="1200" i="1" err="1">
                <a:solidFill>
                  <a:srgbClr val="7030A0"/>
                </a:solidFill>
              </a:rPr>
              <a:t>def</a:t>
            </a:r>
            <a:r>
              <a:rPr lang="en-US" sz="1200" i="1">
                <a:solidFill>
                  <a:srgbClr val="7030A0"/>
                </a:solidFill>
              </a:rPr>
              <a:t> </a:t>
            </a:r>
            <a:r>
              <a:rPr lang="en-US" sz="1200" i="1" err="1">
                <a:solidFill>
                  <a:srgbClr val="285831"/>
                </a:solidFill>
              </a:rPr>
              <a:t>display_info</a:t>
            </a:r>
            <a:r>
              <a:rPr lang="en-US" sz="1200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   </a:t>
            </a:r>
            <a:r>
              <a:rPr lang="en-US" sz="1200" i="1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1200" i="1">
                <a:solidFill>
                  <a:srgbClr val="285831"/>
                </a:solidFill>
              </a:rPr>
              <a:t>("</a:t>
            </a:r>
            <a:r>
              <a:rPr lang="ru-RU" sz="1200" i="1">
                <a:solidFill>
                  <a:srgbClr val="285831"/>
                </a:solidFill>
              </a:rPr>
              <a:t>Имя:", </a:t>
            </a:r>
            <a:r>
              <a:rPr lang="en-US" sz="1200" i="1" err="1">
                <a:solidFill>
                  <a:srgbClr val="285831"/>
                </a:solidFill>
              </a:rPr>
              <a:t>self.__name</a:t>
            </a:r>
            <a:r>
              <a:rPr lang="en-US" sz="1200" i="1">
                <a:solidFill>
                  <a:srgbClr val="285831"/>
                </a:solidFill>
              </a:rPr>
              <a:t>, "\t</a:t>
            </a:r>
            <a:r>
              <a:rPr lang="ru-RU" sz="1200" i="1">
                <a:solidFill>
                  <a:srgbClr val="285831"/>
                </a:solidFill>
              </a:rPr>
              <a:t>Возраст:", </a:t>
            </a:r>
            <a:r>
              <a:rPr lang="en-US" sz="1200" i="1" err="1">
                <a:solidFill>
                  <a:srgbClr val="285831"/>
                </a:solidFill>
              </a:rPr>
              <a:t>self.__age</a:t>
            </a:r>
            <a:r>
              <a:rPr lang="en-US" sz="1200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i="1">
                <a:solidFill>
                  <a:srgbClr val="285831"/>
                </a:solidFill>
              </a:rPr>
              <a:t>       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5850" y="2961314"/>
            <a:ext cx="6140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285831"/>
                </a:solidFill>
              </a:rPr>
              <a:t>tom = Person("Tom")</a:t>
            </a:r>
          </a:p>
          <a:p>
            <a:r>
              <a:rPr lang="en-US" sz="1200" i="1">
                <a:solidFill>
                  <a:srgbClr val="285831"/>
                </a:solidFill>
              </a:rPr>
              <a:t> </a:t>
            </a:r>
          </a:p>
          <a:p>
            <a:r>
              <a:rPr lang="en-US" sz="1200" i="1" err="1">
                <a:solidFill>
                  <a:srgbClr val="285831"/>
                </a:solidFill>
              </a:rPr>
              <a:t>tom.__age</a:t>
            </a:r>
            <a:r>
              <a:rPr lang="en-US" sz="1200" i="1">
                <a:solidFill>
                  <a:srgbClr val="285831"/>
                </a:solidFill>
              </a:rPr>
              <a:t> = 43             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</a:rPr>
              <a:t>Атрибут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age </a:t>
            </a: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</a:rPr>
              <a:t>не изменится</a:t>
            </a:r>
          </a:p>
          <a:p>
            <a:r>
              <a:rPr lang="en-US" sz="1200" i="1" err="1">
                <a:solidFill>
                  <a:srgbClr val="285831"/>
                </a:solidFill>
              </a:rPr>
              <a:t>tom.display_info</a:t>
            </a:r>
            <a:r>
              <a:rPr lang="en-US" sz="1200" i="1">
                <a:solidFill>
                  <a:srgbClr val="285831"/>
                </a:solidFill>
              </a:rPr>
              <a:t>()         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</a:rPr>
              <a:t>Имя: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Tom  </a:t>
            </a: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</a:rPr>
              <a:t>Возраст: 1</a:t>
            </a:r>
          </a:p>
          <a:p>
            <a:r>
              <a:rPr lang="en-US" sz="1200" i="1" err="1">
                <a:solidFill>
                  <a:srgbClr val="285831"/>
                </a:solidFill>
              </a:rPr>
              <a:t>tom.set_age</a:t>
            </a:r>
            <a:r>
              <a:rPr lang="en-US" sz="1200" i="1">
                <a:solidFill>
                  <a:srgbClr val="285831"/>
                </a:solidFill>
              </a:rPr>
              <a:t>(-3486)         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</a:rPr>
              <a:t>Недопустимый возраст</a:t>
            </a:r>
          </a:p>
          <a:p>
            <a:r>
              <a:rPr lang="en-US" sz="1200" i="1" err="1">
                <a:solidFill>
                  <a:srgbClr val="285831"/>
                </a:solidFill>
              </a:rPr>
              <a:t>tom.set_age</a:t>
            </a:r>
            <a:r>
              <a:rPr lang="en-US" sz="1200" i="1">
                <a:solidFill>
                  <a:srgbClr val="285831"/>
                </a:solidFill>
              </a:rPr>
              <a:t>(25)</a:t>
            </a:r>
          </a:p>
          <a:p>
            <a:r>
              <a:rPr lang="en-US" sz="1200" i="1" err="1">
                <a:solidFill>
                  <a:srgbClr val="285831"/>
                </a:solidFill>
              </a:rPr>
              <a:t>tom.display_info</a:t>
            </a:r>
            <a:r>
              <a:rPr lang="en-US" sz="1200" i="1">
                <a:solidFill>
                  <a:srgbClr val="285831"/>
                </a:solidFill>
              </a:rPr>
              <a:t>()         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</a:rPr>
              <a:t>Имя: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Tom  </a:t>
            </a: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</a:rPr>
              <a:t>Возраст: 25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996580" y="5337836"/>
            <a:ext cx="2927758" cy="20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686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    Для создания приватного атрибута в начале его наименования ставится двойной прочерк: </a:t>
            </a:r>
            <a:r>
              <a:rPr lang="ru-RU" err="1"/>
              <a:t>self</a:t>
            </a:r>
            <a:r>
              <a:rPr lang="ru-RU"/>
              <a:t>.__</a:t>
            </a:r>
            <a:r>
              <a:rPr lang="ru-RU" err="1"/>
              <a:t>name</a:t>
            </a:r>
            <a:r>
              <a:rPr lang="ru-RU"/>
              <a:t>. К такому атрибуту мы сможем обратиться только из того же класса. Но не сможем обратиться вне этого класса. Например, присвоение значения этому атрибуту ничего не даст: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 </a:t>
            </a:r>
            <a:r>
              <a:rPr lang="en-US" i="1" err="1">
                <a:solidFill>
                  <a:srgbClr val="285831"/>
                </a:solidFill>
              </a:rPr>
              <a:t>tom.__age</a:t>
            </a:r>
            <a:r>
              <a:rPr lang="en-US" i="1">
                <a:solidFill>
                  <a:srgbClr val="285831"/>
                </a:solidFill>
              </a:rPr>
              <a:t> = 43</a:t>
            </a:r>
            <a:endParaRPr lang="ru-RU" i="1">
              <a:solidFill>
                <a:srgbClr val="285831"/>
              </a:solidFill>
            </a:endParaRPr>
          </a:p>
          <a:p>
            <a:r>
              <a:rPr lang="ru-RU"/>
              <a:t>    А попытка получить его значение приведет к ошибке выполнения: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 </a:t>
            </a:r>
            <a:r>
              <a:rPr lang="en-US" i="1">
                <a:solidFill>
                  <a:srgbClr val="285831"/>
                </a:solidFill>
              </a:rPr>
              <a:t>print(</a:t>
            </a:r>
            <a:r>
              <a:rPr lang="en-US" i="1" err="1">
                <a:solidFill>
                  <a:srgbClr val="285831"/>
                </a:solidFill>
              </a:rPr>
              <a:t>tom.__age</a:t>
            </a:r>
            <a:r>
              <a:rPr lang="en-US" i="1">
                <a:solidFill>
                  <a:srgbClr val="285831"/>
                </a:solidFill>
              </a:rPr>
              <a:t>)</a:t>
            </a: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8045021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Однако все же нам может потребоваться устанавливать возраст пользователя из вне. Для этого создаются свойства. Используя одно свойство, мы можем получить значение атрибута:</a:t>
            </a:r>
          </a:p>
          <a:p>
            <a:endParaRPr lang="ru-RU"/>
          </a:p>
          <a:p>
            <a:pPr marL="0" indent="0">
              <a:buNone/>
            </a:pPr>
            <a:r>
              <a:rPr lang="ru-RU" i="1" err="1">
                <a:solidFill>
                  <a:srgbClr val="7030A0"/>
                </a:solidFill>
              </a:rPr>
              <a:t>def</a:t>
            </a:r>
            <a:r>
              <a:rPr lang="ru-RU" i="1">
                <a:solidFill>
                  <a:srgbClr val="285831"/>
                </a:solidFill>
              </a:rPr>
              <a:t> </a:t>
            </a:r>
            <a:r>
              <a:rPr lang="ru-RU" i="1" err="1">
                <a:solidFill>
                  <a:srgbClr val="285831"/>
                </a:solidFill>
              </a:rPr>
              <a:t>get_age</a:t>
            </a:r>
            <a:r>
              <a:rPr lang="ru-RU" i="1">
                <a:solidFill>
                  <a:srgbClr val="285831"/>
                </a:solidFill>
              </a:rPr>
              <a:t>(</a:t>
            </a:r>
            <a:r>
              <a:rPr lang="ru-RU" i="1" err="1">
                <a:solidFill>
                  <a:srgbClr val="285831"/>
                </a:solidFill>
              </a:rPr>
              <a:t>self</a:t>
            </a:r>
            <a:r>
              <a:rPr lang="ru-RU" i="1">
                <a:solidFill>
                  <a:srgbClr val="285831"/>
                </a:solidFill>
              </a:rPr>
              <a:t>):</a:t>
            </a:r>
          </a:p>
          <a:p>
            <a:pPr marL="0" indent="0">
              <a:buNone/>
            </a:pPr>
            <a:r>
              <a:rPr lang="ru-RU" i="1">
                <a:solidFill>
                  <a:srgbClr val="7030A0"/>
                </a:solidFill>
              </a:rPr>
              <a:t>    </a:t>
            </a:r>
            <a:r>
              <a:rPr lang="ru-RU" i="1" err="1">
                <a:solidFill>
                  <a:srgbClr val="7030A0"/>
                </a:solidFill>
              </a:rPr>
              <a:t>return</a:t>
            </a:r>
            <a:r>
              <a:rPr lang="ru-RU" i="1">
                <a:solidFill>
                  <a:srgbClr val="7030A0"/>
                </a:solidFill>
              </a:rPr>
              <a:t> </a:t>
            </a:r>
            <a:r>
              <a:rPr lang="ru-RU" i="1" err="1">
                <a:solidFill>
                  <a:srgbClr val="285831"/>
                </a:solidFill>
              </a:rPr>
              <a:t>self</a:t>
            </a:r>
            <a:r>
              <a:rPr lang="ru-RU" i="1">
                <a:solidFill>
                  <a:srgbClr val="285831"/>
                </a:solidFill>
              </a:rPr>
              <a:t>.__</a:t>
            </a:r>
            <a:r>
              <a:rPr lang="ru-RU" i="1" err="1">
                <a:solidFill>
                  <a:srgbClr val="285831"/>
                </a:solidFill>
              </a:rPr>
              <a:t>age</a:t>
            </a: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endParaRPr lang="ru-RU"/>
          </a:p>
          <a:p>
            <a:r>
              <a:rPr lang="ru-RU"/>
              <a:t>Данный метод еще часто называют </a:t>
            </a:r>
            <a:r>
              <a:rPr lang="ru-RU" b="1"/>
              <a:t>геттер</a:t>
            </a:r>
            <a:r>
              <a:rPr lang="ru-RU"/>
              <a:t> или </a:t>
            </a:r>
            <a:r>
              <a:rPr lang="ru-RU" b="1" err="1"/>
              <a:t>аксессор</a:t>
            </a:r>
            <a:r>
              <a:rPr lang="ru-RU"/>
              <a:t>.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228439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Для изменения возраста определено другое свойство:</a:t>
            </a:r>
          </a:p>
          <a:p>
            <a:pPr marL="0" indent="0">
              <a:buNone/>
            </a:pP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set_age</a:t>
            </a:r>
            <a:r>
              <a:rPr lang="en-US" i="1">
                <a:solidFill>
                  <a:srgbClr val="285831"/>
                </a:solidFill>
              </a:rPr>
              <a:t>(self, value):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rgbClr val="7030A0"/>
                </a:solidFill>
              </a:rPr>
              <a:t>if</a:t>
            </a:r>
            <a:r>
              <a:rPr lang="en-US" i="1">
                <a:solidFill>
                  <a:srgbClr val="285831"/>
                </a:solidFill>
              </a:rPr>
              <a:t> value</a:t>
            </a:r>
            <a:r>
              <a:rPr lang="en-US" i="1">
                <a:solidFill>
                  <a:srgbClr val="7030A0"/>
                </a:solidFill>
              </a:rPr>
              <a:t> in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range</a:t>
            </a:r>
            <a:r>
              <a:rPr lang="en-US" i="1">
                <a:solidFill>
                  <a:srgbClr val="285831"/>
                </a:solidFill>
              </a:rPr>
              <a:t>(1, 100):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self.__age = value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rgbClr val="7030A0"/>
                </a:solidFill>
              </a:rPr>
              <a:t>else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en-US" i="1" err="1">
                <a:solidFill>
                  <a:srgbClr val="285831"/>
                </a:solidFill>
              </a:rPr>
              <a:t>Недопустимый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возраст</a:t>
            </a:r>
            <a:r>
              <a:rPr lang="en-US" i="1">
                <a:solidFill>
                  <a:srgbClr val="285831"/>
                </a:solidFill>
              </a:rPr>
              <a:t>")</a:t>
            </a:r>
            <a:endParaRPr lang="ru-RU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ru-RU"/>
              <a:t>    Здесь мы уже можем решить в зависимости от условий, надо ли переустанавливать возраст. Данный метод еще называют </a:t>
            </a:r>
            <a:r>
              <a:rPr lang="en-US" b="1"/>
              <a:t>setter</a:t>
            </a:r>
            <a:r>
              <a:rPr lang="ru-RU"/>
              <a:t> или </a:t>
            </a:r>
            <a:r>
              <a:rPr lang="ru-RU" b="1" err="1"/>
              <a:t>mutator</a:t>
            </a:r>
            <a:r>
              <a:rPr lang="ru-RU"/>
              <a:t>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    Необязательно создавать для каждого приватного атрибута подобную пару свойств. Так, в примере выше имя человека мы можем установить только из конструктора. А для получение определен метод </a:t>
            </a:r>
            <a:r>
              <a:rPr lang="ru-RU" b="1" err="1"/>
              <a:t>get_name</a:t>
            </a:r>
            <a:r>
              <a:rPr lang="ru-RU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984281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Аннотации свойств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    Выше мы рассмотрели, как создавать свойства. Но </a:t>
            </a:r>
            <a:r>
              <a:rPr lang="ru-RU" err="1"/>
              <a:t>Python</a:t>
            </a:r>
            <a:r>
              <a:rPr lang="ru-RU"/>
              <a:t> имеет также еще один - более элегантный способ определения свойств. Этот способ предполагает использование аннотаций, которые предваряются символом </a:t>
            </a:r>
            <a:r>
              <a:rPr lang="ru-RU" b="1"/>
              <a:t>@</a:t>
            </a:r>
            <a:r>
              <a:rPr lang="ru-RU"/>
              <a:t>.</a:t>
            </a:r>
          </a:p>
          <a:p>
            <a:endParaRPr lang="ru-RU"/>
          </a:p>
          <a:p>
            <a:r>
              <a:rPr lang="ru-RU"/>
              <a:t>    Для создания свойства-геттера над свойством ставится аннотация </a:t>
            </a:r>
            <a:r>
              <a:rPr lang="ru-RU" b="1"/>
              <a:t>@</a:t>
            </a:r>
            <a:r>
              <a:rPr lang="ru-RU" b="1" err="1"/>
              <a:t>property</a:t>
            </a:r>
            <a:r>
              <a:rPr lang="ru-RU" b="1"/>
              <a:t>.</a:t>
            </a:r>
          </a:p>
          <a:p>
            <a:endParaRPr lang="ru-RU"/>
          </a:p>
          <a:p>
            <a:r>
              <a:rPr lang="ru-RU"/>
              <a:t>    Для создания свойства-сеттера над свойством устанавливается аннотация </a:t>
            </a:r>
            <a:r>
              <a:rPr lang="ru-RU" b="1" err="1"/>
              <a:t>имя_свойства_геттера.setter</a:t>
            </a:r>
            <a:r>
              <a:rPr lang="ru-RU" b="1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896083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Перепишем класс с использованием аннотаций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86855"/>
            <a:ext cx="8596668" cy="4254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/>
              <a:t> Person: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/>
              <a:t>__</a:t>
            </a:r>
            <a:r>
              <a:rPr lang="en-US" i="1" err="1"/>
              <a:t>init</a:t>
            </a:r>
            <a:r>
              <a:rPr lang="en-US" i="1"/>
              <a:t>__(self, name):</a:t>
            </a:r>
          </a:p>
          <a:p>
            <a:pPr marL="0" indent="0">
              <a:buNone/>
            </a:pPr>
            <a:r>
              <a:rPr lang="en-US" i="1"/>
              <a:t>        </a:t>
            </a:r>
            <a:r>
              <a:rPr lang="en-US" i="1" err="1"/>
              <a:t>self.__name</a:t>
            </a:r>
            <a:r>
              <a:rPr lang="en-US" i="1"/>
              <a:t> = name  # </a:t>
            </a:r>
            <a:r>
              <a:rPr lang="ru-RU" i="1"/>
              <a:t>устанавливаем имя</a:t>
            </a:r>
          </a:p>
          <a:p>
            <a:pPr marL="0" indent="0">
              <a:buNone/>
            </a:pPr>
            <a:r>
              <a:rPr lang="ru-RU" i="1"/>
              <a:t>        </a:t>
            </a:r>
            <a:r>
              <a:rPr lang="en-US" i="1"/>
              <a:t>self.__age = 1      # </a:t>
            </a:r>
            <a:r>
              <a:rPr lang="ru-RU" i="1"/>
              <a:t>устанавливаем возраст</a:t>
            </a:r>
          </a:p>
          <a:p>
            <a:pPr marL="0" indent="0">
              <a:buNone/>
            </a:pPr>
            <a:r>
              <a:rPr lang="ru-RU" i="1"/>
              <a:t> </a:t>
            </a:r>
          </a:p>
          <a:p>
            <a:pPr marL="0" indent="0">
              <a:buNone/>
            </a:pPr>
            <a:r>
              <a:rPr lang="ru-RU" i="1"/>
              <a:t>    @</a:t>
            </a:r>
            <a:r>
              <a:rPr lang="en-US" i="1"/>
              <a:t>property</a:t>
            </a:r>
          </a:p>
          <a:p>
            <a:pPr marL="0" indent="0">
              <a:buNone/>
            </a:pPr>
            <a:r>
              <a:rPr lang="en-US" i="1"/>
              <a:t>   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/>
              <a:t>age(self):</a:t>
            </a:r>
          </a:p>
          <a:p>
            <a:pPr marL="0" indent="0">
              <a:buNone/>
            </a:pPr>
            <a:r>
              <a:rPr lang="en-US" i="1"/>
              <a:t>        </a:t>
            </a:r>
            <a:r>
              <a:rPr lang="en-US" i="1">
                <a:solidFill>
                  <a:srgbClr val="7030A0"/>
                </a:solidFill>
              </a:rPr>
              <a:t>return</a:t>
            </a:r>
            <a:r>
              <a:rPr lang="en-US" i="1"/>
              <a:t> self.__age</a:t>
            </a:r>
          </a:p>
          <a:p>
            <a:pPr marL="0" indent="0">
              <a:buNone/>
            </a:pPr>
            <a:r>
              <a:rPr lang="en-US" i="1"/>
              <a:t> </a:t>
            </a:r>
          </a:p>
          <a:p>
            <a:pPr marL="0" indent="0">
              <a:buNone/>
            </a:pPr>
            <a:r>
              <a:rPr lang="en-US" i="1"/>
              <a:t>    @</a:t>
            </a:r>
            <a:r>
              <a:rPr lang="en-US" i="1" err="1"/>
              <a:t>age.setter</a:t>
            </a:r>
            <a:endParaRPr lang="en-US" i="1"/>
          </a:p>
          <a:p>
            <a:pPr marL="0" indent="0">
              <a:buNone/>
            </a:pPr>
            <a:r>
              <a:rPr lang="en-US" i="1"/>
              <a:t>   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/>
              <a:t>age(self, age):</a:t>
            </a:r>
          </a:p>
          <a:p>
            <a:pPr marL="0" indent="0">
              <a:buNone/>
            </a:pPr>
            <a:r>
              <a:rPr lang="en-US" i="1"/>
              <a:t>        </a:t>
            </a:r>
            <a:r>
              <a:rPr lang="en-US" i="1">
                <a:solidFill>
                  <a:srgbClr val="7030A0"/>
                </a:solidFill>
              </a:rPr>
              <a:t>if</a:t>
            </a:r>
            <a:r>
              <a:rPr lang="en-US" i="1"/>
              <a:t> age </a:t>
            </a:r>
            <a:r>
              <a:rPr lang="en-US" i="1">
                <a:solidFill>
                  <a:srgbClr val="7030A0"/>
                </a:solidFill>
              </a:rPr>
              <a:t>in</a:t>
            </a:r>
            <a:r>
              <a:rPr lang="en-US" i="1"/>
              <a:t> range(1, 100):</a:t>
            </a:r>
          </a:p>
          <a:p>
            <a:pPr marL="0" indent="0">
              <a:buNone/>
            </a:pPr>
            <a:r>
              <a:rPr lang="en-US" i="1"/>
              <a:t>            self.__age = age</a:t>
            </a:r>
          </a:p>
          <a:p>
            <a:pPr marL="0" indent="0">
              <a:buNone/>
            </a:pPr>
            <a:r>
              <a:rPr lang="en-US" i="1"/>
              <a:t>        </a:t>
            </a:r>
            <a:r>
              <a:rPr lang="en-US" i="1">
                <a:solidFill>
                  <a:srgbClr val="7030A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i="1"/>
              <a:t>            </a:t>
            </a:r>
            <a:r>
              <a:rPr lang="en-US" i="1">
                <a:solidFill>
                  <a:schemeClr val="bg2">
                    <a:lumMod val="10000"/>
                  </a:schemeClr>
                </a:solidFill>
              </a:rPr>
              <a:t>print</a:t>
            </a:r>
            <a:r>
              <a:rPr lang="en-US" i="1"/>
              <a:t>("</a:t>
            </a:r>
            <a:r>
              <a:rPr lang="ru-RU" i="1"/>
              <a:t>Недопустимый возраст")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7731219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46809"/>
            <a:ext cx="8596668" cy="55945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@property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name(self):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rgbClr val="7030A0"/>
                </a:solidFill>
              </a:rPr>
              <a:t>return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self.__name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r>
              <a:rPr lang="en-US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Имя:", </a:t>
            </a:r>
            <a:r>
              <a:rPr lang="en-US" i="1" err="1">
                <a:solidFill>
                  <a:srgbClr val="285831"/>
                </a:solidFill>
              </a:rPr>
              <a:t>self.__name</a:t>
            </a:r>
            <a:r>
              <a:rPr lang="en-US" i="1">
                <a:solidFill>
                  <a:srgbClr val="285831"/>
                </a:solidFill>
              </a:rPr>
              <a:t>, "\t</a:t>
            </a:r>
            <a:r>
              <a:rPr lang="ru-RU" i="1">
                <a:solidFill>
                  <a:srgbClr val="285831"/>
                </a:solidFill>
              </a:rPr>
              <a:t>Возраст:", </a:t>
            </a:r>
            <a:r>
              <a:rPr lang="en-US" i="1">
                <a:solidFill>
                  <a:srgbClr val="285831"/>
                </a:solidFill>
              </a:rPr>
              <a:t>self.__age)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tom = Person("Tom")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tom.display_info</a:t>
            </a:r>
            <a:r>
              <a:rPr lang="en-US" i="1">
                <a:solidFill>
                  <a:srgbClr val="285831"/>
                </a:solidFill>
              </a:rPr>
              <a:t>()      </a:t>
            </a:r>
            <a:r>
              <a:rPr lang="en-US"/>
              <a:t># </a:t>
            </a:r>
            <a:r>
              <a:rPr lang="ru-RU"/>
              <a:t>Имя: </a:t>
            </a:r>
            <a:r>
              <a:rPr lang="en-US"/>
              <a:t>Tom  </a:t>
            </a:r>
            <a:r>
              <a:rPr lang="ru-RU"/>
              <a:t>Возраст: 1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tom.age</a:t>
            </a:r>
            <a:r>
              <a:rPr lang="en-US" i="1">
                <a:solidFill>
                  <a:srgbClr val="285831"/>
                </a:solidFill>
              </a:rPr>
              <a:t> = -3486         </a:t>
            </a:r>
            <a:r>
              <a:rPr lang="en-US"/>
              <a:t># </a:t>
            </a:r>
            <a:r>
              <a:rPr lang="ru-RU"/>
              <a:t>Недопустимый возраст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print(</a:t>
            </a:r>
            <a:r>
              <a:rPr lang="en-US" i="1" err="1">
                <a:solidFill>
                  <a:srgbClr val="285831"/>
                </a:solidFill>
              </a:rPr>
              <a:t>tom.age</a:t>
            </a:r>
            <a:r>
              <a:rPr lang="en-US" i="1">
                <a:solidFill>
                  <a:srgbClr val="285831"/>
                </a:solidFill>
              </a:rPr>
              <a:t>)          </a:t>
            </a:r>
            <a:r>
              <a:rPr lang="en-US"/>
              <a:t># 1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tom.age</a:t>
            </a:r>
            <a:r>
              <a:rPr lang="en-US" i="1">
                <a:solidFill>
                  <a:srgbClr val="285831"/>
                </a:solidFill>
              </a:rPr>
              <a:t> = 36</a:t>
            </a:r>
          </a:p>
          <a:p>
            <a:pPr marL="0" indent="0">
              <a:buNone/>
            </a:pPr>
            <a:r>
              <a:rPr lang="en-US" i="1" err="1">
                <a:solidFill>
                  <a:srgbClr val="285831"/>
                </a:solidFill>
              </a:rPr>
              <a:t>tom.display_info</a:t>
            </a:r>
            <a:r>
              <a:rPr lang="en-US" i="1">
                <a:solidFill>
                  <a:srgbClr val="285831"/>
                </a:solidFill>
              </a:rPr>
              <a:t>()      </a:t>
            </a:r>
            <a:r>
              <a:rPr lang="en-US"/>
              <a:t># </a:t>
            </a:r>
            <a:r>
              <a:rPr lang="ru-RU"/>
              <a:t>Имя: </a:t>
            </a:r>
            <a:r>
              <a:rPr lang="en-US"/>
              <a:t>Tom  </a:t>
            </a:r>
            <a:r>
              <a:rPr lang="ru-RU"/>
              <a:t>Возраст: 36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973612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Аннотации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Во-первых, стоит обратить внимание, что свойство-сеттер определяется после свойства-геттера.</a:t>
            </a:r>
          </a:p>
          <a:p>
            <a:endParaRPr lang="ru-RU"/>
          </a:p>
          <a:p>
            <a:r>
              <a:rPr lang="ru-RU"/>
              <a:t>Во-вторых, и сеттер, и геттер называются одинаково - </a:t>
            </a:r>
            <a:r>
              <a:rPr lang="ru-RU" err="1"/>
              <a:t>age</a:t>
            </a:r>
            <a:r>
              <a:rPr lang="ru-RU"/>
              <a:t>. И поскольку геттер называется </a:t>
            </a:r>
            <a:r>
              <a:rPr lang="ru-RU" err="1"/>
              <a:t>age</a:t>
            </a:r>
            <a:r>
              <a:rPr lang="ru-RU"/>
              <a:t>, то над сеттером устанавливается аннотация @</a:t>
            </a:r>
            <a:r>
              <a:rPr lang="ru-RU" err="1"/>
              <a:t>age.setter</a:t>
            </a:r>
            <a:r>
              <a:rPr lang="ru-RU"/>
              <a:t>.</a:t>
            </a:r>
          </a:p>
          <a:p>
            <a:endParaRPr lang="ru-RU"/>
          </a:p>
          <a:p>
            <a:r>
              <a:rPr lang="ru-RU"/>
              <a:t>После этого, что к геттеру, что к сеттеру, мы обращаемся через выражение </a:t>
            </a:r>
            <a:r>
              <a:rPr lang="ru-RU" err="1"/>
              <a:t>tom.age</a:t>
            </a:r>
            <a:r>
              <a:rPr lang="ru-RU"/>
              <a:t>.</a:t>
            </a:r>
          </a:p>
          <a:p>
            <a:endParaRPr lang="ru-RU"/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876539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/>
              <a:t>Наследование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48245"/>
            <a:ext cx="8596668" cy="4493117"/>
          </a:xfrm>
        </p:spPr>
        <p:txBody>
          <a:bodyPr>
            <a:normAutofit lnSpcReduction="10000"/>
          </a:bodyPr>
          <a:lstStyle/>
          <a:p>
            <a:r>
              <a:rPr lang="ru-RU"/>
              <a:t>    Наследование позволяет создавать новый класс на основе уже существующего класса. Наряду с инкапсуляцией наследование является одним из краеугольных камней объектно-ориентированного дизайна.</a:t>
            </a:r>
          </a:p>
          <a:p>
            <a:endParaRPr lang="ru-RU"/>
          </a:p>
          <a:p>
            <a:r>
              <a:rPr lang="ru-RU"/>
              <a:t>    Ключевыми понятиями наследования являются </a:t>
            </a:r>
            <a:r>
              <a:rPr lang="ru-RU" b="1"/>
              <a:t>подкласс</a:t>
            </a:r>
            <a:r>
              <a:rPr lang="ru-RU"/>
              <a:t> и </a:t>
            </a:r>
            <a:r>
              <a:rPr lang="ru-RU" b="1"/>
              <a:t>суперкласс</a:t>
            </a:r>
            <a:r>
              <a:rPr lang="ru-RU"/>
              <a:t>. Подкласс наследует от суперкласса все публичные атрибуты и методы. Суперкласс еще называется базовым (</a:t>
            </a:r>
            <a:r>
              <a:rPr lang="ru-RU" err="1"/>
              <a:t>base</a:t>
            </a:r>
            <a:r>
              <a:rPr lang="ru-RU"/>
              <a:t> </a:t>
            </a:r>
            <a:r>
              <a:rPr lang="ru-RU" err="1"/>
              <a:t>class</a:t>
            </a:r>
            <a:r>
              <a:rPr lang="ru-RU"/>
              <a:t>) или родительским (</a:t>
            </a:r>
            <a:r>
              <a:rPr lang="ru-RU" err="1"/>
              <a:t>parent</a:t>
            </a:r>
            <a:r>
              <a:rPr lang="ru-RU"/>
              <a:t> </a:t>
            </a:r>
            <a:r>
              <a:rPr lang="ru-RU" err="1"/>
              <a:t>class</a:t>
            </a:r>
            <a:r>
              <a:rPr lang="ru-RU"/>
              <a:t>), а подкласс - производным (</a:t>
            </a:r>
            <a:r>
              <a:rPr lang="ru-RU" err="1"/>
              <a:t>derived</a:t>
            </a:r>
            <a:r>
              <a:rPr lang="ru-RU"/>
              <a:t> </a:t>
            </a:r>
            <a:r>
              <a:rPr lang="ru-RU" err="1"/>
              <a:t>class</a:t>
            </a:r>
            <a:r>
              <a:rPr lang="ru-RU"/>
              <a:t>) или дочерним (</a:t>
            </a:r>
            <a:r>
              <a:rPr lang="ru-RU" err="1"/>
              <a:t>child</a:t>
            </a:r>
            <a:r>
              <a:rPr lang="ru-RU"/>
              <a:t> </a:t>
            </a:r>
            <a:r>
              <a:rPr lang="ru-RU" err="1"/>
              <a:t>class</a:t>
            </a:r>
            <a:r>
              <a:rPr lang="ru-RU"/>
              <a:t>).</a:t>
            </a:r>
          </a:p>
          <a:p>
            <a:endParaRPr lang="ru-RU"/>
          </a:p>
          <a:p>
            <a:r>
              <a:rPr lang="ru-RU"/>
              <a:t>Синтаксис для наследования классов выглядит следующим образом:</a:t>
            </a:r>
          </a:p>
          <a:p>
            <a:endParaRPr lang="ru-RU"/>
          </a:p>
          <a:p>
            <a:pPr marL="0" indent="0">
              <a:buNone/>
            </a:pPr>
            <a:r>
              <a:rPr lang="ru-RU" i="1" err="1">
                <a:solidFill>
                  <a:srgbClr val="7030A0"/>
                </a:solidFill>
              </a:rPr>
              <a:t>class</a:t>
            </a:r>
            <a:r>
              <a:rPr lang="ru-RU" i="1">
                <a:solidFill>
                  <a:srgbClr val="285831"/>
                </a:solidFill>
              </a:rPr>
              <a:t> подкласс (суперкласс):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</a:t>
            </a:r>
            <a:r>
              <a:rPr lang="ru-RU" i="1" err="1">
                <a:solidFill>
                  <a:srgbClr val="285831"/>
                </a:solidFill>
              </a:rPr>
              <a:t>методы_подкласса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3233454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   Например, ранее был создан класс </a:t>
            </a:r>
            <a:r>
              <a:rPr lang="ru-RU" err="1"/>
              <a:t>Person</a:t>
            </a:r>
            <a:r>
              <a:rPr lang="ru-RU"/>
              <a:t>, который представляет человека. Предположим, нам необходим класс работника, который работает на некотором предприятии. </a:t>
            </a:r>
          </a:p>
          <a:p>
            <a:r>
              <a:rPr lang="ru-RU"/>
              <a:t>Мы могли бы создать с нуля новый класс, к примеру, класс </a:t>
            </a:r>
            <a:r>
              <a:rPr lang="ru-RU" err="1"/>
              <a:t>Employee</a:t>
            </a:r>
            <a:r>
              <a:rPr lang="ru-RU"/>
              <a:t>. Однако он может иметь те же атрибуты и методы, что и класс </a:t>
            </a:r>
            <a:r>
              <a:rPr lang="ru-RU" err="1"/>
              <a:t>Person</a:t>
            </a:r>
            <a:r>
              <a:rPr lang="ru-RU"/>
              <a:t>, так как сотрудник - это человек. </a:t>
            </a:r>
          </a:p>
          <a:p>
            <a:r>
              <a:rPr lang="ru-RU"/>
              <a:t>Поэтому нет смысла определять в классе </a:t>
            </a:r>
            <a:r>
              <a:rPr lang="ru-RU" err="1"/>
              <a:t>Employee</a:t>
            </a:r>
            <a:r>
              <a:rPr lang="ru-RU"/>
              <a:t> тот же функционал, что и в классе </a:t>
            </a:r>
            <a:r>
              <a:rPr lang="ru-RU" err="1"/>
              <a:t>Person</a:t>
            </a:r>
            <a:r>
              <a:rPr lang="ru-RU"/>
              <a:t>. И в этом случае лучше применить наследование.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96358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Атрибуты файлового объекта в </a:t>
            </a:r>
            <a:r>
              <a:rPr lang="ru-RU" err="1"/>
              <a:t>Python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    Как только файл был открыт и у вас появился файловый объект, вы можете получить следующую информацию о нем:</a:t>
            </a:r>
          </a:p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96164"/>
              </p:ext>
            </p:extLst>
          </p:nvPr>
        </p:nvGraphicFramePr>
        <p:xfrm>
          <a:off x="782040" y="3082459"/>
          <a:ext cx="8128000" cy="25768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76163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656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file.closed</a:t>
                      </a:r>
                      <a:endParaRPr lang="en-US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Возвращает True если файл был закрыт.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07099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file.mode</a:t>
                      </a:r>
                      <a:endParaRPr lang="en-US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Возвращает режим доступа, с которым был открыт файл.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05472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file.name</a:t>
                      </a:r>
                      <a:endParaRPr lang="en-US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Возвращает имя файла.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470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file.softspace</a:t>
                      </a:r>
                      <a:endParaRPr lang="en-US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Возвращает </a:t>
                      </a:r>
                      <a:r>
                        <a:rPr lang="ru-RU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False</a:t>
                      </a:r>
                      <a:r>
                        <a:rPr lang="ru-RU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если при выводе содержимого файла следует отдельно добавлять пробел.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03886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7274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Унаследуем класс </a:t>
            </a:r>
            <a:r>
              <a:rPr lang="ru-RU" err="1"/>
              <a:t>Employee</a:t>
            </a:r>
            <a:r>
              <a:rPr lang="ru-RU"/>
              <a:t> от класса </a:t>
            </a:r>
            <a:r>
              <a:rPr lang="ru-RU" err="1"/>
              <a:t>Person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18409"/>
            <a:ext cx="8596668" cy="44265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>
                <a:solidFill>
                  <a:srgbClr val="285831"/>
                </a:solidFill>
              </a:rPr>
              <a:t> Person: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name, age):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self.__name</a:t>
            </a:r>
            <a:r>
              <a:rPr lang="en-US" i="1">
                <a:solidFill>
                  <a:srgbClr val="285831"/>
                </a:solidFill>
              </a:rPr>
              <a:t> = name  # </a:t>
            </a:r>
            <a:r>
              <a:rPr lang="ru-RU" i="1">
                <a:solidFill>
                  <a:srgbClr val="285831"/>
                </a:solidFill>
              </a:rPr>
              <a:t>устанавливаем имя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self.__age</a:t>
            </a:r>
            <a:r>
              <a:rPr lang="en-US" i="1">
                <a:solidFill>
                  <a:srgbClr val="285831"/>
                </a:solidFill>
              </a:rPr>
              <a:t> = age  # </a:t>
            </a:r>
            <a:r>
              <a:rPr lang="ru-RU" i="1">
                <a:solidFill>
                  <a:srgbClr val="285831"/>
                </a:solidFill>
              </a:rPr>
              <a:t>устанавливаем возраст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@</a:t>
            </a:r>
            <a:r>
              <a:rPr lang="en-US" i="1">
                <a:solidFill>
                  <a:srgbClr val="285831"/>
                </a:solidFill>
              </a:rPr>
              <a:t>property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age(self):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rgbClr val="7030A0"/>
                </a:solidFill>
              </a:rPr>
              <a:t>return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self.__age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@</a:t>
            </a:r>
            <a:r>
              <a:rPr lang="en-US" i="1" err="1">
                <a:solidFill>
                  <a:srgbClr val="285831"/>
                </a:solidFill>
              </a:rPr>
              <a:t>age.setter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age(self, age):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rgbClr val="7030A0"/>
                </a:solidFill>
              </a:rPr>
              <a:t>if</a:t>
            </a:r>
            <a:r>
              <a:rPr lang="en-US" i="1">
                <a:solidFill>
                  <a:srgbClr val="285831"/>
                </a:solidFill>
              </a:rPr>
              <a:t> age </a:t>
            </a:r>
            <a:r>
              <a:rPr lang="en-US" i="1">
                <a:solidFill>
                  <a:srgbClr val="7030A0"/>
                </a:solidFill>
              </a:rPr>
              <a:t>in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range(1</a:t>
            </a:r>
            <a:r>
              <a:rPr lang="en-US" i="1">
                <a:solidFill>
                  <a:srgbClr val="285831"/>
                </a:solidFill>
              </a:rPr>
              <a:t>, 100):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    </a:t>
            </a:r>
            <a:r>
              <a:rPr lang="en-US" i="1" err="1">
                <a:solidFill>
                  <a:srgbClr val="285831"/>
                </a:solidFill>
              </a:rPr>
              <a:t>self.__age</a:t>
            </a:r>
            <a:r>
              <a:rPr lang="en-US" i="1">
                <a:solidFill>
                  <a:srgbClr val="285831"/>
                </a:solidFill>
              </a:rPr>
              <a:t> = age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rgbClr val="7030A0"/>
                </a:solidFill>
              </a:rPr>
              <a:t>else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Недопустимый возраст")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9974459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6647"/>
            <a:ext cx="8596668" cy="5719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@property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   </a:t>
            </a:r>
            <a:r>
              <a:rPr lang="en-US" sz="1300" i="1" err="1">
                <a:solidFill>
                  <a:srgbClr val="7030A0"/>
                </a:solidFill>
              </a:rPr>
              <a:t>def</a:t>
            </a:r>
            <a:r>
              <a:rPr lang="en-US" sz="1300" i="1">
                <a:solidFill>
                  <a:srgbClr val="285831"/>
                </a:solidFill>
              </a:rPr>
              <a:t> name(self):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       </a:t>
            </a:r>
            <a:r>
              <a:rPr lang="en-US" sz="1300" i="1">
                <a:solidFill>
                  <a:srgbClr val="7030A0"/>
                </a:solidFill>
              </a:rPr>
              <a:t>return</a:t>
            </a:r>
            <a:r>
              <a:rPr lang="en-US" sz="1300" i="1">
                <a:solidFill>
                  <a:srgbClr val="285831"/>
                </a:solidFill>
              </a:rPr>
              <a:t> </a:t>
            </a:r>
            <a:r>
              <a:rPr lang="en-US" sz="1300" i="1" err="1">
                <a:solidFill>
                  <a:srgbClr val="285831"/>
                </a:solidFill>
              </a:rPr>
              <a:t>self.__name</a:t>
            </a:r>
            <a:endParaRPr lang="en-US" sz="1300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00" i="1">
                <a:solidFill>
                  <a:srgbClr val="7030A0"/>
                </a:solidFill>
              </a:rPr>
              <a:t>    </a:t>
            </a:r>
            <a:r>
              <a:rPr lang="en-US" sz="1300" i="1" err="1">
                <a:solidFill>
                  <a:srgbClr val="7030A0"/>
                </a:solidFill>
              </a:rPr>
              <a:t>def</a:t>
            </a:r>
            <a:r>
              <a:rPr lang="en-US" sz="1300" i="1">
                <a:solidFill>
                  <a:srgbClr val="7030A0"/>
                </a:solidFill>
              </a:rPr>
              <a:t> </a:t>
            </a:r>
            <a:r>
              <a:rPr lang="en-US" sz="1300" i="1" err="1">
                <a:solidFill>
                  <a:srgbClr val="285831"/>
                </a:solidFill>
              </a:rPr>
              <a:t>display_info</a:t>
            </a:r>
            <a:r>
              <a:rPr lang="en-US" sz="1300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       </a:t>
            </a:r>
            <a:r>
              <a:rPr lang="en-US" sz="1300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sz="1300" i="1">
                <a:solidFill>
                  <a:srgbClr val="285831"/>
                </a:solidFill>
              </a:rPr>
              <a:t>("</a:t>
            </a:r>
            <a:r>
              <a:rPr lang="ru-RU" sz="1300" i="1">
                <a:solidFill>
                  <a:srgbClr val="285831"/>
                </a:solidFill>
              </a:rPr>
              <a:t>Имя:", </a:t>
            </a:r>
            <a:r>
              <a:rPr lang="en-US" sz="1300" i="1" err="1">
                <a:solidFill>
                  <a:srgbClr val="285831"/>
                </a:solidFill>
              </a:rPr>
              <a:t>self.__name</a:t>
            </a:r>
            <a:r>
              <a:rPr lang="en-US" sz="1300" i="1">
                <a:solidFill>
                  <a:srgbClr val="285831"/>
                </a:solidFill>
              </a:rPr>
              <a:t>, "\t</a:t>
            </a:r>
            <a:r>
              <a:rPr lang="ru-RU" sz="1300" i="1">
                <a:solidFill>
                  <a:srgbClr val="285831"/>
                </a:solidFill>
              </a:rPr>
              <a:t>Возраст:", </a:t>
            </a:r>
            <a:r>
              <a:rPr lang="en-US" sz="1300" i="1" err="1">
                <a:solidFill>
                  <a:srgbClr val="285831"/>
                </a:solidFill>
              </a:rPr>
              <a:t>self.__age</a:t>
            </a:r>
            <a:r>
              <a:rPr lang="en-US" sz="1300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</a:t>
            </a:r>
            <a:r>
              <a:rPr lang="en-US" sz="1300" i="1">
                <a:solidFill>
                  <a:srgbClr val="7030A0"/>
                </a:solidFill>
              </a:rPr>
              <a:t>class</a:t>
            </a:r>
            <a:r>
              <a:rPr lang="en-US" sz="1300" i="1">
                <a:solidFill>
                  <a:srgbClr val="285831"/>
                </a:solidFill>
              </a:rPr>
              <a:t> Employee(Person):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   </a:t>
            </a:r>
            <a:r>
              <a:rPr lang="en-US" sz="1300" i="1" err="1">
                <a:solidFill>
                  <a:srgbClr val="7030A0"/>
                </a:solidFill>
              </a:rPr>
              <a:t>def</a:t>
            </a:r>
            <a:r>
              <a:rPr lang="en-US" sz="1300" i="1">
                <a:solidFill>
                  <a:srgbClr val="285831"/>
                </a:solidFill>
              </a:rPr>
              <a:t> details(self, company):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       # print(</a:t>
            </a:r>
            <a:r>
              <a:rPr lang="en-US" sz="1300" i="1" err="1">
                <a:solidFill>
                  <a:srgbClr val="285831"/>
                </a:solidFill>
              </a:rPr>
              <a:t>self.__name</a:t>
            </a:r>
            <a:r>
              <a:rPr lang="en-US" sz="1300" i="1">
                <a:solidFill>
                  <a:srgbClr val="285831"/>
                </a:solidFill>
              </a:rPr>
              <a:t>, "</a:t>
            </a:r>
            <a:r>
              <a:rPr lang="ru-RU" sz="1300" i="1">
                <a:solidFill>
                  <a:srgbClr val="285831"/>
                </a:solidFill>
              </a:rPr>
              <a:t>работает в компании", </a:t>
            </a:r>
            <a:r>
              <a:rPr lang="en-US" sz="1300" i="1">
                <a:solidFill>
                  <a:srgbClr val="285831"/>
                </a:solidFill>
              </a:rPr>
              <a:t>company) # </a:t>
            </a:r>
            <a:r>
              <a:rPr lang="ru-RU" sz="1300" i="1">
                <a:solidFill>
                  <a:srgbClr val="285831"/>
                </a:solidFill>
              </a:rPr>
              <a:t>так нельзя, </a:t>
            </a:r>
            <a:r>
              <a:rPr lang="en-US" sz="1300" i="1" err="1">
                <a:solidFill>
                  <a:srgbClr val="285831"/>
                </a:solidFill>
              </a:rPr>
              <a:t>self.__name</a:t>
            </a:r>
            <a:r>
              <a:rPr lang="en-US" sz="1300" i="1">
                <a:solidFill>
                  <a:srgbClr val="285831"/>
                </a:solidFill>
              </a:rPr>
              <a:t> - </a:t>
            </a:r>
            <a:r>
              <a:rPr lang="ru-RU" sz="1300" i="1">
                <a:solidFill>
                  <a:srgbClr val="285831"/>
                </a:solidFill>
              </a:rPr>
              <a:t>приватный атрибут</a:t>
            </a:r>
          </a:p>
          <a:p>
            <a:pPr marL="0" indent="0">
              <a:buNone/>
            </a:pPr>
            <a:r>
              <a:rPr lang="ru-RU" sz="1300" i="1">
                <a:solidFill>
                  <a:srgbClr val="285831"/>
                </a:solidFill>
              </a:rPr>
              <a:t>        </a:t>
            </a:r>
            <a:r>
              <a:rPr lang="en-US" sz="1300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sz="1300" i="1">
                <a:solidFill>
                  <a:srgbClr val="285831"/>
                </a:solidFill>
              </a:rPr>
              <a:t>(self.name, "</a:t>
            </a:r>
            <a:r>
              <a:rPr lang="ru-RU" sz="1300" i="1">
                <a:solidFill>
                  <a:srgbClr val="285831"/>
                </a:solidFill>
              </a:rPr>
              <a:t>работает в компании", </a:t>
            </a:r>
            <a:r>
              <a:rPr lang="en-US" sz="1300" i="1">
                <a:solidFill>
                  <a:srgbClr val="285831"/>
                </a:solidFill>
              </a:rPr>
              <a:t>company)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00" i="1">
                <a:solidFill>
                  <a:srgbClr val="285831"/>
                </a:solidFill>
              </a:rPr>
              <a:t> tom = Employee("Tom", 23)</a:t>
            </a:r>
          </a:p>
          <a:p>
            <a:pPr marL="0" indent="0">
              <a:buNone/>
            </a:pPr>
            <a:r>
              <a:rPr lang="en-US" sz="1300" i="1" err="1">
                <a:solidFill>
                  <a:srgbClr val="285831"/>
                </a:solidFill>
              </a:rPr>
              <a:t>tom.details</a:t>
            </a:r>
            <a:r>
              <a:rPr lang="en-US" sz="1300" i="1">
                <a:solidFill>
                  <a:srgbClr val="285831"/>
                </a:solidFill>
              </a:rPr>
              <a:t>("Google")</a:t>
            </a:r>
          </a:p>
          <a:p>
            <a:pPr marL="0" indent="0">
              <a:buNone/>
            </a:pPr>
            <a:r>
              <a:rPr lang="en-US" sz="1300" i="1" err="1">
                <a:solidFill>
                  <a:srgbClr val="285831"/>
                </a:solidFill>
              </a:rPr>
              <a:t>tom.age</a:t>
            </a:r>
            <a:r>
              <a:rPr lang="en-US" sz="1300" i="1">
                <a:solidFill>
                  <a:srgbClr val="285831"/>
                </a:solidFill>
              </a:rPr>
              <a:t> = 33</a:t>
            </a:r>
          </a:p>
          <a:p>
            <a:pPr marL="0" indent="0">
              <a:buNone/>
            </a:pPr>
            <a:r>
              <a:rPr lang="en-US" sz="1300" i="1" err="1">
                <a:solidFill>
                  <a:srgbClr val="285831"/>
                </a:solidFill>
              </a:rPr>
              <a:t>tom.display_info</a:t>
            </a:r>
            <a:r>
              <a:rPr lang="en-US" sz="1300" i="1">
                <a:solidFill>
                  <a:srgbClr val="285831"/>
                </a:solidFill>
              </a:rPr>
              <a:t>()</a:t>
            </a:r>
            <a:endParaRPr lang="ru-RU" sz="1300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1897944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/>
              <a:t>Класс </a:t>
            </a:r>
            <a:r>
              <a:rPr lang="ru-RU" err="1"/>
              <a:t>Employee</a:t>
            </a:r>
            <a:r>
              <a:rPr lang="ru-RU"/>
              <a:t> полностью перенимает функционал класса </a:t>
            </a:r>
            <a:r>
              <a:rPr lang="ru-RU" err="1"/>
              <a:t>Person</a:t>
            </a:r>
            <a:r>
              <a:rPr lang="ru-RU"/>
              <a:t> и в дополнении к нему добавляет метод </a:t>
            </a:r>
            <a:r>
              <a:rPr lang="ru-RU" b="1" err="1"/>
              <a:t>details</a:t>
            </a:r>
            <a:r>
              <a:rPr lang="ru-RU"/>
              <a:t>().</a:t>
            </a:r>
          </a:p>
          <a:p>
            <a:pPr algn="just"/>
            <a:endParaRPr lang="ru-RU"/>
          </a:p>
          <a:p>
            <a:pPr algn="just"/>
            <a:r>
              <a:rPr lang="ru-RU"/>
              <a:t>Стоит обратить внимание, что для </a:t>
            </a:r>
            <a:r>
              <a:rPr lang="ru-RU" err="1"/>
              <a:t>Employee</a:t>
            </a:r>
            <a:r>
              <a:rPr lang="ru-RU"/>
              <a:t> доступны через ключевое слово </a:t>
            </a:r>
            <a:r>
              <a:rPr lang="ru-RU" err="1"/>
              <a:t>self</a:t>
            </a:r>
            <a:r>
              <a:rPr lang="ru-RU"/>
              <a:t> все методы и атрибуты класса </a:t>
            </a:r>
            <a:r>
              <a:rPr lang="ru-RU" err="1"/>
              <a:t>Person</a:t>
            </a:r>
            <a:r>
              <a:rPr lang="ru-RU"/>
              <a:t>, кроме закрытых атрибутов типа __</a:t>
            </a:r>
            <a:r>
              <a:rPr lang="ru-RU" err="1"/>
              <a:t>name</a:t>
            </a:r>
            <a:r>
              <a:rPr lang="ru-RU"/>
              <a:t> или __</a:t>
            </a:r>
            <a:r>
              <a:rPr lang="ru-RU" err="1"/>
              <a:t>age</a:t>
            </a:r>
            <a:r>
              <a:rPr lang="ru-RU"/>
              <a:t>.</a:t>
            </a:r>
          </a:p>
          <a:p>
            <a:pPr algn="just"/>
            <a:endParaRPr lang="ru-RU"/>
          </a:p>
          <a:p>
            <a:pPr algn="just"/>
            <a:r>
              <a:rPr lang="ru-RU"/>
              <a:t>При создании объекта </a:t>
            </a:r>
            <a:r>
              <a:rPr lang="ru-RU" err="1"/>
              <a:t>Employee</a:t>
            </a:r>
            <a:r>
              <a:rPr lang="ru-RU"/>
              <a:t> мы фактически используем конструктор класса </a:t>
            </a:r>
            <a:r>
              <a:rPr lang="ru-RU" err="1"/>
              <a:t>Person</a:t>
            </a:r>
            <a:r>
              <a:rPr lang="ru-RU"/>
              <a:t>. И кроме того, у этого объекта мы можем вызвать все методы класса </a:t>
            </a:r>
            <a:r>
              <a:rPr lang="ru-RU" err="1"/>
              <a:t>Person</a:t>
            </a:r>
            <a:r>
              <a:rPr lang="ru-RU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085541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/>
              <a:t>      Полиморфизм является еще одним базовым аспектом объектно-ориентированного программирования и предполагает способность к изменению функционала, унаследованного от базового класса.</a:t>
            </a:r>
          </a:p>
          <a:p>
            <a:pPr algn="just"/>
            <a:endParaRPr lang="ru-RU"/>
          </a:p>
          <a:p>
            <a:pPr algn="just"/>
            <a:r>
              <a:rPr lang="ru-RU"/>
              <a:t>Например, пусть у нас будет следующая иерархия классов: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61192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8209"/>
            <a:ext cx="8596668" cy="58231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>
                <a:solidFill>
                  <a:srgbClr val="285831"/>
                </a:solidFill>
              </a:rPr>
              <a:t> Person: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name, age):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self.__name</a:t>
            </a:r>
            <a:r>
              <a:rPr lang="en-US" i="1">
                <a:solidFill>
                  <a:srgbClr val="285831"/>
                </a:solidFill>
              </a:rPr>
              <a:t> = name  # </a:t>
            </a:r>
            <a:r>
              <a:rPr lang="ru-RU" i="1">
                <a:solidFill>
                  <a:srgbClr val="285831"/>
                </a:solidFill>
              </a:rPr>
              <a:t>устанавливаем имя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self.__age</a:t>
            </a:r>
            <a:r>
              <a:rPr lang="en-US" i="1">
                <a:solidFill>
                  <a:srgbClr val="285831"/>
                </a:solidFill>
              </a:rPr>
              <a:t> = age  # </a:t>
            </a:r>
            <a:r>
              <a:rPr lang="ru-RU" i="1">
                <a:solidFill>
                  <a:srgbClr val="285831"/>
                </a:solidFill>
              </a:rPr>
              <a:t>устанавливаем возраст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@</a:t>
            </a:r>
            <a:r>
              <a:rPr lang="en-US" i="1">
                <a:solidFill>
                  <a:srgbClr val="285831"/>
                </a:solidFill>
              </a:rPr>
              <a:t>property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name(self):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rgbClr val="7030A0"/>
                </a:solidFill>
              </a:rPr>
              <a:t>return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self.__name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@property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age(self):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rgbClr val="7030A0"/>
                </a:solidFill>
              </a:rPr>
              <a:t>return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self.__age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@</a:t>
            </a:r>
            <a:r>
              <a:rPr lang="en-US" i="1" err="1">
                <a:solidFill>
                  <a:srgbClr val="285831"/>
                </a:solidFill>
              </a:rPr>
              <a:t>age.setter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>
                <a:solidFill>
                  <a:srgbClr val="285831"/>
                </a:solidFill>
              </a:rPr>
              <a:t>age(self, age):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rgbClr val="7030A0"/>
                </a:solidFill>
              </a:rPr>
              <a:t>if</a:t>
            </a:r>
            <a:r>
              <a:rPr lang="en-US" i="1">
                <a:solidFill>
                  <a:srgbClr val="285831"/>
                </a:solidFill>
              </a:rPr>
              <a:t> age </a:t>
            </a:r>
            <a:r>
              <a:rPr lang="en-US" i="1">
                <a:solidFill>
                  <a:srgbClr val="7030A0"/>
                </a:solidFill>
              </a:rPr>
              <a:t>in</a:t>
            </a:r>
            <a:r>
              <a:rPr lang="en-US" i="1">
                <a:solidFill>
                  <a:srgbClr val="285831"/>
                </a:solidFill>
              </a:rPr>
              <a:t> range(1, 100):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    </a:t>
            </a:r>
            <a:r>
              <a:rPr lang="en-US" i="1" err="1">
                <a:solidFill>
                  <a:srgbClr val="285831"/>
                </a:solidFill>
              </a:rPr>
              <a:t>self.__age</a:t>
            </a:r>
            <a:r>
              <a:rPr lang="en-US" i="1">
                <a:solidFill>
                  <a:srgbClr val="285831"/>
                </a:solidFill>
              </a:rPr>
              <a:t> = age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rgbClr val="7030A0"/>
                </a:solidFill>
              </a:rPr>
              <a:t>else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Недопустимый возраст")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580427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94855"/>
            <a:ext cx="8596668" cy="5646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r>
              <a:rPr lang="en-US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 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Имя:", </a:t>
            </a:r>
            <a:r>
              <a:rPr lang="en-US" i="1" err="1">
                <a:solidFill>
                  <a:srgbClr val="285831"/>
                </a:solidFill>
              </a:rPr>
              <a:t>self.__name</a:t>
            </a:r>
            <a:r>
              <a:rPr lang="en-US" i="1">
                <a:solidFill>
                  <a:srgbClr val="285831"/>
                </a:solidFill>
              </a:rPr>
              <a:t>, "\t</a:t>
            </a:r>
            <a:r>
              <a:rPr lang="ru-RU" i="1">
                <a:solidFill>
                  <a:srgbClr val="285831"/>
                </a:solidFill>
              </a:rPr>
              <a:t>Возраст:", </a:t>
            </a:r>
            <a:r>
              <a:rPr lang="en-US" i="1" err="1">
                <a:solidFill>
                  <a:srgbClr val="285831"/>
                </a:solidFill>
              </a:rPr>
              <a:t>self.__age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>
                <a:solidFill>
                  <a:srgbClr val="285831"/>
                </a:solidFill>
              </a:rPr>
              <a:t> Employee(Person):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# </a:t>
            </a:r>
            <a:r>
              <a:rPr lang="ru-RU" i="1">
                <a:solidFill>
                  <a:srgbClr val="285831"/>
                </a:solidFill>
              </a:rPr>
              <a:t>определение конструктора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name, age, company):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Person.__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name, age)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self.company</a:t>
            </a:r>
            <a:r>
              <a:rPr lang="en-US" i="1">
                <a:solidFill>
                  <a:srgbClr val="285831"/>
                </a:solidFill>
              </a:rPr>
              <a:t> = company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# </a:t>
            </a:r>
            <a:r>
              <a:rPr lang="ru-RU" i="1">
                <a:solidFill>
                  <a:srgbClr val="285831"/>
                </a:solidFill>
              </a:rPr>
              <a:t>переопределение метода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r>
              <a:rPr lang="en-US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Person.display_info</a:t>
            </a:r>
            <a:r>
              <a:rPr lang="en-US" i="1">
                <a:solidFill>
                  <a:srgbClr val="285831"/>
                </a:solidFill>
              </a:rPr>
              <a:t>(self)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Компания:", </a:t>
            </a:r>
            <a:r>
              <a:rPr lang="en-US" i="1" err="1">
                <a:solidFill>
                  <a:srgbClr val="285831"/>
                </a:solidFill>
              </a:rPr>
              <a:t>self.company</a:t>
            </a:r>
            <a:r>
              <a:rPr lang="en-US" i="1">
                <a:solidFill>
                  <a:srgbClr val="285831"/>
                </a:solidFill>
              </a:rPr>
              <a:t>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2504001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865"/>
            <a:ext cx="8596668" cy="58854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class</a:t>
            </a:r>
            <a:r>
              <a:rPr lang="en-US" i="1">
                <a:solidFill>
                  <a:srgbClr val="285831"/>
                </a:solidFill>
              </a:rPr>
              <a:t> Student(Person):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# </a:t>
            </a:r>
            <a:r>
              <a:rPr lang="ru-RU" i="1">
                <a:solidFill>
                  <a:srgbClr val="285831"/>
                </a:solidFill>
              </a:rPr>
              <a:t>определение конструктора</a:t>
            </a:r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name, age, university):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Person.__</a:t>
            </a:r>
            <a:r>
              <a:rPr lang="en-US" i="1" err="1">
                <a:solidFill>
                  <a:srgbClr val="285831"/>
                </a:solidFill>
              </a:rPr>
              <a:t>init</a:t>
            </a:r>
            <a:r>
              <a:rPr lang="en-US" i="1">
                <a:solidFill>
                  <a:srgbClr val="285831"/>
                </a:solidFill>
              </a:rPr>
              <a:t>__(self, name, age)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 err="1">
                <a:solidFill>
                  <a:srgbClr val="285831"/>
                </a:solidFill>
              </a:rPr>
              <a:t>self.university</a:t>
            </a:r>
            <a:r>
              <a:rPr lang="en-US" i="1">
                <a:solidFill>
                  <a:srgbClr val="285831"/>
                </a:solidFill>
              </a:rPr>
              <a:t> = university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# </a:t>
            </a:r>
            <a:r>
              <a:rPr lang="ru-RU" i="1">
                <a:solidFill>
                  <a:srgbClr val="285831"/>
                </a:solidFill>
              </a:rPr>
              <a:t>переопределение метода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endParaRPr lang="en-US" i="1">
              <a:solidFill>
                <a:srgbClr val="285831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def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display_info</a:t>
            </a:r>
            <a:r>
              <a:rPr lang="en-US" i="1">
                <a:solidFill>
                  <a:srgbClr val="285831"/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 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Студент", </a:t>
            </a:r>
            <a:r>
              <a:rPr lang="en-US" i="1">
                <a:solidFill>
                  <a:srgbClr val="285831"/>
                </a:solidFill>
              </a:rPr>
              <a:t>self.name, "</a:t>
            </a:r>
            <a:r>
              <a:rPr lang="ru-RU" i="1">
                <a:solidFill>
                  <a:srgbClr val="285831"/>
                </a:solidFill>
              </a:rPr>
              <a:t>учится в университете", </a:t>
            </a:r>
            <a:r>
              <a:rPr lang="en-US" i="1" err="1">
                <a:solidFill>
                  <a:srgbClr val="285831"/>
                </a:solidFill>
              </a:rPr>
              <a:t>self.university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people = [Person("Tom", 23), Student("Bob", 19, "Harvard"), Employee("Sam", 35, "Google")]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for</a:t>
            </a:r>
            <a:r>
              <a:rPr lang="en-US" i="1">
                <a:solidFill>
                  <a:srgbClr val="285831"/>
                </a:solidFill>
              </a:rPr>
              <a:t> person </a:t>
            </a:r>
            <a:r>
              <a:rPr lang="en-US" i="1">
                <a:solidFill>
                  <a:srgbClr val="7030A0"/>
                </a:solidFill>
              </a:rPr>
              <a:t>in</a:t>
            </a:r>
            <a:r>
              <a:rPr lang="en-US" i="1">
                <a:solidFill>
                  <a:srgbClr val="285831"/>
                </a:solidFill>
              </a:rPr>
              <a:t> people: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285831"/>
                </a:solidFill>
              </a:rPr>
              <a:t>person.display_info</a:t>
            </a:r>
            <a:r>
              <a:rPr lang="en-US" i="1">
                <a:solidFill>
                  <a:srgbClr val="285831"/>
                </a:solidFill>
              </a:rPr>
              <a:t>()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6031713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    В производном классе </a:t>
            </a:r>
            <a:r>
              <a:rPr lang="ru-RU" err="1"/>
              <a:t>Employee</a:t>
            </a:r>
            <a:r>
              <a:rPr lang="ru-RU"/>
              <a:t>, который представляет служащего, определяется свой конструктор. Так как нам надо устанавливать при создании объекта еще и компанию, где работает сотрудник. Для этого конструктор принимает четыре параметра: стандартный параметр </a:t>
            </a:r>
            <a:r>
              <a:rPr lang="ru-RU" err="1"/>
              <a:t>self</a:t>
            </a:r>
            <a:r>
              <a:rPr lang="ru-RU"/>
              <a:t>, параметры </a:t>
            </a:r>
            <a:r>
              <a:rPr lang="ru-RU" err="1"/>
              <a:t>name</a:t>
            </a:r>
            <a:r>
              <a:rPr lang="ru-RU"/>
              <a:t> и </a:t>
            </a:r>
            <a:r>
              <a:rPr lang="ru-RU" err="1"/>
              <a:t>age</a:t>
            </a:r>
            <a:r>
              <a:rPr lang="ru-RU"/>
              <a:t> и параметр </a:t>
            </a:r>
            <a:r>
              <a:rPr lang="ru-RU" err="1"/>
              <a:t>company</a:t>
            </a:r>
            <a:r>
              <a:rPr lang="ru-RU"/>
              <a:t>.</a:t>
            </a:r>
          </a:p>
          <a:p>
            <a:endParaRPr lang="ru-RU"/>
          </a:p>
          <a:p>
            <a:r>
              <a:rPr lang="ru-RU"/>
              <a:t>    В самом конструкторе </a:t>
            </a:r>
            <a:r>
              <a:rPr lang="ru-RU" err="1"/>
              <a:t>Employee</a:t>
            </a:r>
            <a:r>
              <a:rPr lang="ru-RU"/>
              <a:t> вызывается конструктор базового класса </a:t>
            </a:r>
            <a:r>
              <a:rPr lang="ru-RU" err="1"/>
              <a:t>Person</a:t>
            </a:r>
            <a:r>
              <a:rPr lang="ru-RU"/>
              <a:t>. Обращение к методам базового класса имеет следующий синтаксис:</a:t>
            </a:r>
          </a:p>
          <a:p>
            <a:endParaRPr lang="ru-RU"/>
          </a:p>
          <a:p>
            <a:pPr marL="0" indent="0">
              <a:buNone/>
            </a:pPr>
            <a:r>
              <a:rPr lang="ru-RU"/>
              <a:t>          </a:t>
            </a:r>
            <a:r>
              <a:rPr lang="ru-RU" i="1" err="1">
                <a:solidFill>
                  <a:srgbClr val="285831"/>
                </a:solidFill>
              </a:rPr>
              <a:t>суперкласс.название_метода</a:t>
            </a:r>
            <a:r>
              <a:rPr lang="ru-RU" i="1">
                <a:solidFill>
                  <a:srgbClr val="285831"/>
                </a:solidFill>
              </a:rPr>
              <a:t>(</a:t>
            </a:r>
            <a:r>
              <a:rPr lang="en-US" i="1">
                <a:solidFill>
                  <a:srgbClr val="285831"/>
                </a:solidFill>
              </a:rPr>
              <a:t>self [, </a:t>
            </a:r>
            <a:r>
              <a:rPr lang="ru-RU" i="1">
                <a:solidFill>
                  <a:srgbClr val="285831"/>
                </a:solidFill>
              </a:rPr>
              <a:t>параметры])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3592935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    Поэтому в конструктор базового класса передаются имя и возраст. Сам же класс </a:t>
            </a:r>
            <a:r>
              <a:rPr lang="ru-RU" err="1"/>
              <a:t>Employee</a:t>
            </a:r>
            <a:r>
              <a:rPr lang="ru-RU"/>
              <a:t> добавляет к функционалу класса </a:t>
            </a:r>
            <a:r>
              <a:rPr lang="ru-RU" err="1"/>
              <a:t>Person</a:t>
            </a:r>
            <a:r>
              <a:rPr lang="ru-RU"/>
              <a:t> еще один атрибут - </a:t>
            </a:r>
            <a:r>
              <a:rPr lang="ru-RU" err="1"/>
              <a:t>self.company</a:t>
            </a:r>
            <a:r>
              <a:rPr lang="ru-RU"/>
              <a:t>.</a:t>
            </a:r>
          </a:p>
          <a:p>
            <a:endParaRPr lang="ru-RU"/>
          </a:p>
          <a:p>
            <a:r>
              <a:rPr lang="ru-RU"/>
              <a:t>    Кроме того, класс </a:t>
            </a:r>
            <a:r>
              <a:rPr lang="ru-RU" err="1"/>
              <a:t>Employee</a:t>
            </a:r>
            <a:r>
              <a:rPr lang="ru-RU"/>
              <a:t> переопределяет метод </a:t>
            </a:r>
            <a:r>
              <a:rPr lang="ru-RU" err="1"/>
              <a:t>display_info</a:t>
            </a:r>
            <a:r>
              <a:rPr lang="ru-RU"/>
              <a:t>() класса </a:t>
            </a:r>
            <a:r>
              <a:rPr lang="ru-RU" err="1"/>
              <a:t>Person</a:t>
            </a:r>
            <a:r>
              <a:rPr lang="ru-RU"/>
              <a:t>, поскольку кроме имени и возраста необходимо выводить еще и компанию, в которой работает служащий. И чтобы повторно не писать код вывода имени и возраста здесь также происходит обращение к методу базового класса - методу </a:t>
            </a:r>
            <a:r>
              <a:rPr lang="ru-RU" err="1"/>
              <a:t>get_info</a:t>
            </a:r>
            <a:r>
              <a:rPr lang="ru-RU"/>
              <a:t>: </a:t>
            </a:r>
            <a:r>
              <a:rPr lang="ru-RU" err="1"/>
              <a:t>Person.display_info</a:t>
            </a:r>
            <a:r>
              <a:rPr lang="ru-RU"/>
              <a:t>(</a:t>
            </a:r>
            <a:r>
              <a:rPr lang="ru-RU" err="1"/>
              <a:t>self</a:t>
            </a:r>
            <a:r>
              <a:rPr lang="ru-RU"/>
              <a:t>).</a:t>
            </a:r>
          </a:p>
          <a:p>
            <a:endParaRPr lang="ru-RU"/>
          </a:p>
          <a:p>
            <a:r>
              <a:rPr lang="ru-RU"/>
              <a:t>    Похожим образом определен класс </a:t>
            </a:r>
            <a:r>
              <a:rPr lang="ru-RU" err="1"/>
              <a:t>Student</a:t>
            </a:r>
            <a:r>
              <a:rPr lang="ru-RU"/>
              <a:t>, представляющий студента. Он также переопределяет конструктор и метод </a:t>
            </a:r>
            <a:r>
              <a:rPr lang="ru-RU" err="1"/>
              <a:t>display_info</a:t>
            </a:r>
            <a:r>
              <a:rPr lang="ru-RU"/>
              <a:t> за тем исключением, что вместо в методе </a:t>
            </a:r>
            <a:r>
              <a:rPr lang="ru-RU" err="1"/>
              <a:t>display_info</a:t>
            </a:r>
            <a:r>
              <a:rPr lang="ru-RU"/>
              <a:t> не вызывается версия этого метода из базового класса.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4424693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/>
              <a:t>      В основной части программы создается список из трех объектов </a:t>
            </a:r>
            <a:r>
              <a:rPr lang="ru-RU" err="1"/>
              <a:t>Person</a:t>
            </a:r>
            <a:r>
              <a:rPr lang="ru-RU"/>
              <a:t>, в котором два объекта также представляют классы </a:t>
            </a:r>
            <a:r>
              <a:rPr lang="ru-RU" err="1"/>
              <a:t>Employee</a:t>
            </a:r>
            <a:r>
              <a:rPr lang="ru-RU"/>
              <a:t> и </a:t>
            </a:r>
            <a:r>
              <a:rPr lang="ru-RU" err="1"/>
              <a:t>Student</a:t>
            </a:r>
            <a:r>
              <a:rPr lang="ru-RU"/>
              <a:t>. И в цикле этот список перебирается, и для каждого объекта в списке вызывается метод </a:t>
            </a:r>
            <a:r>
              <a:rPr lang="ru-RU" err="1"/>
              <a:t>display_info</a:t>
            </a:r>
            <a:r>
              <a:rPr lang="ru-RU"/>
              <a:t>. На этапе выполнения программы </a:t>
            </a:r>
            <a:r>
              <a:rPr lang="ru-RU" err="1"/>
              <a:t>Python</a:t>
            </a:r>
            <a:r>
              <a:rPr lang="ru-RU"/>
              <a:t> учитывает иерархию наследования и выбирает нужную версию метода </a:t>
            </a:r>
            <a:r>
              <a:rPr lang="ru-RU" err="1"/>
              <a:t>display_info</a:t>
            </a:r>
            <a:r>
              <a:rPr lang="ru-RU"/>
              <a:t>() для каждого объекта. В итоге мы получим следующий консольный вывод:</a:t>
            </a:r>
          </a:p>
          <a:p>
            <a:endParaRPr lang="ru-RU"/>
          </a:p>
          <a:p>
            <a:pPr marL="0" indent="0">
              <a:buNone/>
            </a:pPr>
            <a:r>
              <a:rPr lang="ru-RU"/>
              <a:t>Имя: </a:t>
            </a:r>
            <a:r>
              <a:rPr lang="ru-RU" err="1"/>
              <a:t>Tom</a:t>
            </a:r>
            <a:r>
              <a:rPr lang="ru-RU"/>
              <a:t>    Возраст: 23</a:t>
            </a:r>
          </a:p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r>
              <a:rPr lang="ru-RU"/>
              <a:t>Студент </a:t>
            </a:r>
            <a:r>
              <a:rPr lang="ru-RU" err="1"/>
              <a:t>Bob</a:t>
            </a:r>
            <a:r>
              <a:rPr lang="ru-RU"/>
              <a:t> учится в университете </a:t>
            </a:r>
            <a:r>
              <a:rPr lang="ru-RU" err="1"/>
              <a:t>Harvard</a:t>
            </a:r>
            <a:endParaRPr lang="ru-RU"/>
          </a:p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r>
              <a:rPr lang="ru-RU"/>
              <a:t>Имя: </a:t>
            </a:r>
            <a:r>
              <a:rPr lang="ru-RU" err="1"/>
              <a:t>Sam</a:t>
            </a:r>
            <a:r>
              <a:rPr lang="ru-RU"/>
              <a:t>    Возраст: 35</a:t>
            </a:r>
          </a:p>
          <a:p>
            <a:pPr marL="0" indent="0">
              <a:buNone/>
            </a:pPr>
            <a:r>
              <a:rPr lang="ru-RU"/>
              <a:t>Компания: </a:t>
            </a:r>
            <a:r>
              <a:rPr lang="ru-RU" err="1"/>
              <a:t>Google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38589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my_file =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en-US" i="1">
                <a:solidFill>
                  <a:srgbClr val="285831"/>
                </a:solidFill>
              </a:rPr>
              <a:t>("some.txt", "w")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Имя файла: ", </a:t>
            </a:r>
            <a:r>
              <a:rPr lang="en-US" i="1">
                <a:solidFill>
                  <a:srgbClr val="285831"/>
                </a:solidFill>
              </a:rPr>
              <a:t>my_file.name)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Файл закрыт: ", </a:t>
            </a:r>
            <a:r>
              <a:rPr lang="en-US" i="1" err="1">
                <a:solidFill>
                  <a:srgbClr val="285831"/>
                </a:solidFill>
              </a:rPr>
              <a:t>my_file.closed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В каком режиме файл открыт: ", </a:t>
            </a:r>
            <a:r>
              <a:rPr lang="en-US" i="1" err="1">
                <a:solidFill>
                  <a:srgbClr val="285831"/>
                </a:solidFill>
              </a:rPr>
              <a:t>my_file.mode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("</a:t>
            </a:r>
            <a:r>
              <a:rPr lang="ru-RU" i="1">
                <a:solidFill>
                  <a:srgbClr val="285831"/>
                </a:solidFill>
              </a:rPr>
              <a:t>Пробелы: ", </a:t>
            </a:r>
            <a:r>
              <a:rPr lang="en-US" i="1" err="1">
                <a:solidFill>
                  <a:srgbClr val="285831"/>
                </a:solidFill>
              </a:rPr>
              <a:t>my_file.softspace</a:t>
            </a:r>
            <a:r>
              <a:rPr lang="en-US" i="1">
                <a:solidFill>
                  <a:srgbClr val="285831"/>
                </a:solidFill>
              </a:rPr>
              <a:t>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5091338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Проверка типа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     При работе с объектами бывает необходимо в зависимости от их типа выполнить те или иные операции. И с помощью встроенной функции </a:t>
            </a:r>
            <a:r>
              <a:rPr lang="ru-RU" b="1" err="1"/>
              <a:t>isinstance</a:t>
            </a:r>
            <a:r>
              <a:rPr lang="ru-RU" b="1"/>
              <a:t>() </a:t>
            </a:r>
            <a:r>
              <a:rPr lang="ru-RU"/>
              <a:t>мы можем проверить тип объекта. Эта функция принимает два параметра:</a:t>
            </a:r>
          </a:p>
          <a:p>
            <a:endParaRPr lang="ru-RU"/>
          </a:p>
          <a:p>
            <a:pPr marL="0" indent="0">
              <a:buNone/>
            </a:pPr>
            <a:r>
              <a:rPr lang="ru-RU" i="1">
                <a:solidFill>
                  <a:srgbClr val="285831"/>
                </a:solidFill>
              </a:rPr>
              <a:t>       </a:t>
            </a:r>
            <a:r>
              <a:rPr lang="ru-RU" i="1" err="1">
                <a:solidFill>
                  <a:srgbClr val="285831"/>
                </a:solidFill>
              </a:rPr>
              <a:t>isinstance</a:t>
            </a:r>
            <a:r>
              <a:rPr lang="ru-RU" i="1">
                <a:solidFill>
                  <a:srgbClr val="285831"/>
                </a:solidFill>
              </a:rPr>
              <a:t>(</a:t>
            </a:r>
            <a:r>
              <a:rPr lang="ru-RU" i="1" err="1">
                <a:solidFill>
                  <a:srgbClr val="285831"/>
                </a:solidFill>
              </a:rPr>
              <a:t>object</a:t>
            </a:r>
            <a:r>
              <a:rPr lang="ru-RU" i="1">
                <a:solidFill>
                  <a:srgbClr val="285831"/>
                </a:solidFill>
              </a:rPr>
              <a:t>, </a:t>
            </a:r>
            <a:r>
              <a:rPr lang="ru-RU" i="1" err="1">
                <a:solidFill>
                  <a:srgbClr val="285831"/>
                </a:solidFill>
              </a:rPr>
              <a:t>type</a:t>
            </a:r>
            <a:r>
              <a:rPr lang="ru-RU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endParaRPr lang="ru-RU" i="1">
              <a:solidFill>
                <a:srgbClr val="285831"/>
              </a:solidFill>
            </a:endParaRPr>
          </a:p>
          <a:p>
            <a:pPr algn="just"/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     Первый параметр представляет объект, а второй - тип, на принадлежность к которому выполняется проверка. Если объект представляет указанный тип, то функция возвращает </a:t>
            </a:r>
            <a:r>
              <a:rPr lang="ru-RU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endParaRPr lang="ru-RU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6828641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Например, возьмем выше описанную иерархию классов:</a:t>
            </a:r>
          </a:p>
          <a:p>
            <a:endParaRPr lang="ru-RU"/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</a:rPr>
              <a:t>for</a:t>
            </a:r>
            <a:r>
              <a:rPr lang="en-US" i="1">
                <a:solidFill>
                  <a:srgbClr val="285831"/>
                </a:solidFill>
              </a:rPr>
              <a:t> person </a:t>
            </a:r>
            <a:r>
              <a:rPr lang="en-US" i="1">
                <a:solidFill>
                  <a:srgbClr val="7030A0"/>
                </a:solidFill>
              </a:rPr>
              <a:t>in</a:t>
            </a:r>
            <a:r>
              <a:rPr lang="en-US" i="1">
                <a:solidFill>
                  <a:srgbClr val="285831"/>
                </a:solidFill>
              </a:rPr>
              <a:t> people: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rgbClr val="7030A0"/>
                </a:solidFill>
              </a:rPr>
              <a:t>if</a:t>
            </a:r>
            <a:r>
              <a:rPr lang="en-US" i="1">
                <a:solidFill>
                  <a:srgbClr val="285831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isinstance</a:t>
            </a:r>
            <a:r>
              <a:rPr lang="en-US" i="1">
                <a:solidFill>
                  <a:srgbClr val="285831"/>
                </a:solidFill>
              </a:rPr>
              <a:t>(person, Student):</a:t>
            </a:r>
          </a:p>
          <a:p>
            <a:pPr marL="0" indent="0">
              <a:buNone/>
            </a:pP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        print</a:t>
            </a:r>
            <a:r>
              <a:rPr lang="en-US" i="1">
                <a:solidFill>
                  <a:srgbClr val="285831"/>
                </a:solidFill>
              </a:rPr>
              <a:t>(</a:t>
            </a:r>
            <a:r>
              <a:rPr lang="en-US" i="1" err="1">
                <a:solidFill>
                  <a:srgbClr val="285831"/>
                </a:solidFill>
              </a:rPr>
              <a:t>person.university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 err="1">
                <a:solidFill>
                  <a:srgbClr val="7030A0"/>
                </a:solidFill>
              </a:rPr>
              <a:t>elif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285831"/>
                </a:solidFill>
              </a:rPr>
              <a:t>isinstance</a:t>
            </a:r>
            <a:r>
              <a:rPr lang="en-US" i="1">
                <a:solidFill>
                  <a:srgbClr val="285831"/>
                </a:solidFill>
              </a:rPr>
              <a:t>(person, Employee):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</a:t>
            </a:r>
            <a:r>
              <a:rPr lang="en-US" i="1" err="1">
                <a:solidFill>
                  <a:srgbClr val="285831"/>
                </a:solidFill>
              </a:rPr>
              <a:t>person.company</a:t>
            </a:r>
            <a:r>
              <a:rPr lang="en-US" i="1">
                <a:solidFill>
                  <a:srgbClr val="285831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rgbClr val="7030A0"/>
                </a:solidFill>
              </a:rPr>
              <a:t>else</a:t>
            </a:r>
            <a:r>
              <a:rPr lang="en-US" i="1">
                <a:solidFill>
                  <a:srgbClr val="28583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    print(person.name)</a:t>
            </a:r>
          </a:p>
          <a:p>
            <a:pPr marL="0" indent="0">
              <a:buNone/>
            </a:pPr>
            <a:r>
              <a:rPr lang="en-US" i="1">
                <a:solidFill>
                  <a:srgbClr val="285831"/>
                </a:solidFill>
              </a:rPr>
              <a:t>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n-US" i="1">
                <a:solidFill>
                  <a:srgbClr val="285831"/>
                </a:solidFill>
              </a:rPr>
              <a:t>()</a:t>
            </a:r>
            <a:endParaRPr lang="ru-RU" i="1">
              <a:solidFill>
                <a:srgbClr val="28583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8731592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Проектирование программы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0037"/>
            <a:ext cx="8596668" cy="4711326"/>
          </a:xfrm>
        </p:spPr>
        <p:txBody>
          <a:bodyPr>
            <a:normAutofit fontScale="92500"/>
          </a:bodyPr>
          <a:lstStyle/>
          <a:p>
            <a:endParaRPr lang="ru-RU"/>
          </a:p>
          <a:p>
            <a:pPr marL="0" indent="0">
              <a:buNone/>
            </a:pPr>
            <a:r>
              <a:rPr lang="ru-RU"/>
              <a:t>В ООП очень важно предварительное проектирование. В общей сложности можно выделить следующие этапы разработки объектно-ориентированной программы:</a:t>
            </a:r>
            <a:br>
              <a:rPr lang="ru-RU"/>
            </a:br>
            <a:endParaRPr lang="ru-RU"/>
          </a:p>
          <a:p>
            <a:pPr>
              <a:buFont typeface="+mj-lt"/>
              <a:buAutoNum type="arabicPeriod"/>
            </a:pPr>
            <a:r>
              <a:rPr lang="ru-RU" sz="1900"/>
              <a:t>Формулирование задачи.</a:t>
            </a:r>
          </a:p>
          <a:p>
            <a:pPr>
              <a:buFont typeface="+mj-lt"/>
              <a:buAutoNum type="arabicPeriod"/>
            </a:pPr>
            <a:r>
              <a:rPr lang="ru-RU" sz="1900"/>
              <a:t>Определение объектов, участвующих в ее решении.</a:t>
            </a:r>
          </a:p>
          <a:p>
            <a:pPr>
              <a:buFont typeface="+mj-lt"/>
              <a:buAutoNum type="arabicPeriod"/>
            </a:pPr>
            <a:r>
              <a:rPr lang="ru-RU" sz="1900"/>
              <a:t>Проектирование классов, на основе которых будут создаваться объекты. В случае необходимости установление между классами наследственных связей.</a:t>
            </a:r>
          </a:p>
          <a:p>
            <a:pPr>
              <a:buFont typeface="+mj-lt"/>
              <a:buAutoNum type="arabicPeriod"/>
            </a:pPr>
            <a:r>
              <a:rPr lang="ru-RU" sz="1900"/>
              <a:t>Определение ключевых для данной задачи свойств и методов объектов.</a:t>
            </a:r>
          </a:p>
          <a:p>
            <a:pPr>
              <a:buFont typeface="+mj-lt"/>
              <a:buAutoNum type="arabicPeriod"/>
            </a:pPr>
            <a:r>
              <a:rPr lang="ru-RU" sz="1900"/>
              <a:t>Создание классов, определение их полей и методов.</a:t>
            </a:r>
          </a:p>
          <a:p>
            <a:pPr>
              <a:buFont typeface="+mj-lt"/>
              <a:buAutoNum type="arabicPeriod"/>
            </a:pPr>
            <a:r>
              <a:rPr lang="ru-RU" sz="1900"/>
              <a:t>Создание объектов.</a:t>
            </a:r>
          </a:p>
          <a:p>
            <a:pPr>
              <a:buFont typeface="+mj-lt"/>
              <a:buAutoNum type="arabicPeriod"/>
            </a:pPr>
            <a:r>
              <a:rPr lang="ru-RU" sz="1900"/>
              <a:t>Решение задачи путем организации взаимодействия объектов.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4000305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1. Напишите программу по следующему описанию. Есть класс "Воин". От него создаются два экземпляра-юнита. Каждому устанавливается здоровье в 100 очков. В случайном порядке они бьют друг друга. Тот, кто бьет, здоровья не теряет. У того, кого бьют, оно уменьшается на случайное количество очков от одного удара (можно также указать куда пришелся удар). После каждого удара надо выводить сообщение, какой юнит атаковал, и сколько у противника осталось здоровья. Как только у кого-то заканчивается ресурс здоровья, программа завершается сообщением о том, кто одержал победу.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3962151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2. Есть класс </a:t>
            </a:r>
            <a:r>
              <a:rPr lang="ru-RU" err="1"/>
              <a:t>Person</a:t>
            </a:r>
            <a:r>
              <a:rPr lang="ru-RU"/>
              <a:t>, конструктор которого принимает три параметра (не учитывая </a:t>
            </a:r>
            <a:r>
              <a:rPr lang="ru-RU" err="1"/>
              <a:t>self</a:t>
            </a:r>
            <a:r>
              <a:rPr lang="ru-RU"/>
              <a:t>) – имя, фамилию и квалификацию специалиста. Квалификация имеет значение заданное по умолчанию, равное единице.</a:t>
            </a:r>
          </a:p>
          <a:p>
            <a:pPr marL="0" indent="0">
              <a:buNone/>
            </a:pPr>
            <a:r>
              <a:rPr lang="ru-RU"/>
              <a:t>У класса </a:t>
            </a:r>
            <a:r>
              <a:rPr lang="ru-RU" err="1"/>
              <a:t>Person</a:t>
            </a:r>
            <a:r>
              <a:rPr lang="ru-RU"/>
              <a:t> есть метод, который возвращает строку, включающую в себя всю информацию о сотруднике.</a:t>
            </a:r>
          </a:p>
          <a:p>
            <a:pPr marL="0" indent="0">
              <a:buNone/>
            </a:pPr>
            <a:r>
              <a:rPr lang="ru-RU"/>
              <a:t>Класс </a:t>
            </a:r>
            <a:r>
              <a:rPr lang="ru-RU" err="1"/>
              <a:t>Person</a:t>
            </a:r>
            <a:r>
              <a:rPr lang="ru-RU"/>
              <a:t> содержит деструктор, который выводит на экран фразу «….., вы уволены" (вместо троеточия должны выводиться имя и фамилия объекта).</a:t>
            </a:r>
          </a:p>
          <a:p>
            <a:pPr marL="0" indent="0">
              <a:buNone/>
            </a:pPr>
            <a:r>
              <a:rPr lang="ru-RU"/>
              <a:t>В основной ветке программы создайте три объекта класса </a:t>
            </a:r>
            <a:r>
              <a:rPr lang="ru-RU" err="1"/>
              <a:t>Person</a:t>
            </a:r>
            <a:r>
              <a:rPr lang="ru-RU"/>
              <a:t>. Посмотрите информацию о сотрудниках и увольте самое слабое звено.</a:t>
            </a:r>
          </a:p>
          <a:p>
            <a:pPr marL="0" indent="0">
              <a:buNone/>
            </a:pPr>
            <a:r>
              <a:rPr lang="ru-RU"/>
              <a:t>В конце программы добавьте функцию </a:t>
            </a:r>
            <a:r>
              <a:rPr lang="ru-RU" err="1"/>
              <a:t>input</a:t>
            </a:r>
            <a:r>
              <a:rPr lang="ru-RU"/>
              <a:t>(), чтобы скрипт не завершился сам, пока не будет нажат </a:t>
            </a:r>
            <a:r>
              <a:rPr lang="ru-RU" err="1"/>
              <a:t>Enter</a:t>
            </a:r>
            <a:r>
              <a:rPr lang="ru-RU"/>
              <a:t>. </a:t>
            </a:r>
          </a:p>
          <a:p>
            <a:pPr marL="0" indent="0">
              <a:buNone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7875460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/>
              <a:t>3. Создайте класс «</a:t>
            </a:r>
            <a:r>
              <a:rPr lang="en-US"/>
              <a:t>Animal</a:t>
            </a:r>
            <a:r>
              <a:rPr lang="ru-RU"/>
              <a:t>» с тремя атрибутами и двумя методами. Создайте подклассы « </a:t>
            </a:r>
            <a:r>
              <a:rPr lang="en-US" err="1"/>
              <a:t>Elefant</a:t>
            </a:r>
            <a:r>
              <a:rPr lang="ru-RU"/>
              <a:t>», «</a:t>
            </a:r>
            <a:r>
              <a:rPr lang="en-US"/>
              <a:t>Dog</a:t>
            </a:r>
            <a:r>
              <a:rPr lang="ru-RU"/>
              <a:t>», «</a:t>
            </a:r>
            <a:r>
              <a:rPr lang="en-US"/>
              <a:t>Cat</a:t>
            </a:r>
            <a:r>
              <a:rPr lang="ru-RU"/>
              <a:t>» с дополнительными атрибутами и методами. Выведите информацию о них на экран.</a:t>
            </a:r>
          </a:p>
          <a:p>
            <a:pPr marL="0" indent="0" algn="just">
              <a:buNone/>
            </a:pPr>
            <a:r>
              <a:rPr lang="ru-RU"/>
              <a:t>4. Создайте класс </a:t>
            </a:r>
            <a:r>
              <a:rPr lang="en-US"/>
              <a:t>Person, </a:t>
            </a:r>
            <a:r>
              <a:rPr lang="ru-RU"/>
              <a:t>подкласс </a:t>
            </a:r>
            <a:r>
              <a:rPr lang="en-US"/>
              <a:t>Student, </a:t>
            </a:r>
            <a:r>
              <a:rPr lang="ru-RU"/>
              <a:t>у студентов есть средний балл по успеваемости. Создайте несколько объектов этого класса. Выведите на экран информацию о них с указанием получат ли они стипендию в следующем семестре (если средний балл </a:t>
            </a:r>
            <a:r>
              <a:rPr lang="en-US"/>
              <a:t>&gt;=4)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Потылицина Е.М.</a:t>
            </a:r>
          </a:p>
        </p:txBody>
      </p:sp>
    </p:spTree>
    <p:extLst>
      <p:ext uri="{BB962C8B-B14F-4D97-AF65-F5344CB8AC3E}">
        <p14:creationId xmlns:p14="http://schemas.microsoft.com/office/powerpoint/2010/main" val="111189496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4CDFD2AB04B4CBA3BB2B9A288FCAE" ma:contentTypeVersion="2" ma:contentTypeDescription="Create a new document." ma:contentTypeScope="" ma:versionID="4fcebc2a00a724eb24763b491bb0110f">
  <xsd:schema xmlns:xsd="http://www.w3.org/2001/XMLSchema" xmlns:xs="http://www.w3.org/2001/XMLSchema" xmlns:p="http://schemas.microsoft.com/office/2006/metadata/properties" xmlns:ns2="b58f4340-86ac-42c8-bc41-e4129e00cedc" targetNamespace="http://schemas.microsoft.com/office/2006/metadata/properties" ma:root="true" ma:fieldsID="1fec566cea085da58f47930292f024d8" ns2:_="">
    <xsd:import namespace="b58f4340-86ac-42c8-bc41-e4129e00c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f4340-86ac-42c8-bc41-e4129e00c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F21829-97A7-47A8-AB2A-89D642261C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B7012A-D220-4A31-8D8C-7FA1F1EA55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866D5-F72D-40D2-B077-FA0838D1B4B7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Широкоэкранный</PresentationFormat>
  <Slides>95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95</vt:i4>
      </vt:variant>
    </vt:vector>
  </HeadingPairs>
  <TitlesOfParts>
    <vt:vector size="96" baseType="lpstr">
      <vt:lpstr>Грань</vt:lpstr>
      <vt:lpstr>Презентация PowerPoint</vt:lpstr>
      <vt:lpstr>Работа с файлами</vt:lpstr>
      <vt:lpstr>файлы</vt:lpstr>
      <vt:lpstr>Алгоритм работы с файлами</vt:lpstr>
      <vt:lpstr>Функция open() – открытие файла</vt:lpstr>
      <vt:lpstr>open()</vt:lpstr>
      <vt:lpstr>open()</vt:lpstr>
      <vt:lpstr>Атрибуты файлового объекта в Python</vt:lpstr>
      <vt:lpstr>Пример</vt:lpstr>
      <vt:lpstr>Закрытие файла – close()</vt:lpstr>
      <vt:lpstr>Пример</vt:lpstr>
      <vt:lpstr>Обработка исключений</vt:lpstr>
      <vt:lpstr>Пример</vt:lpstr>
      <vt:lpstr>Конструкция with</vt:lpstr>
      <vt:lpstr>Запись в файл - write() и writelines()</vt:lpstr>
      <vt:lpstr>Добавление в файл. Метод write()</vt:lpstr>
      <vt:lpstr>Пример</vt:lpstr>
      <vt:lpstr>Запись с with as </vt:lpstr>
      <vt:lpstr>Чтение файла</vt:lpstr>
      <vt:lpstr>Чтение файла – read()</vt:lpstr>
      <vt:lpstr>Пример 1</vt:lpstr>
      <vt:lpstr>Пример 2</vt:lpstr>
      <vt:lpstr>Пример 2</vt:lpstr>
      <vt:lpstr>Чтение построчно – readline()</vt:lpstr>
      <vt:lpstr>Метод readlines()</vt:lpstr>
      <vt:lpstr>Другой способ чтения</vt:lpstr>
      <vt:lpstr>Пример</vt:lpstr>
      <vt:lpstr>Пример</vt:lpstr>
      <vt:lpstr>Чтение с with as</vt:lpstr>
      <vt:lpstr>with as + readline()</vt:lpstr>
      <vt:lpstr>with as + readline()</vt:lpstr>
      <vt:lpstr>with as + read()</vt:lpstr>
      <vt:lpstr>with as + readlines()</vt:lpstr>
      <vt:lpstr>Позиция указателя в файле в Python -tell </vt:lpstr>
      <vt:lpstr>Переход на нужную позицию - метод seek()</vt:lpstr>
      <vt:lpstr>Пример</vt:lpstr>
      <vt:lpstr>Изменение кодировки</vt:lpstr>
      <vt:lpstr>Пример</vt:lpstr>
      <vt:lpstr>Презентация PowerPoint</vt:lpstr>
      <vt:lpstr>Пример работы</vt:lpstr>
      <vt:lpstr>Практика</vt:lpstr>
      <vt:lpstr>Практика</vt:lpstr>
      <vt:lpstr>Задача*</vt:lpstr>
      <vt:lpstr>ООП</vt:lpstr>
      <vt:lpstr>Первое, что нужно помнить о Python </vt:lpstr>
      <vt:lpstr>Динамическая типизация</vt:lpstr>
      <vt:lpstr>Динамическая типизация</vt:lpstr>
      <vt:lpstr>Минусы</vt:lpstr>
      <vt:lpstr>Утиная типизация </vt:lpstr>
      <vt:lpstr>Утиная типизация</vt:lpstr>
      <vt:lpstr>Классы</vt:lpstr>
      <vt:lpstr>Классы</vt:lpstr>
      <vt:lpstr>Пример</vt:lpstr>
      <vt:lpstr>Пояснение</vt:lpstr>
      <vt:lpstr>Конструктор</vt:lpstr>
      <vt:lpstr>Значения по умолчанию</vt:lpstr>
      <vt:lpstr>Конструкторы</vt:lpstr>
      <vt:lpstr>Презентация PowerPoint</vt:lpstr>
      <vt:lpstr>Пояснение</vt:lpstr>
      <vt:lpstr>Деструктор</vt:lpstr>
      <vt:lpstr>Деструктор</vt:lpstr>
      <vt:lpstr>Презентация PowerPoint</vt:lpstr>
      <vt:lpstr>Определение классов в модулях и подключение</vt:lpstr>
      <vt:lpstr>Определение класса</vt:lpstr>
      <vt:lpstr>Презентация PowerPoint</vt:lpstr>
      <vt:lpstr>Подключение классов</vt:lpstr>
      <vt:lpstr>Инкапсуляция</vt:lpstr>
      <vt:lpstr>Инкапсуляция</vt:lpstr>
      <vt:lpstr>Инкапсуляция</vt:lpstr>
      <vt:lpstr>Презентация PowerPoint</vt:lpstr>
      <vt:lpstr>Инкапсуляция</vt:lpstr>
      <vt:lpstr>Инкапсуляция</vt:lpstr>
      <vt:lpstr>Инкапсуляция</vt:lpstr>
      <vt:lpstr>Аннотации свойств</vt:lpstr>
      <vt:lpstr>Перепишем класс с использованием аннотаций</vt:lpstr>
      <vt:lpstr>Презентация PowerPoint</vt:lpstr>
      <vt:lpstr>Аннотации</vt:lpstr>
      <vt:lpstr>Наследование</vt:lpstr>
      <vt:lpstr>Наследование</vt:lpstr>
      <vt:lpstr>Унаследуем класс Employee от класса Person</vt:lpstr>
      <vt:lpstr>Презентация PowerPoint</vt:lpstr>
      <vt:lpstr>Наследование</vt:lpstr>
      <vt:lpstr>Полиморфизм</vt:lpstr>
      <vt:lpstr>Презентация PowerPoint</vt:lpstr>
      <vt:lpstr>Презентация PowerPoint</vt:lpstr>
      <vt:lpstr>Презентация PowerPoint</vt:lpstr>
      <vt:lpstr>Наследование</vt:lpstr>
      <vt:lpstr>Наследование</vt:lpstr>
      <vt:lpstr>Наследование</vt:lpstr>
      <vt:lpstr>Проверка типа объекта</vt:lpstr>
      <vt:lpstr>Пример</vt:lpstr>
      <vt:lpstr>Проектирование программы </vt:lpstr>
      <vt:lpstr>Практика</vt:lpstr>
      <vt:lpstr>Практика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Plusha</dc:creator>
  <cp:revision>1</cp:revision>
  <dcterms:created xsi:type="dcterms:W3CDTF">2019-09-09T16:12:32Z</dcterms:created>
  <dcterms:modified xsi:type="dcterms:W3CDTF">2020-10-29T15:00:52Z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0x010100CD74CDFD2AB04B4CBA3BB2B9A288FCAE</vt:lpwstr>
  </property>
</Properties>
</file>