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49" r:id="rId6"/>
    <p:sldId id="268" r:id="rId7"/>
    <p:sldId id="324" r:id="rId8"/>
    <p:sldId id="339" r:id="rId9"/>
    <p:sldId id="282" r:id="rId10"/>
    <p:sldId id="274" r:id="rId11"/>
    <p:sldId id="273" r:id="rId12"/>
    <p:sldId id="340" r:id="rId13"/>
    <p:sldId id="341" r:id="rId14"/>
    <p:sldId id="269" r:id="rId15"/>
    <p:sldId id="326" r:id="rId16"/>
    <p:sldId id="284" r:id="rId17"/>
    <p:sldId id="285" r:id="rId18"/>
    <p:sldId id="283" r:id="rId19"/>
    <p:sldId id="342" r:id="rId20"/>
    <p:sldId id="343" r:id="rId21"/>
    <p:sldId id="344" r:id="rId22"/>
    <p:sldId id="345" r:id="rId23"/>
    <p:sldId id="325" r:id="rId24"/>
    <p:sldId id="258" r:id="rId25"/>
    <p:sldId id="286" r:id="rId26"/>
    <p:sldId id="350" r:id="rId27"/>
    <p:sldId id="257" r:id="rId28"/>
    <p:sldId id="287" r:id="rId29"/>
    <p:sldId id="329" r:id="rId30"/>
    <p:sldId id="330" r:id="rId31"/>
    <p:sldId id="331" r:id="rId32"/>
    <p:sldId id="288" r:id="rId33"/>
    <p:sldId id="289" r:id="rId34"/>
    <p:sldId id="346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" id="{92D15D67-1A52-405E-8C29-6F11865193C4}">
          <p14:sldIdLst>
            <p14:sldId id="256"/>
          </p14:sldIdLst>
        </p14:section>
        <p14:section name="Ветвления if" id="{8676F5B4-F300-43C5-BD0E-C0CA13DC69C2}">
          <p14:sldIdLst>
            <p14:sldId id="349"/>
            <p14:sldId id="268"/>
            <p14:sldId id="324"/>
            <p14:sldId id="339"/>
            <p14:sldId id="282"/>
            <p14:sldId id="274"/>
          </p14:sldIdLst>
        </p14:section>
        <p14:section name="Практика ветвления" id="{1FA9EDCB-78FE-4436-90FB-88726D908E6F}">
          <p14:sldIdLst>
            <p14:sldId id="273"/>
            <p14:sldId id="340"/>
            <p14:sldId id="341"/>
          </p14:sldIdLst>
        </p14:section>
        <p14:section name="Цикл While" id="{E8C63B31-2F1B-40CA-868F-2847B95518EE}">
          <p14:sldIdLst>
            <p14:sldId id="269"/>
            <p14:sldId id="326"/>
            <p14:sldId id="284"/>
            <p14:sldId id="285"/>
            <p14:sldId id="283"/>
            <p14:sldId id="342"/>
            <p14:sldId id="343"/>
          </p14:sldIdLst>
        </p14:section>
        <p14:section name="Практика цикл While" id="{7ACBE09B-758D-4019-99C5-7369F01B8172}">
          <p14:sldIdLst>
            <p14:sldId id="344"/>
            <p14:sldId id="345"/>
            <p14:sldId id="325"/>
          </p14:sldIdLst>
        </p14:section>
        <p14:section name="Цикл for" id="{CB0445D9-FAEB-42CD-A938-20B5DD38F6AE}">
          <p14:sldIdLst>
            <p14:sldId id="258"/>
            <p14:sldId id="286"/>
            <p14:sldId id="350"/>
            <p14:sldId id="257"/>
            <p14:sldId id="287"/>
            <p14:sldId id="329"/>
            <p14:sldId id="330"/>
            <p14:sldId id="331"/>
          </p14:sldIdLst>
        </p14:section>
        <p14:section name="Практика for" id="{D032E137-A76C-4234-9878-E3CDFBB67C8F}">
          <p14:sldIdLst>
            <p14:sldId id="288"/>
            <p14:sldId id="289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8EF5D-24B4-4D30-9FA0-83B7D5FEBD96}" v="5" dt="2020-10-05T20:11:05.928"/>
    <p1510:client id="{3A900610-9410-4514-B371-19C0AAA9FC7C}" v="42" dt="2020-10-05T19:57:28.698"/>
    <p1510:client id="{7053AB93-80EB-40D0-ADB6-F9CC3F640B02}" v="8" dt="2020-09-30T15:46:48.519"/>
    <p1510:client id="{CC439C1A-796E-40B3-B0D2-CFA44EEB634F}" v="8" dt="2020-10-01T11:39:42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издарь Богдан Сергеевич" userId="S::bogdan.gizdar@urfu.me::9bfd6585-bc65-483d-98f9-06e740f03cc5" providerId="AD" clId="Web-{7053AB93-80EB-40D0-ADB6-F9CC3F640B02}"/>
    <pc:docChg chg="modSld">
      <pc:chgData name="Гиздарь Богдан Сергеевич" userId="S::bogdan.gizdar@urfu.me::9bfd6585-bc65-483d-98f9-06e740f03cc5" providerId="AD" clId="Web-{7053AB93-80EB-40D0-ADB6-F9CC3F640B02}" dt="2020-09-30T15:46:48.519" v="7" actId="20577"/>
      <pc:docMkLst>
        <pc:docMk/>
      </pc:docMkLst>
      <pc:sldChg chg="modSp">
        <pc:chgData name="Гиздарь Богдан Сергеевич" userId="S::bogdan.gizdar@urfu.me::9bfd6585-bc65-483d-98f9-06e740f03cc5" providerId="AD" clId="Web-{7053AB93-80EB-40D0-ADB6-F9CC3F640B02}" dt="2020-09-30T15:46:48.503" v="6" actId="20577"/>
        <pc:sldMkLst>
          <pc:docMk/>
          <pc:sldMk cId="989597072" sldId="329"/>
        </pc:sldMkLst>
        <pc:spChg chg="mod">
          <ac:chgData name="Гиздарь Богдан Сергеевич" userId="S::bogdan.gizdar@urfu.me::9bfd6585-bc65-483d-98f9-06e740f03cc5" providerId="AD" clId="Web-{7053AB93-80EB-40D0-ADB6-F9CC3F640B02}" dt="2020-09-30T15:46:48.503" v="6" actId="20577"/>
          <ac:spMkLst>
            <pc:docMk/>
            <pc:sldMk cId="989597072" sldId="329"/>
            <ac:spMk id="3" creationId="{00000000-0000-0000-0000-000000000000}"/>
          </ac:spMkLst>
        </pc:spChg>
      </pc:sldChg>
      <pc:sldChg chg="modSp">
        <pc:chgData name="Гиздарь Богдан Сергеевич" userId="S::bogdan.gizdar@urfu.me::9bfd6585-bc65-483d-98f9-06e740f03cc5" providerId="AD" clId="Web-{7053AB93-80EB-40D0-ADB6-F9CC3F640B02}" dt="2020-09-30T15:46:44.535" v="2" actId="20577"/>
        <pc:sldMkLst>
          <pc:docMk/>
          <pc:sldMk cId="2427320767" sldId="330"/>
        </pc:sldMkLst>
        <pc:spChg chg="mod">
          <ac:chgData name="Гиздарь Богдан Сергеевич" userId="S::bogdan.gizdar@urfu.me::9bfd6585-bc65-483d-98f9-06e740f03cc5" providerId="AD" clId="Web-{7053AB93-80EB-40D0-ADB6-F9CC3F640B02}" dt="2020-09-30T15:46:44.535" v="2" actId="20577"/>
          <ac:spMkLst>
            <pc:docMk/>
            <pc:sldMk cId="2427320767" sldId="330"/>
            <ac:spMk id="3" creationId="{00000000-0000-0000-0000-000000000000}"/>
          </ac:spMkLst>
        </pc:spChg>
      </pc:sldChg>
    </pc:docChg>
  </pc:docChgLst>
  <pc:docChgLst>
    <pc:chgData name="Поспелова Дарья Андреевна" userId="S::daria.pospelova@urfu.me::780e7d54-827b-4d7c-a367-8039b0acb988" providerId="AD" clId="Web-{0E18EF5D-24B4-4D30-9FA0-83B7D5FEBD96}"/>
    <pc:docChg chg="modSld">
      <pc:chgData name="Поспелова Дарья Андреевна" userId="S::daria.pospelova@urfu.me::780e7d54-827b-4d7c-a367-8039b0acb988" providerId="AD" clId="Web-{0E18EF5D-24B4-4D30-9FA0-83B7D5FEBD96}" dt="2020-10-05T20:11:05.928" v="4" actId="20577"/>
      <pc:docMkLst>
        <pc:docMk/>
      </pc:docMkLst>
      <pc:sldChg chg="modSp">
        <pc:chgData name="Поспелова Дарья Андреевна" userId="S::daria.pospelova@urfu.me::780e7d54-827b-4d7c-a367-8039b0acb988" providerId="AD" clId="Web-{0E18EF5D-24B4-4D30-9FA0-83B7D5FEBD96}" dt="2020-10-05T20:11:05.928" v="4" actId="20577"/>
        <pc:sldMkLst>
          <pc:docMk/>
          <pc:sldMk cId="1007790219" sldId="325"/>
        </pc:sldMkLst>
        <pc:spChg chg="mod">
          <ac:chgData name="Поспелова Дарья Андреевна" userId="S::daria.pospelova@urfu.me::780e7d54-827b-4d7c-a367-8039b0acb988" providerId="AD" clId="Web-{0E18EF5D-24B4-4D30-9FA0-83B7D5FEBD96}" dt="2020-10-05T20:11:05.928" v="4" actId="20577"/>
          <ac:spMkLst>
            <pc:docMk/>
            <pc:sldMk cId="1007790219" sldId="325"/>
            <ac:spMk id="3" creationId="{00000000-0000-0000-0000-000000000000}"/>
          </ac:spMkLst>
        </pc:spChg>
      </pc:sldChg>
      <pc:sldChg chg="modSp">
        <pc:chgData name="Поспелова Дарья Андреевна" userId="S::daria.pospelova@urfu.me::780e7d54-827b-4d7c-a367-8039b0acb988" providerId="AD" clId="Web-{0E18EF5D-24B4-4D30-9FA0-83B7D5FEBD96}" dt="2020-10-05T20:10:52.443" v="0" actId="20577"/>
        <pc:sldMkLst>
          <pc:docMk/>
          <pc:sldMk cId="3973284429" sldId="341"/>
        </pc:sldMkLst>
        <pc:spChg chg="mod">
          <ac:chgData name="Поспелова Дарья Андреевна" userId="S::daria.pospelova@urfu.me::780e7d54-827b-4d7c-a367-8039b0acb988" providerId="AD" clId="Web-{0E18EF5D-24B4-4D30-9FA0-83B7D5FEBD96}" dt="2020-10-05T20:10:52.443" v="0" actId="20577"/>
          <ac:spMkLst>
            <pc:docMk/>
            <pc:sldMk cId="3973284429" sldId="341"/>
            <ac:spMk id="3" creationId="{00000000-0000-0000-0000-000000000000}"/>
          </ac:spMkLst>
        </pc:spChg>
      </pc:sldChg>
    </pc:docChg>
  </pc:docChgLst>
  <pc:docChgLst>
    <pc:chgData name="Bogdan.Gizdar@urfu.me" userId="9bfd6585-bc65-483d-98f9-06e740f03cc5" providerId="ADAL" clId="{CC439C1A-796E-40B3-B0D2-CFA44EEB634F}"/>
    <pc:docChg chg="modSld">
      <pc:chgData name="Bogdan.Gizdar@urfu.me" userId="9bfd6585-bc65-483d-98f9-06e740f03cc5" providerId="ADAL" clId="{CC439C1A-796E-40B3-B0D2-CFA44EEB634F}" dt="2020-10-01T11:39:42.424" v="3" actId="729"/>
      <pc:docMkLst>
        <pc:docMk/>
      </pc:docMkLst>
      <pc:sldChg chg="mod modShow">
        <pc:chgData name="Bogdan.Gizdar@urfu.me" userId="9bfd6585-bc65-483d-98f9-06e740f03cc5" providerId="ADAL" clId="{CC439C1A-796E-40B3-B0D2-CFA44EEB634F}" dt="2020-10-01T11:39:42.424" v="3" actId="729"/>
        <pc:sldMkLst>
          <pc:docMk/>
          <pc:sldMk cId="1007790219" sldId="325"/>
        </pc:sldMkLst>
      </pc:sldChg>
    </pc:docChg>
  </pc:docChgLst>
  <pc:docChgLst>
    <pc:chgData name="Поспелова Дарья Андреевна" userId="S::daria.pospelova@urfu.me::780e7d54-827b-4d7c-a367-8039b0acb988" providerId="AD" clId="Web-{3A900610-9410-4514-B371-19C0AAA9FC7C}"/>
    <pc:docChg chg="modSld">
      <pc:chgData name="Поспелова Дарья Андреевна" userId="S::daria.pospelova@urfu.me::780e7d54-827b-4d7c-a367-8039b0acb988" providerId="AD" clId="Web-{3A900610-9410-4514-B371-19C0AAA9FC7C}" dt="2020-10-05T19:57:25.261" v="33" actId="20577"/>
      <pc:docMkLst>
        <pc:docMk/>
      </pc:docMkLst>
      <pc:sldChg chg="modSp">
        <pc:chgData name="Поспелова Дарья Андреевна" userId="S::daria.pospelova@urfu.me::780e7d54-827b-4d7c-a367-8039b0acb988" providerId="AD" clId="Web-{3A900610-9410-4514-B371-19C0AAA9FC7C}" dt="2020-10-05T19:57:22.245" v="29" actId="20577"/>
        <pc:sldMkLst>
          <pc:docMk/>
          <pc:sldMk cId="2727970271" sldId="273"/>
        </pc:sldMkLst>
        <pc:spChg chg="mod">
          <ac:chgData name="Поспелова Дарья Андреевна" userId="S::daria.pospelova@urfu.me::780e7d54-827b-4d7c-a367-8039b0acb988" providerId="AD" clId="Web-{3A900610-9410-4514-B371-19C0AAA9FC7C}" dt="2020-10-05T19:57:22.245" v="29" actId="20577"/>
          <ac:spMkLst>
            <pc:docMk/>
            <pc:sldMk cId="2727970271" sldId="273"/>
            <ac:spMk id="3" creationId="{00000000-0000-0000-0000-000000000000}"/>
          </ac:spMkLst>
        </pc:spChg>
      </pc:sldChg>
      <pc:sldChg chg="modSp">
        <pc:chgData name="Поспелова Дарья Андреевна" userId="S::daria.pospelova@urfu.me::780e7d54-827b-4d7c-a367-8039b0acb988" providerId="AD" clId="Web-{3A900610-9410-4514-B371-19C0AAA9FC7C}" dt="2020-10-05T19:54:24.258" v="1" actId="20577"/>
        <pc:sldMkLst>
          <pc:docMk/>
          <pc:sldMk cId="1007790219" sldId="325"/>
        </pc:sldMkLst>
        <pc:spChg chg="mod">
          <ac:chgData name="Поспелова Дарья Андреевна" userId="S::daria.pospelova@urfu.me::780e7d54-827b-4d7c-a367-8039b0acb988" providerId="AD" clId="Web-{3A900610-9410-4514-B371-19C0AAA9FC7C}" dt="2020-10-05T19:54:24.258" v="1" actId="20577"/>
          <ac:spMkLst>
            <pc:docMk/>
            <pc:sldMk cId="1007790219" sldId="325"/>
            <ac:spMk id="3" creationId="{00000000-0000-0000-0000-000000000000}"/>
          </ac:spMkLst>
        </pc:spChg>
      </pc:sldChg>
      <pc:sldChg chg="modSp">
        <pc:chgData name="Поспелова Дарья Андреевна" userId="S::daria.pospelova@urfu.me::780e7d54-827b-4d7c-a367-8039b0acb988" providerId="AD" clId="Web-{3A900610-9410-4514-B371-19C0AAA9FC7C}" dt="2020-10-05T19:57:25.261" v="33" actId="20577"/>
        <pc:sldMkLst>
          <pc:docMk/>
          <pc:sldMk cId="1093677936" sldId="340"/>
        </pc:sldMkLst>
        <pc:spChg chg="mod">
          <ac:chgData name="Поспелова Дарья Андреевна" userId="S::daria.pospelova@urfu.me::780e7d54-827b-4d7c-a367-8039b0acb988" providerId="AD" clId="Web-{3A900610-9410-4514-B371-19C0AAA9FC7C}" dt="2020-10-05T19:57:25.261" v="33" actId="20577"/>
          <ac:spMkLst>
            <pc:docMk/>
            <pc:sldMk cId="1093677936" sldId="340"/>
            <ac:spMk id="3" creationId="{00000000-0000-0000-0000-000000000000}"/>
          </ac:spMkLst>
        </pc:spChg>
      </pc:sldChg>
      <pc:sldChg chg="modSp">
        <pc:chgData name="Поспелова Дарья Андреевна" userId="S::daria.pospelova@urfu.me::780e7d54-827b-4d7c-a367-8039b0acb988" providerId="AD" clId="Web-{3A900610-9410-4514-B371-19C0AAA9FC7C}" dt="2020-10-05T19:55:58.838" v="3" actId="20577"/>
        <pc:sldMkLst>
          <pc:docMk/>
          <pc:sldMk cId="3973284429" sldId="341"/>
        </pc:sldMkLst>
        <pc:spChg chg="mod">
          <ac:chgData name="Поспелова Дарья Андреевна" userId="S::daria.pospelova@urfu.me::780e7d54-827b-4d7c-a367-8039b0acb988" providerId="AD" clId="Web-{3A900610-9410-4514-B371-19C0AAA9FC7C}" dt="2020-10-05T19:55:58.838" v="3" actId="20577"/>
          <ac:spMkLst>
            <pc:docMk/>
            <pc:sldMk cId="3973284429" sldId="34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5065-5393-4705-8F7A-15A2761A4DFF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DEC5-931B-4D3C-BFE5-5DDDA14DC8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27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5065-5393-4705-8F7A-15A2761A4DFF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DEC5-931B-4D3C-BFE5-5DDDA14DC8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17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5065-5393-4705-8F7A-15A2761A4DFF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DEC5-931B-4D3C-BFE5-5DDDA14DC8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16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5065-5393-4705-8F7A-15A2761A4DFF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DEC5-931B-4D3C-BFE5-5DDDA14DC8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72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5065-5393-4705-8F7A-15A2761A4DFF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DEC5-931B-4D3C-BFE5-5DDDA14DC8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0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5065-5393-4705-8F7A-15A2761A4DFF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DEC5-931B-4D3C-BFE5-5DDDA14DC8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89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5065-5393-4705-8F7A-15A2761A4DFF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DEC5-931B-4D3C-BFE5-5DDDA14DC8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86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5065-5393-4705-8F7A-15A2761A4DFF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DEC5-931B-4D3C-BFE5-5DDDA14DC8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81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5065-5393-4705-8F7A-15A2761A4DFF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DEC5-931B-4D3C-BFE5-5DDDA14DC8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2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5065-5393-4705-8F7A-15A2761A4DFF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DEC5-931B-4D3C-BFE5-5DDDA14DC8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0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5065-5393-4705-8F7A-15A2761A4DFF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DEC5-931B-4D3C-BFE5-5DDDA14DC8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2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E5065-5393-4705-8F7A-15A2761A4DFF}" type="datetimeFigureOut">
              <a:rPr lang="ru-RU" smtClean="0"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BDEC5-931B-4D3C-BFE5-5DDDA14DC8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34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Part 2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278" y="1800312"/>
            <a:ext cx="3419302" cy="341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4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4</a:t>
            </a:r>
            <a:r>
              <a:rPr lang="en-US" dirty="0"/>
              <a:t>)</a:t>
            </a:r>
            <a:r>
              <a:rPr lang="ru-RU" sz="2400" dirty="0"/>
              <a:t> Дан шестизначный номер билета (одной переменной), определить является ли билет счастливым.</a:t>
            </a:r>
            <a:endParaRPr lang="ru-RU" sz="2400" dirty="0">
              <a:cs typeface="Calibri"/>
            </a:endParaRP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28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Цикл </a:t>
            </a:r>
            <a:r>
              <a:rPr lang="en-US"/>
              <a:t>While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 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ru-RU" err="1"/>
              <a:t>While</a:t>
            </a:r>
            <a:r>
              <a:rPr lang="ru-RU"/>
              <a:t> - Выполняет последовательность действий (тело цикла) до тех пор, пока условие цикла истинно.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ru-RU"/>
              <a:t>Условие записывается до тела цикла и проверяется до выполнения тела цикла. Как правило, цикл </a:t>
            </a:r>
            <a:r>
              <a:rPr lang="ru-RU" b="1" err="1"/>
              <a:t>while</a:t>
            </a:r>
            <a:r>
              <a:rPr lang="ru-RU"/>
              <a:t> используется, когда невозможно заранее определить точно количество шагов.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ru-RU"/>
              <a:t>Синтаксис цикла </a:t>
            </a:r>
            <a:r>
              <a:rPr lang="ru-RU" err="1"/>
              <a:t>while</a:t>
            </a:r>
            <a:r>
              <a:rPr lang="ru-RU"/>
              <a:t> в простейшем случае выглядит так:</a:t>
            </a:r>
          </a:p>
          <a:p>
            <a:pPr marL="0" indent="0">
              <a:buNone/>
            </a:pP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while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условие:</a:t>
            </a:r>
            <a:br>
              <a:rPr lang="ru-RU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    блок инструкций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82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С циклом </a:t>
            </a:r>
            <a:r>
              <a:rPr lang="en-US" b="1"/>
              <a:t>While</a:t>
            </a:r>
            <a:r>
              <a:rPr lang="en-US"/>
              <a:t> </a:t>
            </a:r>
            <a:r>
              <a:rPr lang="ru-RU"/>
              <a:t>возможны две исключительные ситуации:</a:t>
            </a:r>
          </a:p>
          <a:p>
            <a:pPr marL="514350" indent="-514350">
              <a:buAutoNum type="arabicPeriod"/>
            </a:pPr>
            <a:r>
              <a:rPr lang="ru-RU"/>
              <a:t>Если при первом заходе в цикл логическое выражение возвращает </a:t>
            </a:r>
            <a:r>
              <a:rPr lang="en-US" b="1"/>
              <a:t>false</a:t>
            </a:r>
            <a:r>
              <a:rPr lang="ru-RU"/>
              <a:t>, то тело цикла не выполняется ни разу. </a:t>
            </a:r>
            <a:endParaRPr lang="en-US"/>
          </a:p>
          <a:p>
            <a:pPr marL="514350" indent="-514350">
              <a:buAutoNum type="arabicPeriod"/>
            </a:pPr>
            <a:r>
              <a:rPr lang="ru-RU"/>
              <a:t>Если логическое выражение никогда не возвращает </a:t>
            </a:r>
            <a:r>
              <a:rPr lang="en-US" b="1"/>
              <a:t>false</a:t>
            </a:r>
            <a:r>
              <a:rPr lang="ru-RU"/>
              <a:t>, а всегда остается равным </a:t>
            </a:r>
            <a:r>
              <a:rPr lang="en-US" b="1"/>
              <a:t>true</a:t>
            </a:r>
            <a:r>
              <a:rPr lang="en-US"/>
              <a:t> </a:t>
            </a:r>
            <a:r>
              <a:rPr lang="ru-RU"/>
              <a:t>, то цикл никогда не завершится.</a:t>
            </a:r>
          </a:p>
        </p:txBody>
      </p:sp>
    </p:spTree>
    <p:extLst>
      <p:ext uri="{BB962C8B-B14F-4D97-AF65-F5344CB8AC3E}">
        <p14:creationId xmlns:p14="http://schemas.microsoft.com/office/powerpoint/2010/main" val="599539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Например, следующий фрагмент программы напечатает на экран все целые числа от 1 до 10: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i = 1</a:t>
            </a:r>
          </a:p>
          <a:p>
            <a:pPr marL="0" indent="0">
              <a:buNone/>
            </a:pP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while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i &lt;= 10: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(i)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i += 1</a:t>
            </a:r>
          </a:p>
        </p:txBody>
      </p:sp>
    </p:spTree>
    <p:extLst>
      <p:ext uri="{BB962C8B-B14F-4D97-AF65-F5344CB8AC3E}">
        <p14:creationId xmlns:p14="http://schemas.microsoft.com/office/powerpoint/2010/main" val="1449972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/>
              <a:t>После тела цикла можно написать команду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else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ru-RU"/>
              <a:t>,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/>
              <a:t>и после него блок операций, который будет выполнен один раз после окончания цикла, когда проверяемое условие станет неверно: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i = 1</a:t>
            </a:r>
          </a:p>
          <a:p>
            <a:pPr marL="0" indent="0">
              <a:buNone/>
            </a:pP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while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i &lt;= 10: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(i)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i += 1</a:t>
            </a:r>
          </a:p>
          <a:p>
            <a:pPr marL="0" indent="0">
              <a:buNone/>
            </a:pP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else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('Цикл окончен, i =', i)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34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Break, continue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/>
              <a:t>     Смысл 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else</a:t>
            </a:r>
            <a:r>
              <a:rPr lang="ru-RU"/>
              <a:t> появляется только вместе с инструкцией </a:t>
            </a:r>
            <a:r>
              <a:rPr lang="ru-RU" b="1" err="1">
                <a:solidFill>
                  <a:schemeClr val="accent6">
                    <a:lumMod val="50000"/>
                  </a:schemeClr>
                </a:solidFill>
              </a:rPr>
              <a:t>break</a:t>
            </a:r>
            <a:r>
              <a:rPr lang="ru-RU"/>
              <a:t>, использование которой внутри цикла приводит к немедленному прекращению цикла, и при этом не исполняется ветка </a:t>
            </a:r>
            <a:r>
              <a:rPr lang="ru-RU" b="1" err="1">
                <a:solidFill>
                  <a:schemeClr val="accent6">
                    <a:lumMod val="50000"/>
                  </a:schemeClr>
                </a:solidFill>
              </a:rPr>
              <a:t>else</a:t>
            </a:r>
            <a:r>
              <a:rPr lang="ru-RU"/>
              <a:t>.     </a:t>
            </a:r>
          </a:p>
          <a:p>
            <a:pPr marL="0" indent="0" algn="just">
              <a:buNone/>
            </a:pPr>
            <a:r>
              <a:rPr lang="ru-RU"/>
              <a:t>Инструкцию </a:t>
            </a:r>
            <a:r>
              <a:rPr lang="ru-RU" b="1" err="1">
                <a:solidFill>
                  <a:schemeClr val="accent6">
                    <a:lumMod val="50000"/>
                  </a:schemeClr>
                </a:solidFill>
              </a:rPr>
              <a:t>break</a:t>
            </a:r>
            <a:r>
              <a:rPr lang="ru-RU"/>
              <a:t> осмысленно вызывать только из инструкции </a:t>
            </a:r>
            <a:r>
              <a:rPr lang="ru-RU" b="1" err="1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ru-RU"/>
              <a:t>, то есть она должна выполняться только при выполнении какого-то особенного условия.</a:t>
            </a:r>
          </a:p>
          <a:p>
            <a:pPr algn="just"/>
            <a:endParaRPr lang="ru-RU"/>
          </a:p>
          <a:p>
            <a:pPr marL="0" indent="0" algn="just">
              <a:buNone/>
            </a:pPr>
            <a:r>
              <a:rPr lang="ru-RU"/>
              <a:t>    Другая инструкция управления циклом — </a:t>
            </a:r>
            <a:r>
              <a:rPr lang="ru-RU" b="1" err="1">
                <a:solidFill>
                  <a:schemeClr val="accent6">
                    <a:lumMod val="50000"/>
                  </a:schemeClr>
                </a:solidFill>
              </a:rPr>
              <a:t>continue</a:t>
            </a:r>
            <a:r>
              <a:rPr lang="ru-RU"/>
              <a:t> (продолжение цикла). Если эта инструкция встречается где-то посередине цикла, то пропускаются все оставшиеся инструкции до конца цикла, и исполнение цикла продолжается со следующей итерации.</a:t>
            </a:r>
          </a:p>
        </p:txBody>
      </p:sp>
    </p:spTree>
    <p:extLst>
      <p:ext uri="{BB962C8B-B14F-4D97-AF65-F5344CB8AC3E}">
        <p14:creationId xmlns:p14="http://schemas.microsoft.com/office/powerpoint/2010/main" val="373415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/>
              <a:t>	Программа, которая считывает числа до тех пор, пока не встретит отрицательное число. При появлении отрицательного числа программа завершается. В первом варианте последовательность чисел завершается числом 0 (при считывании которого надо остановиться).</a:t>
            </a:r>
          </a:p>
        </p:txBody>
      </p:sp>
    </p:spTree>
    <p:extLst>
      <p:ext uri="{BB962C8B-B14F-4D97-AF65-F5344CB8AC3E}">
        <p14:creationId xmlns:p14="http://schemas.microsoft.com/office/powerpoint/2010/main" val="2585516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a =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(input())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while a != 0: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  if a &lt; 0:        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   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print('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Встретилось отрицательное число',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a)        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   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break    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a =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(input())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else:    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print('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Ни одного отрицательного числа не встретилось')</a:t>
            </a:r>
          </a:p>
        </p:txBody>
      </p:sp>
    </p:spTree>
    <p:extLst>
      <p:ext uri="{BB962C8B-B14F-4D97-AF65-F5344CB8AC3E}">
        <p14:creationId xmlns:p14="http://schemas.microsoft.com/office/powerpoint/2010/main" val="280590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Задание 1*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/>
              <a:t>Определите (без </a:t>
            </a:r>
            <a:r>
              <a:rPr lang="en-US"/>
              <a:t>Python)</a:t>
            </a:r>
            <a:r>
              <a:rPr lang="ru-RU"/>
              <a:t>, какое значение будет иметь переменная </a:t>
            </a:r>
            <a:r>
              <a:rPr lang="ru-RU" b="1"/>
              <a:t>i </a:t>
            </a:r>
            <a:r>
              <a:rPr lang="ru-RU"/>
              <a:t>после выполнения следующего фрагмента программы: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i = 0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s = 0</a:t>
            </a:r>
          </a:p>
          <a:p>
            <a:pPr marL="0" indent="0">
              <a:buNone/>
            </a:pP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while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i &lt; 10: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i = i + 1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s = s + i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s &gt; 15: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   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break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i = i + 1</a:t>
            </a:r>
          </a:p>
        </p:txBody>
      </p:sp>
    </p:spTree>
    <p:extLst>
      <p:ext uri="{BB962C8B-B14F-4D97-AF65-F5344CB8AC3E}">
        <p14:creationId xmlns:p14="http://schemas.microsoft.com/office/powerpoint/2010/main" val="414348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/>
              <a:t>Определите</a:t>
            </a:r>
            <a:r>
              <a:rPr lang="en-US"/>
              <a:t> (</a:t>
            </a:r>
            <a:r>
              <a:rPr lang="ru-RU"/>
              <a:t>без </a:t>
            </a:r>
            <a:r>
              <a:rPr lang="en-US"/>
              <a:t>Python)</a:t>
            </a:r>
            <a:r>
              <a:rPr lang="ru-RU"/>
              <a:t>, какое значение будет иметь переменная </a:t>
            </a:r>
            <a:r>
              <a:rPr lang="ru-RU" b="1"/>
              <a:t>i </a:t>
            </a:r>
            <a:r>
              <a:rPr lang="ru-RU"/>
              <a:t>после выполнения следующего фрагмента программы:</a:t>
            </a:r>
          </a:p>
          <a:p>
            <a:endParaRPr lang="ru-RU"/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= 0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s = 0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while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&lt; 10: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+ 1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  s = s +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i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  if s &gt; 15: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      continue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+ 1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/>
              <a:t>Напишите ответ с объяснением. </a:t>
            </a:r>
          </a:p>
        </p:txBody>
      </p:sp>
    </p:spTree>
    <p:extLst>
      <p:ext uri="{BB962C8B-B14F-4D97-AF65-F5344CB8AC3E}">
        <p14:creationId xmlns:p14="http://schemas.microsoft.com/office/powerpoint/2010/main" val="9428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Условия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 Условная инструкция в Питоне имеет следующий синтаксис: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Условие: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Блок инструкций 1</a:t>
            </a:r>
          </a:p>
          <a:p>
            <a:pPr marL="0" indent="0">
              <a:buNone/>
            </a:pP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else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Блок инструкций 2</a:t>
            </a:r>
          </a:p>
          <a:p>
            <a:pPr marL="0" indent="0">
              <a:buNone/>
            </a:pPr>
            <a:r>
              <a:rPr lang="ru-RU"/>
              <a:t>Блок инструкций 1 будет выполнен, если Условие истинно. Если Условие ложно, будет выполнен Блок инструкций 2.</a:t>
            </a:r>
          </a:p>
        </p:txBody>
      </p:sp>
    </p:spTree>
    <p:extLst>
      <p:ext uri="{BB962C8B-B14F-4D97-AF65-F5344CB8AC3E}">
        <p14:creationId xmlns:p14="http://schemas.microsoft.com/office/powerpoint/2010/main" val="71694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1822" y="1690688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arenR"/>
            </a:pPr>
            <a:r>
              <a:rPr lang="ru-RU" sz="2400" dirty="0"/>
              <a:t>Вычислить сумму целых чисел на промежутке от</a:t>
            </a:r>
            <a:r>
              <a:rPr lang="ru-RU" sz="2400" b="1" dirty="0"/>
              <a:t> </a:t>
            </a:r>
            <a:r>
              <a:rPr lang="en-US" sz="2400" b="1" dirty="0"/>
              <a:t>a </a:t>
            </a:r>
            <a:r>
              <a:rPr lang="ru-RU" sz="2400" dirty="0"/>
              <a:t>до </a:t>
            </a:r>
            <a:r>
              <a:rPr lang="en-US" sz="2400" b="1" dirty="0"/>
              <a:t>b</a:t>
            </a:r>
            <a:endParaRPr lang="en-US" sz="2400" b="1">
              <a:cs typeface="Calibri"/>
            </a:endParaRPr>
          </a:p>
          <a:p>
            <a:pPr marL="514350" indent="-514350">
              <a:buAutoNum type="arabicParenR"/>
            </a:pPr>
            <a:r>
              <a:rPr lang="ru-RU" sz="2400" dirty="0"/>
              <a:t>Дано целое число, не меньшее 2. Выведите его наименьший натуральный делитель, отличный от 1.</a:t>
            </a:r>
            <a:endParaRPr lang="ru-RU" sz="2400" b="1">
              <a:cs typeface="Calibri"/>
            </a:endParaRPr>
          </a:p>
          <a:p>
            <a:pPr marL="514350" indent="-514350">
              <a:buAutoNum type="arabicParenR"/>
            </a:pPr>
            <a:r>
              <a:rPr lang="ru-RU" sz="2400" dirty="0"/>
              <a:t>По заданному целому числу </a:t>
            </a:r>
            <a:r>
              <a:rPr lang="ru-RU" sz="2400" b="1" dirty="0"/>
              <a:t>N</a:t>
            </a:r>
            <a:r>
              <a:rPr lang="ru-RU" sz="2400" dirty="0"/>
              <a:t> распечатайте все квадраты натуральных чисел, не превосходящие </a:t>
            </a:r>
            <a:r>
              <a:rPr lang="en-US" sz="2400" b="1" dirty="0"/>
              <a:t>M</a:t>
            </a:r>
            <a:r>
              <a:rPr lang="ru-RU" sz="2400" dirty="0"/>
              <a:t>, в порядке возрастания.</a:t>
            </a:r>
            <a:endParaRPr lang="en-US" sz="2400">
              <a:cs typeface="Calibri"/>
            </a:endParaRPr>
          </a:p>
          <a:p>
            <a:pPr marL="514350" indent="-514350">
              <a:buAutoNum type="arabicParenR"/>
            </a:pPr>
            <a:r>
              <a:rPr lang="ru-RU" sz="2400" dirty="0"/>
              <a:t>Напишите программу, которая считывает со стандартного ввода целые числа, по одному числу в строке, и после первого введенного нуля выводит сумму полученных на вход чисел.</a:t>
            </a:r>
            <a:endParaRPr lang="en-US" sz="2400">
              <a:cs typeface="Calibri"/>
            </a:endParaRPr>
          </a:p>
          <a:p>
            <a:pPr marL="514350" indent="-514350">
              <a:buAutoNum type="arabicParenR"/>
            </a:pPr>
            <a:r>
              <a:rPr lang="ru-RU" sz="2400" dirty="0"/>
              <a:t>Определите количество четных элементов в последовательности, завершающейся числом 0.</a:t>
            </a:r>
            <a:endParaRPr lang="en-US" sz="2400">
              <a:cs typeface="Calibri"/>
            </a:endParaRPr>
          </a:p>
          <a:p>
            <a:pPr marL="514350" indent="-514350">
              <a:buAutoNum type="arabicParenR"/>
            </a:pPr>
            <a:r>
              <a:rPr lang="ru-RU" sz="2400" dirty="0"/>
              <a:t>Последовательность состоит из натуральных чисел и завершается числом 0. Определите, сколько элементов этой последовательности равны ее наибольшему элементу.</a:t>
            </a:r>
            <a:endParaRPr lang="ru-RU" sz="2400" dirty="0">
              <a:cs typeface="Calibri"/>
            </a:endParaRPr>
          </a:p>
          <a:p>
            <a:pPr marL="514350" indent="-514350">
              <a:buAutoNum type="arabicParenR"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790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Цикл </a:t>
            </a:r>
            <a:r>
              <a:rPr lang="en-US"/>
              <a:t>For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Цикл </a:t>
            </a:r>
            <a:r>
              <a:rPr lang="ru-RU" b="1" err="1"/>
              <a:t>for</a:t>
            </a:r>
            <a:r>
              <a:rPr lang="en-US"/>
              <a:t> - </a:t>
            </a:r>
            <a:r>
              <a:rPr lang="ru-RU"/>
              <a:t>цикл с параметром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ru-RU"/>
              <a:t>В цикле </a:t>
            </a:r>
            <a:r>
              <a:rPr lang="ru-RU" b="1" err="1"/>
              <a:t>for</a:t>
            </a:r>
            <a:r>
              <a:rPr lang="ru-RU"/>
              <a:t> указывается переменная и множество значений, по которому будет проходить переменная. </a:t>
            </a:r>
            <a:endParaRPr lang="en-US"/>
          </a:p>
          <a:p>
            <a:pPr marL="0" indent="0">
              <a:buNone/>
            </a:pPr>
            <a:r>
              <a:rPr lang="ru-RU"/>
              <a:t>Множество значений может быть задано списком, кортежем, строкой или диапазоном.</a:t>
            </a:r>
          </a:p>
        </p:txBody>
      </p:sp>
    </p:spTree>
    <p:extLst>
      <p:ext uri="{BB962C8B-B14F-4D97-AF65-F5344CB8AC3E}">
        <p14:creationId xmlns:p14="http://schemas.microsoft.com/office/powerpoint/2010/main" val="2375777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ФУНКЦИЯ RANGE</a:t>
            </a:r>
            <a:br>
              <a:rPr lang="ru-RU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/>
              <a:t>Как правило, циклы </a:t>
            </a:r>
            <a:r>
              <a:rPr lang="ru-RU" b="1" err="1"/>
              <a:t>for</a:t>
            </a:r>
            <a:r>
              <a:rPr lang="ru-RU"/>
              <a:t> используются либо для повторения какой-либо последовательности действий заданное число раз, либо для изменения значения переменной в цикле от некоторого начального значения до некоторого конечного.</a:t>
            </a:r>
          </a:p>
          <a:p>
            <a:pPr marL="0" indent="0" algn="just">
              <a:buNone/>
            </a:pPr>
            <a:endParaRPr lang="ru-RU"/>
          </a:p>
          <a:p>
            <a:pPr marL="0" indent="0" algn="just">
              <a:buNone/>
            </a:pPr>
            <a:r>
              <a:rPr lang="ru-RU"/>
              <a:t>Для повторения цикла некоторое заданное число раз </a:t>
            </a:r>
            <a:r>
              <a:rPr lang="ru-RU" b="1"/>
              <a:t>n</a:t>
            </a:r>
            <a:r>
              <a:rPr lang="ru-RU"/>
              <a:t> можно использовать цикл </a:t>
            </a:r>
            <a:r>
              <a:rPr lang="ru-RU" b="1" err="1"/>
              <a:t>for</a:t>
            </a:r>
            <a:r>
              <a:rPr lang="ru-RU"/>
              <a:t> вместе с функцией</a:t>
            </a:r>
            <a:r>
              <a:rPr lang="ru-RU" b="1"/>
              <a:t> </a:t>
            </a:r>
            <a:r>
              <a:rPr lang="ru-RU" b="1" err="1"/>
              <a:t>range</a:t>
            </a:r>
            <a:r>
              <a:rPr lang="ru-RU"/>
              <a:t>:</a:t>
            </a:r>
          </a:p>
          <a:p>
            <a:pPr marL="0" indent="0" algn="just">
              <a:buNone/>
            </a:pPr>
            <a:endParaRPr lang="ru-RU"/>
          </a:p>
          <a:p>
            <a:pPr marL="0" indent="0" algn="just">
              <a:buNone/>
            </a:pP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i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range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(n):</a:t>
            </a:r>
          </a:p>
          <a:p>
            <a:pPr marL="0" indent="0" algn="just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Тело цикла</a:t>
            </a:r>
          </a:p>
        </p:txBody>
      </p:sp>
    </p:spTree>
    <p:extLst>
      <p:ext uri="{BB962C8B-B14F-4D97-AF65-F5344CB8AC3E}">
        <p14:creationId xmlns:p14="http://schemas.microsoft.com/office/powerpoint/2010/main" val="565254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Этот цикл проходится по любому итерируемому объекту (например строке или списку), и во время каждого прохода выполняет тело цикла.</a:t>
            </a:r>
            <a:endParaRPr lang="en-US"/>
          </a:p>
          <a:p>
            <a:pPr marL="0" indent="0">
              <a:buNone/>
            </a:pPr>
            <a:r>
              <a:rPr lang="en-US" i="1">
                <a:solidFill>
                  <a:schemeClr val="accent6"/>
                </a:solidFill>
              </a:rPr>
              <a:t>for </a:t>
            </a:r>
            <a:r>
              <a:rPr lang="en-US" i="1" err="1">
                <a:solidFill>
                  <a:schemeClr val="accent6"/>
                </a:solidFill>
              </a:rPr>
              <a:t>i</a:t>
            </a:r>
            <a:r>
              <a:rPr lang="en-US" i="1">
                <a:solidFill>
                  <a:schemeClr val="accent6"/>
                </a:solidFill>
              </a:rPr>
              <a:t> in 'hello':</a:t>
            </a:r>
          </a:p>
          <a:p>
            <a:pPr marL="0" indent="0">
              <a:buNone/>
            </a:pPr>
            <a:r>
              <a:rPr lang="en-US" i="1">
                <a:solidFill>
                  <a:schemeClr val="accent6"/>
                </a:solidFill>
              </a:rPr>
              <a:t>    print(</a:t>
            </a:r>
            <a:r>
              <a:rPr lang="en-US" i="1" err="1">
                <a:solidFill>
                  <a:schemeClr val="accent6"/>
                </a:solidFill>
              </a:rPr>
              <a:t>i</a:t>
            </a:r>
            <a:r>
              <a:rPr lang="en-US" i="1">
                <a:solidFill>
                  <a:schemeClr val="accent6"/>
                </a:solidFill>
              </a:rPr>
              <a:t> * 2, end='')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err="1"/>
              <a:t>hheelllloo</a:t>
            </a: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2874268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Range</a:t>
            </a:r>
            <a:r>
              <a:rPr lang="ru-RU"/>
              <a:t> - функция, возвращающая последовательность</a:t>
            </a:r>
            <a:br>
              <a:rPr lang="ru-RU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Примеры:</a:t>
            </a:r>
          </a:p>
          <a:p>
            <a:pPr marL="0" indent="0">
              <a:buNone/>
            </a:pPr>
            <a:r>
              <a:rPr lang="ru-RU"/>
              <a:t>1)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range(5) </a:t>
            </a:r>
            <a:r>
              <a:rPr lang="en-US"/>
              <a:t>01234</a:t>
            </a:r>
          </a:p>
          <a:p>
            <a:pPr marL="0" indent="0">
              <a:buNone/>
            </a:pPr>
            <a:r>
              <a:rPr lang="en-US"/>
              <a:t>2)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range(2,5) </a:t>
            </a:r>
            <a:r>
              <a:rPr lang="en-US"/>
              <a:t>234</a:t>
            </a:r>
          </a:p>
          <a:p>
            <a:pPr marL="0" indent="0">
              <a:buNone/>
            </a:pPr>
            <a:r>
              <a:rPr lang="en-US"/>
              <a:t>3)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range(2,15,4)</a:t>
            </a:r>
            <a:r>
              <a:rPr lang="en-US"/>
              <a:t>  2 6 10 14</a:t>
            </a:r>
          </a:p>
          <a:p>
            <a:pPr marL="0" indent="0">
              <a:buNone/>
            </a:pPr>
            <a:r>
              <a:rPr lang="en-US"/>
              <a:t>4)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range(5, 0, -1) </a:t>
            </a:r>
            <a:r>
              <a:rPr lang="en-US"/>
              <a:t>54321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15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/>
              <a:t>Например, для того, чтобы просуммировать значения чисел от 1 до n можно воспользоваться следующей программой: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sum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= 0</a:t>
            </a:r>
          </a:p>
          <a:p>
            <a:pPr marL="0" indent="0">
              <a:buNone/>
            </a:pP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i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range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(1, n + 1):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sum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+= i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В этом примере переменная i принимает значения 1, 2, …, n, и значение переменной </a:t>
            </a:r>
            <a:r>
              <a:rPr lang="ru-RU" err="1"/>
              <a:t>sum</a:t>
            </a:r>
            <a:r>
              <a:rPr lang="ru-RU"/>
              <a:t> последовательно увеличивается на указанные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526698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Оператор </a:t>
            </a:r>
            <a:r>
              <a:rPr lang="en-US"/>
              <a:t>continue</a:t>
            </a:r>
            <a:br>
              <a:rPr lang="en-US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/>
              <a:t>Оператор </a:t>
            </a:r>
            <a:r>
              <a:rPr lang="en-US"/>
              <a:t>continue </a:t>
            </a:r>
            <a:r>
              <a:rPr lang="ru-RU"/>
              <a:t>начинает следующий проход цикла, минуя оставшееся тело цикла (</a:t>
            </a:r>
            <a:r>
              <a:rPr lang="en-US"/>
              <a:t>for </a:t>
            </a:r>
            <a:r>
              <a:rPr lang="ru-RU"/>
              <a:t>или </a:t>
            </a:r>
            <a:r>
              <a:rPr lang="en-US"/>
              <a:t>while)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for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in 'hello':</a:t>
            </a:r>
            <a:endParaRPr lang="en-US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    if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== 'o':</a:t>
            </a:r>
            <a:endParaRPr lang="en-US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      continue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    print(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* 2, end='')</a:t>
            </a:r>
            <a:endParaRPr lang="en-US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9597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Оператор </a:t>
            </a:r>
            <a:r>
              <a:rPr lang="en-US"/>
              <a:t>break</a:t>
            </a:r>
            <a:br>
              <a:rPr lang="en-US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/>
              <a:t>Оператор </a:t>
            </a:r>
            <a:r>
              <a:rPr lang="en-US"/>
              <a:t>break </a:t>
            </a:r>
            <a:r>
              <a:rPr lang="ru-RU"/>
              <a:t>досрочно прерывает цикл.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for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in 'hello world':</a:t>
            </a:r>
            <a:endParaRPr lang="en-US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    if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== 'o':</a:t>
            </a:r>
            <a:endParaRPr lang="en-US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   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       break</a:t>
            </a:r>
            <a:endParaRPr lang="en-US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    print(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* 3, end='')</a:t>
            </a:r>
            <a:endParaRPr lang="en-US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732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</a:t>
            </a:r>
            <a:r>
              <a:rPr lang="ru-RU" err="1"/>
              <a:t>lse</a:t>
            </a:r>
            <a:r>
              <a:rPr lang="ru-RU"/>
              <a:t> в </a:t>
            </a:r>
            <a:r>
              <a:rPr lang="en-US"/>
              <a:t>for</a:t>
            </a:r>
            <a:br>
              <a:rPr lang="ru-RU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/>
              <a:t>     Слово </a:t>
            </a:r>
            <a:r>
              <a:rPr lang="ru-RU" b="1" err="1"/>
              <a:t>else</a:t>
            </a:r>
            <a:r>
              <a:rPr lang="ru-RU"/>
              <a:t>, примененное в цикле </a:t>
            </a:r>
            <a:r>
              <a:rPr lang="ru-RU" b="1" err="1"/>
              <a:t>for</a:t>
            </a:r>
            <a:r>
              <a:rPr lang="ru-RU"/>
              <a:t> или </a:t>
            </a:r>
            <a:r>
              <a:rPr lang="ru-RU" b="1" err="1"/>
              <a:t>while</a:t>
            </a:r>
            <a:r>
              <a:rPr lang="ru-RU"/>
              <a:t>, проверяет, был ли произведен выход из цикла инструкцией </a:t>
            </a:r>
            <a:r>
              <a:rPr lang="ru-RU" b="1" err="1"/>
              <a:t>break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ru-RU"/>
              <a:t>Блок инструкций внутри </a:t>
            </a:r>
            <a:r>
              <a:rPr lang="ru-RU" b="1" err="1"/>
              <a:t>else</a:t>
            </a:r>
            <a:r>
              <a:rPr lang="ru-RU"/>
              <a:t> выполнится только в том случае, если выход из цикла произошел без помощи </a:t>
            </a:r>
            <a:r>
              <a:rPr lang="ru-RU" b="1" err="1"/>
              <a:t>break</a:t>
            </a:r>
            <a:r>
              <a:rPr lang="ru-RU"/>
              <a:t>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i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'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hello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world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':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i == '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':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    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break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else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('Буквы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в строке нет')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Буквы </a:t>
            </a:r>
            <a:r>
              <a:rPr lang="en-US" b="1"/>
              <a:t>x</a:t>
            </a:r>
            <a:r>
              <a:rPr lang="ru-RU"/>
              <a:t> в строке нет</a:t>
            </a:r>
          </a:p>
        </p:txBody>
      </p:sp>
    </p:spTree>
    <p:extLst>
      <p:ext uri="{BB962C8B-B14F-4D97-AF65-F5344CB8AC3E}">
        <p14:creationId xmlns:p14="http://schemas.microsoft.com/office/powerpoint/2010/main" val="2535049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1)</a:t>
            </a:r>
            <a:r>
              <a:rPr lang="en-US"/>
              <a:t> </a:t>
            </a:r>
            <a:r>
              <a:rPr lang="ru-RU"/>
              <a:t>В заданном списке, состоящем из положительных и отрицательных чисел, посчитайте количество отрицательных элементов. Выведите результат</a:t>
            </a:r>
          </a:p>
          <a:p>
            <a:pPr marL="0" indent="0">
              <a:buNone/>
            </a:pPr>
            <a:r>
              <a:rPr lang="ru-RU"/>
              <a:t>2) Вывести сумму всех нечетных чисел кратных заданному числу </a:t>
            </a:r>
            <a:r>
              <a:rPr lang="en-US" b="1"/>
              <a:t>M</a:t>
            </a:r>
            <a:r>
              <a:rPr lang="en-US"/>
              <a:t> </a:t>
            </a:r>
            <a:r>
              <a:rPr lang="ru-RU"/>
              <a:t>от </a:t>
            </a:r>
            <a:r>
              <a:rPr lang="en-US" b="1"/>
              <a:t>a</a:t>
            </a:r>
            <a:r>
              <a:rPr lang="ru-RU"/>
              <a:t> до </a:t>
            </a:r>
            <a:r>
              <a:rPr lang="en-US" b="1"/>
              <a:t>b</a:t>
            </a:r>
          </a:p>
          <a:p>
            <a:pPr marL="0" indent="0">
              <a:buNone/>
            </a:pPr>
            <a:r>
              <a:rPr lang="en-US"/>
              <a:t>3) </a:t>
            </a:r>
            <a:r>
              <a:rPr lang="ru-RU"/>
              <a:t>Напишите программу, которая считывает с клавиатуры два числа </a:t>
            </a:r>
            <a:r>
              <a:rPr lang="ru-RU" b="1"/>
              <a:t>a</a:t>
            </a:r>
            <a:r>
              <a:rPr lang="ru-RU"/>
              <a:t> и </a:t>
            </a:r>
            <a:r>
              <a:rPr lang="ru-RU" b="1"/>
              <a:t>b</a:t>
            </a:r>
            <a:r>
              <a:rPr lang="ru-RU"/>
              <a:t>, считает и выводит среднее арифметическое всех чисел из отрезка [</a:t>
            </a:r>
            <a:r>
              <a:rPr lang="ru-RU" err="1"/>
              <a:t>a;b</a:t>
            </a:r>
            <a:r>
              <a:rPr lang="ru-RU"/>
              <a:t>], которые делятся на 3.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6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Ветвления, расширенный вариант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/>
              <a:t>Синтаксис инструкции </a:t>
            </a:r>
            <a:r>
              <a:rPr lang="en-US" b="1"/>
              <a:t>if</a:t>
            </a:r>
            <a:r>
              <a:rPr lang="ru-RU" b="1"/>
              <a:t> +</a:t>
            </a:r>
            <a:r>
              <a:rPr lang="en-US" b="1" err="1"/>
              <a:t>elif+else</a:t>
            </a:r>
            <a:endParaRPr lang="en-US" b="1"/>
          </a:p>
          <a:p>
            <a:pPr marL="0" indent="0" algn="just">
              <a:buNone/>
            </a:pPr>
            <a:r>
              <a:rPr lang="ru-RU"/>
              <a:t>Сначала записывается часть </a:t>
            </a:r>
            <a:r>
              <a:rPr lang="ru-RU" err="1"/>
              <a:t>if</a:t>
            </a:r>
            <a:r>
              <a:rPr lang="ru-RU"/>
              <a:t> с условным выражением, далее могут следовать одна или более необязательных частей </a:t>
            </a:r>
            <a:r>
              <a:rPr lang="ru-RU" err="1"/>
              <a:t>elif</a:t>
            </a:r>
            <a:r>
              <a:rPr lang="ru-RU"/>
              <a:t>, и, наконец, необязательная часть </a:t>
            </a:r>
            <a:r>
              <a:rPr lang="ru-RU" err="1"/>
              <a:t>else</a:t>
            </a:r>
            <a:r>
              <a:rPr lang="ru-RU"/>
              <a:t>.</a:t>
            </a:r>
            <a:endParaRPr lang="en-US"/>
          </a:p>
          <a:p>
            <a:pPr marL="0" indent="0" algn="just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if  test1:</a:t>
            </a:r>
          </a:p>
          <a:p>
            <a:pPr marL="0" indent="0" algn="just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  State1</a:t>
            </a:r>
          </a:p>
          <a:p>
            <a:pPr marL="0" indent="0" algn="just">
              <a:buNone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elif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test2:</a:t>
            </a:r>
          </a:p>
          <a:p>
            <a:pPr marL="0" indent="0" algn="just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  State2</a:t>
            </a:r>
          </a:p>
          <a:p>
            <a:pPr marL="0" indent="0" algn="just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else:</a:t>
            </a:r>
          </a:p>
          <a:p>
            <a:pPr marL="0" indent="0" algn="just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  state3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28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4) </a:t>
            </a:r>
            <a:r>
              <a:rPr lang="ru-RU"/>
              <a:t>Напишите программу, на вход которой даются четыре числа a, b, c и d, каждое в своей строке. Программа должна вывести фрагмент таблицы умножения для всех чисел отрезка [</a:t>
            </a:r>
            <a:r>
              <a:rPr lang="ru-RU" err="1"/>
              <a:t>a;b</a:t>
            </a:r>
            <a:r>
              <a:rPr lang="ru-RU"/>
              <a:t>] на все числа отрезка [</a:t>
            </a:r>
            <a:r>
              <a:rPr lang="ru-RU" err="1"/>
              <a:t>c;d</a:t>
            </a:r>
            <a:r>
              <a:rPr lang="ru-RU"/>
              <a:t>].</a:t>
            </a:r>
          </a:p>
          <a:p>
            <a:pPr marL="0" indent="0">
              <a:buNone/>
            </a:pPr>
            <a:r>
              <a:rPr lang="ru-RU"/>
              <a:t>Числа a, b, c и d являются натуральными и не превосходят 10, </a:t>
            </a:r>
            <a:r>
              <a:rPr lang="ru-RU" err="1"/>
              <a:t>a≤b</a:t>
            </a:r>
            <a:r>
              <a:rPr lang="ru-RU"/>
              <a:t>, </a:t>
            </a:r>
            <a:r>
              <a:rPr lang="ru-RU" err="1"/>
              <a:t>c≤d</a:t>
            </a:r>
            <a:r>
              <a:rPr lang="ru-RU"/>
              <a:t>.</a:t>
            </a:r>
          </a:p>
          <a:p>
            <a:pPr marL="0" indent="0">
              <a:buNone/>
            </a:pPr>
            <a:r>
              <a:rPr lang="ru-RU"/>
              <a:t>Следуйте формату вывода из примера, для разделения элементов внутри строки используйте '\t' .Левым столбцом и верхней строкой выводятся сами числа из заданных отрезков — заголовочные столбец и строка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3028684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6883" y="1005840"/>
            <a:ext cx="10515600" cy="46141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/>
              <a:t>Пример вывода к задаче 4:</a:t>
            </a:r>
          </a:p>
          <a:p>
            <a:pPr marL="0" indent="0">
              <a:buNone/>
            </a:pPr>
            <a:r>
              <a:rPr lang="en-US"/>
              <a:t>Input 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ru-RU"/>
              <a:t>1</a:t>
            </a:r>
            <a:endParaRPr lang="en-US"/>
          </a:p>
          <a:p>
            <a:pPr marL="0" indent="0">
              <a:buNone/>
            </a:pPr>
            <a:r>
              <a:rPr lang="ru-RU"/>
              <a:t>4</a:t>
            </a:r>
            <a:endParaRPr lang="en-US"/>
          </a:p>
          <a:p>
            <a:pPr marL="0" indent="0">
              <a:buNone/>
            </a:pPr>
            <a:r>
              <a:rPr lang="ru-RU"/>
              <a:t>4</a:t>
            </a:r>
            <a:endParaRPr lang="en-US"/>
          </a:p>
          <a:p>
            <a:pPr marL="0" indent="0">
              <a:buNone/>
            </a:pPr>
            <a:r>
              <a:rPr lang="ru-RU"/>
              <a:t>5</a:t>
            </a:r>
            <a:endParaRPr lang="en-US"/>
          </a:p>
          <a:p>
            <a:pPr marL="0" indent="0">
              <a:buNone/>
            </a:pPr>
            <a:r>
              <a:rPr lang="en-US"/>
              <a:t>Output 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ru-RU"/>
              <a:t>4</a:t>
            </a:r>
            <a:r>
              <a:rPr lang="en-US"/>
              <a:t>	</a:t>
            </a:r>
            <a:r>
              <a:rPr lang="ru-RU"/>
              <a:t>5</a:t>
            </a:r>
            <a:endParaRPr lang="en-US"/>
          </a:p>
          <a:p>
            <a:pPr marL="0" indent="0">
              <a:buNone/>
            </a:pPr>
            <a:r>
              <a:rPr lang="ru-RU"/>
              <a:t>1</a:t>
            </a:r>
            <a:r>
              <a:rPr lang="en-US"/>
              <a:t>	</a:t>
            </a:r>
            <a:r>
              <a:rPr lang="ru-RU"/>
              <a:t>4</a:t>
            </a:r>
            <a:r>
              <a:rPr lang="en-US"/>
              <a:t>	</a:t>
            </a:r>
            <a:r>
              <a:rPr lang="ru-RU"/>
              <a:t>5</a:t>
            </a:r>
            <a:endParaRPr lang="en-US"/>
          </a:p>
          <a:p>
            <a:pPr marL="0" indent="0">
              <a:buNone/>
            </a:pPr>
            <a:r>
              <a:rPr lang="ru-RU"/>
              <a:t>2</a:t>
            </a:r>
            <a:r>
              <a:rPr lang="en-US"/>
              <a:t>	</a:t>
            </a:r>
            <a:r>
              <a:rPr lang="ru-RU"/>
              <a:t>8</a:t>
            </a:r>
            <a:r>
              <a:rPr lang="en-US"/>
              <a:t>	</a:t>
            </a:r>
            <a:r>
              <a:rPr lang="ru-RU"/>
              <a:t>10</a:t>
            </a:r>
            <a:endParaRPr lang="en-US"/>
          </a:p>
          <a:p>
            <a:pPr marL="0" indent="0">
              <a:buNone/>
            </a:pPr>
            <a:r>
              <a:rPr lang="ru-RU"/>
              <a:t>3</a:t>
            </a:r>
            <a:r>
              <a:rPr lang="en-US"/>
              <a:t>	</a:t>
            </a:r>
            <a:r>
              <a:rPr lang="ru-RU"/>
              <a:t>12</a:t>
            </a:r>
            <a:r>
              <a:rPr lang="en-US"/>
              <a:t>	</a:t>
            </a:r>
            <a:r>
              <a:rPr lang="ru-RU"/>
              <a:t>15</a:t>
            </a:r>
            <a:endParaRPr lang="en-US"/>
          </a:p>
          <a:p>
            <a:pPr marL="0" indent="0">
              <a:buNone/>
            </a:pPr>
            <a:r>
              <a:rPr lang="ru-RU"/>
              <a:t>4</a:t>
            </a:r>
            <a:r>
              <a:rPr lang="en-US"/>
              <a:t>	</a:t>
            </a:r>
            <a:r>
              <a:rPr lang="ru-RU"/>
              <a:t>16</a:t>
            </a:r>
            <a:r>
              <a:rPr lang="en-US"/>
              <a:t>	</a:t>
            </a:r>
            <a:r>
              <a:rPr lang="ru-RU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53334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Ветвления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отличие от </a:t>
            </a:r>
            <a:r>
              <a:rPr lang="en-US" b="1"/>
              <a:t>else</a:t>
            </a:r>
            <a:r>
              <a:rPr lang="en-US"/>
              <a:t>, </a:t>
            </a:r>
            <a:r>
              <a:rPr lang="ru-RU"/>
              <a:t>в заголовке</a:t>
            </a:r>
            <a:r>
              <a:rPr lang="ru-RU" b="1"/>
              <a:t> </a:t>
            </a:r>
            <a:r>
              <a:rPr lang="en-US" b="1" err="1"/>
              <a:t>elif</a:t>
            </a:r>
            <a:r>
              <a:rPr lang="en-US" b="1"/>
              <a:t> </a:t>
            </a:r>
            <a:r>
              <a:rPr lang="ru-RU"/>
              <a:t>обязательно должно быть логическое выражение также, как в заголовке </a:t>
            </a:r>
            <a:r>
              <a:rPr lang="en-US" b="1"/>
              <a:t>if</a:t>
            </a:r>
            <a:r>
              <a:rPr lang="en-US"/>
              <a:t>.</a:t>
            </a:r>
            <a:endParaRPr lang="ru-RU"/>
          </a:p>
          <a:p>
            <a:endParaRPr lang="ru-RU"/>
          </a:p>
          <a:p>
            <a:r>
              <a:rPr lang="ru-RU"/>
              <a:t>Для разделения выражений используется переход на новую строку, а для обозначения вложенных выражений – отступы от начала строки.</a:t>
            </a:r>
          </a:p>
        </p:txBody>
      </p:sp>
    </p:spTree>
    <p:extLst>
      <p:ext uri="{BB962C8B-B14F-4D97-AF65-F5344CB8AC3E}">
        <p14:creationId xmlns:p14="http://schemas.microsoft.com/office/powerpoint/2010/main" val="680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Логическое выражение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Условий в логическом выражении может быть несколько, тогда они объединяются операторами </a:t>
            </a:r>
            <a:r>
              <a:rPr lang="en-US"/>
              <a:t>OR </a:t>
            </a:r>
            <a:r>
              <a:rPr lang="ru-RU"/>
              <a:t>или </a:t>
            </a:r>
            <a:r>
              <a:rPr lang="en-US"/>
              <a:t>AND</a:t>
            </a:r>
          </a:p>
          <a:p>
            <a:pPr marL="0" indent="0">
              <a:buNone/>
            </a:pPr>
            <a:r>
              <a:rPr lang="en-US"/>
              <a:t>OR – </a:t>
            </a:r>
            <a:r>
              <a:rPr lang="ru-RU"/>
              <a:t>должно выполняться хотя бы одно из условий</a:t>
            </a:r>
          </a:p>
          <a:p>
            <a:pPr marL="0" indent="0">
              <a:buNone/>
            </a:pPr>
            <a:r>
              <a:rPr lang="en-US"/>
              <a:t>AND – </a:t>
            </a:r>
            <a:r>
              <a:rPr lang="ru-RU"/>
              <a:t>должны выполняться оба условия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if x&gt;0 and y&gt;0: 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if x&gt;0 or 5&gt;=y&gt;0: </a:t>
            </a:r>
          </a:p>
          <a:p>
            <a:pPr marL="0" indent="0">
              <a:buNone/>
            </a:pPr>
            <a:endParaRPr lang="ru-RU">
              <a:solidFill>
                <a:schemeClr val="accent6">
                  <a:lumMod val="50000"/>
                </a:schemeClr>
              </a:solidFill>
            </a:endParaRP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41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Каскадные условия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/>
              <a:t>Пример: программа, определяющая координатную четверть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x =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(input())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y =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(input())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if x &gt; 0 and y &gt; 0: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  print("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Первая четверть")</a:t>
            </a: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elif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x &gt; 0 and y &lt; 0: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  print("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Четвертая четверть")</a:t>
            </a: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elif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y &gt; 0: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  print("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Вторая четверть")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else: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  print("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Третья четверть")</a:t>
            </a:r>
          </a:p>
        </p:txBody>
      </p:sp>
    </p:spTree>
    <p:extLst>
      <p:ext uri="{BB962C8B-B14F-4D97-AF65-F5344CB8AC3E}">
        <p14:creationId xmlns:p14="http://schemas.microsoft.com/office/powerpoint/2010/main" val="328965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Тернарный условный оператор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A = Y if X else Z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    Тернарный оператор по сути включает в себя имя переменной, которой мы присваиваем значение и внутри этой же строки задаем условия, описываемые операторами </a:t>
            </a:r>
            <a:r>
              <a:rPr lang="ru-RU" err="1"/>
              <a:t>if</a:t>
            </a:r>
            <a:r>
              <a:rPr lang="ru-RU"/>
              <a:t>/</a:t>
            </a:r>
            <a:r>
              <a:rPr lang="ru-RU" err="1"/>
              <a:t>or</a:t>
            </a:r>
            <a:r>
              <a:rPr lang="ru-RU"/>
              <a:t>/</a:t>
            </a:r>
            <a:r>
              <a:rPr lang="ru-RU" err="1"/>
              <a:t>else</a:t>
            </a:r>
            <a:r>
              <a:rPr lang="ru-RU"/>
              <a:t>. </a:t>
            </a:r>
            <a:endParaRPr lang="en-US"/>
          </a:p>
          <a:p>
            <a:pPr marL="0" indent="0">
              <a:buNone/>
            </a:pPr>
            <a:r>
              <a:rPr lang="ru-RU"/>
              <a:t>   В данной инструкции интерпретатор выполнит выражение Y, если X истинно, в противном случае выполнится выражение Z.</a:t>
            </a:r>
          </a:p>
        </p:txBody>
      </p:sp>
    </p:spTree>
    <p:extLst>
      <p:ext uri="{BB962C8B-B14F-4D97-AF65-F5344CB8AC3E}">
        <p14:creationId xmlns:p14="http://schemas.microsoft.com/office/powerpoint/2010/main" val="347705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Задачи на ветвления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</a:t>
            </a:r>
            <a:r>
              <a:rPr lang="en-US" dirty="0"/>
              <a:t>)</a:t>
            </a:r>
            <a:r>
              <a:rPr lang="ru-RU" dirty="0"/>
              <a:t> Напишите программу, которая просит пользователя что-нибудь ввести с клавиатуры. Если он вводит какие-нибудь данные, то на экране должно выводиться сообщение «ОК». Если он не вводит данные, а просто нажимает </a:t>
            </a:r>
            <a:r>
              <a:rPr lang="en-US" dirty="0"/>
              <a:t>Enter</a:t>
            </a:r>
            <a:r>
              <a:rPr lang="ru-RU" dirty="0"/>
              <a:t>, то программа ничего не выводит на экран.</a:t>
            </a:r>
          </a:p>
          <a:p>
            <a:pPr marL="0" indent="0">
              <a:buNone/>
            </a:pPr>
            <a:r>
              <a:rPr lang="ru-RU" dirty="0"/>
              <a:t>2</a:t>
            </a:r>
            <a:r>
              <a:rPr lang="en-US" dirty="0"/>
              <a:t>)</a:t>
            </a:r>
            <a:r>
              <a:rPr lang="ru-RU" dirty="0"/>
              <a:t> Напишите программу, принимающую на вход целое число, которая выводит </a:t>
            </a:r>
            <a:r>
              <a:rPr lang="ru-RU" b="1" dirty="0" err="1"/>
              <a:t>True</a:t>
            </a:r>
            <a:r>
              <a:rPr lang="ru-RU" dirty="0"/>
              <a:t>, если переданное значение попадает в интервал (−15,12]∪(14,17)∪[19,+∞) и </a:t>
            </a:r>
            <a:r>
              <a:rPr lang="ru-RU" b="1" dirty="0" err="1"/>
              <a:t>False</a:t>
            </a:r>
            <a:r>
              <a:rPr lang="ru-RU" dirty="0"/>
              <a:t> в противном случае (регистр символов имеет значение).</a:t>
            </a:r>
          </a:p>
        </p:txBody>
      </p:sp>
    </p:spTree>
    <p:extLst>
      <p:ext uri="{BB962C8B-B14F-4D97-AF65-F5344CB8AC3E}">
        <p14:creationId xmlns:p14="http://schemas.microsoft.com/office/powerpoint/2010/main" val="272797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3)</a:t>
            </a:r>
            <a:r>
              <a:rPr lang="ru-RU" dirty="0"/>
              <a:t> Напишите простой калькулятор, который считывает с пользовательского ввода три строки: первое число, второе число и операцию, после чего применяет операцию к введённым числам ("первое число" "операция" "второе число") и выводит результат на экран.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 dirty="0"/>
              <a:t>Поддерживаемые операции: +, -, /, *, </a:t>
            </a:r>
            <a:r>
              <a:rPr lang="ru-RU" dirty="0" err="1"/>
              <a:t>mod</a:t>
            </a:r>
            <a:r>
              <a:rPr lang="ru-RU" dirty="0"/>
              <a:t>, </a:t>
            </a:r>
            <a:r>
              <a:rPr lang="ru-RU" dirty="0" err="1"/>
              <a:t>pow</a:t>
            </a:r>
            <a:r>
              <a:rPr lang="ru-RU" dirty="0"/>
              <a:t>, </a:t>
            </a:r>
            <a:r>
              <a:rPr lang="ru-RU" dirty="0" err="1"/>
              <a:t>div</a:t>
            </a:r>
            <a:r>
              <a:rPr lang="ru-RU" dirty="0"/>
              <a:t>, где</a:t>
            </a:r>
          </a:p>
          <a:p>
            <a:pPr marL="0" indent="0">
              <a:buNone/>
            </a:pPr>
            <a:r>
              <a:rPr lang="ru-RU" dirty="0" err="1"/>
              <a:t>mod</a:t>
            </a:r>
            <a:r>
              <a:rPr lang="ru-RU" dirty="0"/>
              <a:t> — это взятие остатка от деления,</a:t>
            </a:r>
          </a:p>
          <a:p>
            <a:pPr marL="0" indent="0">
              <a:buNone/>
            </a:pPr>
            <a:r>
              <a:rPr lang="ru-RU" dirty="0" err="1"/>
              <a:t>pow</a:t>
            </a:r>
            <a:r>
              <a:rPr lang="ru-RU" dirty="0"/>
              <a:t> — возведение в степень,</a:t>
            </a:r>
          </a:p>
          <a:p>
            <a:pPr marL="0" indent="0">
              <a:buNone/>
            </a:pPr>
            <a:r>
              <a:rPr lang="ru-RU" dirty="0" err="1"/>
              <a:t>div</a:t>
            </a:r>
            <a:r>
              <a:rPr lang="ru-RU" dirty="0"/>
              <a:t> — целочисленное деление.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 dirty="0"/>
              <a:t>Если выполняется деление и второе число равно 0, необходимо выводить строку "Деление на 0!".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 dirty="0"/>
              <a:t>Обратите внимание, что на вход программе приходят вещественные числа.</a:t>
            </a:r>
          </a:p>
        </p:txBody>
      </p:sp>
    </p:spTree>
    <p:extLst>
      <p:ext uri="{BB962C8B-B14F-4D97-AF65-F5344CB8AC3E}">
        <p14:creationId xmlns:p14="http://schemas.microsoft.com/office/powerpoint/2010/main" val="10936779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74CDFD2AB04B4CBA3BB2B9A288FCAE" ma:contentTypeVersion="2" ma:contentTypeDescription="Create a new document." ma:contentTypeScope="" ma:versionID="4fcebc2a00a724eb24763b491bb0110f">
  <xsd:schema xmlns:xsd="http://www.w3.org/2001/XMLSchema" xmlns:xs="http://www.w3.org/2001/XMLSchema" xmlns:p="http://schemas.microsoft.com/office/2006/metadata/properties" xmlns:ns2="b58f4340-86ac-42c8-bc41-e4129e00cedc" targetNamespace="http://schemas.microsoft.com/office/2006/metadata/properties" ma:root="true" ma:fieldsID="1fec566cea085da58f47930292f024d8" ns2:_="">
    <xsd:import namespace="b58f4340-86ac-42c8-bc41-e4129e00ce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f4340-86ac-42c8-bc41-e4129e00ce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A94240-1DF6-4781-A522-DA9003A71CC3}">
  <ds:schemaRefs>
    <ds:schemaRef ds:uri="b58f4340-86ac-42c8-bc41-e4129e00ce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C70D7BF-7B7B-4350-B12D-0C9683BC245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56860B4-F158-4459-9447-F1478656A2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31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Python</vt:lpstr>
      <vt:lpstr>Условия</vt:lpstr>
      <vt:lpstr>Ветвления, расширенный вариант</vt:lpstr>
      <vt:lpstr>Ветвления</vt:lpstr>
      <vt:lpstr>Логическое выражение</vt:lpstr>
      <vt:lpstr>Каскадные условия </vt:lpstr>
      <vt:lpstr>Тернарный условный оператор</vt:lpstr>
      <vt:lpstr>Задачи на ветвления</vt:lpstr>
      <vt:lpstr>Задачи</vt:lpstr>
      <vt:lpstr>Задачи</vt:lpstr>
      <vt:lpstr>Цикл While</vt:lpstr>
      <vt:lpstr>While</vt:lpstr>
      <vt:lpstr>While</vt:lpstr>
      <vt:lpstr>While</vt:lpstr>
      <vt:lpstr>Break, continue</vt:lpstr>
      <vt:lpstr>Пример</vt:lpstr>
      <vt:lpstr>Пример</vt:lpstr>
      <vt:lpstr>Задание 1*</vt:lpstr>
      <vt:lpstr>Задание </vt:lpstr>
      <vt:lpstr>Задачи</vt:lpstr>
      <vt:lpstr>Цикл For</vt:lpstr>
      <vt:lpstr>ФУНКЦИЯ RANGE </vt:lpstr>
      <vt:lpstr>for</vt:lpstr>
      <vt:lpstr>Range - функция, возвращающая последовательность </vt:lpstr>
      <vt:lpstr>Пример</vt:lpstr>
      <vt:lpstr>Оператор continue </vt:lpstr>
      <vt:lpstr>Оператор break </vt:lpstr>
      <vt:lpstr>Else в for </vt:lpstr>
      <vt:lpstr>Задачи</vt:lpstr>
      <vt:lpstr>Задачи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</dc:creator>
  <cp:revision>18</cp:revision>
  <dcterms:created xsi:type="dcterms:W3CDTF">2019-09-19T04:22:11Z</dcterms:created>
  <dcterms:modified xsi:type="dcterms:W3CDTF">2020-10-05T20:11:11Z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0x010100CD74CDFD2AB04B4CBA3BB2B9A288FCAE</vt:lpwstr>
  </property>
</Properties>
</file>