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0A7395-4E19-4113-942A-3C348F695A40}">
  <a:tblStyle styleId="{BD0A7395-4E19-4113-942A-3C348F695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построение неявного непрерывного метода можно использовать те же ослабленные условия порядка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решения этих уравнений так же делается предположение об общем виде искомых функций b_i</a:t>
            </a:r>
            <a:br>
              <a:rPr lang="ru-RU"/>
            </a:br>
            <a:r>
              <a:rPr lang="ru-RU"/>
              <a:t>При решении этих уравнений с коэффициентами из двух методов с прошлого слайда получаем непрерывные их расширения (на слайде)...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Если после sq этапов у нас в распоряжении имеется интерполянт порядка q, то мы можем добавить к методу q + 1 явный этап, взяв значения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этого интерполянта в точках csq +1, csq +2, ..., csq +q+1, и получить явным способом новые </a:t>
            </a:r>
            <a:r>
              <a:rPr lang="ru-RU"/>
              <a:t>значения </a:t>
            </a:r>
            <a:r>
              <a:rPr lang="ru-RU"/>
              <a:t>правых частей ОДУ</a:t>
            </a:r>
            <a:br>
              <a:rPr lang="ru-RU"/>
            </a:br>
            <a:r>
              <a:rPr lang="ru-RU"/>
              <a:t>Так можно делать неограниченное </a:t>
            </a:r>
            <a:r>
              <a:rPr lang="ru-RU"/>
              <a:t>количество</a:t>
            </a:r>
            <a:r>
              <a:rPr lang="ru-RU"/>
              <a:t> раз, повышая </a:t>
            </a:r>
            <a:r>
              <a:rPr lang="ru-RU"/>
              <a:t>равномерный</a:t>
            </a:r>
            <a:r>
              <a:rPr lang="ru-RU"/>
              <a:t> порядок метода на 1, но это неэффективно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f5ca5cb3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df5ca5cb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 некоторых точках интерполянты порядка q могут давать сходимость большего порядка. Очевидно, что в точках θ = 0 и θ = 1 при-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меняемые нами интерполянты совпадают с решением, полученным дискретным методом, и потому в этих точках приближение сходится с порядком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дискретного метода. Такие точки называются точками сверхсходимости. Их можно найти решая отрносительно θ условия более высокого равномерного порядка, чем q.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двухшагового метода:</a:t>
            </a:r>
            <a:endParaRPr/>
          </a:p>
        </p:txBody>
      </p:sp>
      <p:sp>
        <p:nvSpPr>
          <p:cNvPr id="184" name="Google Shape;184;g2df5ca5cb3e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022da518a_4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e022da518a_4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трехшагового метода хочется уравнение для пятого порядка не решается, зато для четвертого можно получить новые точки и сделать шаг повышения сложным способом и попробовать поискать точки сверхсходимости у новых интреполянтов.</a:t>
            </a:r>
            <a:br>
              <a:rPr lang="ru-RU"/>
            </a:br>
            <a:r>
              <a:rPr lang="ru-RU"/>
              <a:t>В итоге </a:t>
            </a:r>
            <a:r>
              <a:rPr lang="ru-RU"/>
              <a:t>приходится</a:t>
            </a:r>
            <a:r>
              <a:rPr lang="ru-RU"/>
              <a:t> добавлять еще 5 явных явных этапов, но получаем пятый порядок…</a:t>
            </a:r>
            <a:endParaRPr/>
          </a:p>
        </p:txBody>
      </p:sp>
      <p:sp>
        <p:nvSpPr>
          <p:cNvPr id="196" name="Google Shape;196;g2e022da518a_4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f5ca5cb3e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df5ca5cb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проверки были рассмотрены задачи с постоянным и переменным запаздыванием. Здесь примеры. Задач было больше</a:t>
            </a:r>
            <a:br>
              <a:rPr lang="ru-RU"/>
            </a:br>
            <a:r>
              <a:rPr lang="ru-RU"/>
              <a:t>Также графики решения </a:t>
            </a:r>
            <a:endParaRPr/>
          </a:p>
        </p:txBody>
      </p:sp>
      <p:sp>
        <p:nvSpPr>
          <p:cNvPr id="209" name="Google Shape;209;g2df5ca5cb3e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022da518a_4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e022da518a_4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Первые 2 графика демонстрируют сходимость четвёртого порядка для двухшагового метода.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 Этот результат превосходит теоретические предположения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трёхшагового метода получаем порядок сходимости 3, что и было предсказано</a:t>
            </a:r>
            <a:endParaRPr/>
          </a:p>
        </p:txBody>
      </p:sp>
      <p:sp>
        <p:nvSpPr>
          <p:cNvPr id="221" name="Google Shape;221;g2e022da518a_4_1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022da518a_4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e022da518a_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построенного с использованием повышения порядка </a:t>
            </a:r>
            <a:r>
              <a:rPr lang="ru-RU"/>
              <a:t>трехшагового</a:t>
            </a:r>
            <a:r>
              <a:rPr lang="ru-RU"/>
              <a:t> метода действительно получаем порядок 5 в задачах с запаздыванием,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что аналогично поведению явных непрерывных методов </a:t>
            </a:r>
            <a:endParaRPr/>
          </a:p>
        </p:txBody>
      </p:sp>
      <p:sp>
        <p:nvSpPr>
          <p:cNvPr id="234" name="Google Shape;234;g2e022da518a_4_1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В итоге хотелось бы отметить, что все задачи были выполнены, а результаты </a:t>
            </a:r>
            <a:r>
              <a:rPr lang="ru-RU"/>
              <a:t>удовлетворительны</a:t>
            </a:r>
            <a:br>
              <a:rPr lang="ru-RU"/>
            </a:b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 ростом вычислительных мощностей численное решение различных задач стало применимым повсеместно и широко распространилось.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Методы численного решения дифференциальных уравнений применяются, когда нет возможности построить аналитическое решение. </a:t>
            </a:r>
            <a:br>
              <a:rPr lang="ru-RU"/>
            </a:br>
            <a:r>
              <a:rPr lang="ru-RU"/>
              <a:t>Исследование методов решения ДУ с запаздыванием актуально в силу присутствия задач, содержащих ДУЗА в различных прикладных науках: физика/динамика, модель SIR для моделирования болезней (COVID).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Зачастую классические методы в силу специфики задачи не позволяют получить достаточно точное решение.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Такие задачи называют жесткими. Исследование и разработка методов для решения этих задач – тема данной работы.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Прочитать раскрыть аббревиатуры</a:t>
            </a:r>
            <a:endParaRPr/>
          </a:p>
        </p:txBody>
      </p:sp>
      <p:sp>
        <p:nvSpPr>
          <p:cNvPr id="61" name="Google Shape;6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Основные задачи данной работы:</a:t>
            </a:r>
            <a:br>
              <a:rPr lang="ru-RU"/>
            </a:br>
            <a:r>
              <a:rPr lang="ru-RU"/>
              <a:t>Можно быстро ознакомиться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На каждой остановимся подробнее далее</a:t>
            </a:r>
            <a:endParaRPr/>
          </a:p>
        </p:txBody>
      </p:sp>
      <p:sp>
        <p:nvSpPr>
          <p:cNvPr id="69" name="Google Shape;6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Когда говорят о численных методах решения ДУ, обычно имеют в виду явные методы (о неявных методах речь </a:t>
            </a:r>
            <a:r>
              <a:rPr lang="ru-RU"/>
              <a:t>пойдет</a:t>
            </a:r>
            <a:r>
              <a:rPr lang="ru-RU"/>
              <a:t> далее).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Одна из важных характеристик метода - кол-во шагов. Приближения k_i…</a:t>
            </a:r>
            <a:br>
              <a:rPr lang="ru-RU"/>
            </a:br>
            <a:r>
              <a:rPr lang="ru-RU"/>
              <a:t>Классический метод на экране. Он имеет 4 шага.</a:t>
            </a:r>
            <a:br>
              <a:rPr lang="ru-RU"/>
            </a:br>
            <a:r>
              <a:rPr lang="ru-RU"/>
              <a:t>Явные методы просты в реализации. Пример на экране. Можно просто переписать формулы и все работает!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Классический метод имеет 4 порядок сходимости.</a:t>
            </a:r>
            <a:endParaRPr/>
          </a:p>
        </p:txBody>
      </p:sp>
      <p:sp>
        <p:nvSpPr>
          <p:cNvPr id="77" name="Google Shape;7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На графике можно увидеть, что на чуть более сложной задаче (с затухающей структурой) явный метод с одним этапом дает большую ошибку.</a:t>
            </a:r>
            <a:br>
              <a:rPr lang="ru-RU"/>
            </a:br>
            <a:r>
              <a:rPr lang="ru-RU"/>
              <a:t>Важным этапом конструирования методов РК является выбор коэффициентов исходя из оценки погрешности на каждом шаге относительно длины шага H.</a:t>
            </a:r>
            <a:br>
              <a:rPr lang="ru-RU"/>
            </a:br>
            <a:r>
              <a:rPr lang="ru-RU"/>
              <a:t>Эти уравнения получаются напрямую из идеи методов РК – приближения ряда Тейлора до некоторой производной (на слайде </a:t>
            </a:r>
            <a:r>
              <a:rPr b="1" lang="ru-RU"/>
              <a:t>p</a:t>
            </a:r>
            <a:r>
              <a:rPr lang="ru-RU"/>
              <a:t>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определения вида уравнений существует теория </a:t>
            </a:r>
            <a:r>
              <a:rPr b="1" lang="ru-RU"/>
              <a:t>помеченных деревьев</a:t>
            </a:r>
            <a:r>
              <a:rPr lang="ru-RU"/>
              <a:t>, на ней останавливаться не будем.</a:t>
            </a:r>
            <a:br>
              <a:rPr lang="ru-RU"/>
            </a:br>
            <a:r>
              <a:rPr lang="ru-RU"/>
              <a:t>В работе </a:t>
            </a:r>
            <a:r>
              <a:rPr lang="ru-RU"/>
              <a:t>сделан</a:t>
            </a:r>
            <a:r>
              <a:rPr lang="ru-RU"/>
              <a:t> акцент на уравнения чистых квадратур (первые 3 на слайде).</a:t>
            </a:r>
            <a:br>
              <a:rPr lang="ru-RU"/>
            </a:br>
            <a:br>
              <a:rPr lang="ru-RU"/>
            </a:br>
            <a:r>
              <a:rPr lang="ru-RU"/>
              <a:t>Для практической оценки порядка сходимости метода происходит решение задачи на различных сетках и сравнение полной погрешности </a:t>
            </a:r>
            <a:r>
              <a:rPr lang="ru-RU"/>
              <a:t>относительно</a:t>
            </a:r>
            <a:r>
              <a:rPr lang="ru-RU"/>
              <a:t> точного решения.</a:t>
            </a:r>
            <a:br>
              <a:rPr lang="ru-RU"/>
            </a:br>
            <a:r>
              <a:rPr lang="ru-RU"/>
              <a:t>Как видно на слайде для метода третьего порядка с уменьшением шага в 2 раза погрешность уменьшается в 8 (почти) раз.</a:t>
            </a:r>
            <a:br>
              <a:rPr lang="ru-RU"/>
            </a:br>
            <a:br>
              <a:rPr lang="ru-RU"/>
            </a:br>
            <a:r>
              <a:rPr lang="ru-RU"/>
              <a:t>Для удобной демонстрации сходимости метода использованы ломаные сходимости, а именно полная погрешность и её теоретический “наклон” на логарифмической шкале.</a:t>
            </a:r>
            <a:endParaRPr/>
          </a:p>
        </p:txBody>
      </p:sp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Явные методы плохо применимы для задач с запаздыванием, так как для подсчета значений из прошлого на </a:t>
            </a:r>
            <a:r>
              <a:rPr lang="ru-RU"/>
              <a:t>не кратной</a:t>
            </a:r>
            <a:r>
              <a:rPr lang="ru-RU"/>
              <a:t> шагу сетке (или при функциональном запаздывании) приходилось бы каждый раз возвращаться в начало промежутка.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ru-RU"/>
            </a:br>
            <a:r>
              <a:rPr lang="ru-RU"/>
              <a:t>Непрерывные методы предоставляют удобный механизм для расчета нового приближения в любой точке между уже </a:t>
            </a:r>
            <a:r>
              <a:rPr lang="ru-RU"/>
              <a:t>вычисленными</a:t>
            </a:r>
            <a:r>
              <a:rPr lang="ru-RU"/>
              <a:t>. Это достигается за </a:t>
            </a:r>
            <a:r>
              <a:rPr lang="ru-RU"/>
              <a:t>счет</a:t>
            </a:r>
            <a:r>
              <a:rPr lang="ru-RU"/>
              <a:t> введения зависимости коэффициентов b_i от theta. Это может быть использовано для увеличения точности в промежутках (на графике видно основные длинные шаги и добавочные пунктиром). Они решают проблему с рекурсией в задаче с запаздыванием. Теперь можно хранить вычисленные K_i и получать приближения из прошлого в </a:t>
            </a:r>
            <a:r>
              <a:rPr lang="ru-RU"/>
              <a:t>любой</a:t>
            </a:r>
            <a:r>
              <a:rPr lang="ru-RU"/>
              <a:t> точке.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/>
              <a:t>Вторая пара уравнений показывает вид шага непрерывного метода.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Обычно для метода рассматривают условия порядка вида как на слайде. То есть здесь требуют третьего порядка в основных точках приближения и второго во всех остальных.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Эти порядки называются дискретным и равномерным.</a:t>
            </a:r>
            <a:br>
              <a:rPr lang="ru-RU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исследования непрерывных методов выбран метод CERK.</a:t>
            </a:r>
            <a:br>
              <a:rPr lang="ru-RU"/>
            </a:br>
            <a:endParaRPr/>
          </a:p>
        </p:txBody>
      </p:sp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Неявные методы имеют вид: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Их таблица бутчера квадратная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Первые неявные методы …</a:t>
            </a:r>
            <a:br>
              <a:rPr lang="ru-RU"/>
            </a:br>
            <a:br>
              <a:rPr lang="ru-RU"/>
            </a:br>
            <a:r>
              <a:rPr lang="ru-RU"/>
              <a:t>Неявные потому что k зависит от k и для вычислений надо решать алгебраическую систему.</a:t>
            </a:r>
            <a:br>
              <a:rPr lang="ru-RU"/>
            </a:br>
            <a:r>
              <a:rPr lang="ru-RU"/>
              <a:t>На практике это делали методом простых итераций и делают методом Ньютона (но для него необходимо знать полную производную правой части).</a:t>
            </a:r>
            <a:endParaRPr/>
          </a:p>
        </p:txBody>
      </p:sp>
      <p:sp>
        <p:nvSpPr>
          <p:cNvPr id="126" name="Google Shape;12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Понятие коллокации как раз и обозначает совпадение частных производных у некоторого искомого многочлена порядка s в s узлах приближения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Предположим есть коллокационный полином 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Утверждается, что чтобы метод был </a:t>
            </a:r>
            <a:r>
              <a:rPr lang="ru-RU"/>
              <a:t>коллокационным</a:t>
            </a:r>
            <a:r>
              <a:rPr lang="ru-RU"/>
              <a:t>, </a:t>
            </a:r>
            <a:r>
              <a:rPr lang="ru-RU"/>
              <a:t>необходимо чтобы его коэффициенты удовлетворяли уравнениям…</a:t>
            </a:r>
            <a:br>
              <a:rPr lang="ru-RU"/>
            </a:br>
            <a:r>
              <a:rPr lang="ru-RU"/>
              <a:t>На практике стоит сначала решить уравнение снизу (корни смещенного полинома Лежандра), это абсциссы приближений k_i – точки c_i. Остальные найти посто.</a:t>
            </a:r>
            <a:br>
              <a:rPr lang="ru-RU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Утверждается, что только такие методы могут иметь порядок сходимости 2s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ru-RU"/>
            </a:br>
            <a:r>
              <a:rPr lang="ru-RU"/>
              <a:t>Рассмотренные методы с порядком 2s:</a:t>
            </a:r>
            <a:endParaRPr/>
          </a:p>
        </p:txBody>
      </p:sp>
      <p:sp>
        <p:nvSpPr>
          <p:cNvPr id="143" name="Google Shape;14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800"/>
              <a:buFont typeface="Calibri"/>
              <a:buNone/>
              <a:defRPr b="1" sz="4800">
                <a:solidFill>
                  <a:srgbClr val="95373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53734"/>
              </a:buClr>
              <a:buSzPts val="3200"/>
              <a:buNone/>
              <a:defRPr>
                <a:solidFill>
                  <a:srgbClr val="953734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чая страница. БЕЛЫЙ ФОН.">
  <p:cSld name="Рабочая страница. БЕЛЫЙ ФОН.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2411760" y="188640"/>
            <a:ext cx="648072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None/>
              <a:defRPr sz="3200">
                <a:solidFill>
                  <a:srgbClr val="95373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2411760" y="1268760"/>
            <a:ext cx="62853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467544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467544" y="1268760"/>
            <a:ext cx="1728192" cy="13681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67544" y="2852936"/>
            <a:ext cx="1728192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467544" y="4365104"/>
            <a:ext cx="1728192" cy="1440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">
  <p:cSld name="Закрывающий слайд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371600" y="285293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None/>
              <a:defRPr sz="2800">
                <a:solidFill>
                  <a:srgbClr val="953734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чая страница. КРАСНЫЙ ФОН.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411760" y="188640"/>
            <a:ext cx="648072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None/>
              <a:defRPr sz="3200">
                <a:solidFill>
                  <a:srgbClr val="95373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67544" y="12687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467544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чая страница. СЕРЫЙ ФОН.">
  <p:cSld name="Рабочая страница. СЕРЫЙ ФОН.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/>
        </p:nvSpPr>
        <p:spPr>
          <a:xfrm>
            <a:off x="2411760" y="188640"/>
            <a:ext cx="648072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None/>
            </a:pPr>
            <a:r>
              <a:rPr b="0" i="0" lang="ru-RU" sz="32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КОЛОНТИТУЛ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67544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411760" y="1268760"/>
            <a:ext cx="62853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544" y="1268760"/>
            <a:ext cx="1728192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67544" y="2852936"/>
            <a:ext cx="1728192" cy="12961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67544" y="4365104"/>
            <a:ext cx="1728192" cy="1440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6.png"/><Relationship Id="rId4" Type="http://schemas.openxmlformats.org/officeDocument/2006/relationships/image" Target="../media/image36.png"/><Relationship Id="rId5" Type="http://schemas.openxmlformats.org/officeDocument/2006/relationships/image" Target="../media/image49.png"/><Relationship Id="rId6" Type="http://schemas.openxmlformats.org/officeDocument/2006/relationships/image" Target="../media/image7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7.png"/><Relationship Id="rId4" Type="http://schemas.openxmlformats.org/officeDocument/2006/relationships/image" Target="../media/image57.png"/><Relationship Id="rId5" Type="http://schemas.openxmlformats.org/officeDocument/2006/relationships/image" Target="../media/image5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6.png"/><Relationship Id="rId4" Type="http://schemas.openxmlformats.org/officeDocument/2006/relationships/image" Target="../media/image61.png"/><Relationship Id="rId5" Type="http://schemas.openxmlformats.org/officeDocument/2006/relationships/image" Target="../media/image50.png"/><Relationship Id="rId6" Type="http://schemas.openxmlformats.org/officeDocument/2006/relationships/image" Target="../media/image62.png"/><Relationship Id="rId7" Type="http://schemas.openxmlformats.org/officeDocument/2006/relationships/image" Target="../media/image6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2.png"/><Relationship Id="rId4" Type="http://schemas.openxmlformats.org/officeDocument/2006/relationships/image" Target="../media/image48.png"/><Relationship Id="rId5" Type="http://schemas.openxmlformats.org/officeDocument/2006/relationships/image" Target="../media/image75.png"/><Relationship Id="rId6" Type="http://schemas.openxmlformats.org/officeDocument/2006/relationships/image" Target="../media/image65.png"/><Relationship Id="rId7" Type="http://schemas.openxmlformats.org/officeDocument/2006/relationships/image" Target="../media/image55.png"/><Relationship Id="rId8" Type="http://schemas.openxmlformats.org/officeDocument/2006/relationships/image" Target="../media/image5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3.png"/><Relationship Id="rId4" Type="http://schemas.openxmlformats.org/officeDocument/2006/relationships/image" Target="../media/image74.png"/><Relationship Id="rId5" Type="http://schemas.openxmlformats.org/officeDocument/2006/relationships/image" Target="../media/image64.png"/><Relationship Id="rId6" Type="http://schemas.openxmlformats.org/officeDocument/2006/relationships/image" Target="../media/image67.png"/><Relationship Id="rId7" Type="http://schemas.openxmlformats.org/officeDocument/2006/relationships/image" Target="../media/image6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0.png"/><Relationship Id="rId4" Type="http://schemas.openxmlformats.org/officeDocument/2006/relationships/image" Target="../media/image58.png"/><Relationship Id="rId5" Type="http://schemas.openxmlformats.org/officeDocument/2006/relationships/image" Target="../media/image73.png"/><Relationship Id="rId6" Type="http://schemas.openxmlformats.org/officeDocument/2006/relationships/image" Target="../media/image7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10.png"/><Relationship Id="rId13" Type="http://schemas.openxmlformats.org/officeDocument/2006/relationships/image" Target="../media/image7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Relationship Id="rId15" Type="http://schemas.openxmlformats.org/officeDocument/2006/relationships/image" Target="../media/image3.png"/><Relationship Id="rId14" Type="http://schemas.openxmlformats.org/officeDocument/2006/relationships/image" Target="../media/image33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4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Relationship Id="rId8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Relationship Id="rId6" Type="http://schemas.openxmlformats.org/officeDocument/2006/relationships/image" Target="../media/image38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1099592" y="1059702"/>
            <a:ext cx="7432848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САНКТ-ПЕТЕРБУРГСКИЙ ГОСУДАРСТВЕННЫЙ УНИВЕРСИТЕТ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ПРИКЛАДНОЙ МАТЕМАТИКИ – ПРОЦЕССОВ УПРАВЛЕНИЯ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ИНФОРМАЦИОННЫХ СИСТЕМ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1343608" y="1946500"/>
            <a:ext cx="6944816" cy="1194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Левин Кирилл Евгеньевич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интерполянтов высокого порядка для коллокационных методов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343608" y="3610830"/>
            <a:ext cx="69447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Направление 01.03.02</a:t>
            </a:r>
            <a:b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«Прикладная математика и информатика»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5943600" y="4690302"/>
            <a:ext cx="29158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андидат физико-математических наук,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доцент, Еремин А. С.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3715842" y="5613632"/>
            <a:ext cx="16873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Объединение подходов</a:t>
            </a:r>
            <a:endParaRPr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75" y="4278622"/>
            <a:ext cx="3923274" cy="16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50" y="4494185"/>
            <a:ext cx="2520675" cy="11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75" y="1057615"/>
            <a:ext cx="39338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91700" y="3063000"/>
            <a:ext cx="535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Ослабленные условия третьего равномерного порядка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9075" y="1364290"/>
            <a:ext cx="15430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4963763" y="1057625"/>
            <a:ext cx="393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Общий вид искомых функций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244100" y="5730000"/>
            <a:ext cx="393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Теоретический равномерный порядок - 2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5044700" y="5730000"/>
            <a:ext cx="393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Теоретический равномерный порядок - 3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Повышение равномерного порядка</a:t>
            </a:r>
            <a:endParaRPr/>
          </a:p>
        </p:txBody>
      </p: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675475" y="2605025"/>
            <a:ext cx="523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525" y="4014813"/>
            <a:ext cx="58388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850" y="5205725"/>
            <a:ext cx="43815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50" y="1011725"/>
            <a:ext cx="6836426" cy="28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Сверхсходимость</a:t>
            </a:r>
            <a:endParaRPr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0" y="1183875"/>
            <a:ext cx="2796900" cy="8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00" y="2563215"/>
            <a:ext cx="25336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6525" y="3732076"/>
            <a:ext cx="4945834" cy="23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625" y="1057615"/>
            <a:ext cx="5906398" cy="244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900" y="4276453"/>
            <a:ext cx="3048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Сверхсходимость</a:t>
            </a:r>
            <a:endParaRPr/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75" y="1085479"/>
            <a:ext cx="3716500" cy="8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63" y="1893525"/>
            <a:ext cx="4460925" cy="7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675" y="2911200"/>
            <a:ext cx="3919241" cy="26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 rotWithShape="1">
          <a:blip r:embed="rId6">
            <a:alphaModFix/>
          </a:blip>
          <a:srcRect b="0" l="0" r="0" t="32750"/>
          <a:stretch/>
        </p:blipFill>
        <p:spPr>
          <a:xfrm>
            <a:off x="4958750" y="1933277"/>
            <a:ext cx="4122600" cy="6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7575" y="2700861"/>
            <a:ext cx="4906425" cy="288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18744" y="1015076"/>
            <a:ext cx="2002615" cy="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Результаты тестов</a:t>
            </a:r>
            <a:endParaRPr/>
          </a:p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225" y="1018515"/>
            <a:ext cx="32004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709" y="4050849"/>
            <a:ext cx="2844816" cy="21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938" y="1018515"/>
            <a:ext cx="18383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138" y="2380600"/>
            <a:ext cx="3957950" cy="16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3006" y="4050850"/>
            <a:ext cx="2780831" cy="21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Результаты тестов</a:t>
            </a:r>
            <a:endParaRPr/>
          </a:p>
        </p:txBody>
      </p:sp>
      <p:sp>
        <p:nvSpPr>
          <p:cNvPr id="224" name="Google Shape;224;p21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50" y="937927"/>
            <a:ext cx="3028125" cy="239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225" y="3315062"/>
            <a:ext cx="3028125" cy="24342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/>
        </p:nvSpPr>
        <p:spPr>
          <a:xfrm>
            <a:off x="467547" y="5654075"/>
            <a:ext cx="313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Ломаные сходимости метода типа Гаусса с 2 этапами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5809135" y="5654075"/>
            <a:ext cx="313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Ломаные сходимости метода типа Гаусса с 3 этапами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3413" y="934290"/>
            <a:ext cx="2989752" cy="240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550" y="3315050"/>
            <a:ext cx="3028125" cy="239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Результаты тестов</a:t>
            </a:r>
            <a:endParaRPr/>
          </a:p>
        </p:txBody>
      </p:sp>
      <p:sp>
        <p:nvSpPr>
          <p:cNvPr id="237" name="Google Shape;237;p22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60" y="1966347"/>
            <a:ext cx="3945890" cy="31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475" y="1966350"/>
            <a:ext cx="3945870" cy="31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/>
        </p:nvSpPr>
        <p:spPr>
          <a:xfrm>
            <a:off x="189450" y="5088750"/>
            <a:ext cx="87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Ломаные сходимости метода типа Гаусса с 3 этапами и использованием точек сверхсходимости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2411760" y="188640"/>
            <a:ext cx="648072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100000"/>
              <a:buFont typeface="Calibri"/>
              <a:buNone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467544" y="64482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0" y="1146955"/>
            <a:ext cx="8892480" cy="671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661387" y="1251474"/>
            <a:ext cx="7177596" cy="4523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Хайрер Э., Нёрсетт С.П., Ваннер Г. Решение обыкновенных дифференциальных уравнений. Нежесткие задачи пер.с англ. </a:t>
            </a:r>
            <a:b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И.А. Кульчицкого, С.C. Филиппова, под ред. С.C. Филиппова.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Хайрер Э., Ваннер Г.  Решение обыкновенных дифференциальных уравнений. Жесткие и дифференциально-алгебраические задачи пер. с англ. под ред. С.C. Филиппова.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Bellen A., Zennaro M. Numerical methods for delay differential equations.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 C. A. H. A test set of functional differential equations, Tech. Rep. 243, Manchester Centre for Computational Mathematics.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idx="1" type="subTitle"/>
          </p:nvPr>
        </p:nvSpPr>
        <p:spPr>
          <a:xfrm>
            <a:off x="1371600" y="2492896"/>
            <a:ext cx="6400800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000"/>
              <a:buNone/>
            </a:pP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Численное решение ДУ</a:t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050" y="4071837"/>
            <a:ext cx="2848300" cy="21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4241451"/>
            <a:ext cx="5141675" cy="19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5">
            <a:alphaModFix/>
          </a:blip>
          <a:srcRect b="12470" l="856" r="650" t="1463"/>
          <a:stretch/>
        </p:blipFill>
        <p:spPr>
          <a:xfrm>
            <a:off x="152375" y="999575"/>
            <a:ext cx="5706258" cy="23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6">
            <a:alphaModFix/>
          </a:blip>
          <a:srcRect b="767" l="865" r="786" t="836"/>
          <a:stretch/>
        </p:blipFill>
        <p:spPr>
          <a:xfrm>
            <a:off x="6453650" y="999575"/>
            <a:ext cx="2438700" cy="23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Цель</a:t>
            </a:r>
            <a:endParaRPr/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250150" y="1268750"/>
            <a:ext cx="872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ru-RU" sz="3240"/>
              <a:t>Исследование методов Рунге — Кутты с гауссовой коллокацией для решения ОДУ, анализ их сходимости при решении ДУЗА и построение на их основе непрерывных методов, позволяющих достичь порядка</a:t>
            </a:r>
            <a:endParaRPr sz="324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35"/>
              <a:buNone/>
            </a:pPr>
            <a:r>
              <a:rPr lang="ru-RU" sz="3240"/>
              <a:t>сходимости, аналогичного случаю ОДУ.</a:t>
            </a:r>
            <a:endParaRPr sz="3240"/>
          </a:p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Задачи</a:t>
            </a:r>
            <a:endParaRPr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250150" y="1268750"/>
            <a:ext cx="8723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1. Изучить методы Рунге — Кутты типа Гаусса для решения ОДУ. Используя коллокационный полином в качестве непрерывного расширения метода, оценить порядок их сходимости при решении ДУЗА.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2. Построить интерполянты высокого порядка для получения нужного порядка сходимости.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-RU"/>
              <a:t>3. Провести серию вычислительных экспериментов для подтверждения заявляемого порядка сходимости на практике.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0810"/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Явные методы</a:t>
            </a:r>
            <a:endParaRPr/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50" y="1335890"/>
            <a:ext cx="18383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300" y="3661265"/>
            <a:ext cx="2590800" cy="36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1"/>
          <p:cNvGrpSpPr/>
          <p:nvPr/>
        </p:nvGrpSpPr>
        <p:grpSpPr>
          <a:xfrm>
            <a:off x="3014250" y="4175615"/>
            <a:ext cx="2076450" cy="1397850"/>
            <a:chOff x="339300" y="2490740"/>
            <a:chExt cx="2076450" cy="1397850"/>
          </a:xfrm>
        </p:grpSpPr>
        <p:pic>
          <p:nvPicPr>
            <p:cNvPr id="84" name="Google Shape;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8350" y="2490740"/>
              <a:ext cx="1095375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8350" y="2740790"/>
              <a:ext cx="2057400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9300" y="3698090"/>
              <a:ext cx="1876425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8350" y="3219440"/>
              <a:ext cx="2057400" cy="419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" name="Google Shape;88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01150" y="1350178"/>
            <a:ext cx="8477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60100" y="1335890"/>
            <a:ext cx="6286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8344" y="1893465"/>
            <a:ext cx="16002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8350" y="2360190"/>
            <a:ext cx="42576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8350" y="3661265"/>
            <a:ext cx="22193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28500" y="4023237"/>
            <a:ext cx="3094499" cy="225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93600" y="911640"/>
            <a:ext cx="2642819" cy="311159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/>
        </p:nvSpPr>
        <p:spPr>
          <a:xfrm>
            <a:off x="561250" y="5147175"/>
            <a:ext cx="18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Таблица Бутчера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 Порядок сходимости метода</a:t>
            </a:r>
            <a:endParaRPr/>
          </a:p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3" name="Google Shape;10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38" y="1062845"/>
            <a:ext cx="2772025" cy="20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875" y="3540925"/>
            <a:ext cx="3469675" cy="27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8752" y="890574"/>
            <a:ext cx="2133600" cy="23666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2"/>
          <p:cNvGraphicFramePr/>
          <p:nvPr/>
        </p:nvGraphicFramePr>
        <p:xfrm>
          <a:off x="327850" y="372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{BD0A7395-4E19-4113-942A-3C348F695A40}</a:tableStyleId>
              </a:tblPr>
              <a:tblGrid>
                <a:gridCol w="382850"/>
                <a:gridCol w="1485200"/>
                <a:gridCol w="1407900"/>
                <a:gridCol w="1680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H = </a:t>
                      </a:r>
                      <a:r>
                        <a:rPr lang="ru-RU"/>
                        <a:t>1/2^k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|E_k|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E_k / E_k-1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0.000283773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4.13243e-05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6.86698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0.03125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9.07136e-08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7.87399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0.00390625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1.79615e-10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7.98454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0.00195312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2.24771e-11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7.99102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7" name="Google Shape;10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9325" y="1117975"/>
            <a:ext cx="3263825" cy="72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1450" y="1761050"/>
            <a:ext cx="3221325" cy="10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Непрерывные методы</a:t>
            </a:r>
            <a:endParaRPr/>
          </a:p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6" name="Google Shape;11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471" y="1043925"/>
            <a:ext cx="2954429" cy="17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750" y="1043914"/>
            <a:ext cx="2133600" cy="168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25" y="1043926"/>
            <a:ext cx="3227256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6031" y="3225525"/>
            <a:ext cx="3736319" cy="27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125" y="2403950"/>
            <a:ext cx="30480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 rotWithShape="1">
          <a:blip r:embed="rId8">
            <a:alphaModFix/>
          </a:blip>
          <a:srcRect b="0" l="0" r="0" t="15782"/>
          <a:stretch/>
        </p:blipFill>
        <p:spPr>
          <a:xfrm>
            <a:off x="115125" y="3144126"/>
            <a:ext cx="5123475" cy="7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125" y="4020000"/>
            <a:ext cx="2733625" cy="21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Неявные методы</a:t>
            </a:r>
            <a:endParaRPr/>
          </a:p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75" y="1054850"/>
            <a:ext cx="2133600" cy="64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75" y="1750775"/>
            <a:ext cx="4270725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8750" y="1054850"/>
            <a:ext cx="2133600" cy="1545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6">
            <a:alphaModFix/>
          </a:blip>
          <a:srcRect b="0" l="0" r="5562" t="0"/>
          <a:stretch/>
        </p:blipFill>
        <p:spPr>
          <a:xfrm>
            <a:off x="56475" y="3027750"/>
            <a:ext cx="3050150" cy="8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 rotWithShape="1">
          <a:blip r:embed="rId7">
            <a:alphaModFix/>
          </a:blip>
          <a:srcRect b="0" l="0" r="6794" t="0"/>
          <a:stretch/>
        </p:blipFill>
        <p:spPr>
          <a:xfrm>
            <a:off x="120425" y="4953063"/>
            <a:ext cx="2783375" cy="7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425" y="4294788"/>
            <a:ext cx="1964675" cy="7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167900" y="2910600"/>
            <a:ext cx="23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Неявный метод Эйлера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20425" y="4081600"/>
            <a:ext cx="29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Неявный метод средней точки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07800" y="3622668"/>
            <a:ext cx="2857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6605058" y="5610899"/>
            <a:ext cx="18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 Ньютона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2411760" y="188640"/>
            <a:ext cx="6480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Методы типа Гаусса</a:t>
            </a:r>
            <a:endParaRPr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467544" y="64482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25" y="1131965"/>
            <a:ext cx="35433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25" y="1903490"/>
            <a:ext cx="17907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925" y="2790815"/>
            <a:ext cx="47910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6">
            <a:alphaModFix/>
          </a:blip>
          <a:srcRect b="0" l="0" r="4085" t="0"/>
          <a:stretch/>
        </p:blipFill>
        <p:spPr>
          <a:xfrm>
            <a:off x="810450" y="5109200"/>
            <a:ext cx="17907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2875" y="1591315"/>
            <a:ext cx="34194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4444" y="3899528"/>
            <a:ext cx="47339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5472911" y="3098650"/>
            <a:ext cx="34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метод Хаммера — Холлингсуорта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4921723" y="5693625"/>
            <a:ext cx="34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метод Ила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