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  <p:sldMasterId id="2147483847" r:id="rId2"/>
    <p:sldMasterId id="2147483848" r:id="rId3"/>
    <p:sldMasterId id="2147483920" r:id="rId4"/>
    <p:sldMasterId id="2147483932" r:id="rId5"/>
  </p:sldMasterIdLst>
  <p:notesMasterIdLst>
    <p:notesMasterId r:id="rId44"/>
  </p:notesMasterIdLst>
  <p:sldIdLst>
    <p:sldId id="408" r:id="rId6"/>
    <p:sldId id="671" r:id="rId7"/>
    <p:sldId id="673" r:id="rId8"/>
    <p:sldId id="674" r:id="rId9"/>
    <p:sldId id="677" r:id="rId10"/>
    <p:sldId id="679" r:id="rId11"/>
    <p:sldId id="680" r:id="rId12"/>
    <p:sldId id="681" r:id="rId13"/>
    <p:sldId id="682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690" r:id="rId22"/>
    <p:sldId id="691" r:id="rId23"/>
    <p:sldId id="692" r:id="rId24"/>
    <p:sldId id="693" r:id="rId25"/>
    <p:sldId id="694" r:id="rId26"/>
    <p:sldId id="695" r:id="rId27"/>
    <p:sldId id="696" r:id="rId28"/>
    <p:sldId id="697" r:id="rId29"/>
    <p:sldId id="698" r:id="rId30"/>
    <p:sldId id="699" r:id="rId31"/>
    <p:sldId id="700" r:id="rId32"/>
    <p:sldId id="701" r:id="rId33"/>
    <p:sldId id="702" r:id="rId34"/>
    <p:sldId id="703" r:id="rId35"/>
    <p:sldId id="704" r:id="rId36"/>
    <p:sldId id="705" r:id="rId37"/>
    <p:sldId id="706" r:id="rId38"/>
    <p:sldId id="707" r:id="rId39"/>
    <p:sldId id="708" r:id="rId40"/>
    <p:sldId id="709" r:id="rId41"/>
    <p:sldId id="710" r:id="rId42"/>
    <p:sldId id="711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66FF"/>
    <a:srgbClr val="7691E6"/>
    <a:srgbClr val="C2CEF4"/>
    <a:srgbClr val="B5C3F1"/>
    <a:srgbClr val="9DB0E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49" autoAdjust="0"/>
  </p:normalViewPr>
  <p:slideViewPr>
    <p:cSldViewPr>
      <p:cViewPr varScale="1">
        <p:scale>
          <a:sx n="65" d="100"/>
          <a:sy n="65" d="100"/>
        </p:scale>
        <p:origin x="1536" y="48"/>
      </p:cViewPr>
      <p:guideLst>
        <p:guide orient="horz" pos="21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5091B6A5-5B61-45B0-8633-7CAB0D0639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533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JDBC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0BFEA-1680-4B9C-A916-880D0E94E5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添加实际语句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8F6C-908D-4868-99E4-508A8910308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7162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2" y="0"/>
            <a:ext cx="7162800" cy="7620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2" y="6245225"/>
            <a:ext cx="2895600" cy="4762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78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334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53637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166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645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8668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7534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30875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2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630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3094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2070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18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0381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5568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1002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183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0369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1177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7253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6897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5002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2" y="0"/>
            <a:ext cx="7162800" cy="7620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2" y="6245225"/>
            <a:ext cx="2895600" cy="4762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" name="Picture 1" descr="HP_White_RGB_150_L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59775" y="28575"/>
            <a:ext cx="6842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图片 2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8575"/>
            <a:ext cx="1565275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052" name="图片 5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17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HP_White_RGB_150_LG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59775" y="28575"/>
            <a:ext cx="6842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3078" name="图片 9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1524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773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347" cy="496794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5885"/>
              <a:ext cx="5038725" cy="1291665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60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emf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85786" y="2357430"/>
            <a:ext cx="7772400" cy="14700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4000" dirty="0" smtClean="0">
                <a:latin typeface="微软雅黑 Light" pitchFamily="34" charset="-122"/>
                <a:ea typeface="微软雅黑 Light" pitchFamily="34" charset="-122"/>
              </a:rPr>
              <a:t>第十章 </a:t>
            </a:r>
            <a:r>
              <a:rPr lang="en-US" altLang="zh-CN" sz="4000" dirty="0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sz="4000" dirty="0" smtClean="0">
                <a:latin typeface="微软雅黑 Light" pitchFamily="34" charset="-122"/>
                <a:ea typeface="微软雅黑 Light" pitchFamily="34" charset="-122"/>
              </a:rPr>
            </a:br>
            <a:r>
              <a:rPr lang="zh-CN" altLang="zh-CN" sz="4000" dirty="0" smtClean="0">
                <a:latin typeface="微软雅黑 Light" pitchFamily="34" charset="-122"/>
                <a:ea typeface="微软雅黑 Light" pitchFamily="34" charset="-122"/>
              </a:rPr>
              <a:t>JDBC数据库连接与事务</a:t>
            </a:r>
            <a:endParaRPr lang="en-US" altLang="en-US" sz="4000" dirty="0" smtClean="0"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DriverManager类</a:t>
            </a:r>
            <a:endParaRPr lang="zh-CN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</a:t>
            </a: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public static void 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g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etLoginTimeout(int seconds)</a:t>
            </a: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用于获取数据库驱动程序登录到指定数据库时可以等	待的最长时间，参数的单位为秒</a:t>
            </a: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public static void setLoginTimeout(int seconds)</a:t>
            </a: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用于对数据库驱动程序登录到指定数据库时最长等待	时间进行设置，参数的单位为秒</a:t>
            </a: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public static void println(String message)</a:t>
            </a: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该方法用于将一条消息打印到当前的JDBC日志流中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Connection接口</a:t>
            </a:r>
            <a:endParaRPr lang="zh-CN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Connection接口代表了与特定数据库的连接，其实例就像是在Java应用程序与数据库之间开通的一条连接通道。</a:t>
            </a:r>
          </a:p>
          <a:p>
            <a:pPr>
              <a:lnSpc>
                <a:spcPct val="90000"/>
              </a:lnSpc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Connection接口中常用的方法有</a:t>
            </a:r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public Statement createStatement()</a:t>
            </a:r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用于创建一个默认的Statement对象</a:t>
            </a:r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public PreparedStatement 									prepareStatement(String sql)</a:t>
            </a:r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用于创建预处理对象PreparedStatement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1" y="0"/>
            <a:ext cx="7162800" cy="762000"/>
          </a:xfrm>
        </p:spPr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Connection接口</a:t>
            </a:r>
            <a:endParaRPr lang="zh-CN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public boolean isReadOnly()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用于判断当前Connection对象的读取模式</a:t>
            </a:r>
          </a:p>
          <a:p>
            <a:pPr marL="457200" lvl="1" indent="0">
              <a:buFont typeface="Wingdings" pitchFamily="2" charset="2"/>
              <a:buNone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public void setReadOnly()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用于对当前Connection对象的读取模式，默认情况下为非只读模式</a:t>
            </a:r>
          </a:p>
          <a:p>
            <a:pPr marL="457200" lvl="1" indent="0">
              <a:buFont typeface="Wingdings" pitchFamily="2" charset="2"/>
              <a:buNone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public void close()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用于对当前Connection对象所占用的数据库和JDBC资源进行立即释放，而不是等待它们被自动释放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Statement接口</a:t>
            </a:r>
            <a:endParaRPr lang="zh-CN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Statement接口一般用于执行静态的SQL语句，其主要作用是将SQL语句传送给数据库，并将数据库执行SQL语句的结果返回给应用程序</a:t>
            </a:r>
          </a:p>
          <a:p>
            <a:pPr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Statement接口中常用的方法有</a:t>
            </a:r>
          </a:p>
          <a:p>
            <a:pPr lvl="1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execute()方法</a:t>
            </a:r>
          </a:p>
          <a:p>
            <a:pPr lvl="1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executeQuery()方法</a:t>
            </a:r>
          </a:p>
          <a:p>
            <a:pPr lvl="1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executeUpdate()方法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这三个方法用来执行单条SQL语句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Statement接口</a:t>
            </a:r>
            <a:endParaRPr lang="zh-CN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/>
            <a:r>
              <a:rPr lang="zh-CN" altLang="zh-CN" sz="2400" dirty="0" smtClean="0">
                <a:latin typeface="微软雅黑 Light" pitchFamily="34" charset="-122"/>
                <a:ea typeface="微软雅黑 Light" pitchFamily="34" charset="-122"/>
              </a:rPr>
              <a:t>execute()</a:t>
            </a:r>
            <a:r>
              <a:rPr lang="zh-CN" sz="2400" dirty="0" smtClean="0">
                <a:latin typeface="微软雅黑 Light" pitchFamily="34" charset="-122"/>
                <a:ea typeface="微软雅黑 Light" pitchFamily="34" charset="-122"/>
              </a:rPr>
              <a:t>方法用于执行返回多个结果集、多个更新计数或两者的组合</a:t>
            </a:r>
          </a:p>
          <a:p>
            <a:endParaRPr lang="zh-CN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/>
            <a:r>
              <a:rPr lang="zh-CN" sz="2400" dirty="0" smtClean="0">
                <a:latin typeface="微软雅黑 Light" pitchFamily="34" charset="-122"/>
                <a:ea typeface="微软雅黑 Light" pitchFamily="34" charset="-122"/>
              </a:rPr>
              <a:t>该方法比较特殊，一般是在我们不知道</a:t>
            </a:r>
            <a:r>
              <a:rPr lang="zh-CN" altLang="zh-CN" sz="2400" dirty="0" smtClean="0"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sz="2400" dirty="0" smtClean="0">
                <a:latin typeface="微软雅黑 Light" pitchFamily="34" charset="-122"/>
                <a:ea typeface="微软雅黑 Light" pitchFamily="34" charset="-122"/>
              </a:rPr>
              <a:t>语句执行后会产生什么结果或可能产生多种类型的结果时才会使用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Statement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接口</a:t>
            </a:r>
            <a:endParaRPr lang="zh-CN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executeQuery()方法用于产生单个结果集的SQL语句。如：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SELECT语句</a:t>
            </a:r>
          </a:p>
          <a:p>
            <a:pPr lvl="1"/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executeUpdate()方法用于执行如下语句：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INSERT语句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UPDATE语句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DELETE语句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CREATE TABLE语句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DROP TABLE语句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ResultSet接口</a:t>
            </a:r>
            <a:endParaRPr lang="zh-CN" sz="28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ResultSet接口封装了Statement接口中executeUpdate()方法执行后返回的结果集，主要是用来暂时对数据库查询操作所获得的结果集进行存储</a:t>
            </a:r>
          </a:p>
          <a:p>
            <a:pPr>
              <a:lnSpc>
                <a:spcPct val="90000"/>
              </a:lnSpc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ResultSet接口</a:t>
            </a:r>
            <a:endParaRPr lang="zh-CN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30724" name="Group 4"/>
          <p:cNvGraphicFramePr>
            <a:graphicFrameLocks noGrp="1"/>
          </p:cNvGraphicFramePr>
          <p:nvPr/>
        </p:nvGraphicFramePr>
        <p:xfrm>
          <a:off x="757883" y="1000108"/>
          <a:ext cx="7814645" cy="5147602"/>
        </p:xfrm>
        <a:graphic>
          <a:graphicData uri="http://schemas.openxmlformats.org/drawingml/2006/table">
            <a:tbl>
              <a:tblPr/>
              <a:tblGrid>
                <a:gridCol w="3403129"/>
                <a:gridCol w="4411516"/>
              </a:tblGrid>
              <a:tr h="212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方法名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说    明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23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boolean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 next()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将光标从当前位置向下移动一行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323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boolean previous()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游标从当前位置向上移动一行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323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void close()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关闭</a:t>
                      </a: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ResultSet </a:t>
                      </a: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对象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463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int getInt(int colIndex)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以</a:t>
                      </a: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int</a:t>
                      </a: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形式获取结果集当前行指定列号值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463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int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getInt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(String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colLabel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以</a:t>
                      </a: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int</a:t>
                      </a: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形式获取结果集当前行指定列名值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463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float getFloat(int colIndex)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以</a:t>
                      </a: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float</a:t>
                      </a: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形式获取结果集当前行指定列号值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602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float getFloat(String colLabel)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以</a:t>
                      </a: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float</a:t>
                      </a: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形式获取结果集当前行指定列名值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  <a:tr h="463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String getString(int colIndex)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Times New Roman" pitchFamily="18" charset="0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以</a:t>
                      </a: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String </a:t>
                      </a:r>
                      <a:r>
                        <a:rPr kumimoji="0" lang="zh-CN" alt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形式获取结果集当前行指定列号值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602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String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getString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(String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colLabel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以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String</a:t>
                      </a:r>
                      <a:r>
                        <a:rPr kumimoji="0" lang="zh-CN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形式获取结果集当前行指定列名值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70" marR="86670" anchor="ctr" horzOverflow="overflow">
                    <a:lnL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ResultSet接口</a:t>
            </a:r>
            <a:endParaRPr lang="zh-CN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ResultSet接口还为我们提供了一套getXXX()方法用于对结果集中游标所指向的行进行取值</a:t>
            </a:r>
          </a:p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在ResultSet对象中，列是从左至右进行编号的，并且从1开始</a:t>
            </a:r>
          </a:p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为了提高效率，建议大家在使用getXXX()方法来获取数据库表中的对应字段的数据时，尽可能使用序列号作为参数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PreparedStatement接口</a:t>
            </a:r>
            <a:endParaRPr lang="zh-CN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PreparedStatement接口是Statement接口的子接口，其主要是用来解决我们使用Statement对象多次执行同一条SQL语句时影响执行效率的问题</a:t>
            </a:r>
          </a:p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PreparedStatement对象是通过Connection对象的prepareStatement()方法来创建的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0642" y="59301"/>
            <a:ext cx="7162800" cy="7620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回顾</a:t>
            </a:r>
          </a:p>
        </p:txBody>
      </p:sp>
      <p:sp>
        <p:nvSpPr>
          <p:cNvPr id="7171" name="内容占位符 3"/>
          <p:cNvSpPr>
            <a:spLocks noGrp="1"/>
          </p:cNvSpPr>
          <p:nvPr>
            <p:ph idx="4294967295"/>
          </p:nvPr>
        </p:nvSpPr>
        <p:spPr>
          <a:xfrm>
            <a:off x="557242" y="1828800"/>
            <a:ext cx="8229600" cy="4297363"/>
          </a:xfrm>
        </p:spPr>
        <p:txBody>
          <a:bodyPr/>
          <a:lstStyle/>
          <a:p>
            <a:pPr>
              <a:defRPr/>
            </a:pPr>
            <a:r>
              <a:rPr lang="zh-CN" altLang="en-US" sz="2400" b="0" dirty="0" smtClean="0">
                <a:latin typeface="微软雅黑 Light" pitchFamily="34" charset="-122"/>
                <a:ea typeface="微软雅黑 Light" pitchFamily="34" charset="-122"/>
              </a:rPr>
              <a:t>常用的数据库操作都有哪些？</a:t>
            </a:r>
          </a:p>
          <a:p>
            <a:pPr>
              <a:defRPr/>
            </a:pPr>
            <a:r>
              <a:rPr lang="en-US" altLang="zh-CN" sz="2400" b="0" dirty="0" smtClean="0">
                <a:latin typeface="微软雅黑 Light" pitchFamily="34" charset="-122"/>
                <a:ea typeface="微软雅黑 Light" pitchFamily="34" charset="-122"/>
              </a:rPr>
              <a:t>My</a:t>
            </a:r>
            <a:r>
              <a:rPr lang="zh-CN" altLang="en-US" sz="2400" b="0" dirty="0" smtClean="0">
                <a:latin typeface="微软雅黑 Light" pitchFamily="34" charset="-122"/>
                <a:ea typeface="微软雅黑 Light" pitchFamily="34" charset="-122"/>
              </a:rPr>
              <a:t>SQL 中常用的数据类型有哪些？</a:t>
            </a:r>
          </a:p>
          <a:p>
            <a:pPr>
              <a:defRPr/>
            </a:pPr>
            <a:r>
              <a:rPr lang="zh-CN" altLang="en-US" sz="2400" b="0" dirty="0" smtClean="0">
                <a:latin typeface="微软雅黑 Light" pitchFamily="34" charset="-122"/>
                <a:ea typeface="微软雅黑 Light" pitchFamily="34" charset="-122"/>
              </a:rPr>
              <a:t>常用的数据库表操作有哪些?</a:t>
            </a:r>
          </a:p>
          <a:p>
            <a:pPr>
              <a:defRPr/>
            </a:pPr>
            <a:r>
              <a:rPr lang="zh-CN" altLang="en-US" sz="2400" b="0" dirty="0" smtClean="0">
                <a:latin typeface="微软雅黑 Light" pitchFamily="34" charset="-122"/>
                <a:ea typeface="微软雅黑 Light" pitchFamily="34" charset="-122"/>
              </a:rPr>
              <a:t>数据操作有哪些?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b="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                            </a:t>
            </a:r>
            <a:endParaRPr lang="zh-CN" altLang="en-US" sz="2400" dirty="0" smtClean="0">
              <a:solidFill>
                <a:srgbClr val="3399FF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862043" y="1219203"/>
            <a:ext cx="907482" cy="430213"/>
            <a:chOff x="0" y="0"/>
            <a:chExt cx="907388" cy="430730"/>
          </a:xfrm>
        </p:grpSpPr>
        <p:pic>
          <p:nvPicPr>
            <p:cNvPr id="7173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4" name="TextBox 17"/>
            <p:cNvSpPr>
              <a:spLocks noChangeArrowheads="1"/>
            </p:cNvSpPr>
            <p:nvPr/>
          </p:nvSpPr>
          <p:spPr bwMode="auto">
            <a:xfrm>
              <a:off x="257918" y="2103"/>
              <a:ext cx="649470" cy="369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提问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PreparedStatement接口</a:t>
            </a:r>
            <a:endParaRPr lang="zh-CN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使用PreparedStatement接口进行SQL语句处理的另一个特点是可以用于执行动态的SQL语句</a:t>
            </a:r>
          </a:p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在动态SQL语句时，我们使用“?”作为动态参数的占位符</a:t>
            </a:r>
          </a:p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Java语言中所提供的简单和符合数据类型，都可以在PreparedStatement接口中找到相对应的setXXX()方法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PreparedStatement接口</a:t>
            </a:r>
            <a:endParaRPr lang="zh-CN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zh-CN" sz="2400" dirty="0" smtClean="0">
                <a:latin typeface="微软雅黑 Light" pitchFamily="34" charset="-122"/>
                <a:ea typeface="微软雅黑 Light" pitchFamily="34" charset="-122"/>
              </a:rPr>
              <a:t>setXXX()</a:t>
            </a:r>
            <a:r>
              <a:rPr lang="zh-CN" sz="2400" dirty="0" smtClean="0">
                <a:latin typeface="微软雅黑 Light" pitchFamily="34" charset="-122"/>
                <a:ea typeface="微软雅黑 Light" pitchFamily="34" charset="-122"/>
              </a:rPr>
              <a:t>方法一般都需要传入两个参数</a:t>
            </a:r>
          </a:p>
          <a:p>
            <a:pPr marL="441325" lvl="1" indent="15875"/>
            <a:r>
              <a:rPr lang="zh-CN" sz="2400" dirty="0" smtClean="0">
                <a:latin typeface="微软雅黑 Light" pitchFamily="34" charset="-122"/>
                <a:ea typeface="微软雅黑 Light" pitchFamily="34" charset="-122"/>
              </a:rPr>
              <a:t>第一个参数为</a:t>
            </a:r>
            <a:r>
              <a:rPr lang="zh-CN" altLang="zh-CN" sz="2400" dirty="0" smtClean="0">
                <a:latin typeface="微软雅黑 Light" pitchFamily="34" charset="-122"/>
                <a:ea typeface="微软雅黑 Light" pitchFamily="34" charset="-122"/>
              </a:rPr>
              <a:t>int</a:t>
            </a:r>
            <a:r>
              <a:rPr lang="zh-CN" sz="2400" dirty="0" smtClean="0">
                <a:latin typeface="微软雅黑 Light" pitchFamily="34" charset="-122"/>
                <a:ea typeface="微软雅黑 Light" pitchFamily="34" charset="-122"/>
              </a:rPr>
              <a:t>型，用于指示</a:t>
            </a:r>
            <a:r>
              <a:rPr lang="zh-CN" altLang="zh-CN" sz="2400" dirty="0" smtClean="0">
                <a:latin typeface="微软雅黑 Light" pitchFamily="34" charset="-122"/>
                <a:ea typeface="微软雅黑 Light" pitchFamily="34" charset="-122"/>
              </a:rPr>
              <a:t>PreparedStatement</a:t>
            </a:r>
            <a:r>
              <a:rPr lang="zh-CN" sz="2400" dirty="0" smtClean="0">
                <a:latin typeface="微软雅黑 Light" pitchFamily="34" charset="-122"/>
                <a:ea typeface="微软雅黑 Light" pitchFamily="34" charset="-122"/>
              </a:rPr>
              <a:t>对象中的第几个参数将要被初始化</a:t>
            </a:r>
          </a:p>
          <a:p>
            <a:pPr lvl="1"/>
            <a:r>
              <a:rPr lang="zh-CN" sz="2400" dirty="0" smtClean="0">
                <a:latin typeface="微软雅黑 Light" pitchFamily="34" charset="-122"/>
                <a:ea typeface="微软雅黑 Light" pitchFamily="34" charset="-122"/>
              </a:rPr>
              <a:t>第二个参数就是要被初始化参数的值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52538" y="19402"/>
            <a:ext cx="7162800" cy="762000"/>
          </a:xfrm>
        </p:spPr>
        <p:txBody>
          <a:bodyPr/>
          <a:lstStyle/>
          <a:p>
            <a:pPr eaLnBrk="1" hangingPunct="1"/>
            <a:r>
              <a:rPr lang="zh-CN" sz="2800" dirty="0" smtClean="0">
                <a:latin typeface="微软雅黑 Light" pitchFamily="34" charset="-122"/>
                <a:ea typeface="微软雅黑 Light" pitchFamily="34" charset="-122"/>
              </a:rPr>
              <a:t>内容进度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5804" y="914400"/>
            <a:ext cx="8229600" cy="52117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的概述</a:t>
            </a:r>
          </a:p>
          <a:p>
            <a:pPr eaLnBrk="1" hangingPunct="1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JDBC中的常用类和接口</a:t>
            </a: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sz="2400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连接并操作数据库</a:t>
            </a:r>
            <a:endParaRPr lang="en-US" sz="2400" dirty="0" smtClean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事务及其操作</a:t>
            </a:r>
          </a:p>
          <a:p>
            <a:pPr eaLnBrk="1" hangingPunct="1">
              <a:defRPr/>
            </a:pP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连接并操作数据库</a:t>
            </a:r>
            <a:endParaRPr lang="en-US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访问数据库的步骤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加载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驱动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与数据库建立连接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创建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Statement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2400" dirty="0" err="1" smtClean="0">
                <a:latin typeface="微软雅黑 Light" pitchFamily="34" charset="-122"/>
                <a:ea typeface="微软雅黑 Light" pitchFamily="34" charset="-122"/>
              </a:rPr>
              <a:t>PreparedStatement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对象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发送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语句，并得到返回结果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释放资源</a:t>
            </a:r>
          </a:p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工作模板</a:t>
            </a:r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360659" y="785794"/>
            <a:ext cx="7413324" cy="59093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>
            <a:solidFill>
              <a:srgbClr val="00B0F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sym typeface="Courier New" pitchFamily="49" charset="0"/>
              </a:rPr>
              <a:t>try {</a:t>
            </a:r>
            <a:endParaRPr lang="zh-CN" altLang="en-US" sz="1800" b="1" dirty="0">
              <a:solidFill>
                <a:srgbClr val="000000"/>
              </a:solidFill>
              <a:sym typeface="Courier New" pitchFamily="49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sym typeface="Courier New" pitchFamily="49" charset="0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sym typeface="Courier New" pitchFamily="49" charset="0"/>
              </a:rPr>
              <a:t>Class.forName</a:t>
            </a:r>
            <a:r>
              <a:rPr lang="en-US" altLang="zh-CN" sz="1800" b="1" dirty="0">
                <a:solidFill>
                  <a:srgbClr val="000000"/>
                </a:solidFill>
                <a:sym typeface="Courier New" pitchFamily="49" charset="0"/>
              </a:rPr>
              <a:t>(JDBC</a:t>
            </a:r>
            <a:r>
              <a:rPr lang="zh-CN" altLang="en-US" sz="1800" b="1" dirty="0">
                <a:solidFill>
                  <a:srgbClr val="000000"/>
                </a:solidFill>
                <a:sym typeface="Courier New" pitchFamily="49" charset="0"/>
              </a:rPr>
              <a:t>驱动类</a:t>
            </a:r>
            <a:r>
              <a:rPr lang="en-US" altLang="zh-CN" sz="1800" b="1" dirty="0">
                <a:solidFill>
                  <a:srgbClr val="000000"/>
                </a:solidFill>
                <a:sym typeface="Courier New" pitchFamily="49" charset="0"/>
              </a:rPr>
              <a:t>);</a:t>
            </a:r>
            <a:endParaRPr lang="zh-CN" altLang="en-US" sz="1800" b="1" dirty="0">
              <a:solidFill>
                <a:srgbClr val="000000"/>
              </a:solidFill>
              <a:sym typeface="Courier New" pitchFamily="49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sym typeface="Courier New" pitchFamily="49" charset="0"/>
              </a:rPr>
              <a:t>} </a:t>
            </a:r>
            <a:endParaRPr lang="zh-CN" altLang="en-US" sz="1800" b="1" dirty="0">
              <a:solidFill>
                <a:srgbClr val="000000"/>
              </a:solidFill>
              <a:sym typeface="Courier New" pitchFamily="49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sym typeface="Courier New" pitchFamily="49" charset="0"/>
              </a:rPr>
              <a:t>… …</a:t>
            </a:r>
            <a:endParaRPr lang="zh-CN" altLang="en-US" sz="1800" b="1" dirty="0">
              <a:solidFill>
                <a:srgbClr val="000000"/>
              </a:solidFill>
              <a:sym typeface="Courier New" pitchFamily="49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sym typeface="Courier New" pitchFamily="49" charset="0"/>
              </a:rPr>
              <a:t>try {</a:t>
            </a:r>
            <a:endParaRPr lang="zh-CN" altLang="en-US" sz="1800" b="1" dirty="0">
              <a:solidFill>
                <a:srgbClr val="000000"/>
              </a:solidFill>
              <a:sym typeface="Courier New" pitchFamily="49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sym typeface="Courier New" pitchFamily="49" charset="0"/>
              </a:rPr>
              <a:t>      Connection con=</a:t>
            </a:r>
            <a:r>
              <a:rPr lang="en-US" altLang="zh-CN" sz="1800" b="1" dirty="0" err="1">
                <a:solidFill>
                  <a:srgbClr val="000000"/>
                </a:solidFill>
                <a:sym typeface="Courier New" pitchFamily="49" charset="0"/>
              </a:rPr>
              <a:t>DriverManager.getConnection</a:t>
            </a:r>
            <a:r>
              <a:rPr lang="en-US" altLang="zh-CN" sz="1800" b="1" dirty="0">
                <a:solidFill>
                  <a:srgbClr val="000000"/>
                </a:solidFill>
                <a:sym typeface="Courier New" pitchFamily="49" charset="0"/>
              </a:rPr>
              <a:t>(</a:t>
            </a:r>
            <a:r>
              <a:rPr lang="en-US" altLang="zh-CN" sz="1800" b="1" dirty="0">
                <a:solidFill>
                  <a:srgbClr val="0070C0"/>
                </a:solidFill>
                <a:sym typeface="Courier New" pitchFamily="49" charset="0"/>
              </a:rPr>
              <a:t>URL</a:t>
            </a:r>
            <a:r>
              <a:rPr lang="en-US" altLang="zh-CN" sz="1800" b="1" dirty="0">
                <a:solidFill>
                  <a:srgbClr val="000000"/>
                </a:solidFill>
                <a:sym typeface="Courier New" pitchFamily="49" charset="0"/>
              </a:rPr>
              <a:t>,</a:t>
            </a:r>
            <a:r>
              <a:rPr lang="zh-CN" altLang="en-US" sz="1800" b="1" dirty="0">
                <a:solidFill>
                  <a:srgbClr val="000000"/>
                </a:solidFill>
                <a:sym typeface="Courier New" pitchFamily="49" charset="0"/>
              </a:rPr>
              <a:t>数据库用户名</a:t>
            </a:r>
            <a:r>
              <a:rPr lang="en-US" altLang="zh-CN" sz="1800" b="1" dirty="0">
                <a:solidFill>
                  <a:srgbClr val="000000"/>
                </a:solidFill>
                <a:sym typeface="Courier New" pitchFamily="49" charset="0"/>
              </a:rPr>
              <a:t>,</a:t>
            </a:r>
            <a:r>
              <a:rPr lang="zh-CN" altLang="en-US" sz="1800" b="1" dirty="0">
                <a:solidFill>
                  <a:srgbClr val="000000"/>
                </a:solidFill>
                <a:sym typeface="Courier New" pitchFamily="49" charset="0"/>
              </a:rPr>
              <a:t>密码</a:t>
            </a:r>
            <a:r>
              <a:rPr lang="en-US" altLang="zh-CN" sz="1800" b="1" dirty="0">
                <a:solidFill>
                  <a:srgbClr val="000000"/>
                </a:solidFill>
              </a:rPr>
              <a:t>);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</a:rPr>
              <a:t>      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</a:rPr>
              <a:t>      Statement stmt = </a:t>
            </a:r>
            <a:r>
              <a:rPr lang="en-US" altLang="zh-CN" sz="1800" b="1" dirty="0" err="1">
                <a:solidFill>
                  <a:srgbClr val="000000"/>
                </a:solidFill>
              </a:rPr>
              <a:t>con.createStatement</a:t>
            </a:r>
            <a:r>
              <a:rPr lang="en-US" altLang="zh-CN" sz="1800" b="1" dirty="0">
                <a:solidFill>
                  <a:srgbClr val="000000"/>
                </a:solidFill>
              </a:rPr>
              <a:t>();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</a:rPr>
              <a:t>ResultSet</a:t>
            </a: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</a:rPr>
              <a:t>rs</a:t>
            </a:r>
            <a:r>
              <a:rPr lang="en-US" altLang="zh-CN" sz="1800" b="1" dirty="0">
                <a:solidFill>
                  <a:srgbClr val="000000"/>
                </a:solidFill>
              </a:rPr>
              <a:t> = </a:t>
            </a:r>
            <a:r>
              <a:rPr lang="en-US" altLang="zh-CN" sz="1800" b="1" dirty="0" err="1">
                <a:solidFill>
                  <a:srgbClr val="000000"/>
                </a:solidFill>
              </a:rPr>
              <a:t>stmt.executeQuery</a:t>
            </a:r>
            <a:r>
              <a:rPr lang="en-US" altLang="zh-CN" sz="1800" b="1" dirty="0">
                <a:solidFill>
                  <a:srgbClr val="000000"/>
                </a:solidFill>
              </a:rPr>
              <a:t>("SELECT a, b, c FROM Table1");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</a:rPr>
              <a:t>	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</a:rPr>
              <a:t>      while (</a:t>
            </a:r>
            <a:r>
              <a:rPr lang="en-US" altLang="zh-CN" sz="1800" b="1" dirty="0" err="1">
                <a:solidFill>
                  <a:srgbClr val="000000"/>
                </a:solidFill>
              </a:rPr>
              <a:t>rs.next</a:t>
            </a:r>
            <a:r>
              <a:rPr lang="en-US" altLang="zh-CN" sz="1800" b="1" dirty="0">
                <a:solidFill>
                  <a:srgbClr val="000000"/>
                </a:solidFill>
              </a:rPr>
              <a:t>()) {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</a:rPr>
              <a:t>             </a:t>
            </a:r>
            <a:r>
              <a:rPr lang="en-US" altLang="zh-CN" sz="1800" b="1" dirty="0" err="1">
                <a:solidFill>
                  <a:srgbClr val="000000"/>
                </a:solidFill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</a:rPr>
              <a:t> x = </a:t>
            </a:r>
            <a:r>
              <a:rPr lang="en-US" altLang="zh-CN" sz="1800" b="1" dirty="0" err="1">
                <a:solidFill>
                  <a:srgbClr val="000000"/>
                </a:solidFill>
              </a:rPr>
              <a:t>rs.getInt</a:t>
            </a:r>
            <a:r>
              <a:rPr lang="en-US" altLang="zh-CN" sz="1800" b="1" dirty="0">
                <a:solidFill>
                  <a:srgbClr val="000000"/>
                </a:solidFill>
              </a:rPr>
              <a:t>("a");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</a:rPr>
              <a:t>             String s = </a:t>
            </a:r>
            <a:r>
              <a:rPr lang="en-US" altLang="zh-CN" sz="1800" b="1" dirty="0" err="1">
                <a:solidFill>
                  <a:srgbClr val="000000"/>
                </a:solidFill>
              </a:rPr>
              <a:t>rs.getString</a:t>
            </a:r>
            <a:r>
              <a:rPr lang="en-US" altLang="zh-CN" sz="1800" b="1" dirty="0">
                <a:solidFill>
                  <a:srgbClr val="000000"/>
                </a:solidFill>
              </a:rPr>
              <a:t>("b");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</a:rPr>
              <a:t>             float f = </a:t>
            </a:r>
            <a:r>
              <a:rPr lang="en-US" altLang="zh-CN" sz="1800" b="1" dirty="0" err="1">
                <a:solidFill>
                  <a:srgbClr val="000000"/>
                </a:solidFill>
              </a:rPr>
              <a:t>rs.getFloat</a:t>
            </a:r>
            <a:r>
              <a:rPr lang="en-US" altLang="zh-CN" sz="1800" b="1" dirty="0">
                <a:solidFill>
                  <a:srgbClr val="000000"/>
                </a:solidFill>
              </a:rPr>
              <a:t>("c");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</a:rPr>
              <a:t>      }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</a:rPr>
              <a:t>rs.close</a:t>
            </a:r>
            <a:r>
              <a:rPr lang="en-US" altLang="zh-CN" sz="1800" b="1" dirty="0">
                <a:solidFill>
                  <a:srgbClr val="000000"/>
                </a:solidFill>
              </a:rPr>
              <a:t>();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</a:rPr>
              <a:t>stmt.close</a:t>
            </a:r>
            <a:r>
              <a:rPr lang="en-US" altLang="zh-CN" sz="1800" b="1" dirty="0">
                <a:solidFill>
                  <a:srgbClr val="000000"/>
                </a:solidFill>
              </a:rPr>
              <a:t>();   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</a:rPr>
              <a:t>con.close</a:t>
            </a:r>
            <a:r>
              <a:rPr lang="en-US" altLang="zh-CN" sz="1800" b="1" dirty="0">
                <a:solidFill>
                  <a:srgbClr val="000000"/>
                </a:solidFill>
              </a:rPr>
              <a:t>();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</a:rPr>
              <a:t>}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</a:rPr>
              <a:t>… …</a:t>
            </a:r>
          </a:p>
        </p:txBody>
      </p:sp>
      <p:sp>
        <p:nvSpPr>
          <p:cNvPr id="13316" name="AutoShape 4"/>
          <p:cNvSpPr>
            <a:spLocks/>
          </p:cNvSpPr>
          <p:nvPr/>
        </p:nvSpPr>
        <p:spPr bwMode="auto">
          <a:xfrm>
            <a:off x="4650080" y="1451913"/>
            <a:ext cx="2851150" cy="408623"/>
          </a:xfrm>
          <a:prstGeom prst="wedgeRoundRectCallout">
            <a:avLst>
              <a:gd name="adj1" fmla="val -32495"/>
              <a:gd name="adj2" fmla="val 44134"/>
              <a:gd name="adj3" fmla="val 16667"/>
            </a:avLst>
          </a:prstGeom>
          <a:solidFill>
            <a:srgbClr val="0070C0"/>
          </a:solidFill>
          <a:ln w="9525">
            <a:solidFill>
              <a:srgbClr val="F2F2F2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2</a:t>
            </a:r>
            <a:r>
              <a:rPr lang="zh-CN" altLang="en-US" b="1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、与数据库建立连接 </a:t>
            </a:r>
            <a:endParaRPr lang="zh-CN" altLang="en-US"/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4348459" y="3830031"/>
            <a:ext cx="4603749" cy="408623"/>
          </a:xfrm>
          <a:prstGeom prst="wedgeRoundRectCallout">
            <a:avLst>
              <a:gd name="adj1" fmla="val -50366"/>
              <a:gd name="adj2" fmla="val -29593"/>
              <a:gd name="adj3" fmla="val 16667"/>
            </a:avLst>
          </a:prstGeom>
          <a:solidFill>
            <a:srgbClr val="0070C0"/>
          </a:solidFill>
          <a:ln w="9525">
            <a:solidFill>
              <a:srgbClr val="F2F2F2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 dirty="0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、发送</a:t>
            </a:r>
            <a:r>
              <a:rPr lang="en-US" altLang="zh-CN" b="1" dirty="0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SQL</a:t>
            </a:r>
            <a:r>
              <a:rPr lang="zh-CN" altLang="en-US" b="1" dirty="0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语句，并得到返回结果 </a:t>
            </a:r>
            <a:endParaRPr lang="zh-CN" altLang="en-US" dirty="0"/>
          </a:p>
        </p:txBody>
      </p:sp>
      <p:sp>
        <p:nvSpPr>
          <p:cNvPr id="13318" name="AutoShape 6"/>
          <p:cNvSpPr>
            <a:spLocks/>
          </p:cNvSpPr>
          <p:nvPr/>
        </p:nvSpPr>
        <p:spPr bwMode="auto">
          <a:xfrm>
            <a:off x="4857943" y="4334087"/>
            <a:ext cx="2339975" cy="408623"/>
          </a:xfrm>
          <a:prstGeom prst="wedgeRoundRectCallout">
            <a:avLst>
              <a:gd name="adj1" fmla="val -31329"/>
              <a:gd name="adj2" fmla="val -48593"/>
              <a:gd name="adj3" fmla="val 16667"/>
            </a:avLst>
          </a:prstGeom>
          <a:solidFill>
            <a:srgbClr val="0070C0"/>
          </a:solidFill>
          <a:ln w="9525">
            <a:solidFill>
              <a:srgbClr val="F2F2F2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 dirty="0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、处理返回结果 </a:t>
            </a:r>
            <a:endParaRPr lang="zh-CN" altLang="en-US" dirty="0"/>
          </a:p>
        </p:txBody>
      </p:sp>
      <p:sp>
        <p:nvSpPr>
          <p:cNvPr id="13319" name="AutoShape 7"/>
          <p:cNvSpPr>
            <a:spLocks/>
          </p:cNvSpPr>
          <p:nvPr/>
        </p:nvSpPr>
        <p:spPr bwMode="auto">
          <a:xfrm>
            <a:off x="4650080" y="931214"/>
            <a:ext cx="2546350" cy="408623"/>
          </a:xfrm>
          <a:prstGeom prst="wedgeRoundRectCallout">
            <a:avLst>
              <a:gd name="adj1" fmla="val -34606"/>
              <a:gd name="adj2" fmla="val 50815"/>
              <a:gd name="adj3" fmla="val 16667"/>
            </a:avLst>
          </a:prstGeom>
          <a:solidFill>
            <a:srgbClr val="0070C0"/>
          </a:solidFill>
          <a:ln w="9525">
            <a:solidFill>
              <a:srgbClr val="F2F2F2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1</a:t>
            </a:r>
            <a:r>
              <a:rPr lang="zh-CN" altLang="en-US" b="1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、加载</a:t>
            </a:r>
            <a:r>
              <a:rPr lang="en-US" altLang="zh-CN" b="1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JDBC</a:t>
            </a:r>
            <a:r>
              <a:rPr lang="zh-CN" altLang="en-US" b="1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驱动 </a:t>
            </a:r>
            <a:endParaRPr lang="zh-CN" altLang="en-US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7353596" y="1323958"/>
            <a:ext cx="1643061" cy="642937"/>
          </a:xfrm>
          <a:prstGeom prst="wedgeRoundRectCallout">
            <a:avLst>
              <a:gd name="adj1" fmla="val -16847"/>
              <a:gd name="adj2" fmla="val -51185"/>
              <a:gd name="adj3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en-US" altLang="zh-CN" b="1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URL</a:t>
            </a:r>
            <a:r>
              <a:rPr lang="zh-CN" altLang="en-US" b="1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用来</a:t>
            </a:r>
            <a:endParaRPr lang="en-US" b="1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zh-CN" altLang="en-US" b="1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标识数据库 </a:t>
            </a:r>
            <a:endParaRPr lang="zh-CN" altLang="en-US"/>
          </a:p>
        </p:txBody>
      </p:sp>
      <p:sp>
        <p:nvSpPr>
          <p:cNvPr id="13321" name="AutoShape 10"/>
          <p:cNvSpPr>
            <a:spLocks/>
          </p:cNvSpPr>
          <p:nvPr/>
        </p:nvSpPr>
        <p:spPr bwMode="auto">
          <a:xfrm>
            <a:off x="4640282" y="5545543"/>
            <a:ext cx="1787525" cy="408623"/>
          </a:xfrm>
          <a:prstGeom prst="wedgeRoundRectCallout">
            <a:avLst>
              <a:gd name="adj1" fmla="val -24204"/>
              <a:gd name="adj2" fmla="val -50931"/>
              <a:gd name="adj3" fmla="val 16667"/>
            </a:avLst>
          </a:prstGeom>
          <a:solidFill>
            <a:srgbClr val="0070C0"/>
          </a:solidFill>
          <a:ln w="9525">
            <a:solidFill>
              <a:srgbClr val="F2F2F2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 dirty="0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、释放资源</a:t>
            </a:r>
            <a:endParaRPr lang="zh-CN" altLang="en-US" dirty="0"/>
          </a:p>
        </p:txBody>
      </p:sp>
      <p:cxnSp>
        <p:nvCxnSpPr>
          <p:cNvPr id="13322" name="直接箭头连接符 10"/>
          <p:cNvCxnSpPr>
            <a:cxnSpLocks noChangeShapeType="1"/>
          </p:cNvCxnSpPr>
          <p:nvPr/>
        </p:nvCxnSpPr>
        <p:spPr bwMode="auto">
          <a:xfrm flipV="1">
            <a:off x="2862418" y="5822456"/>
            <a:ext cx="1692276" cy="11112"/>
          </a:xfrm>
          <a:prstGeom prst="straightConnector1">
            <a:avLst/>
          </a:prstGeom>
          <a:noFill/>
          <a:ln w="38100">
            <a:solidFill>
              <a:srgbClr val="2062B4"/>
            </a:solidFill>
            <a:round/>
            <a:headEnd/>
            <a:tailEnd type="triangle" w="med" len="med"/>
          </a:ln>
        </p:spPr>
      </p:cxnSp>
      <p:cxnSp>
        <p:nvCxnSpPr>
          <p:cNvPr id="13323" name="直接箭头连接符 11"/>
          <p:cNvCxnSpPr>
            <a:cxnSpLocks noChangeShapeType="1"/>
          </p:cNvCxnSpPr>
          <p:nvPr/>
        </p:nvCxnSpPr>
        <p:spPr bwMode="auto">
          <a:xfrm flipV="1">
            <a:off x="4364330" y="4502131"/>
            <a:ext cx="357188" cy="1587"/>
          </a:xfrm>
          <a:prstGeom prst="straightConnector1">
            <a:avLst/>
          </a:prstGeom>
          <a:noFill/>
          <a:ln w="38100">
            <a:solidFill>
              <a:srgbClr val="2062B4"/>
            </a:solidFill>
            <a:round/>
            <a:headEnd/>
            <a:tailEnd type="triangle" w="med" len="med"/>
          </a:ln>
        </p:spPr>
      </p:cxnSp>
      <p:cxnSp>
        <p:nvCxnSpPr>
          <p:cNvPr id="13324" name="直接箭头连接符 12"/>
          <p:cNvCxnSpPr>
            <a:cxnSpLocks noChangeShapeType="1"/>
          </p:cNvCxnSpPr>
          <p:nvPr/>
        </p:nvCxnSpPr>
        <p:spPr bwMode="auto">
          <a:xfrm rot="5400000">
            <a:off x="6263748" y="3660656"/>
            <a:ext cx="285751" cy="1588"/>
          </a:xfrm>
          <a:prstGeom prst="straightConnector1">
            <a:avLst/>
          </a:prstGeom>
          <a:noFill/>
          <a:ln w="38100">
            <a:solidFill>
              <a:srgbClr val="2062B4"/>
            </a:solidFill>
            <a:round/>
            <a:headEnd/>
            <a:tailEnd type="triangle" w="med" len="med"/>
          </a:ln>
        </p:spPr>
      </p:cxnSp>
      <p:cxnSp>
        <p:nvCxnSpPr>
          <p:cNvPr id="13325" name="直接箭头连接符 14"/>
          <p:cNvCxnSpPr>
            <a:cxnSpLocks noChangeShapeType="1"/>
          </p:cNvCxnSpPr>
          <p:nvPr/>
        </p:nvCxnSpPr>
        <p:spPr bwMode="auto">
          <a:xfrm rot="5400000" flipH="1" flipV="1">
            <a:off x="5327946" y="2038330"/>
            <a:ext cx="358775" cy="0"/>
          </a:xfrm>
          <a:prstGeom prst="straightConnector1">
            <a:avLst/>
          </a:prstGeom>
          <a:noFill/>
          <a:ln w="38100">
            <a:solidFill>
              <a:srgbClr val="2062B4"/>
            </a:solidFill>
            <a:round/>
            <a:headEnd/>
            <a:tailEnd type="triangle" w="med" len="med"/>
          </a:ln>
        </p:spPr>
      </p:cxnSp>
      <p:cxnSp>
        <p:nvCxnSpPr>
          <p:cNvPr id="13326" name="直接箭头连接符 15"/>
          <p:cNvCxnSpPr>
            <a:cxnSpLocks noChangeShapeType="1"/>
          </p:cNvCxnSpPr>
          <p:nvPr/>
        </p:nvCxnSpPr>
        <p:spPr bwMode="auto">
          <a:xfrm flipV="1">
            <a:off x="4078580" y="1144569"/>
            <a:ext cx="571500" cy="1588"/>
          </a:xfrm>
          <a:prstGeom prst="straightConnector1">
            <a:avLst/>
          </a:prstGeom>
          <a:noFill/>
          <a:ln w="38100">
            <a:solidFill>
              <a:srgbClr val="2062B4"/>
            </a:solidFill>
            <a:round/>
            <a:headEnd/>
            <a:tailEnd type="triangle" w="med" len="med"/>
          </a:ln>
        </p:spPr>
      </p:cxnSp>
      <p:sp>
        <p:nvSpPr>
          <p:cNvPr id="13327" name="Rectangle 5"/>
          <p:cNvSpPr>
            <a:spLocks noChangeArrowheads="1"/>
          </p:cNvSpPr>
          <p:nvPr/>
        </p:nvSpPr>
        <p:spPr bwMode="auto">
          <a:xfrm>
            <a:off x="645190" y="1040834"/>
            <a:ext cx="3240360" cy="389508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3328" name="Rectangle 5"/>
          <p:cNvSpPr>
            <a:spLocks noChangeArrowheads="1"/>
          </p:cNvSpPr>
          <p:nvPr/>
        </p:nvSpPr>
        <p:spPr bwMode="auto">
          <a:xfrm>
            <a:off x="573182" y="3273082"/>
            <a:ext cx="8072437" cy="317500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3329" name="Rectangle 5"/>
          <p:cNvSpPr>
            <a:spLocks noChangeArrowheads="1"/>
          </p:cNvSpPr>
          <p:nvPr/>
        </p:nvSpPr>
        <p:spPr bwMode="auto">
          <a:xfrm>
            <a:off x="357158" y="2150422"/>
            <a:ext cx="7358062" cy="571500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3330" name="Rectangle 5"/>
          <p:cNvSpPr>
            <a:spLocks noChangeArrowheads="1"/>
          </p:cNvSpPr>
          <p:nvPr/>
        </p:nvSpPr>
        <p:spPr bwMode="auto">
          <a:xfrm>
            <a:off x="766897" y="4034342"/>
            <a:ext cx="3579812" cy="1446212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331" name="Rectangle 5"/>
          <p:cNvSpPr>
            <a:spLocks noChangeArrowheads="1"/>
          </p:cNvSpPr>
          <p:nvPr/>
        </p:nvSpPr>
        <p:spPr bwMode="auto">
          <a:xfrm>
            <a:off x="721018" y="5542085"/>
            <a:ext cx="2055812" cy="815975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ldLvl="0" animBg="1" autoUpdateAnimBg="0"/>
      <p:bldP spid="13317" grpId="0" bldLvl="0" animBg="1" autoUpdateAnimBg="0"/>
      <p:bldP spid="13318" grpId="0" bldLvl="0" animBg="1" autoUpdateAnimBg="0"/>
      <p:bldP spid="13319" grpId="0" bldLvl="0" animBg="1" autoUpdateAnimBg="0"/>
      <p:bldP spid="13320" grpId="0" bldLvl="0" animBg="1" autoUpdateAnimBg="0"/>
      <p:bldP spid="13321" grpId="0" bldLvl="0" animBg="1" autoUpdateAnimBg="0"/>
      <p:bldP spid="13327" grpId="0" bldLvl="0" animBg="1" autoUpdateAnimBg="0"/>
      <p:bldP spid="13328" grpId="0" bldLvl="0" animBg="1" autoUpdateAnimBg="0"/>
      <p:bldP spid="13329" grpId="0" bldLvl="0" animBg="1" autoUpdateAnimBg="0"/>
      <p:bldP spid="13330" grpId="0" bldLvl="0" animBg="1" autoUpdateAnimBg="0"/>
      <p:bldP spid="13331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902" y="-53424"/>
            <a:ext cx="8229600" cy="681039"/>
          </a:xfrm>
          <a:noFill/>
        </p:spPr>
        <p:txBody>
          <a:bodyPr/>
          <a:lstStyle/>
          <a:p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JDBC 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纯驱动 </a:t>
            </a:r>
          </a:p>
        </p:txBody>
      </p:sp>
      <p:sp>
        <p:nvSpPr>
          <p:cNvPr id="16387" name="内容占位符 11"/>
          <p:cNvSpPr>
            <a:spLocks noGrp="1" noChangeArrowheads="1"/>
          </p:cNvSpPr>
          <p:nvPr>
            <p:ph type="subTitle" idx="1"/>
          </p:nvPr>
        </p:nvSpPr>
        <p:spPr>
          <a:xfrm>
            <a:off x="784227" y="1276353"/>
            <a:ext cx="7645401" cy="5010151"/>
          </a:xfrm>
        </p:spPr>
        <p:txBody>
          <a:bodyPr/>
          <a:lstStyle/>
          <a:p>
            <a:pPr>
              <a:buSzPct val="80000"/>
            </a:pPr>
            <a:endParaRPr lang="zh-CN" altLang="zh-CN" smtClean="0"/>
          </a:p>
        </p:txBody>
      </p:sp>
      <p:sp>
        <p:nvSpPr>
          <p:cNvPr id="16388" name="AutoShape 3"/>
          <p:cNvSpPr>
            <a:spLocks/>
          </p:cNvSpPr>
          <p:nvPr/>
        </p:nvSpPr>
        <p:spPr bwMode="auto">
          <a:xfrm>
            <a:off x="827586" y="605001"/>
            <a:ext cx="7602042" cy="59400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>
            <a:solidFill>
              <a:srgbClr val="00B0F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… …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Connection </a:t>
            </a:r>
            <a:r>
              <a:rPr lang="en-US" altLang="zh-CN" sz="1800" b="1" dirty="0" err="1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conn</a:t>
            </a:r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 = null;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try {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	</a:t>
            </a:r>
            <a:r>
              <a:rPr lang="en-US" altLang="zh-CN" sz="1800" b="1" dirty="0" err="1" smtClean="0">
                <a:solidFill>
                  <a:srgbClr val="0070C0"/>
                </a:solidFill>
                <a:ea typeface="黑体" pitchFamily="49" charset="-122"/>
                <a:sym typeface="Arial" pitchFamily="34" charset="0"/>
              </a:rPr>
              <a:t>Class.forName</a:t>
            </a:r>
            <a:r>
              <a:rPr lang="en-US" altLang="zh-CN" sz="1800" b="1" dirty="0" smtClean="0">
                <a:solidFill>
                  <a:srgbClr val="0070C0"/>
                </a:solidFill>
                <a:ea typeface="黑体" pitchFamily="49" charset="-122"/>
                <a:sym typeface="Arial" pitchFamily="34" charset="0"/>
              </a:rPr>
              <a:t>(“</a:t>
            </a:r>
            <a:r>
              <a:rPr lang="en-US" altLang="zh-CN" dirty="0" err="1" smtClean="0"/>
              <a:t>com.mysql.jdbc.Driver</a:t>
            </a:r>
            <a:r>
              <a:rPr lang="en-US" altLang="zh-CN" dirty="0" smtClean="0"/>
              <a:t>”</a:t>
            </a:r>
            <a:r>
              <a:rPr lang="en-US" altLang="zh-CN" sz="1800" b="1" dirty="0" smtClean="0">
                <a:solidFill>
                  <a:srgbClr val="0070C0"/>
                </a:solidFill>
                <a:ea typeface="黑体" pitchFamily="49" charset="-122"/>
                <a:sym typeface="Arial" pitchFamily="34" charset="0"/>
              </a:rPr>
              <a:t>);</a:t>
            </a:r>
            <a:endParaRPr lang="zh-CN" altLang="en-US" sz="1800" b="1" dirty="0">
              <a:solidFill>
                <a:srgbClr val="0070C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} catch (</a:t>
            </a:r>
            <a:r>
              <a:rPr lang="en-US" altLang="zh-CN" sz="1800" b="1" dirty="0" err="1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ClassNotFoundException</a:t>
            </a:r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 e) {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	… …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}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try {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	</a:t>
            </a:r>
            <a:r>
              <a:rPr lang="en-US" altLang="zh-CN" sz="1800" b="1" dirty="0" err="1">
                <a:solidFill>
                  <a:srgbClr val="0070C0"/>
                </a:solidFill>
                <a:ea typeface="黑体" pitchFamily="49" charset="-122"/>
                <a:sym typeface="Arial" pitchFamily="34" charset="0"/>
              </a:rPr>
              <a:t>conn</a:t>
            </a:r>
            <a:r>
              <a:rPr lang="en-US" altLang="zh-CN" sz="1800" b="1" dirty="0">
                <a:solidFill>
                  <a:srgbClr val="0070C0"/>
                </a:solidFill>
                <a:ea typeface="黑体" pitchFamily="49" charset="-122"/>
                <a:sym typeface="Arial" pitchFamily="34" charset="0"/>
              </a:rPr>
              <a:t> = </a:t>
            </a:r>
            <a:r>
              <a:rPr lang="en-US" altLang="zh-CN" sz="1800" b="1" dirty="0" err="1">
                <a:solidFill>
                  <a:srgbClr val="0070C0"/>
                </a:solidFill>
                <a:ea typeface="黑体" pitchFamily="49" charset="-122"/>
                <a:sym typeface="Arial" pitchFamily="34" charset="0"/>
              </a:rPr>
              <a:t>DriverManager.getConnection</a:t>
            </a:r>
            <a:r>
              <a:rPr lang="en-US" altLang="zh-CN" sz="1800" b="1" dirty="0">
                <a:solidFill>
                  <a:srgbClr val="0070C0"/>
                </a:solidFill>
                <a:ea typeface="黑体" pitchFamily="49" charset="-122"/>
                <a:sym typeface="Arial" pitchFamily="34" charset="0"/>
              </a:rPr>
              <a:t>(</a:t>
            </a:r>
            <a:endParaRPr lang="zh-CN" altLang="en-US" sz="1800" b="1" dirty="0">
              <a:solidFill>
                <a:srgbClr val="0070C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FF"/>
                </a:solidFill>
                <a:ea typeface="黑体" pitchFamily="49" charset="-122"/>
                <a:sym typeface="Arial" pitchFamily="34" charset="0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ea typeface="黑体" pitchFamily="49" charset="-122"/>
                <a:sym typeface="Arial" pitchFamily="34" charset="0"/>
              </a:rPr>
              <a:t>"</a:t>
            </a:r>
            <a:r>
              <a:rPr lang="en-US" altLang="zh-CN" sz="1800" b="1" dirty="0" err="1" smtClean="0">
                <a:solidFill>
                  <a:srgbClr val="C00000"/>
                </a:solidFill>
                <a:ea typeface="黑体" pitchFamily="49" charset="-122"/>
                <a:sym typeface="Arial" pitchFamily="34" charset="0"/>
              </a:rPr>
              <a:t>jdbc:mysql</a:t>
            </a:r>
            <a:r>
              <a:rPr lang="en-US" altLang="zh-CN" sz="1800" b="1" dirty="0" smtClean="0">
                <a:solidFill>
                  <a:srgbClr val="C00000"/>
                </a:solidFill>
                <a:ea typeface="黑体" pitchFamily="49" charset="-122"/>
                <a:sym typeface="Arial" pitchFamily="34" charset="0"/>
              </a:rPr>
              <a:t>://localhost:3306;DatabaseName=</a:t>
            </a:r>
            <a:r>
              <a:rPr lang="en-US" altLang="zh-CN" sz="1800" b="1" dirty="0" err="1" smtClean="0">
                <a:solidFill>
                  <a:srgbClr val="C00000"/>
                </a:solidFill>
                <a:ea typeface="黑体" pitchFamily="49" charset="-122"/>
                <a:sym typeface="Arial" pitchFamily="34" charset="0"/>
              </a:rPr>
              <a:t>epet</a:t>
            </a:r>
            <a:r>
              <a:rPr lang="en-US" altLang="zh-CN" sz="1800" b="1" dirty="0">
                <a:solidFill>
                  <a:srgbClr val="C00000"/>
                </a:solidFill>
                <a:ea typeface="黑体" pitchFamily="49" charset="-122"/>
                <a:sym typeface="Arial" pitchFamily="34" charset="0"/>
              </a:rPr>
              <a:t>", </a:t>
            </a:r>
            <a:r>
              <a:rPr lang="en-US" altLang="zh-CN" sz="1800" b="1" dirty="0">
                <a:solidFill>
                  <a:srgbClr val="0070C0"/>
                </a:solidFill>
                <a:ea typeface="黑体" pitchFamily="49" charset="-122"/>
                <a:sym typeface="Arial" pitchFamily="34" charset="0"/>
              </a:rPr>
              <a:t>"</a:t>
            </a:r>
            <a:r>
              <a:rPr lang="en-US" altLang="zh-CN" sz="1800" b="1" dirty="0" err="1">
                <a:solidFill>
                  <a:srgbClr val="0070C0"/>
                </a:solidFill>
                <a:ea typeface="黑体" pitchFamily="49" charset="-122"/>
                <a:sym typeface="Arial" pitchFamily="34" charset="0"/>
              </a:rPr>
              <a:t>sa</a:t>
            </a:r>
            <a:r>
              <a:rPr lang="en-US" altLang="zh-CN" sz="1800" b="1" dirty="0">
                <a:solidFill>
                  <a:srgbClr val="0070C0"/>
                </a:solidFill>
                <a:ea typeface="黑体" pitchFamily="49" charset="-122"/>
                <a:sym typeface="Arial" pitchFamily="34" charset="0"/>
              </a:rPr>
              <a:t>", "</a:t>
            </a:r>
            <a:r>
              <a:rPr lang="en-US" altLang="zh-CN" sz="1800" b="1" dirty="0" err="1">
                <a:solidFill>
                  <a:srgbClr val="0070C0"/>
                </a:solidFill>
                <a:ea typeface="黑体" pitchFamily="49" charset="-122"/>
                <a:sym typeface="Arial" pitchFamily="34" charset="0"/>
              </a:rPr>
              <a:t>sa</a:t>
            </a:r>
            <a:r>
              <a:rPr lang="en-US" altLang="zh-CN" sz="1800" b="1" dirty="0">
                <a:solidFill>
                  <a:srgbClr val="0070C0"/>
                </a:solidFill>
                <a:ea typeface="黑体" pitchFamily="49" charset="-122"/>
                <a:sym typeface="Arial" pitchFamily="34" charset="0"/>
              </a:rPr>
              <a:t>");</a:t>
            </a:r>
            <a:endParaRPr lang="zh-CN" altLang="en-US" sz="1800" b="1" dirty="0">
              <a:solidFill>
                <a:srgbClr val="0070C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	 … …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} catch (</a:t>
            </a:r>
            <a:r>
              <a:rPr lang="en-US" altLang="zh-CN" sz="1800" b="1" dirty="0" err="1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SQLException</a:t>
            </a:r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 e) {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	 … …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} finally {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	try {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		</a:t>
            </a:r>
            <a:r>
              <a:rPr lang="en-US" altLang="zh-CN" sz="1800" b="1" dirty="0" err="1">
                <a:solidFill>
                  <a:srgbClr val="0070C0"/>
                </a:solidFill>
                <a:ea typeface="黑体" pitchFamily="49" charset="-122"/>
                <a:sym typeface="Arial" pitchFamily="34" charset="0"/>
              </a:rPr>
              <a:t>conn.close</a:t>
            </a:r>
            <a:r>
              <a:rPr lang="en-US" altLang="zh-CN" sz="1800" b="1" dirty="0">
                <a:solidFill>
                  <a:srgbClr val="0070C0"/>
                </a:solidFill>
                <a:ea typeface="黑体" pitchFamily="49" charset="-122"/>
                <a:sym typeface="Arial" pitchFamily="34" charset="0"/>
              </a:rPr>
              <a:t>();</a:t>
            </a:r>
            <a:endParaRPr lang="zh-CN" altLang="en-US" sz="1800" b="1" dirty="0">
              <a:solidFill>
                <a:srgbClr val="0070C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	} catch (</a:t>
            </a:r>
            <a:r>
              <a:rPr lang="en-US" altLang="zh-CN" sz="1800" b="1" dirty="0" err="1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SQLException</a:t>
            </a:r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 e) {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		 … …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	}</a:t>
            </a:r>
            <a:endParaRPr lang="zh-CN" altLang="en-US" sz="1800" b="1" dirty="0">
              <a:solidFill>
                <a:srgbClr val="000000"/>
              </a:solidFill>
              <a:ea typeface="黑体" pitchFamily="49" charset="-122"/>
              <a:sym typeface="Arial" pitchFamily="34" charset="0"/>
            </a:endParaRPr>
          </a:p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}</a:t>
            </a:r>
          </a:p>
        </p:txBody>
      </p:sp>
      <p:sp>
        <p:nvSpPr>
          <p:cNvPr id="16389" name="AutoShape 16"/>
          <p:cNvSpPr>
            <a:spLocks/>
          </p:cNvSpPr>
          <p:nvPr/>
        </p:nvSpPr>
        <p:spPr bwMode="auto">
          <a:xfrm>
            <a:off x="6155060" y="4906691"/>
            <a:ext cx="1397001" cy="408623"/>
          </a:xfrm>
          <a:prstGeom prst="wedgeRoundRectCallout">
            <a:avLst>
              <a:gd name="adj1" fmla="val -24125"/>
              <a:gd name="adj2" fmla="val 48167"/>
              <a:gd name="adj3" fmla="val 16667"/>
            </a:avLst>
          </a:prstGeom>
          <a:solidFill>
            <a:srgbClr val="0070C0"/>
          </a:solidFill>
          <a:ln w="9525">
            <a:solidFill>
              <a:srgbClr val="F2F2F2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dirty="0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关闭连接</a:t>
            </a:r>
            <a:endParaRPr lang="zh-CN" altLang="en-US" dirty="0"/>
          </a:p>
        </p:txBody>
      </p:sp>
      <p:sp>
        <p:nvSpPr>
          <p:cNvPr id="16390" name="AutoShape 17"/>
          <p:cNvSpPr>
            <a:spLocks/>
          </p:cNvSpPr>
          <p:nvPr/>
        </p:nvSpPr>
        <p:spPr bwMode="auto">
          <a:xfrm>
            <a:off x="5918671" y="1916832"/>
            <a:ext cx="1317625" cy="408623"/>
          </a:xfrm>
          <a:prstGeom prst="wedgeRoundRectCallout">
            <a:avLst>
              <a:gd name="adj1" fmla="val -28356"/>
              <a:gd name="adj2" fmla="val 47227"/>
              <a:gd name="adj3" fmla="val 16667"/>
            </a:avLst>
          </a:prstGeom>
          <a:solidFill>
            <a:srgbClr val="0070C0"/>
          </a:solidFill>
          <a:ln w="9525">
            <a:solidFill>
              <a:srgbClr val="F2F2F2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dirty="0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建立连接</a:t>
            </a:r>
            <a:endParaRPr lang="zh-CN" altLang="en-US" dirty="0"/>
          </a:p>
        </p:txBody>
      </p:sp>
      <p:sp>
        <p:nvSpPr>
          <p:cNvPr id="16391" name="AutoShape 18"/>
          <p:cNvSpPr>
            <a:spLocks/>
          </p:cNvSpPr>
          <p:nvPr/>
        </p:nvSpPr>
        <p:spPr bwMode="auto">
          <a:xfrm>
            <a:off x="6228184" y="764704"/>
            <a:ext cx="1393826" cy="408623"/>
          </a:xfrm>
          <a:prstGeom prst="wedgeRoundRectCallout">
            <a:avLst>
              <a:gd name="adj1" fmla="val -28926"/>
              <a:gd name="adj2" fmla="val 45542"/>
              <a:gd name="adj3" fmla="val 16667"/>
            </a:avLst>
          </a:prstGeom>
          <a:solidFill>
            <a:srgbClr val="0070C0"/>
          </a:solidFill>
          <a:ln w="9525">
            <a:solidFill>
              <a:srgbClr val="F2F2F2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dirty="0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加载驱动</a:t>
            </a:r>
            <a:endParaRPr lang="zh-CN" altLang="en-US" dirty="0"/>
          </a:p>
        </p:txBody>
      </p:sp>
      <p:sp>
        <p:nvSpPr>
          <p:cNvPr id="16392" name="AutoShape 19"/>
          <p:cNvSpPr>
            <a:spLocks/>
          </p:cNvSpPr>
          <p:nvPr/>
        </p:nvSpPr>
        <p:spPr bwMode="auto">
          <a:xfrm>
            <a:off x="5242243" y="3878060"/>
            <a:ext cx="2990850" cy="408623"/>
          </a:xfrm>
          <a:prstGeom prst="wedgeRoundRectCallout">
            <a:avLst>
              <a:gd name="adj1" fmla="val -50495"/>
              <a:gd name="adj2" fmla="val -31560"/>
              <a:gd name="adj3" fmla="val 16667"/>
            </a:avLst>
          </a:prstGeom>
          <a:solidFill>
            <a:srgbClr val="0070C0"/>
          </a:solidFill>
          <a:ln w="9525">
            <a:solidFill>
              <a:srgbClr val="F2F2F2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dirty="0">
                <a:solidFill>
                  <a:schemeClr val="bg1"/>
                </a:solidFill>
                <a:ea typeface="黑体" pitchFamily="49" charset="-122"/>
                <a:sym typeface="Arial" pitchFamily="34" charset="0"/>
              </a:rPr>
              <a:t>必须进行相关异常处理 </a:t>
            </a:r>
            <a:endParaRPr lang="zh-CN" altLang="en-US" dirty="0"/>
          </a:p>
        </p:txBody>
      </p:sp>
      <p:cxnSp>
        <p:nvCxnSpPr>
          <p:cNvPr id="16393" name="直接箭头连接符 25"/>
          <p:cNvCxnSpPr>
            <a:cxnSpLocks noChangeShapeType="1"/>
          </p:cNvCxnSpPr>
          <p:nvPr/>
        </p:nvCxnSpPr>
        <p:spPr bwMode="auto">
          <a:xfrm rot="5400000" flipH="1" flipV="1">
            <a:off x="6518151" y="1338833"/>
            <a:ext cx="285751" cy="1588"/>
          </a:xfrm>
          <a:prstGeom prst="straightConnector1">
            <a:avLst/>
          </a:prstGeom>
          <a:noFill/>
          <a:ln w="38100">
            <a:solidFill>
              <a:srgbClr val="2062B4"/>
            </a:solidFill>
            <a:round/>
            <a:headEnd/>
            <a:tailEnd type="triangle" w="med" len="med"/>
          </a:ln>
        </p:spPr>
      </p:cxnSp>
      <p:cxnSp>
        <p:nvCxnSpPr>
          <p:cNvPr id="16394" name="直接箭头连接符 26"/>
          <p:cNvCxnSpPr>
            <a:cxnSpLocks noChangeShapeType="1"/>
          </p:cNvCxnSpPr>
          <p:nvPr/>
        </p:nvCxnSpPr>
        <p:spPr bwMode="auto">
          <a:xfrm rot="5400000" flipH="1" flipV="1">
            <a:off x="6374135" y="2490962"/>
            <a:ext cx="285751" cy="1588"/>
          </a:xfrm>
          <a:prstGeom prst="straightConnector1">
            <a:avLst/>
          </a:prstGeom>
          <a:noFill/>
          <a:ln w="38100">
            <a:solidFill>
              <a:srgbClr val="2062B4"/>
            </a:solidFill>
            <a:round/>
            <a:headEnd/>
            <a:tailEnd type="triangle" w="med" len="med"/>
          </a:ln>
        </p:spPr>
      </p:cxnSp>
      <p:cxnSp>
        <p:nvCxnSpPr>
          <p:cNvPr id="16395" name="直接箭头连接符 27"/>
          <p:cNvCxnSpPr>
            <a:cxnSpLocks noChangeShapeType="1"/>
          </p:cNvCxnSpPr>
          <p:nvPr/>
        </p:nvCxnSpPr>
        <p:spPr bwMode="auto">
          <a:xfrm>
            <a:off x="3784842" y="4090655"/>
            <a:ext cx="1428750" cy="1588"/>
          </a:xfrm>
          <a:prstGeom prst="straightConnector1">
            <a:avLst/>
          </a:prstGeom>
          <a:noFill/>
          <a:ln w="38100">
            <a:solidFill>
              <a:srgbClr val="2062B4"/>
            </a:solidFill>
            <a:round/>
            <a:headEnd/>
            <a:tailEnd type="triangle" w="med" len="med"/>
          </a:ln>
        </p:spPr>
      </p:cxnSp>
      <p:cxnSp>
        <p:nvCxnSpPr>
          <p:cNvPr id="16396" name="直接箭头连接符 28"/>
          <p:cNvCxnSpPr>
            <a:cxnSpLocks noChangeShapeType="1"/>
          </p:cNvCxnSpPr>
          <p:nvPr/>
        </p:nvCxnSpPr>
        <p:spPr bwMode="auto">
          <a:xfrm>
            <a:off x="4356342" y="5111003"/>
            <a:ext cx="1714500" cy="3175"/>
          </a:xfrm>
          <a:prstGeom prst="straightConnector1">
            <a:avLst/>
          </a:prstGeom>
          <a:noFill/>
          <a:ln w="38100">
            <a:solidFill>
              <a:srgbClr val="2062B4"/>
            </a:solidFill>
            <a:round/>
            <a:headEnd/>
            <a:tailEnd type="triangle" w="med" len="med"/>
          </a:ln>
        </p:spPr>
      </p:cxnSp>
      <p:sp>
        <p:nvSpPr>
          <p:cNvPr id="16397" name="Rectangle 5"/>
          <p:cNvSpPr>
            <a:spLocks noChangeArrowheads="1"/>
          </p:cNvSpPr>
          <p:nvPr/>
        </p:nvSpPr>
        <p:spPr bwMode="auto">
          <a:xfrm>
            <a:off x="995165" y="1451151"/>
            <a:ext cx="7143749" cy="357187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6398" name="Rectangle 5"/>
          <p:cNvSpPr>
            <a:spLocks noChangeArrowheads="1"/>
          </p:cNvSpPr>
          <p:nvPr/>
        </p:nvSpPr>
        <p:spPr bwMode="auto">
          <a:xfrm>
            <a:off x="755576" y="2780928"/>
            <a:ext cx="7715250" cy="825500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6399" name="Rectangle 5"/>
          <p:cNvSpPr>
            <a:spLocks noChangeArrowheads="1"/>
          </p:cNvSpPr>
          <p:nvPr/>
        </p:nvSpPr>
        <p:spPr bwMode="auto">
          <a:xfrm>
            <a:off x="1022095" y="3972134"/>
            <a:ext cx="2670174" cy="285751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6400" name="Rectangle 5"/>
          <p:cNvSpPr>
            <a:spLocks noChangeArrowheads="1"/>
          </p:cNvSpPr>
          <p:nvPr/>
        </p:nvSpPr>
        <p:spPr bwMode="auto">
          <a:xfrm>
            <a:off x="2606751" y="5061759"/>
            <a:ext cx="1644651" cy="285751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 idx="4294967295"/>
          </p:nvPr>
        </p:nvSpPr>
        <p:spPr>
          <a:xfrm>
            <a:off x="838298" y="-37459"/>
            <a:ext cx="7162800" cy="838200"/>
          </a:xfrm>
        </p:spPr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连接并操作数据库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4294967295"/>
          </p:nvPr>
        </p:nvSpPr>
        <p:spPr>
          <a:xfrm>
            <a:off x="414366" y="1071546"/>
            <a:ext cx="8229600" cy="4906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加载驱动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在与某一特定数据库建立连接之前，受限应下载一种可用的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驱动程序。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可用的驱动程序有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JDBC-ODBC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桥接驱动、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网络驱动器或是有特定数据库厂商提供的驱动程序等。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语法为：</a:t>
            </a:r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Class.forName("DriverName");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例如：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0" dirty="0" smtClean="0">
                <a:latin typeface="微软雅黑 Light" pitchFamily="34" charset="-122"/>
                <a:ea typeface="微软雅黑 Light" pitchFamily="34" charset="-122"/>
                <a:sym typeface="Arial" pitchFamily="34" charset="0"/>
              </a:rPr>
              <a:t>	Class.forName(“com.</a:t>
            </a:r>
            <a:r>
              <a:rPr lang="en-US" altLang="zh-CN" sz="2400" b="0" dirty="0" err="1" smtClean="0">
                <a:latin typeface="微软雅黑 Light" pitchFamily="34" charset="-122"/>
                <a:ea typeface="微软雅黑 Light" pitchFamily="34" charset="-122"/>
                <a:sym typeface="Arial" pitchFamily="34" charset="0"/>
              </a:rPr>
              <a:t>mysql</a:t>
            </a:r>
            <a:r>
              <a:rPr lang="zh-CN" altLang="en-US" sz="2400" b="0" dirty="0" smtClean="0">
                <a:latin typeface="微软雅黑 Light" pitchFamily="34" charset="-122"/>
                <a:ea typeface="微软雅黑 Light" pitchFamily="34" charset="-122"/>
                <a:sym typeface="Arial" pitchFamily="34" charset="0"/>
              </a:rPr>
              <a:t>.jdbc.Driver");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连接并操作数据库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29600" cy="44275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建立连接</a:t>
            </a:r>
            <a:endParaRPr lang="en-US" altLang="zh-CN" dirty="0" smtClean="0"/>
          </a:p>
          <a:p>
            <a:pPr marL="0" indent="0">
              <a:defRPr/>
            </a:pPr>
            <a:r>
              <a:rPr lang="en-US" sz="2400" dirty="0" err="1" smtClean="0">
                <a:latin typeface="微软雅黑 Light" pitchFamily="34" charset="-122"/>
                <a:ea typeface="微软雅黑 Light" pitchFamily="34" charset="-122"/>
              </a:rPr>
              <a:t>DriverManager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类是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的管理层，作用于用户和驱动程序之间，他跟踪可用的驱动程序并在数据库和相应驱动程序之间建立连接。</a:t>
            </a:r>
          </a:p>
          <a:p>
            <a:pPr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语法为：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b="0" dirty="0" smtClean="0">
                <a:latin typeface="微软雅黑 Light" pitchFamily="34" charset="-122"/>
                <a:ea typeface="微软雅黑 Light" pitchFamily="34" charset="-122"/>
              </a:rPr>
              <a:t>DriverManager.getConnection(String url,String user,String password);</a:t>
            </a:r>
          </a:p>
          <a:p>
            <a:pPr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例如：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b="0" dirty="0" smtClean="0">
                <a:latin typeface="微软雅黑 Light" pitchFamily="34" charset="-122"/>
                <a:ea typeface="微软雅黑 Light" pitchFamily="34" charset="-122"/>
              </a:rPr>
              <a:t>Connection conn = </a:t>
            </a:r>
            <a:r>
              <a:rPr lang="en-US" altLang="zh-CN" sz="2400" b="0" dirty="0" smtClean="0">
                <a:latin typeface="微软雅黑 Light" pitchFamily="34" charset="-122"/>
                <a:ea typeface="微软雅黑 Light" pitchFamily="34" charset="-122"/>
              </a:rPr>
              <a:t>D</a:t>
            </a:r>
            <a:r>
              <a:rPr lang="zh-CN" altLang="en-US" sz="2400" b="0" dirty="0" smtClean="0">
                <a:latin typeface="微软雅黑 Light" pitchFamily="34" charset="-122"/>
                <a:ea typeface="微软雅黑 Light" pitchFamily="34" charset="-122"/>
              </a:rPr>
              <a:t>riverManager.getConnection(“jdbc:</a:t>
            </a:r>
            <a:r>
              <a:rPr lang="en-US" altLang="zh-CN" sz="2400" b="0" dirty="0" err="1" smtClean="0">
                <a:latin typeface="微软雅黑 Light" pitchFamily="34" charset="-122"/>
                <a:ea typeface="微软雅黑 Light" pitchFamily="34" charset="-122"/>
              </a:rPr>
              <a:t>mysql</a:t>
            </a:r>
            <a:r>
              <a:rPr lang="zh-CN" altLang="en-US" sz="2400" b="0" dirty="0" smtClean="0">
                <a:latin typeface="微软雅黑 Light" pitchFamily="34" charset="-122"/>
                <a:ea typeface="微软雅黑 Light" pitchFamily="34" charset="-122"/>
              </a:rPr>
              <a:t>://localhost:</a:t>
            </a:r>
            <a:r>
              <a:rPr lang="en-US" altLang="zh-CN" sz="2400" b="0" dirty="0" smtClean="0">
                <a:latin typeface="微软雅黑 Light" pitchFamily="34" charset="-122"/>
                <a:ea typeface="微软雅黑 Light" pitchFamily="34" charset="-122"/>
              </a:rPr>
              <a:t>3306</a:t>
            </a:r>
            <a:r>
              <a:rPr lang="zh-CN" altLang="en-US" sz="2400" b="0" dirty="0" smtClean="0">
                <a:latin typeface="微软雅黑 Light" pitchFamily="34" charset="-122"/>
                <a:ea typeface="微软雅黑 Light" pitchFamily="34" charset="-122"/>
              </a:rPr>
              <a:t>; DatabaseName =hp_BookManager","sa","123456");</a:t>
            </a:r>
          </a:p>
          <a:p>
            <a:pPr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连接并操作数据库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29600" cy="44275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创建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Statement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sz="2400" dirty="0" err="1" smtClean="0">
                <a:latin typeface="微软雅黑 Light" pitchFamily="34" charset="-122"/>
                <a:ea typeface="微软雅黑 Light" pitchFamily="34" charset="-122"/>
              </a:rPr>
              <a:t>PreparedStatement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对象</a:t>
            </a:r>
          </a:p>
          <a:p>
            <a:pPr marL="441325" lvl="1" indent="15875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连接建立好之后，我们可以通过此连接向目标数据库发送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语句。在发送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语句之前，我们必须创建一个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Statement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对象或者</a:t>
            </a:r>
            <a:r>
              <a:rPr lang="en-US" sz="2400" dirty="0" err="1" smtClean="0">
                <a:latin typeface="微软雅黑 Light" pitchFamily="34" charset="-122"/>
                <a:ea typeface="微软雅黑 Light" pitchFamily="34" charset="-122"/>
                <a:sym typeface="Arial" pitchFamily="34" charset="0"/>
              </a:rPr>
              <a:t>PreparedStatement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  <a:sym typeface="Arial" pitchFamily="34" charset="0"/>
              </a:rPr>
              <a:t>对象，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该对象负责将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语句发送给数据库。</a:t>
            </a:r>
          </a:p>
          <a:p>
            <a:pPr lvl="1"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语法为：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Statement smt =  conn.createStatement();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或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  <a:sym typeface="Arial" pitchFamily="34" charset="0"/>
              </a:rPr>
              <a:t>PreparedStatement ps = connection.prepareStatement(String sql);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>
          <a:xfrm>
            <a:off x="1123976" y="23794"/>
            <a:ext cx="7162800" cy="762000"/>
          </a:xfrm>
        </p:spPr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连接并操作数据库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4294967295"/>
          </p:nvPr>
        </p:nvSpPr>
        <p:spPr>
          <a:xfrm>
            <a:off x="414366" y="1079519"/>
            <a:ext cx="8229600" cy="5135563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执行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语句得到结果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获取到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Statement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对象或者</a:t>
            </a:r>
            <a:r>
              <a:rPr lang="en-US" sz="2400" dirty="0" err="1" smtClean="0">
                <a:latin typeface="微软雅黑 Light" pitchFamily="34" charset="-122"/>
                <a:ea typeface="微软雅黑 Light" pitchFamily="34" charset="-122"/>
                <a:sym typeface="Arial" pitchFamily="34" charset="0"/>
              </a:rPr>
              <a:t>PreparedStatement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  <a:sym typeface="Arial" pitchFamily="34" charset="0"/>
              </a:rPr>
              <a:t>对象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后，我们就可以使用该对象中的</a:t>
            </a:r>
            <a:r>
              <a:rPr lang="en-US" sz="2400" dirty="0" err="1" smtClean="0">
                <a:latin typeface="微软雅黑 Light" pitchFamily="34" charset="-122"/>
                <a:ea typeface="微软雅黑 Light" pitchFamily="34" charset="-122"/>
              </a:rPr>
              <a:t>executeQuery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()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方法来执行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语句。</a:t>
            </a:r>
          </a:p>
          <a:p>
            <a:pPr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其语法为：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  <a:sym typeface="Arial" pitchFamily="34" charset="0"/>
              </a:rPr>
              <a:t>ResultSet rs = smt.executeQuery(String sql);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或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 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  <a:sym typeface="Arial" pitchFamily="34" charset="0"/>
              </a:rPr>
              <a:t>ResultSet rs = ps.executeQuery(String sql);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90" y="90"/>
            <a:ext cx="7162800" cy="762000"/>
          </a:xfrm>
        </p:spPr>
        <p:txBody>
          <a:bodyPr/>
          <a:lstStyle/>
          <a:p>
            <a:pPr eaLnBrk="1" hangingPunct="1"/>
            <a:r>
              <a:rPr lang="zh-CN" sz="2800" dirty="0">
                <a:latin typeface="微软雅黑 Light" pitchFamily="34" charset="-122"/>
                <a:ea typeface="微软雅黑 Light" pitchFamily="34" charset="-122"/>
              </a:rPr>
              <a:t>内容进度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5804" y="914400"/>
            <a:ext cx="8229600" cy="52117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的概述</a:t>
            </a:r>
          </a:p>
          <a:p>
            <a:pPr eaLnBrk="1" hangingPunct="1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JDBC中的常用类和接口</a:t>
            </a:r>
          </a:p>
          <a:p>
            <a:pPr eaLnBrk="1" hangingPunct="1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连接并操作数据库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事务及其操作</a:t>
            </a:r>
          </a:p>
          <a:p>
            <a:pPr eaLnBrk="1" hangingPunct="1">
              <a:defRPr/>
            </a:pP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连接并操作数据库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关闭连接并释放资源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lvl="1" indent="0"/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的关闭次序为先对结果集</a:t>
            </a:r>
            <a:r>
              <a:rPr lang="en-US" altLang="zh-CN" sz="2400" dirty="0" err="1" smtClean="0">
                <a:latin typeface="微软雅黑 Light" pitchFamily="34" charset="-122"/>
                <a:ea typeface="微软雅黑 Light" pitchFamily="34" charset="-122"/>
              </a:rPr>
              <a:t>ResultSet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对象进行关闭，再对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Statement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对象进行关闭，最后关闭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Connection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连接对象。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324" y="76268"/>
            <a:ext cx="7162800" cy="762000"/>
          </a:xfrm>
        </p:spPr>
        <p:txBody>
          <a:bodyPr/>
          <a:lstStyle/>
          <a:p>
            <a:pPr eaLnBrk="1" hangingPunct="1"/>
            <a:r>
              <a:rPr lang="zh-CN" sz="2800" dirty="0" smtClean="0">
                <a:latin typeface="微软雅黑 Light" pitchFamily="34" charset="-122"/>
                <a:ea typeface="微软雅黑 Light" pitchFamily="34" charset="-122"/>
              </a:rPr>
              <a:t>内容进度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14366" y="914400"/>
            <a:ext cx="8229600" cy="52117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的概述</a:t>
            </a:r>
          </a:p>
          <a:p>
            <a:pPr eaLnBrk="1" hangingPunct="1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JDBC中的常用类和接口</a:t>
            </a:r>
          </a:p>
          <a:p>
            <a:pPr eaLnBrk="1" hangingPunct="1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连接并操作数据库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事务及其操作</a:t>
            </a:r>
          </a:p>
          <a:p>
            <a:pPr eaLnBrk="1" hangingPunct="1">
              <a:defRPr/>
            </a:pP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>
          <a:xfrm>
            <a:off x="1142976" y="0"/>
            <a:ext cx="7162800" cy="762000"/>
          </a:xfrm>
        </p:spPr>
        <p:txBody>
          <a:bodyPr/>
          <a:lstStyle/>
          <a:p>
            <a:r>
              <a:rPr lang="zh-CN" sz="2800" dirty="0" smtClean="0">
                <a:latin typeface="微软雅黑 Light" pitchFamily="34" charset="-122"/>
                <a:ea typeface="微软雅黑 Light" pitchFamily="34" charset="-122"/>
              </a:rPr>
              <a:t>事务及其操作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4294967295"/>
          </p:nvPr>
        </p:nvSpPr>
        <p:spPr>
          <a:xfrm>
            <a:off x="342928" y="1219200"/>
            <a:ext cx="8229600" cy="4906963"/>
          </a:xfrm>
        </p:spPr>
        <p:txBody>
          <a:bodyPr/>
          <a:lstStyle/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什么是事务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数据库中一些操作的集合通常是一个独立单元，而事务就是构成单一逻辑工作单位的操纵集合。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2800" dirty="0" smtClean="0">
                <a:latin typeface="微软雅黑 Light" pitchFamily="34" charset="-122"/>
                <a:ea typeface="微软雅黑 Light" pitchFamily="34" charset="-122"/>
              </a:rPr>
              <a:t>事务及其操作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8388"/>
            <a:ext cx="8229600" cy="5410200"/>
          </a:xfrm>
        </p:spPr>
        <p:txBody>
          <a:bodyPr/>
          <a:lstStyle/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事务的分类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已提交事务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中止事务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事务回滚</a:t>
            </a:r>
          </a:p>
          <a:p>
            <a:pPr lvl="1"/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已提交事务是指成功执行完毕的事务</a:t>
            </a:r>
          </a:p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中止事务是指未能成功完成的事务</a:t>
            </a:r>
          </a:p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事务的回滚指的是对中止事务造成的数据变更需要进行撤销处理</a:t>
            </a:r>
          </a:p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2800" dirty="0" smtClean="0">
                <a:latin typeface="微软雅黑 Light" pitchFamily="34" charset="-122"/>
                <a:ea typeface="微软雅黑 Light" pitchFamily="34" charset="-122"/>
              </a:rPr>
              <a:t>事务及其操作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事务的操作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中，事务的操作是由系统自动进行的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事务的提交通过调用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commit()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方法进行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事务的回滚通过调用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rollback()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方法进行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本课小结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其实就是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数据库连接（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Java Database Connectivity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）的简称，它是连接数据库与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应用程序的桥梁</a:t>
            </a:r>
          </a:p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JDBC中的常用类和接口有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DriverManager类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Connection接口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Statement接口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ResultSet接口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PreparedStatement接口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本课小结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访问数据库的步骤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加载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驱动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与数据库建立连接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创建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Statement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2400" dirty="0" err="1" smtClean="0">
                <a:latin typeface="微软雅黑 Light" pitchFamily="34" charset="-122"/>
                <a:ea typeface="微软雅黑 Light" pitchFamily="34" charset="-122"/>
              </a:rPr>
              <a:t>PreparedStatement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对象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发送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语句，并得到返回结果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释放资源</a:t>
            </a:r>
          </a:p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什么是事务以及事务的操作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本课作业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课后练习</a:t>
            </a:r>
          </a:p>
          <a:p>
            <a:pPr marL="0" indent="0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使用JDBC完成项目“图书管理系统”的数据库访问以及数据操作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914432" y="1219200"/>
            <a:ext cx="8229600" cy="44275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预习教材第十一章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	线程的概念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	线程的创建方式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	线程的优先级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	线程的操作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		多线程的概念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 1"/>
          <p:cNvSpPr>
            <a:spLocks noGrp="1"/>
          </p:cNvSpPr>
          <p:nvPr>
            <p:ph type="title" idx="4294967295"/>
          </p:nvPr>
        </p:nvSpPr>
        <p:spPr>
          <a:xfrm>
            <a:off x="1142976" y="44677"/>
            <a:ext cx="7162800" cy="762000"/>
          </a:xfrm>
        </p:spPr>
        <p:txBody>
          <a:bodyPr/>
          <a:lstStyle/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的概述</a:t>
            </a:r>
          </a:p>
        </p:txBody>
      </p:sp>
      <p:sp>
        <p:nvSpPr>
          <p:cNvPr id="1029" name="内容占位符 2"/>
          <p:cNvSpPr>
            <a:spLocks noGrp="1"/>
          </p:cNvSpPr>
          <p:nvPr>
            <p:ph idx="4294967295"/>
          </p:nvPr>
        </p:nvSpPr>
        <p:spPr>
          <a:xfrm>
            <a:off x="500034" y="1219200"/>
            <a:ext cx="8229600" cy="4906963"/>
          </a:xfrm>
        </p:spPr>
        <p:txBody>
          <a:bodyPr/>
          <a:lstStyle/>
          <a:p>
            <a:pPr marL="0" indent="0"/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Java Database Connectivity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），它是连接数据库与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应用程序的桥梁。通过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API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方便地实现对各种主流数据库的操作。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16016" y="3443290"/>
            <a:ext cx="13366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00"/>
                </a:solidFill>
                <a:ea typeface="黑体" pitchFamily="49" charset="-122"/>
              </a:rPr>
              <a:t>Java</a:t>
            </a:r>
            <a:r>
              <a:rPr lang="zh-CN" altLang="en-US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应用程序</a:t>
            </a:r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2412999" y="4119565"/>
            <a:ext cx="4679950" cy="1587"/>
          </a:xfrm>
          <a:prstGeom prst="line">
            <a:avLst/>
          </a:prstGeom>
          <a:noFill/>
          <a:ln w="38100">
            <a:solidFill>
              <a:srgbClr val="2062B4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397377" y="3692526"/>
            <a:ext cx="5786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200" b="1">
                <a:solidFill>
                  <a:srgbClr val="0033CC"/>
                </a:solidFill>
                <a:ea typeface="黑体" pitchFamily="49" charset="-122"/>
                <a:sym typeface="Arial" pitchFamily="34" charset="0"/>
              </a:rPr>
              <a:t>JDBC</a:t>
            </a:r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33481" y="3717928"/>
            <a:ext cx="1135063" cy="1016186"/>
            <a:chOff x="0" y="0"/>
            <a:chExt cx="680" cy="605"/>
          </a:xfrm>
        </p:grpSpPr>
        <p:sp>
          <p:nvSpPr>
            <p:cNvPr id="1036" name="Text Box 12"/>
            <p:cNvSpPr>
              <a:spLocks noChangeArrowheads="1"/>
            </p:cNvSpPr>
            <p:nvPr/>
          </p:nvSpPr>
          <p:spPr bwMode="auto">
            <a:xfrm>
              <a:off x="0" y="385"/>
              <a:ext cx="68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客户端</a:t>
              </a:r>
              <a:endParaRPr lang="zh-CN" altLang="en-US"/>
            </a:p>
          </p:txBody>
        </p:sp>
        <p:grpSp>
          <p:nvGrpSpPr>
            <p:cNvPr id="3" name="Group 13"/>
            <p:cNvGrpSpPr>
              <a:grpSpLocks noChangeAspect="1"/>
            </p:cNvGrpSpPr>
            <p:nvPr/>
          </p:nvGrpSpPr>
          <p:grpSpPr bwMode="auto">
            <a:xfrm>
              <a:off x="295" y="0"/>
              <a:ext cx="347" cy="430"/>
              <a:chOff x="0" y="0"/>
              <a:chExt cx="944" cy="1297"/>
            </a:xfrm>
          </p:grpSpPr>
          <p:graphicFrame>
            <p:nvGraphicFramePr>
              <p:cNvPr id="1027" name="Object 14"/>
              <p:cNvGraphicFramePr>
                <a:graphicFrameLocks noChangeAspect="1"/>
              </p:cNvGraphicFramePr>
              <p:nvPr/>
            </p:nvGraphicFramePr>
            <p:xfrm>
              <a:off x="0" y="0"/>
              <a:ext cx="944" cy="1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010" r:id="rId4" imgW="2615873" imgH="2666667" progId="">
                      <p:embed/>
                    </p:oleObj>
                  </mc:Choice>
                  <mc:Fallback>
                    <p:oleObj r:id="rId4" imgW="2615873" imgH="2666667" progId="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944" cy="1154"/>
                          </a:xfrm>
                          <a:prstGeom prst="rect">
                            <a:avLst/>
                          </a:prstGeom>
                          <a:solidFill>
                            <a:srgbClr val="65AAE9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038" name="Picture 15" descr="TowerCas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49" y="293"/>
                <a:ext cx="674" cy="10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04031" y="3543303"/>
            <a:ext cx="1584325" cy="1306513"/>
            <a:chOff x="0" y="0"/>
            <a:chExt cx="907" cy="823"/>
          </a:xfrm>
        </p:grpSpPr>
        <p:sp>
          <p:nvSpPr>
            <p:cNvPr id="1035" name="Text Box 17"/>
            <p:cNvSpPr>
              <a:spLocks noChangeArrowheads="1"/>
            </p:cNvSpPr>
            <p:nvPr/>
          </p:nvSpPr>
          <p:spPr bwMode="auto">
            <a:xfrm>
              <a:off x="0" y="590"/>
              <a:ext cx="9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数据库服务器</a:t>
              </a:r>
              <a:endParaRPr lang="zh-CN" altLang="en-US"/>
            </a:p>
          </p:txBody>
        </p:sp>
        <p:graphicFrame>
          <p:nvGraphicFramePr>
            <p:cNvPr id="1026" name="Object 18"/>
            <p:cNvGraphicFramePr>
              <a:graphicFrameLocks noChangeAspect="1"/>
            </p:cNvGraphicFramePr>
            <p:nvPr/>
          </p:nvGraphicFramePr>
          <p:xfrm>
            <a:off x="226" y="0"/>
            <a:ext cx="397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1" r:id="rId7" imgW="1225091" imgH="1962750" progId="">
                    <p:embed/>
                  </p:oleObj>
                </mc:Choice>
                <mc:Fallback>
                  <p:oleObj r:id="rId7" imgW="1225091" imgH="196275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0"/>
                          <a:ext cx="397" cy="635"/>
                        </a:xfrm>
                        <a:prstGeom prst="rect">
                          <a:avLst/>
                        </a:prstGeom>
                        <a:solidFill>
                          <a:srgbClr val="65AAE9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utoUpdateAnimBg="0"/>
      <p:bldP spid="10245" grpId="0" animBg="1"/>
      <p:bldP spid="10246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35013" y="90"/>
            <a:ext cx="8229600" cy="681039"/>
          </a:xfrm>
          <a:noFill/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使用纯</a:t>
            </a:r>
            <a:r>
              <a:rPr lang="en-US" altLang="zh-CN" sz="2800" dirty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方式连接数据库 </a:t>
            </a:r>
            <a:endParaRPr lang="zh-CN" altLang="en-US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84224" y="1276353"/>
            <a:ext cx="8002588" cy="5010151"/>
          </a:xfrm>
        </p:spPr>
        <p:txBody>
          <a:bodyPr/>
          <a:lstStyle/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驱动直接访问数据库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优点：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100% Java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，快又可跨平台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缺点：访问不同的数据库需要下载专用的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驱动</a:t>
            </a:r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1258892" y="3429004"/>
            <a:ext cx="4248149" cy="2449513"/>
          </a:xfrm>
          <a:prstGeom prst="roundRect">
            <a:avLst>
              <a:gd name="adj" fmla="val 7319"/>
            </a:avLst>
          </a:prstGeom>
          <a:solidFill>
            <a:srgbClr val="EDF5FD"/>
          </a:solidFill>
          <a:ln w="50800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zh-CN" b="1">
              <a:solidFill>
                <a:srgbClr val="000000"/>
              </a:solidFill>
              <a:sym typeface="Courier New" pitchFamily="49" charset="0"/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562353" y="5086354"/>
            <a:ext cx="1800226" cy="43497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  <a:headEnd/>
            <a:tailEnd/>
          </a:ln>
        </p:spPr>
        <p:txBody>
          <a:bodyPr anchor="ctr" anchorCtr="1"/>
          <a:lstStyle/>
          <a:p>
            <a:pPr eaLnBrk="0" hangingPunct="0"/>
            <a:r>
              <a:rPr lang="en-US" altLang="zh-CN" b="1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JDBC </a:t>
            </a:r>
            <a:r>
              <a:rPr lang="zh-CN" altLang="en-US" b="1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驱动 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1403350" y="3644904"/>
            <a:ext cx="1944688" cy="5048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  <a:headEnd/>
            <a:tailEnd/>
          </a:ln>
        </p:spPr>
        <p:txBody>
          <a:bodyPr anchor="ctr" anchorCtr="1"/>
          <a:lstStyle/>
          <a:p>
            <a:pPr eaLnBrk="0" hangingPunct="0"/>
            <a:r>
              <a:rPr lang="en-US" altLang="zh-CN" b="1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Java </a:t>
            </a:r>
            <a:r>
              <a:rPr lang="zh-CN" altLang="en-US" b="1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应用程序 </a:t>
            </a:r>
            <a:endParaRPr lang="zh-CN" alt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1692280" y="5013329"/>
            <a:ext cx="1368425" cy="576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  <a:headEnd/>
            <a:tailEnd/>
          </a:ln>
        </p:spPr>
        <p:txBody>
          <a:bodyPr anchor="ctr" anchorCtr="1"/>
          <a:lstStyle/>
          <a:p>
            <a:pPr eaLnBrk="0" hangingPunct="0"/>
            <a:r>
              <a:rPr lang="en-US" altLang="zh-CN" b="1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JDBC API </a:t>
            </a:r>
            <a:endParaRPr lang="zh-CN" altLang="en-U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6731001" y="4813303"/>
            <a:ext cx="1009650" cy="9779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233DA9"/>
              </a:gs>
              <a:gs pos="50000">
                <a:srgbClr val="0066FF"/>
              </a:gs>
              <a:gs pos="100000">
                <a:srgbClr val="233DA9"/>
              </a:gs>
            </a:gsLst>
            <a:lin ang="0" scaled="1"/>
          </a:gra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DB</a:t>
            </a:r>
            <a:endParaRPr lang="zh-CN" altLang="en-US" b="1">
              <a:solidFill>
                <a:schemeClr val="bg1"/>
              </a:solidFill>
              <a:ea typeface="黑体" pitchFamily="49" charset="-122"/>
            </a:endParaRPr>
          </a:p>
          <a:p>
            <a:pPr eaLnBrk="0" hangingPunct="0"/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Server</a:t>
            </a:r>
            <a:endParaRPr lang="zh-CN" altLang="en-US"/>
          </a:p>
        </p:txBody>
      </p:sp>
      <p:cxnSp>
        <p:nvCxnSpPr>
          <p:cNvPr id="15369" name="AutoShape 9"/>
          <p:cNvCxnSpPr>
            <a:cxnSpLocks noChangeShapeType="1"/>
            <a:stCxn id="15366" idx="2"/>
            <a:endCxn id="15367" idx="0"/>
          </p:cNvCxnSpPr>
          <p:nvPr/>
        </p:nvCxnSpPr>
        <p:spPr bwMode="auto">
          <a:xfrm>
            <a:off x="2376490" y="4149725"/>
            <a:ext cx="1588" cy="863600"/>
          </a:xfrm>
          <a:prstGeom prst="straightConnector1">
            <a:avLst/>
          </a:prstGeom>
          <a:noFill/>
          <a:ln w="38100">
            <a:solidFill>
              <a:srgbClr val="2062B4"/>
            </a:solidFill>
            <a:round/>
            <a:headEnd/>
            <a:tailEnd/>
          </a:ln>
        </p:spPr>
      </p:cxnSp>
      <p:cxnSp>
        <p:nvCxnSpPr>
          <p:cNvPr id="15370" name="AutoShape 10"/>
          <p:cNvCxnSpPr>
            <a:cxnSpLocks noChangeShapeType="1"/>
            <a:stCxn id="15367" idx="3"/>
            <a:endCxn id="15365" idx="1"/>
          </p:cNvCxnSpPr>
          <p:nvPr/>
        </p:nvCxnSpPr>
        <p:spPr bwMode="auto">
          <a:xfrm>
            <a:off x="3060700" y="5302254"/>
            <a:ext cx="501650" cy="1588"/>
          </a:xfrm>
          <a:prstGeom prst="straightConnector1">
            <a:avLst/>
          </a:prstGeom>
          <a:noFill/>
          <a:ln w="38100">
            <a:solidFill>
              <a:srgbClr val="2062B4"/>
            </a:solidFill>
            <a:round/>
            <a:headEnd/>
            <a:tailEnd/>
          </a:ln>
        </p:spPr>
      </p:cxnSp>
      <p:cxnSp>
        <p:nvCxnSpPr>
          <p:cNvPr id="15371" name="AutoShape 11"/>
          <p:cNvCxnSpPr>
            <a:cxnSpLocks noChangeShapeType="1"/>
            <a:stCxn id="15365" idx="3"/>
            <a:endCxn id="15368" idx="2"/>
          </p:cNvCxnSpPr>
          <p:nvPr/>
        </p:nvCxnSpPr>
        <p:spPr bwMode="auto">
          <a:xfrm flipV="1">
            <a:off x="5362580" y="5302254"/>
            <a:ext cx="1368425" cy="1588"/>
          </a:xfrm>
          <a:prstGeom prst="straightConnector1">
            <a:avLst/>
          </a:prstGeom>
          <a:noFill/>
          <a:ln w="38100">
            <a:solidFill>
              <a:srgbClr val="2062B4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3976" y="90"/>
            <a:ext cx="7162800" cy="762000"/>
          </a:xfrm>
        </p:spPr>
        <p:txBody>
          <a:bodyPr/>
          <a:lstStyle/>
          <a:p>
            <a:pPr eaLnBrk="1" hangingPunct="1"/>
            <a:r>
              <a:rPr lang="zh-CN" sz="2800" dirty="0" smtClean="0">
                <a:latin typeface="微软雅黑 Light" pitchFamily="34" charset="-122"/>
                <a:ea typeface="微软雅黑 Light" pitchFamily="34" charset="-122"/>
              </a:rPr>
              <a:t>内容进度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7242" y="914400"/>
            <a:ext cx="8229600" cy="52117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的概述</a:t>
            </a: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JDBC中的常用类和接口</a:t>
            </a:r>
          </a:p>
          <a:p>
            <a:pPr eaLnBrk="1" hangingPunct="1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sz="24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连接并操作数据库</a:t>
            </a: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事务及其操作</a:t>
            </a:r>
          </a:p>
          <a:p>
            <a:pPr eaLnBrk="1" hangingPunct="1">
              <a:defRPr/>
            </a:pP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defRPr/>
            </a:pPr>
            <a:endParaRPr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42" y="0"/>
            <a:ext cx="6324600" cy="762000"/>
          </a:xfrm>
        </p:spPr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常用类与接口结构图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/>
        </p:nvSpPr>
        <p:spPr bwMode="auto">
          <a:xfrm>
            <a:off x="784227" y="1276353"/>
            <a:ext cx="7645401" cy="501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None/>
            </a:pP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None/>
            </a:pP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None/>
            </a:pP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None/>
            </a:pP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None/>
            </a:pP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None/>
            </a:pP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None/>
            </a:pP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buSzPct val="100000"/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84442" y="2500313"/>
            <a:ext cx="4219575" cy="1879600"/>
            <a:chOff x="0" y="0"/>
            <a:chExt cx="2658" cy="1184"/>
          </a:xfrm>
        </p:grpSpPr>
        <p:graphicFrame>
          <p:nvGraphicFramePr>
            <p:cNvPr id="2052" name="Object 5"/>
            <p:cNvGraphicFramePr>
              <a:graphicFrameLocks noChangeAspect="1"/>
            </p:cNvGraphicFramePr>
            <p:nvPr/>
          </p:nvGraphicFramePr>
          <p:xfrm>
            <a:off x="0" y="0"/>
            <a:ext cx="2658" cy="1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42" r:id="rId3" imgW="4220261" imgH="1880311" progId="Visio.Drawing.11">
                    <p:embed/>
                  </p:oleObj>
                </mc:Choice>
                <mc:Fallback>
                  <p:oleObj r:id="rId3" imgW="4220261" imgH="1880311" progId="Visio.Drawing.11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8" cy="1184"/>
                        </a:xfrm>
                        <a:prstGeom prst="rect">
                          <a:avLst/>
                        </a:prstGeom>
                        <a:solidFill>
                          <a:srgbClr val="65AAE9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Text Box 6"/>
            <p:cNvSpPr>
              <a:spLocks noChangeArrowheads="1"/>
            </p:cNvSpPr>
            <p:nvPr/>
          </p:nvSpPr>
          <p:spPr bwMode="auto">
            <a:xfrm>
              <a:off x="547" y="13"/>
              <a:ext cx="9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Connection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295" name="Text Box 7"/>
          <p:cNvSpPr>
            <a:spLocks noChangeArrowheads="1"/>
          </p:cNvSpPr>
          <p:nvPr/>
        </p:nvSpPr>
        <p:spPr bwMode="auto">
          <a:xfrm>
            <a:off x="3276639" y="4443413"/>
            <a:ext cx="2222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Driver Manager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3132141" y="2944813"/>
            <a:ext cx="2808286" cy="549275"/>
          </a:xfrm>
          <a:prstGeom prst="rightArrow">
            <a:avLst>
              <a:gd name="adj1" fmla="val 50000"/>
              <a:gd name="adj2" fmla="val 127818"/>
            </a:avLst>
          </a:prstGeom>
          <a:solidFill>
            <a:srgbClr val="E4FCE4"/>
          </a:solidFill>
          <a:ln w="19050">
            <a:solidFill>
              <a:srgbClr val="00B0F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Statement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3130555" y="3414713"/>
            <a:ext cx="2738437" cy="549275"/>
          </a:xfrm>
          <a:prstGeom prst="leftArrow">
            <a:avLst>
              <a:gd name="adj1" fmla="val 50000"/>
              <a:gd name="adj2" fmla="val 124616"/>
            </a:avLst>
          </a:prstGeom>
          <a:solidFill>
            <a:srgbClr val="E4FCE4"/>
          </a:solidFill>
          <a:ln w="19050">
            <a:solidFill>
              <a:srgbClr val="00B0F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eaLnBrk="0" hangingPunct="0"/>
            <a:r>
              <a:rPr lang="en-US" altLang="zh-CN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ResultSet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676481" y="1752647"/>
            <a:ext cx="5559349" cy="31241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14473" y="3062278"/>
            <a:ext cx="990601" cy="901493"/>
            <a:chOff x="0" y="0"/>
            <a:chExt cx="680" cy="653"/>
          </a:xfrm>
        </p:grpSpPr>
        <p:sp>
          <p:nvSpPr>
            <p:cNvPr id="2067" name="Text Box 13"/>
            <p:cNvSpPr>
              <a:spLocks noChangeArrowheads="1"/>
            </p:cNvSpPr>
            <p:nvPr/>
          </p:nvSpPr>
          <p:spPr bwMode="auto">
            <a:xfrm>
              <a:off x="0" y="408"/>
              <a:ext cx="680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客户端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14"/>
            <p:cNvGrpSpPr>
              <a:grpSpLocks noChangeAspect="1"/>
            </p:cNvGrpSpPr>
            <p:nvPr/>
          </p:nvGrpSpPr>
          <p:grpSpPr bwMode="auto">
            <a:xfrm>
              <a:off x="329" y="0"/>
              <a:ext cx="347" cy="453"/>
              <a:chOff x="0" y="0"/>
              <a:chExt cx="943" cy="1365"/>
            </a:xfrm>
          </p:grpSpPr>
          <p:graphicFrame>
            <p:nvGraphicFramePr>
              <p:cNvPr id="2051" name="Object 15"/>
              <p:cNvGraphicFramePr>
                <a:graphicFrameLocks noChangeAspect="1"/>
              </p:cNvGraphicFramePr>
              <p:nvPr/>
            </p:nvGraphicFramePr>
            <p:xfrm>
              <a:off x="0" y="0"/>
              <a:ext cx="943" cy="1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043" r:id="rId5" imgW="2615873" imgH="2666667" progId="">
                      <p:embed/>
                    </p:oleObj>
                  </mc:Choice>
                  <mc:Fallback>
                    <p:oleObj r:id="rId5" imgW="2615873" imgH="2666667" progId="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943" cy="1154"/>
                          </a:xfrm>
                          <a:prstGeom prst="rect">
                            <a:avLst/>
                          </a:prstGeom>
                          <a:solidFill>
                            <a:srgbClr val="65AAE9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069" name="Picture 16" descr="TowerCase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6" y="361"/>
                <a:ext cx="674" cy="10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476949" y="2789240"/>
            <a:ext cx="2127250" cy="1274763"/>
            <a:chOff x="0" y="0"/>
            <a:chExt cx="1340" cy="803"/>
          </a:xfrm>
        </p:grpSpPr>
        <p:sp>
          <p:nvSpPr>
            <p:cNvPr id="2066" name="Text Box 18"/>
            <p:cNvSpPr>
              <a:spLocks noChangeArrowheads="1"/>
            </p:cNvSpPr>
            <p:nvPr/>
          </p:nvSpPr>
          <p:spPr bwMode="auto">
            <a:xfrm>
              <a:off x="0" y="590"/>
              <a:ext cx="134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6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数据库 服务器</a:t>
              </a:r>
            </a:p>
          </p:txBody>
        </p:sp>
        <p:graphicFrame>
          <p:nvGraphicFramePr>
            <p:cNvPr id="2050" name="Object 19"/>
            <p:cNvGraphicFramePr>
              <a:graphicFrameLocks noChangeAspect="1"/>
            </p:cNvGraphicFramePr>
            <p:nvPr/>
          </p:nvGraphicFramePr>
          <p:xfrm>
            <a:off x="496" y="0"/>
            <a:ext cx="397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44" r:id="rId8" imgW="1225091" imgH="1962750" progId="">
                    <p:embed/>
                  </p:oleObj>
                </mc:Choice>
                <mc:Fallback>
                  <p:oleObj r:id="rId8" imgW="1225091" imgH="1962750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0"/>
                          <a:ext cx="397" cy="635"/>
                        </a:xfrm>
                        <a:prstGeom prst="rect">
                          <a:avLst/>
                        </a:prstGeom>
                        <a:solidFill>
                          <a:srgbClr val="65AAE9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7" name="Oval 20"/>
          <p:cNvSpPr>
            <a:spLocks/>
          </p:cNvSpPr>
          <p:nvPr/>
        </p:nvSpPr>
        <p:spPr bwMode="auto">
          <a:xfrm>
            <a:off x="5364165" y="4371977"/>
            <a:ext cx="431801" cy="360363"/>
          </a:xfrm>
          <a:prstGeom prst="ellipse">
            <a:avLst/>
          </a:prstGeom>
          <a:solidFill>
            <a:srgbClr val="0070C0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08" name="Oval 21"/>
          <p:cNvSpPr>
            <a:spLocks/>
          </p:cNvSpPr>
          <p:nvPr/>
        </p:nvSpPr>
        <p:spPr bwMode="auto">
          <a:xfrm>
            <a:off x="5435603" y="2428877"/>
            <a:ext cx="431801" cy="360363"/>
          </a:xfrm>
          <a:prstGeom prst="ellipse">
            <a:avLst/>
          </a:prstGeom>
          <a:solidFill>
            <a:srgbClr val="0070C0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2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09" name="Oval 22"/>
          <p:cNvSpPr>
            <a:spLocks/>
          </p:cNvSpPr>
          <p:nvPr/>
        </p:nvSpPr>
        <p:spPr bwMode="auto">
          <a:xfrm>
            <a:off x="2555877" y="3003552"/>
            <a:ext cx="431801" cy="360363"/>
          </a:xfrm>
          <a:prstGeom prst="ellipse">
            <a:avLst/>
          </a:prstGeom>
          <a:solidFill>
            <a:srgbClr val="0070C0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3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10" name="Oval 23"/>
          <p:cNvSpPr>
            <a:spLocks/>
          </p:cNvSpPr>
          <p:nvPr/>
        </p:nvSpPr>
        <p:spPr bwMode="auto">
          <a:xfrm>
            <a:off x="5940428" y="3436937"/>
            <a:ext cx="431801" cy="360363"/>
          </a:xfrm>
          <a:prstGeom prst="ellipse">
            <a:avLst/>
          </a:prstGeom>
          <a:solidFill>
            <a:srgbClr val="0070C0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4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bldLvl="0" animBg="1" autoUpdateAnimBg="0"/>
      <p:bldP spid="12297" grpId="0" bldLvl="0" animBg="1" autoUpdateAnimBg="0"/>
      <p:bldP spid="12298" grpId="0" bldLvl="0" animBg="1" autoUpdateAnimBg="0"/>
      <p:bldP spid="12307" grpId="0" bldLvl="0" animBg="1" autoUpdateAnimBg="0"/>
      <p:bldP spid="12308" grpId="0" bldLvl="0" animBg="1" autoUpdateAnimBg="0"/>
      <p:bldP spid="12309" grpId="0" bldLvl="0" animBg="1" autoUpdateAnimBg="0"/>
      <p:bldP spid="12310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JDBC</a:t>
            </a:r>
            <a:r>
              <a:rPr lang="zh-CN" sz="2800" dirty="0" smtClean="0">
                <a:latin typeface="微软雅黑 Light" pitchFamily="34" charset="-122"/>
                <a:ea typeface="微软雅黑 Light" pitchFamily="34" charset="-122"/>
              </a:rPr>
              <a:t>中的常用类和接口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类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DriverManager类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buNone/>
            </a:pP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接口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Connection接口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Statement接口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ResultSet接口</a:t>
            </a:r>
          </a:p>
          <a:p>
            <a:pPr lvl="1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PreparedStatement接口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DriverManager类</a:t>
            </a:r>
            <a:endParaRPr lang="zh-CN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DriverManager类是JDBC的管理层，它主要用于管理数据库中所有的驱动程序</a:t>
            </a:r>
          </a:p>
          <a:p>
            <a:pPr marL="0" indent="0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DriverManager类中的方法都是静态方法，常用的方法有</a:t>
            </a:r>
          </a:p>
          <a:p>
            <a:pPr marL="0" lvl="1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public static Connection getConnection(String url,String user,String password)</a:t>
            </a:r>
          </a:p>
          <a:p>
            <a:pPr marL="0" lvl="1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用于获取与指定数据库的连接，它需要指定3个入口数，依次为连接数据库的URL、数据库的用户名和密码	。同时该方法会抛出SQLException异常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lvl="1" indent="0">
              <a:buFont typeface="Wingdings" pitchFamily="2" charset="2"/>
              <a:buNone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该方法使用的频率最高，同时它也是JDBC进行建立数据库连接的重要方法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-3-数组(new).ppt [兼容模式]" id="{5266839B-BCA6-4C1A-AEDA-30054406A99A}" vid="{2AB10217-1C16-44E9-958B-3B6DAE3EDC37}"/>
    </a:ext>
  </a:extLst>
</a:theme>
</file>

<file path=ppt/theme/theme5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-3-数组(new).ppt [兼容模式]" id="{5266839B-BCA6-4C1A-AEDA-30054406A99A}" vid="{C41A92C6-7C79-417B-BC3B-7CE0EF1E701E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Pages>0</Pages>
  <Words>1546</Words>
  <Characters>0</Characters>
  <Application>Microsoft Office PowerPoint</Application>
  <DocSecurity>0</DocSecurity>
  <PresentationFormat>全屏显示(4:3)</PresentationFormat>
  <Lines>0</Lines>
  <Paragraphs>335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黑体</vt:lpstr>
      <vt:lpstr>华文细黑</vt:lpstr>
      <vt:lpstr>宋体</vt:lpstr>
      <vt:lpstr>微软雅黑</vt:lpstr>
      <vt:lpstr>微软雅黑 Light</vt:lpstr>
      <vt:lpstr>Arial</vt:lpstr>
      <vt:lpstr>Arial Black</vt:lpstr>
      <vt:lpstr>Courier New</vt:lpstr>
      <vt:lpstr>Times New Roman</vt:lpstr>
      <vt:lpstr>Wingdings</vt:lpstr>
      <vt:lpstr>2_自定义设计方案</vt:lpstr>
      <vt:lpstr>3_自定义设计方案</vt:lpstr>
      <vt:lpstr>4_自定义设计方案</vt:lpstr>
      <vt:lpstr>ppt主题</vt:lpstr>
      <vt:lpstr>6_自定义设计方案</vt:lpstr>
      <vt:lpstr>Visio.Drawing.11</vt:lpstr>
      <vt:lpstr>第十章  JDBC数据库连接与事务</vt:lpstr>
      <vt:lpstr>回顾</vt:lpstr>
      <vt:lpstr>内容进度</vt:lpstr>
      <vt:lpstr>JDBC的概述</vt:lpstr>
      <vt:lpstr>使用纯Java方式连接数据库 </vt:lpstr>
      <vt:lpstr>内容进度</vt:lpstr>
      <vt:lpstr>常用类与接口结构图</vt:lpstr>
      <vt:lpstr>JDBC中的常用类和接口</vt:lpstr>
      <vt:lpstr>DriverManager类</vt:lpstr>
      <vt:lpstr>DriverManager类</vt:lpstr>
      <vt:lpstr>Connection接口</vt:lpstr>
      <vt:lpstr>Connection接口</vt:lpstr>
      <vt:lpstr>Statement接口</vt:lpstr>
      <vt:lpstr>Statement接口</vt:lpstr>
      <vt:lpstr>Statement接口</vt:lpstr>
      <vt:lpstr>ResultSet接口</vt:lpstr>
      <vt:lpstr>ResultSet接口</vt:lpstr>
      <vt:lpstr>ResultSet接口</vt:lpstr>
      <vt:lpstr>PreparedStatement接口</vt:lpstr>
      <vt:lpstr>PreparedStatement接口</vt:lpstr>
      <vt:lpstr>PreparedStatement接口</vt:lpstr>
      <vt:lpstr>内容进度</vt:lpstr>
      <vt:lpstr>使用JDBC连接并操作数据库</vt:lpstr>
      <vt:lpstr>JDBC工作模板</vt:lpstr>
      <vt:lpstr>JDBC 纯驱动 </vt:lpstr>
      <vt:lpstr>使用JDBC连接并操作数据库</vt:lpstr>
      <vt:lpstr>使用JDBC连接并操作数据库</vt:lpstr>
      <vt:lpstr>使用JDBC连接并操作数据库</vt:lpstr>
      <vt:lpstr>使用JDBC连接并操作数据库</vt:lpstr>
      <vt:lpstr>使用JDBC连接并操作数据库</vt:lpstr>
      <vt:lpstr>内容进度</vt:lpstr>
      <vt:lpstr>事务及其操作</vt:lpstr>
      <vt:lpstr>事务及其操作</vt:lpstr>
      <vt:lpstr>事务及其操作</vt:lpstr>
      <vt:lpstr>本课小结</vt:lpstr>
      <vt:lpstr>本课小结</vt:lpstr>
      <vt:lpstr>本课作业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</dc:creator>
  <cp:lastModifiedBy>HP</cp:lastModifiedBy>
  <cp:revision>639</cp:revision>
  <dcterms:created xsi:type="dcterms:W3CDTF">2015-02-26T05:40:49Z</dcterms:created>
  <dcterms:modified xsi:type="dcterms:W3CDTF">2019-02-18T13:19:46Z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2052-9.1.0.5108</vt:lpwstr>
  </property>
</Properties>
</file>