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8" r:id="rId4"/>
    <p:sldId id="377" r:id="rId5"/>
    <p:sldId id="383" r:id="rId6"/>
    <p:sldId id="290" r:id="rId7"/>
    <p:sldId id="291" r:id="rId8"/>
    <p:sldId id="381" r:id="rId9"/>
    <p:sldId id="292" r:id="rId10"/>
    <p:sldId id="350" r:id="rId11"/>
    <p:sldId id="355" r:id="rId12"/>
    <p:sldId id="364" r:id="rId13"/>
    <p:sldId id="365" r:id="rId14"/>
    <p:sldId id="368" r:id="rId15"/>
    <p:sldId id="369" r:id="rId16"/>
    <p:sldId id="366" r:id="rId17"/>
    <p:sldId id="370" r:id="rId18"/>
    <p:sldId id="353" r:id="rId19"/>
    <p:sldId id="378" r:id="rId20"/>
    <p:sldId id="371" r:id="rId21"/>
    <p:sldId id="373" r:id="rId22"/>
    <p:sldId id="374" r:id="rId23"/>
    <p:sldId id="361" r:id="rId24"/>
    <p:sldId id="356" r:id="rId25"/>
    <p:sldId id="359" r:id="rId26"/>
    <p:sldId id="362" r:id="rId27"/>
    <p:sldId id="363" r:id="rId28"/>
    <p:sldId id="379" r:id="rId29"/>
    <p:sldId id="307" r:id="rId30"/>
    <p:sldId id="384" r:id="rId31"/>
    <p:sldId id="259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 autoAdjust="0"/>
    <p:restoredTop sz="92717" autoAdjust="0"/>
  </p:normalViewPr>
  <p:slideViewPr>
    <p:cSldViewPr snapToGrid="0">
      <p:cViewPr varScale="1">
        <p:scale>
          <a:sx n="69" d="100"/>
          <a:sy n="69" d="100"/>
        </p:scale>
        <p:origin x="594" y="78"/>
      </p:cViewPr>
      <p:guideLst>
        <p:guide orient="horz" pos="2188"/>
        <p:guide pos="3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面向对象概念、类和对象关系、对象内存体现、成员变量与局部变量、类类型参数、参数传递图解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5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面向对象概念、类和对象关系、对象内存体现、成员变量与局部变量、类类型参数、参数传递图解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9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案例：做饭。面向过程，自己需要动手，以“我”为中心，需了解整个过程。</a:t>
            </a:r>
            <a:endParaRPr lang="en-US" altLang="zh-CN" dirty="0" smtClean="0"/>
          </a:p>
          <a:p>
            <a:r>
              <a:rPr lang="zh-CN" altLang="en-US" dirty="0" smtClean="0"/>
              <a:t>面向对象：类似直接去餐馆，点餐。同一件事情，有多个对象负责。不需要关注中间过程。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9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7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5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0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140" y="152400"/>
            <a:ext cx="9550400" cy="762000"/>
          </a:xfrm>
        </p:spPr>
        <p:txBody>
          <a:bodyPr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9D%A2%E5%90%91%E8%BF%87%E7%A8%8B&amp;tn=SE_PcZhidaonwhc_ngpagmjz&amp;rsv_dl=gh_pc_zhida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baidu.com/s?wd=%E9%9D%A2%E5%90%91%E5%AF%B9%E8%B1%A1&amp;tn=SE_PcZhidaonwhc_ngpagmjz&amp;rsv_dl=gh_pc_zhida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8.jpe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5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类和对象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2219" y="1521829"/>
            <a:ext cx="986443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chemeClr val="tx1"/>
                </a:solidFill>
              </a:rPr>
              <a:t>生活</a:t>
            </a:r>
            <a:r>
              <a:rPr lang="zh-CN" altLang="zh-CN" sz="2800" dirty="0">
                <a:solidFill>
                  <a:schemeClr val="tx1"/>
                </a:solidFill>
              </a:rPr>
              <a:t>中，在车间通过图纸造汽车。</a:t>
            </a:r>
            <a:r>
              <a:rPr lang="en-US" altLang="zh-CN" sz="2800" dirty="0">
                <a:solidFill>
                  <a:schemeClr val="tx1"/>
                </a:solidFill>
              </a:rPr>
              <a:t>JAVA</a:t>
            </a:r>
            <a:r>
              <a:rPr lang="zh-CN" altLang="zh-CN" sz="2800" dirty="0">
                <a:solidFill>
                  <a:schemeClr val="tx1"/>
                </a:solidFill>
              </a:rPr>
              <a:t>里面通过类创造汽车，过</a:t>
            </a:r>
            <a:r>
              <a:rPr lang="en-US" altLang="zh-CN" sz="2800" dirty="0">
                <a:solidFill>
                  <a:srgbClr val="FF0000"/>
                </a:solidFill>
              </a:rPr>
              <a:t>new</a:t>
            </a:r>
            <a:r>
              <a:rPr lang="zh-CN" altLang="zh-CN" sz="2800" dirty="0">
                <a:solidFill>
                  <a:srgbClr val="FF0000"/>
                </a:solidFill>
              </a:rPr>
              <a:t>关键字</a:t>
            </a:r>
            <a:r>
              <a:rPr lang="zh-CN" altLang="zh-CN" sz="2800" dirty="0">
                <a:solidFill>
                  <a:schemeClr val="tx1"/>
                </a:solidFill>
              </a:rPr>
              <a:t>来创建汽车。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zh-CN" sz="2800" dirty="0">
              <a:solidFill>
                <a:schemeClr val="tx1"/>
              </a:solidFill>
            </a:endParaRPr>
          </a:p>
          <a:p>
            <a:r>
              <a:rPr lang="zh-CN" altLang="zh-CN" sz="2800" dirty="0">
                <a:solidFill>
                  <a:schemeClr val="tx1"/>
                </a:solidFill>
              </a:rPr>
              <a:t>类与对象的关系：类就是对象的描述，对象就是该类对象的实例。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endParaRPr lang="zh-CN" altLang="zh-CN" kern="1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121252" y="1537981"/>
            <a:ext cx="3962400" cy="4038600"/>
            <a:chOff x="144" y="672"/>
            <a:chExt cx="2496" cy="2544"/>
          </a:xfrm>
          <a:solidFill>
            <a:schemeClr val="accent1">
              <a:lumMod val="90000"/>
            </a:schemeClr>
          </a:solidFill>
        </p:grpSpPr>
        <p:sp>
          <p:nvSpPr>
            <p:cNvPr id="7217" name="Rectangle 3"/>
            <p:cNvSpPr>
              <a:spLocks noChangeArrowheads="1"/>
            </p:cNvSpPr>
            <p:nvPr/>
          </p:nvSpPr>
          <p:spPr bwMode="auto">
            <a:xfrm>
              <a:off x="144" y="672"/>
              <a:ext cx="1488" cy="25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18" name="Text Box 4"/>
            <p:cNvSpPr txBox="1">
              <a:spLocks noChangeArrowheads="1"/>
            </p:cNvSpPr>
            <p:nvPr/>
          </p:nvSpPr>
          <p:spPr bwMode="auto">
            <a:xfrm>
              <a:off x="240" y="768"/>
              <a:ext cx="1056" cy="25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Java</a:t>
              </a:r>
              <a:r>
                <a:rPr lang="zh-CN" altLang="en-US" b="1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类</a:t>
              </a:r>
            </a:p>
          </p:txBody>
        </p:sp>
        <p:sp>
          <p:nvSpPr>
            <p:cNvPr id="7219" name="Text Box 5"/>
            <p:cNvSpPr txBox="1">
              <a:spLocks noChangeArrowheads="1"/>
            </p:cNvSpPr>
            <p:nvPr/>
          </p:nvSpPr>
          <p:spPr bwMode="auto">
            <a:xfrm>
              <a:off x="576" y="1056"/>
              <a:ext cx="720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数据</a:t>
              </a:r>
              <a:r>
                <a:rPr lang="en-US" altLang="zh-CN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</a:p>
          </p:txBody>
        </p:sp>
        <p:sp>
          <p:nvSpPr>
            <p:cNvPr id="7220" name="Text Box 6"/>
            <p:cNvSpPr txBox="1">
              <a:spLocks noChangeArrowheads="1"/>
            </p:cNvSpPr>
            <p:nvPr/>
          </p:nvSpPr>
          <p:spPr bwMode="auto">
            <a:xfrm>
              <a:off x="576" y="1376"/>
              <a:ext cx="720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……	</a:t>
              </a:r>
            </a:p>
          </p:txBody>
        </p:sp>
        <p:sp>
          <p:nvSpPr>
            <p:cNvPr id="7221" name="Text Box 7"/>
            <p:cNvSpPr txBox="1">
              <a:spLocks noChangeArrowheads="1"/>
            </p:cNvSpPr>
            <p:nvPr/>
          </p:nvSpPr>
          <p:spPr bwMode="auto">
            <a:xfrm>
              <a:off x="576" y="1712"/>
              <a:ext cx="720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数据</a:t>
              </a:r>
              <a:r>
                <a:rPr lang="en-US" altLang="zh-CN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n</a:t>
              </a:r>
            </a:p>
          </p:txBody>
        </p:sp>
        <p:sp>
          <p:nvSpPr>
            <p:cNvPr id="7222" name="Text Box 8"/>
            <p:cNvSpPr txBox="1">
              <a:spLocks noChangeArrowheads="1"/>
            </p:cNvSpPr>
            <p:nvPr/>
          </p:nvSpPr>
          <p:spPr bwMode="auto">
            <a:xfrm>
              <a:off x="576" y="2048"/>
              <a:ext cx="720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方法</a:t>
              </a:r>
              <a:r>
                <a:rPr lang="en-US" altLang="zh-CN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</a:p>
          </p:txBody>
        </p:sp>
        <p:sp>
          <p:nvSpPr>
            <p:cNvPr id="7223" name="Text Box 9"/>
            <p:cNvSpPr txBox="1">
              <a:spLocks noChangeArrowheads="1"/>
            </p:cNvSpPr>
            <p:nvPr/>
          </p:nvSpPr>
          <p:spPr bwMode="auto">
            <a:xfrm>
              <a:off x="576" y="2432"/>
              <a:ext cx="720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……</a:t>
              </a:r>
            </a:p>
          </p:txBody>
        </p:sp>
        <p:sp>
          <p:nvSpPr>
            <p:cNvPr id="7224" name="Text Box 10"/>
            <p:cNvSpPr txBox="1">
              <a:spLocks noChangeArrowheads="1"/>
            </p:cNvSpPr>
            <p:nvPr/>
          </p:nvSpPr>
          <p:spPr bwMode="auto">
            <a:xfrm>
              <a:off x="576" y="2832"/>
              <a:ext cx="720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方法</a:t>
              </a:r>
              <a:r>
                <a:rPr lang="en-US" altLang="zh-CN" b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n</a:t>
              </a:r>
            </a:p>
          </p:txBody>
        </p:sp>
        <p:sp>
          <p:nvSpPr>
            <p:cNvPr id="7225" name="Line 11"/>
            <p:cNvSpPr>
              <a:spLocks noChangeShapeType="1"/>
            </p:cNvSpPr>
            <p:nvPr/>
          </p:nvSpPr>
          <p:spPr bwMode="auto">
            <a:xfrm>
              <a:off x="1392" y="1152"/>
              <a:ext cx="43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26" name="Line 12"/>
            <p:cNvSpPr>
              <a:spLocks noChangeShapeType="1"/>
            </p:cNvSpPr>
            <p:nvPr/>
          </p:nvSpPr>
          <p:spPr bwMode="auto">
            <a:xfrm>
              <a:off x="1824" y="1152"/>
              <a:ext cx="0" cy="6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27" name="Line 13"/>
            <p:cNvSpPr>
              <a:spLocks noChangeShapeType="1"/>
            </p:cNvSpPr>
            <p:nvPr/>
          </p:nvSpPr>
          <p:spPr bwMode="auto">
            <a:xfrm flipH="1">
              <a:off x="1392" y="1824"/>
              <a:ext cx="43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28" name="Text Box 14"/>
            <p:cNvSpPr txBox="1">
              <a:spLocks noChangeArrowheads="1"/>
            </p:cNvSpPr>
            <p:nvPr/>
          </p:nvSpPr>
          <p:spPr bwMode="auto">
            <a:xfrm>
              <a:off x="2064" y="1382"/>
              <a:ext cx="576" cy="2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属性</a:t>
              </a:r>
            </a:p>
          </p:txBody>
        </p:sp>
        <p:sp>
          <p:nvSpPr>
            <p:cNvPr id="7229" name="Line 15"/>
            <p:cNvSpPr>
              <a:spLocks noChangeShapeType="1"/>
            </p:cNvSpPr>
            <p:nvPr/>
          </p:nvSpPr>
          <p:spPr bwMode="auto">
            <a:xfrm>
              <a:off x="1824" y="1488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30" name="Line 16"/>
            <p:cNvSpPr>
              <a:spLocks noChangeShapeType="1"/>
            </p:cNvSpPr>
            <p:nvPr/>
          </p:nvSpPr>
          <p:spPr bwMode="auto">
            <a:xfrm>
              <a:off x="1392" y="2208"/>
              <a:ext cx="43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31" name="Line 17"/>
            <p:cNvSpPr>
              <a:spLocks noChangeShapeType="1"/>
            </p:cNvSpPr>
            <p:nvPr/>
          </p:nvSpPr>
          <p:spPr bwMode="auto">
            <a:xfrm>
              <a:off x="1824" y="2208"/>
              <a:ext cx="0" cy="6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32" name="Line 18"/>
            <p:cNvSpPr>
              <a:spLocks noChangeShapeType="1"/>
            </p:cNvSpPr>
            <p:nvPr/>
          </p:nvSpPr>
          <p:spPr bwMode="auto">
            <a:xfrm flipH="1">
              <a:off x="1392" y="2880"/>
              <a:ext cx="43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33" name="Line 19"/>
            <p:cNvSpPr>
              <a:spLocks noChangeShapeType="1"/>
            </p:cNvSpPr>
            <p:nvPr/>
          </p:nvSpPr>
          <p:spPr bwMode="auto">
            <a:xfrm>
              <a:off x="1824" y="2544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34" name="Text Box 20"/>
            <p:cNvSpPr txBox="1">
              <a:spLocks noChangeArrowheads="1"/>
            </p:cNvSpPr>
            <p:nvPr/>
          </p:nvSpPr>
          <p:spPr bwMode="auto">
            <a:xfrm>
              <a:off x="2064" y="2400"/>
              <a:ext cx="480" cy="2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方法</a:t>
              </a:r>
            </a:p>
          </p:txBody>
        </p:sp>
        <p:sp>
          <p:nvSpPr>
            <p:cNvPr id="3" name="Text Box 14"/>
            <p:cNvSpPr txBox="1">
              <a:spLocks noChangeArrowheads="1"/>
            </p:cNvSpPr>
            <p:nvPr/>
          </p:nvSpPr>
          <p:spPr bwMode="auto">
            <a:xfrm>
              <a:off x="2064" y="1388"/>
              <a:ext cx="576" cy="25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属性</a:t>
              </a:r>
            </a:p>
          </p:txBody>
        </p:sp>
        <p:sp>
          <p:nvSpPr>
            <p:cNvPr id="4" name="Text Box 20"/>
            <p:cNvSpPr txBox="1">
              <a:spLocks noChangeArrowheads="1"/>
            </p:cNvSpPr>
            <p:nvPr/>
          </p:nvSpPr>
          <p:spPr bwMode="auto">
            <a:xfrm>
              <a:off x="2064" y="2406"/>
              <a:ext cx="480" cy="25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方法</a:t>
              </a:r>
            </a:p>
          </p:txBody>
        </p:sp>
      </p:grp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471097" y="-393847"/>
            <a:ext cx="7793038" cy="1101725"/>
          </a:xfrm>
          <a:noFill/>
        </p:spPr>
        <p:txBody>
          <a:bodyPr anchor="b"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面向对象的思想概述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2415561" y="5877273"/>
            <a:ext cx="795747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Field =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属性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成员变量，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 =  (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成员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37142" y="87700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类的组成：</a:t>
            </a:r>
          </a:p>
        </p:txBody>
      </p:sp>
    </p:spTree>
    <p:extLst>
      <p:ext uri="{BB962C8B-B14F-4D97-AF65-F5344CB8AC3E}">
        <p14:creationId xmlns:p14="http://schemas.microsoft.com/office/powerpoint/2010/main" val="24597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50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26930"/>
              </p:ext>
            </p:extLst>
          </p:nvPr>
        </p:nvGraphicFramePr>
        <p:xfrm>
          <a:off x="4561810" y="1216958"/>
          <a:ext cx="1905000" cy="237985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181" name="Text Box 31"/>
          <p:cNvSpPr txBox="1">
            <a:spLocks noChangeArrowheads="1"/>
          </p:cNvSpPr>
          <p:nvPr/>
        </p:nvSpPr>
        <p:spPr bwMode="auto">
          <a:xfrm>
            <a:off x="7000210" y="1894503"/>
            <a:ext cx="10668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182" name="Text Box 32"/>
          <p:cNvSpPr txBox="1">
            <a:spLocks noChangeArrowheads="1"/>
          </p:cNvSpPr>
          <p:nvPr/>
        </p:nvSpPr>
        <p:spPr bwMode="auto">
          <a:xfrm>
            <a:off x="6924010" y="1894504"/>
            <a:ext cx="1524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数据</a:t>
            </a: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</a:t>
            </a: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</a:p>
        </p:txBody>
      </p:sp>
      <p:sp>
        <p:nvSpPr>
          <p:cNvPr id="7183" name="Text Box 33"/>
          <p:cNvSpPr txBox="1">
            <a:spLocks noChangeArrowheads="1"/>
          </p:cNvSpPr>
          <p:nvPr/>
        </p:nvSpPr>
        <p:spPr bwMode="auto">
          <a:xfrm>
            <a:off x="6924010" y="2732704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7184" name="Text Box 34"/>
          <p:cNvSpPr txBox="1">
            <a:spLocks noChangeArrowheads="1"/>
          </p:cNvSpPr>
          <p:nvPr/>
        </p:nvSpPr>
        <p:spPr bwMode="auto">
          <a:xfrm>
            <a:off x="6924010" y="1284904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7185" name="Line 35"/>
          <p:cNvSpPr>
            <a:spLocks noChangeShapeType="1"/>
          </p:cNvSpPr>
          <p:nvPr/>
        </p:nvSpPr>
        <p:spPr bwMode="auto">
          <a:xfrm>
            <a:off x="6466810" y="14373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186" name="Line 36"/>
          <p:cNvSpPr>
            <a:spLocks noChangeShapeType="1"/>
          </p:cNvSpPr>
          <p:nvPr/>
        </p:nvSpPr>
        <p:spPr bwMode="auto">
          <a:xfrm>
            <a:off x="6466810" y="20469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187" name="Line 37"/>
          <p:cNvSpPr>
            <a:spLocks noChangeShapeType="1"/>
          </p:cNvSpPr>
          <p:nvPr/>
        </p:nvSpPr>
        <p:spPr bwMode="auto">
          <a:xfrm>
            <a:off x="6466810" y="29613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aphicFrame>
        <p:nvGraphicFramePr>
          <p:cNvPr id="44752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07908"/>
              </p:ext>
            </p:extLst>
          </p:nvPr>
        </p:nvGraphicFramePr>
        <p:xfrm>
          <a:off x="6009610" y="4268768"/>
          <a:ext cx="1974850" cy="2257933"/>
        </p:xfrm>
        <a:graphic>
          <a:graphicData uri="http://schemas.openxmlformats.org/drawingml/2006/table">
            <a:tbl>
              <a:tblPr/>
              <a:tblGrid>
                <a:gridCol w="1974850"/>
              </a:tblGrid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brand=“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华为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size=“6.5”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price=“3000”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53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60862"/>
              </p:ext>
            </p:extLst>
          </p:nvPr>
        </p:nvGraphicFramePr>
        <p:xfrm>
          <a:off x="3664872" y="4269404"/>
          <a:ext cx="1658938" cy="2257933"/>
        </p:xfrm>
        <a:graphic>
          <a:graphicData uri="http://schemas.openxmlformats.org/drawingml/2006/table">
            <a:tbl>
              <a:tblPr/>
              <a:tblGrid>
                <a:gridCol w="1658938"/>
              </a:tblGrid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brand=“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小米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size=“6.0”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price=“2000”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08" name="Line 58"/>
          <p:cNvSpPr>
            <a:spLocks noChangeShapeType="1"/>
          </p:cNvSpPr>
          <p:nvPr/>
        </p:nvSpPr>
        <p:spPr bwMode="auto">
          <a:xfrm>
            <a:off x="5247610" y="326610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09" name="Line 59"/>
          <p:cNvSpPr>
            <a:spLocks noChangeShapeType="1"/>
          </p:cNvSpPr>
          <p:nvPr/>
        </p:nvSpPr>
        <p:spPr bwMode="auto">
          <a:xfrm>
            <a:off x="6162010" y="326610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10" name="Line 60"/>
          <p:cNvSpPr>
            <a:spLocks noChangeShapeType="1"/>
          </p:cNvSpPr>
          <p:nvPr/>
        </p:nvSpPr>
        <p:spPr bwMode="auto">
          <a:xfrm flipH="1">
            <a:off x="4638010" y="35709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11" name="Line 61"/>
          <p:cNvSpPr>
            <a:spLocks noChangeShapeType="1"/>
          </p:cNvSpPr>
          <p:nvPr/>
        </p:nvSpPr>
        <p:spPr bwMode="auto">
          <a:xfrm flipH="1">
            <a:off x="6162010" y="35709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12" name="Line 62"/>
          <p:cNvSpPr>
            <a:spLocks noChangeShapeType="1"/>
          </p:cNvSpPr>
          <p:nvPr/>
        </p:nvSpPr>
        <p:spPr bwMode="auto">
          <a:xfrm>
            <a:off x="4638010" y="357090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13" name="Line 63"/>
          <p:cNvSpPr>
            <a:spLocks noChangeShapeType="1"/>
          </p:cNvSpPr>
          <p:nvPr/>
        </p:nvSpPr>
        <p:spPr bwMode="auto">
          <a:xfrm>
            <a:off x="6771610" y="357090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14" name="Text Box 64"/>
          <p:cNvSpPr txBox="1">
            <a:spLocks noChangeArrowheads="1"/>
          </p:cNvSpPr>
          <p:nvPr/>
        </p:nvSpPr>
        <p:spPr bwMode="auto">
          <a:xfrm>
            <a:off x="6771610" y="3555028"/>
            <a:ext cx="2006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 </a:t>
            </a:r>
            <a:r>
              <a:rPr lang="en-US" altLang="zh-CN" sz="1800" dirty="0">
                <a:solidFill>
                  <a:schemeClr val="tx1"/>
                </a:solidFill>
              </a:rPr>
              <a:t>Phone </a:t>
            </a: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()</a:t>
            </a:r>
          </a:p>
        </p:txBody>
      </p:sp>
      <p:sp>
        <p:nvSpPr>
          <p:cNvPr id="7215" name="Text Box 65"/>
          <p:cNvSpPr txBox="1">
            <a:spLocks noChangeArrowheads="1"/>
          </p:cNvSpPr>
          <p:nvPr/>
        </p:nvSpPr>
        <p:spPr bwMode="auto">
          <a:xfrm>
            <a:off x="2961612" y="3570903"/>
            <a:ext cx="18033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 </a:t>
            </a:r>
            <a:r>
              <a:rPr lang="en-US" altLang="zh-CN" sz="1800" dirty="0">
                <a:solidFill>
                  <a:schemeClr val="tx1"/>
                </a:solidFill>
              </a:rPr>
              <a:t>Phone </a:t>
            </a: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()</a:t>
            </a:r>
          </a:p>
        </p:txBody>
      </p:sp>
      <p:sp>
        <p:nvSpPr>
          <p:cNvPr id="7216" name="Text Box 66"/>
          <p:cNvSpPr txBox="1">
            <a:spLocks noChangeArrowheads="1"/>
          </p:cNvSpPr>
          <p:nvPr/>
        </p:nvSpPr>
        <p:spPr bwMode="auto">
          <a:xfrm>
            <a:off x="5476210" y="5688629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…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471097" y="-393847"/>
            <a:ext cx="7793038" cy="1101725"/>
          </a:xfrm>
          <a:noFill/>
        </p:spPr>
        <p:txBody>
          <a:bodyPr anchor="b"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面向对象的思想概述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1" y="159351"/>
            <a:ext cx="4135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</a:t>
            </a: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6401" y="311751"/>
            <a:ext cx="41357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</a:t>
            </a: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ltGray">
          <a:xfrm>
            <a:off x="9387809" y="3648440"/>
            <a:ext cx="2180736" cy="156086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 smtClean="0"/>
              <a:t>具体的属性值，每个对象都不同</a:t>
            </a:r>
            <a:endParaRPr lang="en-US" altLang="zh-CN" dirty="0" smtClean="0"/>
          </a:p>
          <a:p>
            <a:pPr algn="ctr">
              <a:lnSpc>
                <a:spcPct val="90000"/>
              </a:lnSpc>
            </a:pPr>
            <a:r>
              <a:rPr lang="zh-CN" altLang="en-US" dirty="0" smtClean="0"/>
              <a:t>对象和对象的区别主要体现在属性不同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5247610" y="4045527"/>
            <a:ext cx="3924099" cy="872837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7774910" y="4197928"/>
            <a:ext cx="1549199" cy="896974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28" y="-181354"/>
            <a:ext cx="7772400" cy="11430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定义类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032028" y="1080425"/>
            <a:ext cx="8064500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语法格式：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[&lt;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修饰符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 class &lt;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类名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 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{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    [&lt;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    [&lt;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构造构造方法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 [&lt;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｝</a:t>
            </a:r>
            <a:endParaRPr lang="en-US" altLang="zh-CN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说明：修饰符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public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：类可以被任意访问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类的正文要用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{  }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括起来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举例：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0" lvl="2">
              <a:lnSpc>
                <a:spcPct val="9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见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Phone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3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3108" y="-164140"/>
            <a:ext cx="7772400" cy="1066801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定义属性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43109" y="1409265"/>
            <a:ext cx="8353425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语法格式：</a:t>
            </a:r>
          </a:p>
          <a:p>
            <a:pPr lvl="2"/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[&lt;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修饰符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 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类型 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&lt;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属性名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 [=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初值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 ; 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说明：修饰符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private: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该属性只能由本类的方法访问。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      修饰符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public: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该属性可以被本类以外的方法访问。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      类型：任何基本类型，如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boolean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或任何类。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举例：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Phone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2243108" y="5037725"/>
            <a:ext cx="594360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属性有时也称为：数据成员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，成员变量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变量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3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604" y="-193132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类和对象举例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1715729" y="772889"/>
            <a:ext cx="66810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Phone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call(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使用自动拨号功能：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爷爷的号。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奶奶的号。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43484" y="5435704"/>
            <a:ext cx="44245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Phone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Phone();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hw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739149" y="1120877"/>
            <a:ext cx="2389239" cy="329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 bwMode="ltGray">
          <a:xfrm>
            <a:off x="7311689" y="985682"/>
            <a:ext cx="1881472" cy="6956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类</a:t>
            </a:r>
          </a:p>
        </p:txBody>
      </p:sp>
      <p:sp>
        <p:nvSpPr>
          <p:cNvPr id="12" name="矩形 11"/>
          <p:cNvSpPr/>
          <p:nvPr/>
        </p:nvSpPr>
        <p:spPr bwMode="ltGray">
          <a:xfrm>
            <a:off x="7854219" y="3435155"/>
            <a:ext cx="1881472" cy="6956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对象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991758" y="4190467"/>
            <a:ext cx="803199" cy="1118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012" y="-103717"/>
            <a:ext cx="7772400" cy="101265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定义方法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946482" y="794631"/>
            <a:ext cx="8709660" cy="622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语法格式：</a:t>
            </a: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&lt;</a:t>
            </a:r>
            <a:r>
              <a:rPr lang="zh-CN" altLang="en-US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修饰符</a:t>
            </a: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 &lt;</a:t>
            </a:r>
            <a:r>
              <a:rPr lang="zh-CN" altLang="en-US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返回类型</a:t>
            </a: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 &lt;</a:t>
            </a:r>
            <a:r>
              <a:rPr lang="zh-CN" altLang="en-US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方法名</a:t>
            </a: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&gt;([&lt; </a:t>
            </a:r>
            <a:r>
              <a:rPr lang="zh-CN" altLang="en-US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参数表</a:t>
            </a:r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&gt;]) {</a:t>
            </a:r>
          </a:p>
          <a:p>
            <a:pPr marL="0" lvl="2"/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[&lt;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语句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&gt;]</a:t>
            </a:r>
          </a:p>
          <a:p>
            <a:pPr marL="0" lvl="2"/>
            <a:r>
              <a:rPr lang="en-US" altLang="zh-CN" sz="1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}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说明： 修饰符：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public,private,protected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等。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           返回类型：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return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语句传递返回值。没有返回值：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void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举例：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call(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使用自动拨号功能：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爷爷的号。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奶奶的号。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3108" y="-164140"/>
            <a:ext cx="7772400" cy="106680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局部变量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0" y="722670"/>
            <a:ext cx="9072534" cy="53614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相同点：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1.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遵循变量声明或定义的格式： 数据类型 变量名 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=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初始化值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2.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都有作用域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不同点：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1.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声明的位置的不同 ：成员变量：声明在类里，方法外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                             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局部变量：声明在方法内，方法的形参部分，代码块内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2.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成员变量的修饰符有四个：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public private protected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缺省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局部变量没有修饰符，与所在的方法修饰符相同。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3.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初始化值：一定会有初始化值。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成员变量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如果在声明的时候，不显式的赋值，那么不同数据类型会有不同的默认初始化值。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byte short 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long ==&gt;0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float double ==&gt;0.0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char ==&gt;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空格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boolean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==&gt;false 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引用类型变量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==&gt;null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局部变量：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一定要显式的赋值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。（局部变量没有默认初始化值）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总结：关于变量的分类：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）按照数据类型的不同：基本数据类型（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8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种）  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&amp;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引用数据类型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       2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）按照声明的位置的不同：成员变量 </a:t>
            </a:r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&amp; 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局部变量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9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012" y="-103717"/>
            <a:ext cx="7772400" cy="101265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定义方法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58340" y="1030606"/>
            <a:ext cx="8709660" cy="1508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方法参数：方法调用时用于接收外面传递的数据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实参：调用方法时实际传递的参数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返回值：执行完毕后返回的数据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返回类型：执行完毕后返回的返回值的数据类型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4664" y="2660374"/>
            <a:ext cx="59730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public class </a:t>
            </a:r>
            <a:r>
              <a:rPr lang="en-US" altLang="zh-CN" dirty="0" smtClean="0">
                <a:solidFill>
                  <a:schemeClr val="tx1"/>
                </a:solidFill>
              </a:rPr>
              <a:t>Compare</a:t>
            </a:r>
            <a:r>
              <a:rPr lang="zh-CN" altLang="en-US" dirty="0" smtClean="0">
                <a:solidFill>
                  <a:schemeClr val="tx1"/>
                </a:solidFill>
              </a:rPr>
              <a:t>{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	public int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ax(</a:t>
            </a:r>
            <a:r>
              <a:rPr lang="zh-CN" altLang="en-US" dirty="0">
                <a:solidFill>
                  <a:srgbClr val="FF0000"/>
                </a:solidFill>
              </a:rPr>
              <a:t>int a, int b</a:t>
            </a:r>
            <a:r>
              <a:rPr lang="zh-CN" altLang="en-US" dirty="0">
                <a:solidFill>
                  <a:schemeClr val="tx1"/>
                </a:solidFill>
              </a:rPr>
              <a:t>) {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</a:rPr>
              <a:t>return </a:t>
            </a:r>
            <a:r>
              <a:rPr lang="zh-CN" altLang="en-US" dirty="0">
                <a:solidFill>
                  <a:schemeClr val="tx1"/>
                </a:solidFill>
              </a:rPr>
              <a:t>a &gt; b ? a : b;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int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in(</a:t>
            </a:r>
            <a:r>
              <a:rPr lang="zh-CN" altLang="en-US" dirty="0">
                <a:solidFill>
                  <a:srgbClr val="FF0000"/>
                </a:solidFill>
              </a:rPr>
              <a:t>int a, int b</a:t>
            </a:r>
            <a:r>
              <a:rPr lang="zh-CN" altLang="en-US" dirty="0">
                <a:solidFill>
                  <a:schemeClr val="tx1"/>
                </a:solidFill>
              </a:rPr>
              <a:t>) {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return </a:t>
            </a:r>
            <a:r>
              <a:rPr lang="zh-CN" altLang="en-US" dirty="0">
                <a:solidFill>
                  <a:schemeClr val="tx1"/>
                </a:solidFill>
              </a:rPr>
              <a:t>a &lt; b ? a : b;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Compare  c</a:t>
            </a:r>
            <a:r>
              <a:rPr lang="zh-CN" altLang="en-US" dirty="0" smtClean="0">
                <a:solidFill>
                  <a:schemeClr val="tx1"/>
                </a:solidFill>
              </a:rPr>
              <a:t>= </a:t>
            </a:r>
            <a:r>
              <a:rPr lang="zh-CN" altLang="en-US" dirty="0">
                <a:solidFill>
                  <a:schemeClr val="tx1"/>
                </a:solidFill>
              </a:rPr>
              <a:t>new </a:t>
            </a:r>
            <a:r>
              <a:rPr lang="en-US" altLang="zh-CN" dirty="0" smtClean="0">
                <a:solidFill>
                  <a:schemeClr val="tx1"/>
                </a:solidFill>
              </a:rPr>
              <a:t>Compare</a:t>
            </a:r>
            <a:r>
              <a:rPr lang="zh-CN" altLang="en-US" dirty="0" smtClean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System.out.println("Max = "+t.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ax(</a:t>
            </a:r>
            <a:r>
              <a:rPr lang="zh-CN" altLang="en-US" dirty="0">
                <a:solidFill>
                  <a:srgbClr val="FFC000"/>
                </a:solidFill>
              </a:rPr>
              <a:t>3,4</a:t>
            </a:r>
            <a:r>
              <a:rPr lang="zh-CN" altLang="en-US" dirty="0">
                <a:solidFill>
                  <a:schemeClr val="tx1"/>
                </a:solidFill>
              </a:rPr>
              <a:t>));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System.out.println("Min = "+t.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in(</a:t>
            </a:r>
            <a:r>
              <a:rPr lang="zh-CN" altLang="en-US" dirty="0">
                <a:solidFill>
                  <a:srgbClr val="FFC000"/>
                </a:solidFill>
              </a:rPr>
              <a:t>3,4</a:t>
            </a:r>
            <a:r>
              <a:rPr lang="zh-CN" altLang="en-US" dirty="0">
                <a:solidFill>
                  <a:schemeClr val="tx1"/>
                </a:solidFill>
              </a:rPr>
              <a:t>));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0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855" y="-73582"/>
            <a:ext cx="6408738" cy="10107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对象的创建和使用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22219" y="1423824"/>
            <a:ext cx="9271402" cy="1336061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new+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构造方法创建一个新的对象；</a:t>
            </a:r>
            <a:endParaRPr lang="en-US" altLang="zh-CN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0" dirty="0"/>
              <a:t>对象具有类中定义的属性及方法</a:t>
            </a:r>
            <a:endParaRPr lang="zh-CN" altLang="en-US" sz="2400" b="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使用“对象名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.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对象成员”的方式访问对象成员（包括属性和方法）；</a:t>
            </a:r>
          </a:p>
        </p:txBody>
      </p:sp>
      <p:sp>
        <p:nvSpPr>
          <p:cNvPr id="2" name="矩形 1"/>
          <p:cNvSpPr/>
          <p:nvPr/>
        </p:nvSpPr>
        <p:spPr>
          <a:xfrm>
            <a:off x="1308224" y="3592299"/>
            <a:ext cx="45938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Phone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Phone();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hw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.call(1);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8643" y="-337958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学习目标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342212" y="1472647"/>
            <a:ext cx="6549086" cy="4536504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面向对象的概念</a:t>
            </a:r>
            <a:endParaRPr lang="zh-CN" altLang="en-US" dirty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类和对象</a:t>
            </a:r>
            <a:endParaRPr lang="en-US" altLang="zh-CN" dirty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对象的</a:t>
            </a:r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存储</a:t>
            </a:r>
            <a:endParaRPr lang="en-US" altLang="zh-CN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成员变量和局部变量</a:t>
            </a:r>
            <a:endParaRPr lang="en-US" altLang="zh-CN" dirty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类类型参数</a:t>
            </a:r>
            <a:endParaRPr lang="en-US" altLang="zh-CN" dirty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参数传递</a:t>
            </a:r>
            <a:endParaRPr lang="en-US" altLang="zh-CN" dirty="0"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04819" y="-117071"/>
            <a:ext cx="4968875" cy="1021466"/>
          </a:xfrm>
          <a:noFill/>
        </p:spPr>
        <p:txBody>
          <a:bodyPr vert="horz" wrap="square" lIns="92075" tIns="46038" rIns="92075" bIns="46038" numCol="1" anchor="ctr" anchorCtr="0" compatLnSpc="1"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对象的产生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68874" y="904396"/>
            <a:ext cx="8640762" cy="1103937"/>
          </a:xfrm>
          <a:noFill/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当一个对象被创建时，会对其中各种类型的成员变量自动进行初始化赋值。除了基本数据类型之外都是引用类型。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005" y="1596487"/>
            <a:ext cx="8064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5196938"/>
            <a:ext cx="8640762" cy="51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显示赋值</a:t>
            </a:r>
          </a:p>
        </p:txBody>
      </p:sp>
    </p:spTree>
    <p:extLst>
      <p:ext uri="{BB962C8B-B14F-4D97-AF65-F5344CB8AC3E}">
        <p14:creationId xmlns:p14="http://schemas.microsoft.com/office/powerpoint/2010/main" val="16648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8619" y="-302474"/>
            <a:ext cx="7772400" cy="13827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对象的创建和使用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2732" y="1080227"/>
            <a:ext cx="8264175" cy="1033991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如果创建了一个类的多个对象，对于类中定义的属性，每个对象都拥有各自的一套副本，且互不干扰。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505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49910" y="2271654"/>
            <a:ext cx="7826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Phone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Phone();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hw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brand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.call(1);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Phone </a:t>
            </a:r>
            <a:r>
              <a:rPr lang="en-US" altLang="zh-CN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Phone();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"p2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的品牌初始化值是：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1" i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brand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iphone</a:t>
            </a:r>
            <a:r>
              <a:rPr lang="en-US" altLang="zh-CN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zh-CN" b="1" i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brand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.call(2);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9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9923" y="4529875"/>
            <a:ext cx="6958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定义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Car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类有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brand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color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属性。能够以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Car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类为模板，创建一系列小汽车对象</a:t>
            </a:r>
            <a:r>
              <a:rPr lang="zh-CN" altLang="en-US" b="1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03" y="1186082"/>
            <a:ext cx="5224500" cy="2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19200"/>
            <a:ext cx="4014592" cy="442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public class Car {	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String brand;//</a:t>
            </a:r>
            <a:r>
              <a:rPr lang="zh-CN" altLang="en-US" sz="2000" dirty="0"/>
              <a:t>品牌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String color;//</a:t>
            </a:r>
            <a:r>
              <a:rPr lang="zh-CN" altLang="en-US" sz="2000" dirty="0"/>
              <a:t>颜色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length;//</a:t>
            </a:r>
            <a:r>
              <a:rPr lang="zh-CN" altLang="en-US" sz="2000" dirty="0"/>
              <a:t>车长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width;//</a:t>
            </a:r>
            <a:r>
              <a:rPr lang="zh-CN" altLang="en-US" sz="2000" dirty="0"/>
              <a:t>车宽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float emissions;//</a:t>
            </a:r>
            <a:r>
              <a:rPr lang="zh-CN" altLang="en-US" sz="2000" dirty="0"/>
              <a:t>排量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price;//</a:t>
            </a:r>
            <a:r>
              <a:rPr lang="zh-CN" altLang="en-US" sz="2000" dirty="0"/>
              <a:t>价格</a:t>
            </a:r>
            <a:r>
              <a:rPr lang="en-US" altLang="zh-CN" sz="2000" dirty="0"/>
              <a:t>	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public void run(){		</a:t>
            </a:r>
            <a:r>
              <a:rPr lang="en-US" altLang="zh-CN" sz="2000" dirty="0" err="1"/>
              <a:t>System.</a:t>
            </a:r>
            <a:r>
              <a:rPr lang="en-US" altLang="zh-CN" sz="2000" i="1" dirty="0" err="1"/>
              <a:t>out</a:t>
            </a:r>
            <a:r>
              <a:rPr lang="en-US" altLang="zh-CN" sz="2000" dirty="0" err="1"/>
              <a:t>.println</a:t>
            </a:r>
            <a:r>
              <a:rPr lang="en-US" altLang="zh-CN" sz="2000" dirty="0"/>
              <a:t>("</a:t>
            </a:r>
            <a:r>
              <a:rPr lang="zh-CN" altLang="zh-CN" sz="2000" dirty="0"/>
              <a:t>小汽车，</a:t>
            </a:r>
            <a:r>
              <a:rPr lang="en-US" altLang="zh-CN" sz="2000" dirty="0"/>
              <a:t>555~~");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77211" y="1146131"/>
            <a:ext cx="4014592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CarDemo</a:t>
            </a:r>
            <a:r>
              <a:rPr lang="en-US" altLang="zh-CN" sz="2000" dirty="0"/>
              <a:t>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Car mycar2 = new Car();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 mycar2.brand ="</a:t>
            </a:r>
            <a:r>
              <a:rPr lang="zh-CN" altLang="en-US" sz="2000" dirty="0"/>
              <a:t>兰博基尼</a:t>
            </a:r>
            <a:r>
              <a:rPr lang="en-US" altLang="zh-CN" sz="2000" dirty="0"/>
              <a:t>";</a:t>
            </a:r>
          </a:p>
          <a:p>
            <a:pPr marL="0" indent="0">
              <a:buNone/>
            </a:pPr>
            <a:r>
              <a:rPr lang="en-US" altLang="zh-CN" sz="2000" dirty="0"/>
              <a:t>	mycar2.color = "</a:t>
            </a:r>
            <a:r>
              <a:rPr lang="zh-CN" altLang="en-US" sz="2000" dirty="0"/>
              <a:t>黑色</a:t>
            </a:r>
            <a:r>
              <a:rPr lang="en-US" altLang="zh-CN" sz="2000" dirty="0"/>
              <a:t>";</a:t>
            </a:r>
          </a:p>
          <a:p>
            <a:pPr marL="0" indent="0">
              <a:buNone/>
            </a:pPr>
            <a:r>
              <a:rPr lang="en-US" altLang="zh-CN" sz="2000" dirty="0"/>
              <a:t>	mycar2.length=4780;</a:t>
            </a:r>
          </a:p>
          <a:p>
            <a:pPr marL="0" indent="0">
              <a:buNone/>
            </a:pPr>
            <a:r>
              <a:rPr lang="en-US" altLang="zh-CN" sz="2000" dirty="0"/>
              <a:t>	mycar2.width=2030;</a:t>
            </a:r>
          </a:p>
          <a:p>
            <a:pPr marL="0" indent="0">
              <a:buNone/>
            </a:pPr>
            <a:r>
              <a:rPr lang="en-US" altLang="zh-CN" sz="2000" dirty="0"/>
              <a:t>	mycar2.emissions= 6.5f;</a:t>
            </a:r>
          </a:p>
          <a:p>
            <a:pPr marL="0" indent="0">
              <a:buNone/>
            </a:pPr>
            <a:r>
              <a:rPr lang="en-US" altLang="zh-CN" sz="2000" dirty="0"/>
              <a:t>	mycar2.price=730000; 	 mycar2.run();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892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参数</a:t>
            </a:r>
            <a:r>
              <a:rPr lang="zh-CN" altLang="zh-CN" dirty="0" smtClean="0"/>
              <a:t>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基本类型传值，对象类型传地址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b="0" dirty="0"/>
              <a:t>按值传递意味着当将一个参数传递给一个方法时，方法接收的是原始值的一个副本。因此，如果方法修改了该参数，仅改变副本，而原始值保持不变。</a:t>
            </a:r>
            <a:endParaRPr lang="en-US" altLang="zh-CN" sz="2400" b="0" dirty="0"/>
          </a:p>
          <a:p>
            <a:r>
              <a:rPr lang="zh-CN" altLang="en-US" sz="2400" b="0" dirty="0"/>
              <a:t>按引用传递意味着当将一个参数传递给一个方法时，方法接收的是原始值的内存地址，而不是值的副本。因此，如果方法修改了该参数，调用代码中的原始值也随之改变。</a:t>
            </a:r>
            <a:endParaRPr lang="en-US" altLang="zh-CN" sz="2400" b="0" dirty="0"/>
          </a:p>
          <a:p>
            <a:r>
              <a:rPr lang="zh-CN" altLang="en-US" sz="2400" b="0" dirty="0">
                <a:solidFill>
                  <a:srgbClr val="FF0000"/>
                </a:solidFill>
              </a:rPr>
              <a:t>“在</a:t>
            </a:r>
            <a:r>
              <a:rPr lang="en-US" altLang="zh-CN" sz="2400" b="0" dirty="0">
                <a:solidFill>
                  <a:srgbClr val="FF0000"/>
                </a:solidFill>
              </a:rPr>
              <a:t>Java</a:t>
            </a:r>
            <a:r>
              <a:rPr lang="zh-CN" altLang="en-US" sz="2400" b="0" dirty="0">
                <a:solidFill>
                  <a:srgbClr val="FF0000"/>
                </a:solidFill>
              </a:rPr>
              <a:t>里面参数传递都是按值传递”这句话的意思是：按值传递是传递的值的拷贝，按引用传递其实传递的是引用的地址值，所以统称按值传递。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5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0789" y="96173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基本类型传值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8254" y="1524113"/>
            <a:ext cx="99739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TempTest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test1(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"test1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方法中的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a="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t.test1(a);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传递后，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test1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方法对变量值的改变不影响这里的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a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”main</a:t>
            </a:r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方法中的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a=”+a);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1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51740" y="836474"/>
            <a:ext cx="2050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对象类型传地址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70787" y="1225689"/>
            <a:ext cx="63418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test1(A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.test1(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这里传递的参数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就是按引用传递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48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65563" y="1695416"/>
            <a:ext cx="7874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22222"/>
                </a:solidFill>
                <a:latin typeface="tahoma" panose="020B0604030504040204" pitchFamily="34" charset="0"/>
              </a:rPr>
              <a:t>在</a:t>
            </a:r>
            <a:r>
              <a:rPr lang="en-US" altLang="zh-CN" sz="2400" dirty="0">
                <a:solidFill>
                  <a:srgbClr val="222222"/>
                </a:solidFill>
                <a:latin typeface="tahoma" panose="020B0604030504040204" pitchFamily="34" charset="0"/>
              </a:rPr>
              <a:t>Java</a:t>
            </a:r>
            <a:r>
              <a:rPr lang="zh-CN" altLang="en-US" sz="2400" dirty="0">
                <a:solidFill>
                  <a:srgbClr val="222222"/>
                </a:solidFill>
                <a:latin typeface="tahoma" panose="020B0604030504040204" pitchFamily="34" charset="0"/>
              </a:rPr>
              <a:t>里面只有基本类型和按照下面这种定义方式的</a:t>
            </a:r>
            <a:r>
              <a:rPr lang="en-US" altLang="zh-CN" sz="2400" dirty="0">
                <a:solidFill>
                  <a:srgbClr val="222222"/>
                </a:solidFill>
                <a:latin typeface="tahoma" panose="020B0604030504040204" pitchFamily="34" charset="0"/>
              </a:rPr>
              <a:t>String</a:t>
            </a:r>
            <a:r>
              <a:rPr lang="zh-CN" altLang="en-US" sz="2400" dirty="0">
                <a:solidFill>
                  <a:srgbClr val="222222"/>
                </a:solidFill>
                <a:latin typeface="tahoma" panose="020B0604030504040204" pitchFamily="34" charset="0"/>
              </a:rPr>
              <a:t>是按值传递，其它的都是按引用传递。就是直接使用双引号定义字符串方式：</a:t>
            </a:r>
            <a:r>
              <a:rPr lang="en-US" altLang="zh-CN" sz="2400" dirty="0">
                <a:solidFill>
                  <a:srgbClr val="222222"/>
                </a:solidFill>
                <a:latin typeface="tahoma" panose="020B0604030504040204" pitchFamily="34" charset="0"/>
              </a:rPr>
              <a:t>String </a:t>
            </a:r>
            <a:r>
              <a:rPr lang="en-US" altLang="zh-CN" sz="2400" dirty="0" err="1">
                <a:solidFill>
                  <a:srgbClr val="222222"/>
                </a:solidFill>
                <a:latin typeface="tahoma" panose="020B0604030504040204" pitchFamily="34" charset="0"/>
              </a:rPr>
              <a:t>str</a:t>
            </a:r>
            <a:r>
              <a:rPr lang="en-US" altLang="zh-CN" sz="2400" dirty="0">
                <a:solidFill>
                  <a:srgbClr val="222222"/>
                </a:solidFill>
                <a:latin typeface="tahoma" panose="020B0604030504040204" pitchFamily="34" charset="0"/>
              </a:rPr>
              <a:t> = “Java</a:t>
            </a:r>
            <a:r>
              <a:rPr lang="zh-CN" altLang="en-US" sz="2400" dirty="0">
                <a:solidFill>
                  <a:srgbClr val="222222"/>
                </a:solidFill>
                <a:latin typeface="tahoma" panose="020B0604030504040204" pitchFamily="34" charset="0"/>
              </a:rPr>
              <a:t>私塾”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20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561" y="-65172"/>
            <a:ext cx="7772400" cy="9361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101262" y="1418116"/>
            <a:ext cx="7848600" cy="35814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创建一个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Person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类，其定义如下：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2200377" y="2147193"/>
          <a:ext cx="2667000" cy="23644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70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endParaRPr kumimoji="1" lang="en-US" altLang="zh-CN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+study():void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showAge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addAge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):void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025562" y="2023368"/>
            <a:ext cx="3886200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要求：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Wingdings" pitchFamily="2" charset="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创建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Person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类的对象，设置该对象的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name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age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sex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属性，调用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study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方法，输出字符串“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studying”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，调用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showAge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方法显示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age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值，调用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addAge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方法给对象的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age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属性值增加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岁。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创建第二个对象，执行上述操作，体会同一个类的不同对象之间的关系。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200378" y="5523191"/>
            <a:ext cx="81375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利用面向对象的编程方法，设计类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Circle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计算圆的面积。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0377" y="4599406"/>
            <a:ext cx="302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表示修饰符为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561" y="-65172"/>
            <a:ext cx="7772400" cy="9361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有个系统，系统中有关于用户描述，包括用户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号，用户名，密码，性别信息。系统中能够实现对用户的增删改查功能（不考虑数据库操作，只写空方法实现），能够创建对象，创建对象时能够满足只通过用户名和密码创建对象，也可以满足用户所有信息创建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0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3862" y="-117970"/>
            <a:ext cx="8080375" cy="1023576"/>
          </a:xfrm>
          <a:noFill/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面向过程和面向对象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251656" y="1127279"/>
            <a:ext cx="8424545" cy="2835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r>
              <a:rPr lang="zh-CN" altLang="en-US" sz="2800" dirty="0">
                <a:solidFill>
                  <a:schemeClr val="tx1"/>
                </a:solidFill>
                <a:hlinkClick r:id="rId3"/>
              </a:rPr>
              <a:t>面向过程</a:t>
            </a:r>
            <a:r>
              <a:rPr lang="zh-CN" altLang="en-US" sz="2800" dirty="0">
                <a:solidFill>
                  <a:schemeClr val="tx1"/>
                </a:solidFill>
              </a:rPr>
              <a:t>就是分析出解决问题所需要的步骤，然后用方法把这些步骤一步一步实现，使用的时候一个一个依次调用就可以了。 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  <a:hlinkClick r:id="rId4"/>
              </a:rPr>
              <a:t>面向对象</a:t>
            </a:r>
            <a:r>
              <a:rPr lang="zh-CN" altLang="en-US" sz="2800" dirty="0">
                <a:solidFill>
                  <a:schemeClr val="tx1"/>
                </a:solidFill>
              </a:rPr>
              <a:t>是把构成问题事务分解成各个对象，建立对象的目的不是为了完成一个步骤，而是为了描叙某个事物在整个解决问题的步骤中的行为。</a:t>
            </a:r>
            <a:endParaRPr lang="en-US" altLang="zh-CN" sz="28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2024" y="8367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例子：人把大象装冰箱</a:t>
            </a:r>
          </a:p>
        </p:txBody>
      </p:sp>
      <p:sp>
        <p:nvSpPr>
          <p:cNvPr id="5" name="矩形 4"/>
          <p:cNvSpPr/>
          <p:nvPr/>
        </p:nvSpPr>
        <p:spPr>
          <a:xfrm>
            <a:off x="1991544" y="1206044"/>
            <a:ext cx="3096344" cy="503126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560" y="623731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面向过程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162880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打开冰箱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9576" y="234888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把大象装进冰箱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306896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把冰箱门关住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583832" y="1628800"/>
            <a:ext cx="0" cy="2092878"/>
          </a:xfrm>
          <a:prstGeom prst="straightConnector1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矩形 12"/>
          <p:cNvSpPr/>
          <p:nvPr/>
        </p:nvSpPr>
        <p:spPr>
          <a:xfrm>
            <a:off x="6168008" y="1340768"/>
            <a:ext cx="4104456" cy="5324535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872" y="62373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面向对象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8368" y="1425551"/>
            <a:ext cx="864096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人   </a:t>
            </a:r>
            <a:endParaRPr lang="en-US" altLang="zh-CN" dirty="0"/>
          </a:p>
          <a:p>
            <a:r>
              <a:rPr lang="zh-CN" altLang="en-US" dirty="0"/>
              <a:t>冰箱</a:t>
            </a:r>
            <a:endParaRPr lang="en-US" altLang="zh-CN" dirty="0"/>
          </a:p>
          <a:p>
            <a:r>
              <a:rPr lang="zh-CN" altLang="en-US" dirty="0"/>
              <a:t>大象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8009" y="1813467"/>
            <a:ext cx="3752637" cy="4708981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人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打开（冰箱）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开门</a:t>
            </a:r>
            <a:r>
              <a:rPr lang="en-US" altLang="zh-CN" dirty="0"/>
              <a:t>();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操作</a:t>
            </a:r>
            <a:r>
              <a:rPr lang="en-US" altLang="zh-CN" dirty="0"/>
              <a:t>(</a:t>
            </a:r>
            <a:r>
              <a:rPr lang="zh-CN" altLang="en-US" dirty="0"/>
              <a:t>大象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</a:t>
            </a:r>
            <a:r>
              <a:rPr lang="zh-CN" altLang="en-US" dirty="0"/>
              <a:t>大象</a:t>
            </a:r>
            <a:r>
              <a:rPr lang="en-US" altLang="zh-CN" dirty="0"/>
              <a:t>.</a:t>
            </a:r>
            <a:r>
              <a:rPr lang="zh-CN" altLang="en-US" dirty="0"/>
              <a:t>进入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关闭</a:t>
            </a:r>
            <a:r>
              <a:rPr lang="en-US" altLang="zh-CN" dirty="0"/>
              <a:t>(</a:t>
            </a:r>
            <a:r>
              <a:rPr lang="zh-CN" altLang="en-US" dirty="0"/>
              <a:t>冰箱</a:t>
            </a:r>
            <a:r>
              <a:rPr lang="en-US" altLang="zh-CN" dirty="0"/>
              <a:t>){   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冰箱</a:t>
            </a:r>
            <a:r>
              <a:rPr lang="en-US" altLang="zh-CN" dirty="0"/>
              <a:t>.</a:t>
            </a:r>
            <a:r>
              <a:rPr lang="zh-CN" altLang="en-US" dirty="0"/>
              <a:t>关门</a:t>
            </a:r>
            <a:r>
              <a:rPr lang="en-US" altLang="zh-CN" dirty="0"/>
              <a:t>();    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冰箱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开门</a:t>
            </a:r>
            <a:r>
              <a:rPr lang="en-US" altLang="zh-CN" dirty="0"/>
              <a:t>(){}  </a:t>
            </a:r>
            <a:r>
              <a:rPr lang="zh-CN" altLang="en-US" dirty="0"/>
              <a:t>关门</a:t>
            </a:r>
            <a:r>
              <a:rPr lang="en-US" altLang="zh-CN" dirty="0"/>
              <a:t>(){}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16280" y="4839544"/>
            <a:ext cx="2051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大象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en-US" altLang="zh-CN" dirty="0">
                <a:solidFill>
                  <a:schemeClr val="tx1"/>
                </a:solidFill>
              </a:rPr>
              <a:t>(){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63862" y="-117970"/>
            <a:ext cx="8080375" cy="1023576"/>
          </a:xfrm>
          <a:noFill/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面向过程和面向对象</a:t>
            </a:r>
          </a:p>
        </p:txBody>
      </p:sp>
    </p:spTree>
    <p:extLst>
      <p:ext uri="{BB962C8B-B14F-4D97-AF65-F5344CB8AC3E}">
        <p14:creationId xmlns:p14="http://schemas.microsoft.com/office/powerpoint/2010/main" val="121654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3862" y="-117970"/>
            <a:ext cx="8080375" cy="1023576"/>
          </a:xfrm>
          <a:noFill/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面向对象的概念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19692" y="905606"/>
            <a:ext cx="8424545" cy="47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4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面向对象的三大特征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36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36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继承 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36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多态  </a:t>
            </a:r>
            <a:r>
              <a:rPr lang="en-US" altLang="zh-CN" sz="32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2641" y="-32865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面向对象的概念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983917"/>
            <a:ext cx="8568952" cy="50039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(class)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(object)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是面向对象方法的核心概念。类是对一类事物描述，是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抽象的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、概念上的定义；对象是实际存在的该类事物的每个个体，因而也称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实例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(instance)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万物皆对象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34988" y="57151"/>
            <a:ext cx="9550400" cy="76200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语言中的类</a:t>
            </a:r>
          </a:p>
        </p:txBody>
      </p:sp>
      <p:pic>
        <p:nvPicPr>
          <p:cNvPr id="3" name="Picture 2" descr="sh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789363"/>
            <a:ext cx="21875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200731922411falal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349500"/>
            <a:ext cx="2663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蓝色宝石捷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1916113"/>
            <a:ext cx="23764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法拉利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2276475"/>
            <a:ext cx="20875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9"/>
          <p:cNvSpPr>
            <a:spLocks noChangeArrowheads="1" noChangeShapeType="1" noTextEdit="1"/>
          </p:cNvSpPr>
          <p:nvPr/>
        </p:nvSpPr>
        <p:spPr bwMode="auto">
          <a:xfrm>
            <a:off x="5448300" y="3500438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9D7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轿车</a:t>
            </a: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7524750" y="4005263"/>
          <a:ext cx="19907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9" imgW="1387800" imgH="1504080" progId="Visio.Drawing.11">
                  <p:embed/>
                </p:oleObj>
              </mc:Choice>
              <mc:Fallback>
                <p:oleObj r:id="rId9" imgW="1387800" imgH="1504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005263"/>
                        <a:ext cx="1990725" cy="2303462"/>
                      </a:xfrm>
                      <a:prstGeom prst="rect">
                        <a:avLst/>
                      </a:prstGeom>
                      <a:solidFill>
                        <a:srgbClr val="65AAE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2305050" y="1274763"/>
            <a:ext cx="77057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00"/>
                </a:solidFill>
                <a:latin typeface="汉仪中黑简" pitchFamily="49" charset="-122"/>
                <a:ea typeface="汉仪中黑简" pitchFamily="49" charset="-122"/>
                <a:sym typeface="Arial" panose="020B0604020202020204" pitchFamily="34" charset="0"/>
              </a:rPr>
              <a:t>抽取出下列对象的共同特征（属性和方法）</a:t>
            </a:r>
          </a:p>
        </p:txBody>
      </p:sp>
      <p:sp>
        <p:nvSpPr>
          <p:cNvPr id="10" name="WordArt 9"/>
          <p:cNvSpPr>
            <a:spLocks noChangeArrowheads="1" noChangeShapeType="1" noTextEdit="1"/>
          </p:cNvSpPr>
          <p:nvPr/>
        </p:nvSpPr>
        <p:spPr bwMode="auto">
          <a:xfrm>
            <a:off x="5310188" y="5286375"/>
            <a:ext cx="1657350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9D7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顾客</a:t>
            </a:r>
          </a:p>
        </p:txBody>
      </p:sp>
    </p:spTree>
    <p:extLst>
      <p:ext uri="{BB962C8B-B14F-4D97-AF65-F5344CB8AC3E}">
        <p14:creationId xmlns:p14="http://schemas.microsoft.com/office/powerpoint/2010/main" val="2892815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汽车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280" y="1209018"/>
            <a:ext cx="7410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62074" y="4025310"/>
            <a:ext cx="8424862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如果将对象比作汽车，那么类就是汽车的设计图纸。所以面向对象程序设计的重点是类的设计，而不是对象的设计。 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设计类实际上就是设计类的成员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471097" y="-393847"/>
            <a:ext cx="7793038" cy="1101725"/>
          </a:xfrm>
          <a:noFill/>
        </p:spPr>
        <p:txBody>
          <a:bodyPr anchor="b"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面向对象的概念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658" y="1034269"/>
            <a:ext cx="2442953" cy="21661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492" y="4567999"/>
            <a:ext cx="2390476" cy="21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038" y="4525587"/>
            <a:ext cx="2471429" cy="190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9042658" y="3200400"/>
            <a:ext cx="627815" cy="12053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>
            <a:stCxn id="5" idx="2"/>
          </p:cNvCxnSpPr>
          <p:nvPr/>
        </p:nvCxnSpPr>
        <p:spPr bwMode="auto">
          <a:xfrm>
            <a:off x="10264135" y="3200400"/>
            <a:ext cx="722520" cy="12053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zh-CN" altLang="en-US" dirty="0" smtClean="0"/>
              <a:t>类和对象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zh-CN" altLang="en-US" dirty="0" smtClean="0"/>
              <a:t>类是抽象的概念，仅仅是模版。比如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457200">
              <a:buNone/>
            </a:pPr>
            <a:r>
              <a:rPr lang="zh-CN" altLang="en-US" dirty="0" smtClean="0"/>
              <a:t>对象是一个你能看得到、摸得着的具体实体</a:t>
            </a:r>
            <a:endParaRPr lang="en-US" altLang="zh-CN" dirty="0" smtClean="0"/>
          </a:p>
          <a:p>
            <a:pPr marL="0" indent="457200">
              <a:buNone/>
            </a:pPr>
            <a:r>
              <a:rPr lang="en-US" altLang="zh-CN" dirty="0" smtClean="0"/>
              <a:t>“</a:t>
            </a:r>
            <a:r>
              <a:rPr lang="zh-CN" altLang="en-US" dirty="0" smtClean="0"/>
              <a:t>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类都有：姓名、性别、年龄的属性，有说话的方法</a:t>
            </a:r>
            <a:endParaRPr lang="en-US" altLang="zh-CN" dirty="0" smtClean="0"/>
          </a:p>
          <a:p>
            <a:pPr marL="0" indent="457200">
              <a:buNone/>
            </a:pPr>
            <a:r>
              <a:rPr lang="zh-CN" altLang="en-US" dirty="0" smtClean="0"/>
              <a:t>张三是一个对象，他的姓名属性的值为：张三，性别属性的值为：男，年龄属性的值为：</a:t>
            </a:r>
            <a:r>
              <a:rPr lang="en-US" altLang="zh-CN" dirty="0" smtClean="0"/>
              <a:t>20。</a:t>
            </a:r>
            <a:r>
              <a:rPr lang="zh-CN" altLang="en-US" dirty="0" smtClean="0"/>
              <a:t>张三会说话</a:t>
            </a:r>
            <a:endParaRPr lang="en-US" altLang="zh-CN" dirty="0" smtClean="0"/>
          </a:p>
          <a:p>
            <a:pPr marL="0" indent="457200">
              <a:buNone/>
            </a:pPr>
            <a:r>
              <a:rPr lang="zh-CN" altLang="en-US" dirty="0" smtClean="0"/>
              <a:t>对象叫做类的实例化（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457200">
              <a:buNone/>
            </a:pPr>
            <a:r>
              <a:rPr lang="zh-CN" altLang="en-US" dirty="0" smtClean="0"/>
              <a:t>类不占内存，对象才占内存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0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4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2338</TotalTime>
  <Words>1699</Words>
  <Application>Microsoft Office PowerPoint</Application>
  <PresentationFormat>宽屏</PresentationFormat>
  <Paragraphs>337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 Unicode MS</vt:lpstr>
      <vt:lpstr>汉仪中黑简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Consolas</vt:lpstr>
      <vt:lpstr>Courier New</vt:lpstr>
      <vt:lpstr>tahoma</vt:lpstr>
      <vt:lpstr>tahoma</vt:lpstr>
      <vt:lpstr>Times New Roman</vt:lpstr>
      <vt:lpstr>Wingdings</vt:lpstr>
      <vt:lpstr>ppt主题</vt:lpstr>
      <vt:lpstr>6_自定义设计方案</vt:lpstr>
      <vt:lpstr>Microsoft Visio 2003-2010 绘图</vt:lpstr>
      <vt:lpstr>类和对象</vt:lpstr>
      <vt:lpstr>学习目标</vt:lpstr>
      <vt:lpstr>面向过程和面向对象</vt:lpstr>
      <vt:lpstr>面向过程和面向对象</vt:lpstr>
      <vt:lpstr>面向对象的概念</vt:lpstr>
      <vt:lpstr>面向对象的概念</vt:lpstr>
      <vt:lpstr>Java语言中的类</vt:lpstr>
      <vt:lpstr>面向对象的概念</vt:lpstr>
      <vt:lpstr>类和对象</vt:lpstr>
      <vt:lpstr>类和对象</vt:lpstr>
      <vt:lpstr>面向对象的思想概述</vt:lpstr>
      <vt:lpstr>面向对象的思想概述</vt:lpstr>
      <vt:lpstr>定义类</vt:lpstr>
      <vt:lpstr>定义属性</vt:lpstr>
      <vt:lpstr>类和对象举例</vt:lpstr>
      <vt:lpstr>定义方法</vt:lpstr>
      <vt:lpstr>成员变量 vs 局部变量</vt:lpstr>
      <vt:lpstr>定义方法</vt:lpstr>
      <vt:lpstr>对象的创建和使用</vt:lpstr>
      <vt:lpstr>对象的产生</vt:lpstr>
      <vt:lpstr>对象的创建和使用</vt:lpstr>
      <vt:lpstr>类和对象</vt:lpstr>
      <vt:lpstr>类和对象</vt:lpstr>
      <vt:lpstr>参数传递</vt:lpstr>
      <vt:lpstr>参数传递</vt:lpstr>
      <vt:lpstr>参数传递</vt:lpstr>
      <vt:lpstr>参数传递</vt:lpstr>
      <vt:lpstr>练习1</vt:lpstr>
      <vt:lpstr>练习2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334</cp:revision>
  <dcterms:created xsi:type="dcterms:W3CDTF">2016-02-04T08:27:00Z</dcterms:created>
  <dcterms:modified xsi:type="dcterms:W3CDTF">2019-01-06T14:34:12Z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