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88" r:id="rId4"/>
    <p:sldId id="346" r:id="rId5"/>
    <p:sldId id="347" r:id="rId6"/>
    <p:sldId id="348" r:id="rId7"/>
    <p:sldId id="349" r:id="rId8"/>
    <p:sldId id="350" r:id="rId9"/>
    <p:sldId id="351" r:id="rId10"/>
    <p:sldId id="353" r:id="rId11"/>
    <p:sldId id="363" r:id="rId12"/>
    <p:sldId id="334" r:id="rId13"/>
    <p:sldId id="365" r:id="rId14"/>
    <p:sldId id="364" r:id="rId15"/>
    <p:sldId id="354" r:id="rId16"/>
    <p:sldId id="356" r:id="rId17"/>
    <p:sldId id="357" r:id="rId18"/>
    <p:sldId id="358" r:id="rId19"/>
    <p:sldId id="359" r:id="rId20"/>
    <p:sldId id="360" r:id="rId21"/>
    <p:sldId id="362" r:id="rId22"/>
    <p:sldId id="361" r:id="rId23"/>
    <p:sldId id="368" r:id="rId24"/>
    <p:sldId id="366" r:id="rId25"/>
    <p:sldId id="367" r:id="rId26"/>
    <p:sldId id="369" r:id="rId27"/>
    <p:sldId id="370" r:id="rId28"/>
    <p:sldId id="259" r:id="rId29"/>
  </p:sldIdLst>
  <p:sldSz cx="12192000" cy="6858000"/>
  <p:notesSz cx="6858000" cy="9144000"/>
  <p:defaultTextStyle>
    <a:defPPr>
      <a:defRPr lang="zh-CN"/>
    </a:defPPr>
    <a:lvl1pPr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1pPr>
    <a:lvl2pPr marL="4572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2pPr>
    <a:lvl3pPr marL="9144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3pPr>
    <a:lvl4pPr marL="13716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4pPr>
    <a:lvl5pPr marL="18288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5pPr>
    <a:lvl6pPr marL="2286000" algn="l" defTabSz="914400" rtl="0" eaLnBrk="1" latinLnBrk="0" hangingPunct="1">
      <a:defRPr sz="2000" kern="1200">
        <a:solidFill>
          <a:srgbClr val="FF6600"/>
        </a:solidFill>
        <a:latin typeface="Arial" pitchFamily="34" charset="0"/>
        <a:ea typeface="宋体" pitchFamily="2" charset="-122"/>
        <a:cs typeface="+mn-cs"/>
      </a:defRPr>
    </a:lvl6pPr>
    <a:lvl7pPr marL="2743200" algn="l" defTabSz="914400" rtl="0" eaLnBrk="1" latinLnBrk="0" hangingPunct="1">
      <a:defRPr sz="2000" kern="1200">
        <a:solidFill>
          <a:srgbClr val="FF6600"/>
        </a:solidFill>
        <a:latin typeface="Arial" pitchFamily="34" charset="0"/>
        <a:ea typeface="宋体" pitchFamily="2" charset="-122"/>
        <a:cs typeface="+mn-cs"/>
      </a:defRPr>
    </a:lvl7pPr>
    <a:lvl8pPr marL="3200400" algn="l" defTabSz="914400" rtl="0" eaLnBrk="1" latinLnBrk="0" hangingPunct="1">
      <a:defRPr sz="2000" kern="1200">
        <a:solidFill>
          <a:srgbClr val="FF6600"/>
        </a:solidFill>
        <a:latin typeface="Arial" pitchFamily="34" charset="0"/>
        <a:ea typeface="宋体" pitchFamily="2" charset="-122"/>
        <a:cs typeface="+mn-cs"/>
      </a:defRPr>
    </a:lvl8pPr>
    <a:lvl9pPr marL="3657600" algn="l" defTabSz="914400" rtl="0" eaLnBrk="1" latinLnBrk="0" hangingPunct="1">
      <a:defRPr sz="2000" kern="1200">
        <a:solidFill>
          <a:srgbClr val="FF66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88" userDrawn="1">
          <p15:clr>
            <a:srgbClr val="A4A3A4"/>
          </p15:clr>
        </p15:guide>
        <p15:guide id="2" pos="37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FF66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6" autoAdjust="0"/>
    <p:restoredTop sz="87590" autoAdjust="0"/>
  </p:normalViewPr>
  <p:slideViewPr>
    <p:cSldViewPr snapToGrid="0">
      <p:cViewPr varScale="1">
        <p:scale>
          <a:sx n="65" d="100"/>
          <a:sy n="65" d="100"/>
        </p:scale>
        <p:origin x="756" y="66"/>
      </p:cViewPr>
      <p:guideLst>
        <p:guide orient="horz" pos="2188"/>
        <p:guide pos="37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98C-8090-4E81-8CCC-9C2A2E244FA8}" type="datetimeFigureOut">
              <a:rPr lang="zh-CN" altLang="en-US" smtClean="0"/>
              <a:t>2019/1/6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C57ED-3BB1-4EED-85C5-A019A7D02CB7}" type="slidenum">
              <a:rPr lang="zh-CN" altLang="en-US" smtClean="0"/>
              <a:t>‹#›</a:t>
            </a:fld>
            <a:endParaRPr lang="zh-CN" altLang="en-US"/>
          </a:p>
        </p:txBody>
      </p:sp>
    </p:spTree>
    <p:extLst>
      <p:ext uri="{BB962C8B-B14F-4D97-AF65-F5344CB8AC3E}">
        <p14:creationId xmlns:p14="http://schemas.microsoft.com/office/powerpoint/2010/main" val="31276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即使是私有的成员变量和方法，子类也可以继承，只是没有访问权限</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5</a:t>
            </a:fld>
            <a:endParaRPr lang="zh-CN" altLang="en-US"/>
          </a:p>
        </p:txBody>
      </p:sp>
    </p:spTree>
    <p:extLst>
      <p:ext uri="{BB962C8B-B14F-4D97-AF65-F5344CB8AC3E}">
        <p14:creationId xmlns:p14="http://schemas.microsoft.com/office/powerpoint/2010/main" val="133080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838268"/>
            <a:ext cx="105156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879600" y="0"/>
            <a:ext cx="84328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
            <a:ext cx="27432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1"/>
            <a:ext cx="80264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32047" y="0"/>
            <a:ext cx="8331107" cy="762000"/>
          </a:xfrm>
        </p:spPr>
        <p:txBody>
          <a:bodyPr/>
          <a:lstStyle/>
          <a:p>
            <a:r>
              <a:rPr lang="zh-CN" altLang="en-US" dirty="0" smtClean="0"/>
              <a:t>单击此处编辑母版标题样式</a:t>
            </a:r>
            <a:endParaRPr lang="en-US" dirty="0"/>
          </a:p>
        </p:txBody>
      </p:sp>
      <p:sp>
        <p:nvSpPr>
          <p:cNvPr id="3" name="文本占位符 2"/>
          <p:cNvSpPr>
            <a:spLocks noGrp="1"/>
          </p:cNvSpPr>
          <p:nvPr>
            <p:ph type="body" sz="half" idx="1"/>
          </p:nvPr>
        </p:nvSpPr>
        <p:spPr>
          <a:xfrm>
            <a:off x="609600" y="1219201"/>
            <a:ext cx="53848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1148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0371507E-089B-42E1-8CD6-F2610FE4EF22}"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914400" y="609600"/>
            <a:ext cx="10363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914400" y="19812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914400" y="41148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41148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E1B62E4F-1CFC-43F4-A98A-5A48D4B5F08B}"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09600" y="1219201"/>
            <a:ext cx="53848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97600" y="1219201"/>
            <a:ext cx="53848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0"/>
            <a:ext cx="955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219201"/>
            <a:ext cx="109728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 y="58738"/>
            <a:ext cx="3621617"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itchFamily="34" charset="0"/>
          <a:ea typeface="宋体" pitchFamily="2" charset="-122"/>
        </a:defRPr>
      </a:lvl2pPr>
      <a:lvl3pPr algn="ctr" rtl="0" eaLnBrk="1" fontAlgn="base" hangingPunct="1">
        <a:spcBef>
          <a:spcPct val="0"/>
        </a:spcBef>
        <a:spcAft>
          <a:spcPct val="0"/>
        </a:spcAft>
        <a:defRPr sz="3200" b="1">
          <a:solidFill>
            <a:schemeClr val="bg1"/>
          </a:solidFill>
          <a:latin typeface="Arial" pitchFamily="34" charset="0"/>
          <a:ea typeface="宋体" pitchFamily="2" charset="-122"/>
        </a:defRPr>
      </a:lvl3pPr>
      <a:lvl4pPr algn="ctr" rtl="0" eaLnBrk="1" fontAlgn="base" hangingPunct="1">
        <a:spcBef>
          <a:spcPct val="0"/>
        </a:spcBef>
        <a:spcAft>
          <a:spcPct val="0"/>
        </a:spcAft>
        <a:defRPr sz="3200" b="1">
          <a:solidFill>
            <a:schemeClr val="bg1"/>
          </a:solidFill>
          <a:latin typeface="Arial" pitchFamily="34" charset="0"/>
          <a:ea typeface="宋体" pitchFamily="2" charset="-122"/>
        </a:defRPr>
      </a:lvl4pPr>
      <a:lvl5pPr algn="ctr" rtl="0" eaLnBrk="1" fontAlgn="base" hangingPunct="1">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76967" y="0"/>
            <a:ext cx="843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09600" y="1219200"/>
            <a:ext cx="109728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464801" y="71438"/>
            <a:ext cx="1521884"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203200" y="6170613"/>
            <a:ext cx="1786467"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sz="20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75560" y="1328103"/>
            <a:ext cx="7280910" cy="2387600"/>
          </a:xfrm>
        </p:spPr>
        <p:txBody>
          <a:bodyPr/>
          <a:lstStyle/>
          <a:p>
            <a:r>
              <a:rPr lang="zh-CN" altLang="en-US" dirty="0">
                <a:latin typeface="+mj-ea"/>
              </a:rPr>
              <a:t>继承</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t>
            </a:r>
            <a:r>
              <a:rPr lang="en-US" altLang="zh-CN" dirty="0" smtClean="0"/>
              <a:t>his</a:t>
            </a:r>
            <a:r>
              <a:rPr lang="zh-CN" altLang="en-US" dirty="0" smtClean="0"/>
              <a:t>关键字</a:t>
            </a:r>
            <a:endParaRPr lang="zh-CN" altLang="en-US" dirty="0"/>
          </a:p>
        </p:txBody>
      </p:sp>
      <p:sp>
        <p:nvSpPr>
          <p:cNvPr id="3" name="内容占位符 2"/>
          <p:cNvSpPr>
            <a:spLocks noGrp="1"/>
          </p:cNvSpPr>
          <p:nvPr>
            <p:ph idx="1"/>
          </p:nvPr>
        </p:nvSpPr>
        <p:spPr/>
        <p:txBody>
          <a:bodyPr/>
          <a:lstStyle/>
          <a:p>
            <a:r>
              <a:rPr lang="zh-CN" altLang="zh-CN" dirty="0"/>
              <a:t>当成员变量和局部变量重名，可以用关键字</a:t>
            </a:r>
            <a:r>
              <a:rPr lang="en-US" altLang="zh-CN" dirty="0"/>
              <a:t>this</a:t>
            </a:r>
            <a:r>
              <a:rPr lang="zh-CN" altLang="zh-CN" dirty="0"/>
              <a:t>来区分。</a:t>
            </a:r>
          </a:p>
          <a:p>
            <a:pPr marL="0" indent="0">
              <a:buNone/>
            </a:pPr>
            <a:r>
              <a:rPr lang="en-US" altLang="zh-CN" dirty="0"/>
              <a:t> </a:t>
            </a:r>
            <a:endParaRPr lang="zh-CN" altLang="zh-CN" dirty="0"/>
          </a:p>
          <a:p>
            <a:pPr marL="0" indent="0">
              <a:buNone/>
            </a:pPr>
            <a:r>
              <a:rPr lang="en-US" altLang="zh-CN" dirty="0"/>
              <a:t>this : </a:t>
            </a:r>
            <a:r>
              <a:rPr lang="zh-CN" altLang="zh-CN" dirty="0"/>
              <a:t>代表对象。代表哪个对象呢？当前对象。</a:t>
            </a:r>
          </a:p>
          <a:p>
            <a:pPr marL="0" indent="0">
              <a:buNone/>
            </a:pPr>
            <a:r>
              <a:rPr lang="en-US" altLang="zh-CN" dirty="0"/>
              <a:t>	</a:t>
            </a:r>
            <a:r>
              <a:rPr lang="en-US" altLang="zh-CN" dirty="0" smtClean="0"/>
              <a:t>this</a:t>
            </a:r>
            <a:r>
              <a:rPr lang="zh-CN" altLang="zh-CN" dirty="0"/>
              <a:t>就是</a:t>
            </a:r>
            <a:r>
              <a:rPr lang="zh-CN" altLang="zh-CN" dirty="0" smtClean="0"/>
              <a:t>所在</a:t>
            </a:r>
            <a:r>
              <a:rPr lang="zh-CN" altLang="en-US" dirty="0" smtClean="0"/>
              <a:t>方法</a:t>
            </a:r>
            <a:r>
              <a:rPr lang="zh-CN" altLang="zh-CN" dirty="0" smtClean="0"/>
              <a:t>所属</a:t>
            </a:r>
            <a:r>
              <a:rPr lang="zh-CN" altLang="zh-CN" dirty="0"/>
              <a:t>对象的引用。</a:t>
            </a:r>
          </a:p>
          <a:p>
            <a:pPr marL="0" indent="0">
              <a:buNone/>
            </a:pPr>
            <a:r>
              <a:rPr lang="en-US" altLang="zh-CN" dirty="0"/>
              <a:t>	</a:t>
            </a:r>
            <a:r>
              <a:rPr lang="zh-CN" altLang="zh-CN" dirty="0" smtClean="0"/>
              <a:t>简单</a:t>
            </a:r>
            <a:r>
              <a:rPr lang="zh-CN" altLang="zh-CN" dirty="0"/>
              <a:t>说：哪个对象调用了</a:t>
            </a:r>
            <a:r>
              <a:rPr lang="en-US" altLang="zh-CN" dirty="0"/>
              <a:t>this</a:t>
            </a:r>
            <a:r>
              <a:rPr lang="zh-CN" altLang="zh-CN" dirty="0"/>
              <a:t>所在</a:t>
            </a:r>
            <a:r>
              <a:rPr lang="zh-CN" altLang="zh-CN" dirty="0" smtClean="0"/>
              <a:t>的</a:t>
            </a:r>
            <a:r>
              <a:rPr lang="zh-CN" altLang="en-US" dirty="0"/>
              <a:t>方法</a:t>
            </a:r>
            <a:r>
              <a:rPr lang="zh-CN" altLang="zh-CN" dirty="0" smtClean="0"/>
              <a:t>，</a:t>
            </a:r>
            <a:r>
              <a:rPr lang="en-US" altLang="zh-CN" dirty="0" smtClean="0"/>
              <a:t>this</a:t>
            </a:r>
            <a:r>
              <a:rPr lang="zh-CN" altLang="zh-CN" dirty="0"/>
              <a:t>就代表哪个</a:t>
            </a:r>
            <a:r>
              <a:rPr lang="zh-CN" altLang="zh-CN" dirty="0" smtClean="0"/>
              <a:t>对象</a:t>
            </a:r>
            <a:endParaRPr lang="zh-CN" altLang="zh-CN" dirty="0"/>
          </a:p>
        </p:txBody>
      </p:sp>
    </p:spTree>
    <p:extLst>
      <p:ext uri="{BB962C8B-B14F-4D97-AF65-F5344CB8AC3E}">
        <p14:creationId xmlns:p14="http://schemas.microsoft.com/office/powerpoint/2010/main" val="2026657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17893" y="-17663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this</a:t>
            </a:r>
            <a:r>
              <a:rPr lang="zh-CN" altLang="en-US" dirty="0" smtClean="0">
                <a:latin typeface="Arial Unicode MS" pitchFamily="34" charset="-122"/>
                <a:ea typeface="Arial Unicode MS" pitchFamily="34" charset="-122"/>
                <a:cs typeface="Arial Unicode MS" pitchFamily="34" charset="-122"/>
              </a:rPr>
              <a:t>关键字</a:t>
            </a:r>
          </a:p>
        </p:txBody>
      </p:sp>
      <p:sp>
        <p:nvSpPr>
          <p:cNvPr id="40963" name="Rectangle 3"/>
          <p:cNvSpPr>
            <a:spLocks noGrp="1" noChangeArrowheads="1"/>
          </p:cNvSpPr>
          <p:nvPr>
            <p:ph sz="half" idx="1"/>
          </p:nvPr>
        </p:nvSpPr>
        <p:spPr>
          <a:xfrm>
            <a:off x="1300992" y="1106130"/>
            <a:ext cx="8389301" cy="4017219"/>
          </a:xfrm>
        </p:spPr>
        <p:txBody>
          <a:bodyPr>
            <a:normAutofit fontScale="92500" lnSpcReduction="10000"/>
          </a:bodyPr>
          <a:lstStyle/>
          <a:p>
            <a:pPr marL="0" indent="0">
              <a:buNone/>
            </a:pPr>
            <a:r>
              <a:rPr lang="en-US" altLang="zh-CN" sz="2400" dirty="0"/>
              <a:t>this</a:t>
            </a:r>
            <a:r>
              <a:rPr lang="zh-CN" altLang="en-US" sz="2400" dirty="0"/>
              <a:t>关键字：代表了当前正在访问的</a:t>
            </a:r>
            <a:r>
              <a:rPr lang="zh-CN" altLang="en-US" sz="2400" dirty="0"/>
              <a:t>对象</a:t>
            </a:r>
            <a:endParaRPr lang="en-US" altLang="zh-CN" sz="2400" dirty="0"/>
          </a:p>
          <a:p>
            <a:pPr marL="0" indent="0">
              <a:buNone/>
            </a:pPr>
            <a:r>
              <a:rPr lang="en-US" altLang="zh-CN" sz="2400" dirty="0"/>
              <a:t>this</a:t>
            </a:r>
            <a:r>
              <a:rPr lang="en-US" altLang="zh-CN" sz="2400" dirty="0"/>
              <a:t>.</a:t>
            </a:r>
            <a:r>
              <a:rPr lang="zh-CN" altLang="en-US" sz="2400" dirty="0"/>
              <a:t>属性</a:t>
            </a:r>
            <a:r>
              <a:rPr lang="zh-CN" altLang="en-US" sz="2400" dirty="0"/>
              <a:t>名</a:t>
            </a:r>
            <a:endParaRPr lang="en-US" altLang="zh-CN" sz="2400" dirty="0"/>
          </a:p>
          <a:p>
            <a:pPr marL="0" indent="0">
              <a:buNone/>
            </a:pPr>
            <a:r>
              <a:rPr lang="en-US" altLang="zh-CN" sz="2400" dirty="0"/>
              <a:t>this</a:t>
            </a:r>
            <a:r>
              <a:rPr lang="en-US" altLang="zh-CN" sz="2400" dirty="0"/>
              <a:t>.</a:t>
            </a:r>
            <a:r>
              <a:rPr lang="zh-CN" altLang="en-US" sz="2400" dirty="0"/>
              <a:t>方法</a:t>
            </a:r>
            <a:endParaRPr lang="en-US" altLang="zh-CN" sz="2400" dirty="0"/>
          </a:p>
          <a:p>
            <a:pPr marL="0" indent="0">
              <a:buNone/>
            </a:pPr>
            <a:r>
              <a:rPr lang="en-US" altLang="zh-CN" sz="2400" dirty="0"/>
              <a:t>this</a:t>
            </a:r>
            <a:r>
              <a:rPr lang="en-US" altLang="zh-CN" sz="2400" dirty="0"/>
              <a:t>(</a:t>
            </a:r>
            <a:r>
              <a:rPr lang="zh-CN" altLang="en-US" sz="2400" dirty="0"/>
              <a:t>参数列表</a:t>
            </a:r>
            <a:r>
              <a:rPr lang="en-US" altLang="zh-CN" sz="2400" dirty="0"/>
              <a:t>)</a:t>
            </a:r>
            <a:r>
              <a:rPr lang="zh-CN" altLang="en-US" sz="2400" dirty="0"/>
              <a:t>，调用本类中重载的</a:t>
            </a:r>
            <a:r>
              <a:rPr lang="zh-CN" altLang="en-US" sz="2400" dirty="0"/>
              <a:t>构造方法</a:t>
            </a:r>
            <a:endParaRPr lang="en-US" altLang="zh-CN" sz="2400" dirty="0"/>
          </a:p>
          <a:p>
            <a:pPr marL="0" indent="0">
              <a:buNone/>
            </a:pPr>
            <a:endParaRPr lang="en-US" altLang="zh-CN" sz="2400" dirty="0">
              <a:latin typeface="微软雅黑" panose="020B0503020204020204" pitchFamily="34" charset="-122"/>
              <a:ea typeface="微软雅黑" panose="020B0503020204020204" pitchFamily="34" charset="-122"/>
              <a:cs typeface="Arial Unicode MS" pitchFamily="34" charset="-122"/>
            </a:endParaRPr>
          </a:p>
          <a:p>
            <a:pPr eaLnBrk="1" hangingPunct="1">
              <a:lnSpc>
                <a:spcPct val="150000"/>
              </a:lnSpc>
              <a:spcBef>
                <a:spcPts val="0"/>
              </a:spcBef>
            </a:pPr>
            <a:r>
              <a:rPr lang="zh-CN" altLang="en-US" sz="2400" dirty="0">
                <a:latin typeface="微软雅黑" panose="020B0503020204020204" pitchFamily="34" charset="-122"/>
                <a:ea typeface="微软雅黑" panose="020B0503020204020204" pitchFamily="34" charset="-122"/>
                <a:cs typeface="Arial Unicode MS" pitchFamily="34" charset="-122"/>
              </a:rPr>
              <a:t>每个成员方法内部，都有一个</a:t>
            </a:r>
            <a:r>
              <a:rPr lang="en-US" altLang="zh-CN" sz="2400" dirty="0">
                <a:latin typeface="微软雅黑" panose="020B0503020204020204" pitchFamily="34" charset="-122"/>
                <a:ea typeface="微软雅黑" panose="020B0503020204020204" pitchFamily="34" charset="-122"/>
                <a:cs typeface="Arial Unicode MS" pitchFamily="34" charset="-122"/>
              </a:rPr>
              <a:t>this</a:t>
            </a:r>
            <a:r>
              <a:rPr lang="zh-CN" altLang="en-US" sz="2400" dirty="0">
                <a:latin typeface="微软雅黑" panose="020B0503020204020204" pitchFamily="34" charset="-122"/>
                <a:ea typeface="微软雅黑" panose="020B0503020204020204" pitchFamily="34" charset="-122"/>
                <a:cs typeface="Arial Unicode MS" pitchFamily="34" charset="-122"/>
              </a:rPr>
              <a:t>引用变量，指向调用这个方法的对象。</a:t>
            </a:r>
            <a:endParaRPr lang="en-US" altLang="zh-CN" sz="2400" dirty="0">
              <a:latin typeface="微软雅黑" panose="020B0503020204020204" pitchFamily="34" charset="-122"/>
              <a:ea typeface="微软雅黑" panose="020B0503020204020204" pitchFamily="34" charset="-122"/>
              <a:cs typeface="Arial Unicode MS" pitchFamily="34" charset="-122"/>
            </a:endParaRPr>
          </a:p>
          <a:p>
            <a:pPr eaLnBrk="1" hangingPunct="1">
              <a:lnSpc>
                <a:spcPct val="150000"/>
              </a:lnSpc>
              <a:spcBef>
                <a:spcPts val="0"/>
              </a:spcBef>
            </a:pPr>
            <a:endParaRPr lang="en-US" altLang="zh-CN" sz="2400" dirty="0">
              <a:latin typeface="微软雅黑" panose="020B0503020204020204" pitchFamily="34" charset="-122"/>
              <a:ea typeface="微软雅黑" panose="020B0503020204020204" pitchFamily="34" charset="-122"/>
              <a:cs typeface="Arial Unicode MS" pitchFamily="34" charset="-122"/>
            </a:endParaRPr>
          </a:p>
          <a:p>
            <a:pPr marL="0" indent="0">
              <a:buNone/>
            </a:pPr>
            <a:r>
              <a:rPr lang="en-US" altLang="zh-CN" sz="2400" dirty="0"/>
              <a:t>this</a:t>
            </a:r>
            <a:r>
              <a:rPr lang="zh-CN" altLang="zh-CN" sz="2400" dirty="0"/>
              <a:t>也可以用于在</a:t>
            </a:r>
            <a:r>
              <a:rPr lang="zh-CN" altLang="zh-CN" sz="2400" dirty="0"/>
              <a:t>构造</a:t>
            </a:r>
            <a:r>
              <a:rPr lang="zh-CN" altLang="en-US" sz="2400" dirty="0"/>
              <a:t>方法</a:t>
            </a:r>
            <a:r>
              <a:rPr lang="zh-CN" altLang="zh-CN" sz="2400" dirty="0"/>
              <a:t>中</a:t>
            </a:r>
            <a:r>
              <a:rPr lang="zh-CN" altLang="zh-CN" sz="2400" dirty="0"/>
              <a:t>调用其他</a:t>
            </a:r>
            <a:r>
              <a:rPr lang="zh-CN" altLang="zh-CN" sz="2400" dirty="0"/>
              <a:t>构造</a:t>
            </a:r>
            <a:r>
              <a:rPr lang="zh-CN" altLang="en-US" sz="2400" dirty="0"/>
              <a:t>方法</a:t>
            </a:r>
            <a:r>
              <a:rPr lang="zh-CN" altLang="zh-CN" sz="2400" dirty="0"/>
              <a:t>。</a:t>
            </a:r>
            <a:endParaRPr lang="zh-CN" altLang="zh-CN" sz="2400" dirty="0"/>
          </a:p>
          <a:p>
            <a:pPr marL="0" indent="0">
              <a:buNone/>
            </a:pPr>
            <a:r>
              <a:rPr lang="zh-CN" altLang="zh-CN" sz="2400" dirty="0"/>
              <a:t>注意：只能定义在</a:t>
            </a:r>
            <a:r>
              <a:rPr lang="zh-CN" altLang="zh-CN" sz="2400" dirty="0"/>
              <a:t>构造</a:t>
            </a:r>
            <a:r>
              <a:rPr lang="zh-CN" altLang="en-US" sz="2400" dirty="0"/>
              <a:t>方法</a:t>
            </a:r>
            <a:r>
              <a:rPr lang="zh-CN" altLang="zh-CN" sz="2400" dirty="0"/>
              <a:t>的</a:t>
            </a:r>
            <a:r>
              <a:rPr lang="zh-CN" altLang="zh-CN" sz="2400" dirty="0"/>
              <a:t>第一行。因为初始化动作要先执行。</a:t>
            </a:r>
          </a:p>
          <a:p>
            <a:pPr eaLnBrk="1" hangingPunct="1">
              <a:lnSpc>
                <a:spcPct val="150000"/>
              </a:lnSpc>
              <a:spcBef>
                <a:spcPts val="0"/>
              </a:spcBef>
            </a:pPr>
            <a:endParaRPr lang="zh-CN" altLang="en-US" sz="2400" dirty="0">
              <a:latin typeface="微软雅黑" panose="020B0503020204020204" pitchFamily="34" charset="-122"/>
              <a:ea typeface="微软雅黑" panose="020B0503020204020204"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17893" y="-17663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this</a:t>
            </a:r>
            <a:r>
              <a:rPr lang="zh-CN" altLang="en-US" dirty="0" smtClean="0">
                <a:latin typeface="Arial Unicode MS" pitchFamily="34" charset="-122"/>
                <a:ea typeface="Arial Unicode MS" pitchFamily="34" charset="-122"/>
                <a:cs typeface="Arial Unicode MS" pitchFamily="34" charset="-122"/>
              </a:rPr>
              <a:t>关键字</a:t>
            </a:r>
          </a:p>
        </p:txBody>
      </p:sp>
      <p:sp>
        <p:nvSpPr>
          <p:cNvPr id="4" name="矩形 3"/>
          <p:cNvSpPr/>
          <p:nvPr/>
        </p:nvSpPr>
        <p:spPr>
          <a:xfrm>
            <a:off x="2401446" y="1599046"/>
            <a:ext cx="8925315" cy="4093428"/>
          </a:xfrm>
          <a:prstGeom prst="rect">
            <a:avLst/>
          </a:prstGeom>
        </p:spPr>
        <p:txBody>
          <a:bodyPr wrap="square">
            <a:spAutoFit/>
          </a:bodyPr>
          <a:lstStyle/>
          <a:p>
            <a:r>
              <a:rPr lang="en-US" altLang="zh-CN" b="1" dirty="0">
                <a:solidFill>
                  <a:srgbClr val="7F0055"/>
                </a:solidFill>
                <a:latin typeface="Consolas" panose="020B0609020204030204" pitchFamily="49" charset="0"/>
              </a:rPr>
              <a:t>public class</a:t>
            </a:r>
            <a:r>
              <a:rPr lang="en-US" altLang="zh-CN" b="1" dirty="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Student{</a:t>
            </a:r>
          </a:p>
          <a:p>
            <a:r>
              <a:rPr lang="en-US" altLang="zh-CN" dirty="0">
                <a:solidFill>
                  <a:srgbClr val="000000"/>
                </a:solidFill>
                <a:latin typeface="Consolas" panose="020B0609020204030204" pitchFamily="49" charset="0"/>
              </a:rPr>
              <a:t>    </a:t>
            </a:r>
            <a:r>
              <a:rPr lang="en-US" altLang="zh-CN" b="1" dirty="0"/>
              <a:t>private </a:t>
            </a:r>
            <a:r>
              <a:rPr lang="en-US" altLang="zh-CN" dirty="0">
                <a:solidFill>
                  <a:srgbClr val="000000"/>
                </a:solidFill>
                <a:latin typeface="Consolas" panose="020B0609020204030204" pitchFamily="49" charset="0"/>
              </a:rPr>
              <a:t>String </a:t>
            </a:r>
            <a:r>
              <a:rPr lang="en-US" altLang="zh-CN" dirty="0">
                <a:solidFill>
                  <a:srgbClr val="0000C0"/>
                </a:solidFill>
                <a:latin typeface="Consolas" panose="020B0609020204030204" pitchFamily="49" charset="0"/>
              </a:rPr>
              <a:t>name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t>private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age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Student(String </a:t>
            </a:r>
            <a:r>
              <a:rPr lang="en-US" altLang="zh-CN" b="1" dirty="0">
                <a:solidFill>
                  <a:srgbClr val="6A3E3E"/>
                </a:solidFill>
                <a:latin typeface="Consolas" panose="020B0609020204030204" pitchFamily="49" charset="0"/>
              </a:rPr>
              <a:t>name</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age</a:t>
            </a:r>
            <a:r>
              <a:rPr lang="en-US" altLang="zh-CN" b="1" dirty="0" smtClean="0">
                <a:solidFill>
                  <a:srgbClr val="000000"/>
                </a:solidFill>
                <a:latin typeface="Consolas" panose="020B0609020204030204" pitchFamily="49" charset="0"/>
              </a:rPr>
              <a:t>){</a:t>
            </a:r>
            <a:endParaRPr lang="en-US" altLang="zh-CN" b="1"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注</a:t>
            </a:r>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没有加</a:t>
            </a:r>
            <a:r>
              <a:rPr lang="en-US" altLang="zh-CN" dirty="0">
                <a:solidFill>
                  <a:srgbClr val="3F7F5F"/>
                </a:solidFill>
                <a:latin typeface="Consolas" panose="020B0609020204030204" pitchFamily="49" charset="0"/>
              </a:rPr>
              <a:t>this</a:t>
            </a: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name = name;</a:t>
            </a:r>
          </a:p>
          <a:p>
            <a:r>
              <a:rPr lang="en-US" altLang="zh-CN" dirty="0">
                <a:solidFill>
                  <a:srgbClr val="FF0000"/>
                </a:solidFill>
                <a:latin typeface="Consolas" panose="020B0609020204030204" pitchFamily="49" charset="0"/>
              </a:rPr>
              <a:t>        age = age;</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646464"/>
                </a:solidFill>
                <a:latin typeface="Consolas" panose="020B0609020204030204" pitchFamily="49" charset="0"/>
              </a:rPr>
              <a:t>@Override</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String </a:t>
            </a:r>
            <a:r>
              <a:rPr lang="en-US" altLang="zh-CN" b="1" dirty="0" err="1">
                <a:solidFill>
                  <a:srgbClr val="000000"/>
                </a:solidFill>
                <a:latin typeface="Consolas" panose="020B0609020204030204" pitchFamily="49" charset="0"/>
              </a:rPr>
              <a:t>toString</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return</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"Student [ name="</a:t>
            </a:r>
            <a:r>
              <a:rPr lang="en-US" altLang="zh-CN" b="1" dirty="0">
                <a:solidFill>
                  <a:srgbClr val="000000"/>
                </a:solidFill>
                <a:latin typeface="Consolas" panose="020B0609020204030204" pitchFamily="49" charset="0"/>
              </a:rPr>
              <a:t> + </a:t>
            </a:r>
            <a:r>
              <a:rPr lang="en-US" altLang="zh-CN" b="1" dirty="0">
                <a:solidFill>
                  <a:srgbClr val="0000C0"/>
                </a:solidFill>
                <a:latin typeface="Consolas" panose="020B0609020204030204" pitchFamily="49" charset="0"/>
              </a:rPr>
              <a:t>name</a:t>
            </a:r>
            <a:r>
              <a:rPr lang="en-US" altLang="zh-CN" b="1" dirty="0">
                <a:solidFill>
                  <a:srgbClr val="000000"/>
                </a:solidFill>
                <a:latin typeface="Consolas" panose="020B0609020204030204" pitchFamily="49" charset="0"/>
              </a:rPr>
              <a:t> + </a:t>
            </a:r>
            <a:r>
              <a:rPr lang="en-US" altLang="zh-CN" b="1" dirty="0">
                <a:solidFill>
                  <a:srgbClr val="2A00FF"/>
                </a:solidFill>
                <a:latin typeface="Consolas" panose="020B0609020204030204" pitchFamily="49" charset="0"/>
              </a:rPr>
              <a:t>", age="</a:t>
            </a:r>
            <a:r>
              <a:rPr lang="en-US" altLang="zh-CN" b="1" dirty="0">
                <a:solidFill>
                  <a:srgbClr val="000000"/>
                </a:solidFill>
                <a:latin typeface="Consolas" panose="020B0609020204030204" pitchFamily="49" charset="0"/>
              </a:rPr>
              <a:t> + </a:t>
            </a:r>
            <a:r>
              <a:rPr lang="en-US" altLang="zh-CN" b="1" dirty="0">
                <a:solidFill>
                  <a:srgbClr val="0000C0"/>
                </a:solidFill>
                <a:latin typeface="Consolas" panose="020B0609020204030204" pitchFamily="49" charset="0"/>
              </a:rPr>
              <a:t>age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2401446" y="966366"/>
            <a:ext cx="4152099" cy="523220"/>
          </a:xfrm>
          <a:prstGeom prst="rect">
            <a:avLst/>
          </a:prstGeom>
        </p:spPr>
        <p:txBody>
          <a:bodyPr wrap="none">
            <a:spAutoFit/>
          </a:bodyPr>
          <a:lstStyle/>
          <a:p>
            <a:pPr latinLnBrk="1"/>
            <a:r>
              <a:rPr lang="zh-CN" altLang="en-US" sz="2800" b="1" dirty="0">
                <a:solidFill>
                  <a:srgbClr val="4F4F4F"/>
                </a:solidFill>
                <a:latin typeface="-apple-system"/>
              </a:rPr>
              <a:t>区分成员变量和局部变量</a:t>
            </a:r>
          </a:p>
        </p:txBody>
      </p:sp>
      <p:sp>
        <p:nvSpPr>
          <p:cNvPr id="2" name="矩形 1"/>
          <p:cNvSpPr/>
          <p:nvPr/>
        </p:nvSpPr>
        <p:spPr>
          <a:xfrm>
            <a:off x="6320798" y="3214214"/>
            <a:ext cx="1733167" cy="400110"/>
          </a:xfrm>
          <a:prstGeom prst="rect">
            <a:avLst/>
          </a:prstGeom>
        </p:spPr>
        <p:txBody>
          <a:bodyPr wrap="none">
            <a:spAutoFit/>
          </a:bodyPr>
          <a:lstStyle/>
          <a:p>
            <a:pPr latinLnBrk="1"/>
            <a:r>
              <a:rPr lang="zh-CN" altLang="en-US" b="1" dirty="0">
                <a:solidFill>
                  <a:srgbClr val="FF0000"/>
                </a:solidFill>
                <a:latin typeface="-apple-system"/>
              </a:rPr>
              <a:t>代表当前对象</a:t>
            </a:r>
          </a:p>
        </p:txBody>
      </p:sp>
    </p:spTree>
    <p:extLst>
      <p:ext uri="{BB962C8B-B14F-4D97-AF65-F5344CB8AC3E}">
        <p14:creationId xmlns:p14="http://schemas.microsoft.com/office/powerpoint/2010/main" val="2183524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17893" y="-17663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this</a:t>
            </a:r>
            <a:r>
              <a:rPr lang="zh-CN" altLang="en-US" dirty="0" smtClean="0">
                <a:latin typeface="Arial Unicode MS" pitchFamily="34" charset="-122"/>
                <a:ea typeface="Arial Unicode MS" pitchFamily="34" charset="-122"/>
                <a:cs typeface="Arial Unicode MS" pitchFamily="34" charset="-122"/>
              </a:rPr>
              <a:t>关键字</a:t>
            </a:r>
          </a:p>
        </p:txBody>
      </p:sp>
      <p:sp>
        <p:nvSpPr>
          <p:cNvPr id="7" name="矩形 6"/>
          <p:cNvSpPr/>
          <p:nvPr/>
        </p:nvSpPr>
        <p:spPr>
          <a:xfrm>
            <a:off x="1917894" y="645588"/>
            <a:ext cx="9158749" cy="7017306"/>
          </a:xfrm>
          <a:prstGeom prst="rect">
            <a:avLst/>
          </a:prstGeom>
        </p:spPr>
        <p:txBody>
          <a:bodyPr wrap="square">
            <a:spAutoFit/>
          </a:bodyPr>
          <a:lstStyle/>
          <a:p>
            <a:r>
              <a:rPr lang="en-US" altLang="zh-CN" sz="1800" b="1" dirty="0">
                <a:solidFill>
                  <a:srgbClr val="7F0055"/>
                </a:solidFill>
                <a:latin typeface="Consolas" panose="020B0609020204030204" pitchFamily="49" charset="0"/>
              </a:rPr>
              <a:t>public class</a:t>
            </a:r>
            <a:r>
              <a:rPr lang="en-US" altLang="zh-CN" sz="1800" b="1" dirty="0">
                <a:solidFill>
                  <a:srgbClr val="000000"/>
                </a:solidFill>
                <a:latin typeface="Consolas" panose="020B0609020204030204" pitchFamily="49" charset="0"/>
              </a:rPr>
              <a:t> </a:t>
            </a:r>
            <a:r>
              <a:rPr lang="en-US" altLang="zh-CN" sz="1800" b="1" dirty="0">
                <a:solidFill>
                  <a:srgbClr val="000000"/>
                </a:solidFill>
                <a:latin typeface="Consolas" panose="020B0609020204030204" pitchFamily="49" charset="0"/>
              </a:rPr>
              <a:t>Student{</a:t>
            </a:r>
          </a:p>
          <a:p>
            <a:r>
              <a:rPr lang="en-US" altLang="zh-CN" sz="1800" dirty="0">
                <a:solidFill>
                  <a:srgbClr val="000000"/>
                </a:solidFill>
                <a:latin typeface="Consolas" panose="020B0609020204030204" pitchFamily="49" charset="0"/>
              </a:rPr>
              <a:t>    String </a:t>
            </a:r>
            <a:r>
              <a:rPr lang="en-US" altLang="zh-CN" sz="1800" dirty="0">
                <a:solidFill>
                  <a:srgbClr val="0000C0"/>
                </a:solidFill>
                <a:latin typeface="Consolas" panose="020B0609020204030204" pitchFamily="49" charset="0"/>
              </a:rPr>
              <a:t>name</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0000C0"/>
                </a:solidFill>
                <a:latin typeface="Consolas" panose="020B0609020204030204" pitchFamily="49" charset="0"/>
              </a:rPr>
              <a:t>age</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0000C0"/>
                </a:solidFill>
                <a:latin typeface="Consolas" panose="020B0609020204030204" pitchFamily="49" charset="0"/>
              </a:rPr>
              <a:t>id</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Student(String </a:t>
            </a:r>
            <a:r>
              <a:rPr lang="en-US" altLang="zh-CN" sz="1800" b="1" dirty="0">
                <a:solidFill>
                  <a:srgbClr val="6A3E3E"/>
                </a:solidFill>
                <a:latin typeface="Consolas" panose="020B0609020204030204" pitchFamily="49" charset="0"/>
              </a:rPr>
              <a:t>name</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age</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id</a:t>
            </a:r>
            <a:r>
              <a:rPr lang="en-US" altLang="zh-CN" sz="1800" b="1"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a:t>
            </a:r>
            <a:r>
              <a:rPr lang="en-US" altLang="zh-CN" sz="1800" b="1" dirty="0">
                <a:solidFill>
                  <a:srgbClr val="FF0000"/>
                </a:solidFill>
                <a:latin typeface="Consolas" panose="020B0609020204030204" pitchFamily="49" charset="0"/>
              </a:rPr>
              <a:t>this(</a:t>
            </a:r>
            <a:r>
              <a:rPr lang="en-US" altLang="zh-CN" sz="1800" b="1" dirty="0" err="1">
                <a:solidFill>
                  <a:srgbClr val="FF0000"/>
                </a:solidFill>
                <a:latin typeface="Consolas" panose="020B0609020204030204" pitchFamily="49" charset="0"/>
              </a:rPr>
              <a:t>name,age</a:t>
            </a:r>
            <a:r>
              <a:rPr lang="en-US" altLang="zh-CN" sz="1800" b="1" dirty="0">
                <a:solidFill>
                  <a:srgbClr val="FF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this</a:t>
            </a:r>
            <a:r>
              <a:rPr lang="en-US" altLang="zh-CN" sz="1800" b="1" dirty="0">
                <a:solidFill>
                  <a:srgbClr val="000000"/>
                </a:solidFill>
                <a:latin typeface="Consolas" panose="020B0609020204030204" pitchFamily="49" charset="0"/>
              </a:rPr>
              <a:t>.</a:t>
            </a:r>
            <a:r>
              <a:rPr lang="en-US" altLang="zh-CN" sz="1800" b="1" dirty="0">
                <a:solidFill>
                  <a:srgbClr val="0000C0"/>
                </a:solidFill>
                <a:latin typeface="Consolas" panose="020B0609020204030204" pitchFamily="49" charset="0"/>
              </a:rPr>
              <a:t>id</a:t>
            </a:r>
            <a:r>
              <a:rPr lang="en-US" altLang="zh-CN" sz="1800" b="1" dirty="0">
                <a:solidFill>
                  <a:srgbClr val="000000"/>
                </a:solidFill>
                <a:latin typeface="Consolas" panose="020B0609020204030204" pitchFamily="49" charset="0"/>
              </a:rPr>
              <a:t> = </a:t>
            </a:r>
            <a:r>
              <a:rPr lang="en-US" altLang="zh-CN" sz="1800" b="1" dirty="0">
                <a:solidFill>
                  <a:srgbClr val="6A3E3E"/>
                </a:solidFill>
                <a:latin typeface="Consolas" panose="020B0609020204030204" pitchFamily="49" charset="0"/>
              </a:rPr>
              <a:t>id</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a:t>
            </a:r>
            <a:r>
              <a:rPr lang="zh-CN" altLang="en-US" sz="1800" b="1" i="1" dirty="0">
                <a:solidFill>
                  <a:srgbClr val="2A00FF"/>
                </a:solidFill>
                <a:latin typeface="Consolas" panose="020B0609020204030204" pitchFamily="49" charset="0"/>
              </a:rPr>
              <a:t>构造器</a:t>
            </a:r>
            <a:r>
              <a:rPr lang="en-US" altLang="zh-CN" sz="1800" b="1" i="1" dirty="0">
                <a:solidFill>
                  <a:srgbClr val="2A00FF"/>
                </a:solidFill>
                <a:latin typeface="Consolas" panose="020B0609020204030204" pitchFamily="49" charset="0"/>
              </a:rPr>
              <a:t>3</a:t>
            </a:r>
            <a:r>
              <a:rPr lang="zh-CN" altLang="en-US" sz="1800" b="1" i="1" dirty="0">
                <a:solidFill>
                  <a:srgbClr val="2A00FF"/>
                </a:solidFill>
                <a:latin typeface="Consolas" panose="020B0609020204030204" pitchFamily="49" charset="0"/>
              </a:rPr>
              <a:t>已调用</a:t>
            </a:r>
            <a:r>
              <a:rPr lang="en-US" altLang="zh-CN" sz="1800" b="1" i="1" dirty="0">
                <a:solidFill>
                  <a:srgbClr val="2A00FF"/>
                </a:solidFill>
                <a:latin typeface="Consolas" panose="020B0609020204030204" pitchFamily="49" charset="0"/>
              </a:rPr>
              <a:t>"</a:t>
            </a:r>
            <a:r>
              <a:rPr lang="en-US" altLang="zh-CN" sz="1800" b="1" i="1" dirty="0">
                <a:solidFill>
                  <a:srgbClr val="000000"/>
                </a:solidFill>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Student(String </a:t>
            </a:r>
            <a:r>
              <a:rPr lang="en-US" altLang="zh-CN" sz="1800" b="1" dirty="0">
                <a:solidFill>
                  <a:srgbClr val="6A3E3E"/>
                </a:solidFill>
                <a:latin typeface="Consolas" panose="020B0609020204030204" pitchFamily="49" charset="0"/>
              </a:rPr>
              <a:t>name</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6A3E3E"/>
                </a:solidFill>
                <a:latin typeface="Consolas" panose="020B0609020204030204" pitchFamily="49" charset="0"/>
              </a:rPr>
              <a:t>age</a:t>
            </a:r>
            <a:r>
              <a:rPr lang="en-US" altLang="zh-CN" sz="1800" b="1" dirty="0">
                <a:solidFill>
                  <a:srgbClr val="000000"/>
                </a:solidFill>
                <a:latin typeface="Consolas" panose="020B0609020204030204" pitchFamily="49" charset="0"/>
              </a:rPr>
              <a:t>) {</a:t>
            </a:r>
          </a:p>
          <a:p>
            <a:r>
              <a:rPr lang="en-US" altLang="zh-CN" sz="1800" dirty="0">
                <a:solidFill>
                  <a:srgbClr val="FF0000"/>
                </a:solidFill>
                <a:latin typeface="Consolas" panose="020B0609020204030204" pitchFamily="49" charset="0"/>
              </a:rPr>
              <a:t>        </a:t>
            </a:r>
            <a:r>
              <a:rPr lang="en-US" altLang="zh-CN" sz="1800" b="1" dirty="0">
                <a:solidFill>
                  <a:srgbClr val="FF0000"/>
                </a:solidFill>
                <a:latin typeface="Consolas" panose="020B0609020204030204" pitchFamily="49" charset="0"/>
              </a:rPr>
              <a:t>this(name);</a:t>
            </a:r>
          </a:p>
          <a:p>
            <a:r>
              <a:rPr lang="en-US" altLang="zh-CN" sz="1800"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this</a:t>
            </a:r>
            <a:r>
              <a:rPr lang="en-US" altLang="zh-CN" sz="1800" b="1" dirty="0" err="1">
                <a:solidFill>
                  <a:srgbClr val="000000"/>
                </a:solidFill>
                <a:latin typeface="Consolas" panose="020B0609020204030204" pitchFamily="49" charset="0"/>
              </a:rPr>
              <a:t>.</a:t>
            </a:r>
            <a:r>
              <a:rPr lang="en-US" altLang="zh-CN" sz="1800" b="1" dirty="0" err="1">
                <a:solidFill>
                  <a:srgbClr val="0000C0"/>
                </a:solidFill>
                <a:latin typeface="Consolas" panose="020B0609020204030204" pitchFamily="49" charset="0"/>
              </a:rPr>
              <a:t>age</a:t>
            </a:r>
            <a:r>
              <a:rPr lang="en-US" altLang="zh-CN" sz="1800" b="1" dirty="0">
                <a:solidFill>
                  <a:srgbClr val="000000"/>
                </a:solidFill>
                <a:latin typeface="Consolas" panose="020B0609020204030204" pitchFamily="49" charset="0"/>
              </a:rPr>
              <a:t>=</a:t>
            </a:r>
            <a:r>
              <a:rPr lang="en-US" altLang="zh-CN" sz="1800" b="1" dirty="0">
                <a:solidFill>
                  <a:srgbClr val="6A3E3E"/>
                </a:solidFill>
                <a:latin typeface="Consolas" panose="020B0609020204030204" pitchFamily="49" charset="0"/>
              </a:rPr>
              <a:t>age</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a:t>
            </a:r>
            <a:r>
              <a:rPr lang="zh-CN" altLang="en-US" sz="1800" b="1" i="1" dirty="0">
                <a:solidFill>
                  <a:srgbClr val="2A00FF"/>
                </a:solidFill>
                <a:latin typeface="Consolas" panose="020B0609020204030204" pitchFamily="49" charset="0"/>
              </a:rPr>
              <a:t>构造器</a:t>
            </a:r>
            <a:r>
              <a:rPr lang="en-US" altLang="zh-CN" sz="1800" b="1" i="1" dirty="0">
                <a:solidFill>
                  <a:srgbClr val="2A00FF"/>
                </a:solidFill>
                <a:latin typeface="Consolas" panose="020B0609020204030204" pitchFamily="49" charset="0"/>
              </a:rPr>
              <a:t>2</a:t>
            </a:r>
            <a:r>
              <a:rPr lang="zh-CN" altLang="en-US" sz="1800" b="1" i="1" dirty="0">
                <a:solidFill>
                  <a:srgbClr val="2A00FF"/>
                </a:solidFill>
                <a:latin typeface="Consolas" panose="020B0609020204030204" pitchFamily="49" charset="0"/>
              </a:rPr>
              <a:t>已调用</a:t>
            </a:r>
            <a:r>
              <a:rPr lang="en-US" altLang="zh-CN" sz="1800" b="1" i="1" dirty="0">
                <a:solidFill>
                  <a:srgbClr val="2A00FF"/>
                </a:solidFill>
                <a:latin typeface="Consolas" panose="020B0609020204030204" pitchFamily="49" charset="0"/>
              </a:rPr>
              <a:t>"</a:t>
            </a:r>
            <a:r>
              <a:rPr lang="en-US" altLang="zh-CN" sz="1800" b="1" i="1" dirty="0">
                <a:solidFill>
                  <a:srgbClr val="000000"/>
                </a:solidFill>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endParaRPr lang="zh-CN" altLang="en-US" sz="1800" dirty="0">
              <a:latin typeface="Consolas" panose="020B0609020204030204" pitchFamily="49" charset="0"/>
            </a:endParaRP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Student(String </a:t>
            </a:r>
            <a:r>
              <a:rPr lang="en-US" altLang="zh-CN" sz="1800" b="1" dirty="0">
                <a:solidFill>
                  <a:srgbClr val="6A3E3E"/>
                </a:solidFill>
                <a:latin typeface="Consolas" panose="020B0609020204030204" pitchFamily="49" charset="0"/>
              </a:rPr>
              <a:t>name</a:t>
            </a:r>
            <a:r>
              <a:rPr lang="en-US" altLang="zh-CN" sz="1800" b="1" dirty="0">
                <a:solidFill>
                  <a:srgbClr val="000000"/>
                </a:solidFill>
                <a:latin typeface="Consolas" panose="020B0609020204030204" pitchFamily="49" charset="0"/>
              </a:rPr>
              <a:t>) </a:t>
            </a:r>
            <a:r>
              <a:rPr lang="en-US" altLang="zh-CN" sz="1800" b="1" dirty="0">
                <a:solidFill>
                  <a:srgbClr val="000000"/>
                </a:solidFill>
                <a:latin typeface="Consolas" panose="020B0609020204030204" pitchFamily="49" charset="0"/>
              </a:rPr>
              <a:t>{</a:t>
            </a:r>
          </a:p>
          <a:p>
            <a:r>
              <a:rPr lang="en-US" altLang="zh-CN" sz="1800" b="1" dirty="0">
                <a:solidFill>
                  <a:srgbClr val="000000"/>
                </a:solidFill>
                <a:latin typeface="Consolas" panose="020B0609020204030204" pitchFamily="49" charset="0"/>
              </a:rPr>
              <a:t>	this.name = name;</a:t>
            </a:r>
            <a:endParaRPr lang="en-US" altLang="zh-CN" sz="1800" b="1"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a:t>
            </a:r>
            <a:r>
              <a:rPr lang="zh-CN" altLang="en-US" sz="1800" b="1" i="1" dirty="0">
                <a:solidFill>
                  <a:srgbClr val="2A00FF"/>
                </a:solidFill>
                <a:latin typeface="Consolas" panose="020B0609020204030204" pitchFamily="49" charset="0"/>
              </a:rPr>
              <a:t>构造器</a:t>
            </a:r>
            <a:r>
              <a:rPr lang="en-US" altLang="zh-CN" sz="1800" b="1" i="1" dirty="0">
                <a:solidFill>
                  <a:srgbClr val="2A00FF"/>
                </a:solidFill>
                <a:latin typeface="Consolas" panose="020B0609020204030204" pitchFamily="49" charset="0"/>
              </a:rPr>
              <a:t>1</a:t>
            </a:r>
            <a:r>
              <a:rPr lang="zh-CN" altLang="en-US" sz="1800" b="1" i="1" dirty="0">
                <a:solidFill>
                  <a:srgbClr val="2A00FF"/>
                </a:solidFill>
                <a:latin typeface="Consolas" panose="020B0609020204030204" pitchFamily="49" charset="0"/>
              </a:rPr>
              <a:t>已调用</a:t>
            </a:r>
            <a:r>
              <a:rPr lang="en-US" altLang="zh-CN" sz="1800" b="1" i="1" dirty="0">
                <a:solidFill>
                  <a:srgbClr val="2A00FF"/>
                </a:solidFill>
                <a:latin typeface="Consolas" panose="020B0609020204030204" pitchFamily="49" charset="0"/>
              </a:rPr>
              <a:t>"</a:t>
            </a:r>
            <a:r>
              <a:rPr lang="en-US" altLang="zh-CN" sz="1800" b="1" i="1" dirty="0">
                <a:solidFill>
                  <a:srgbClr val="000000"/>
                </a:solidFill>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dirty="0">
                <a:solidFill>
                  <a:srgbClr val="646464"/>
                </a:solidFill>
                <a:latin typeface="Consolas" panose="020B0609020204030204" pitchFamily="49" charset="0"/>
              </a:rPr>
              <a:t>@Override</a:t>
            </a: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String </a:t>
            </a:r>
            <a:r>
              <a:rPr lang="en-US" altLang="zh-CN" sz="1800" b="1" dirty="0" err="1">
                <a:solidFill>
                  <a:srgbClr val="000000"/>
                </a:solidFill>
                <a:latin typeface="Consolas" panose="020B0609020204030204" pitchFamily="49" charset="0"/>
              </a:rPr>
              <a:t>toString</a:t>
            </a:r>
            <a:r>
              <a:rPr lang="en-US" altLang="zh-CN" sz="1800" b="1"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return</a:t>
            </a:r>
            <a:r>
              <a:rPr lang="en-US" altLang="zh-CN" sz="1800" b="1" dirty="0">
                <a:solidFill>
                  <a:srgbClr val="000000"/>
                </a:solidFill>
                <a:latin typeface="Consolas" panose="020B0609020204030204" pitchFamily="49" charset="0"/>
              </a:rPr>
              <a:t> </a:t>
            </a:r>
            <a:r>
              <a:rPr lang="en-US" altLang="zh-CN" sz="1800" b="1" dirty="0">
                <a:solidFill>
                  <a:srgbClr val="2A00FF"/>
                </a:solidFill>
                <a:latin typeface="Consolas" panose="020B0609020204030204" pitchFamily="49" charset="0"/>
              </a:rPr>
              <a:t>"Student [ id="</a:t>
            </a:r>
            <a:r>
              <a:rPr lang="en-US" altLang="zh-CN" sz="1800" b="1" dirty="0">
                <a:solidFill>
                  <a:srgbClr val="000000"/>
                </a:solidFill>
                <a:latin typeface="Consolas" panose="020B0609020204030204" pitchFamily="49" charset="0"/>
              </a:rPr>
              <a:t> + </a:t>
            </a:r>
            <a:r>
              <a:rPr lang="en-US" altLang="zh-CN" sz="1800" b="1" dirty="0">
                <a:solidFill>
                  <a:srgbClr val="0000C0"/>
                </a:solidFill>
                <a:latin typeface="Consolas" panose="020B0609020204030204" pitchFamily="49" charset="0"/>
              </a:rPr>
              <a:t>id</a:t>
            </a:r>
            <a:r>
              <a:rPr lang="en-US" altLang="zh-CN" sz="1800" b="1" dirty="0">
                <a:solidFill>
                  <a:srgbClr val="000000"/>
                </a:solidFill>
                <a:latin typeface="Consolas" panose="020B0609020204030204" pitchFamily="49" charset="0"/>
              </a:rPr>
              <a:t> + </a:t>
            </a:r>
            <a:r>
              <a:rPr lang="en-US" altLang="zh-CN" sz="1800" b="1" dirty="0">
                <a:solidFill>
                  <a:srgbClr val="2A00FF"/>
                </a:solidFill>
                <a:latin typeface="Consolas" panose="020B0609020204030204" pitchFamily="49" charset="0"/>
              </a:rPr>
              <a:t>", name="</a:t>
            </a:r>
            <a:r>
              <a:rPr lang="en-US" altLang="zh-CN" sz="1800" b="1" dirty="0">
                <a:solidFill>
                  <a:srgbClr val="000000"/>
                </a:solidFill>
                <a:latin typeface="Consolas" panose="020B0609020204030204" pitchFamily="49" charset="0"/>
              </a:rPr>
              <a:t> + </a:t>
            </a:r>
            <a:r>
              <a:rPr lang="en-US" altLang="zh-CN" sz="1800" b="1" dirty="0">
                <a:solidFill>
                  <a:srgbClr val="0000C0"/>
                </a:solidFill>
                <a:latin typeface="Consolas" panose="020B0609020204030204" pitchFamily="49" charset="0"/>
              </a:rPr>
              <a:t>name</a:t>
            </a:r>
            <a:r>
              <a:rPr lang="en-US" altLang="zh-CN" sz="1800" b="1" dirty="0">
                <a:solidFill>
                  <a:srgbClr val="000000"/>
                </a:solidFill>
                <a:latin typeface="Consolas" panose="020B0609020204030204" pitchFamily="49" charset="0"/>
              </a:rPr>
              <a:t> + </a:t>
            </a:r>
            <a:r>
              <a:rPr lang="en-US" altLang="zh-CN" sz="1800" b="1" dirty="0">
                <a:solidFill>
                  <a:srgbClr val="2A00FF"/>
                </a:solidFill>
                <a:latin typeface="Consolas" panose="020B0609020204030204" pitchFamily="49" charset="0"/>
              </a:rPr>
              <a:t>", age="</a:t>
            </a:r>
            <a:r>
              <a:rPr lang="en-US" altLang="zh-CN" sz="1800" b="1" dirty="0">
                <a:solidFill>
                  <a:srgbClr val="000000"/>
                </a:solidFill>
                <a:latin typeface="Consolas" panose="020B0609020204030204" pitchFamily="49" charset="0"/>
              </a:rPr>
              <a:t> + </a:t>
            </a:r>
            <a:r>
              <a:rPr lang="en-US" altLang="zh-CN" sz="1800" b="1" dirty="0">
                <a:solidFill>
                  <a:srgbClr val="0000C0"/>
                </a:solidFill>
                <a:latin typeface="Consolas" panose="020B0609020204030204" pitchFamily="49" charset="0"/>
              </a:rPr>
              <a:t>age</a:t>
            </a:r>
            <a:r>
              <a:rPr lang="en-US" altLang="zh-CN" sz="1800" b="1" dirty="0">
                <a:solidFill>
                  <a:srgbClr val="000000"/>
                </a:solidFill>
                <a:latin typeface="Consolas" panose="020B0609020204030204" pitchFamily="49" charset="0"/>
              </a:rPr>
              <a:t> +</a:t>
            </a:r>
            <a:r>
              <a:rPr lang="en-US" altLang="zh-CN" sz="1800" b="1" dirty="0">
                <a:solidFill>
                  <a:srgbClr val="2A00FF"/>
                </a:solidFill>
                <a:latin typeface="Consolas" panose="020B0609020204030204" pitchFamily="49" charset="0"/>
              </a:rPr>
              <a:t>"]"</a:t>
            </a:r>
            <a:r>
              <a:rPr lang="en-US" altLang="zh-CN" sz="1800" b="1" dirty="0">
                <a:solidFill>
                  <a:srgbClr val="000000"/>
                </a:solidFill>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Tree>
    <p:extLst>
      <p:ext uri="{BB962C8B-B14F-4D97-AF65-F5344CB8AC3E}">
        <p14:creationId xmlns:p14="http://schemas.microsoft.com/office/powerpoint/2010/main" val="47168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648855" y="-149329"/>
            <a:ext cx="3241670" cy="1143000"/>
          </a:xfrm>
        </p:spPr>
        <p:txBody>
          <a:bodyPr>
            <a:normAutofit/>
          </a:bodyPr>
          <a:lstStyle/>
          <a:p>
            <a:pPr algn="l" eaLnBrk="1" hangingPunct="1">
              <a:defRPr/>
            </a:pPr>
            <a:r>
              <a:rPr lang="en-US" altLang="zh-CN" dirty="0" smtClean="0">
                <a:solidFill>
                  <a:schemeClr val="bg1"/>
                </a:solidFill>
                <a:effectLst/>
                <a:latin typeface="微软雅黑" charset="0"/>
                <a:ea typeface="微软雅黑" charset="0"/>
                <a:cs typeface="Arial Unicode MS" pitchFamily="34" charset="-122"/>
              </a:rPr>
              <a:t>super</a:t>
            </a:r>
            <a:r>
              <a:rPr lang="zh-CN" altLang="en-US" dirty="0" smtClean="0">
                <a:solidFill>
                  <a:schemeClr val="bg1"/>
                </a:solidFill>
                <a:effectLst/>
                <a:latin typeface="微软雅黑" charset="0"/>
                <a:ea typeface="微软雅黑" charset="0"/>
                <a:cs typeface="Arial Unicode MS" pitchFamily="34" charset="-122"/>
                <a:sym typeface="+mn-ea"/>
              </a:rPr>
              <a:t>关键字</a:t>
            </a:r>
          </a:p>
        </p:txBody>
      </p:sp>
      <p:sp>
        <p:nvSpPr>
          <p:cNvPr id="21507" name="Rectangle 3"/>
          <p:cNvSpPr>
            <a:spLocks noGrp="1" noChangeArrowheads="1"/>
          </p:cNvSpPr>
          <p:nvPr>
            <p:ph idx="1"/>
          </p:nvPr>
        </p:nvSpPr>
        <p:spPr>
          <a:xfrm>
            <a:off x="1847528" y="1857364"/>
            <a:ext cx="8496944" cy="3011796"/>
          </a:xfrm>
        </p:spPr>
        <p:txBody>
          <a:bodyPr>
            <a:normAutofit/>
          </a:bodyPr>
          <a:lstStyle/>
          <a:p>
            <a:pPr algn="just" eaLnBrk="1" hangingPunct="1">
              <a:buFont typeface="Wingdings" pitchFamily="2" charset="2"/>
              <a:buChar char="§"/>
            </a:pPr>
            <a:r>
              <a:rPr lang="zh-CN" altLang="en-US" dirty="0">
                <a:latin typeface="微软雅黑" charset="0"/>
                <a:ea typeface="微软雅黑" charset="0"/>
                <a:cs typeface="Arial Unicode MS" pitchFamily="34" charset="-122"/>
              </a:rPr>
              <a:t>在</a:t>
            </a:r>
            <a:r>
              <a:rPr lang="en-US" altLang="zh-CN" dirty="0">
                <a:latin typeface="微软雅黑" charset="0"/>
                <a:ea typeface="微软雅黑" charset="0"/>
                <a:cs typeface="Arial Unicode MS" pitchFamily="34" charset="-122"/>
              </a:rPr>
              <a:t>Java</a:t>
            </a:r>
            <a:r>
              <a:rPr lang="zh-CN" altLang="en-US" dirty="0">
                <a:latin typeface="微软雅黑" charset="0"/>
                <a:ea typeface="微软雅黑" charset="0"/>
                <a:cs typeface="Arial Unicode MS" pitchFamily="34" charset="-122"/>
              </a:rPr>
              <a:t>类中使用</a:t>
            </a:r>
            <a:r>
              <a:rPr lang="en-US" altLang="zh-CN" dirty="0">
                <a:latin typeface="微软雅黑" charset="0"/>
                <a:ea typeface="微软雅黑" charset="0"/>
                <a:cs typeface="Arial Unicode MS" pitchFamily="34" charset="-122"/>
              </a:rPr>
              <a:t>super</a:t>
            </a:r>
            <a:r>
              <a:rPr lang="zh-CN" altLang="en-US" dirty="0">
                <a:latin typeface="微软雅黑" charset="0"/>
                <a:ea typeface="微软雅黑" charset="0"/>
                <a:cs typeface="Arial Unicode MS" pitchFamily="34" charset="-122"/>
              </a:rPr>
              <a:t>关键字来引用父类的成分</a:t>
            </a:r>
          </a:p>
          <a:p>
            <a:pPr lvl="1" algn="just" eaLnBrk="1" hangingPunct="1">
              <a:spcBef>
                <a:spcPct val="50000"/>
              </a:spcBef>
            </a:pPr>
            <a:r>
              <a:rPr lang="en-US" altLang="zh-CN" b="1" dirty="0">
                <a:latin typeface="微软雅黑" charset="0"/>
                <a:ea typeface="微软雅黑" charset="0"/>
                <a:cs typeface="Arial Unicode MS" pitchFamily="34" charset="-122"/>
              </a:rPr>
              <a:t>super</a:t>
            </a:r>
            <a:r>
              <a:rPr lang="zh-CN" altLang="en-US" b="1" dirty="0">
                <a:latin typeface="微软雅黑" charset="0"/>
                <a:ea typeface="微软雅黑" charset="0"/>
                <a:cs typeface="Arial Unicode MS" pitchFamily="34" charset="-122"/>
              </a:rPr>
              <a:t>可用于访问父类中定义的属性</a:t>
            </a:r>
          </a:p>
          <a:p>
            <a:pPr lvl="1" algn="just" eaLnBrk="1" hangingPunct="1"/>
            <a:r>
              <a:rPr lang="en-US" altLang="zh-CN" b="1" dirty="0">
                <a:latin typeface="微软雅黑" charset="0"/>
                <a:ea typeface="微软雅黑" charset="0"/>
                <a:cs typeface="Arial Unicode MS" pitchFamily="34" charset="-122"/>
              </a:rPr>
              <a:t>super</a:t>
            </a:r>
            <a:r>
              <a:rPr lang="zh-CN" altLang="en-US" b="1" dirty="0">
                <a:latin typeface="微软雅黑" charset="0"/>
                <a:ea typeface="微软雅黑" charset="0"/>
                <a:cs typeface="Arial Unicode MS" pitchFamily="34" charset="-122"/>
              </a:rPr>
              <a:t>可用于调用父类中定义的方法</a:t>
            </a:r>
          </a:p>
          <a:p>
            <a:pPr lvl="1" algn="just" eaLnBrk="1" hangingPunct="1"/>
            <a:r>
              <a:rPr lang="en-US" altLang="zh-CN" b="1" dirty="0">
                <a:latin typeface="微软雅黑" charset="0"/>
                <a:ea typeface="微软雅黑" charset="0"/>
                <a:cs typeface="Arial Unicode MS" pitchFamily="34" charset="-122"/>
              </a:rPr>
              <a:t>super</a:t>
            </a:r>
            <a:r>
              <a:rPr lang="zh-CN" altLang="en-US" b="1" dirty="0">
                <a:latin typeface="微软雅黑" charset="0"/>
                <a:ea typeface="微软雅黑" charset="0"/>
                <a:cs typeface="Arial Unicode MS" pitchFamily="34" charset="-122"/>
              </a:rPr>
              <a:t>可用于在子类构造方法中调用父类的构造方法</a:t>
            </a:r>
          </a:p>
        </p:txBody>
      </p:sp>
    </p:spTree>
    <p:extLst>
      <p:ext uri="{BB962C8B-B14F-4D97-AF65-F5344CB8AC3E}">
        <p14:creationId xmlns:p14="http://schemas.microsoft.com/office/powerpoint/2010/main" val="3266498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2309786" y="1026056"/>
            <a:ext cx="7391400" cy="5076190"/>
          </a:xfrm>
          <a:prstGeom prst="rect">
            <a:avLst/>
          </a:prstGeom>
          <a:noFill/>
          <a:ln w="9525">
            <a:noFill/>
            <a:miter lim="800000"/>
          </a:ln>
        </p:spPr>
        <p:txBody>
          <a:bodyPr>
            <a:spAutoFit/>
          </a:bodyPr>
          <a:lstStyle/>
          <a:p>
            <a:pPr>
              <a:lnSpc>
                <a:spcPct val="90000"/>
              </a:lnSpc>
            </a:pPr>
            <a:r>
              <a:rPr lang="en-US" altLang="zh-CN" b="1" dirty="0">
                <a:solidFill>
                  <a:schemeClr val="tx1"/>
                </a:solidFill>
                <a:latin typeface="微软雅黑" charset="0"/>
                <a:ea typeface="微软雅黑" charset="0"/>
                <a:cs typeface="Arial Unicode MS" pitchFamily="34" charset="-122"/>
              </a:rPr>
              <a:t>public </a:t>
            </a:r>
            <a:r>
              <a:rPr lang="en-US" altLang="zh-CN" b="1" dirty="0">
                <a:solidFill>
                  <a:schemeClr val="tx1"/>
                </a:solidFill>
                <a:latin typeface="微软雅黑" charset="0"/>
                <a:ea typeface="微软雅黑" charset="0"/>
                <a:cs typeface="Arial Unicode MS" pitchFamily="34" charset="-122"/>
              </a:rPr>
              <a:t>class Person {</a:t>
            </a:r>
          </a:p>
          <a:p>
            <a:pPr>
              <a:lnSpc>
                <a:spcPct val="90000"/>
              </a:lnSpc>
            </a:pPr>
            <a:r>
              <a:rPr lang="en-US" altLang="zh-CN" b="1" dirty="0">
                <a:solidFill>
                  <a:schemeClr val="tx1"/>
                </a:solidFill>
                <a:latin typeface="微软雅黑" charset="0"/>
                <a:ea typeface="微软雅黑" charset="0"/>
                <a:cs typeface="Arial Unicode MS" pitchFamily="34" charset="-122"/>
              </a:rPr>
              <a:t>    private </a:t>
            </a:r>
            <a:r>
              <a:rPr lang="en-US" altLang="zh-CN" b="1" dirty="0">
                <a:solidFill>
                  <a:schemeClr val="tx1"/>
                </a:solidFill>
                <a:latin typeface="微软雅黑" charset="0"/>
                <a:ea typeface="微软雅黑" charset="0"/>
                <a:cs typeface="Arial Unicode MS" pitchFamily="34" charset="-122"/>
              </a:rPr>
              <a:t>String name;</a:t>
            </a:r>
          </a:p>
          <a:p>
            <a:pPr>
              <a:lnSpc>
                <a:spcPct val="90000"/>
              </a:lnSpc>
            </a:pPr>
            <a:r>
              <a:rPr lang="en-US" altLang="zh-CN" b="1" dirty="0">
                <a:solidFill>
                  <a:schemeClr val="tx1"/>
                </a:solidFill>
                <a:latin typeface="微软雅黑" charset="0"/>
                <a:ea typeface="微软雅黑" charset="0"/>
                <a:cs typeface="Arial Unicode MS" pitchFamily="34" charset="-122"/>
              </a:rPr>
              <a:t>    private </a:t>
            </a:r>
            <a:r>
              <a:rPr lang="en-US" altLang="zh-CN" b="1" dirty="0" err="1">
                <a:solidFill>
                  <a:schemeClr val="tx1"/>
                </a:solidFill>
                <a:latin typeface="微软雅黑" charset="0"/>
                <a:ea typeface="微软雅黑" charset="0"/>
                <a:cs typeface="Arial Unicode MS" pitchFamily="34" charset="-122"/>
              </a:rPr>
              <a:t>int</a:t>
            </a:r>
            <a:r>
              <a:rPr lang="en-US" altLang="zh-CN" b="1" dirty="0">
                <a:solidFill>
                  <a:schemeClr val="tx1"/>
                </a:solidFill>
                <a:latin typeface="微软雅黑" charset="0"/>
                <a:ea typeface="微软雅黑" charset="0"/>
                <a:cs typeface="Arial Unicode MS" pitchFamily="34" charset="-122"/>
              </a:rPr>
              <a:t> age;</a:t>
            </a:r>
          </a:p>
          <a:p>
            <a:pPr>
              <a:lnSpc>
                <a:spcPct val="90000"/>
              </a:lnSpc>
            </a:pPr>
            <a:r>
              <a:rPr lang="en-US" altLang="zh-CN" b="1" dirty="0">
                <a:solidFill>
                  <a:schemeClr val="tx1"/>
                </a:solidFill>
                <a:latin typeface="微软雅黑" charset="0"/>
                <a:ea typeface="微软雅黑" charset="0"/>
                <a:cs typeface="Arial Unicode MS" pitchFamily="34" charset="-122"/>
              </a:rPr>
              <a:t>    public </a:t>
            </a:r>
            <a:r>
              <a:rPr lang="en-US" altLang="zh-CN" b="1" dirty="0">
                <a:solidFill>
                  <a:schemeClr val="tx1"/>
                </a:solidFill>
                <a:latin typeface="微软雅黑" charset="0"/>
                <a:ea typeface="微软雅黑" charset="0"/>
                <a:cs typeface="Arial Unicode MS" pitchFamily="34" charset="-122"/>
              </a:rPr>
              <a:t>String </a:t>
            </a:r>
            <a:r>
              <a:rPr lang="en-US" altLang="zh-CN" b="1" dirty="0" err="1">
                <a:solidFill>
                  <a:schemeClr val="tx1"/>
                </a:solidFill>
                <a:latin typeface="微软雅黑" charset="0"/>
                <a:ea typeface="微软雅黑" charset="0"/>
                <a:cs typeface="Arial Unicode MS" pitchFamily="34" charset="-122"/>
              </a:rPr>
              <a:t>getInfo</a:t>
            </a:r>
            <a:r>
              <a:rPr lang="en-US" altLang="zh-CN" b="1" dirty="0">
                <a:solidFill>
                  <a:schemeClr val="tx1"/>
                </a:solidFill>
                <a:latin typeface="微软雅黑" charset="0"/>
                <a:ea typeface="微软雅黑" charset="0"/>
                <a:cs typeface="Arial Unicode MS" pitchFamily="34" charset="-122"/>
              </a:rPr>
              <a:t>() {</a:t>
            </a:r>
          </a:p>
          <a:p>
            <a:pPr>
              <a:lnSpc>
                <a:spcPct val="90000"/>
              </a:lnSpc>
            </a:pPr>
            <a:r>
              <a:rPr lang="en-US" altLang="zh-CN" b="1" dirty="0">
                <a:solidFill>
                  <a:schemeClr val="tx1"/>
                </a:solidFill>
                <a:latin typeface="微软雅黑" charset="0"/>
                <a:ea typeface="微软雅黑" charset="0"/>
                <a:cs typeface="Arial Unicode MS" pitchFamily="34" charset="-122"/>
                <a:sym typeface="+mn-ea"/>
              </a:rPr>
              <a:t>        </a:t>
            </a:r>
            <a:r>
              <a:rPr lang="en-US" altLang="zh-CN" b="1" dirty="0">
                <a:solidFill>
                  <a:schemeClr val="tx1"/>
                </a:solidFill>
                <a:latin typeface="微软雅黑" charset="0"/>
                <a:ea typeface="微软雅黑" charset="0"/>
                <a:cs typeface="Arial Unicode MS" pitchFamily="34" charset="-122"/>
              </a:rPr>
              <a:t>return "Name: " + name + "\</a:t>
            </a:r>
            <a:r>
              <a:rPr lang="en-US" altLang="zh-CN" b="1" dirty="0" err="1">
                <a:solidFill>
                  <a:schemeClr val="tx1"/>
                </a:solidFill>
                <a:latin typeface="微软雅黑" charset="0"/>
                <a:ea typeface="微软雅黑" charset="0"/>
                <a:cs typeface="Arial Unicode MS" pitchFamily="34" charset="-122"/>
              </a:rPr>
              <a:t>nage</a:t>
            </a:r>
            <a:r>
              <a:rPr lang="en-US" altLang="zh-CN" b="1" dirty="0">
                <a:solidFill>
                  <a:schemeClr val="tx1"/>
                </a:solidFill>
                <a:latin typeface="微软雅黑" charset="0"/>
                <a:ea typeface="微软雅黑" charset="0"/>
                <a:cs typeface="Arial Unicode MS" pitchFamily="34" charset="-122"/>
              </a:rPr>
              <a:t>: " + age;</a:t>
            </a:r>
          </a:p>
          <a:p>
            <a:pPr>
              <a:lnSpc>
                <a:spcPct val="90000"/>
              </a:lnSpc>
            </a:pPr>
            <a:r>
              <a:rPr lang="en-US" altLang="zh-CN" b="1" dirty="0">
                <a:solidFill>
                  <a:schemeClr val="tx1"/>
                </a:solidFill>
                <a:latin typeface="微软雅黑" charset="0"/>
                <a:ea typeface="微软雅黑" charset="0"/>
                <a:cs typeface="Arial Unicode MS" pitchFamily="34" charset="-122"/>
                <a:sym typeface="+mn-ea"/>
              </a:rPr>
              <a:t>    </a:t>
            </a:r>
            <a:r>
              <a:rPr lang="en-US" altLang="zh-CN" b="1" dirty="0">
                <a:solidFill>
                  <a:schemeClr val="tx1"/>
                </a:solidFill>
                <a:latin typeface="微软雅黑" charset="0"/>
                <a:ea typeface="微软雅黑" charset="0"/>
                <a:cs typeface="Arial Unicode MS" pitchFamily="34" charset="-122"/>
              </a:rPr>
              <a:t>}</a:t>
            </a:r>
          </a:p>
          <a:p>
            <a:pPr>
              <a:lnSpc>
                <a:spcPct val="90000"/>
              </a:lnSpc>
            </a:pPr>
            <a:r>
              <a:rPr lang="en-US" altLang="zh-CN" b="1" dirty="0">
                <a:solidFill>
                  <a:schemeClr val="tx1"/>
                </a:solidFill>
                <a:latin typeface="微软雅黑" charset="0"/>
                <a:ea typeface="微软雅黑" charset="0"/>
                <a:cs typeface="Arial Unicode MS" pitchFamily="34" charset="-122"/>
              </a:rPr>
              <a:t>}</a:t>
            </a:r>
          </a:p>
          <a:p>
            <a:pPr>
              <a:lnSpc>
                <a:spcPct val="90000"/>
              </a:lnSpc>
            </a:pPr>
            <a:endParaRPr lang="en-US" altLang="zh-CN" b="1" dirty="0">
              <a:solidFill>
                <a:schemeClr val="tx1"/>
              </a:solidFill>
              <a:latin typeface="微软雅黑" charset="0"/>
              <a:ea typeface="微软雅黑" charset="0"/>
              <a:cs typeface="Arial Unicode MS" pitchFamily="34" charset="-122"/>
            </a:endParaRPr>
          </a:p>
          <a:p>
            <a:pPr>
              <a:lnSpc>
                <a:spcPct val="90000"/>
              </a:lnSpc>
            </a:pPr>
            <a:r>
              <a:rPr lang="en-US" altLang="zh-CN" b="1" dirty="0">
                <a:solidFill>
                  <a:schemeClr val="tx1"/>
                </a:solidFill>
                <a:latin typeface="微软雅黑" charset="0"/>
                <a:ea typeface="微软雅黑" charset="0"/>
                <a:cs typeface="Arial Unicode MS" pitchFamily="34" charset="-122"/>
              </a:rPr>
              <a:t>public class Student extends Person {</a:t>
            </a:r>
          </a:p>
          <a:p>
            <a:pPr>
              <a:lnSpc>
                <a:spcPct val="90000"/>
              </a:lnSpc>
            </a:pPr>
            <a:r>
              <a:rPr lang="en-US" altLang="zh-CN" b="1" dirty="0">
                <a:solidFill>
                  <a:schemeClr val="tx1"/>
                </a:solidFill>
                <a:latin typeface="微软雅黑" charset="0"/>
                <a:ea typeface="微软雅黑" charset="0"/>
                <a:cs typeface="Arial Unicode MS" pitchFamily="34" charset="-122"/>
              </a:rPr>
              <a:t>    private </a:t>
            </a:r>
            <a:r>
              <a:rPr lang="en-US" altLang="zh-CN" b="1" dirty="0">
                <a:solidFill>
                  <a:schemeClr val="tx1"/>
                </a:solidFill>
                <a:latin typeface="微软雅黑" charset="0"/>
                <a:ea typeface="微软雅黑" charset="0"/>
                <a:cs typeface="Arial Unicode MS" pitchFamily="34" charset="-122"/>
              </a:rPr>
              <a:t>String school = "New Oriental";</a:t>
            </a:r>
          </a:p>
          <a:p>
            <a:pPr>
              <a:lnSpc>
                <a:spcPct val="90000"/>
              </a:lnSpc>
            </a:pPr>
            <a:r>
              <a:rPr lang="en-US" altLang="zh-CN" b="1" dirty="0">
                <a:solidFill>
                  <a:schemeClr val="tx1"/>
                </a:solidFill>
                <a:latin typeface="微软雅黑" charset="0"/>
                <a:ea typeface="微软雅黑" charset="0"/>
                <a:cs typeface="Arial Unicode MS" pitchFamily="34" charset="-122"/>
              </a:rPr>
              <a:t>    public </a:t>
            </a:r>
            <a:r>
              <a:rPr lang="en-US" altLang="zh-CN" b="1" dirty="0">
                <a:solidFill>
                  <a:schemeClr val="tx1"/>
                </a:solidFill>
                <a:latin typeface="微软雅黑" charset="0"/>
                <a:ea typeface="微软雅黑" charset="0"/>
                <a:cs typeface="Arial Unicode MS" pitchFamily="34" charset="-122"/>
              </a:rPr>
              <a:t>String </a:t>
            </a:r>
            <a:r>
              <a:rPr lang="en-US" altLang="zh-CN" b="1" dirty="0" err="1">
                <a:solidFill>
                  <a:schemeClr val="tx1"/>
                </a:solidFill>
                <a:latin typeface="微软雅黑" charset="0"/>
                <a:ea typeface="微软雅黑" charset="0"/>
                <a:cs typeface="Arial Unicode MS" pitchFamily="34" charset="-122"/>
              </a:rPr>
              <a:t>getSchool</a:t>
            </a:r>
            <a:r>
              <a:rPr lang="en-US" altLang="zh-CN" b="1" dirty="0">
                <a:solidFill>
                  <a:schemeClr val="tx1"/>
                </a:solidFill>
                <a:latin typeface="微软雅黑" charset="0"/>
                <a:ea typeface="微软雅黑" charset="0"/>
                <a:cs typeface="Arial Unicode MS" pitchFamily="34" charset="-122"/>
              </a:rPr>
              <a:t>(){ </a:t>
            </a:r>
          </a:p>
          <a:p>
            <a:pPr>
              <a:lnSpc>
                <a:spcPct val="90000"/>
              </a:lnSpc>
            </a:pPr>
            <a:r>
              <a:rPr lang="en-US" altLang="zh-CN" b="1" dirty="0">
                <a:solidFill>
                  <a:schemeClr val="tx1"/>
                </a:solidFill>
                <a:latin typeface="微软雅黑" charset="0"/>
                <a:ea typeface="微软雅黑" charset="0"/>
                <a:cs typeface="Arial Unicode MS" pitchFamily="34" charset="-122"/>
                <a:sym typeface="+mn-ea"/>
              </a:rPr>
              <a:t>        </a:t>
            </a:r>
            <a:r>
              <a:rPr lang="en-US" altLang="zh-CN" b="1" dirty="0">
                <a:solidFill>
                  <a:schemeClr val="tx1"/>
                </a:solidFill>
                <a:latin typeface="微软雅黑" charset="0"/>
                <a:ea typeface="微软雅黑" charset="0"/>
                <a:cs typeface="Arial Unicode MS" pitchFamily="34" charset="-122"/>
              </a:rPr>
              <a:t>return school; </a:t>
            </a:r>
          </a:p>
          <a:p>
            <a:pPr>
              <a:lnSpc>
                <a:spcPct val="90000"/>
              </a:lnSpc>
            </a:pPr>
            <a:r>
              <a:rPr lang="en-US" altLang="zh-CN" b="1" dirty="0">
                <a:solidFill>
                  <a:schemeClr val="tx1"/>
                </a:solidFill>
                <a:latin typeface="微软雅黑" charset="0"/>
                <a:ea typeface="微软雅黑" charset="0"/>
                <a:cs typeface="Arial Unicode MS" pitchFamily="34" charset="-122"/>
                <a:sym typeface="+mn-ea"/>
              </a:rPr>
              <a:t>    </a:t>
            </a:r>
            <a:r>
              <a:rPr lang="en-US" altLang="zh-CN" b="1" dirty="0">
                <a:solidFill>
                  <a:schemeClr val="tx1"/>
                </a:solidFill>
                <a:latin typeface="微软雅黑" charset="0"/>
                <a:ea typeface="微软雅黑" charset="0"/>
                <a:cs typeface="Arial Unicode MS" pitchFamily="34" charset="-122"/>
              </a:rPr>
              <a:t>}</a:t>
            </a:r>
          </a:p>
          <a:p>
            <a:pPr>
              <a:lnSpc>
                <a:spcPct val="90000"/>
              </a:lnSpc>
            </a:pPr>
            <a:r>
              <a:rPr lang="en-US" altLang="zh-CN" b="1" dirty="0">
                <a:solidFill>
                  <a:schemeClr val="tx1"/>
                </a:solidFill>
                <a:latin typeface="微软雅黑" charset="0"/>
                <a:ea typeface="微软雅黑" charset="0"/>
                <a:cs typeface="Arial Unicode MS" pitchFamily="34" charset="-122"/>
              </a:rPr>
              <a:t>    public </a:t>
            </a:r>
            <a:r>
              <a:rPr lang="en-US" altLang="zh-CN" b="1" dirty="0">
                <a:solidFill>
                  <a:schemeClr val="tx1"/>
                </a:solidFill>
                <a:latin typeface="微软雅黑" charset="0"/>
                <a:ea typeface="微软雅黑" charset="0"/>
                <a:cs typeface="Arial Unicode MS" pitchFamily="34" charset="-122"/>
              </a:rPr>
              <a:t>String </a:t>
            </a:r>
            <a:r>
              <a:rPr lang="en-US" altLang="zh-CN" b="1" dirty="0" err="1">
                <a:solidFill>
                  <a:schemeClr val="tx1"/>
                </a:solidFill>
                <a:latin typeface="微软雅黑" charset="0"/>
                <a:ea typeface="微软雅黑" charset="0"/>
                <a:cs typeface="Arial Unicode MS" pitchFamily="34" charset="-122"/>
              </a:rPr>
              <a:t>getInfo</a:t>
            </a:r>
            <a:r>
              <a:rPr lang="en-US" altLang="zh-CN" b="1" dirty="0">
                <a:solidFill>
                  <a:schemeClr val="tx1"/>
                </a:solidFill>
                <a:latin typeface="微软雅黑" charset="0"/>
                <a:ea typeface="微软雅黑" charset="0"/>
                <a:cs typeface="Arial Unicode MS" pitchFamily="34" charset="-122"/>
              </a:rPr>
              <a:t>() {</a:t>
            </a:r>
          </a:p>
          <a:p>
            <a:pPr>
              <a:lnSpc>
                <a:spcPct val="90000"/>
              </a:lnSpc>
            </a:pPr>
            <a:r>
              <a:rPr lang="en-US" altLang="zh-CN" b="1" dirty="0">
                <a:solidFill>
                  <a:schemeClr val="tx1"/>
                </a:solidFill>
                <a:latin typeface="微软雅黑" charset="0"/>
                <a:ea typeface="微软雅黑" charset="0"/>
                <a:cs typeface="Arial Unicode MS" pitchFamily="34" charset="-122"/>
                <a:sym typeface="+mn-ea"/>
              </a:rPr>
              <a:t>        </a:t>
            </a:r>
            <a:r>
              <a:rPr lang="en-US" altLang="zh-CN" b="1" dirty="0">
                <a:solidFill>
                  <a:schemeClr val="tx1"/>
                </a:solidFill>
                <a:latin typeface="微软雅黑" charset="0"/>
                <a:ea typeface="微软雅黑" charset="0"/>
                <a:cs typeface="Arial Unicode MS" pitchFamily="34" charset="-122"/>
              </a:rPr>
              <a:t>// </a:t>
            </a:r>
            <a:r>
              <a:rPr lang="zh-CN" altLang="en-US" b="1" dirty="0">
                <a:solidFill>
                  <a:schemeClr val="tx1"/>
                </a:solidFill>
                <a:latin typeface="微软雅黑" charset="0"/>
                <a:ea typeface="微软雅黑" charset="0"/>
                <a:cs typeface="Arial Unicode MS" pitchFamily="34" charset="-122"/>
              </a:rPr>
              <a:t>调用父类的方法</a:t>
            </a:r>
          </a:p>
          <a:p>
            <a:pPr>
              <a:lnSpc>
                <a:spcPct val="90000"/>
              </a:lnSpc>
            </a:pPr>
            <a:r>
              <a:rPr lang="en-US" altLang="zh-CN" b="1" dirty="0">
                <a:solidFill>
                  <a:schemeClr val="tx1"/>
                </a:solidFill>
                <a:latin typeface="微软雅黑" charset="0"/>
                <a:ea typeface="微软雅黑" charset="0"/>
                <a:cs typeface="Arial Unicode MS" pitchFamily="34" charset="-122"/>
                <a:sym typeface="+mn-ea"/>
              </a:rPr>
              <a:t>        </a:t>
            </a:r>
            <a:r>
              <a:rPr lang="en-US" altLang="zh-CN" b="1" dirty="0">
                <a:solidFill>
                  <a:schemeClr val="tx1"/>
                </a:solidFill>
                <a:latin typeface="微软雅黑" charset="0"/>
                <a:ea typeface="微软雅黑" charset="0"/>
                <a:cs typeface="Arial Unicode MS" pitchFamily="34" charset="-122"/>
              </a:rPr>
              <a:t>return </a:t>
            </a:r>
            <a:r>
              <a:rPr lang="en-US" altLang="zh-CN" b="1" dirty="0" err="1">
                <a:solidFill>
                  <a:schemeClr val="tx1"/>
                </a:solidFill>
                <a:latin typeface="微软雅黑" charset="0"/>
                <a:ea typeface="微软雅黑" charset="0"/>
                <a:cs typeface="Arial Unicode MS" pitchFamily="34" charset="-122"/>
              </a:rPr>
              <a:t>super.getInfo</a:t>
            </a:r>
            <a:r>
              <a:rPr lang="en-US" altLang="zh-CN" b="1" dirty="0">
                <a:solidFill>
                  <a:schemeClr val="tx1"/>
                </a:solidFill>
                <a:latin typeface="微软雅黑" charset="0"/>
                <a:ea typeface="微软雅黑" charset="0"/>
                <a:cs typeface="Arial Unicode MS" pitchFamily="34" charset="-122"/>
              </a:rPr>
              <a:t>() +"\</a:t>
            </a:r>
            <a:r>
              <a:rPr lang="en-US" altLang="zh-CN" b="1" dirty="0" err="1">
                <a:solidFill>
                  <a:schemeClr val="tx1"/>
                </a:solidFill>
                <a:latin typeface="微软雅黑" charset="0"/>
                <a:ea typeface="微软雅黑" charset="0"/>
                <a:cs typeface="Arial Unicode MS" pitchFamily="34" charset="-122"/>
              </a:rPr>
              <a:t>nschool</a:t>
            </a:r>
            <a:r>
              <a:rPr lang="en-US" altLang="zh-CN" b="1" dirty="0">
                <a:solidFill>
                  <a:schemeClr val="tx1"/>
                </a:solidFill>
                <a:latin typeface="微软雅黑" charset="0"/>
                <a:ea typeface="微软雅黑" charset="0"/>
                <a:cs typeface="Arial Unicode MS" pitchFamily="34" charset="-122"/>
              </a:rPr>
              <a:t>: " +school;</a:t>
            </a:r>
          </a:p>
          <a:p>
            <a:pPr>
              <a:lnSpc>
                <a:spcPct val="90000"/>
              </a:lnSpc>
            </a:pPr>
            <a:r>
              <a:rPr lang="en-US" altLang="zh-CN" b="1" dirty="0">
                <a:solidFill>
                  <a:schemeClr val="tx1"/>
                </a:solidFill>
                <a:latin typeface="微软雅黑" charset="0"/>
                <a:ea typeface="微软雅黑" charset="0"/>
                <a:cs typeface="Arial Unicode MS" pitchFamily="34" charset="-122"/>
              </a:rPr>
              <a:t>    }</a:t>
            </a:r>
            <a:endParaRPr lang="en-US" altLang="zh-CN" b="1" dirty="0">
              <a:solidFill>
                <a:schemeClr val="tx1"/>
              </a:solidFill>
              <a:latin typeface="微软雅黑" charset="0"/>
              <a:ea typeface="微软雅黑" charset="0"/>
              <a:cs typeface="Arial Unicode MS" pitchFamily="34" charset="-122"/>
            </a:endParaRPr>
          </a:p>
          <a:p>
            <a:pPr>
              <a:lnSpc>
                <a:spcPct val="90000"/>
              </a:lnSpc>
            </a:pPr>
            <a:r>
              <a:rPr lang="en-US" altLang="zh-CN" b="1" dirty="0">
                <a:solidFill>
                  <a:schemeClr val="tx1"/>
                </a:solidFill>
                <a:latin typeface="微软雅黑" charset="0"/>
                <a:ea typeface="微软雅黑" charset="0"/>
                <a:cs typeface="Arial Unicode MS" pitchFamily="34" charset="-122"/>
              </a:rPr>
              <a:t>}</a:t>
            </a:r>
          </a:p>
        </p:txBody>
      </p:sp>
      <p:sp>
        <p:nvSpPr>
          <p:cNvPr id="205826" name="Rectangle 2"/>
          <p:cNvSpPr>
            <a:spLocks noGrp="1" noChangeArrowheads="1"/>
          </p:cNvSpPr>
          <p:nvPr/>
        </p:nvSpPr>
        <p:spPr>
          <a:xfrm>
            <a:off x="4648855" y="-149329"/>
            <a:ext cx="3241670" cy="1143000"/>
          </a:xfrm>
          <a:prstGeom prst="rect">
            <a:avLst/>
          </a:prstGeom>
          <a:noFill/>
          <a:ln>
            <a:noFill/>
          </a:ln>
        </p:spPr>
        <p:txBody>
          <a:bodyPr vert="horz" wrap="square" lIns="91440" tIns="45720" rIns="91440" bIns="45720" numCol="1" anchor="ctr" anchorCtr="0" compatLnSpc="1">
            <a:normAutofit/>
          </a:bodyPr>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algn="l" eaLnBrk="1" hangingPunct="1">
              <a:defRPr/>
            </a:pPr>
            <a:r>
              <a:rPr lang="en-US" altLang="zh-CN" dirty="0">
                <a:latin typeface="微软雅黑" charset="0"/>
                <a:ea typeface="微软雅黑" charset="0"/>
                <a:cs typeface="Arial Unicode MS" pitchFamily="34" charset="-122"/>
              </a:rPr>
              <a:t>super</a:t>
            </a:r>
            <a:r>
              <a:rPr lang="zh-CN" altLang="en-US" dirty="0">
                <a:latin typeface="微软雅黑" charset="0"/>
                <a:ea typeface="微软雅黑" charset="0"/>
                <a:cs typeface="Arial Unicode MS" pitchFamily="34" charset="-122"/>
                <a:sym typeface="+mn-ea"/>
              </a:rPr>
              <a:t>关键字</a:t>
            </a:r>
          </a:p>
        </p:txBody>
      </p:sp>
    </p:spTree>
    <p:extLst>
      <p:ext uri="{BB962C8B-B14F-4D97-AF65-F5344CB8AC3E}">
        <p14:creationId xmlns:p14="http://schemas.microsoft.com/office/powerpoint/2010/main" val="840139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1919605" y="1442721"/>
            <a:ext cx="8491220" cy="4464685"/>
          </a:xfrm>
        </p:spPr>
        <p:txBody>
          <a:bodyPr>
            <a:normAutofit/>
          </a:bodyPr>
          <a:lstStyle/>
          <a:p>
            <a:pPr algn="l" eaLnBrk="1" hangingPunct="1">
              <a:lnSpc>
                <a:spcPct val="150000"/>
              </a:lnSpc>
              <a:buFontTx/>
              <a:buNone/>
            </a:pPr>
            <a:r>
              <a:rPr lang="en-US" altLang="zh-CN" sz="2400" dirty="0">
                <a:latin typeface="微软雅黑" charset="0"/>
                <a:ea typeface="微软雅黑" charset="0"/>
                <a:cs typeface="Arial Unicode MS" pitchFamily="34" charset="-122"/>
              </a:rPr>
              <a:t>1.</a:t>
            </a:r>
            <a:r>
              <a:rPr lang="zh-CN" altLang="en-US" sz="2400" dirty="0">
                <a:latin typeface="微软雅黑" charset="0"/>
                <a:ea typeface="微软雅黑" charset="0"/>
                <a:cs typeface="Arial Unicode MS" pitchFamily="34" charset="-122"/>
              </a:rPr>
              <a:t>修改练习</a:t>
            </a:r>
            <a:r>
              <a:rPr lang="en-US" altLang="zh-CN" sz="2400" dirty="0">
                <a:latin typeface="微软雅黑" charset="0"/>
                <a:ea typeface="微软雅黑" charset="0"/>
                <a:cs typeface="Arial Unicode MS" pitchFamily="34" charset="-122"/>
              </a:rPr>
              <a:t>1</a:t>
            </a:r>
            <a:r>
              <a:rPr lang="zh-CN" altLang="en-US" sz="2400" dirty="0">
                <a:latin typeface="微软雅黑" charset="0"/>
                <a:ea typeface="微软雅黑" charset="0"/>
                <a:cs typeface="Arial Unicode MS" pitchFamily="34" charset="-122"/>
              </a:rPr>
              <a:t>中定义的</a:t>
            </a:r>
            <a:r>
              <a:rPr lang="en-US" altLang="zh-CN" sz="2400" dirty="0">
                <a:latin typeface="微软雅黑" charset="0"/>
                <a:ea typeface="微软雅黑" charset="0"/>
                <a:cs typeface="Arial Unicode MS" pitchFamily="34" charset="-122"/>
              </a:rPr>
              <a:t>Cylinder</a:t>
            </a:r>
            <a:r>
              <a:rPr lang="zh-CN" altLang="en-US" sz="2400" dirty="0">
                <a:latin typeface="微软雅黑" charset="0"/>
                <a:ea typeface="微软雅黑" charset="0"/>
                <a:cs typeface="Arial Unicode MS" pitchFamily="34" charset="-122"/>
              </a:rPr>
              <a:t>类，在</a:t>
            </a:r>
            <a:r>
              <a:rPr lang="en-US" altLang="zh-CN" sz="2400" dirty="0">
                <a:latin typeface="微软雅黑" charset="0"/>
                <a:ea typeface="微软雅黑" charset="0"/>
                <a:cs typeface="Arial Unicode MS" pitchFamily="34" charset="-122"/>
              </a:rPr>
              <a:t>Cylinder</a:t>
            </a:r>
            <a:r>
              <a:rPr lang="zh-CN" altLang="en-US" sz="2400" dirty="0">
                <a:latin typeface="微软雅黑" charset="0"/>
                <a:ea typeface="微软雅黑" charset="0"/>
                <a:cs typeface="Arial Unicode MS" pitchFamily="34" charset="-122"/>
              </a:rPr>
              <a:t>类中覆盖</a:t>
            </a:r>
            <a:r>
              <a:rPr lang="en-US" altLang="zh-CN" sz="2400" dirty="0" err="1">
                <a:latin typeface="微软雅黑" charset="0"/>
                <a:ea typeface="微软雅黑" charset="0"/>
                <a:cs typeface="Arial Unicode MS" pitchFamily="34" charset="-122"/>
              </a:rPr>
              <a:t>findArea</a:t>
            </a:r>
            <a:r>
              <a:rPr lang="en-US" altLang="zh-CN" sz="2400" dirty="0">
                <a:latin typeface="微软雅黑" charset="0"/>
                <a:ea typeface="微软雅黑" charset="0"/>
                <a:cs typeface="Arial Unicode MS" pitchFamily="34" charset="-122"/>
              </a:rPr>
              <a:t>()</a:t>
            </a:r>
            <a:r>
              <a:rPr lang="zh-CN" altLang="en-US" sz="2400" dirty="0">
                <a:latin typeface="微软雅黑" charset="0"/>
                <a:ea typeface="微软雅黑" charset="0"/>
                <a:cs typeface="Arial Unicode MS" pitchFamily="34" charset="-122"/>
              </a:rPr>
              <a:t>方法，计算圆柱的表面积。此时的</a:t>
            </a:r>
            <a:r>
              <a:rPr lang="en-US" altLang="zh-CN" sz="2400" dirty="0">
                <a:latin typeface="微软雅黑" charset="0"/>
                <a:ea typeface="微软雅黑" charset="0"/>
                <a:cs typeface="Arial Unicode MS" pitchFamily="34" charset="-122"/>
              </a:rPr>
              <a:t>f</a:t>
            </a:r>
            <a:r>
              <a:rPr lang="en-US" altLang="zh-CN" sz="2400" dirty="0" err="1">
                <a:latin typeface="微软雅黑" charset="0"/>
                <a:ea typeface="微软雅黑" charset="0"/>
                <a:cs typeface="Arial Unicode MS" pitchFamily="34" charset="-122"/>
              </a:rPr>
              <a:t>indVolume</a:t>
            </a:r>
            <a:r>
              <a:rPr lang="zh-CN" altLang="en-US" sz="2400" dirty="0" err="1">
                <a:latin typeface="微软雅黑" charset="0"/>
                <a:ea typeface="微软雅黑" charset="0"/>
                <a:cs typeface="Arial Unicode MS" pitchFamily="34" charset="-122"/>
              </a:rPr>
              <a:t>需要</a:t>
            </a:r>
            <a:r>
              <a:rPr lang="zh-CN" altLang="en-US" sz="2400" dirty="0">
                <a:latin typeface="微软雅黑" charset="0"/>
                <a:ea typeface="微软雅黑" charset="0"/>
                <a:cs typeface="Arial Unicode MS" pitchFamily="34" charset="-122"/>
              </a:rPr>
              <a:t>修改吗？	在</a:t>
            </a:r>
            <a:r>
              <a:rPr lang="en-US" altLang="zh-CN" sz="2400" dirty="0" err="1">
                <a:latin typeface="微软雅黑" charset="0"/>
                <a:ea typeface="微软雅黑" charset="0"/>
                <a:cs typeface="Arial Unicode MS" pitchFamily="34" charset="-122"/>
              </a:rPr>
              <a:t>TestCylinder</a:t>
            </a:r>
            <a:r>
              <a:rPr lang="zh-CN" altLang="en-US" sz="2400" dirty="0">
                <a:latin typeface="微软雅黑" charset="0"/>
                <a:ea typeface="微软雅黑" charset="0"/>
                <a:cs typeface="Arial Unicode MS" pitchFamily="34" charset="-122"/>
              </a:rPr>
              <a:t>类中创建</a:t>
            </a:r>
            <a:r>
              <a:rPr lang="en-US" altLang="zh-CN" sz="2400" dirty="0">
                <a:latin typeface="微软雅黑" charset="0"/>
                <a:ea typeface="微软雅黑" charset="0"/>
                <a:cs typeface="Arial Unicode MS" pitchFamily="34" charset="-122"/>
              </a:rPr>
              <a:t>Cylinder</a:t>
            </a:r>
            <a:r>
              <a:rPr lang="zh-CN" altLang="en-US" sz="2400" dirty="0">
                <a:latin typeface="微软雅黑" charset="0"/>
                <a:ea typeface="微软雅黑" charset="0"/>
                <a:cs typeface="Arial Unicode MS" pitchFamily="34" charset="-122"/>
              </a:rPr>
              <a:t>类的对象，设置圆柱的底面半径和高，并输出圆柱的表面积和体积。</a:t>
            </a:r>
            <a:endParaRPr lang="en-US" altLang="zh-CN" sz="2400" dirty="0">
              <a:latin typeface="微软雅黑" charset="0"/>
              <a:ea typeface="微软雅黑" charset="0"/>
              <a:cs typeface="Arial Unicode MS" pitchFamily="34" charset="-122"/>
            </a:endParaRPr>
          </a:p>
          <a:p>
            <a:pPr eaLnBrk="1" hangingPunct="1">
              <a:lnSpc>
                <a:spcPct val="150000"/>
              </a:lnSpc>
              <a:buNone/>
            </a:pPr>
            <a:r>
              <a:rPr lang="zh-CN" altLang="en-US" sz="2400" dirty="0">
                <a:latin typeface="微软雅黑" charset="0"/>
                <a:ea typeface="微软雅黑" charset="0"/>
                <a:cs typeface="Arial Unicode MS" pitchFamily="34" charset="-122"/>
              </a:rPr>
              <a:t>圆柱表面积公式：</a:t>
            </a:r>
            <a:r>
              <a:rPr lang="el-GR" altLang="zh-CN" sz="2400" b="0" dirty="0"/>
              <a:t>2π</a:t>
            </a:r>
            <a:r>
              <a:rPr lang="en-US" altLang="zh-CN" sz="2400" b="0" dirty="0"/>
              <a:t>r*r+2</a:t>
            </a:r>
            <a:r>
              <a:rPr lang="el-GR" altLang="zh-CN" sz="2400" b="0" dirty="0"/>
              <a:t>π</a:t>
            </a:r>
            <a:r>
              <a:rPr lang="en-US" altLang="zh-CN" sz="2400" b="0" dirty="0" err="1"/>
              <a:t>rh</a:t>
            </a:r>
            <a:r>
              <a:rPr lang="en-US" altLang="zh-CN" sz="2400" b="0" dirty="0"/>
              <a:t> </a:t>
            </a:r>
            <a:endParaRPr lang="en-US" altLang="zh-CN" sz="2400" b="0" dirty="0"/>
          </a:p>
          <a:p>
            <a:pPr eaLnBrk="1" hangingPunct="1">
              <a:lnSpc>
                <a:spcPct val="150000"/>
              </a:lnSpc>
              <a:buNone/>
            </a:pPr>
            <a:r>
              <a:rPr lang="zh-CN" altLang="en-US" sz="2400" dirty="0">
                <a:latin typeface="微软雅黑" charset="0"/>
                <a:ea typeface="微软雅黑" charset="0"/>
                <a:cs typeface="Arial Unicode MS" pitchFamily="34" charset="-122"/>
              </a:rPr>
              <a:t>圆柱体积公式：</a:t>
            </a:r>
            <a:r>
              <a:rPr lang="el-GR" altLang="zh-CN" sz="2400" dirty="0">
                <a:latin typeface="微软雅黑" charset="0"/>
                <a:ea typeface="微软雅黑" charset="0"/>
                <a:cs typeface="Arial Unicode MS" pitchFamily="34" charset="-122"/>
              </a:rPr>
              <a:t> π</a:t>
            </a:r>
            <a:r>
              <a:rPr lang="en-US" altLang="zh-CN" sz="2400" dirty="0">
                <a:latin typeface="微软雅黑" charset="0"/>
                <a:ea typeface="微软雅黑" charset="0"/>
                <a:cs typeface="Arial Unicode MS" pitchFamily="34" charset="-122"/>
              </a:rPr>
              <a:t>r*r</a:t>
            </a:r>
            <a:r>
              <a:rPr lang="zh-CN" altLang="en-US" sz="2400" dirty="0">
                <a:latin typeface="微软雅黑" charset="0"/>
                <a:ea typeface="微软雅黑" charset="0"/>
                <a:cs typeface="Arial Unicode MS" pitchFamily="34" charset="-122"/>
              </a:rPr>
              <a:t>*</a:t>
            </a:r>
            <a:r>
              <a:rPr lang="en-US" altLang="zh-CN" sz="2400" dirty="0">
                <a:latin typeface="微软雅黑" charset="0"/>
                <a:ea typeface="微软雅黑" charset="0"/>
                <a:cs typeface="Arial Unicode MS" pitchFamily="34" charset="-122"/>
              </a:rPr>
              <a:t>h</a:t>
            </a:r>
            <a:endParaRPr lang="zh-CN" altLang="en-US" sz="2400" dirty="0">
              <a:latin typeface="微软雅黑" charset="0"/>
              <a:ea typeface="微软雅黑" charset="0"/>
              <a:cs typeface="Arial Unicode MS" pitchFamily="34" charset="-122"/>
            </a:endParaRPr>
          </a:p>
        </p:txBody>
      </p:sp>
      <p:sp>
        <p:nvSpPr>
          <p:cNvPr id="230402" name="Rectangle 2"/>
          <p:cNvSpPr>
            <a:spLocks noGrp="1" noChangeArrowheads="1"/>
          </p:cNvSpPr>
          <p:nvPr/>
        </p:nvSpPr>
        <p:spPr>
          <a:xfrm>
            <a:off x="2190800" y="-16738"/>
            <a:ext cx="7772400" cy="8382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2</a:t>
            </a:r>
          </a:p>
        </p:txBody>
      </p:sp>
    </p:spTree>
    <p:extLst>
      <p:ext uri="{BB962C8B-B14F-4D97-AF65-F5344CB8AC3E}">
        <p14:creationId xmlns:p14="http://schemas.microsoft.com/office/powerpoint/2010/main" val="2569735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2723302" y="-122009"/>
            <a:ext cx="6608772" cy="1143000"/>
          </a:xfrm>
        </p:spPr>
        <p:txBody>
          <a:bodyPr/>
          <a:lstStyle/>
          <a:p>
            <a:pPr eaLnBrk="1" hangingPunct="1">
              <a:defRPr/>
            </a:pPr>
            <a:r>
              <a:rPr lang="zh-CN" altLang="zh-CN" dirty="0" smtClean="0">
                <a:solidFill>
                  <a:schemeClr val="bg1"/>
                </a:solidFill>
                <a:effectLst/>
                <a:latin typeface="微软雅黑" charset="0"/>
                <a:ea typeface="微软雅黑" charset="0"/>
                <a:cs typeface="Arial Unicode MS" pitchFamily="34" charset="-122"/>
              </a:rPr>
              <a:t>父类</a:t>
            </a:r>
            <a:r>
              <a:rPr lang="zh-CN" altLang="en-US" dirty="0" smtClean="0">
                <a:solidFill>
                  <a:schemeClr val="bg1"/>
                </a:solidFill>
                <a:effectLst/>
                <a:latin typeface="微软雅黑" charset="0"/>
                <a:ea typeface="微软雅黑" charset="0"/>
                <a:cs typeface="Arial Unicode MS" pitchFamily="34" charset="-122"/>
              </a:rPr>
              <a:t>构造方法的调用</a:t>
            </a:r>
          </a:p>
        </p:txBody>
      </p:sp>
      <p:sp>
        <p:nvSpPr>
          <p:cNvPr id="24579" name="Rectangle 3"/>
          <p:cNvSpPr>
            <a:spLocks noGrp="1" noChangeArrowheads="1"/>
          </p:cNvSpPr>
          <p:nvPr>
            <p:ph idx="1"/>
          </p:nvPr>
        </p:nvSpPr>
        <p:spPr>
          <a:xfrm>
            <a:off x="1975034" y="1547512"/>
            <a:ext cx="8280920" cy="3962400"/>
          </a:xfrm>
        </p:spPr>
        <p:txBody>
          <a:bodyPr>
            <a:normAutofit/>
          </a:bodyPr>
          <a:lstStyle/>
          <a:p>
            <a:pPr algn="just" eaLnBrk="1" hangingPunct="1">
              <a:buFont typeface="Wingdings" pitchFamily="2" charset="2"/>
              <a:buChar char="§"/>
            </a:pPr>
            <a:r>
              <a:rPr lang="zh-CN" altLang="en-US" sz="2400" dirty="0">
                <a:latin typeface="微软雅黑" charset="0"/>
                <a:ea typeface="微软雅黑" charset="0"/>
                <a:cs typeface="Arial Unicode MS" pitchFamily="34" charset="-122"/>
              </a:rPr>
              <a:t>子类继承父类所有的成员变量和成员方法，但不继承父类的构造方法</a:t>
            </a:r>
          </a:p>
          <a:p>
            <a:pPr algn="just" eaLnBrk="1" hangingPunct="1">
              <a:lnSpc>
                <a:spcPct val="90000"/>
              </a:lnSpc>
              <a:spcBef>
                <a:spcPct val="50000"/>
              </a:spcBef>
              <a:buFont typeface="Wingdings" pitchFamily="2" charset="2"/>
              <a:buChar char="§"/>
            </a:pPr>
            <a:r>
              <a:rPr lang="zh-CN" altLang="en-US" sz="2400" dirty="0">
                <a:latin typeface="微软雅黑" charset="0"/>
                <a:ea typeface="微软雅黑" charset="0"/>
                <a:cs typeface="Arial Unicode MS" pitchFamily="34" charset="-122"/>
                <a:sym typeface="+mn-ea"/>
              </a:rPr>
              <a:t>在子类的构造方法中可使用</a:t>
            </a:r>
            <a:r>
              <a:rPr lang="en-US" altLang="zh-CN" sz="2400" dirty="0">
                <a:latin typeface="微软雅黑" charset="0"/>
                <a:ea typeface="微软雅黑" charset="0"/>
                <a:cs typeface="Arial Unicode MS" pitchFamily="34" charset="-122"/>
                <a:sym typeface="+mn-ea"/>
              </a:rPr>
              <a:t>super(</a:t>
            </a:r>
            <a:r>
              <a:rPr lang="zh-CN" altLang="en-US" sz="2400" dirty="0">
                <a:latin typeface="微软雅黑" charset="0"/>
                <a:ea typeface="微软雅黑" charset="0"/>
                <a:cs typeface="Arial Unicode MS" pitchFamily="34" charset="-122"/>
                <a:sym typeface="+mn-ea"/>
              </a:rPr>
              <a:t>参数列表</a:t>
            </a:r>
            <a:r>
              <a:rPr lang="en-US" altLang="zh-CN" sz="2400" dirty="0">
                <a:latin typeface="微软雅黑" charset="0"/>
                <a:ea typeface="微软雅黑" charset="0"/>
                <a:cs typeface="Arial Unicode MS" pitchFamily="34" charset="-122"/>
                <a:sym typeface="+mn-ea"/>
              </a:rPr>
              <a:t>)</a:t>
            </a:r>
            <a:r>
              <a:rPr lang="zh-CN" altLang="en-US" sz="2400" dirty="0">
                <a:latin typeface="微软雅黑" charset="0"/>
                <a:ea typeface="微软雅黑" charset="0"/>
                <a:cs typeface="Arial Unicode MS" pitchFamily="34" charset="-122"/>
                <a:sym typeface="+mn-ea"/>
              </a:rPr>
              <a:t>形式的语句调用父类的构造方法</a:t>
            </a:r>
          </a:p>
          <a:p>
            <a:pPr algn="just" eaLnBrk="1" hangingPunct="1">
              <a:lnSpc>
                <a:spcPct val="90000"/>
              </a:lnSpc>
              <a:spcBef>
                <a:spcPct val="50000"/>
              </a:spcBef>
              <a:buFont typeface="Wingdings" pitchFamily="2" charset="2"/>
              <a:buChar char="§"/>
            </a:pPr>
            <a:r>
              <a:rPr lang="zh-CN" altLang="en-US" sz="2400" dirty="0">
                <a:latin typeface="微软雅黑" charset="0"/>
                <a:ea typeface="微软雅黑" charset="0"/>
                <a:cs typeface="Arial Unicode MS" pitchFamily="34" charset="-122"/>
                <a:sym typeface="+mn-ea"/>
              </a:rPr>
              <a:t>如果子类的构造方法中没有显示地调用父类构造方法，也没有使用</a:t>
            </a:r>
            <a:r>
              <a:rPr lang="en-US" altLang="zh-CN" sz="2400" dirty="0">
                <a:latin typeface="微软雅黑" charset="0"/>
                <a:ea typeface="微软雅黑" charset="0"/>
                <a:cs typeface="Arial Unicode MS" pitchFamily="34" charset="-122"/>
                <a:sym typeface="+mn-ea"/>
              </a:rPr>
              <a:t>this</a:t>
            </a:r>
            <a:r>
              <a:rPr lang="zh-CN" altLang="en-US" sz="2400" dirty="0">
                <a:latin typeface="微软雅黑" charset="0"/>
                <a:ea typeface="微软雅黑" charset="0"/>
                <a:cs typeface="Arial Unicode MS" pitchFamily="34" charset="-122"/>
                <a:sym typeface="+mn-ea"/>
              </a:rPr>
              <a:t>关键字调用重载的其它构造方法，则系统默认调用父类无参数的构造方法</a:t>
            </a:r>
          </a:p>
          <a:p>
            <a:pPr algn="just" eaLnBrk="1" hangingPunct="1">
              <a:lnSpc>
                <a:spcPct val="90000"/>
              </a:lnSpc>
              <a:spcBef>
                <a:spcPct val="50000"/>
              </a:spcBef>
              <a:buFont typeface="Wingdings" pitchFamily="2" charset="2"/>
              <a:buChar char="§"/>
            </a:pPr>
            <a:r>
              <a:rPr lang="zh-CN" altLang="en-US" sz="2400" dirty="0">
                <a:latin typeface="微软雅黑" charset="0"/>
                <a:ea typeface="微软雅黑" charset="0"/>
                <a:cs typeface="Arial Unicode MS" pitchFamily="34" charset="-122"/>
                <a:sym typeface="+mn-ea"/>
              </a:rPr>
              <a:t>如果子类构造方法中既未显式调用父类构造方法，而父类中又没有无参的构造方法，则编译出错</a:t>
            </a:r>
          </a:p>
        </p:txBody>
      </p:sp>
    </p:spTree>
    <p:extLst>
      <p:ext uri="{BB962C8B-B14F-4D97-AF65-F5344CB8AC3E}">
        <p14:creationId xmlns:p14="http://schemas.microsoft.com/office/powerpoint/2010/main" val="2480739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290571" y="901065"/>
            <a:ext cx="5939155" cy="5596890"/>
          </a:xfrm>
          <a:prstGeom prst="rect">
            <a:avLst/>
          </a:prstGeom>
          <a:noFill/>
          <a:ln w="9525">
            <a:noFill/>
            <a:miter lim="800000"/>
          </a:ln>
        </p:spPr>
        <p:txBody>
          <a:bodyPr wrap="square">
            <a:spAutoFit/>
          </a:bodyPr>
          <a:lstStyle/>
          <a:p>
            <a:r>
              <a:rPr lang="en-US" altLang="zh-CN" sz="1800" b="1" dirty="0">
                <a:solidFill>
                  <a:schemeClr val="tx1"/>
                </a:solidFill>
                <a:latin typeface="微软雅黑" charset="0"/>
                <a:ea typeface="微软雅黑" charset="0"/>
                <a:cs typeface="Arial Unicode MS" pitchFamily="34" charset="-122"/>
              </a:rPr>
              <a:t>public class Person {</a:t>
            </a:r>
          </a:p>
          <a:p>
            <a:r>
              <a:rPr lang="en-US" altLang="zh-CN" sz="1800" b="1" dirty="0">
                <a:solidFill>
                  <a:schemeClr val="tx1"/>
                </a:solidFill>
                <a:latin typeface="微软雅黑" charset="0"/>
                <a:ea typeface="微软雅黑" charset="0"/>
                <a:cs typeface="Arial Unicode MS" pitchFamily="34" charset="-122"/>
              </a:rPr>
              <a:t>    private String name;</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private </a:t>
            </a:r>
            <a:r>
              <a:rPr lang="en-US" altLang="zh-CN" sz="1800" b="1" dirty="0" err="1">
                <a:solidFill>
                  <a:schemeClr val="tx1"/>
                </a:solidFill>
                <a:latin typeface="微软雅黑" charset="0"/>
                <a:ea typeface="微软雅黑" charset="0"/>
                <a:cs typeface="Arial Unicode MS" pitchFamily="34" charset="-122"/>
              </a:rPr>
              <a:t>int</a:t>
            </a:r>
            <a:r>
              <a:rPr lang="en-US" altLang="zh-CN" sz="1800" b="1" dirty="0">
                <a:solidFill>
                  <a:schemeClr val="tx1"/>
                </a:solidFill>
                <a:latin typeface="微软雅黑" charset="0"/>
                <a:ea typeface="微软雅黑" charset="0"/>
                <a:cs typeface="Arial Unicode MS" pitchFamily="34" charset="-122"/>
              </a:rPr>
              <a:t> age;</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private Date </a:t>
            </a:r>
            <a:r>
              <a:rPr lang="en-US" altLang="zh-CN" sz="1800" b="1" dirty="0" err="1">
                <a:solidFill>
                  <a:schemeClr val="tx1"/>
                </a:solidFill>
                <a:latin typeface="微软雅黑" charset="0"/>
                <a:ea typeface="微软雅黑" charset="0"/>
                <a:cs typeface="Arial Unicode MS" pitchFamily="34" charset="-122"/>
              </a:rPr>
              <a:t>birthDate</a:t>
            </a:r>
            <a:r>
              <a:rPr lang="en-US" altLang="zh-CN" sz="1800" b="1" dirty="0">
                <a:solidFill>
                  <a:schemeClr val="tx1"/>
                </a:solidFill>
                <a:latin typeface="微软雅黑" charset="0"/>
                <a:ea typeface="微软雅黑" charset="0"/>
                <a:cs typeface="Arial Unicode MS" pitchFamily="34" charset="-122"/>
              </a:rPr>
              <a:t>;	</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public Person(String name, </a:t>
            </a:r>
            <a:r>
              <a:rPr lang="en-US" altLang="zh-CN" sz="1800" b="1" dirty="0" err="1">
                <a:solidFill>
                  <a:schemeClr val="tx1"/>
                </a:solidFill>
                <a:latin typeface="微软雅黑" charset="0"/>
                <a:ea typeface="微软雅黑" charset="0"/>
                <a:cs typeface="Arial Unicode MS" pitchFamily="34" charset="-122"/>
              </a:rPr>
              <a:t>int</a:t>
            </a:r>
            <a:r>
              <a:rPr lang="en-US" altLang="zh-CN" sz="1800" b="1" dirty="0">
                <a:solidFill>
                  <a:schemeClr val="tx1"/>
                </a:solidFill>
                <a:latin typeface="微软雅黑" charset="0"/>
                <a:ea typeface="微软雅黑" charset="0"/>
                <a:cs typeface="Arial Unicode MS" pitchFamily="34" charset="-122"/>
              </a:rPr>
              <a:t> age, Date d) {</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this.name = name;</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err="1">
                <a:solidFill>
                  <a:schemeClr val="tx1"/>
                </a:solidFill>
                <a:latin typeface="微软雅黑" charset="0"/>
                <a:ea typeface="微软雅黑" charset="0"/>
                <a:cs typeface="Arial Unicode MS" pitchFamily="34" charset="-122"/>
              </a:rPr>
              <a:t>this.age</a:t>
            </a:r>
            <a:r>
              <a:rPr lang="en-US" altLang="zh-CN" sz="1800" b="1" dirty="0">
                <a:solidFill>
                  <a:schemeClr val="tx1"/>
                </a:solidFill>
                <a:latin typeface="微软雅黑" charset="0"/>
                <a:ea typeface="微软雅黑" charset="0"/>
                <a:cs typeface="Arial Unicode MS" pitchFamily="34" charset="-122"/>
              </a:rPr>
              <a:t> = age;</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err="1">
                <a:solidFill>
                  <a:schemeClr val="tx1"/>
                </a:solidFill>
                <a:latin typeface="微软雅黑" charset="0"/>
                <a:ea typeface="微软雅黑" charset="0"/>
                <a:cs typeface="Arial Unicode MS" pitchFamily="34" charset="-122"/>
              </a:rPr>
              <a:t>this.birthDate</a:t>
            </a:r>
            <a:r>
              <a:rPr lang="en-US" altLang="zh-CN" sz="1800" b="1" dirty="0">
                <a:solidFill>
                  <a:schemeClr val="tx1"/>
                </a:solidFill>
                <a:latin typeface="微软雅黑" charset="0"/>
                <a:ea typeface="微软雅黑" charset="0"/>
                <a:cs typeface="Arial Unicode MS" pitchFamily="34" charset="-122"/>
              </a:rPr>
              <a:t> = d;</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public Person(String name, </a:t>
            </a:r>
            <a:r>
              <a:rPr lang="en-US" altLang="zh-CN" sz="1800" b="1" dirty="0" err="1">
                <a:solidFill>
                  <a:schemeClr val="tx1"/>
                </a:solidFill>
                <a:latin typeface="微软雅黑" charset="0"/>
                <a:ea typeface="微软雅黑" charset="0"/>
                <a:cs typeface="Arial Unicode MS" pitchFamily="34" charset="-122"/>
              </a:rPr>
              <a:t>int</a:t>
            </a:r>
            <a:r>
              <a:rPr lang="en-US" altLang="zh-CN" sz="1800" b="1" dirty="0">
                <a:solidFill>
                  <a:schemeClr val="tx1"/>
                </a:solidFill>
                <a:latin typeface="微软雅黑" charset="0"/>
                <a:ea typeface="微软雅黑" charset="0"/>
                <a:cs typeface="Arial Unicode MS" pitchFamily="34" charset="-122"/>
              </a:rPr>
              <a:t> age) {</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this(name, age, null);</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public Person(String name, Date d) {</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this(name, 30, d);</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public Person(String name) {</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this(name, 30);</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 ……</a:t>
            </a:r>
          </a:p>
          <a:p>
            <a:r>
              <a:rPr lang="en-US" altLang="zh-CN" sz="1800" b="1" dirty="0">
                <a:solidFill>
                  <a:schemeClr val="tx1"/>
                </a:solidFill>
                <a:latin typeface="微软雅黑" charset="0"/>
                <a:ea typeface="微软雅黑" charset="0"/>
                <a:cs typeface="Arial Unicode MS" pitchFamily="34" charset="-122"/>
              </a:rPr>
              <a:t>}</a:t>
            </a:r>
          </a:p>
        </p:txBody>
      </p:sp>
      <p:sp>
        <p:nvSpPr>
          <p:cNvPr id="241666" name="Rectangle 2"/>
          <p:cNvSpPr>
            <a:spLocks noGrp="1" noChangeArrowheads="1"/>
          </p:cNvSpPr>
          <p:nvPr/>
        </p:nvSpPr>
        <p:spPr>
          <a:xfrm>
            <a:off x="2723302" y="-122009"/>
            <a:ext cx="6608772"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zh-CN" dirty="0">
                <a:latin typeface="微软雅黑" charset="0"/>
                <a:ea typeface="微软雅黑" charset="0"/>
                <a:cs typeface="Arial Unicode MS" pitchFamily="34" charset="-122"/>
              </a:rPr>
              <a:t>父类</a:t>
            </a:r>
            <a:r>
              <a:rPr lang="zh-CN" altLang="en-US" dirty="0">
                <a:latin typeface="微软雅黑" charset="0"/>
                <a:ea typeface="微软雅黑" charset="0"/>
                <a:cs typeface="Arial Unicode MS" pitchFamily="34" charset="-122"/>
              </a:rPr>
              <a:t>构造方法的调用</a:t>
            </a:r>
          </a:p>
        </p:txBody>
      </p:sp>
    </p:spTree>
    <p:extLst>
      <p:ext uri="{BB962C8B-B14F-4D97-AF65-F5344CB8AC3E}">
        <p14:creationId xmlns:p14="http://schemas.microsoft.com/office/powerpoint/2010/main" val="3653722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2105844" y="1339557"/>
            <a:ext cx="8305800" cy="3950970"/>
          </a:xfrm>
          <a:prstGeom prst="rect">
            <a:avLst/>
          </a:prstGeom>
          <a:noFill/>
          <a:ln w="9525">
            <a:noFill/>
            <a:miter lim="800000"/>
          </a:ln>
        </p:spPr>
        <p:txBody>
          <a:bodyPr>
            <a:spAutoFit/>
          </a:bodyPr>
          <a:lstStyle/>
          <a:p>
            <a:r>
              <a:rPr lang="en-US" altLang="zh-CN" sz="1800" b="1" dirty="0">
                <a:solidFill>
                  <a:schemeClr val="tx1"/>
                </a:solidFill>
                <a:latin typeface="微软雅黑" charset="0"/>
                <a:ea typeface="微软雅黑" charset="0"/>
                <a:cs typeface="Arial Unicode MS" pitchFamily="34" charset="-122"/>
              </a:rPr>
              <a:t>public class Student extends Person {</a:t>
            </a:r>
          </a:p>
          <a:p>
            <a:r>
              <a:rPr lang="en-US" altLang="zh-CN" sz="1800" b="1" dirty="0">
                <a:solidFill>
                  <a:schemeClr val="tx1"/>
                </a:solidFill>
                <a:latin typeface="微软雅黑" charset="0"/>
                <a:ea typeface="微软雅黑" charset="0"/>
                <a:cs typeface="Arial Unicode MS" pitchFamily="34" charset="-122"/>
              </a:rPr>
              <a:t>    private String school;</a:t>
            </a:r>
          </a:p>
          <a:p>
            <a:r>
              <a:rPr lang="en-US" altLang="zh-CN" sz="1800" b="1" dirty="0">
                <a:solidFill>
                  <a:schemeClr val="tx1"/>
                </a:solidFill>
                <a:latin typeface="微软雅黑" charset="0"/>
                <a:ea typeface="微软雅黑" charset="0"/>
                <a:cs typeface="Arial Unicode MS" pitchFamily="34" charset="-122"/>
              </a:rPr>
              <a:t>    public Student(String name, </a:t>
            </a:r>
            <a:r>
              <a:rPr lang="en-US" altLang="zh-CN" sz="1800" b="1" dirty="0" err="1">
                <a:solidFill>
                  <a:schemeClr val="tx1"/>
                </a:solidFill>
                <a:latin typeface="微软雅黑" charset="0"/>
                <a:ea typeface="微软雅黑" charset="0"/>
                <a:cs typeface="Arial Unicode MS" pitchFamily="34" charset="-122"/>
              </a:rPr>
              <a:t>int</a:t>
            </a:r>
            <a:r>
              <a:rPr lang="en-US" altLang="zh-CN" sz="1800" b="1" dirty="0">
                <a:solidFill>
                  <a:schemeClr val="tx1"/>
                </a:solidFill>
                <a:latin typeface="微软雅黑" charset="0"/>
                <a:ea typeface="微软雅黑" charset="0"/>
                <a:cs typeface="Arial Unicode MS" pitchFamily="34" charset="-122"/>
              </a:rPr>
              <a:t> age, String s) {</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super(name</a:t>
            </a:r>
            <a:r>
              <a:rPr lang="en-US" altLang="zh-CN" sz="1800" b="1" dirty="0">
                <a:solidFill>
                  <a:schemeClr val="tx1"/>
                </a:solidFill>
                <a:latin typeface="微软雅黑" charset="0"/>
                <a:ea typeface="微软雅黑" charset="0"/>
                <a:cs typeface="Arial Unicode MS" pitchFamily="34" charset="-122"/>
              </a:rPr>
              <a:t>, age);</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school = s;</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public Student(String name, String s) {</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super(name);</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school = s;</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public </a:t>
            </a:r>
            <a:r>
              <a:rPr lang="en-US" altLang="zh-CN" sz="1800" b="1" dirty="0">
                <a:solidFill>
                  <a:schemeClr val="tx1"/>
                </a:solidFill>
                <a:latin typeface="微软雅黑" charset="0"/>
                <a:ea typeface="微软雅黑" charset="0"/>
                <a:cs typeface="Arial Unicode MS" pitchFamily="34" charset="-122"/>
              </a:rPr>
              <a:t>Student(String s) { </a:t>
            </a:r>
            <a:endParaRPr lang="en-US" altLang="zh-CN" sz="1800" b="1" dirty="0">
              <a:solidFill>
                <a:schemeClr val="tx1"/>
              </a:solidFill>
              <a:latin typeface="微软雅黑" charset="0"/>
              <a:ea typeface="微软雅黑" charset="0"/>
              <a:cs typeface="Arial Unicode MS" pitchFamily="34" charset="-122"/>
            </a:endParaRP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school = s;  //</a:t>
            </a:r>
            <a:r>
              <a:rPr lang="zh-CN" altLang="zh-CN" sz="1800" b="1" dirty="0">
                <a:solidFill>
                  <a:srgbClr val="0000FF"/>
                </a:solidFill>
                <a:latin typeface="微软雅黑" charset="0"/>
                <a:ea typeface="微软雅黑" charset="0"/>
                <a:cs typeface="Arial Unicode MS" pitchFamily="34" charset="-122"/>
              </a:rPr>
              <a:t>有问题吗？</a:t>
            </a:r>
          </a:p>
          <a:p>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a:t>
            </a:r>
          </a:p>
          <a:p>
            <a:r>
              <a:rPr lang="en-US" altLang="zh-CN" sz="1800" b="1" dirty="0">
                <a:solidFill>
                  <a:schemeClr val="tx1"/>
                </a:solidFill>
                <a:latin typeface="微软雅黑" charset="0"/>
                <a:ea typeface="微软雅黑" charset="0"/>
                <a:cs typeface="Arial Unicode MS" pitchFamily="34" charset="-122"/>
              </a:rPr>
              <a:t>}</a:t>
            </a:r>
          </a:p>
        </p:txBody>
      </p:sp>
      <p:sp>
        <p:nvSpPr>
          <p:cNvPr id="241666" name="Rectangle 2"/>
          <p:cNvSpPr>
            <a:spLocks noGrp="1" noChangeArrowheads="1"/>
          </p:cNvSpPr>
          <p:nvPr/>
        </p:nvSpPr>
        <p:spPr>
          <a:xfrm>
            <a:off x="2723302" y="-122009"/>
            <a:ext cx="6608772"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zh-CN" dirty="0">
                <a:latin typeface="微软雅黑" charset="0"/>
                <a:ea typeface="微软雅黑" charset="0"/>
                <a:cs typeface="Arial Unicode MS" pitchFamily="34" charset="-122"/>
              </a:rPr>
              <a:t>父类</a:t>
            </a:r>
            <a:r>
              <a:rPr lang="zh-CN" altLang="en-US" dirty="0">
                <a:latin typeface="微软雅黑" charset="0"/>
                <a:ea typeface="微软雅黑" charset="0"/>
                <a:cs typeface="Arial Unicode MS" pitchFamily="34" charset="-122"/>
              </a:rPr>
              <a:t>构造方法的调用</a:t>
            </a:r>
          </a:p>
        </p:txBody>
      </p:sp>
    </p:spTree>
    <p:extLst>
      <p:ext uri="{BB962C8B-B14F-4D97-AF65-F5344CB8AC3E}">
        <p14:creationId xmlns:p14="http://schemas.microsoft.com/office/powerpoint/2010/main" val="94587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158643" y="-337958"/>
            <a:ext cx="7793037" cy="1462087"/>
          </a:xfrm>
        </p:spPr>
        <p:txBody>
          <a:bodyPr>
            <a:normAutofit/>
          </a:bodyPr>
          <a:lstStyle/>
          <a:p>
            <a:pPr eaLnBrk="1" hangingPunct="1"/>
            <a:r>
              <a:rPr lang="zh-CN" altLang="en-US" dirty="0" smtClean="0">
                <a:latin typeface="Arial Unicode MS" pitchFamily="34" charset="-122"/>
                <a:ea typeface="Arial Unicode MS" pitchFamily="34" charset="-122"/>
                <a:cs typeface="Arial Unicode MS" pitchFamily="34" charset="-122"/>
              </a:rPr>
              <a:t>学习目标</a:t>
            </a:r>
          </a:p>
        </p:txBody>
      </p:sp>
      <p:sp>
        <p:nvSpPr>
          <p:cNvPr id="3075" name="Rectangle 3"/>
          <p:cNvSpPr>
            <a:spLocks noGrp="1" noChangeArrowheads="1"/>
          </p:cNvSpPr>
          <p:nvPr>
            <p:ph idx="1"/>
          </p:nvPr>
        </p:nvSpPr>
        <p:spPr>
          <a:xfrm>
            <a:off x="2342212" y="1472647"/>
            <a:ext cx="6549086" cy="4536504"/>
          </a:xfrm>
          <a:noFill/>
        </p:spPr>
        <p:txBody>
          <a:bodyPr>
            <a:normAutofit/>
          </a:bodyPr>
          <a:lstStyle/>
          <a:p>
            <a:pPr eaLnBrk="1" hangingPunct="1"/>
            <a:r>
              <a:rPr lang="zh-CN" altLang="en-US" dirty="0" smtClean="0">
                <a:latin typeface="微软雅黑" charset="0"/>
                <a:ea typeface="微软雅黑" charset="0"/>
                <a:cs typeface="Arial Unicode MS" pitchFamily="34" charset="-122"/>
              </a:rPr>
              <a:t>类的继承</a:t>
            </a:r>
            <a:endParaRPr lang="zh-CN" altLang="en-US" dirty="0">
              <a:latin typeface="微软雅黑" charset="0"/>
              <a:ea typeface="微软雅黑" charset="0"/>
              <a:cs typeface="Arial Unicode MS" pitchFamily="34" charset="-122"/>
            </a:endParaRPr>
          </a:p>
          <a:p>
            <a:pPr eaLnBrk="1" hangingPunct="1"/>
            <a:r>
              <a:rPr lang="en-US" altLang="zh-CN" dirty="0">
                <a:latin typeface="微软雅黑" charset="0"/>
                <a:ea typeface="微软雅黑" charset="0"/>
                <a:cs typeface="Arial Unicode MS" pitchFamily="34" charset="-122"/>
              </a:rPr>
              <a:t>this </a:t>
            </a:r>
            <a:r>
              <a:rPr lang="zh-CN" altLang="en-US" dirty="0">
                <a:latin typeface="微软雅黑" charset="0"/>
                <a:ea typeface="微软雅黑" charset="0"/>
                <a:cs typeface="Arial Unicode MS" pitchFamily="34" charset="-122"/>
              </a:rPr>
              <a:t>关键字</a:t>
            </a:r>
            <a:endParaRPr lang="en-US" altLang="zh-CN" dirty="0">
              <a:latin typeface="微软雅黑" charset="0"/>
              <a:ea typeface="微软雅黑" charset="0"/>
              <a:cs typeface="Arial Unicode MS" pitchFamily="34" charset="-122"/>
            </a:endParaRPr>
          </a:p>
          <a:p>
            <a:pPr eaLnBrk="1" hangingPunct="1"/>
            <a:r>
              <a:rPr lang="en-US" altLang="zh-CN" dirty="0">
                <a:latin typeface="微软雅黑" charset="0"/>
                <a:ea typeface="微软雅黑" charset="0"/>
                <a:cs typeface="Arial Unicode MS" pitchFamily="34" charset="-122"/>
              </a:rPr>
              <a:t>s</a:t>
            </a:r>
            <a:r>
              <a:rPr lang="en-US" altLang="zh-CN" dirty="0" smtClean="0">
                <a:latin typeface="微软雅黑" charset="0"/>
                <a:ea typeface="微软雅黑" charset="0"/>
                <a:cs typeface="Arial Unicode MS" pitchFamily="34" charset="-122"/>
              </a:rPr>
              <a:t>uper</a:t>
            </a:r>
            <a:r>
              <a:rPr lang="zh-CN" altLang="en-US" dirty="0" smtClean="0">
                <a:latin typeface="微软雅黑" charset="0"/>
                <a:ea typeface="微软雅黑" charset="0"/>
                <a:cs typeface="Arial Unicode MS" pitchFamily="34" charset="-122"/>
              </a:rPr>
              <a:t>关键字</a:t>
            </a:r>
            <a:endParaRPr lang="en-US" altLang="zh-CN" dirty="0" smtClean="0">
              <a:latin typeface="微软雅黑" charset="0"/>
              <a:ea typeface="微软雅黑" charset="0"/>
              <a:cs typeface="Arial Unicode MS" pitchFamily="34" charset="-122"/>
            </a:endParaRPr>
          </a:p>
          <a:p>
            <a:pPr eaLnBrk="1" hangingPunct="1"/>
            <a:r>
              <a:rPr lang="zh-CN" altLang="en-US" dirty="0">
                <a:latin typeface="微软雅黑" charset="0"/>
                <a:ea typeface="微软雅黑" charset="0"/>
                <a:cs typeface="Arial Unicode MS" pitchFamily="34" charset="-122"/>
              </a:rPr>
              <a:t>调用父类构造器</a:t>
            </a:r>
            <a:endParaRPr lang="en-US" altLang="zh-CN" dirty="0">
              <a:latin typeface="微软雅黑" charset="0"/>
              <a:ea typeface="微软雅黑" charset="0"/>
              <a:cs typeface="Arial Unicode MS" pitchFamily="34" charset="-122"/>
            </a:endParaRPr>
          </a:p>
          <a:p>
            <a:pPr eaLnBrk="1" hangingPunct="1"/>
            <a:r>
              <a:rPr lang="zh-CN" altLang="en-US" dirty="0">
                <a:latin typeface="微软雅黑" charset="0"/>
                <a:ea typeface="微软雅黑" charset="0"/>
                <a:cs typeface="Arial Unicode MS" pitchFamily="34" charset="-122"/>
              </a:rPr>
              <a:t>子</a:t>
            </a:r>
            <a:r>
              <a:rPr lang="zh-CN" altLang="en-US" dirty="0" smtClean="0">
                <a:latin typeface="微软雅黑" charset="0"/>
                <a:ea typeface="微软雅黑" charset="0"/>
                <a:cs typeface="Arial Unicode MS" pitchFamily="34" charset="-122"/>
              </a:rPr>
              <a:t>类实例化过程</a:t>
            </a:r>
            <a:endParaRPr dirty="0">
              <a:latin typeface="微软雅黑" charset="0"/>
              <a:ea typeface="微软雅黑"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58038" y="-88751"/>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练习</a:t>
            </a:r>
            <a:r>
              <a:rPr lang="en-US" altLang="zh-CN">
                <a:latin typeface="Arial Unicode MS" pitchFamily="34" charset="-122"/>
                <a:ea typeface="Arial Unicode MS" pitchFamily="34" charset="-122"/>
                <a:cs typeface="Arial Unicode MS" pitchFamily="34" charset="-122"/>
              </a:rPr>
              <a:t>3</a:t>
            </a:r>
            <a:endParaRPr lang="en-US" altLang="zh-CN" dirty="0" smtClean="0">
              <a:latin typeface="Arial Unicode MS" pitchFamily="34" charset="-122"/>
              <a:ea typeface="Arial Unicode MS" pitchFamily="34" charset="-122"/>
              <a:cs typeface="Arial Unicode MS" pitchFamily="34" charset="-122"/>
            </a:endParaRPr>
          </a:p>
        </p:txBody>
      </p:sp>
      <p:sp>
        <p:nvSpPr>
          <p:cNvPr id="29699" name="Rectangle 3"/>
          <p:cNvSpPr>
            <a:spLocks noGrp="1" noChangeArrowheads="1"/>
          </p:cNvSpPr>
          <p:nvPr>
            <p:ph idx="1"/>
          </p:nvPr>
        </p:nvSpPr>
        <p:spPr>
          <a:xfrm>
            <a:off x="1919288" y="2051050"/>
            <a:ext cx="8281168" cy="1161926"/>
          </a:xfrm>
        </p:spPr>
        <p:txBody>
          <a:bodyPr>
            <a:normAutofit fontScale="97500"/>
          </a:bodyPr>
          <a:lstStyle/>
          <a:p>
            <a:pPr eaLnBrk="1" hangingPunct="1">
              <a:buFontTx/>
              <a:buNone/>
            </a:pPr>
            <a:r>
              <a:rPr lang="en-US" altLang="zh-CN" dirty="0">
                <a:latin typeface="微软雅黑" charset="0"/>
                <a:ea typeface="微软雅黑" charset="0"/>
                <a:cs typeface="Arial Unicode MS" pitchFamily="34" charset="-122"/>
              </a:rPr>
              <a:t>  </a:t>
            </a:r>
            <a:r>
              <a:rPr lang="zh-CN" altLang="en-US" dirty="0">
                <a:latin typeface="微软雅黑" charset="0"/>
                <a:ea typeface="微软雅黑" charset="0"/>
                <a:cs typeface="Arial Unicode MS" pitchFamily="34" charset="-122"/>
              </a:rPr>
              <a:t>修改练习</a:t>
            </a:r>
            <a:r>
              <a:rPr lang="en-US" altLang="zh-CN" dirty="0">
                <a:latin typeface="微软雅黑" charset="0"/>
                <a:ea typeface="微软雅黑" charset="0"/>
                <a:cs typeface="Arial Unicode MS" pitchFamily="34" charset="-122"/>
              </a:rPr>
              <a:t>1</a:t>
            </a:r>
            <a:r>
              <a:rPr lang="zh-CN" altLang="en-US" dirty="0">
                <a:latin typeface="微软雅黑" charset="0"/>
                <a:ea typeface="微软雅黑" charset="0"/>
                <a:cs typeface="Arial Unicode MS" pitchFamily="34" charset="-122"/>
              </a:rPr>
              <a:t>中定义的</a:t>
            </a:r>
            <a:r>
              <a:rPr lang="en-US" altLang="zh-CN" dirty="0">
                <a:latin typeface="微软雅黑" charset="0"/>
                <a:ea typeface="微软雅黑" charset="0"/>
                <a:cs typeface="Arial Unicode MS" pitchFamily="34" charset="-122"/>
              </a:rPr>
              <a:t>Circle</a:t>
            </a:r>
            <a:r>
              <a:rPr lang="zh-CN" altLang="en-US" dirty="0">
                <a:latin typeface="微软雅黑" charset="0"/>
                <a:ea typeface="微软雅黑" charset="0"/>
                <a:cs typeface="Arial Unicode MS" pitchFamily="34" charset="-122"/>
              </a:rPr>
              <a:t>类和</a:t>
            </a:r>
            <a:r>
              <a:rPr lang="en-US" altLang="zh-CN" dirty="0">
                <a:latin typeface="微软雅黑" charset="0"/>
                <a:ea typeface="微软雅黑" charset="0"/>
                <a:cs typeface="Arial Unicode MS" pitchFamily="34" charset="-122"/>
              </a:rPr>
              <a:t>Cylinder</a:t>
            </a:r>
            <a:r>
              <a:rPr lang="zh-CN" altLang="en-US" dirty="0">
                <a:latin typeface="微软雅黑" charset="0"/>
                <a:ea typeface="微软雅黑" charset="0"/>
                <a:cs typeface="Arial Unicode MS" pitchFamily="34" charset="-122"/>
              </a:rPr>
              <a:t>类的构造方</a:t>
            </a:r>
            <a:endParaRPr lang="en-US" altLang="zh-CN" dirty="0">
              <a:latin typeface="微软雅黑" charset="0"/>
              <a:ea typeface="微软雅黑" charset="0"/>
              <a:cs typeface="Arial Unicode MS" pitchFamily="34" charset="-122"/>
            </a:endParaRPr>
          </a:p>
          <a:p>
            <a:pPr eaLnBrk="1" hangingPunct="1">
              <a:buFontTx/>
              <a:buNone/>
            </a:pPr>
            <a:r>
              <a:rPr lang="zh-CN" altLang="en-US" dirty="0">
                <a:latin typeface="微软雅黑" charset="0"/>
                <a:ea typeface="微软雅黑" charset="0"/>
                <a:cs typeface="Arial Unicode MS" pitchFamily="34" charset="-122"/>
              </a:rPr>
              <a:t>法，利用构造方法参数为对象的所有属性赋初值。</a:t>
            </a:r>
            <a:endParaRPr>
              <a:latin typeface="微软雅黑" charset="0"/>
              <a:ea typeface="微软雅黑" charset="0"/>
            </a:endParaRPr>
          </a:p>
        </p:txBody>
      </p:sp>
    </p:spTree>
    <p:extLst>
      <p:ext uri="{BB962C8B-B14F-4D97-AF65-F5344CB8AC3E}">
        <p14:creationId xmlns:p14="http://schemas.microsoft.com/office/powerpoint/2010/main" val="3724683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nvSpPr>
        <p:spPr>
          <a:xfrm>
            <a:off x="2723302" y="-122009"/>
            <a:ext cx="6608772"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en-US" dirty="0">
                <a:latin typeface="微软雅黑" charset="0"/>
                <a:ea typeface="微软雅黑" charset="0"/>
                <a:cs typeface="Arial Unicode MS" pitchFamily="34" charset="-122"/>
              </a:rPr>
              <a:t>初始化过程</a:t>
            </a:r>
          </a:p>
        </p:txBody>
      </p:sp>
      <p:sp>
        <p:nvSpPr>
          <p:cNvPr id="2" name="矩形 1"/>
          <p:cNvSpPr/>
          <p:nvPr/>
        </p:nvSpPr>
        <p:spPr>
          <a:xfrm>
            <a:off x="412955" y="1195022"/>
            <a:ext cx="4930878" cy="2554545"/>
          </a:xfrm>
          <a:prstGeom prst="rect">
            <a:avLst/>
          </a:prstGeom>
        </p:spPr>
        <p:txBody>
          <a:bodyPr wrap="square">
            <a:spAutoFit/>
          </a:bodyPr>
          <a:lstStyle/>
          <a:p>
            <a:r>
              <a:rPr lang="zh-CN" altLang="en-US" dirty="0">
                <a:solidFill>
                  <a:srgbClr val="333333"/>
                </a:solidFill>
                <a:latin typeface="Microsoft YaHei" panose="020B0503020204020204" pitchFamily="34" charset="-122"/>
                <a:ea typeface="Microsoft YaHei" panose="020B0503020204020204" pitchFamily="34" charset="-122"/>
              </a:rPr>
              <a:t>对于一个简单类的初始化过程是：</a:t>
            </a:r>
          </a:p>
          <a:p>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static </a:t>
            </a:r>
            <a:r>
              <a:rPr lang="zh-CN" altLang="en-US" dirty="0">
                <a:solidFill>
                  <a:srgbClr val="333333"/>
                </a:solidFill>
                <a:latin typeface="Microsoft YaHei" panose="020B0503020204020204" pitchFamily="34" charset="-122"/>
                <a:ea typeface="Microsoft YaHei" panose="020B0503020204020204" pitchFamily="34" charset="-122"/>
              </a:rPr>
              <a:t>修饰的模块（</a:t>
            </a:r>
            <a:r>
              <a:rPr lang="en-US" altLang="zh-CN" dirty="0">
                <a:solidFill>
                  <a:srgbClr val="333333"/>
                </a:solidFill>
                <a:latin typeface="Microsoft YaHei" panose="020B0503020204020204" pitchFamily="34" charset="-122"/>
                <a:ea typeface="Microsoft YaHei" panose="020B0503020204020204" pitchFamily="34" charset="-122"/>
              </a:rPr>
              <a:t>static</a:t>
            </a:r>
            <a:r>
              <a:rPr lang="zh-CN" altLang="en-US" dirty="0">
                <a:solidFill>
                  <a:srgbClr val="333333"/>
                </a:solidFill>
                <a:latin typeface="Microsoft YaHei" panose="020B0503020204020204" pitchFamily="34" charset="-122"/>
                <a:ea typeface="Microsoft YaHei" panose="020B0503020204020204" pitchFamily="34" charset="-122"/>
              </a:rPr>
              <a:t>变量和</a:t>
            </a:r>
            <a:r>
              <a:rPr lang="en-US" altLang="zh-CN" dirty="0">
                <a:solidFill>
                  <a:srgbClr val="333333"/>
                </a:solidFill>
                <a:latin typeface="Microsoft YaHei" panose="020B0503020204020204" pitchFamily="34" charset="-122"/>
                <a:ea typeface="Microsoft YaHei" panose="020B0503020204020204" pitchFamily="34" charset="-122"/>
              </a:rPr>
              <a:t>static </a:t>
            </a:r>
            <a:r>
              <a:rPr lang="zh-CN" altLang="en-US" dirty="0">
                <a:solidFill>
                  <a:srgbClr val="333333"/>
                </a:solidFill>
                <a:latin typeface="Microsoft YaHei" panose="020B0503020204020204" pitchFamily="34" charset="-122"/>
                <a:ea typeface="Microsoft YaHei" panose="020B0503020204020204" pitchFamily="34" charset="-122"/>
              </a:rPr>
              <a:t>块）  </a:t>
            </a:r>
            <a:r>
              <a:rPr lang="en-US" altLang="zh-CN" dirty="0">
                <a:solidFill>
                  <a:srgbClr val="333333"/>
                </a:solidFill>
                <a:latin typeface="Microsoft YaHei" panose="020B0503020204020204" pitchFamily="34" charset="-122"/>
                <a:ea typeface="Microsoft YaHei" panose="020B0503020204020204" pitchFamily="34" charset="-122"/>
              </a:rPr>
              <a:t>---&gt; </a:t>
            </a:r>
            <a:r>
              <a:rPr lang="zh-CN" altLang="en-US" dirty="0">
                <a:solidFill>
                  <a:srgbClr val="333333"/>
                </a:solidFill>
                <a:latin typeface="Microsoft YaHei" panose="020B0503020204020204" pitchFamily="34" charset="-122"/>
                <a:ea typeface="Microsoft YaHei" panose="020B0503020204020204" pitchFamily="34" charset="-122"/>
              </a:rPr>
              <a:t>按照代码顺序依次执行。</a:t>
            </a:r>
          </a:p>
          <a:p>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a:t>
            </a:r>
          </a:p>
          <a:p>
            <a:r>
              <a:rPr lang="en-US" altLang="zh-CN" dirty="0">
                <a:solidFill>
                  <a:srgbClr val="333333"/>
                </a:solidFill>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实例变量  及非</a:t>
            </a:r>
            <a:r>
              <a:rPr lang="en-US" altLang="zh-CN" dirty="0">
                <a:solidFill>
                  <a:srgbClr val="333333"/>
                </a:solidFill>
                <a:latin typeface="Microsoft YaHei" panose="020B0503020204020204" pitchFamily="34" charset="-122"/>
                <a:ea typeface="Microsoft YaHei" panose="020B0503020204020204" pitchFamily="34" charset="-122"/>
              </a:rPr>
              <a:t>static</a:t>
            </a:r>
            <a:r>
              <a:rPr lang="zh-CN" altLang="en-US" dirty="0">
                <a:solidFill>
                  <a:srgbClr val="333333"/>
                </a:solidFill>
                <a:latin typeface="Microsoft YaHei" panose="020B0503020204020204" pitchFamily="34" charset="-122"/>
                <a:ea typeface="Microsoft YaHei" panose="020B0503020204020204" pitchFamily="34" charset="-122"/>
              </a:rPr>
              <a:t>模块</a:t>
            </a:r>
            <a:r>
              <a:rPr lang="en-US" altLang="zh-CN" dirty="0">
                <a:solidFill>
                  <a:srgbClr val="333333"/>
                </a:solidFill>
                <a:latin typeface="Microsoft YaHei" panose="020B0503020204020204" pitchFamily="34" charset="-122"/>
                <a:ea typeface="Microsoft YaHei" panose="020B0503020204020204" pitchFamily="34" charset="-122"/>
              </a:rPr>
              <a:t>---&gt; </a:t>
            </a:r>
            <a:r>
              <a:rPr lang="zh-CN" altLang="en-US" dirty="0">
                <a:solidFill>
                  <a:srgbClr val="333333"/>
                </a:solidFill>
                <a:latin typeface="Microsoft YaHei" panose="020B0503020204020204" pitchFamily="34" charset="-122"/>
                <a:ea typeface="Microsoft YaHei" panose="020B0503020204020204" pitchFamily="34" charset="-122"/>
              </a:rPr>
              <a:t>按照代码顺序依次执行。</a:t>
            </a:r>
          </a:p>
          <a:p>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a:t>
            </a:r>
          </a:p>
          <a:p>
            <a:r>
              <a:rPr lang="en-US" altLang="zh-CN" dirty="0">
                <a:solidFill>
                  <a:srgbClr val="333333"/>
                </a:solidFill>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构造函数 </a:t>
            </a:r>
            <a:r>
              <a:rPr lang="en-US" altLang="zh-CN" dirty="0">
                <a:solidFill>
                  <a:srgbClr val="333333"/>
                </a:solidFill>
                <a:latin typeface="Microsoft YaHei" panose="020B0503020204020204" pitchFamily="34" charset="-122"/>
                <a:ea typeface="Microsoft YaHei" panose="020B0503020204020204" pitchFamily="34" charset="-122"/>
              </a:rPr>
              <a:t>---&gt; </a:t>
            </a:r>
            <a:r>
              <a:rPr lang="zh-CN" altLang="en-US" dirty="0">
                <a:solidFill>
                  <a:srgbClr val="333333"/>
                </a:solidFill>
                <a:latin typeface="Microsoft YaHei" panose="020B0503020204020204" pitchFamily="34" charset="-122"/>
                <a:ea typeface="Microsoft YaHei" panose="020B0503020204020204" pitchFamily="34" charset="-122"/>
              </a:rPr>
              <a:t>执行对应的构造函数。</a:t>
            </a:r>
          </a:p>
        </p:txBody>
      </p:sp>
      <p:sp>
        <p:nvSpPr>
          <p:cNvPr id="4" name="矩形 3"/>
          <p:cNvSpPr/>
          <p:nvPr/>
        </p:nvSpPr>
        <p:spPr>
          <a:xfrm>
            <a:off x="147483" y="4182321"/>
            <a:ext cx="6051756" cy="1569660"/>
          </a:xfrm>
          <a:prstGeom prst="rect">
            <a:avLst/>
          </a:prstGeom>
        </p:spPr>
        <p:txBody>
          <a:bodyPr wrap="square">
            <a:spAutoFit/>
          </a:bodyPr>
          <a:lstStyle/>
          <a:p>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Cup {</a:t>
            </a:r>
          </a:p>
          <a:p>
            <a:r>
              <a:rPr lang="en-US" altLang="zh-CN" sz="1600" dirty="0">
                <a:solidFill>
                  <a:srgbClr val="000000"/>
                </a:solidFill>
                <a:latin typeface="Consolas" panose="020B0609020204030204" pitchFamily="49" charset="0"/>
              </a:rPr>
              <a:t>Cup(</a:t>
            </a:r>
            <a:r>
              <a:rPr lang="en-US" altLang="zh-CN" sz="1600" b="1" dirty="0" err="1">
                <a:solidFill>
                  <a:srgbClr val="7F0055"/>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6A3E3E"/>
                </a:solidFill>
                <a:latin typeface="Consolas" panose="020B0609020204030204" pitchFamily="49" charset="0"/>
              </a:rPr>
              <a:t>i</a:t>
            </a:r>
            <a:r>
              <a:rPr lang="en-US" altLang="zh-CN" sz="1600" b="1" dirty="0">
                <a:solidFill>
                  <a:srgbClr val="000000"/>
                </a:solidFill>
                <a:latin typeface="Consolas" panose="020B0609020204030204" pitchFamily="49" charset="0"/>
              </a:rPr>
              <a:t>) {</a:t>
            </a:r>
          </a:p>
          <a:p>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out</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"new Cup("</a:t>
            </a:r>
            <a:r>
              <a:rPr lang="en-US" altLang="zh-CN" sz="1600" b="1" i="1" dirty="0">
                <a:solidFill>
                  <a:srgbClr val="000000"/>
                </a:solidFill>
                <a:latin typeface="Consolas" panose="020B0609020204030204" pitchFamily="49" charset="0"/>
              </a:rPr>
              <a:t> + </a:t>
            </a:r>
            <a:r>
              <a:rPr lang="en-US" altLang="zh-CN" sz="1600" b="1" i="1" dirty="0" err="1">
                <a:solidFill>
                  <a:srgbClr val="6A3E3E"/>
                </a:solidFill>
                <a:latin typeface="Consolas" panose="020B0609020204030204" pitchFamily="49" charset="0"/>
              </a:rPr>
              <a:t>i</a:t>
            </a:r>
            <a:r>
              <a:rPr lang="en-US" altLang="zh-CN" sz="1600" b="1" i="1" dirty="0">
                <a:solidFill>
                  <a:srgbClr val="000000"/>
                </a:solidFill>
                <a:latin typeface="Consolas" panose="020B0609020204030204" pitchFamily="49" charset="0"/>
              </a:rPr>
              <a:t> + </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p>
          <a:p>
            <a:endParaRPr lang="zh-CN" altLang="en-US" sz="1600" dirty="0">
              <a:latin typeface="Consolas" panose="020B0609020204030204" pitchFamily="49" charset="0"/>
            </a:endParaRPr>
          </a:p>
        </p:txBody>
      </p:sp>
      <p:sp>
        <p:nvSpPr>
          <p:cNvPr id="7" name="矩形 6"/>
          <p:cNvSpPr/>
          <p:nvPr/>
        </p:nvSpPr>
        <p:spPr>
          <a:xfrm>
            <a:off x="5343833" y="911607"/>
            <a:ext cx="6572864" cy="5509200"/>
          </a:xfrm>
          <a:prstGeom prst="rect">
            <a:avLst/>
          </a:prstGeom>
        </p:spPr>
        <p:txBody>
          <a:bodyPr wrap="square">
            <a:spAutoFit/>
          </a:bodyPr>
          <a:lstStyle/>
          <a:p>
            <a:r>
              <a:rPr lang="en-US" altLang="zh-CN" sz="1600" b="1" dirty="0">
                <a:solidFill>
                  <a:srgbClr val="7F0055"/>
                </a:solidFill>
                <a:latin typeface="Consolas" panose="020B0609020204030204" pitchFamily="49" charset="0"/>
              </a:rPr>
              <a:t>class</a:t>
            </a:r>
            <a:r>
              <a:rPr lang="en-US" altLang="zh-CN"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Bowl {</a:t>
            </a:r>
          </a:p>
          <a:p>
            <a:r>
              <a:rPr lang="en-US" altLang="zh-CN" sz="1600" dirty="0">
                <a:solidFill>
                  <a:srgbClr val="000000"/>
                </a:solidFill>
                <a:latin typeface="Consolas" panose="020B0609020204030204" pitchFamily="49" charset="0"/>
              </a:rPr>
              <a:t>Cup </a:t>
            </a:r>
            <a:r>
              <a:rPr lang="en-US" altLang="zh-CN" sz="1600" dirty="0">
                <a:solidFill>
                  <a:srgbClr val="0000C0"/>
                </a:solidFill>
                <a:latin typeface="Consolas" panose="020B0609020204030204" pitchFamily="49" charset="0"/>
              </a:rPr>
              <a:t>c1</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Cup </a:t>
            </a:r>
            <a:r>
              <a:rPr lang="en-US" altLang="zh-CN" sz="1600" dirty="0">
                <a:solidFill>
                  <a:srgbClr val="0000C0"/>
                </a:solidFill>
                <a:latin typeface="Consolas" panose="020B0609020204030204" pitchFamily="49" charset="0"/>
              </a:rPr>
              <a:t>c2</a:t>
            </a:r>
            <a:r>
              <a:rPr lang="en-US" altLang="zh-CN" sz="1600" dirty="0">
                <a:solidFill>
                  <a:srgbClr val="000000"/>
                </a:solidFill>
                <a:latin typeface="Consolas" panose="020B0609020204030204" pitchFamily="49" charset="0"/>
              </a:rPr>
              <a:t>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Cup(2);</a:t>
            </a:r>
          </a:p>
          <a:p>
            <a:r>
              <a:rPr lang="en-US" altLang="zh-CN" sz="1600" dirty="0">
                <a:solidFill>
                  <a:srgbClr val="000000"/>
                </a:solidFill>
                <a:latin typeface="Consolas" panose="020B0609020204030204" pitchFamily="49" charset="0"/>
              </a:rPr>
              <a:t>{</a:t>
            </a:r>
          </a:p>
          <a:p>
            <a:r>
              <a:rPr lang="en-US" altLang="zh-CN" sz="1600" dirty="0">
                <a:solidFill>
                  <a:srgbClr val="0000C0"/>
                </a:solidFill>
                <a:latin typeface="Consolas" panose="020B0609020204030204" pitchFamily="49" charset="0"/>
              </a:rPr>
              <a:t>c1</a:t>
            </a:r>
            <a:r>
              <a:rPr lang="en-US" altLang="zh-CN" sz="1600" dirty="0">
                <a:solidFill>
                  <a:srgbClr val="000000"/>
                </a:solidFill>
                <a:latin typeface="Consolas" panose="020B0609020204030204" pitchFamily="49" charset="0"/>
              </a:rPr>
              <a:t> = </a:t>
            </a:r>
            <a:r>
              <a:rPr lang="en-US" altLang="zh-CN" sz="1600" b="1" dirty="0">
                <a:solidFill>
                  <a:srgbClr val="7F0055"/>
                </a:solidFill>
                <a:latin typeface="Consolas" panose="020B0609020204030204" pitchFamily="49" charset="0"/>
              </a:rPr>
              <a:t>new</a:t>
            </a:r>
            <a:r>
              <a:rPr lang="en-US" altLang="zh-CN" sz="1600" b="1" dirty="0">
                <a:solidFill>
                  <a:srgbClr val="000000"/>
                </a:solidFill>
                <a:latin typeface="Consolas" panose="020B0609020204030204" pitchFamily="49" charset="0"/>
              </a:rPr>
              <a:t> Cup(1);</a:t>
            </a:r>
          </a:p>
          <a:p>
            <a:r>
              <a:rPr lang="en-US" altLang="zh-CN" sz="1600" dirty="0">
                <a:solidFill>
                  <a:srgbClr val="000000"/>
                </a:solidFill>
                <a:latin typeface="Consolas" panose="020B0609020204030204" pitchFamily="49" charset="0"/>
              </a:rPr>
              <a:t>}</a:t>
            </a:r>
          </a:p>
          <a:p>
            <a:r>
              <a:rPr lang="en-US" altLang="zh-CN" sz="1600" b="1" dirty="0">
                <a:solidFill>
                  <a:srgbClr val="7F0055"/>
                </a:solidFill>
                <a:latin typeface="Consolas" panose="020B0609020204030204" pitchFamily="49" charset="0"/>
              </a:rPr>
              <a:t>static</a:t>
            </a:r>
            <a:r>
              <a:rPr lang="en-US" altLang="zh-CN" sz="1600" b="1" dirty="0">
                <a:solidFill>
                  <a:srgbClr val="000000"/>
                </a:solidFill>
                <a:latin typeface="Consolas" panose="020B0609020204030204" pitchFamily="49" charset="0"/>
              </a:rPr>
              <a:t> {</a:t>
            </a:r>
          </a:p>
          <a:p>
            <a:r>
              <a:rPr lang="en-US" altLang="zh-CN" sz="1600" i="1" dirty="0">
                <a:solidFill>
                  <a:srgbClr val="0000C0"/>
                </a:solidFill>
                <a:latin typeface="Consolas" panose="020B0609020204030204" pitchFamily="49" charset="0"/>
              </a:rPr>
              <a:t>c4</a:t>
            </a:r>
            <a:r>
              <a:rPr lang="en-US" altLang="zh-CN" sz="1600" i="1" dirty="0">
                <a:solidFill>
                  <a:srgbClr val="000000"/>
                </a:solidFill>
                <a:latin typeface="Consolas" panose="020B0609020204030204" pitchFamily="49" charset="0"/>
              </a:rPr>
              <a:t> = </a:t>
            </a:r>
            <a:r>
              <a:rPr lang="en-US" altLang="zh-CN" sz="1600" b="1" i="1" dirty="0">
                <a:solidFill>
                  <a:srgbClr val="7F0055"/>
                </a:solidFill>
                <a:latin typeface="Consolas" panose="020B0609020204030204" pitchFamily="49" charset="0"/>
              </a:rPr>
              <a:t>new</a:t>
            </a:r>
            <a:r>
              <a:rPr lang="en-US" altLang="zh-CN" sz="1600" b="1" i="1" dirty="0">
                <a:solidFill>
                  <a:srgbClr val="000000"/>
                </a:solidFill>
                <a:latin typeface="Consolas" panose="020B0609020204030204" pitchFamily="49" charset="0"/>
              </a:rPr>
              <a:t> Cup(4);</a:t>
            </a:r>
          </a:p>
          <a:p>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out</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"Bowl</a:t>
            </a:r>
            <a:r>
              <a:rPr lang="zh-CN" altLang="en-US" sz="1600" b="1" i="1" dirty="0">
                <a:solidFill>
                  <a:srgbClr val="2A00FF"/>
                </a:solidFill>
                <a:latin typeface="Consolas" panose="020B0609020204030204" pitchFamily="49" charset="0"/>
              </a:rPr>
              <a:t>中的静态快</a:t>
            </a:r>
            <a:r>
              <a:rPr lang="en-US" altLang="zh-CN" sz="1600" b="1" i="1" dirty="0">
                <a:solidFill>
                  <a:srgbClr val="2A00FF"/>
                </a:solidFill>
                <a:latin typeface="Consolas" panose="020B0609020204030204" pitchFamily="49" charset="0"/>
              </a:rPr>
              <a:t>,</a:t>
            </a:r>
            <a:r>
              <a:rPr lang="zh-CN" altLang="en-US" sz="1600" b="1" i="1" dirty="0">
                <a:solidFill>
                  <a:srgbClr val="2A00FF"/>
                </a:solidFill>
                <a:latin typeface="Consolas" panose="020B0609020204030204" pitchFamily="49" charset="0"/>
              </a:rPr>
              <a:t>静态块只在类加载的时候运行，所以只运行一次</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p>
          <a:p>
            <a:r>
              <a:rPr lang="en-US" altLang="zh-CN" sz="1600" b="1" dirty="0">
                <a:solidFill>
                  <a:srgbClr val="7F0055"/>
                </a:solidFill>
                <a:latin typeface="Consolas" panose="020B0609020204030204" pitchFamily="49" charset="0"/>
              </a:rPr>
              <a:t>static</a:t>
            </a:r>
            <a:r>
              <a:rPr lang="en-US" altLang="zh-CN" sz="1600" b="1" dirty="0">
                <a:solidFill>
                  <a:srgbClr val="000000"/>
                </a:solidFill>
                <a:latin typeface="Consolas" panose="020B0609020204030204" pitchFamily="49" charset="0"/>
              </a:rPr>
              <a:t> Cup </a:t>
            </a:r>
            <a:r>
              <a:rPr lang="en-US" altLang="zh-CN" sz="1600" b="1" i="1" dirty="0">
                <a:solidFill>
                  <a:srgbClr val="0000C0"/>
                </a:solidFill>
                <a:latin typeface="Consolas" panose="020B0609020204030204" pitchFamily="49" charset="0"/>
              </a:rPr>
              <a:t>c3</a:t>
            </a:r>
            <a:r>
              <a:rPr lang="en-US" altLang="zh-CN" sz="1600" b="1" i="1" dirty="0">
                <a:solidFill>
                  <a:srgbClr val="000000"/>
                </a:solidFill>
                <a:latin typeface="Consolas" panose="020B0609020204030204" pitchFamily="49" charset="0"/>
              </a:rPr>
              <a:t> = </a:t>
            </a:r>
            <a:r>
              <a:rPr lang="en-US" altLang="zh-CN" sz="1600" b="1" i="1" dirty="0">
                <a:solidFill>
                  <a:srgbClr val="7F0055"/>
                </a:solidFill>
                <a:latin typeface="Consolas" panose="020B0609020204030204" pitchFamily="49" charset="0"/>
              </a:rPr>
              <a:t>new</a:t>
            </a:r>
            <a:r>
              <a:rPr lang="en-US" altLang="zh-CN" sz="1600" b="1" i="1" dirty="0">
                <a:solidFill>
                  <a:srgbClr val="000000"/>
                </a:solidFill>
                <a:latin typeface="Consolas" panose="020B0609020204030204" pitchFamily="49" charset="0"/>
              </a:rPr>
              <a:t> Cup(3);</a:t>
            </a:r>
          </a:p>
          <a:p>
            <a:r>
              <a:rPr lang="en-US" altLang="zh-CN" sz="1600" b="1" dirty="0">
                <a:solidFill>
                  <a:srgbClr val="7F0055"/>
                </a:solidFill>
                <a:latin typeface="Consolas" panose="020B0609020204030204" pitchFamily="49" charset="0"/>
              </a:rPr>
              <a:t>static</a:t>
            </a:r>
            <a:r>
              <a:rPr lang="en-US" altLang="zh-CN" sz="1600" b="1" dirty="0">
                <a:solidFill>
                  <a:srgbClr val="000000"/>
                </a:solidFill>
                <a:latin typeface="Consolas" panose="020B0609020204030204" pitchFamily="49" charset="0"/>
              </a:rPr>
              <a:t> Cup </a:t>
            </a:r>
            <a:r>
              <a:rPr lang="en-US" altLang="zh-CN" sz="1600" b="1" i="1" dirty="0">
                <a:solidFill>
                  <a:srgbClr val="0000C0"/>
                </a:solidFill>
                <a:latin typeface="Consolas" panose="020B0609020204030204" pitchFamily="49" charset="0"/>
              </a:rPr>
              <a:t>c4</a:t>
            </a:r>
            <a:r>
              <a:rPr lang="en-US" altLang="zh-CN" sz="1600" b="1" i="1" dirty="0">
                <a:solidFill>
                  <a:srgbClr val="000000"/>
                </a:solidFill>
                <a:latin typeface="Consolas" panose="020B0609020204030204" pitchFamily="49" charset="0"/>
              </a:rPr>
              <a:t>;</a:t>
            </a:r>
          </a:p>
          <a:p>
            <a:endParaRPr lang="zh-CN" altLang="en-US" sz="1600" dirty="0">
              <a:latin typeface="Consolas" panose="020B0609020204030204" pitchFamily="49" charset="0"/>
            </a:endParaRPr>
          </a:p>
          <a:p>
            <a:r>
              <a:rPr lang="en-US" altLang="zh-CN" sz="1600" dirty="0">
                <a:solidFill>
                  <a:srgbClr val="000000"/>
                </a:solidFill>
                <a:latin typeface="Consolas" panose="020B0609020204030204" pitchFamily="49" charset="0"/>
              </a:rPr>
              <a:t>Bowl() {</a:t>
            </a:r>
          </a:p>
          <a:p>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out</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"new Bowl()"</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p>
          <a:p>
            <a:endParaRPr lang="zh-CN" altLang="en-US" sz="1600" dirty="0">
              <a:latin typeface="Consolas" panose="020B0609020204030204" pitchFamily="49" charset="0"/>
            </a:endParaRPr>
          </a:p>
          <a:p>
            <a:r>
              <a:rPr lang="en-US" altLang="zh-CN" sz="1600" b="1" dirty="0">
                <a:solidFill>
                  <a:srgbClr val="7F0055"/>
                </a:solidFill>
                <a:latin typeface="Consolas" panose="020B0609020204030204" pitchFamily="49" charset="0"/>
              </a:rPr>
              <a:t>static</a:t>
            </a:r>
            <a:r>
              <a:rPr lang="en-US" altLang="zh-CN" sz="1600" b="1" dirty="0">
                <a:solidFill>
                  <a:srgbClr val="000000"/>
                </a:solidFill>
                <a:latin typeface="Consolas" panose="020B0609020204030204" pitchFamily="49" charset="0"/>
              </a:rPr>
              <a:t> </a:t>
            </a:r>
            <a:r>
              <a:rPr lang="en-US" altLang="zh-CN" sz="1600" b="1" dirty="0">
                <a:solidFill>
                  <a:srgbClr val="7F0055"/>
                </a:solidFill>
                <a:latin typeface="Consolas" panose="020B0609020204030204" pitchFamily="49" charset="0"/>
              </a:rPr>
              <a:t>void</a:t>
            </a:r>
            <a:r>
              <a:rPr lang="en-US" altLang="zh-CN" sz="1600" b="1" dirty="0">
                <a:solidFill>
                  <a:srgbClr val="000000"/>
                </a:solidFill>
                <a:latin typeface="Consolas" panose="020B0609020204030204" pitchFamily="49" charset="0"/>
              </a:rPr>
              <a:t> f() {</a:t>
            </a:r>
          </a:p>
          <a:p>
            <a:r>
              <a:rPr lang="en-US" altLang="zh-CN" sz="1600" dirty="0" err="1">
                <a:solidFill>
                  <a:srgbClr val="000000"/>
                </a:solidFill>
                <a:latin typeface="Consolas" panose="020B0609020204030204" pitchFamily="49" charset="0"/>
              </a:rPr>
              <a:t>System.</a:t>
            </a:r>
            <a:r>
              <a:rPr lang="en-US" altLang="zh-CN" sz="1600" b="1" i="1" dirty="0" err="1">
                <a:solidFill>
                  <a:srgbClr val="0000C0"/>
                </a:solidFill>
                <a:latin typeface="Consolas" panose="020B0609020204030204" pitchFamily="49" charset="0"/>
              </a:rPr>
              <a:t>out</a:t>
            </a:r>
            <a:r>
              <a:rPr lang="en-US" altLang="zh-CN" sz="1600" b="1" i="1" dirty="0" err="1">
                <a:solidFill>
                  <a:srgbClr val="000000"/>
                </a:solidFill>
                <a:latin typeface="Consolas" panose="020B0609020204030204" pitchFamily="49" charset="0"/>
              </a:rPr>
              <a:t>.println</a:t>
            </a:r>
            <a:r>
              <a:rPr lang="en-US" altLang="zh-CN" sz="1600" b="1" i="1" dirty="0">
                <a:solidFill>
                  <a:srgbClr val="000000"/>
                </a:solidFill>
                <a:latin typeface="Consolas" panose="020B0609020204030204" pitchFamily="49" charset="0"/>
              </a:rPr>
              <a:t>(</a:t>
            </a:r>
            <a:r>
              <a:rPr lang="en-US" altLang="zh-CN" sz="1600" b="1" i="1" dirty="0">
                <a:solidFill>
                  <a:srgbClr val="2A00FF"/>
                </a:solidFill>
                <a:latin typeface="Consolas" panose="020B0609020204030204" pitchFamily="49" charset="0"/>
              </a:rPr>
              <a:t>"Bowl</a:t>
            </a:r>
            <a:r>
              <a:rPr lang="zh-CN" altLang="en-US" sz="1600" b="1" i="1" dirty="0">
                <a:solidFill>
                  <a:srgbClr val="2A00FF"/>
                </a:solidFill>
                <a:latin typeface="Consolas" panose="020B0609020204030204" pitchFamily="49" charset="0"/>
              </a:rPr>
              <a:t>中的静态方法</a:t>
            </a:r>
            <a:r>
              <a:rPr lang="en-US" altLang="zh-CN" sz="1600" b="1" i="1" dirty="0">
                <a:solidFill>
                  <a:srgbClr val="2A00FF"/>
                </a:solidFill>
                <a:latin typeface="Consolas" panose="020B0609020204030204" pitchFamily="49" charset="0"/>
              </a:rPr>
              <a:t>f()</a:t>
            </a:r>
            <a:r>
              <a:rPr lang="zh-CN" altLang="en-US" sz="1600" b="1" i="1" dirty="0">
                <a:solidFill>
                  <a:srgbClr val="2A00FF"/>
                </a:solidFill>
                <a:latin typeface="Consolas" panose="020B0609020204030204" pitchFamily="49" charset="0"/>
              </a:rPr>
              <a:t>被访问</a:t>
            </a:r>
            <a:r>
              <a:rPr lang="en-US" altLang="zh-CN" sz="1600" b="1" i="1" dirty="0">
                <a:solidFill>
                  <a:srgbClr val="2A00FF"/>
                </a:solidFill>
                <a:latin typeface="Consolas" panose="020B0609020204030204" pitchFamily="49" charset="0"/>
              </a:rPr>
              <a:t>"</a:t>
            </a:r>
            <a:r>
              <a:rPr lang="en-US" altLang="zh-CN" sz="1600" b="1" i="1"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p>
        </p:txBody>
      </p:sp>
    </p:spTree>
    <p:extLst>
      <p:ext uri="{BB962C8B-B14F-4D97-AF65-F5344CB8AC3E}">
        <p14:creationId xmlns:p14="http://schemas.microsoft.com/office/powerpoint/2010/main" val="2779623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nvSpPr>
        <p:spPr>
          <a:xfrm>
            <a:off x="2723302" y="-122009"/>
            <a:ext cx="6608772"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en-US" dirty="0">
                <a:latin typeface="微软雅黑" charset="0"/>
                <a:ea typeface="微软雅黑" charset="0"/>
                <a:cs typeface="Arial Unicode MS" pitchFamily="34" charset="-122"/>
              </a:rPr>
              <a:t>初始化过程</a:t>
            </a:r>
          </a:p>
        </p:txBody>
      </p:sp>
      <p:sp>
        <p:nvSpPr>
          <p:cNvPr id="4" name="矩形 3"/>
          <p:cNvSpPr/>
          <p:nvPr/>
        </p:nvSpPr>
        <p:spPr>
          <a:xfrm>
            <a:off x="117987" y="1367537"/>
            <a:ext cx="6553201" cy="317009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Test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Bowl.</a:t>
            </a:r>
            <a:r>
              <a:rPr lang="en-US" altLang="zh-CN" i="1" dirty="0" err="1">
                <a:solidFill>
                  <a:srgbClr val="000000"/>
                </a:solidFill>
                <a:latin typeface="Consolas" panose="020B0609020204030204" pitchFamily="49" charset="0"/>
              </a:rPr>
              <a:t>f</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zh-CN" altLang="en-US" b="1" i="1" dirty="0">
                <a:solidFill>
                  <a:srgbClr val="2A00FF"/>
                </a:solidFill>
                <a:latin typeface="Consolas" panose="020B0609020204030204" pitchFamily="49" charset="0"/>
              </a:rPr>
              <a:t>实例化一个</a:t>
            </a:r>
            <a:r>
              <a:rPr lang="en-US" altLang="zh-CN" b="1" i="1" dirty="0">
                <a:solidFill>
                  <a:srgbClr val="2A00FF"/>
                </a:solidFill>
                <a:latin typeface="Consolas" panose="020B0609020204030204" pitchFamily="49" charset="0"/>
              </a:rPr>
              <a:t>Bowl</a:t>
            </a:r>
            <a:r>
              <a:rPr lang="zh-CN" altLang="en-US" b="1" i="1" dirty="0">
                <a:solidFill>
                  <a:srgbClr val="2A00FF"/>
                </a:solidFill>
                <a:latin typeface="Consolas" panose="020B0609020204030204" pitchFamily="49" charset="0"/>
              </a:rPr>
              <a:t>对象</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Bowl();</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zh-CN" altLang="en-US" b="1" i="1" dirty="0">
                <a:solidFill>
                  <a:srgbClr val="2A00FF"/>
                </a:solidFill>
                <a:latin typeface="Consolas" panose="020B0609020204030204" pitchFamily="49" charset="0"/>
              </a:rPr>
              <a:t>再实例化一个</a:t>
            </a:r>
            <a:r>
              <a:rPr lang="en-US" altLang="zh-CN" b="1" i="1" dirty="0">
                <a:solidFill>
                  <a:srgbClr val="2A00FF"/>
                </a:solidFill>
                <a:latin typeface="Consolas" panose="020B0609020204030204" pitchFamily="49" charset="0"/>
              </a:rPr>
              <a:t>Bowl</a:t>
            </a:r>
            <a:r>
              <a:rPr lang="zh-CN" altLang="en-US" b="1" i="1" dirty="0">
                <a:solidFill>
                  <a:srgbClr val="2A00FF"/>
                </a:solidFill>
                <a:latin typeface="Consolas" panose="020B0609020204030204" pitchFamily="49" charset="0"/>
              </a:rPr>
              <a:t>对象</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Bowl();</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cxnSp>
        <p:nvCxnSpPr>
          <p:cNvPr id="6" name="直接箭头连接符 5"/>
          <p:cNvCxnSpPr/>
          <p:nvPr/>
        </p:nvCxnSpPr>
        <p:spPr bwMode="auto">
          <a:xfrm flipV="1">
            <a:off x="4001730" y="2005782"/>
            <a:ext cx="2025959" cy="825909"/>
          </a:xfrm>
          <a:prstGeom prst="straightConnector1">
            <a:avLst/>
          </a:prstGeom>
          <a:noFill/>
          <a:ln w="9525" cap="flat" cmpd="sng" algn="ctr">
            <a:solidFill>
              <a:schemeClr val="tx1"/>
            </a:solidFill>
            <a:prstDash val="solid"/>
            <a:round/>
            <a:headEnd type="none" w="med" len="med"/>
            <a:tailEnd type="triangle"/>
          </a:ln>
          <a:effectLst/>
        </p:spPr>
      </p:cxnSp>
      <p:sp>
        <p:nvSpPr>
          <p:cNvPr id="7" name="矩形 6"/>
          <p:cNvSpPr/>
          <p:nvPr/>
        </p:nvSpPr>
        <p:spPr>
          <a:xfrm>
            <a:off x="6027688" y="1367537"/>
            <a:ext cx="4572000" cy="707886"/>
          </a:xfrm>
          <a:prstGeom prst="rect">
            <a:avLst/>
          </a:prstGeom>
        </p:spPr>
        <p:txBody>
          <a:bodyPr>
            <a:spAutoFit/>
          </a:bodyPr>
          <a:lstStyle/>
          <a:p>
            <a:r>
              <a:rPr lang="zh-CN" altLang="en-US" dirty="0">
                <a:solidFill>
                  <a:schemeClr val="tx1"/>
                </a:solidFill>
                <a:latin typeface="-apple-system"/>
              </a:rPr>
              <a:t>当首次创建某个类对象的时候</a:t>
            </a:r>
            <a:r>
              <a:rPr lang="zh-CN" altLang="en-US" dirty="0">
                <a:solidFill>
                  <a:schemeClr val="tx1"/>
                </a:solidFill>
                <a:latin typeface="-apple-system"/>
              </a:rPr>
              <a:t>，</a:t>
            </a:r>
            <a:r>
              <a:rPr lang="zh-CN" altLang="en-US" dirty="0">
                <a:solidFill>
                  <a:schemeClr val="tx1"/>
                </a:solidFill>
              </a:rPr>
              <a:t>按照出现顺序执行</a:t>
            </a:r>
            <a:r>
              <a:rPr lang="zh-CN" altLang="en-US" dirty="0">
                <a:solidFill>
                  <a:schemeClr val="tx1"/>
                </a:solidFill>
              </a:rPr>
              <a:t>初始化静态成员变量</a:t>
            </a:r>
            <a:endParaRPr lang="zh-CN" altLang="en-US" dirty="0">
              <a:solidFill>
                <a:schemeClr val="tx1"/>
              </a:solidFill>
            </a:endParaRPr>
          </a:p>
        </p:txBody>
      </p:sp>
      <p:cxnSp>
        <p:nvCxnSpPr>
          <p:cNvPr id="9" name="直接箭头连接符 8"/>
          <p:cNvCxnSpPr/>
          <p:nvPr/>
        </p:nvCxnSpPr>
        <p:spPr bwMode="auto">
          <a:xfrm>
            <a:off x="3810001" y="3687098"/>
            <a:ext cx="1637071" cy="758205"/>
          </a:xfrm>
          <a:prstGeom prst="straightConnector1">
            <a:avLst/>
          </a:prstGeom>
          <a:noFill/>
          <a:ln w="9525" cap="flat" cmpd="sng" algn="ctr">
            <a:solidFill>
              <a:schemeClr val="tx1"/>
            </a:solidFill>
            <a:prstDash val="solid"/>
            <a:round/>
            <a:headEnd type="none" w="med" len="med"/>
            <a:tailEnd type="triangle"/>
          </a:ln>
          <a:effectLst>
            <a:outerShdw dist="53882" dir="13500000" algn="ctr" rotWithShape="0">
              <a:srgbClr val="808080">
                <a:alpha val="50000"/>
              </a:srgbClr>
            </a:outerShdw>
          </a:effectLst>
        </p:spPr>
      </p:cxnSp>
      <p:sp>
        <p:nvSpPr>
          <p:cNvPr id="10" name="矩形 9"/>
          <p:cNvSpPr/>
          <p:nvPr/>
        </p:nvSpPr>
        <p:spPr>
          <a:xfrm>
            <a:off x="6027688" y="4100162"/>
            <a:ext cx="4572000" cy="1631216"/>
          </a:xfrm>
          <a:prstGeom prst="rect">
            <a:avLst/>
          </a:prstGeom>
        </p:spPr>
        <p:txBody>
          <a:bodyPr>
            <a:spAutoFit/>
          </a:bodyPr>
          <a:lstStyle/>
          <a:p>
            <a:r>
              <a:rPr lang="zh-CN" altLang="en-US" dirty="0">
                <a:solidFill>
                  <a:schemeClr val="tx1"/>
                </a:solidFill>
                <a:latin typeface="-apple-system"/>
              </a:rPr>
              <a:t>当使用</a:t>
            </a:r>
            <a:r>
              <a:rPr lang="en-US" altLang="zh-CN" dirty="0">
                <a:solidFill>
                  <a:schemeClr val="tx1"/>
                </a:solidFill>
                <a:latin typeface="-apple-system"/>
              </a:rPr>
              <a:t>new</a:t>
            </a:r>
            <a:r>
              <a:rPr lang="zh-CN" altLang="en-US" dirty="0">
                <a:solidFill>
                  <a:schemeClr val="tx1"/>
                </a:solidFill>
                <a:latin typeface="-apple-system"/>
              </a:rPr>
              <a:t>操作符创建对象的时候</a:t>
            </a:r>
            <a:r>
              <a:rPr lang="zh-CN" altLang="en-US" dirty="0">
                <a:solidFill>
                  <a:schemeClr val="tx1"/>
                </a:solidFill>
                <a:latin typeface="-apple-system"/>
              </a:rPr>
              <a:t>，设置默认值</a:t>
            </a:r>
            <a:endParaRPr lang="en-US" altLang="zh-CN" dirty="0">
              <a:solidFill>
                <a:schemeClr val="tx1"/>
              </a:solidFill>
              <a:latin typeface="-apple-system"/>
            </a:endParaRPr>
          </a:p>
          <a:p>
            <a:r>
              <a:rPr lang="zh-CN" altLang="en-US" dirty="0">
                <a:solidFill>
                  <a:schemeClr val="tx1"/>
                </a:solidFill>
              </a:rPr>
              <a:t>按出现顺序执行所有出现于域</a:t>
            </a:r>
            <a:r>
              <a:rPr lang="en-US" altLang="zh-CN" dirty="0">
                <a:solidFill>
                  <a:schemeClr val="tx1"/>
                </a:solidFill>
              </a:rPr>
              <a:t>(</a:t>
            </a:r>
            <a:r>
              <a:rPr lang="zh-CN" altLang="en-US" dirty="0">
                <a:solidFill>
                  <a:schemeClr val="tx1"/>
                </a:solidFill>
              </a:rPr>
              <a:t>非静态域</a:t>
            </a:r>
            <a:r>
              <a:rPr lang="en-US" altLang="zh-CN" dirty="0">
                <a:solidFill>
                  <a:schemeClr val="tx1"/>
                </a:solidFill>
              </a:rPr>
              <a:t>)</a:t>
            </a:r>
            <a:r>
              <a:rPr lang="zh-CN" altLang="en-US" dirty="0">
                <a:solidFill>
                  <a:schemeClr val="tx1"/>
                </a:solidFill>
              </a:rPr>
              <a:t>定义处的初始化</a:t>
            </a:r>
            <a:r>
              <a:rPr lang="zh-CN" altLang="en-US" dirty="0">
                <a:solidFill>
                  <a:schemeClr val="tx1"/>
                </a:solidFill>
              </a:rPr>
              <a:t>动作</a:t>
            </a:r>
            <a:endParaRPr lang="en-US" altLang="zh-CN" dirty="0">
              <a:solidFill>
                <a:schemeClr val="tx1"/>
              </a:solidFill>
            </a:endParaRPr>
          </a:p>
          <a:p>
            <a:r>
              <a:rPr lang="zh-CN" altLang="en-US" dirty="0">
                <a:solidFill>
                  <a:schemeClr val="tx1"/>
                </a:solidFill>
              </a:rPr>
              <a:t>执行构造器</a:t>
            </a:r>
          </a:p>
        </p:txBody>
      </p:sp>
    </p:spTree>
    <p:extLst>
      <p:ext uri="{BB962C8B-B14F-4D97-AF65-F5344CB8AC3E}">
        <p14:creationId xmlns:p14="http://schemas.microsoft.com/office/powerpoint/2010/main" val="2141641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nvSpPr>
        <p:spPr>
          <a:xfrm>
            <a:off x="2723302" y="-122009"/>
            <a:ext cx="6608772"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en-US" dirty="0">
                <a:latin typeface="微软雅黑" charset="0"/>
                <a:ea typeface="微软雅黑" charset="0"/>
                <a:cs typeface="Arial Unicode MS" pitchFamily="34" charset="-122"/>
              </a:rPr>
              <a:t>有父类的初始化过程</a:t>
            </a:r>
          </a:p>
        </p:txBody>
      </p:sp>
      <p:sp>
        <p:nvSpPr>
          <p:cNvPr id="3" name="矩形 2"/>
          <p:cNvSpPr/>
          <p:nvPr/>
        </p:nvSpPr>
        <p:spPr>
          <a:xfrm>
            <a:off x="1907458" y="1257896"/>
            <a:ext cx="7074310" cy="4093428"/>
          </a:xfrm>
          <a:prstGeom prst="rect">
            <a:avLst/>
          </a:prstGeom>
        </p:spPr>
        <p:txBody>
          <a:bodyPr wrap="square">
            <a:spAutoFit/>
          </a:bodyPr>
          <a:lstStyle/>
          <a:p>
            <a:r>
              <a:rPr lang="zh-CN" altLang="en-US" b="1" dirty="0">
                <a:solidFill>
                  <a:srgbClr val="333333"/>
                </a:solidFill>
                <a:latin typeface="Microsoft YaHei" panose="020B0503020204020204" pitchFamily="34" charset="-122"/>
                <a:ea typeface="Microsoft YaHei" panose="020B0503020204020204" pitchFamily="34" charset="-122"/>
              </a:rPr>
              <a:t>子类的初始化过程。</a:t>
            </a:r>
            <a:endParaRPr lang="zh-CN" altLang="en-US" dirty="0">
              <a:solidFill>
                <a:srgbClr val="333333"/>
              </a:solidFill>
              <a:latin typeface="Microsoft YaHei" panose="020B0503020204020204" pitchFamily="34" charset="-122"/>
              <a:ea typeface="Microsoft YaHei" panose="020B0503020204020204" pitchFamily="34" charset="-122"/>
            </a:endParaRPr>
          </a:p>
          <a:p>
            <a:r>
              <a:rPr lang="zh-CN" altLang="en-US" dirty="0">
                <a:solidFill>
                  <a:srgbClr val="333333"/>
                </a:solidFill>
                <a:latin typeface="Microsoft YaHei" panose="020B0503020204020204" pitchFamily="34" charset="-122"/>
                <a:ea typeface="Microsoft YaHei" panose="020B0503020204020204" pitchFamily="34" charset="-122"/>
              </a:rPr>
              <a:t>    父类</a:t>
            </a:r>
            <a:r>
              <a:rPr lang="en-US" altLang="zh-CN" dirty="0">
                <a:solidFill>
                  <a:srgbClr val="333333"/>
                </a:solidFill>
                <a:latin typeface="Microsoft YaHei" panose="020B0503020204020204" pitchFamily="34" charset="-122"/>
                <a:ea typeface="Microsoft YaHei" panose="020B0503020204020204" pitchFamily="34" charset="-122"/>
              </a:rPr>
              <a:t>static</a:t>
            </a:r>
            <a:r>
              <a:rPr lang="zh-CN" altLang="en-US" dirty="0">
                <a:solidFill>
                  <a:srgbClr val="333333"/>
                </a:solidFill>
                <a:latin typeface="Microsoft YaHei" panose="020B0503020204020204" pitchFamily="34" charset="-122"/>
                <a:ea typeface="Microsoft YaHei" panose="020B0503020204020204" pitchFamily="34" charset="-122"/>
              </a:rPr>
              <a:t>修饰的模块</a:t>
            </a:r>
          </a:p>
          <a:p>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a:t>
            </a:r>
          </a:p>
          <a:p>
            <a:r>
              <a:rPr lang="en-US" altLang="zh-CN" dirty="0">
                <a:solidFill>
                  <a:srgbClr val="333333"/>
                </a:solidFill>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子类</a:t>
            </a:r>
            <a:r>
              <a:rPr lang="en-US" altLang="zh-CN" dirty="0">
                <a:solidFill>
                  <a:srgbClr val="333333"/>
                </a:solidFill>
                <a:latin typeface="Microsoft YaHei" panose="020B0503020204020204" pitchFamily="34" charset="-122"/>
                <a:ea typeface="Microsoft YaHei" panose="020B0503020204020204" pitchFamily="34" charset="-122"/>
              </a:rPr>
              <a:t>static</a:t>
            </a:r>
            <a:r>
              <a:rPr lang="zh-CN" altLang="en-US" dirty="0">
                <a:solidFill>
                  <a:srgbClr val="333333"/>
                </a:solidFill>
                <a:latin typeface="Microsoft YaHei" panose="020B0503020204020204" pitchFamily="34" charset="-122"/>
                <a:ea typeface="Microsoft YaHei" panose="020B0503020204020204" pitchFamily="34" charset="-122"/>
              </a:rPr>
              <a:t>修饰模块</a:t>
            </a:r>
          </a:p>
          <a:p>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a:t>
            </a:r>
          </a:p>
          <a:p>
            <a:r>
              <a:rPr lang="en-US" altLang="zh-CN" dirty="0">
                <a:solidFill>
                  <a:srgbClr val="333333"/>
                </a:solidFill>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父类实例变量和非</a:t>
            </a:r>
            <a:r>
              <a:rPr lang="en-US" altLang="zh-CN" dirty="0">
                <a:solidFill>
                  <a:srgbClr val="333333"/>
                </a:solidFill>
                <a:latin typeface="Microsoft YaHei" panose="020B0503020204020204" pitchFamily="34" charset="-122"/>
                <a:ea typeface="Microsoft YaHei" panose="020B0503020204020204" pitchFamily="34" charset="-122"/>
              </a:rPr>
              <a:t>static</a:t>
            </a:r>
            <a:r>
              <a:rPr lang="zh-CN" altLang="en-US" dirty="0">
                <a:solidFill>
                  <a:srgbClr val="333333"/>
                </a:solidFill>
                <a:latin typeface="Microsoft YaHei" panose="020B0503020204020204" pitchFamily="34" charset="-122"/>
                <a:ea typeface="Microsoft YaHei" panose="020B0503020204020204" pitchFamily="34" charset="-122"/>
              </a:rPr>
              <a:t>块</a:t>
            </a:r>
          </a:p>
          <a:p>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a:t>
            </a:r>
          </a:p>
          <a:p>
            <a:r>
              <a:rPr lang="en-US" altLang="zh-CN" dirty="0">
                <a:solidFill>
                  <a:srgbClr val="333333"/>
                </a:solidFill>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父类对应构造函数。当子类对应构造函数中没有显示调用时调用的是父类默认的构造函数。</a:t>
            </a:r>
          </a:p>
          <a:p>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a:t>
            </a:r>
          </a:p>
          <a:p>
            <a:r>
              <a:rPr lang="en-US" altLang="zh-CN" dirty="0">
                <a:solidFill>
                  <a:srgbClr val="333333"/>
                </a:solidFill>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子类实例变量和非</a:t>
            </a:r>
            <a:r>
              <a:rPr lang="en-US" altLang="zh-CN" dirty="0">
                <a:solidFill>
                  <a:srgbClr val="333333"/>
                </a:solidFill>
                <a:latin typeface="Microsoft YaHei" panose="020B0503020204020204" pitchFamily="34" charset="-122"/>
                <a:ea typeface="Microsoft YaHei" panose="020B0503020204020204" pitchFamily="34" charset="-122"/>
              </a:rPr>
              <a:t>static</a:t>
            </a:r>
            <a:r>
              <a:rPr lang="zh-CN" altLang="en-US" dirty="0">
                <a:solidFill>
                  <a:srgbClr val="333333"/>
                </a:solidFill>
                <a:latin typeface="Microsoft YaHei" panose="020B0503020204020204" pitchFamily="34" charset="-122"/>
                <a:ea typeface="Microsoft YaHei" panose="020B0503020204020204" pitchFamily="34" charset="-122"/>
              </a:rPr>
              <a:t>块</a:t>
            </a:r>
          </a:p>
          <a:p>
            <a:r>
              <a:rPr lang="zh-CN" altLang="en-US" dirty="0">
                <a:solidFill>
                  <a:srgbClr val="333333"/>
                </a:solidFill>
                <a:latin typeface="Microsoft YaHei" panose="020B0503020204020204" pitchFamily="34" charset="-122"/>
                <a:ea typeface="Microsoft YaHei" panose="020B0503020204020204" pitchFamily="34" charset="-122"/>
              </a:rPr>
              <a:t>        </a:t>
            </a:r>
            <a:r>
              <a:rPr lang="en-US" altLang="zh-CN" dirty="0">
                <a:solidFill>
                  <a:srgbClr val="333333"/>
                </a:solidFill>
                <a:latin typeface="Microsoft YaHei" panose="020B0503020204020204" pitchFamily="34" charset="-122"/>
                <a:ea typeface="Microsoft YaHei" panose="020B0503020204020204" pitchFamily="34" charset="-122"/>
              </a:rPr>
              <a:t>|</a:t>
            </a:r>
          </a:p>
          <a:p>
            <a:r>
              <a:rPr lang="en-US" altLang="zh-CN" dirty="0">
                <a:solidFill>
                  <a:srgbClr val="333333"/>
                </a:solidFill>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子类构造函数</a:t>
            </a:r>
          </a:p>
        </p:txBody>
      </p:sp>
    </p:spTree>
    <p:extLst>
      <p:ext uri="{BB962C8B-B14F-4D97-AF65-F5344CB8AC3E}">
        <p14:creationId xmlns:p14="http://schemas.microsoft.com/office/powerpoint/2010/main" val="2015700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nvSpPr>
        <p:spPr>
          <a:xfrm>
            <a:off x="2723302" y="-122009"/>
            <a:ext cx="6608772"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en-US" dirty="0">
                <a:latin typeface="微软雅黑" charset="0"/>
                <a:ea typeface="微软雅黑" charset="0"/>
                <a:cs typeface="Arial Unicode MS" pitchFamily="34" charset="-122"/>
              </a:rPr>
              <a:t>有父类的初始化过程</a:t>
            </a:r>
          </a:p>
        </p:txBody>
      </p:sp>
      <p:sp>
        <p:nvSpPr>
          <p:cNvPr id="2" name="矩形 1"/>
          <p:cNvSpPr/>
          <p:nvPr/>
        </p:nvSpPr>
        <p:spPr>
          <a:xfrm>
            <a:off x="0" y="825579"/>
            <a:ext cx="5860026" cy="6032421"/>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Cat {</a:t>
            </a:r>
          </a:p>
          <a:p>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0000C0"/>
                </a:solidFill>
                <a:latin typeface="Consolas" panose="020B0609020204030204" pitchFamily="49" charset="0"/>
              </a:rPr>
              <a:t>c1</a:t>
            </a:r>
            <a:r>
              <a:rPr lang="en-US" altLang="zh-CN" sz="1800" b="1" dirty="0">
                <a:solidFill>
                  <a:srgbClr val="000000"/>
                </a:solidFill>
                <a:latin typeface="Consolas" panose="020B0609020204030204" pitchFamily="49" charset="0"/>
              </a:rPr>
              <a:t> = f1(1</a:t>
            </a:r>
            <a:r>
              <a:rPr lang="en-US" altLang="zh-CN" sz="1800" b="1"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f1(</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 {</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"Cat </a:t>
            </a:r>
            <a:r>
              <a:rPr lang="en-US" altLang="zh-CN" sz="1800" b="1" i="1" dirty="0" err="1">
                <a:solidFill>
                  <a:srgbClr val="2A00FF"/>
                </a:solidFill>
                <a:latin typeface="Consolas" panose="020B0609020204030204" pitchFamily="49" charset="0"/>
              </a:rPr>
              <a:t>unstatic</a:t>
            </a:r>
            <a:r>
              <a:rPr lang="en-US" altLang="zh-CN" sz="1800" b="1" i="1" dirty="0">
                <a:solidFill>
                  <a:srgbClr val="2A00FF"/>
                </a:solidFill>
                <a:latin typeface="Consolas" panose="020B0609020204030204" pitchFamily="49" charset="0"/>
              </a:rPr>
              <a:t> "</a:t>
            </a:r>
            <a:r>
              <a:rPr lang="en-US" altLang="zh-CN" sz="1800" b="1" i="1" dirty="0">
                <a:solidFill>
                  <a:srgbClr val="000000"/>
                </a:solidFill>
                <a:latin typeface="Consolas" panose="020B0609020204030204" pitchFamily="49" charset="0"/>
              </a:rPr>
              <a:t> + </a:t>
            </a:r>
            <a:r>
              <a:rPr lang="en-US" altLang="zh-CN" sz="1800" b="1" i="1" dirty="0" err="1">
                <a:solidFill>
                  <a:srgbClr val="6A3E3E"/>
                </a:solidFill>
                <a:latin typeface="Consolas" panose="020B0609020204030204" pitchFamily="49" charset="0"/>
              </a:rPr>
              <a:t>i</a:t>
            </a:r>
            <a:r>
              <a:rPr lang="en-US" altLang="zh-CN" sz="1800" b="1" i="1" dirty="0">
                <a:solidFill>
                  <a:srgbClr val="000000"/>
                </a:solidFill>
                <a:latin typeface="Consolas" panose="020B0609020204030204" pitchFamily="49" charset="0"/>
              </a:rPr>
              <a:t>);</a:t>
            </a:r>
          </a:p>
          <a:p>
            <a:r>
              <a:rPr lang="en-US" altLang="zh-CN" sz="1800" b="1" dirty="0">
                <a:solidFill>
                  <a:srgbClr val="7F0055"/>
                </a:solidFill>
                <a:latin typeface="Consolas" panose="020B0609020204030204" pitchFamily="49" charset="0"/>
              </a:rPr>
              <a:t>return</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dirty="0">
                <a:solidFill>
                  <a:srgbClr val="000000"/>
                </a:solidFill>
                <a:latin typeface="Consolas" panose="020B0609020204030204" pitchFamily="49" charset="0"/>
              </a:rPr>
              <a:t>{</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"Cat </a:t>
            </a:r>
            <a:r>
              <a:rPr lang="en-US" altLang="zh-CN" sz="1800" b="1" i="1" dirty="0" err="1">
                <a:solidFill>
                  <a:srgbClr val="2A00FF"/>
                </a:solidFill>
                <a:latin typeface="Consolas" panose="020B0609020204030204" pitchFamily="49" charset="0"/>
              </a:rPr>
              <a:t>unstatic</a:t>
            </a:r>
            <a:r>
              <a:rPr lang="en-US" altLang="zh-CN" sz="1800" b="1" i="1" dirty="0">
                <a:solidFill>
                  <a:srgbClr val="2A00FF"/>
                </a:solidFill>
                <a:latin typeface="Consolas" panose="020B0609020204030204" pitchFamily="49" charset="0"/>
              </a:rPr>
              <a:t> block"</a:t>
            </a:r>
            <a:r>
              <a:rPr lang="en-US" altLang="zh-CN" sz="1800" b="1" i="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p>
          <a:p>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i="1" dirty="0">
                <a:solidFill>
                  <a:srgbClr val="0000C0"/>
                </a:solidFill>
                <a:latin typeface="Consolas" panose="020B0609020204030204" pitchFamily="49" charset="0"/>
              </a:rPr>
              <a:t>c2</a:t>
            </a:r>
            <a:r>
              <a:rPr lang="en-US" altLang="zh-CN" sz="1800" b="1" i="1" dirty="0">
                <a:solidFill>
                  <a:srgbClr val="000000"/>
                </a:solidFill>
                <a:latin typeface="Consolas" panose="020B0609020204030204" pitchFamily="49" charset="0"/>
              </a:rPr>
              <a:t> = f2(2</a:t>
            </a:r>
            <a:r>
              <a:rPr lang="en-US" altLang="zh-CN" sz="1800" b="1" i="1"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f2(</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 {</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"Cat static "</a:t>
            </a:r>
            <a:r>
              <a:rPr lang="en-US" altLang="zh-CN" sz="1800" b="1" i="1" dirty="0">
                <a:solidFill>
                  <a:srgbClr val="000000"/>
                </a:solidFill>
                <a:latin typeface="Consolas" panose="020B0609020204030204" pitchFamily="49" charset="0"/>
              </a:rPr>
              <a:t> + </a:t>
            </a:r>
            <a:r>
              <a:rPr lang="en-US" altLang="zh-CN" sz="1800" b="1" i="1" dirty="0" err="1">
                <a:solidFill>
                  <a:srgbClr val="6A3E3E"/>
                </a:solidFill>
                <a:latin typeface="Consolas" panose="020B0609020204030204" pitchFamily="49" charset="0"/>
              </a:rPr>
              <a:t>i</a:t>
            </a:r>
            <a:r>
              <a:rPr lang="en-US" altLang="zh-CN" sz="1800" b="1" i="1" dirty="0">
                <a:solidFill>
                  <a:srgbClr val="000000"/>
                </a:solidFill>
                <a:latin typeface="Consolas" panose="020B0609020204030204" pitchFamily="49" charset="0"/>
              </a:rPr>
              <a:t>);</a:t>
            </a:r>
          </a:p>
          <a:p>
            <a:r>
              <a:rPr lang="en-US" altLang="zh-CN" sz="1800" b="1" dirty="0">
                <a:solidFill>
                  <a:srgbClr val="7F0055"/>
                </a:solidFill>
                <a:latin typeface="Consolas" panose="020B0609020204030204" pitchFamily="49" charset="0"/>
              </a:rPr>
              <a:t>return</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"Cat static block"</a:t>
            </a:r>
            <a:r>
              <a:rPr lang="en-US" altLang="zh-CN" sz="1800" b="1" i="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Cat() {</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"new Cat()"</a:t>
            </a:r>
            <a:r>
              <a:rPr lang="en-US" altLang="zh-CN" sz="1800" b="1" i="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
        <p:nvSpPr>
          <p:cNvPr id="4" name="矩形 3"/>
          <p:cNvSpPr/>
          <p:nvPr/>
        </p:nvSpPr>
        <p:spPr>
          <a:xfrm>
            <a:off x="5503373" y="825579"/>
            <a:ext cx="6563032" cy="6617196"/>
          </a:xfrm>
          <a:prstGeom prst="rect">
            <a:avLst/>
          </a:prstGeom>
        </p:spPr>
        <p:txBody>
          <a:bodyPr wrap="square">
            <a:spAutoFit/>
          </a:bodyPr>
          <a:lstStyle/>
          <a:p>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Tiger </a:t>
            </a:r>
            <a:r>
              <a:rPr lang="en-US" altLang="zh-CN" sz="1800" b="1" dirty="0">
                <a:solidFill>
                  <a:srgbClr val="7F0055"/>
                </a:solidFill>
                <a:latin typeface="Consolas" panose="020B0609020204030204" pitchFamily="49" charset="0"/>
              </a:rPr>
              <a:t>extends</a:t>
            </a:r>
            <a:r>
              <a:rPr lang="en-US" altLang="zh-CN" sz="1800" b="1" dirty="0">
                <a:solidFill>
                  <a:srgbClr val="000000"/>
                </a:solidFill>
                <a:latin typeface="Consolas" panose="020B0609020204030204" pitchFamily="49" charset="0"/>
              </a:rPr>
              <a:t> Cat {</a:t>
            </a:r>
          </a:p>
          <a:p>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0000C0"/>
                </a:solidFill>
                <a:latin typeface="Consolas" panose="020B0609020204030204" pitchFamily="49" charset="0"/>
              </a:rPr>
              <a:t>c3</a:t>
            </a:r>
            <a:r>
              <a:rPr lang="en-US" altLang="zh-CN" sz="1800" b="1" dirty="0">
                <a:solidFill>
                  <a:srgbClr val="000000"/>
                </a:solidFill>
                <a:latin typeface="Consolas" panose="020B0609020204030204" pitchFamily="49" charset="0"/>
              </a:rPr>
              <a:t> = f1(3</a:t>
            </a:r>
            <a:r>
              <a:rPr lang="en-US" altLang="zh-CN" sz="1800" b="1"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dirty="0">
                <a:solidFill>
                  <a:srgbClr val="646464"/>
                </a:solidFill>
                <a:latin typeface="Consolas" panose="020B0609020204030204" pitchFamily="49" charset="0"/>
              </a:rPr>
              <a:t>@Override</a:t>
            </a:r>
          </a:p>
          <a:p>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f1(</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 {</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"Tiger </a:t>
            </a:r>
            <a:r>
              <a:rPr lang="en-US" altLang="zh-CN" sz="1800" b="1" i="1" dirty="0" err="1">
                <a:solidFill>
                  <a:srgbClr val="2A00FF"/>
                </a:solidFill>
                <a:latin typeface="Consolas" panose="020B0609020204030204" pitchFamily="49" charset="0"/>
              </a:rPr>
              <a:t>unstatic</a:t>
            </a:r>
            <a:r>
              <a:rPr lang="en-US" altLang="zh-CN" sz="1800" b="1" i="1" dirty="0">
                <a:solidFill>
                  <a:srgbClr val="2A00FF"/>
                </a:solidFill>
                <a:latin typeface="Consolas" panose="020B0609020204030204" pitchFamily="49" charset="0"/>
              </a:rPr>
              <a:t> "</a:t>
            </a:r>
            <a:r>
              <a:rPr lang="en-US" altLang="zh-CN" sz="1800" b="1" i="1" dirty="0">
                <a:solidFill>
                  <a:srgbClr val="000000"/>
                </a:solidFill>
                <a:latin typeface="Consolas" panose="020B0609020204030204" pitchFamily="49" charset="0"/>
              </a:rPr>
              <a:t> + </a:t>
            </a:r>
            <a:r>
              <a:rPr lang="en-US" altLang="zh-CN" sz="1800" b="1" i="1" dirty="0" err="1">
                <a:solidFill>
                  <a:srgbClr val="6A3E3E"/>
                </a:solidFill>
                <a:latin typeface="Consolas" panose="020B0609020204030204" pitchFamily="49" charset="0"/>
              </a:rPr>
              <a:t>i</a:t>
            </a:r>
            <a:r>
              <a:rPr lang="en-US" altLang="zh-CN" sz="1800" b="1" i="1" dirty="0">
                <a:solidFill>
                  <a:srgbClr val="000000"/>
                </a:solidFill>
                <a:latin typeface="Consolas" panose="020B0609020204030204" pitchFamily="49" charset="0"/>
              </a:rPr>
              <a:t>);</a:t>
            </a:r>
          </a:p>
          <a:p>
            <a:r>
              <a:rPr lang="en-US" altLang="zh-CN" sz="1800" b="1" dirty="0">
                <a:solidFill>
                  <a:srgbClr val="7F0055"/>
                </a:solidFill>
                <a:latin typeface="Consolas" panose="020B0609020204030204" pitchFamily="49" charset="0"/>
              </a:rPr>
              <a:t>return</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dirty="0">
                <a:solidFill>
                  <a:srgbClr val="000000"/>
                </a:solidFill>
                <a:latin typeface="Consolas" panose="020B0609020204030204" pitchFamily="49" charset="0"/>
              </a:rPr>
              <a:t>{</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"Tiger </a:t>
            </a:r>
            <a:r>
              <a:rPr lang="en-US" altLang="zh-CN" sz="1800" b="1" i="1" dirty="0" err="1">
                <a:solidFill>
                  <a:srgbClr val="2A00FF"/>
                </a:solidFill>
                <a:latin typeface="Consolas" panose="020B0609020204030204" pitchFamily="49" charset="0"/>
              </a:rPr>
              <a:t>unstatic</a:t>
            </a:r>
            <a:r>
              <a:rPr lang="en-US" altLang="zh-CN" sz="1800" b="1" i="1" dirty="0">
                <a:solidFill>
                  <a:srgbClr val="2A00FF"/>
                </a:solidFill>
                <a:latin typeface="Consolas" panose="020B0609020204030204" pitchFamily="49" charset="0"/>
              </a:rPr>
              <a:t> block"</a:t>
            </a:r>
            <a:r>
              <a:rPr lang="en-US" altLang="zh-CN" sz="1800" b="1" i="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p>
          <a:p>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i="1" dirty="0">
                <a:solidFill>
                  <a:srgbClr val="0000C0"/>
                </a:solidFill>
                <a:latin typeface="Consolas" panose="020B0609020204030204" pitchFamily="49" charset="0"/>
              </a:rPr>
              <a:t>c4</a:t>
            </a:r>
            <a:r>
              <a:rPr lang="en-US" altLang="zh-CN" sz="1800" b="1" i="1" dirty="0">
                <a:solidFill>
                  <a:srgbClr val="000000"/>
                </a:solidFill>
                <a:latin typeface="Consolas" panose="020B0609020204030204" pitchFamily="49" charset="0"/>
              </a:rPr>
              <a:t> = f2(4</a:t>
            </a:r>
            <a:r>
              <a:rPr lang="en-US" altLang="zh-CN" sz="1800" b="1" i="1"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f2(</a:t>
            </a:r>
            <a:r>
              <a:rPr lang="en-US" altLang="zh-CN" sz="1800" b="1" dirty="0" err="1">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 {</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"Tiger static "</a:t>
            </a:r>
            <a:r>
              <a:rPr lang="en-US" altLang="zh-CN" sz="1800" b="1" i="1" dirty="0">
                <a:solidFill>
                  <a:srgbClr val="000000"/>
                </a:solidFill>
                <a:latin typeface="Consolas" panose="020B0609020204030204" pitchFamily="49" charset="0"/>
              </a:rPr>
              <a:t> + </a:t>
            </a:r>
            <a:r>
              <a:rPr lang="en-US" altLang="zh-CN" sz="1800" b="1" i="1" dirty="0" err="1">
                <a:solidFill>
                  <a:srgbClr val="6A3E3E"/>
                </a:solidFill>
                <a:latin typeface="Consolas" panose="020B0609020204030204" pitchFamily="49" charset="0"/>
              </a:rPr>
              <a:t>i</a:t>
            </a:r>
            <a:r>
              <a:rPr lang="en-US" altLang="zh-CN" sz="1800" b="1" i="1" dirty="0">
                <a:solidFill>
                  <a:srgbClr val="000000"/>
                </a:solidFill>
                <a:latin typeface="Consolas" panose="020B0609020204030204" pitchFamily="49" charset="0"/>
              </a:rPr>
              <a:t>);</a:t>
            </a:r>
          </a:p>
          <a:p>
            <a:r>
              <a:rPr lang="en-US" altLang="zh-CN" sz="1800" b="1" dirty="0">
                <a:solidFill>
                  <a:srgbClr val="7F0055"/>
                </a:solidFill>
                <a:latin typeface="Consolas" panose="020B0609020204030204" pitchFamily="49" charset="0"/>
              </a:rPr>
              <a:t>return</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"Tiger static block"</a:t>
            </a:r>
            <a:r>
              <a:rPr lang="en-US" altLang="zh-CN" sz="1800" b="1" i="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latin typeface="Consolas" panose="020B0609020204030204" pitchFamily="49" charset="0"/>
            </a:endParaRPr>
          </a:p>
          <a:p>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Tiger() {</a:t>
            </a:r>
          </a:p>
          <a:p>
            <a:r>
              <a:rPr lang="en-US" altLang="zh-CN" sz="1800" b="1" dirty="0">
                <a:solidFill>
                  <a:srgbClr val="7F0055"/>
                </a:solidFill>
                <a:latin typeface="Consolas" panose="020B0609020204030204" pitchFamily="49" charset="0"/>
              </a:rPr>
              <a:t>super</a:t>
            </a:r>
            <a:r>
              <a:rPr lang="en-US" altLang="zh-CN" sz="1800" b="1" dirty="0">
                <a:solidFill>
                  <a:srgbClr val="000000"/>
                </a:solidFill>
                <a:latin typeface="Consolas" panose="020B0609020204030204" pitchFamily="49" charset="0"/>
              </a:rPr>
              <a:t>();</a:t>
            </a:r>
          </a:p>
          <a:p>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a:solidFill>
                  <a:srgbClr val="2A00FF"/>
                </a:solidFill>
                <a:latin typeface="Consolas" panose="020B0609020204030204" pitchFamily="49" charset="0"/>
              </a:rPr>
              <a:t>"new Tiger()"</a:t>
            </a:r>
            <a:r>
              <a:rPr lang="en-US" altLang="zh-CN" sz="1800" b="1" i="1"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Tree>
    <p:extLst>
      <p:ext uri="{BB962C8B-B14F-4D97-AF65-F5344CB8AC3E}">
        <p14:creationId xmlns:p14="http://schemas.microsoft.com/office/powerpoint/2010/main" val="842267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nvSpPr>
        <p:spPr>
          <a:xfrm>
            <a:off x="2723302" y="-122009"/>
            <a:ext cx="6608772"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en-US" dirty="0">
                <a:latin typeface="微软雅黑" charset="0"/>
                <a:ea typeface="微软雅黑" charset="0"/>
                <a:cs typeface="Arial Unicode MS" pitchFamily="34" charset="-122"/>
              </a:rPr>
              <a:t>有父类的初始化过程</a:t>
            </a:r>
          </a:p>
        </p:txBody>
      </p:sp>
      <p:sp>
        <p:nvSpPr>
          <p:cNvPr id="6" name="矩形 5"/>
          <p:cNvSpPr/>
          <p:nvPr/>
        </p:nvSpPr>
        <p:spPr>
          <a:xfrm>
            <a:off x="722671" y="1671436"/>
            <a:ext cx="6331975" cy="1938992"/>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Test {</a:t>
            </a: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dirty="0">
                <a:solidFill>
                  <a:srgbClr val="3F7F5F"/>
                </a:solidFill>
                <a:latin typeface="Consolas" panose="020B0609020204030204" pitchFamily="49" charset="0"/>
              </a:rPr>
              <a:t>// new Cat();</a:t>
            </a:r>
          </a:p>
          <a:p>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Tiger();</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1719634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nvSpPr>
        <p:spPr>
          <a:xfrm>
            <a:off x="2723302" y="-122009"/>
            <a:ext cx="6608772"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en-US" dirty="0">
                <a:latin typeface="微软雅黑" charset="0"/>
                <a:ea typeface="微软雅黑" charset="0"/>
                <a:cs typeface="Arial Unicode MS" pitchFamily="34" charset="-122"/>
              </a:rPr>
              <a:t>访问权限</a:t>
            </a:r>
            <a:endParaRPr lang="zh-CN" altLang="en-US" dirty="0">
              <a:latin typeface="微软雅黑" charset="0"/>
              <a:ea typeface="微软雅黑" charset="0"/>
              <a:cs typeface="Arial Unicode MS"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81860312"/>
              </p:ext>
            </p:extLst>
          </p:nvPr>
        </p:nvGraphicFramePr>
        <p:xfrm>
          <a:off x="2295599" y="1862450"/>
          <a:ext cx="6224740" cy="2562064"/>
        </p:xfrm>
        <a:graphic>
          <a:graphicData uri="http://schemas.openxmlformats.org/drawingml/2006/table">
            <a:tbl>
              <a:tblPr/>
              <a:tblGrid>
                <a:gridCol w="1244948"/>
                <a:gridCol w="1244948"/>
                <a:gridCol w="1244948"/>
                <a:gridCol w="1244948"/>
                <a:gridCol w="1244948"/>
              </a:tblGrid>
              <a:tr h="803488">
                <a:tc>
                  <a:txBody>
                    <a:bodyPr/>
                    <a:lstStyle/>
                    <a:p>
                      <a:r>
                        <a:rPr lang="zh-CN" altLang="en-US" dirty="0">
                          <a:effectLst/>
                        </a:rPr>
                        <a:t> </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b="1">
                          <a:effectLst/>
                        </a:rPr>
                        <a:t>同一个类</a:t>
                      </a:r>
                      <a:endParaRPr lang="zh-CN" altLang="en-US">
                        <a:effectLst/>
                      </a:endParaRP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b="1">
                          <a:effectLst/>
                        </a:rPr>
                        <a:t>同一个包</a:t>
                      </a:r>
                      <a:endParaRPr lang="zh-CN" altLang="en-US">
                        <a:effectLst/>
                      </a:endParaRP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b="1">
                          <a:effectLst/>
                        </a:rPr>
                        <a:t>不同包的子类</a:t>
                      </a:r>
                      <a:endParaRPr lang="zh-CN" altLang="en-US">
                        <a:effectLst/>
                      </a:endParaRP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b="1">
                          <a:effectLst/>
                        </a:rPr>
                        <a:t>不同包的非子类</a:t>
                      </a:r>
                      <a:endParaRPr lang="zh-CN" altLang="en-US">
                        <a:effectLst/>
                      </a:endParaRP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439644">
                <a:tc>
                  <a:txBody>
                    <a:bodyPr/>
                    <a:lstStyle/>
                    <a:p>
                      <a:pPr algn="ctr"/>
                      <a:r>
                        <a:rPr lang="en-US">
                          <a:effectLst/>
                        </a:rPr>
                        <a:t>Private</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 </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 </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 </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439644">
                <a:tc>
                  <a:txBody>
                    <a:bodyPr/>
                    <a:lstStyle/>
                    <a:p>
                      <a:pPr algn="ctr"/>
                      <a:r>
                        <a:rPr lang="en-US">
                          <a:effectLst/>
                        </a:rPr>
                        <a:t>Default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 </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 </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439644">
                <a:tc>
                  <a:txBody>
                    <a:bodyPr/>
                    <a:lstStyle/>
                    <a:p>
                      <a:pPr algn="ctr"/>
                      <a:r>
                        <a:rPr lang="en-US">
                          <a:effectLst/>
                        </a:rPr>
                        <a:t>Protected</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r>
                        <a:rPr lang="zh-CN" altLang="en-US">
                          <a:effectLst/>
                        </a:rPr>
                        <a:t> </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r h="439644">
                <a:tc>
                  <a:txBody>
                    <a:bodyPr/>
                    <a:lstStyle/>
                    <a:p>
                      <a:pPr algn="ctr"/>
                      <a:r>
                        <a:rPr lang="en-US">
                          <a:effectLst/>
                        </a:rPr>
                        <a:t>Public</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c>
                  <a:txBody>
                    <a:bodyPr/>
                    <a:lstStyle/>
                    <a:p>
                      <a:pPr algn="ctr"/>
                      <a:r>
                        <a:rPr lang="zh-CN" altLang="en-US" dirty="0">
                          <a:effectLst/>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2345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22755" y="1918776"/>
            <a:ext cx="6858000" cy="2387600"/>
          </a:xfrm>
        </p:spPr>
        <p:txBody>
          <a:bodyPr/>
          <a:lstStyle/>
          <a:p>
            <a:pPr>
              <a:lnSpc>
                <a:spcPct val="150000"/>
              </a:lnSpc>
            </a:pPr>
            <a:r>
              <a:rPr lang="en-US" altLang="zh-CN" smtClean="0"/>
              <a:t>Thank you</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646191" y="-140186"/>
            <a:ext cx="3321046" cy="1143000"/>
          </a:xfrm>
        </p:spPr>
        <p:txBody>
          <a:bodyPr/>
          <a:lstStyle/>
          <a:p>
            <a:pPr algn="l" eaLnBrk="1" hangingPunct="1">
              <a:defRPr/>
            </a:pPr>
            <a:r>
              <a:rPr lang="zh-CN" altLang="en-US" dirty="0" smtClean="0">
                <a:effectLst/>
                <a:latin typeface="Arial Unicode MS" pitchFamily="34" charset="-122"/>
                <a:ea typeface="Arial Unicode MS" pitchFamily="34" charset="-122"/>
                <a:cs typeface="Arial Unicode MS" pitchFamily="34" charset="-122"/>
              </a:rPr>
              <a:t>类的继承 </a:t>
            </a:r>
            <a:endParaRPr lang="en-US" altLang="zh-CN" dirty="0" smtClean="0">
              <a:effectLst/>
              <a:latin typeface="Arial Unicode MS" pitchFamily="34" charset="-122"/>
              <a:ea typeface="Arial Unicode MS" pitchFamily="34" charset="-122"/>
              <a:cs typeface="Arial Unicode MS" pitchFamily="34" charset="-122"/>
            </a:endParaRPr>
          </a:p>
        </p:txBody>
      </p:sp>
      <p:sp>
        <p:nvSpPr>
          <p:cNvPr id="4099" name="Rectangle 3"/>
          <p:cNvSpPr>
            <a:spLocks noChangeArrowheads="1"/>
          </p:cNvSpPr>
          <p:nvPr/>
        </p:nvSpPr>
        <p:spPr bwMode="auto">
          <a:xfrm>
            <a:off x="2198688" y="1505352"/>
            <a:ext cx="7620000" cy="523220"/>
          </a:xfrm>
          <a:prstGeom prst="rect">
            <a:avLst/>
          </a:prstGeom>
          <a:noFill/>
          <a:ln w="9525">
            <a:noFill/>
            <a:miter lim="800000"/>
          </a:ln>
        </p:spPr>
        <p:txBody>
          <a:bodyPr>
            <a:spAutoFit/>
          </a:bodyPr>
          <a:lstStyle/>
          <a:p>
            <a:pPr>
              <a:buFont typeface="Wingdings" pitchFamily="2" charset="2"/>
              <a:buChar char="§"/>
            </a:pPr>
            <a:r>
              <a:rPr lang="en-US" altLang="zh-CN" sz="2800" b="1" dirty="0">
                <a:solidFill>
                  <a:schemeClr val="tx1"/>
                </a:solidFill>
                <a:latin typeface="微软雅黑" charset="0"/>
                <a:ea typeface="微软雅黑" charset="0"/>
                <a:cs typeface="Arial Unicode MS" pitchFamily="34" charset="-122"/>
              </a:rPr>
              <a:t>  </a:t>
            </a:r>
            <a:r>
              <a:rPr lang="zh-CN" altLang="en-US" sz="2800" b="1" dirty="0">
                <a:solidFill>
                  <a:schemeClr val="tx1"/>
                </a:solidFill>
                <a:latin typeface="微软雅黑" charset="0"/>
                <a:ea typeface="微软雅黑" charset="0"/>
                <a:cs typeface="Arial Unicode MS" pitchFamily="34" charset="-122"/>
              </a:rPr>
              <a:t>为描述和处理个人信息，定义类</a:t>
            </a:r>
            <a:r>
              <a:rPr lang="en-US" altLang="zh-CN" sz="2800" b="1" dirty="0">
                <a:solidFill>
                  <a:schemeClr val="tx1"/>
                </a:solidFill>
                <a:latin typeface="微软雅黑" charset="0"/>
                <a:ea typeface="微软雅黑" charset="0"/>
                <a:cs typeface="Arial Unicode MS" pitchFamily="34" charset="-122"/>
              </a:rPr>
              <a:t>Person:</a:t>
            </a:r>
          </a:p>
        </p:txBody>
      </p:sp>
      <p:sp>
        <p:nvSpPr>
          <p:cNvPr id="4100" name="Rectangle 5"/>
          <p:cNvSpPr>
            <a:spLocks noChangeArrowheads="1"/>
          </p:cNvSpPr>
          <p:nvPr/>
        </p:nvSpPr>
        <p:spPr bwMode="auto">
          <a:xfrm>
            <a:off x="5551488" y="2563495"/>
            <a:ext cx="4648200" cy="2978150"/>
          </a:xfrm>
          <a:prstGeom prst="rect">
            <a:avLst/>
          </a:prstGeom>
          <a:noFill/>
          <a:ln w="9525">
            <a:noFill/>
            <a:miter lim="800000"/>
          </a:ln>
        </p:spPr>
        <p:txBody>
          <a:bodyPr>
            <a:spAutoFit/>
          </a:bodyPr>
          <a:lstStyle/>
          <a:p>
            <a:pPr>
              <a:spcBef>
                <a:spcPct val="20000"/>
              </a:spcBef>
            </a:pPr>
            <a:r>
              <a:rPr lang="en-US" altLang="zh-CN" b="1" dirty="0">
                <a:solidFill>
                  <a:schemeClr val="tx1"/>
                </a:solidFill>
                <a:latin typeface="微软雅黑" charset="0"/>
                <a:ea typeface="微软雅黑" charset="0"/>
                <a:cs typeface="Arial Unicode MS" pitchFamily="34" charset="-122"/>
              </a:rPr>
              <a:t>public class Person {</a:t>
            </a:r>
          </a:p>
          <a:p>
            <a:pPr>
              <a:spcBef>
                <a:spcPct val="20000"/>
              </a:spcBef>
            </a:pPr>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a:solidFill>
                  <a:schemeClr val="tx1"/>
                </a:solidFill>
                <a:latin typeface="微软雅黑" charset="0"/>
                <a:ea typeface="微软雅黑" charset="0"/>
                <a:cs typeface="Arial Unicode MS" pitchFamily="34" charset="-122"/>
              </a:rPr>
              <a:t>String </a:t>
            </a:r>
            <a:r>
              <a:rPr lang="en-US" altLang="zh-CN" b="1" dirty="0">
                <a:solidFill>
                  <a:schemeClr val="tx1"/>
                </a:solidFill>
                <a:latin typeface="微软雅黑" charset="0"/>
                <a:ea typeface="微软雅黑" charset="0"/>
                <a:cs typeface="Arial Unicode MS" pitchFamily="34" charset="-122"/>
              </a:rPr>
              <a:t>name;</a:t>
            </a:r>
          </a:p>
          <a:p>
            <a:pPr>
              <a:spcBef>
                <a:spcPct val="20000"/>
              </a:spcBef>
            </a:pPr>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err="1">
                <a:solidFill>
                  <a:schemeClr val="tx1"/>
                </a:solidFill>
                <a:latin typeface="微软雅黑" charset="0"/>
                <a:ea typeface="微软雅黑" charset="0"/>
                <a:cs typeface="Arial Unicode MS" pitchFamily="34" charset="-122"/>
              </a:rPr>
              <a:t>int</a:t>
            </a:r>
            <a:r>
              <a:rPr lang="en-US" altLang="zh-CN" b="1" dirty="0">
                <a:solidFill>
                  <a:schemeClr val="tx1"/>
                </a:solidFill>
                <a:latin typeface="微软雅黑" charset="0"/>
                <a:ea typeface="微软雅黑" charset="0"/>
                <a:cs typeface="Arial Unicode MS" pitchFamily="34" charset="-122"/>
              </a:rPr>
              <a:t> </a:t>
            </a:r>
            <a:r>
              <a:rPr lang="en-US" altLang="zh-CN" b="1" dirty="0">
                <a:solidFill>
                  <a:schemeClr val="tx1"/>
                </a:solidFill>
                <a:latin typeface="微软雅黑" charset="0"/>
                <a:ea typeface="微软雅黑" charset="0"/>
                <a:cs typeface="Arial Unicode MS" pitchFamily="34" charset="-122"/>
              </a:rPr>
              <a:t>age;</a:t>
            </a:r>
          </a:p>
          <a:p>
            <a:pPr>
              <a:spcBef>
                <a:spcPct val="20000"/>
              </a:spcBef>
            </a:pPr>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a:solidFill>
                  <a:schemeClr val="tx1"/>
                </a:solidFill>
                <a:latin typeface="微软雅黑" charset="0"/>
                <a:ea typeface="微软雅黑" charset="0"/>
                <a:cs typeface="Arial Unicode MS" pitchFamily="34" charset="-122"/>
              </a:rPr>
              <a:t>Date </a:t>
            </a:r>
            <a:r>
              <a:rPr lang="en-US" altLang="zh-CN" b="1" dirty="0">
                <a:solidFill>
                  <a:schemeClr val="tx1"/>
                </a:solidFill>
                <a:latin typeface="微软雅黑" charset="0"/>
                <a:ea typeface="微软雅黑" charset="0"/>
                <a:cs typeface="Arial Unicode MS" pitchFamily="34" charset="-122"/>
              </a:rPr>
              <a:t>birthDate;</a:t>
            </a:r>
          </a:p>
          <a:p>
            <a:pPr>
              <a:spcBef>
                <a:spcPct val="20000"/>
              </a:spcBef>
            </a:pPr>
            <a:r>
              <a:rPr lang="en-US" altLang="zh-CN" b="1" dirty="0">
                <a:solidFill>
                  <a:schemeClr val="tx1"/>
                </a:solidFill>
                <a:latin typeface="微软雅黑" charset="0"/>
                <a:ea typeface="微软雅黑" charset="0"/>
                <a:cs typeface="Arial Unicode MS" pitchFamily="34" charset="-122"/>
              </a:rPr>
              <a:t>      public String getInfo() {</a:t>
            </a:r>
          </a:p>
          <a:p>
            <a:pPr>
              <a:spcBef>
                <a:spcPct val="20000"/>
              </a:spcBef>
            </a:pPr>
            <a:r>
              <a:rPr lang="en-US" altLang="zh-CN" b="1" dirty="0">
                <a:solidFill>
                  <a:schemeClr val="tx1"/>
                </a:solidFill>
                <a:latin typeface="微软雅黑" charset="0"/>
                <a:ea typeface="微软雅黑" charset="0"/>
                <a:cs typeface="Arial Unicode MS" pitchFamily="34" charset="-122"/>
                <a:sym typeface="+mn-ea"/>
              </a:rPr>
              <a:t>            </a:t>
            </a:r>
            <a:r>
              <a:rPr lang="en-US" altLang="zh-CN" b="1" dirty="0">
                <a:solidFill>
                  <a:schemeClr val="tx1"/>
                </a:solidFill>
                <a:latin typeface="微软雅黑" charset="0"/>
                <a:ea typeface="微软雅黑" charset="0"/>
                <a:cs typeface="Arial Unicode MS" pitchFamily="34" charset="-122"/>
              </a:rPr>
              <a:t>...</a:t>
            </a:r>
          </a:p>
          <a:p>
            <a:pPr>
              <a:spcBef>
                <a:spcPct val="20000"/>
              </a:spcBef>
            </a:pPr>
            <a:r>
              <a:rPr lang="en-US" altLang="zh-CN" b="1" dirty="0">
                <a:solidFill>
                  <a:schemeClr val="tx1"/>
                </a:solidFill>
                <a:latin typeface="微软雅黑" charset="0"/>
                <a:ea typeface="微软雅黑" charset="0"/>
                <a:cs typeface="Arial Unicode MS" pitchFamily="34" charset="-122"/>
                <a:sym typeface="+mn-ea"/>
              </a:rPr>
              <a:t>      </a:t>
            </a:r>
            <a:r>
              <a:rPr lang="en-US" altLang="zh-CN" b="1" dirty="0">
                <a:solidFill>
                  <a:schemeClr val="tx1"/>
                </a:solidFill>
                <a:latin typeface="微软雅黑" charset="0"/>
                <a:ea typeface="微软雅黑" charset="0"/>
                <a:cs typeface="Arial Unicode MS" pitchFamily="34" charset="-122"/>
              </a:rPr>
              <a:t>}</a:t>
            </a:r>
          </a:p>
          <a:p>
            <a:pPr>
              <a:spcBef>
                <a:spcPct val="20000"/>
              </a:spcBef>
            </a:pPr>
            <a:r>
              <a:rPr lang="en-US" altLang="zh-CN" b="1" dirty="0">
                <a:solidFill>
                  <a:schemeClr val="tx1"/>
                </a:solidFill>
                <a:latin typeface="微软雅黑" charset="0"/>
                <a:ea typeface="微软雅黑" charset="0"/>
                <a:cs typeface="Arial Unicode MS" pitchFamily="34" charset="-122"/>
              </a:rPr>
              <a:t>}</a:t>
            </a:r>
          </a:p>
        </p:txBody>
      </p:sp>
      <p:graphicFrame>
        <p:nvGraphicFramePr>
          <p:cNvPr id="155677" name="Group 29"/>
          <p:cNvGraphicFramePr>
            <a:graphicFrameLocks noGrp="1"/>
          </p:cNvGraphicFramePr>
          <p:nvPr/>
        </p:nvGraphicFramePr>
        <p:xfrm>
          <a:off x="2519354" y="2758768"/>
          <a:ext cx="2362200" cy="1973264"/>
        </p:xfrm>
        <a:graphic>
          <a:graphicData uri="http://schemas.openxmlformats.org/drawingml/2006/table">
            <a:tbl>
              <a:tblPr/>
              <a:tblGrid>
                <a:gridCol w="2362200"/>
              </a:tblGrid>
              <a:tr h="414338">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微软雅黑" charset="0"/>
                          <a:ea typeface="微软雅黑" charset="0"/>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44588">
                <a:tc>
                  <a:txBody>
                    <a:bodyPr/>
                    <a:lstStyle/>
                    <a:p>
                      <a:pPr marL="0" marR="0" lvl="0" indent="0" algn="l" defTabSz="914400" rtl="0" eaLnBrk="1" fontAlgn="base" latinLnBrk="0" hangingPunct="1">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微软雅黑" charset="0"/>
                          <a:ea typeface="微软雅黑" charset="0"/>
                          <a:cs typeface="Arial Unicode MS" pitchFamily="34" charset="-122"/>
                        </a:rPr>
                        <a:t>+name : String </a:t>
                      </a:r>
                    </a:p>
                    <a:p>
                      <a:pPr marL="0" marR="0" lvl="0" indent="0" algn="l" defTabSz="914400" rtl="0" eaLnBrk="1" fontAlgn="base" latinLnBrk="0" hangingPunct="1">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微软雅黑" charset="0"/>
                          <a:ea typeface="微软雅黑" charset="0"/>
                          <a:cs typeface="Arial Unicode MS" pitchFamily="34" charset="-122"/>
                        </a:rPr>
                        <a:t>+age : </a:t>
                      </a:r>
                      <a:r>
                        <a:rPr kumimoji="1" lang="en-US" altLang="zh-CN" sz="18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int</a:t>
                      </a:r>
                      <a:endParaRPr kumimoji="1" lang="en-US" altLang="zh-CN" sz="1800" b="1" i="0" u="none" strike="noStrike" cap="none" normalizeH="0" baseline="0" dirty="0" smtClean="0">
                        <a:ln>
                          <a:noFill/>
                        </a:ln>
                        <a:solidFill>
                          <a:schemeClr val="tx1"/>
                        </a:solidFill>
                        <a:effectLst/>
                        <a:latin typeface="微软雅黑" charset="0"/>
                        <a:ea typeface="微软雅黑" charset="0"/>
                        <a:cs typeface="Arial Unicode MS" pitchFamily="34" charset="-122"/>
                      </a:endParaRPr>
                    </a:p>
                    <a:p>
                      <a:pPr marL="0" marR="0" lvl="0" indent="0" algn="l" defTabSz="914400" rtl="0" eaLnBrk="1" fontAlgn="base" latinLnBrk="0" hangingPunct="1">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8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birthDate</a:t>
                      </a:r>
                      <a:r>
                        <a:rPr kumimoji="1" lang="en-US" altLang="zh-CN" sz="1800" b="1" i="0" u="none" strike="noStrike" cap="none" normalizeH="0" baseline="0" dirty="0" smtClean="0">
                          <a:ln>
                            <a:noFill/>
                          </a:ln>
                          <a:solidFill>
                            <a:schemeClr val="tx1"/>
                          </a:solidFill>
                          <a:effectLst/>
                          <a:latin typeface="微软雅黑" charset="0"/>
                          <a:ea typeface="微软雅黑" charset="0"/>
                          <a:cs typeface="Arial Unicode MS" pitchFamily="34" charset="-122"/>
                        </a:rPr>
                        <a:t> : Date</a:t>
                      </a:r>
                      <a:endParaRPr b="1">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14338">
                <a:tc>
                  <a:txBody>
                    <a:bodyPr/>
                    <a:lstStyle/>
                    <a:p>
                      <a:pPr marL="0" marR="0" lvl="0" indent="0" algn="l" defTabSz="914400" rtl="0" eaLnBrk="1" fontAlgn="base" latinLnBrk="0" hangingPunct="1">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8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getInfo</a:t>
                      </a:r>
                      <a:r>
                        <a:rPr kumimoji="1" lang="en-US" altLang="zh-CN" sz="1800" b="1" i="0" u="none" strike="noStrike" cap="none" normalizeH="0" baseline="0" dirty="0" smtClean="0">
                          <a:ln>
                            <a:noFill/>
                          </a:ln>
                          <a:solidFill>
                            <a:schemeClr val="tx1"/>
                          </a:solidFill>
                          <a:effectLst/>
                          <a:latin typeface="微软雅黑" charset="0"/>
                          <a:ea typeface="微软雅黑" charset="0"/>
                          <a:cs typeface="Arial Unicode MS" pitchFamily="34" charset="-122"/>
                        </a:rPr>
                        <a:t>() : String</a:t>
                      </a:r>
                      <a:endParaRPr b="1">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4054328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133600" y="1722431"/>
            <a:ext cx="7620000" cy="523220"/>
          </a:xfrm>
          <a:prstGeom prst="rect">
            <a:avLst/>
          </a:prstGeom>
          <a:noFill/>
          <a:ln w="9525">
            <a:noFill/>
            <a:miter lim="800000"/>
          </a:ln>
        </p:spPr>
        <p:txBody>
          <a:bodyPr>
            <a:spAutoFit/>
          </a:bodyPr>
          <a:lstStyle/>
          <a:p>
            <a:pPr>
              <a:buFont typeface="Wingdings" pitchFamily="2" charset="2"/>
              <a:buChar char="§"/>
            </a:pPr>
            <a:r>
              <a:rPr lang="en-US" altLang="zh-CN" sz="2800" b="1" dirty="0">
                <a:solidFill>
                  <a:schemeClr val="tx1"/>
                </a:solidFill>
                <a:latin typeface="微软雅黑" charset="0"/>
                <a:ea typeface="微软雅黑" charset="0"/>
                <a:cs typeface="Arial Unicode MS" pitchFamily="34" charset="-122"/>
              </a:rPr>
              <a:t>  </a:t>
            </a:r>
            <a:r>
              <a:rPr lang="zh-CN" altLang="en-US" sz="2800" b="1" dirty="0">
                <a:solidFill>
                  <a:schemeClr val="tx1"/>
                </a:solidFill>
                <a:latin typeface="微软雅黑" charset="0"/>
                <a:ea typeface="微软雅黑" charset="0"/>
                <a:cs typeface="Arial Unicode MS" pitchFamily="34" charset="-122"/>
              </a:rPr>
              <a:t>为描述和处理学生信息，定义类</a:t>
            </a:r>
            <a:r>
              <a:rPr lang="en-US" altLang="zh-CN" sz="2800" b="1" dirty="0">
                <a:solidFill>
                  <a:schemeClr val="tx1"/>
                </a:solidFill>
                <a:latin typeface="微软雅黑" charset="0"/>
                <a:ea typeface="微软雅黑" charset="0"/>
                <a:cs typeface="Arial Unicode MS" pitchFamily="34" charset="-122"/>
              </a:rPr>
              <a:t>Student:</a:t>
            </a:r>
          </a:p>
        </p:txBody>
      </p:sp>
      <p:sp>
        <p:nvSpPr>
          <p:cNvPr id="5124" name="Rectangle 4"/>
          <p:cNvSpPr>
            <a:spLocks noChangeArrowheads="1"/>
          </p:cNvSpPr>
          <p:nvPr/>
        </p:nvSpPr>
        <p:spPr bwMode="auto">
          <a:xfrm>
            <a:off x="5486400" y="2636831"/>
            <a:ext cx="4648200" cy="2856230"/>
          </a:xfrm>
          <a:prstGeom prst="rect">
            <a:avLst/>
          </a:prstGeom>
          <a:noFill/>
          <a:ln w="9525">
            <a:noFill/>
            <a:miter lim="800000"/>
          </a:ln>
        </p:spPr>
        <p:txBody>
          <a:bodyPr wrap="square">
            <a:spAutoFit/>
          </a:bodyPr>
          <a:lstStyle/>
          <a:p>
            <a:r>
              <a:rPr lang="en-US" altLang="zh-CN" b="1" dirty="0">
                <a:solidFill>
                  <a:schemeClr val="tx1"/>
                </a:solidFill>
                <a:latin typeface="微软雅黑" charset="0"/>
                <a:ea typeface="微软雅黑" charset="0"/>
                <a:cs typeface="Arial Unicode MS" pitchFamily="34" charset="-122"/>
              </a:rPr>
              <a:t>public class Student {</a:t>
            </a:r>
          </a:p>
          <a:p>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a:solidFill>
                  <a:schemeClr val="tx1"/>
                </a:solidFill>
                <a:latin typeface="微软雅黑" charset="0"/>
                <a:ea typeface="微软雅黑" charset="0"/>
                <a:cs typeface="Arial Unicode MS" pitchFamily="34" charset="-122"/>
              </a:rPr>
              <a:t>String </a:t>
            </a:r>
            <a:r>
              <a:rPr lang="en-US" altLang="zh-CN" b="1" dirty="0">
                <a:solidFill>
                  <a:schemeClr val="tx1"/>
                </a:solidFill>
                <a:latin typeface="微软雅黑" charset="0"/>
                <a:ea typeface="微软雅黑" charset="0"/>
                <a:cs typeface="Arial Unicode MS" pitchFamily="34" charset="-122"/>
              </a:rPr>
              <a:t>name;</a:t>
            </a:r>
          </a:p>
          <a:p>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err="1">
                <a:solidFill>
                  <a:schemeClr val="tx1"/>
                </a:solidFill>
                <a:latin typeface="微软雅黑" charset="0"/>
                <a:ea typeface="微软雅黑" charset="0"/>
                <a:cs typeface="Arial Unicode MS" pitchFamily="34" charset="-122"/>
              </a:rPr>
              <a:t>int</a:t>
            </a:r>
            <a:r>
              <a:rPr lang="en-US" altLang="zh-CN" b="1" dirty="0">
                <a:solidFill>
                  <a:schemeClr val="tx1"/>
                </a:solidFill>
                <a:latin typeface="微软雅黑" charset="0"/>
                <a:ea typeface="微软雅黑" charset="0"/>
                <a:cs typeface="Arial Unicode MS" pitchFamily="34" charset="-122"/>
              </a:rPr>
              <a:t> </a:t>
            </a:r>
            <a:r>
              <a:rPr lang="en-US" altLang="zh-CN" b="1" dirty="0">
                <a:solidFill>
                  <a:schemeClr val="tx1"/>
                </a:solidFill>
                <a:latin typeface="微软雅黑" charset="0"/>
                <a:ea typeface="微软雅黑" charset="0"/>
                <a:cs typeface="Arial Unicode MS" pitchFamily="34" charset="-122"/>
              </a:rPr>
              <a:t>age;</a:t>
            </a:r>
          </a:p>
          <a:p>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a:solidFill>
                  <a:schemeClr val="tx1"/>
                </a:solidFill>
                <a:latin typeface="微软雅黑" charset="0"/>
                <a:ea typeface="微软雅黑" charset="0"/>
                <a:cs typeface="Arial Unicode MS" pitchFamily="34" charset="-122"/>
              </a:rPr>
              <a:t>Date </a:t>
            </a:r>
            <a:r>
              <a:rPr lang="en-US" altLang="zh-CN" b="1" dirty="0" err="1">
                <a:solidFill>
                  <a:schemeClr val="tx1"/>
                </a:solidFill>
                <a:latin typeface="微软雅黑" charset="0"/>
                <a:ea typeface="微软雅黑" charset="0"/>
                <a:cs typeface="Arial Unicode MS" pitchFamily="34" charset="-122"/>
              </a:rPr>
              <a:t>birthDate</a:t>
            </a:r>
            <a:r>
              <a:rPr lang="en-US" altLang="zh-CN" b="1" dirty="0">
                <a:solidFill>
                  <a:schemeClr val="tx1"/>
                </a:solidFill>
                <a:latin typeface="微软雅黑" charset="0"/>
                <a:ea typeface="微软雅黑" charset="0"/>
                <a:cs typeface="Arial Unicode MS" pitchFamily="34" charset="-122"/>
              </a:rPr>
              <a:t>;</a:t>
            </a:r>
          </a:p>
          <a:p>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a:solidFill>
                  <a:schemeClr val="tx1"/>
                </a:solidFill>
                <a:latin typeface="微软雅黑" charset="0"/>
                <a:ea typeface="微软雅黑" charset="0"/>
                <a:cs typeface="Arial Unicode MS" pitchFamily="34" charset="-122"/>
              </a:rPr>
              <a:t>String </a:t>
            </a:r>
            <a:r>
              <a:rPr lang="en-US" altLang="zh-CN" b="1" dirty="0">
                <a:solidFill>
                  <a:schemeClr val="tx1"/>
                </a:solidFill>
                <a:latin typeface="微软雅黑" charset="0"/>
                <a:ea typeface="微软雅黑" charset="0"/>
                <a:cs typeface="Arial Unicode MS" pitchFamily="34" charset="-122"/>
              </a:rPr>
              <a:t>school;</a:t>
            </a:r>
            <a:endParaRPr lang="en-US" altLang="zh-CN" sz="800" b="1" dirty="0">
              <a:solidFill>
                <a:schemeClr val="tx1"/>
              </a:solidFill>
              <a:latin typeface="微软雅黑" charset="0"/>
              <a:ea typeface="微软雅黑" charset="0"/>
              <a:cs typeface="Arial Unicode MS" pitchFamily="34" charset="-122"/>
            </a:endParaRPr>
          </a:p>
          <a:p>
            <a:r>
              <a:rPr lang="en-US" altLang="zh-CN" b="1" dirty="0">
                <a:solidFill>
                  <a:schemeClr val="tx1"/>
                </a:solidFill>
                <a:latin typeface="微软雅黑" charset="0"/>
                <a:ea typeface="微软雅黑" charset="0"/>
                <a:cs typeface="Arial Unicode MS" pitchFamily="34" charset="-122"/>
              </a:rPr>
              <a:t>      public String </a:t>
            </a:r>
            <a:r>
              <a:rPr lang="en-US" altLang="zh-CN" b="1" dirty="0" err="1">
                <a:solidFill>
                  <a:schemeClr val="tx1"/>
                </a:solidFill>
                <a:latin typeface="微软雅黑" charset="0"/>
                <a:ea typeface="微软雅黑" charset="0"/>
                <a:cs typeface="Arial Unicode MS" pitchFamily="34" charset="-122"/>
              </a:rPr>
              <a:t>getInfo</a:t>
            </a:r>
            <a:r>
              <a:rPr lang="en-US" altLang="zh-CN" b="1" dirty="0">
                <a:solidFill>
                  <a:schemeClr val="tx1"/>
                </a:solidFill>
                <a:latin typeface="微软雅黑" charset="0"/>
                <a:ea typeface="微软雅黑" charset="0"/>
                <a:cs typeface="Arial Unicode MS" pitchFamily="34" charset="-122"/>
              </a:rPr>
              <a:t>(){</a:t>
            </a:r>
          </a:p>
          <a:p>
            <a:r>
              <a:rPr lang="en-US" altLang="zh-CN" b="1" dirty="0">
                <a:solidFill>
                  <a:schemeClr val="tx1"/>
                </a:solidFill>
                <a:latin typeface="微软雅黑" charset="0"/>
                <a:ea typeface="微软雅黑" charset="0"/>
                <a:cs typeface="Arial Unicode MS" pitchFamily="34" charset="-122"/>
              </a:rPr>
              <a:t>            ...</a:t>
            </a:r>
          </a:p>
          <a:p>
            <a:r>
              <a:rPr lang="en-US" altLang="zh-CN" b="1" dirty="0">
                <a:solidFill>
                  <a:schemeClr val="tx1"/>
                </a:solidFill>
                <a:latin typeface="微软雅黑" charset="0"/>
                <a:ea typeface="微软雅黑" charset="0"/>
                <a:cs typeface="Arial Unicode MS" pitchFamily="34" charset="-122"/>
              </a:rPr>
              <a:t>      }</a:t>
            </a:r>
          </a:p>
          <a:p>
            <a:r>
              <a:rPr lang="en-US" altLang="zh-CN" b="1" dirty="0">
                <a:solidFill>
                  <a:schemeClr val="tx1"/>
                </a:solidFill>
                <a:latin typeface="微软雅黑" charset="0"/>
                <a:ea typeface="微软雅黑" charset="0"/>
                <a:cs typeface="Arial Unicode MS" pitchFamily="34" charset="-122"/>
              </a:rPr>
              <a:t>}</a:t>
            </a:r>
          </a:p>
        </p:txBody>
      </p:sp>
      <p:graphicFrame>
        <p:nvGraphicFramePr>
          <p:cNvPr id="195600" name="Group 16"/>
          <p:cNvGraphicFramePr>
            <a:graphicFrameLocks noGrp="1"/>
          </p:cNvGraphicFramePr>
          <p:nvPr/>
        </p:nvGraphicFramePr>
        <p:xfrm>
          <a:off x="2743200" y="2949569"/>
          <a:ext cx="2362200" cy="2017396"/>
        </p:xfrm>
        <a:graphic>
          <a:graphicData uri="http://schemas.openxmlformats.org/drawingml/2006/table">
            <a:tbl>
              <a:tblPr/>
              <a:tblGrid>
                <a:gridCol w="2362200"/>
              </a:tblGrid>
              <a:tr h="414338">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微软雅黑" charset="0"/>
                          <a:ea typeface="微软雅黑" charset="0"/>
                        </a:rPr>
                        <a:t>Student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44588">
                <a:tc>
                  <a:txBody>
                    <a:bodyPr/>
                    <a:lstStyle/>
                    <a:p>
                      <a:pPr marL="0" marR="0" lvl="0" indent="0" algn="l" defTabSz="914400" rtl="0" eaLnBrk="1" fontAlgn="base" latinLnBrk="0" hangingPunct="1">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微软雅黑" charset="0"/>
                          <a:ea typeface="微软雅黑" charset="0"/>
                        </a:rPr>
                        <a:t>+name : String </a:t>
                      </a:r>
                    </a:p>
                    <a:p>
                      <a:pPr marL="0" marR="0" lvl="0" indent="0" algn="l" defTabSz="914400" rtl="0" eaLnBrk="1" fontAlgn="base" latinLnBrk="0" hangingPunct="1">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微软雅黑" charset="0"/>
                          <a:ea typeface="微软雅黑" charset="0"/>
                        </a:rPr>
                        <a:t>+age : int</a:t>
                      </a:r>
                    </a:p>
                    <a:p>
                      <a:pPr marL="0" marR="0" lvl="0" indent="0" algn="l" defTabSz="914400" rtl="0" eaLnBrk="1" fontAlgn="base" latinLnBrk="0" hangingPunct="1">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微软雅黑" charset="0"/>
                          <a:ea typeface="微软雅黑" charset="0"/>
                        </a:rPr>
                        <a:t>+birthDate : Date</a:t>
                      </a:r>
                    </a:p>
                    <a:p>
                      <a:pPr marL="0" marR="0" lvl="0" indent="0" algn="l" defTabSz="914400" rtl="0" eaLnBrk="1" fontAlgn="base" latinLnBrk="0" hangingPunct="1">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微软雅黑" charset="0"/>
                          <a:ea typeface="微软雅黑" charset="0"/>
                        </a:rPr>
                        <a:t>+school : String</a:t>
                      </a:r>
                      <a:endParaRPr b="1">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14338">
                <a:tc>
                  <a:txBody>
                    <a:bodyPr/>
                    <a:lstStyle/>
                    <a:p>
                      <a:pPr marL="0" marR="0" lvl="0" indent="0" algn="l" defTabSz="914400" rtl="0" eaLnBrk="1" fontAlgn="base" latinLnBrk="0" hangingPunct="1">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微软雅黑" charset="0"/>
                          <a:ea typeface="微软雅黑" charset="0"/>
                        </a:rPr>
                        <a:t>+getInfo() :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55650" name="Rectangle 2"/>
          <p:cNvSpPr>
            <a:spLocks noGrp="1" noChangeArrowheads="1"/>
          </p:cNvSpPr>
          <p:nvPr>
            <p:ph type="title"/>
          </p:nvPr>
        </p:nvSpPr>
        <p:spPr>
          <a:xfrm>
            <a:off x="4646191" y="-140186"/>
            <a:ext cx="3321046" cy="1143000"/>
          </a:xfrm>
        </p:spPr>
        <p:txBody>
          <a:bodyPr/>
          <a:lstStyle/>
          <a:p>
            <a:pPr algn="l" eaLnBrk="1" hangingPunct="1">
              <a:defRPr/>
            </a:pPr>
            <a:r>
              <a:rPr lang="zh-CN" altLang="en-US" dirty="0" smtClean="0">
                <a:effectLst/>
                <a:latin typeface="Arial Unicode MS" pitchFamily="34" charset="-122"/>
                <a:ea typeface="Arial Unicode MS" pitchFamily="34" charset="-122"/>
                <a:cs typeface="Arial Unicode MS" pitchFamily="34" charset="-122"/>
              </a:rPr>
              <a:t>类的继承 </a:t>
            </a:r>
            <a:endParaRPr lang="en-US" altLang="zh-CN" dirty="0" smtClean="0">
              <a:effectLst/>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265176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2133600" y="1314852"/>
            <a:ext cx="7620000" cy="523220"/>
          </a:xfrm>
          <a:prstGeom prst="rect">
            <a:avLst/>
          </a:prstGeom>
          <a:noFill/>
          <a:ln w="9525">
            <a:noFill/>
            <a:miter lim="800000"/>
          </a:ln>
        </p:spPr>
        <p:txBody>
          <a:bodyPr>
            <a:spAutoFit/>
          </a:bodyPr>
          <a:lstStyle/>
          <a:p>
            <a:pPr>
              <a:buFont typeface="Wingdings" pitchFamily="2" charset="2"/>
              <a:buChar char="§"/>
            </a:pPr>
            <a:r>
              <a:rPr lang="en-US" altLang="zh-CN" sz="2800" b="1" dirty="0">
                <a:solidFill>
                  <a:schemeClr val="tx1"/>
                </a:solidFill>
                <a:latin typeface="微软雅黑" charset="0"/>
                <a:ea typeface="微软雅黑" charset="0"/>
                <a:cs typeface="Arial Unicode MS" pitchFamily="34" charset="-122"/>
              </a:rPr>
              <a:t>  </a:t>
            </a:r>
            <a:r>
              <a:rPr lang="zh-CN" altLang="en-US" sz="2800" b="1" dirty="0">
                <a:solidFill>
                  <a:schemeClr val="tx1"/>
                </a:solidFill>
                <a:latin typeface="微软雅黑" charset="0"/>
                <a:ea typeface="微软雅黑" charset="0"/>
                <a:cs typeface="Arial Unicode MS" pitchFamily="34" charset="-122"/>
              </a:rPr>
              <a:t>通过继承，简化</a:t>
            </a:r>
            <a:r>
              <a:rPr lang="en-US" altLang="zh-CN" sz="2800" b="1" dirty="0">
                <a:solidFill>
                  <a:schemeClr val="tx1"/>
                </a:solidFill>
                <a:latin typeface="微软雅黑" charset="0"/>
                <a:ea typeface="微软雅黑" charset="0"/>
                <a:cs typeface="Arial Unicode MS" pitchFamily="34" charset="-122"/>
              </a:rPr>
              <a:t>Student</a:t>
            </a:r>
            <a:r>
              <a:rPr lang="zh-CN" altLang="en-US" sz="2800" b="1" dirty="0">
                <a:solidFill>
                  <a:schemeClr val="tx1"/>
                </a:solidFill>
                <a:latin typeface="微软雅黑" charset="0"/>
                <a:ea typeface="微软雅黑" charset="0"/>
                <a:cs typeface="Arial Unicode MS" pitchFamily="34" charset="-122"/>
              </a:rPr>
              <a:t>类的定义</a:t>
            </a:r>
            <a:r>
              <a:rPr lang="en-US" altLang="zh-CN" sz="2800" b="1" dirty="0">
                <a:solidFill>
                  <a:schemeClr val="tx1"/>
                </a:solidFill>
                <a:latin typeface="微软雅黑" charset="0"/>
                <a:ea typeface="微软雅黑" charset="0"/>
                <a:cs typeface="Arial Unicode MS" pitchFamily="34" charset="-122"/>
              </a:rPr>
              <a:t>:</a:t>
            </a:r>
          </a:p>
        </p:txBody>
      </p:sp>
      <p:sp>
        <p:nvSpPr>
          <p:cNvPr id="6148" name="Rectangle 4"/>
          <p:cNvSpPr>
            <a:spLocks noChangeArrowheads="1"/>
          </p:cNvSpPr>
          <p:nvPr/>
        </p:nvSpPr>
        <p:spPr bwMode="auto">
          <a:xfrm>
            <a:off x="5159896" y="1919119"/>
            <a:ext cx="5181600" cy="4075430"/>
          </a:xfrm>
          <a:prstGeom prst="rect">
            <a:avLst/>
          </a:prstGeom>
          <a:noFill/>
          <a:ln w="9525">
            <a:noFill/>
            <a:miter lim="800000"/>
          </a:ln>
        </p:spPr>
        <p:txBody>
          <a:bodyPr>
            <a:spAutoFit/>
          </a:bodyPr>
          <a:lstStyle/>
          <a:p>
            <a:r>
              <a:rPr lang="en-US" altLang="zh-CN" b="1" dirty="0">
                <a:solidFill>
                  <a:schemeClr val="tx1"/>
                </a:solidFill>
                <a:latin typeface="微软雅黑" charset="0"/>
                <a:ea typeface="微软雅黑" charset="0"/>
                <a:cs typeface="Arial Unicode MS" pitchFamily="34" charset="-122"/>
              </a:rPr>
              <a:t>public class Person {</a:t>
            </a:r>
          </a:p>
          <a:p>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a:solidFill>
                  <a:schemeClr val="tx1"/>
                </a:solidFill>
                <a:latin typeface="微软雅黑" charset="0"/>
                <a:ea typeface="微软雅黑" charset="0"/>
                <a:cs typeface="Arial Unicode MS" pitchFamily="34" charset="-122"/>
              </a:rPr>
              <a:t>String </a:t>
            </a:r>
            <a:r>
              <a:rPr lang="en-US" altLang="zh-CN" b="1" dirty="0">
                <a:solidFill>
                  <a:schemeClr val="tx1"/>
                </a:solidFill>
                <a:latin typeface="微软雅黑" charset="0"/>
                <a:ea typeface="微软雅黑" charset="0"/>
                <a:cs typeface="Arial Unicode MS" pitchFamily="34" charset="-122"/>
              </a:rPr>
              <a:t>name;</a:t>
            </a:r>
          </a:p>
          <a:p>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err="1">
                <a:solidFill>
                  <a:schemeClr val="tx1"/>
                </a:solidFill>
                <a:latin typeface="微软雅黑" charset="0"/>
                <a:ea typeface="微软雅黑" charset="0"/>
                <a:cs typeface="Arial Unicode MS" pitchFamily="34" charset="-122"/>
              </a:rPr>
              <a:t>int</a:t>
            </a:r>
            <a:r>
              <a:rPr lang="en-US" altLang="zh-CN" b="1" dirty="0">
                <a:solidFill>
                  <a:schemeClr val="tx1"/>
                </a:solidFill>
                <a:latin typeface="微软雅黑" charset="0"/>
                <a:ea typeface="微软雅黑" charset="0"/>
                <a:cs typeface="Arial Unicode MS" pitchFamily="34" charset="-122"/>
              </a:rPr>
              <a:t> </a:t>
            </a:r>
            <a:r>
              <a:rPr lang="en-US" altLang="zh-CN" b="1" dirty="0">
                <a:solidFill>
                  <a:schemeClr val="tx1"/>
                </a:solidFill>
                <a:latin typeface="微软雅黑" charset="0"/>
                <a:ea typeface="微软雅黑" charset="0"/>
                <a:cs typeface="Arial Unicode MS" pitchFamily="34" charset="-122"/>
              </a:rPr>
              <a:t>age;</a:t>
            </a:r>
          </a:p>
          <a:p>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a:solidFill>
                  <a:schemeClr val="tx1"/>
                </a:solidFill>
                <a:latin typeface="微软雅黑" charset="0"/>
                <a:ea typeface="微软雅黑" charset="0"/>
                <a:cs typeface="Arial Unicode MS" pitchFamily="34" charset="-122"/>
              </a:rPr>
              <a:t>Date </a:t>
            </a:r>
            <a:r>
              <a:rPr lang="en-US" altLang="zh-CN" b="1" dirty="0" err="1">
                <a:solidFill>
                  <a:schemeClr val="tx1"/>
                </a:solidFill>
                <a:latin typeface="微软雅黑" charset="0"/>
                <a:ea typeface="微软雅黑" charset="0"/>
                <a:cs typeface="Arial Unicode MS" pitchFamily="34" charset="-122"/>
              </a:rPr>
              <a:t>birthDate</a:t>
            </a:r>
            <a:r>
              <a:rPr lang="en-US" altLang="zh-CN" b="1" dirty="0">
                <a:solidFill>
                  <a:schemeClr val="tx1"/>
                </a:solidFill>
                <a:latin typeface="微软雅黑" charset="0"/>
                <a:ea typeface="微软雅黑" charset="0"/>
                <a:cs typeface="Arial Unicode MS" pitchFamily="34" charset="-122"/>
              </a:rPr>
              <a:t>;</a:t>
            </a:r>
          </a:p>
          <a:p>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a:solidFill>
                  <a:schemeClr val="tx1"/>
                </a:solidFill>
                <a:latin typeface="微软雅黑" charset="0"/>
                <a:ea typeface="微软雅黑" charset="0"/>
                <a:cs typeface="Arial Unicode MS" pitchFamily="34" charset="-122"/>
              </a:rPr>
              <a:t>String </a:t>
            </a:r>
            <a:r>
              <a:rPr lang="en-US" altLang="zh-CN" b="1" dirty="0" err="1">
                <a:solidFill>
                  <a:schemeClr val="tx1"/>
                </a:solidFill>
                <a:latin typeface="微软雅黑" charset="0"/>
                <a:ea typeface="微软雅黑" charset="0"/>
                <a:cs typeface="Arial Unicode MS" pitchFamily="34" charset="-122"/>
              </a:rPr>
              <a:t>getInfo</a:t>
            </a:r>
            <a:r>
              <a:rPr lang="en-US" altLang="zh-CN" b="1" dirty="0">
                <a:solidFill>
                  <a:schemeClr val="tx1"/>
                </a:solidFill>
                <a:latin typeface="微软雅黑" charset="0"/>
                <a:ea typeface="微软雅黑" charset="0"/>
                <a:cs typeface="Arial Unicode MS" pitchFamily="34" charset="-122"/>
              </a:rPr>
              <a:t>() {...}</a:t>
            </a:r>
          </a:p>
          <a:p>
            <a:r>
              <a:rPr lang="en-US" altLang="zh-CN" b="1" dirty="0">
                <a:solidFill>
                  <a:schemeClr val="tx1"/>
                </a:solidFill>
                <a:latin typeface="微软雅黑" charset="0"/>
                <a:ea typeface="微软雅黑" charset="0"/>
                <a:cs typeface="Arial Unicode MS" pitchFamily="34" charset="-122"/>
              </a:rPr>
              <a:t>}</a:t>
            </a:r>
          </a:p>
          <a:p>
            <a:endParaRPr lang="en-US" altLang="zh-CN" b="1" dirty="0">
              <a:solidFill>
                <a:schemeClr val="tx1"/>
              </a:solidFill>
              <a:latin typeface="微软雅黑" charset="0"/>
              <a:ea typeface="微软雅黑" charset="0"/>
              <a:cs typeface="Arial Unicode MS" pitchFamily="34" charset="-122"/>
            </a:endParaRPr>
          </a:p>
          <a:p>
            <a:r>
              <a:rPr lang="en-US" altLang="zh-CN" b="1" dirty="0">
                <a:solidFill>
                  <a:schemeClr val="tx1"/>
                </a:solidFill>
                <a:latin typeface="微软雅黑" charset="0"/>
                <a:ea typeface="微软雅黑" charset="0"/>
                <a:cs typeface="Arial Unicode MS" pitchFamily="34" charset="-122"/>
              </a:rPr>
              <a:t>public class Student extends Person{</a:t>
            </a:r>
          </a:p>
          <a:p>
            <a:r>
              <a:rPr lang="en-US" altLang="zh-CN" b="1" dirty="0">
                <a:solidFill>
                  <a:schemeClr val="tx1"/>
                </a:solidFill>
                <a:latin typeface="微软雅黑" charset="0"/>
                <a:ea typeface="微软雅黑" charset="0"/>
                <a:cs typeface="Arial Unicode MS" pitchFamily="34" charset="-122"/>
              </a:rPr>
              <a:t>      </a:t>
            </a:r>
            <a:r>
              <a:rPr lang="en-US" altLang="zh-CN" b="1" dirty="0"/>
              <a:t>private </a:t>
            </a:r>
            <a:r>
              <a:rPr lang="en-US" altLang="zh-CN" b="1" dirty="0">
                <a:solidFill>
                  <a:schemeClr val="tx1"/>
                </a:solidFill>
                <a:latin typeface="微软雅黑" charset="0"/>
                <a:ea typeface="微软雅黑" charset="0"/>
                <a:cs typeface="Arial Unicode MS" pitchFamily="34" charset="-122"/>
              </a:rPr>
              <a:t>String </a:t>
            </a:r>
            <a:r>
              <a:rPr lang="en-US" altLang="zh-CN" b="1" dirty="0">
                <a:solidFill>
                  <a:schemeClr val="tx1"/>
                </a:solidFill>
                <a:latin typeface="微软雅黑" charset="0"/>
                <a:ea typeface="微软雅黑" charset="0"/>
                <a:cs typeface="Arial Unicode MS" pitchFamily="34" charset="-122"/>
              </a:rPr>
              <a:t>school;</a:t>
            </a:r>
          </a:p>
          <a:p>
            <a:r>
              <a:rPr lang="en-US" altLang="zh-CN" b="1" dirty="0">
                <a:solidFill>
                  <a:schemeClr val="tx1"/>
                </a:solidFill>
                <a:latin typeface="微软雅黑" charset="0"/>
                <a:ea typeface="微软雅黑" charset="0"/>
                <a:cs typeface="Arial Unicode MS" pitchFamily="34" charset="-122"/>
              </a:rPr>
              <a:t>}</a:t>
            </a:r>
          </a:p>
          <a:p>
            <a:r>
              <a:rPr lang="en-US" altLang="zh-CN" b="1" dirty="0">
                <a:solidFill>
                  <a:schemeClr val="tx1"/>
                </a:solidFill>
                <a:latin typeface="微软雅黑" charset="0"/>
                <a:ea typeface="微软雅黑" charset="0"/>
                <a:cs typeface="Arial Unicode MS" pitchFamily="34" charset="-122"/>
              </a:rPr>
              <a:t>Student</a:t>
            </a:r>
            <a:r>
              <a:rPr lang="zh-CN" altLang="en-US" b="1" dirty="0">
                <a:solidFill>
                  <a:schemeClr val="tx1"/>
                </a:solidFill>
                <a:latin typeface="微软雅黑" charset="0"/>
                <a:ea typeface="微软雅黑" charset="0"/>
                <a:cs typeface="Arial Unicode MS" pitchFamily="34" charset="-122"/>
              </a:rPr>
              <a:t>类继承了父类</a:t>
            </a:r>
            <a:r>
              <a:rPr lang="en-US" altLang="zh-CN" b="1" dirty="0">
                <a:solidFill>
                  <a:schemeClr val="tx1"/>
                </a:solidFill>
                <a:latin typeface="微软雅黑" charset="0"/>
                <a:ea typeface="微软雅黑" charset="0"/>
                <a:cs typeface="Arial Unicode MS" pitchFamily="34" charset="-122"/>
              </a:rPr>
              <a:t>Person</a:t>
            </a:r>
            <a:r>
              <a:rPr lang="zh-CN" altLang="en-US" b="1" dirty="0">
                <a:solidFill>
                  <a:schemeClr val="tx1"/>
                </a:solidFill>
                <a:latin typeface="微软雅黑" charset="0"/>
                <a:ea typeface="微软雅黑" charset="0"/>
                <a:cs typeface="Arial Unicode MS" pitchFamily="34" charset="-122"/>
              </a:rPr>
              <a:t>的所有属性和方法，并增加了一个属性</a:t>
            </a:r>
            <a:r>
              <a:rPr lang="en-US" altLang="zh-CN" b="1" dirty="0">
                <a:solidFill>
                  <a:schemeClr val="tx1"/>
                </a:solidFill>
                <a:latin typeface="微软雅黑" charset="0"/>
                <a:ea typeface="微软雅黑" charset="0"/>
                <a:cs typeface="Arial Unicode MS" pitchFamily="34" charset="-122"/>
              </a:rPr>
              <a:t>school</a:t>
            </a:r>
            <a:r>
              <a:rPr lang="zh-CN" altLang="en-US" b="1" dirty="0">
                <a:solidFill>
                  <a:schemeClr val="tx1"/>
                </a:solidFill>
                <a:latin typeface="微软雅黑" charset="0"/>
                <a:ea typeface="微软雅黑" charset="0"/>
                <a:cs typeface="Arial Unicode MS" pitchFamily="34" charset="-122"/>
              </a:rPr>
              <a:t>。</a:t>
            </a:r>
            <a:r>
              <a:rPr lang="en-US" altLang="zh-CN" b="1" dirty="0">
                <a:solidFill>
                  <a:schemeClr val="tx1"/>
                </a:solidFill>
                <a:latin typeface="微软雅黑" charset="0"/>
                <a:ea typeface="微软雅黑" charset="0"/>
                <a:cs typeface="Arial Unicode MS" pitchFamily="34" charset="-122"/>
              </a:rPr>
              <a:t>Person</a:t>
            </a:r>
            <a:r>
              <a:rPr lang="zh-CN" altLang="en-US" b="1" dirty="0">
                <a:solidFill>
                  <a:schemeClr val="tx1"/>
                </a:solidFill>
                <a:latin typeface="微软雅黑" charset="0"/>
                <a:ea typeface="微软雅黑" charset="0"/>
                <a:cs typeface="Arial Unicode MS" pitchFamily="34" charset="-122"/>
              </a:rPr>
              <a:t>中的属性和方法</a:t>
            </a:r>
            <a:r>
              <a:rPr lang="en-US" altLang="zh-CN" b="1" dirty="0">
                <a:solidFill>
                  <a:schemeClr val="tx1"/>
                </a:solidFill>
                <a:latin typeface="微软雅黑" charset="0"/>
                <a:ea typeface="微软雅黑" charset="0"/>
                <a:cs typeface="Arial Unicode MS" pitchFamily="34" charset="-122"/>
              </a:rPr>
              <a:t>,Student</a:t>
            </a:r>
            <a:r>
              <a:rPr lang="zh-CN" altLang="en-US" b="1" dirty="0">
                <a:solidFill>
                  <a:schemeClr val="tx1"/>
                </a:solidFill>
                <a:latin typeface="微软雅黑" charset="0"/>
                <a:ea typeface="微软雅黑" charset="0"/>
                <a:cs typeface="Arial Unicode MS" pitchFamily="34" charset="-122"/>
              </a:rPr>
              <a:t>都可以使用。</a:t>
            </a:r>
          </a:p>
        </p:txBody>
      </p:sp>
      <p:graphicFrame>
        <p:nvGraphicFramePr>
          <p:cNvPr id="196655" name="Group 47"/>
          <p:cNvGraphicFramePr>
            <a:graphicFrameLocks noGrp="1"/>
          </p:cNvGraphicFramePr>
          <p:nvPr/>
        </p:nvGraphicFramePr>
        <p:xfrm>
          <a:off x="2221632" y="2106940"/>
          <a:ext cx="2362200" cy="1493520"/>
        </p:xfrm>
        <a:graphic>
          <a:graphicData uri="http://schemas.openxmlformats.org/drawingml/2006/table">
            <a:tbl>
              <a:tblPr/>
              <a:tblGrid>
                <a:gridCol w="2362200"/>
              </a:tblGrid>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微软雅黑" charset="0"/>
                          <a:ea typeface="微软雅黑" charset="0"/>
                          <a:cs typeface="Arial Unicode MS" pitchFamily="34" charset="-122"/>
                        </a:rPr>
                        <a:t>+name : String </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微软雅黑" charset="0"/>
                          <a:ea typeface="微软雅黑" charset="0"/>
                          <a:cs typeface="Arial Unicode MS" pitchFamily="34" charset="-122"/>
                        </a:rPr>
                        <a:t>+age : int</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微软雅黑" charset="0"/>
                          <a:ea typeface="微软雅黑" charset="0"/>
                          <a:cs typeface="Arial Unicode MS" pitchFamily="34" charset="-122"/>
                        </a:rPr>
                        <a:t>+birthDate : Date</a:t>
                      </a:r>
                      <a:endParaRPr b="1">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3050">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getInfo</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 : String</a:t>
                      </a:r>
                      <a:endParaRPr b="1">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196652" name="Group 44"/>
          <p:cNvGraphicFramePr>
            <a:graphicFrameLocks noGrp="1"/>
          </p:cNvGraphicFramePr>
          <p:nvPr/>
        </p:nvGraphicFramePr>
        <p:xfrm>
          <a:off x="2221632" y="4089727"/>
          <a:ext cx="2362200" cy="838200"/>
        </p:xfrm>
        <a:graphic>
          <a:graphicData uri="http://schemas.openxmlformats.org/drawingml/2006/table">
            <a:tbl>
              <a:tblPr/>
              <a:tblGrid>
                <a:gridCol w="2362200"/>
              </a:tblGrid>
              <a:tr h="17780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Student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3675">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微软雅黑" charset="0"/>
                          <a:ea typeface="微软雅黑" charset="0"/>
                          <a:cs typeface="Arial Unicode MS" pitchFamily="34" charset="-122"/>
                        </a:rPr>
                        <a:t>+school :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44463">
                <a:tc>
                  <a:txBody>
                    <a:bodyPr/>
                    <a:lstStyle/>
                    <a:p>
                      <a:pPr marL="0" marR="0" lvl="0" indent="0" algn="l" defTabSz="914400" rtl="0" eaLnBrk="1" fontAlgn="base" latinLnBrk="0" hangingPunct="1">
                        <a:spcBef>
                          <a:spcPct val="0"/>
                        </a:spcBef>
                        <a:spcAft>
                          <a:spcPct val="0"/>
                        </a:spcAft>
                        <a:buClrTx/>
                        <a:buSzTx/>
                        <a:buFontTx/>
                        <a:buNone/>
                      </a:pPr>
                      <a:endParaRPr kumimoji="1" lang="zh-CN" altLang="zh-CN" sz="500" b="1" i="0" u="none" strike="noStrike" cap="none" normalizeH="0" baseline="0" dirty="0" smtClean="0">
                        <a:ln>
                          <a:noFill/>
                        </a:ln>
                        <a:solidFill>
                          <a:schemeClr val="tx1"/>
                        </a:solidFill>
                        <a:effectLst/>
                        <a:latin typeface="微软雅黑" charset="0"/>
                        <a:ea typeface="微软雅黑" charset="0"/>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169" name="Line 45"/>
          <p:cNvSpPr>
            <a:spLocks noChangeShapeType="1"/>
          </p:cNvSpPr>
          <p:nvPr/>
        </p:nvSpPr>
        <p:spPr bwMode="auto">
          <a:xfrm flipV="1">
            <a:off x="3440832" y="3630940"/>
            <a:ext cx="0" cy="457200"/>
          </a:xfrm>
          <a:prstGeom prst="line">
            <a:avLst/>
          </a:prstGeom>
          <a:noFill/>
          <a:ln w="9525">
            <a:solidFill>
              <a:schemeClr val="accent4"/>
            </a:solidFill>
            <a:rou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55650" name="Rectangle 2"/>
          <p:cNvSpPr>
            <a:spLocks noGrp="1" noChangeArrowheads="1"/>
          </p:cNvSpPr>
          <p:nvPr>
            <p:ph type="title"/>
          </p:nvPr>
        </p:nvSpPr>
        <p:spPr>
          <a:xfrm>
            <a:off x="4646191" y="-140186"/>
            <a:ext cx="3321046" cy="1143000"/>
          </a:xfrm>
        </p:spPr>
        <p:txBody>
          <a:bodyPr/>
          <a:lstStyle/>
          <a:p>
            <a:pPr algn="l" eaLnBrk="1" hangingPunct="1">
              <a:defRPr/>
            </a:pPr>
            <a:r>
              <a:rPr lang="zh-CN" altLang="en-US" dirty="0" smtClean="0">
                <a:effectLst/>
                <a:latin typeface="Arial Unicode MS" pitchFamily="34" charset="-122"/>
                <a:ea typeface="Arial Unicode MS" pitchFamily="34" charset="-122"/>
                <a:cs typeface="Arial Unicode MS" pitchFamily="34" charset="-122"/>
              </a:rPr>
              <a:t>类的继承 </a:t>
            </a:r>
            <a:endParaRPr lang="en-US" altLang="zh-CN" dirty="0" smtClean="0">
              <a:effectLst/>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59094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2034055" y="1515955"/>
            <a:ext cx="7620000" cy="3508653"/>
          </a:xfrm>
          <a:prstGeom prst="rect">
            <a:avLst/>
          </a:prstGeom>
          <a:noFill/>
          <a:ln w="9525">
            <a:noFill/>
            <a:miter lim="800000"/>
          </a:ln>
        </p:spPr>
        <p:txBody>
          <a:bodyPr>
            <a:spAutoFit/>
          </a:bodyPr>
          <a:lstStyle/>
          <a:p>
            <a:pPr>
              <a:lnSpc>
                <a:spcPct val="150000"/>
              </a:lnSpc>
            </a:pPr>
            <a:r>
              <a:rPr lang="en-US" altLang="zh-CN" sz="2800" b="1" dirty="0">
                <a:solidFill>
                  <a:schemeClr val="tx1"/>
                </a:solidFill>
                <a:latin typeface="微软雅黑" charset="0"/>
                <a:ea typeface="微软雅黑" charset="0"/>
                <a:cs typeface="Arial Unicode MS" pitchFamily="34" charset="-122"/>
              </a:rPr>
              <a:t>Java</a:t>
            </a:r>
            <a:r>
              <a:rPr lang="zh-CN" altLang="en-US" sz="2800" b="1" dirty="0">
                <a:solidFill>
                  <a:schemeClr val="tx1"/>
                </a:solidFill>
                <a:latin typeface="微软雅黑" charset="0"/>
                <a:ea typeface="微软雅黑" charset="0"/>
                <a:cs typeface="Arial Unicode MS" pitchFamily="34" charset="-122"/>
              </a:rPr>
              <a:t>只支持单继承，不允许多重继承</a:t>
            </a:r>
          </a:p>
          <a:p>
            <a:pPr marL="0" lvl="1">
              <a:lnSpc>
                <a:spcPct val="150000"/>
              </a:lnSpc>
              <a:spcBef>
                <a:spcPts val="0"/>
              </a:spcBef>
              <a:buFont typeface="Wingdings" charset="0"/>
              <a:buChar char="Ø"/>
            </a:pPr>
            <a:r>
              <a:rPr lang="zh-CN" altLang="en-US" sz="2400" b="1" dirty="0">
                <a:solidFill>
                  <a:schemeClr val="tx1"/>
                </a:solidFill>
                <a:latin typeface="微软雅黑" charset="0"/>
                <a:ea typeface="微软雅黑" charset="0"/>
                <a:cs typeface="Arial Unicode MS" pitchFamily="34" charset="-122"/>
              </a:rPr>
              <a:t>一个子类只能有一个父类</a:t>
            </a:r>
          </a:p>
          <a:p>
            <a:pPr marL="0" lvl="1">
              <a:lnSpc>
                <a:spcPct val="150000"/>
              </a:lnSpc>
              <a:spcBef>
                <a:spcPts val="0"/>
              </a:spcBef>
              <a:buFont typeface="Wingdings" charset="0"/>
              <a:buChar char="Ø"/>
            </a:pPr>
            <a:r>
              <a:rPr lang="zh-CN" altLang="en-US" sz="2400" b="1" dirty="0">
                <a:solidFill>
                  <a:schemeClr val="tx1"/>
                </a:solidFill>
                <a:latin typeface="微软雅黑" charset="0"/>
                <a:ea typeface="微软雅黑" charset="0"/>
                <a:cs typeface="Arial Unicode MS" pitchFamily="34" charset="-122"/>
              </a:rPr>
              <a:t>一个父类可以派生出多个子</a:t>
            </a:r>
            <a:r>
              <a:rPr lang="zh-CN" altLang="en-US" sz="2400" b="1" dirty="0" smtClean="0">
                <a:solidFill>
                  <a:schemeClr val="tx1"/>
                </a:solidFill>
                <a:latin typeface="微软雅黑" charset="0"/>
                <a:ea typeface="微软雅黑" charset="0"/>
                <a:cs typeface="Arial Unicode MS" pitchFamily="34" charset="-122"/>
              </a:rPr>
              <a:t>类</a:t>
            </a:r>
            <a:endParaRPr lang="en-US" altLang="zh-CN" sz="2400" b="1" dirty="0" smtClean="0">
              <a:solidFill>
                <a:schemeClr val="tx1"/>
              </a:solidFill>
              <a:latin typeface="微软雅黑" charset="0"/>
              <a:ea typeface="微软雅黑" charset="0"/>
              <a:cs typeface="Arial Unicode MS" pitchFamily="34" charset="-122"/>
            </a:endParaRPr>
          </a:p>
          <a:p>
            <a:pPr marL="0" lvl="1">
              <a:lnSpc>
                <a:spcPct val="150000"/>
              </a:lnSpc>
              <a:spcBef>
                <a:spcPts val="0"/>
              </a:spcBef>
              <a:buFont typeface="Wingdings" charset="0"/>
              <a:buChar char="Ø"/>
            </a:pPr>
            <a:endParaRPr lang="en-US" altLang="zh-CN" sz="2400" b="1" dirty="0">
              <a:solidFill>
                <a:schemeClr val="tx1"/>
              </a:solidFill>
              <a:latin typeface="微软雅黑" charset="0"/>
              <a:ea typeface="微软雅黑" charset="0"/>
              <a:cs typeface="Arial Unicode MS" pitchFamily="34" charset="-122"/>
            </a:endParaRPr>
          </a:p>
          <a:p>
            <a:pPr marL="0" lvl="1">
              <a:lnSpc>
                <a:spcPct val="150000"/>
              </a:lnSpc>
              <a:spcBef>
                <a:spcPts val="0"/>
              </a:spcBef>
              <a:buFont typeface="Wingdings" charset="0"/>
              <a:buChar char="Ø"/>
            </a:pPr>
            <a:r>
              <a:rPr lang="zh-CN" altLang="en-US" sz="2400" b="1" dirty="0" smtClean="0">
                <a:solidFill>
                  <a:schemeClr val="tx1"/>
                </a:solidFill>
                <a:latin typeface="微软雅黑" charset="0"/>
                <a:ea typeface="微软雅黑" charset="0"/>
                <a:cs typeface="Arial Unicode MS" pitchFamily="34" charset="-122"/>
              </a:rPr>
              <a:t>继承的应用场景：</a:t>
            </a:r>
            <a:endParaRPr lang="en-US" altLang="zh-CN" sz="2400" b="1" dirty="0" smtClean="0">
              <a:solidFill>
                <a:schemeClr val="tx1"/>
              </a:solidFill>
              <a:latin typeface="微软雅黑" charset="0"/>
              <a:ea typeface="微软雅黑" charset="0"/>
              <a:cs typeface="Arial Unicode MS" pitchFamily="34" charset="-122"/>
            </a:endParaRPr>
          </a:p>
          <a:p>
            <a:pPr marL="0" lvl="1">
              <a:lnSpc>
                <a:spcPct val="150000"/>
              </a:lnSpc>
              <a:spcBef>
                <a:spcPts val="0"/>
              </a:spcBef>
            </a:pPr>
            <a:r>
              <a:rPr lang="zh-CN" altLang="en-US" sz="2400" b="1" dirty="0" smtClean="0">
                <a:solidFill>
                  <a:schemeClr val="tx1"/>
                </a:solidFill>
                <a:latin typeface="微软雅黑" charset="0"/>
                <a:ea typeface="微软雅黑" charset="0"/>
                <a:cs typeface="Arial Unicode MS" pitchFamily="34" charset="-122"/>
              </a:rPr>
              <a:t>存在</a:t>
            </a:r>
            <a:r>
              <a:rPr lang="en-US" altLang="zh-CN" sz="2400" b="1" dirty="0" smtClean="0">
                <a:solidFill>
                  <a:schemeClr val="tx1"/>
                </a:solidFill>
                <a:latin typeface="微软雅黑" charset="0"/>
                <a:ea typeface="微软雅黑" charset="0"/>
                <a:cs typeface="Arial Unicode MS" pitchFamily="34" charset="-122"/>
              </a:rPr>
              <a:t>is-a</a:t>
            </a:r>
            <a:r>
              <a:rPr lang="zh-CN" altLang="en-US" sz="2400" b="1" dirty="0" smtClean="0">
                <a:solidFill>
                  <a:schemeClr val="tx1"/>
                </a:solidFill>
                <a:latin typeface="微软雅黑" charset="0"/>
                <a:ea typeface="微软雅黑" charset="0"/>
                <a:cs typeface="Arial Unicode MS" pitchFamily="34" charset="-122"/>
              </a:rPr>
              <a:t>的关系</a:t>
            </a:r>
            <a:r>
              <a:rPr lang="en-US" altLang="zh-CN" sz="2400" b="1" dirty="0" smtClean="0">
                <a:solidFill>
                  <a:schemeClr val="tx1"/>
                </a:solidFill>
                <a:latin typeface="微软雅黑" charset="0"/>
                <a:ea typeface="微软雅黑" charset="0"/>
                <a:cs typeface="Arial Unicode MS" pitchFamily="34" charset="-122"/>
              </a:rPr>
              <a:t>:Apple extends Fruit</a:t>
            </a:r>
            <a:endParaRPr lang="zh-CN" altLang="en-US" sz="2400" b="1" dirty="0">
              <a:solidFill>
                <a:schemeClr val="tx1"/>
              </a:solidFill>
              <a:latin typeface="微软雅黑" charset="0"/>
              <a:ea typeface="微软雅黑" charset="0"/>
              <a:cs typeface="Arial Unicode MS" pitchFamily="34" charset="-122"/>
            </a:endParaRPr>
          </a:p>
        </p:txBody>
      </p:sp>
      <p:sp>
        <p:nvSpPr>
          <p:cNvPr id="155650" name="Rectangle 2"/>
          <p:cNvSpPr>
            <a:spLocks noGrp="1" noChangeArrowheads="1"/>
          </p:cNvSpPr>
          <p:nvPr/>
        </p:nvSpPr>
        <p:spPr>
          <a:xfrm>
            <a:off x="4646191" y="-140186"/>
            <a:ext cx="3321046"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algn="l" eaLnBrk="1" hangingPunct="1">
              <a:defRPr/>
            </a:pPr>
            <a:r>
              <a:rPr lang="zh-CN" altLang="en-US" dirty="0">
                <a:latin typeface="Arial Unicode MS" pitchFamily="34" charset="-122"/>
                <a:ea typeface="Arial Unicode MS" pitchFamily="34" charset="-122"/>
                <a:cs typeface="Arial Unicode MS" pitchFamily="34" charset="-122"/>
              </a:rPr>
              <a:t>类的继承 </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64533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60" name="Group 4"/>
          <p:cNvGraphicFramePr>
            <a:graphicFrameLocks noGrp="1"/>
          </p:cNvGraphicFramePr>
          <p:nvPr/>
        </p:nvGraphicFramePr>
        <p:xfrm>
          <a:off x="4610100" y="1447800"/>
          <a:ext cx="2133600" cy="1493520"/>
        </p:xfrm>
        <a:graphic>
          <a:graphicData uri="http://schemas.openxmlformats.org/drawingml/2006/table">
            <a:tbl>
              <a:tblPr/>
              <a:tblGrid>
                <a:gridCol w="2133600"/>
              </a:tblGrid>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+name : String </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+age : </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int</a:t>
                      </a:r>
                      <a:endPar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endParaRP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birthDate</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 : Date</a:t>
                      </a:r>
                      <a:endParaRPr b="1" dirty="0">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3050">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getInfo</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 : String</a:t>
                      </a:r>
                      <a:endParaRPr b="1" dirty="0">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198670" name="Group 14"/>
          <p:cNvGraphicFramePr>
            <a:graphicFrameLocks noGrp="1"/>
          </p:cNvGraphicFramePr>
          <p:nvPr/>
        </p:nvGraphicFramePr>
        <p:xfrm>
          <a:off x="4610100" y="3505200"/>
          <a:ext cx="2133600" cy="838200"/>
        </p:xfrm>
        <a:graphic>
          <a:graphicData uri="http://schemas.openxmlformats.org/drawingml/2006/table">
            <a:tbl>
              <a:tblPr/>
              <a:tblGrid>
                <a:gridCol w="2133600"/>
              </a:tblGrid>
              <a:tr h="17780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Student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3675">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+school :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44463">
                <a:tc>
                  <a:txBody>
                    <a:bodyPr/>
                    <a:lstStyle/>
                    <a:p>
                      <a:pPr marL="0" marR="0" lvl="0" indent="0" algn="l" defTabSz="914400" rtl="0" eaLnBrk="1" fontAlgn="base" latinLnBrk="0" hangingPunct="1">
                        <a:spcBef>
                          <a:spcPct val="0"/>
                        </a:spcBef>
                        <a:spcAft>
                          <a:spcPct val="0"/>
                        </a:spcAft>
                        <a:buClrTx/>
                        <a:buSzTx/>
                        <a:buFontTx/>
                        <a:buNone/>
                      </a:pPr>
                      <a:endParaRPr kumimoji="1" lang="zh-CN" altLang="zh-CN" sz="500" b="1" i="0" u="none" strike="noStrike" cap="none" normalizeH="0" baseline="0" dirty="0" smtClean="0">
                        <a:ln>
                          <a:noFill/>
                        </a:ln>
                        <a:solidFill>
                          <a:schemeClr val="tx1"/>
                        </a:solidFill>
                        <a:effectLst/>
                        <a:latin typeface="微软雅黑" charset="0"/>
                        <a:ea typeface="微软雅黑" charset="0"/>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9239" name="Line 24"/>
          <p:cNvSpPr>
            <a:spLocks noChangeShapeType="1"/>
          </p:cNvSpPr>
          <p:nvPr/>
        </p:nvSpPr>
        <p:spPr bwMode="auto">
          <a:xfrm flipV="1">
            <a:off x="5676900" y="2971800"/>
            <a:ext cx="0" cy="533400"/>
          </a:xfrm>
          <a:prstGeom prst="line">
            <a:avLst/>
          </a:prstGeom>
          <a:noFill/>
          <a:ln w="9525">
            <a:solidFill>
              <a:schemeClr val="tx1"/>
            </a:solidFill>
            <a:rou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9252" name="Line 56"/>
          <p:cNvSpPr>
            <a:spLocks noChangeShapeType="1"/>
          </p:cNvSpPr>
          <p:nvPr/>
        </p:nvSpPr>
        <p:spPr bwMode="auto">
          <a:xfrm flipH="1" flipV="1">
            <a:off x="6591300" y="2971800"/>
            <a:ext cx="685800" cy="533400"/>
          </a:xfrm>
          <a:prstGeom prst="line">
            <a:avLst/>
          </a:prstGeom>
          <a:noFill/>
          <a:ln w="9525">
            <a:solidFill>
              <a:schemeClr val="tx1"/>
            </a:solidFill>
            <a:rou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9253" name="Line 57"/>
          <p:cNvSpPr>
            <a:spLocks noChangeShapeType="1"/>
          </p:cNvSpPr>
          <p:nvPr/>
        </p:nvSpPr>
        <p:spPr bwMode="auto">
          <a:xfrm flipV="1">
            <a:off x="4000500" y="2971800"/>
            <a:ext cx="762000" cy="533400"/>
          </a:xfrm>
          <a:prstGeom prst="line">
            <a:avLst/>
          </a:prstGeom>
          <a:noFill/>
          <a:ln w="9525">
            <a:solidFill>
              <a:schemeClr val="tx1"/>
            </a:solidFill>
            <a:rou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graphicFrame>
        <p:nvGraphicFramePr>
          <p:cNvPr id="198727" name="Group 71"/>
          <p:cNvGraphicFramePr>
            <a:graphicFrameLocks noGrp="1"/>
          </p:cNvGraphicFramePr>
          <p:nvPr/>
        </p:nvGraphicFramePr>
        <p:xfrm>
          <a:off x="4686300" y="4876800"/>
          <a:ext cx="2133600" cy="1005840"/>
        </p:xfrm>
        <a:graphic>
          <a:graphicData uri="http://schemas.openxmlformats.org/drawingml/2006/table">
            <a:tbl>
              <a:tblPr/>
              <a:tblGrid>
                <a:gridCol w="2133600"/>
              </a:tblGrid>
              <a:tr h="17780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Graduate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3675">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+major :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44463">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+register() : void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9264" name="Line 68"/>
          <p:cNvSpPr>
            <a:spLocks noChangeShapeType="1"/>
          </p:cNvSpPr>
          <p:nvPr/>
        </p:nvSpPr>
        <p:spPr bwMode="auto">
          <a:xfrm flipV="1">
            <a:off x="5676900" y="4343400"/>
            <a:ext cx="0" cy="533400"/>
          </a:xfrm>
          <a:prstGeom prst="line">
            <a:avLst/>
          </a:prstGeom>
          <a:noFill/>
          <a:ln w="9525">
            <a:solidFill>
              <a:schemeClr val="tx1"/>
            </a:solidFill>
            <a:rou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9265" name="Text Box 72"/>
          <p:cNvSpPr txBox="1">
            <a:spLocks noChangeArrowheads="1"/>
          </p:cNvSpPr>
          <p:nvPr/>
        </p:nvSpPr>
        <p:spPr bwMode="auto">
          <a:xfrm>
            <a:off x="6873875" y="1423035"/>
            <a:ext cx="1905000" cy="400110"/>
          </a:xfrm>
          <a:prstGeom prst="rect">
            <a:avLst/>
          </a:prstGeom>
          <a:noFill/>
          <a:ln w="9525">
            <a:noFill/>
            <a:miter lim="800000"/>
          </a:ln>
        </p:spPr>
        <p:txBody>
          <a:bodyPr>
            <a:spAutoFit/>
          </a:bodyPr>
          <a:lstStyle/>
          <a:p>
            <a:pPr>
              <a:spcBef>
                <a:spcPct val="50000"/>
              </a:spcBef>
            </a:pPr>
            <a:r>
              <a:rPr lang="zh-CN" altLang="en-US" b="1">
                <a:solidFill>
                  <a:schemeClr val="tx1"/>
                </a:solidFill>
                <a:latin typeface="微软雅黑" charset="0"/>
                <a:ea typeface="微软雅黑" charset="0"/>
                <a:cs typeface="Arial Unicode MS" pitchFamily="34" charset="-122"/>
              </a:rPr>
              <a:t>父类</a:t>
            </a:r>
          </a:p>
        </p:txBody>
      </p:sp>
      <p:sp>
        <p:nvSpPr>
          <p:cNvPr id="9266" name="Text Box 73"/>
          <p:cNvSpPr txBox="1">
            <a:spLocks noChangeArrowheads="1"/>
          </p:cNvSpPr>
          <p:nvPr/>
        </p:nvSpPr>
        <p:spPr bwMode="auto">
          <a:xfrm>
            <a:off x="8403724" y="2578033"/>
            <a:ext cx="1905000" cy="400110"/>
          </a:xfrm>
          <a:prstGeom prst="rect">
            <a:avLst/>
          </a:prstGeom>
          <a:noFill/>
          <a:ln w="9525">
            <a:noFill/>
            <a:miter lim="800000"/>
          </a:ln>
        </p:spPr>
        <p:txBody>
          <a:bodyPr>
            <a:spAutoFit/>
          </a:bodyPr>
          <a:lstStyle/>
          <a:p>
            <a:pPr>
              <a:spcBef>
                <a:spcPct val="50000"/>
              </a:spcBef>
            </a:pPr>
            <a:r>
              <a:rPr lang="zh-CN" altLang="en-US" b="1">
                <a:solidFill>
                  <a:schemeClr val="tx1"/>
                </a:solidFill>
                <a:latin typeface="微软雅黑" charset="0"/>
                <a:ea typeface="微软雅黑" charset="0"/>
                <a:cs typeface="Arial Unicode MS" pitchFamily="34" charset="-122"/>
              </a:rPr>
              <a:t>子类</a:t>
            </a:r>
          </a:p>
        </p:txBody>
      </p:sp>
      <p:sp>
        <p:nvSpPr>
          <p:cNvPr id="9267" name="Text Box 74"/>
          <p:cNvSpPr txBox="1">
            <a:spLocks noChangeArrowheads="1"/>
          </p:cNvSpPr>
          <p:nvPr/>
        </p:nvSpPr>
        <p:spPr bwMode="auto">
          <a:xfrm>
            <a:off x="6946265" y="4853940"/>
            <a:ext cx="1565910" cy="400110"/>
          </a:xfrm>
          <a:prstGeom prst="rect">
            <a:avLst/>
          </a:prstGeom>
          <a:noFill/>
          <a:ln w="9525">
            <a:noFill/>
            <a:miter lim="800000"/>
          </a:ln>
        </p:spPr>
        <p:txBody>
          <a:bodyPr wrap="square">
            <a:spAutoFit/>
          </a:bodyPr>
          <a:lstStyle/>
          <a:p>
            <a:pPr>
              <a:spcBef>
                <a:spcPct val="50000"/>
              </a:spcBef>
            </a:pPr>
            <a:r>
              <a:rPr lang="zh-CN" altLang="en-US" b="1">
                <a:solidFill>
                  <a:schemeClr val="tx1"/>
                </a:solidFill>
                <a:latin typeface="微软雅黑" charset="0"/>
                <a:ea typeface="微软雅黑" charset="0"/>
                <a:cs typeface="Arial Unicode MS" pitchFamily="34" charset="-122"/>
              </a:rPr>
              <a:t>子类的子类</a:t>
            </a:r>
            <a:endParaRPr lang="en-US" altLang="zh-CN" b="1">
              <a:solidFill>
                <a:schemeClr val="tx1"/>
              </a:solidFill>
              <a:latin typeface="微软雅黑" charset="0"/>
              <a:ea typeface="微软雅黑" charset="0"/>
              <a:cs typeface="Arial Unicode MS" pitchFamily="34" charset="-122"/>
            </a:endParaRPr>
          </a:p>
        </p:txBody>
      </p:sp>
      <p:sp>
        <p:nvSpPr>
          <p:cNvPr id="155650" name="Rectangle 2"/>
          <p:cNvSpPr>
            <a:spLocks noGrp="1" noChangeArrowheads="1"/>
          </p:cNvSpPr>
          <p:nvPr/>
        </p:nvSpPr>
        <p:spPr>
          <a:xfrm>
            <a:off x="4646191" y="-140186"/>
            <a:ext cx="3321046"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algn="l" eaLnBrk="1" hangingPunct="1">
              <a:defRPr/>
            </a:pPr>
            <a:r>
              <a:rPr lang="zh-CN" altLang="en-US" dirty="0">
                <a:latin typeface="Arial Unicode MS" pitchFamily="34" charset="-122"/>
                <a:ea typeface="Arial Unicode MS" pitchFamily="34" charset="-122"/>
                <a:cs typeface="Arial Unicode MS" pitchFamily="34" charset="-122"/>
              </a:rPr>
              <a:t>类的继承 </a:t>
            </a:r>
            <a:endParaRPr lang="en-US" altLang="zh-CN" dirty="0">
              <a:latin typeface="Arial Unicode MS" pitchFamily="34" charset="-122"/>
              <a:ea typeface="Arial Unicode MS" pitchFamily="34" charset="-122"/>
              <a:cs typeface="Arial Unicode MS" pitchFamily="34" charset="-122"/>
            </a:endParaRPr>
          </a:p>
        </p:txBody>
      </p:sp>
      <p:graphicFrame>
        <p:nvGraphicFramePr>
          <p:cNvPr id="15" name="Group 14"/>
          <p:cNvGraphicFramePr>
            <a:graphicFrameLocks noGrp="1"/>
          </p:cNvGraphicFramePr>
          <p:nvPr>
            <p:extLst>
              <p:ext uri="{D42A27DB-BD31-4B8C-83A1-F6EECF244321}">
                <p14:modId xmlns:p14="http://schemas.microsoft.com/office/powerpoint/2010/main" val="4166351647"/>
              </p:ext>
            </p:extLst>
          </p:nvPr>
        </p:nvGraphicFramePr>
        <p:xfrm>
          <a:off x="2211805" y="3505201"/>
          <a:ext cx="2133600" cy="1177491"/>
        </p:xfrm>
        <a:graphic>
          <a:graphicData uri="http://schemas.openxmlformats.org/drawingml/2006/table">
            <a:tbl>
              <a:tblPr/>
              <a:tblGrid>
                <a:gridCol w="2133600"/>
              </a:tblGrid>
              <a:tr h="441158">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Soldier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01053">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+army: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99481">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kern="1200" cap="none" normalizeH="0" baseline="0" dirty="0" smtClean="0">
                          <a:ln>
                            <a:noFill/>
                          </a:ln>
                          <a:solidFill>
                            <a:schemeClr val="tx1"/>
                          </a:solidFill>
                          <a:effectLst/>
                          <a:latin typeface="微软雅黑" charset="0"/>
                          <a:ea typeface="微软雅黑" charset="0"/>
                          <a:cs typeface="Arial Unicode MS" pitchFamily="34" charset="-122"/>
                        </a:rPr>
                        <a:t>public void train()</a:t>
                      </a:r>
                      <a:endParaRPr kumimoji="1" lang="zh-CN" altLang="zh-CN" sz="1600" b="1" i="0" u="none" strike="noStrike" kern="1200" cap="none" normalizeH="0" baseline="0" dirty="0" smtClean="0">
                        <a:ln>
                          <a:noFill/>
                        </a:ln>
                        <a:solidFill>
                          <a:schemeClr val="tx1"/>
                        </a:solidFill>
                        <a:effectLst/>
                        <a:latin typeface="微软雅黑" charset="0"/>
                        <a:ea typeface="微软雅黑" charset="0"/>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3537940033"/>
              </p:ext>
            </p:extLst>
          </p:nvPr>
        </p:nvGraphicFramePr>
        <p:xfrm>
          <a:off x="7647939" y="3538053"/>
          <a:ext cx="2133600" cy="1177491"/>
        </p:xfrm>
        <a:graphic>
          <a:graphicData uri="http://schemas.openxmlformats.org/drawingml/2006/table">
            <a:tbl>
              <a:tblPr/>
              <a:tblGrid>
                <a:gridCol w="2133600"/>
              </a:tblGrid>
              <a:tr h="441158">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Officier</a:t>
                      </a:r>
                      <a:endPar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01053">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+company: String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99481">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kern="1200" cap="none" normalizeH="0" baseline="0" dirty="0" smtClean="0">
                          <a:ln>
                            <a:noFill/>
                          </a:ln>
                          <a:solidFill>
                            <a:schemeClr val="tx1"/>
                          </a:solidFill>
                          <a:effectLst/>
                          <a:latin typeface="微软雅黑" charset="0"/>
                          <a:ea typeface="微软雅黑" charset="0"/>
                          <a:cs typeface="Arial Unicode MS" pitchFamily="34" charset="-122"/>
                        </a:rPr>
                        <a:t>public void work()</a:t>
                      </a:r>
                      <a:endParaRPr kumimoji="1" lang="zh-CN" altLang="zh-CN" sz="1600" b="1" i="0" u="none" strike="noStrike" kern="1200" cap="none" normalizeH="0" baseline="0" dirty="0" smtClean="0">
                        <a:ln>
                          <a:noFill/>
                        </a:ln>
                        <a:solidFill>
                          <a:schemeClr val="tx1"/>
                        </a:solidFill>
                        <a:effectLst/>
                        <a:latin typeface="微软雅黑" charset="0"/>
                        <a:ea typeface="微软雅黑" charset="0"/>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2679455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1844100" y="1565121"/>
            <a:ext cx="8210550" cy="2936188"/>
          </a:xfrm>
          <a:prstGeom prst="rect">
            <a:avLst/>
          </a:prstGeom>
          <a:noFill/>
          <a:ln w="9525">
            <a:noFill/>
            <a:miter lim="800000"/>
          </a:ln>
        </p:spPr>
        <p:txBody>
          <a:bodyPr>
            <a:spAutoFit/>
          </a:bodyPr>
          <a:lstStyle/>
          <a:p>
            <a:pPr marL="457200" indent="-457200">
              <a:lnSpc>
                <a:spcPct val="110000"/>
              </a:lnSpc>
              <a:buFont typeface="Wingdings" pitchFamily="2" charset="2"/>
              <a:buChar char="§"/>
            </a:pPr>
            <a:r>
              <a:rPr lang="zh-CN" altLang="en-US" sz="2400" b="1" dirty="0">
                <a:solidFill>
                  <a:schemeClr val="tx1"/>
                </a:solidFill>
                <a:latin typeface="微软雅黑" charset="0"/>
                <a:ea typeface="微软雅黑" charset="0"/>
                <a:cs typeface="Arial Unicode MS" pitchFamily="34" charset="-122"/>
              </a:rPr>
              <a:t>子类继承了父类，就继承了父类的方法和属性。</a:t>
            </a:r>
          </a:p>
          <a:p>
            <a:pPr marL="457200" indent="-457200">
              <a:lnSpc>
                <a:spcPct val="110000"/>
              </a:lnSpc>
              <a:buFont typeface="Wingdings" pitchFamily="2" charset="2"/>
              <a:buChar char="§"/>
            </a:pPr>
            <a:r>
              <a:rPr lang="zh-CN" altLang="en-US" sz="2400" b="1" dirty="0">
                <a:solidFill>
                  <a:schemeClr val="tx1"/>
                </a:solidFill>
                <a:latin typeface="微软雅黑" charset="0"/>
                <a:ea typeface="微软雅黑" charset="0"/>
                <a:cs typeface="Arial Unicode MS" pitchFamily="34" charset="-122"/>
              </a:rPr>
              <a:t>在子类中，可以使用父类中定义的方法和属性，也可以创建新的数据和</a:t>
            </a:r>
            <a:r>
              <a:rPr lang="zh-CN" altLang="en-US" sz="2400" b="1">
                <a:solidFill>
                  <a:schemeClr val="tx1"/>
                </a:solidFill>
                <a:latin typeface="微软雅黑" charset="0"/>
                <a:ea typeface="微软雅黑" charset="0"/>
                <a:cs typeface="Arial Unicode MS" pitchFamily="34" charset="-122"/>
              </a:rPr>
              <a:t>方法</a:t>
            </a:r>
            <a:r>
              <a:rPr lang="zh-CN" altLang="en-US" sz="2400" b="1">
                <a:solidFill>
                  <a:schemeClr val="tx1"/>
                </a:solidFill>
                <a:latin typeface="微软雅黑" charset="0"/>
                <a:ea typeface="微软雅黑" charset="0"/>
                <a:cs typeface="Arial Unicode MS" pitchFamily="34" charset="-122"/>
              </a:rPr>
              <a:t>。同时可以重写父类的方法</a:t>
            </a:r>
            <a:endParaRPr lang="zh-CN" altLang="en-US" sz="2400" b="1" dirty="0">
              <a:solidFill>
                <a:schemeClr val="tx1"/>
              </a:solidFill>
              <a:latin typeface="微软雅黑" charset="0"/>
              <a:ea typeface="微软雅黑" charset="0"/>
              <a:cs typeface="Arial Unicode MS" pitchFamily="34" charset="-122"/>
            </a:endParaRPr>
          </a:p>
          <a:p>
            <a:pPr marL="457200" indent="-457200">
              <a:lnSpc>
                <a:spcPct val="110000"/>
              </a:lnSpc>
              <a:buFont typeface="Wingdings" pitchFamily="2" charset="2"/>
              <a:buChar char="§"/>
            </a:pPr>
            <a:r>
              <a:rPr lang="zh-CN" altLang="en-US" sz="2400" b="1" dirty="0">
                <a:solidFill>
                  <a:schemeClr val="tx1"/>
                </a:solidFill>
                <a:latin typeface="微软雅黑" charset="0"/>
                <a:ea typeface="微软雅黑" charset="0"/>
                <a:cs typeface="Arial Unicode MS" pitchFamily="34" charset="-122"/>
              </a:rPr>
              <a:t>因而，子类通常比父类的功能更多。</a:t>
            </a:r>
          </a:p>
          <a:p>
            <a:pPr marL="457200" indent="-457200">
              <a:lnSpc>
                <a:spcPct val="110000"/>
              </a:lnSpc>
              <a:buFont typeface="Wingdings" pitchFamily="2" charset="2"/>
              <a:buChar char="§"/>
            </a:pPr>
            <a:r>
              <a:rPr lang="zh-CN" altLang="en-US" sz="2400" b="1" dirty="0">
                <a:solidFill>
                  <a:schemeClr val="tx1"/>
                </a:solidFill>
                <a:latin typeface="微软雅黑" charset="0"/>
                <a:ea typeface="微软雅黑" charset="0"/>
                <a:cs typeface="Arial Unicode MS" pitchFamily="34" charset="-122"/>
              </a:rPr>
              <a:t>在</a:t>
            </a:r>
            <a:r>
              <a:rPr lang="en-US" altLang="zh-CN" sz="2400" b="1" dirty="0">
                <a:solidFill>
                  <a:schemeClr val="tx1"/>
                </a:solidFill>
                <a:latin typeface="微软雅黑" charset="0"/>
                <a:ea typeface="微软雅黑" charset="0"/>
                <a:cs typeface="Arial Unicode MS" pitchFamily="34" charset="-122"/>
              </a:rPr>
              <a:t>Java </a:t>
            </a:r>
            <a:r>
              <a:rPr lang="zh-CN" altLang="en-US" sz="2400" b="1" dirty="0">
                <a:solidFill>
                  <a:schemeClr val="tx1"/>
                </a:solidFill>
                <a:latin typeface="微软雅黑" charset="0"/>
                <a:ea typeface="微软雅黑" charset="0"/>
                <a:cs typeface="Arial Unicode MS" pitchFamily="34" charset="-122"/>
              </a:rPr>
              <a:t>中，继承的关键字用的是“</a:t>
            </a:r>
            <a:r>
              <a:rPr lang="en-US" altLang="zh-CN" sz="2400" b="1" dirty="0">
                <a:solidFill>
                  <a:schemeClr val="tx1"/>
                </a:solidFill>
                <a:latin typeface="微软雅黑" charset="0"/>
                <a:ea typeface="微软雅黑" charset="0"/>
                <a:cs typeface="Arial Unicode MS" pitchFamily="34" charset="-122"/>
              </a:rPr>
              <a:t>extends”</a:t>
            </a:r>
            <a:r>
              <a:rPr lang="zh-CN" altLang="en-US" sz="2400" b="1" dirty="0">
                <a:solidFill>
                  <a:schemeClr val="tx1"/>
                </a:solidFill>
                <a:latin typeface="微软雅黑" charset="0"/>
                <a:ea typeface="微软雅黑" charset="0"/>
                <a:cs typeface="Arial Unicode MS" pitchFamily="34" charset="-122"/>
              </a:rPr>
              <a:t>，即子类是对父类的“扩展”。</a:t>
            </a:r>
          </a:p>
          <a:p>
            <a:pPr marL="457200" indent="-457200">
              <a:lnSpc>
                <a:spcPct val="110000"/>
              </a:lnSpc>
            </a:pPr>
            <a:endParaRPr lang="zh-CN" altLang="en-US" sz="2400" b="1" dirty="0">
              <a:solidFill>
                <a:schemeClr val="tx1"/>
              </a:solidFill>
              <a:latin typeface="微软雅黑" charset="0"/>
              <a:ea typeface="微软雅黑" charset="0"/>
              <a:cs typeface="Arial Unicode MS" pitchFamily="34" charset="-122"/>
            </a:endParaRPr>
          </a:p>
        </p:txBody>
      </p:sp>
      <p:sp>
        <p:nvSpPr>
          <p:cNvPr id="226310" name="Rectangle 6"/>
          <p:cNvSpPr>
            <a:spLocks noChangeArrowheads="1"/>
          </p:cNvSpPr>
          <p:nvPr/>
        </p:nvSpPr>
        <p:spPr bwMode="auto">
          <a:xfrm>
            <a:off x="1844100" y="4228738"/>
            <a:ext cx="8431212" cy="400110"/>
          </a:xfrm>
          <a:prstGeom prst="rect">
            <a:avLst/>
          </a:prstGeom>
          <a:noFill/>
          <a:ln w="9525">
            <a:noFill/>
            <a:miter lim="800000"/>
          </a:ln>
        </p:spPr>
        <p:txBody>
          <a:bodyPr>
            <a:spAutoFit/>
          </a:bodyPr>
          <a:lstStyle/>
          <a:p>
            <a:pPr>
              <a:spcBef>
                <a:spcPct val="50000"/>
              </a:spcBef>
              <a:buClr>
                <a:srgbClr val="DD8B07"/>
              </a:buClr>
              <a:buSzPct val="110000"/>
              <a:buFont typeface="Wingdings" pitchFamily="2" charset="2"/>
              <a:buNone/>
            </a:pPr>
            <a:r>
              <a:rPr lang="zh-CN" altLang="en-US" b="1" dirty="0">
                <a:solidFill>
                  <a:schemeClr val="tx1"/>
                </a:solidFill>
                <a:latin typeface="微软雅黑" charset="0"/>
                <a:ea typeface="微软雅黑" charset="0"/>
                <a:cs typeface="Arial Unicode MS" pitchFamily="34" charset="-122"/>
              </a:rPr>
              <a:t>注意</a:t>
            </a:r>
            <a:r>
              <a:rPr lang="zh-CN" altLang="en-US" b="1" dirty="0">
                <a:solidFill>
                  <a:schemeClr val="tx1"/>
                </a:solidFill>
                <a:latin typeface="微软雅黑" charset="0"/>
                <a:ea typeface="微软雅黑" charset="0"/>
                <a:cs typeface="Arial Unicode MS" pitchFamily="34" charset="-122"/>
              </a:rPr>
              <a:t>：</a:t>
            </a:r>
            <a:r>
              <a:rPr lang="zh-CN" altLang="en-US" dirty="0"/>
              <a:t>所有类的基类都是</a:t>
            </a:r>
            <a:r>
              <a:rPr lang="en-US" altLang="zh-CN" dirty="0"/>
              <a:t>Object</a:t>
            </a:r>
            <a:endParaRPr lang="zh-CN" altLang="en-US" b="1" dirty="0">
              <a:solidFill>
                <a:srgbClr val="0000FF"/>
              </a:solidFill>
              <a:latin typeface="微软雅黑" charset="0"/>
              <a:ea typeface="微软雅黑" charset="0"/>
              <a:cs typeface="Arial Unicode MS" pitchFamily="34" charset="-122"/>
            </a:endParaRPr>
          </a:p>
        </p:txBody>
      </p:sp>
      <p:sp>
        <p:nvSpPr>
          <p:cNvPr id="155650" name="Rectangle 2"/>
          <p:cNvSpPr>
            <a:spLocks noGrp="1" noChangeArrowheads="1"/>
          </p:cNvSpPr>
          <p:nvPr/>
        </p:nvSpPr>
        <p:spPr>
          <a:xfrm>
            <a:off x="4646191" y="-140186"/>
            <a:ext cx="3321046" cy="11430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algn="l" eaLnBrk="1" hangingPunct="1">
              <a:defRPr/>
            </a:pPr>
            <a:r>
              <a:rPr lang="zh-CN" altLang="en-US" dirty="0">
                <a:latin typeface="Arial Unicode MS" pitchFamily="34" charset="-122"/>
                <a:ea typeface="Arial Unicode MS" pitchFamily="34" charset="-122"/>
                <a:cs typeface="Arial Unicode MS" pitchFamily="34" charset="-122"/>
              </a:rPr>
              <a:t>类的继承 </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3036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6310"/>
                                        </p:tgtEl>
                                        <p:attrNameLst>
                                          <p:attrName>style.visibility</p:attrName>
                                        </p:attrNameLst>
                                      </p:cBhvr>
                                      <p:to>
                                        <p:strVal val="visible"/>
                                      </p:to>
                                    </p:set>
                                    <p:animEffect transition="in" filter="slide(fromBottom)">
                                      <p:cBhvr>
                                        <p:cTn id="7" dur="5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190800" y="-16738"/>
            <a:ext cx="7772400" cy="8382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练习</a:t>
            </a:r>
            <a:r>
              <a:rPr lang="en-US" altLang="zh-CN" dirty="0" smtClean="0">
                <a:effectLst/>
                <a:latin typeface="Arial Unicode MS" pitchFamily="34" charset="-122"/>
                <a:ea typeface="Arial Unicode MS" pitchFamily="34" charset="-122"/>
                <a:cs typeface="Arial Unicode MS" pitchFamily="34" charset="-122"/>
              </a:rPr>
              <a:t>1</a:t>
            </a:r>
          </a:p>
        </p:txBody>
      </p:sp>
      <p:sp>
        <p:nvSpPr>
          <p:cNvPr id="12291" name="Rectangle 3"/>
          <p:cNvSpPr>
            <a:spLocks noGrp="1" noChangeArrowheads="1"/>
          </p:cNvSpPr>
          <p:nvPr>
            <p:ph idx="1"/>
          </p:nvPr>
        </p:nvSpPr>
        <p:spPr>
          <a:xfrm>
            <a:off x="1828800" y="1151716"/>
            <a:ext cx="8458200" cy="5257800"/>
          </a:xfrm>
        </p:spPr>
        <p:txBody>
          <a:bodyPr/>
          <a:lstStyle/>
          <a:p>
            <a:pPr eaLnBrk="1" hangingPunct="1">
              <a:buFontTx/>
              <a:buNone/>
            </a:pPr>
            <a:r>
              <a:rPr lang="en-US" altLang="zh-CN" sz="2400" dirty="0">
                <a:latin typeface="微软雅黑" charset="0"/>
                <a:ea typeface="微软雅黑" charset="0"/>
                <a:cs typeface="Arial Unicode MS" pitchFamily="34" charset="-122"/>
              </a:rPr>
              <a:t>  1.</a:t>
            </a:r>
            <a:r>
              <a:rPr lang="zh-CN" altLang="en-US" sz="2400" dirty="0">
                <a:latin typeface="微软雅黑" charset="0"/>
                <a:ea typeface="微软雅黑" charset="0"/>
                <a:cs typeface="Arial Unicode MS" pitchFamily="34" charset="-122"/>
              </a:rPr>
              <a:t>根据下图实现类。在</a:t>
            </a:r>
            <a:r>
              <a:rPr lang="en-US" altLang="zh-CN" sz="2400" dirty="0" err="1">
                <a:latin typeface="微软雅黑" charset="0"/>
                <a:ea typeface="微软雅黑" charset="0"/>
                <a:cs typeface="Arial Unicode MS" pitchFamily="34" charset="-122"/>
              </a:rPr>
              <a:t>TestCylinder</a:t>
            </a:r>
            <a:r>
              <a:rPr lang="zh-CN" altLang="en-US" sz="2400" dirty="0">
                <a:latin typeface="微软雅黑" charset="0"/>
                <a:ea typeface="微软雅黑" charset="0"/>
                <a:cs typeface="Arial Unicode MS" pitchFamily="34" charset="-122"/>
              </a:rPr>
              <a:t>类中创建</a:t>
            </a:r>
            <a:r>
              <a:rPr lang="en-US" altLang="zh-CN" sz="2400" dirty="0">
                <a:latin typeface="微软雅黑" charset="0"/>
                <a:ea typeface="微软雅黑" charset="0"/>
                <a:cs typeface="Arial Unicode MS" pitchFamily="34" charset="-122"/>
              </a:rPr>
              <a:t>Cylinder</a:t>
            </a:r>
            <a:r>
              <a:rPr lang="zh-CN" altLang="en-US" sz="2400" dirty="0">
                <a:latin typeface="微软雅黑" charset="0"/>
                <a:ea typeface="微软雅黑" charset="0"/>
                <a:cs typeface="Arial Unicode MS" pitchFamily="34" charset="-122"/>
              </a:rPr>
              <a:t>类的对象，设置圆柱的底面半径和高，并输出圆柱的体积。</a:t>
            </a:r>
            <a:endParaRPr lang="en-US" altLang="zh-CN" sz="2400" dirty="0">
              <a:latin typeface="微软雅黑" charset="0"/>
              <a:ea typeface="微软雅黑" charset="0"/>
              <a:cs typeface="Arial Unicode MS" pitchFamily="34" charset="-122"/>
            </a:endParaRPr>
          </a:p>
          <a:p>
            <a:pPr eaLnBrk="1" hangingPunct="1">
              <a:buFontTx/>
              <a:buNone/>
            </a:pPr>
            <a:endParaRPr lang="zh-CN" altLang="en-US" sz="2400" dirty="0">
              <a:latin typeface="微软雅黑" charset="0"/>
              <a:ea typeface="微软雅黑" charset="0"/>
              <a:cs typeface="Arial Unicode MS" pitchFamily="34" charset="-122"/>
            </a:endParaRPr>
          </a:p>
          <a:p>
            <a:pPr eaLnBrk="1" hangingPunct="1"/>
            <a:endParaRPr lang="zh-CN" altLang="en-US" sz="2400" dirty="0">
              <a:latin typeface="微软雅黑" charset="0"/>
              <a:ea typeface="微软雅黑" charset="0"/>
              <a:cs typeface="Arial Unicode MS" pitchFamily="34" charset="-122"/>
            </a:endParaRPr>
          </a:p>
          <a:p>
            <a:pPr eaLnBrk="1" hangingPunct="1"/>
            <a:endParaRPr lang="zh-CN" altLang="en-US" sz="2400" dirty="0">
              <a:latin typeface="微软雅黑" charset="0"/>
              <a:ea typeface="微软雅黑" charset="0"/>
              <a:cs typeface="Arial Unicode MS" pitchFamily="34" charset="-122"/>
            </a:endParaRPr>
          </a:p>
          <a:p>
            <a:pPr eaLnBrk="1" hangingPunct="1"/>
            <a:endParaRPr lang="zh-CN" altLang="en-US" sz="2400" dirty="0">
              <a:latin typeface="微软雅黑" charset="0"/>
              <a:ea typeface="微软雅黑" charset="0"/>
              <a:cs typeface="Arial Unicode MS" pitchFamily="34" charset="-122"/>
            </a:endParaRPr>
          </a:p>
          <a:p>
            <a:pPr eaLnBrk="1" hangingPunct="1"/>
            <a:endParaRPr lang="zh-CN" altLang="en-US" sz="2400" dirty="0">
              <a:latin typeface="微软雅黑" charset="0"/>
              <a:ea typeface="微软雅黑" charset="0"/>
              <a:cs typeface="Arial Unicode MS" pitchFamily="34" charset="-122"/>
            </a:endParaRPr>
          </a:p>
          <a:p>
            <a:pPr eaLnBrk="1" hangingPunct="1"/>
            <a:endParaRPr lang="zh-CN" altLang="en-US" sz="2400" dirty="0">
              <a:latin typeface="微软雅黑" charset="0"/>
              <a:ea typeface="微软雅黑" charset="0"/>
              <a:cs typeface="Arial Unicode MS" pitchFamily="34" charset="-122"/>
            </a:endParaRPr>
          </a:p>
          <a:p>
            <a:pPr eaLnBrk="1" hangingPunct="1"/>
            <a:endParaRPr lang="zh-CN" altLang="en-US" sz="2400" dirty="0">
              <a:latin typeface="微软雅黑" charset="0"/>
              <a:ea typeface="微软雅黑" charset="0"/>
              <a:cs typeface="Arial Unicode MS" pitchFamily="34" charset="-122"/>
            </a:endParaRPr>
          </a:p>
          <a:p>
            <a:pPr eaLnBrk="1" hangingPunct="1"/>
            <a:endParaRPr lang="zh-CN" altLang="en-US" sz="2400" dirty="0">
              <a:latin typeface="微软雅黑" charset="0"/>
              <a:ea typeface="微软雅黑" charset="0"/>
              <a:cs typeface="Arial Unicode MS" pitchFamily="34" charset="-122"/>
            </a:endParaRPr>
          </a:p>
          <a:p>
            <a:pPr eaLnBrk="1" hangingPunct="1">
              <a:buFontTx/>
              <a:buNone/>
            </a:pPr>
            <a:endParaRPr lang="en-US" altLang="zh-CN" sz="2400" dirty="0">
              <a:latin typeface="微软雅黑" charset="0"/>
              <a:ea typeface="微软雅黑" charset="0"/>
              <a:cs typeface="Arial Unicode MS" pitchFamily="34" charset="-122"/>
            </a:endParaRPr>
          </a:p>
        </p:txBody>
      </p:sp>
      <p:graphicFrame>
        <p:nvGraphicFramePr>
          <p:cNvPr id="235557" name="Group 37"/>
          <p:cNvGraphicFramePr>
            <a:graphicFrameLocks noGrp="1"/>
          </p:cNvGraphicFramePr>
          <p:nvPr>
            <p:extLst/>
          </p:nvPr>
        </p:nvGraphicFramePr>
        <p:xfrm>
          <a:off x="3057525" y="2562337"/>
          <a:ext cx="5486400" cy="1752918"/>
        </p:xfrm>
        <a:graphic>
          <a:graphicData uri="http://schemas.openxmlformats.org/drawingml/2006/table">
            <a:tbl>
              <a:tblPr/>
              <a:tblGrid>
                <a:gridCol w="5486400"/>
              </a:tblGrid>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Circle  (</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圆</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endParaRPr dirty="0">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50838">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-radius :double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3050">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strike="noStrike" cap="none" normalizeH="0" baseline="0" dirty="0" smtClean="0">
                          <a:ln>
                            <a:noFill/>
                          </a:ln>
                          <a:solidFill>
                            <a:schemeClr val="tx1"/>
                          </a:solidFill>
                          <a:effectLst/>
                          <a:latin typeface="微软雅黑" charset="0"/>
                          <a:ea typeface="微软雅黑" charset="0"/>
                          <a:cs typeface="Arial Unicode MS" pitchFamily="34" charset="-122"/>
                        </a:rPr>
                        <a:t>Circle():   </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       </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构造方法</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将</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radius</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属性初始化为</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1</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setRadius</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(double radius) : void</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getRadius</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 double</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findArea</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():double  </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计算圆的面积</a:t>
                      </a:r>
                      <a:endParaRPr b="1" dirty="0">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35566" name="Group 46"/>
          <p:cNvGraphicFramePr>
            <a:graphicFrameLocks noGrp="1"/>
          </p:cNvGraphicFramePr>
          <p:nvPr>
            <p:extLst/>
          </p:nvPr>
        </p:nvGraphicFramePr>
        <p:xfrm>
          <a:off x="3133725" y="4848337"/>
          <a:ext cx="5410200" cy="1813560"/>
        </p:xfrm>
        <a:graphic>
          <a:graphicData uri="http://schemas.openxmlformats.org/drawingml/2006/table">
            <a:tbl>
              <a:tblPr/>
              <a:tblGrid>
                <a:gridCol w="5410200"/>
              </a:tblGrid>
              <a:tr h="177800">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Cylinder  (</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圆柱</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endParaRPr dirty="0">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3675">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length:double</a:t>
                      </a:r>
                      <a:endPar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44463">
                <a:tc>
                  <a:txBody>
                    <a:bodyPr/>
                    <a:lstStyle/>
                    <a:p>
                      <a:pPr marL="0" marR="0" lvl="0" indent="0" algn="l" defTabSz="914400" rtl="0" eaLnBrk="1" fontAlgn="base" latinLnBrk="0" hangingPunct="1">
                        <a:spcBef>
                          <a:spcPct val="0"/>
                        </a:spcBef>
                        <a:spcAft>
                          <a:spcPct val="0"/>
                        </a:spcAft>
                        <a:buClrTx/>
                        <a:buSzTx/>
                        <a:buFontTx/>
                        <a:buNone/>
                      </a:pPr>
                      <a:endParaRPr kumimoji="1" lang="en-US" altLang="zh-CN" sz="500" b="1" i="0" u="none" strike="noStrike" cap="none" normalizeH="0" baseline="0" dirty="0" smtClean="0">
                        <a:ln>
                          <a:noFill/>
                        </a:ln>
                        <a:solidFill>
                          <a:schemeClr val="tx1"/>
                        </a:solidFill>
                        <a:effectLst/>
                        <a:latin typeface="微软雅黑" charset="0"/>
                        <a:ea typeface="微软雅黑" charset="0"/>
                        <a:cs typeface="Arial Unicode MS" pitchFamily="34" charset="-122"/>
                      </a:endParaRPr>
                    </a:p>
                    <a:p>
                      <a:pPr marL="0" marR="0" lvl="0" indent="0" algn="l" defTabSz="914400" rtl="0" eaLnBrk="1" fontAlgn="base" latinLnBrk="0" hangingPunct="1">
                        <a:spcBef>
                          <a:spcPct val="0"/>
                        </a:spcBef>
                        <a:spcAft>
                          <a:spcPct val="0"/>
                        </a:spcAft>
                        <a:buClrTx/>
                        <a:buSzTx/>
                        <a:buFontTx/>
                        <a:buNone/>
                      </a:pPr>
                      <a:r>
                        <a:rPr kumimoji="1" lang="en-US" altLang="zh-CN" sz="1600" b="1" i="0" strike="noStrike" cap="none" normalizeH="0" baseline="0" dirty="0" smtClean="0">
                          <a:ln>
                            <a:noFill/>
                          </a:ln>
                          <a:solidFill>
                            <a:schemeClr val="tx1"/>
                          </a:solidFill>
                          <a:effectLst/>
                          <a:latin typeface="微软雅黑" charset="0"/>
                          <a:ea typeface="微软雅黑" charset="0"/>
                          <a:cs typeface="Arial Unicode MS" pitchFamily="34" charset="-122"/>
                        </a:rPr>
                        <a:t>Cylinder(): </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 </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构造方法</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将</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length</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属性初始化为</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1</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setLength</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(double length):void</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getLength</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():double</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findVolume</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 :double   </a:t>
                      </a:r>
                      <a:r>
                        <a:rPr kumimoji="1" lang="zh-CN" altLang="en-US"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计算圆柱体积</a:t>
                      </a:r>
                      <a:endParaRPr b="1" dirty="0">
                        <a:latin typeface="微软雅黑" charset="0"/>
                        <a:ea typeface="微软雅黑"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2" name="等腰三角形 1"/>
          <p:cNvSpPr/>
          <p:nvPr/>
        </p:nvSpPr>
        <p:spPr>
          <a:xfrm>
            <a:off x="5735960" y="4371673"/>
            <a:ext cx="216024" cy="144016"/>
          </a:xfrm>
          <a:prstGeom prst="triangl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charset="0"/>
              <a:ea typeface="微软雅黑" charset="0"/>
            </a:endParaRPr>
          </a:p>
        </p:txBody>
      </p:sp>
      <p:cxnSp>
        <p:nvCxnSpPr>
          <p:cNvPr id="4" name="直接连接符 3"/>
          <p:cNvCxnSpPr>
            <a:stCxn id="2" idx="3"/>
            <a:endCxn id="235566" idx="0"/>
          </p:cNvCxnSpPr>
          <p:nvPr/>
        </p:nvCxnSpPr>
        <p:spPr>
          <a:xfrm flipH="1">
            <a:off x="5838892" y="4515689"/>
            <a:ext cx="5080" cy="33274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431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ppt主题_希望是最后一版</Template>
  <TotalTime>2122</TotalTime>
  <Words>1735</Words>
  <Application>Microsoft Office PowerPoint</Application>
  <PresentationFormat>宽屏</PresentationFormat>
  <Paragraphs>385</Paragraphs>
  <Slides>27</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27</vt:i4>
      </vt:variant>
    </vt:vector>
  </HeadingPairs>
  <TitlesOfParts>
    <vt:vector size="39" baseType="lpstr">
      <vt:lpstr>-apple-system</vt:lpstr>
      <vt:lpstr>Arial Unicode MS</vt:lpstr>
      <vt:lpstr>华文细黑</vt:lpstr>
      <vt:lpstr>宋体</vt:lpstr>
      <vt:lpstr>微软雅黑</vt:lpstr>
      <vt:lpstr>微软雅黑</vt:lpstr>
      <vt:lpstr>Arial</vt:lpstr>
      <vt:lpstr>Calibri</vt:lpstr>
      <vt:lpstr>Consolas</vt:lpstr>
      <vt:lpstr>Wingdings</vt:lpstr>
      <vt:lpstr>ppt主题</vt:lpstr>
      <vt:lpstr>6_自定义设计方案</vt:lpstr>
      <vt:lpstr>继承</vt:lpstr>
      <vt:lpstr>学习目标</vt:lpstr>
      <vt:lpstr>类的继承 </vt:lpstr>
      <vt:lpstr>类的继承 </vt:lpstr>
      <vt:lpstr>类的继承 </vt:lpstr>
      <vt:lpstr>PowerPoint 演示文稿</vt:lpstr>
      <vt:lpstr>PowerPoint 演示文稿</vt:lpstr>
      <vt:lpstr>PowerPoint 演示文稿</vt:lpstr>
      <vt:lpstr>练习1</vt:lpstr>
      <vt:lpstr>this关键字</vt:lpstr>
      <vt:lpstr>this关键字</vt:lpstr>
      <vt:lpstr>this关键字</vt:lpstr>
      <vt:lpstr>this关键字</vt:lpstr>
      <vt:lpstr>super关键字</vt:lpstr>
      <vt:lpstr>PowerPoint 演示文稿</vt:lpstr>
      <vt:lpstr>PowerPoint 演示文稿</vt:lpstr>
      <vt:lpstr>父类构造方法的调用</vt:lpstr>
      <vt:lpstr>PowerPoint 演示文稿</vt:lpstr>
      <vt:lpstr>PowerPoint 演示文稿</vt:lpstr>
      <vt:lpstr>练习3</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Java常用类-String</dc:title>
  <dc:creator>yl</dc:creator>
  <cp:lastModifiedBy>HP</cp:lastModifiedBy>
  <cp:revision>272</cp:revision>
  <dcterms:created xsi:type="dcterms:W3CDTF">2016-02-04T08:27:00Z</dcterms:created>
  <dcterms:modified xsi:type="dcterms:W3CDTF">2019-01-06T15:55:02Z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