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6" r:id="rId2"/>
    <p:sldMasterId id="2147483689" r:id="rId3"/>
    <p:sldMasterId id="2147483702" r:id="rId4"/>
    <p:sldMasterId id="2147483715" r:id="rId5"/>
    <p:sldMasterId id="2147483727" r:id="rId6"/>
    <p:sldMasterId id="2147483740" r:id="rId7"/>
    <p:sldMasterId id="2147483765" r:id="rId8"/>
  </p:sldMasterIdLst>
  <p:notesMasterIdLst>
    <p:notesMasterId r:id="rId66"/>
  </p:notesMasterIdLst>
  <p:sldIdLst>
    <p:sldId id="256" r:id="rId9"/>
    <p:sldId id="363" r:id="rId10"/>
    <p:sldId id="366" r:id="rId11"/>
    <p:sldId id="364" r:id="rId12"/>
    <p:sldId id="367" r:id="rId13"/>
    <p:sldId id="370" r:id="rId14"/>
    <p:sldId id="371" r:id="rId15"/>
    <p:sldId id="373" r:id="rId16"/>
    <p:sldId id="372" r:id="rId17"/>
    <p:sldId id="374" r:id="rId18"/>
    <p:sldId id="368" r:id="rId19"/>
    <p:sldId id="375" r:id="rId20"/>
    <p:sldId id="376" r:id="rId21"/>
    <p:sldId id="377" r:id="rId22"/>
    <p:sldId id="365" r:id="rId23"/>
    <p:sldId id="378" r:id="rId24"/>
    <p:sldId id="379" r:id="rId25"/>
    <p:sldId id="380" r:id="rId26"/>
    <p:sldId id="381" r:id="rId27"/>
    <p:sldId id="382" r:id="rId28"/>
    <p:sldId id="369" r:id="rId29"/>
    <p:sldId id="383" r:id="rId30"/>
    <p:sldId id="384" r:id="rId31"/>
    <p:sldId id="385" r:id="rId32"/>
    <p:sldId id="386" r:id="rId33"/>
    <p:sldId id="387" r:id="rId34"/>
    <p:sldId id="388" r:id="rId35"/>
    <p:sldId id="389" r:id="rId36"/>
    <p:sldId id="390" r:id="rId37"/>
    <p:sldId id="391" r:id="rId38"/>
    <p:sldId id="392" r:id="rId39"/>
    <p:sldId id="394" r:id="rId40"/>
    <p:sldId id="396" r:id="rId41"/>
    <p:sldId id="393" r:id="rId42"/>
    <p:sldId id="395" r:id="rId43"/>
    <p:sldId id="397" r:id="rId44"/>
    <p:sldId id="398" r:id="rId45"/>
    <p:sldId id="399" r:id="rId46"/>
    <p:sldId id="400" r:id="rId47"/>
    <p:sldId id="401" r:id="rId48"/>
    <p:sldId id="402" r:id="rId49"/>
    <p:sldId id="403" r:id="rId50"/>
    <p:sldId id="404" r:id="rId51"/>
    <p:sldId id="405" r:id="rId52"/>
    <p:sldId id="406" r:id="rId53"/>
    <p:sldId id="407" r:id="rId54"/>
    <p:sldId id="408" r:id="rId55"/>
    <p:sldId id="409" r:id="rId56"/>
    <p:sldId id="410" r:id="rId57"/>
    <p:sldId id="411" r:id="rId58"/>
    <p:sldId id="412" r:id="rId59"/>
    <p:sldId id="413" r:id="rId60"/>
    <p:sldId id="414" r:id="rId61"/>
    <p:sldId id="415" r:id="rId62"/>
    <p:sldId id="416" r:id="rId63"/>
    <p:sldId id="417" r:id="rId64"/>
    <p:sldId id="259"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7726FA8-25F2-439E-9A04-BF21C18CA7B4}">
          <p14:sldIdLst>
            <p14:sldId id="256"/>
            <p14:sldId id="363"/>
            <p14:sldId id="366"/>
            <p14:sldId id="364"/>
            <p14:sldId id="367"/>
            <p14:sldId id="370"/>
            <p14:sldId id="371"/>
            <p14:sldId id="373"/>
            <p14:sldId id="372"/>
            <p14:sldId id="374"/>
            <p14:sldId id="368"/>
            <p14:sldId id="375"/>
            <p14:sldId id="376"/>
            <p14:sldId id="377"/>
            <p14:sldId id="365"/>
            <p14:sldId id="378"/>
            <p14:sldId id="379"/>
            <p14:sldId id="380"/>
            <p14:sldId id="381"/>
            <p14:sldId id="382"/>
            <p14:sldId id="369"/>
            <p14:sldId id="383"/>
            <p14:sldId id="384"/>
            <p14:sldId id="385"/>
            <p14:sldId id="386"/>
            <p14:sldId id="387"/>
            <p14:sldId id="388"/>
            <p14:sldId id="389"/>
            <p14:sldId id="390"/>
            <p14:sldId id="391"/>
            <p14:sldId id="392"/>
            <p14:sldId id="394"/>
            <p14:sldId id="396"/>
            <p14:sldId id="393"/>
            <p14:sldId id="395"/>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424" autoAdjust="0"/>
  </p:normalViewPr>
  <p:slideViewPr>
    <p:cSldViewPr>
      <p:cViewPr varScale="1">
        <p:scale>
          <a:sx n="70" d="100"/>
          <a:sy n="70" d="100"/>
        </p:scale>
        <p:origin x="696"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72136A-FE92-453F-8CEC-EDC995415A4B}" type="datetimeFigureOut">
              <a:rPr lang="zh-CN" altLang="en-US" smtClean="0"/>
              <a:pPr/>
              <a:t>2019/1/8</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69A17-9AFB-478F-8DFF-1082A0CA5F89}" type="slidenum">
              <a:rPr lang="zh-CN" altLang="en-US" smtClean="0"/>
              <a:pPr/>
              <a:t>‹#›</a:t>
            </a:fld>
            <a:endParaRPr lang="zh-CN" altLang="en-US"/>
          </a:p>
        </p:txBody>
      </p:sp>
    </p:spTree>
    <p:extLst>
      <p:ext uri="{BB962C8B-B14F-4D97-AF65-F5344CB8AC3E}">
        <p14:creationId xmlns:p14="http://schemas.microsoft.com/office/powerpoint/2010/main" val="3983018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前面已经介绍了封装性，继承性</a:t>
            </a:r>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a:t>
            </a:fld>
            <a:endParaRPr lang="zh-CN" altLang="en-US"/>
          </a:p>
        </p:txBody>
      </p:sp>
    </p:spTree>
    <p:extLst>
      <p:ext uri="{BB962C8B-B14F-4D97-AF65-F5344CB8AC3E}">
        <p14:creationId xmlns:p14="http://schemas.microsoft.com/office/powerpoint/2010/main" val="3958654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10</a:t>
            </a:fld>
            <a:endParaRPr lang="zh-CN" altLang="en-US"/>
          </a:p>
        </p:txBody>
      </p:sp>
    </p:spTree>
    <p:extLst>
      <p:ext uri="{BB962C8B-B14F-4D97-AF65-F5344CB8AC3E}">
        <p14:creationId xmlns:p14="http://schemas.microsoft.com/office/powerpoint/2010/main" val="1318238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11</a:t>
            </a:fld>
            <a:endParaRPr lang="zh-CN" altLang="en-US"/>
          </a:p>
        </p:txBody>
      </p:sp>
    </p:spTree>
    <p:extLst>
      <p:ext uri="{BB962C8B-B14F-4D97-AF65-F5344CB8AC3E}">
        <p14:creationId xmlns:p14="http://schemas.microsoft.com/office/powerpoint/2010/main" val="3342901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12</a:t>
            </a:fld>
            <a:endParaRPr lang="zh-CN" altLang="en-US"/>
          </a:p>
        </p:txBody>
      </p:sp>
    </p:spTree>
    <p:extLst>
      <p:ext uri="{BB962C8B-B14F-4D97-AF65-F5344CB8AC3E}">
        <p14:creationId xmlns:p14="http://schemas.microsoft.com/office/powerpoint/2010/main" val="131047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13</a:t>
            </a:fld>
            <a:endParaRPr lang="zh-CN" altLang="en-US"/>
          </a:p>
        </p:txBody>
      </p:sp>
    </p:spTree>
    <p:extLst>
      <p:ext uri="{BB962C8B-B14F-4D97-AF65-F5344CB8AC3E}">
        <p14:creationId xmlns:p14="http://schemas.microsoft.com/office/powerpoint/2010/main" val="1472857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14</a:t>
            </a:fld>
            <a:endParaRPr lang="zh-CN" altLang="en-US"/>
          </a:p>
        </p:txBody>
      </p:sp>
    </p:spTree>
    <p:extLst>
      <p:ext uri="{BB962C8B-B14F-4D97-AF65-F5344CB8AC3E}">
        <p14:creationId xmlns:p14="http://schemas.microsoft.com/office/powerpoint/2010/main" val="2158407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15</a:t>
            </a:fld>
            <a:endParaRPr lang="zh-CN" altLang="en-US"/>
          </a:p>
        </p:txBody>
      </p:sp>
    </p:spTree>
    <p:extLst>
      <p:ext uri="{BB962C8B-B14F-4D97-AF65-F5344CB8AC3E}">
        <p14:creationId xmlns:p14="http://schemas.microsoft.com/office/powerpoint/2010/main" val="2508895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16</a:t>
            </a:fld>
            <a:endParaRPr lang="zh-CN" altLang="en-US"/>
          </a:p>
        </p:txBody>
      </p:sp>
    </p:spTree>
    <p:extLst>
      <p:ext uri="{BB962C8B-B14F-4D97-AF65-F5344CB8AC3E}">
        <p14:creationId xmlns:p14="http://schemas.microsoft.com/office/powerpoint/2010/main" val="3874168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17</a:t>
            </a:fld>
            <a:endParaRPr lang="zh-CN" altLang="en-US"/>
          </a:p>
        </p:txBody>
      </p:sp>
    </p:spTree>
    <p:extLst>
      <p:ext uri="{BB962C8B-B14F-4D97-AF65-F5344CB8AC3E}">
        <p14:creationId xmlns:p14="http://schemas.microsoft.com/office/powerpoint/2010/main" val="1648217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18</a:t>
            </a:fld>
            <a:endParaRPr lang="zh-CN" altLang="en-US"/>
          </a:p>
        </p:txBody>
      </p:sp>
    </p:spTree>
    <p:extLst>
      <p:ext uri="{BB962C8B-B14F-4D97-AF65-F5344CB8AC3E}">
        <p14:creationId xmlns:p14="http://schemas.microsoft.com/office/powerpoint/2010/main" val="2429747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19</a:t>
            </a:fld>
            <a:endParaRPr lang="zh-CN" altLang="en-US"/>
          </a:p>
        </p:txBody>
      </p:sp>
    </p:spTree>
    <p:extLst>
      <p:ext uri="{BB962C8B-B14F-4D97-AF65-F5344CB8AC3E}">
        <p14:creationId xmlns:p14="http://schemas.microsoft.com/office/powerpoint/2010/main" val="190186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a:t>
            </a:fld>
            <a:endParaRPr lang="zh-CN" altLang="en-US"/>
          </a:p>
        </p:txBody>
      </p:sp>
    </p:spTree>
    <p:extLst>
      <p:ext uri="{BB962C8B-B14F-4D97-AF65-F5344CB8AC3E}">
        <p14:creationId xmlns:p14="http://schemas.microsoft.com/office/powerpoint/2010/main" val="1968875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在介绍数据类型是介绍过向上转型</a:t>
            </a:r>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20</a:t>
            </a:fld>
            <a:endParaRPr lang="zh-CN" altLang="en-US"/>
          </a:p>
        </p:txBody>
      </p:sp>
    </p:spTree>
    <p:extLst>
      <p:ext uri="{BB962C8B-B14F-4D97-AF65-F5344CB8AC3E}">
        <p14:creationId xmlns:p14="http://schemas.microsoft.com/office/powerpoint/2010/main" val="3168083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21</a:t>
            </a:fld>
            <a:endParaRPr lang="zh-CN" altLang="en-US"/>
          </a:p>
        </p:txBody>
      </p:sp>
    </p:spTree>
    <p:extLst>
      <p:ext uri="{BB962C8B-B14F-4D97-AF65-F5344CB8AC3E}">
        <p14:creationId xmlns:p14="http://schemas.microsoft.com/office/powerpoint/2010/main" val="3728251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22</a:t>
            </a:fld>
            <a:endParaRPr lang="zh-CN" altLang="en-US"/>
          </a:p>
        </p:txBody>
      </p:sp>
    </p:spTree>
    <p:extLst>
      <p:ext uri="{BB962C8B-B14F-4D97-AF65-F5344CB8AC3E}">
        <p14:creationId xmlns:p14="http://schemas.microsoft.com/office/powerpoint/2010/main" val="2051918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23</a:t>
            </a:fld>
            <a:endParaRPr lang="zh-CN" altLang="en-US"/>
          </a:p>
        </p:txBody>
      </p:sp>
    </p:spTree>
    <p:extLst>
      <p:ext uri="{BB962C8B-B14F-4D97-AF65-F5344CB8AC3E}">
        <p14:creationId xmlns:p14="http://schemas.microsoft.com/office/powerpoint/2010/main" val="3718132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24</a:t>
            </a:fld>
            <a:endParaRPr lang="zh-CN" altLang="en-US"/>
          </a:p>
        </p:txBody>
      </p:sp>
    </p:spTree>
    <p:extLst>
      <p:ext uri="{BB962C8B-B14F-4D97-AF65-F5344CB8AC3E}">
        <p14:creationId xmlns:p14="http://schemas.microsoft.com/office/powerpoint/2010/main" val="1544265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25</a:t>
            </a:fld>
            <a:endParaRPr lang="zh-CN" altLang="en-US"/>
          </a:p>
        </p:txBody>
      </p:sp>
    </p:spTree>
    <p:extLst>
      <p:ext uri="{BB962C8B-B14F-4D97-AF65-F5344CB8AC3E}">
        <p14:creationId xmlns:p14="http://schemas.microsoft.com/office/powerpoint/2010/main" val="2859948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indent="-457200">
              <a:buFont typeface="Wingdings" panose="05000000000000000000" pitchFamily="2" charset="2"/>
              <a:buChar char="Ø"/>
            </a:pPr>
            <a:r>
              <a:rPr lang="zh-CN" altLang="en-US" sz="1200" dirty="0" smtClean="0">
                <a:solidFill>
                  <a:srgbClr val="333333"/>
                </a:solidFill>
                <a:latin typeface="PingFang SC"/>
              </a:rPr>
              <a:t>继承一个抽象类，必须重写抽象类中的抽象方法（否则这个类必须是抽象类）</a:t>
            </a:r>
            <a:endParaRPr lang="en-US" altLang="zh-CN" sz="1200" dirty="0" smtClean="0">
              <a:solidFill>
                <a:srgbClr val="333333"/>
              </a:solidFill>
              <a:latin typeface="PingFang SC"/>
            </a:endParaRPr>
          </a:p>
          <a:p>
            <a:pPr marL="457200" indent="-457200">
              <a:buFont typeface="Wingdings" panose="05000000000000000000" pitchFamily="2" charset="2"/>
              <a:buChar char="Ø"/>
            </a:pPr>
            <a:r>
              <a:rPr lang="zh-CN" altLang="en-US" sz="1200" dirty="0" smtClean="0"/>
              <a:t>单实现一个接口，必须重写接口中的方法</a:t>
            </a:r>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26</a:t>
            </a:fld>
            <a:endParaRPr lang="zh-CN" altLang="en-US"/>
          </a:p>
        </p:txBody>
      </p:sp>
    </p:spTree>
    <p:extLst>
      <p:ext uri="{BB962C8B-B14F-4D97-AF65-F5344CB8AC3E}">
        <p14:creationId xmlns:p14="http://schemas.microsoft.com/office/powerpoint/2010/main" val="3236325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27</a:t>
            </a:fld>
            <a:endParaRPr lang="zh-CN" altLang="en-US"/>
          </a:p>
        </p:txBody>
      </p:sp>
    </p:spTree>
    <p:extLst>
      <p:ext uri="{BB962C8B-B14F-4D97-AF65-F5344CB8AC3E}">
        <p14:creationId xmlns:p14="http://schemas.microsoft.com/office/powerpoint/2010/main" val="2171104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28</a:t>
            </a:fld>
            <a:endParaRPr lang="zh-CN" altLang="en-US"/>
          </a:p>
        </p:txBody>
      </p:sp>
    </p:spTree>
    <p:extLst>
      <p:ext uri="{BB962C8B-B14F-4D97-AF65-F5344CB8AC3E}">
        <p14:creationId xmlns:p14="http://schemas.microsoft.com/office/powerpoint/2010/main" val="4159097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29</a:t>
            </a:fld>
            <a:endParaRPr lang="zh-CN" altLang="en-US"/>
          </a:p>
        </p:txBody>
      </p:sp>
    </p:spTree>
    <p:extLst>
      <p:ext uri="{BB962C8B-B14F-4D97-AF65-F5344CB8AC3E}">
        <p14:creationId xmlns:p14="http://schemas.microsoft.com/office/powerpoint/2010/main" val="272134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3</a:t>
            </a:fld>
            <a:endParaRPr lang="zh-CN" altLang="en-US"/>
          </a:p>
        </p:txBody>
      </p:sp>
    </p:spTree>
    <p:extLst>
      <p:ext uri="{BB962C8B-B14F-4D97-AF65-F5344CB8AC3E}">
        <p14:creationId xmlns:p14="http://schemas.microsoft.com/office/powerpoint/2010/main" val="2104868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30</a:t>
            </a:fld>
            <a:endParaRPr lang="zh-CN" altLang="en-US"/>
          </a:p>
        </p:txBody>
      </p:sp>
    </p:spTree>
    <p:extLst>
      <p:ext uri="{BB962C8B-B14F-4D97-AF65-F5344CB8AC3E}">
        <p14:creationId xmlns:p14="http://schemas.microsoft.com/office/powerpoint/2010/main" val="2397541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31</a:t>
            </a:fld>
            <a:endParaRPr lang="zh-CN" altLang="en-US"/>
          </a:p>
        </p:txBody>
      </p:sp>
    </p:spTree>
    <p:extLst>
      <p:ext uri="{BB962C8B-B14F-4D97-AF65-F5344CB8AC3E}">
        <p14:creationId xmlns:p14="http://schemas.microsoft.com/office/powerpoint/2010/main" val="3451469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32</a:t>
            </a:fld>
            <a:endParaRPr lang="zh-CN" altLang="en-US"/>
          </a:p>
        </p:txBody>
      </p:sp>
    </p:spTree>
    <p:extLst>
      <p:ext uri="{BB962C8B-B14F-4D97-AF65-F5344CB8AC3E}">
        <p14:creationId xmlns:p14="http://schemas.microsoft.com/office/powerpoint/2010/main" val="2797647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33</a:t>
            </a:fld>
            <a:endParaRPr lang="zh-CN" altLang="en-US"/>
          </a:p>
        </p:txBody>
      </p:sp>
    </p:spTree>
    <p:extLst>
      <p:ext uri="{BB962C8B-B14F-4D97-AF65-F5344CB8AC3E}">
        <p14:creationId xmlns:p14="http://schemas.microsoft.com/office/powerpoint/2010/main" val="3619147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34</a:t>
            </a:fld>
            <a:endParaRPr lang="zh-CN" altLang="en-US"/>
          </a:p>
        </p:txBody>
      </p:sp>
    </p:spTree>
    <p:extLst>
      <p:ext uri="{BB962C8B-B14F-4D97-AF65-F5344CB8AC3E}">
        <p14:creationId xmlns:p14="http://schemas.microsoft.com/office/powerpoint/2010/main" val="3295160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35</a:t>
            </a:fld>
            <a:endParaRPr lang="zh-CN" altLang="en-US"/>
          </a:p>
        </p:txBody>
      </p:sp>
    </p:spTree>
    <p:extLst>
      <p:ext uri="{BB962C8B-B14F-4D97-AF65-F5344CB8AC3E}">
        <p14:creationId xmlns:p14="http://schemas.microsoft.com/office/powerpoint/2010/main" val="2897173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4</a:t>
            </a:fld>
            <a:endParaRPr lang="zh-CN" altLang="en-US"/>
          </a:p>
        </p:txBody>
      </p:sp>
    </p:spTree>
    <p:extLst>
      <p:ext uri="{BB962C8B-B14F-4D97-AF65-F5344CB8AC3E}">
        <p14:creationId xmlns:p14="http://schemas.microsoft.com/office/powerpoint/2010/main" val="151679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5</a:t>
            </a:fld>
            <a:endParaRPr lang="zh-CN" altLang="en-US"/>
          </a:p>
        </p:txBody>
      </p:sp>
    </p:spTree>
    <p:extLst>
      <p:ext uri="{BB962C8B-B14F-4D97-AF65-F5344CB8AC3E}">
        <p14:creationId xmlns:p14="http://schemas.microsoft.com/office/powerpoint/2010/main" val="334397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6</a:t>
            </a:fld>
            <a:endParaRPr lang="zh-CN" altLang="en-US"/>
          </a:p>
        </p:txBody>
      </p:sp>
    </p:spTree>
    <p:extLst>
      <p:ext uri="{BB962C8B-B14F-4D97-AF65-F5344CB8AC3E}">
        <p14:creationId xmlns:p14="http://schemas.microsoft.com/office/powerpoint/2010/main" val="241659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7</a:t>
            </a:fld>
            <a:endParaRPr lang="zh-CN" altLang="en-US"/>
          </a:p>
        </p:txBody>
      </p:sp>
    </p:spTree>
    <p:extLst>
      <p:ext uri="{BB962C8B-B14F-4D97-AF65-F5344CB8AC3E}">
        <p14:creationId xmlns:p14="http://schemas.microsoft.com/office/powerpoint/2010/main" val="2288083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8</a:t>
            </a:fld>
            <a:endParaRPr lang="zh-CN" altLang="en-US"/>
          </a:p>
        </p:txBody>
      </p:sp>
    </p:spTree>
    <p:extLst>
      <p:ext uri="{BB962C8B-B14F-4D97-AF65-F5344CB8AC3E}">
        <p14:creationId xmlns:p14="http://schemas.microsoft.com/office/powerpoint/2010/main" val="315746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69A17-9AFB-478F-8DFF-1082A0CA5F89}" type="slidenum">
              <a:rPr lang="zh-CN" altLang="en-US" smtClean="0"/>
              <a:pPr/>
              <a:t>9</a:t>
            </a:fld>
            <a:endParaRPr lang="zh-CN" altLang="en-US"/>
          </a:p>
        </p:txBody>
      </p:sp>
    </p:spTree>
    <p:extLst>
      <p:ext uri="{BB962C8B-B14F-4D97-AF65-F5344CB8AC3E}">
        <p14:creationId xmlns:p14="http://schemas.microsoft.com/office/powerpoint/2010/main" val="143477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extLst>
      <p:ext uri="{BB962C8B-B14F-4D97-AF65-F5344CB8AC3E}">
        <p14:creationId xmlns:p14="http://schemas.microsoft.com/office/powerpoint/2010/main" val="126715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9624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4783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ue title slide ">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438912" y="2715761"/>
            <a:ext cx="9144000" cy="1608645"/>
          </a:xfrm>
        </p:spPr>
        <p:txBody>
          <a:bodyPr anchor="b"/>
          <a:lstStyle>
            <a:lvl1pPr>
              <a:lnSpc>
                <a:spcPct val="90000"/>
              </a:lnSpc>
              <a:defRPr sz="4600" spc="-100">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438912" y="4422171"/>
            <a:ext cx="9144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5"/>
          <p:cNvSpPr txBox="1"/>
          <p:nvPr userDrawn="1"/>
        </p:nvSpPr>
        <p:spPr>
          <a:xfrm>
            <a:off x="438914" y="6345071"/>
            <a:ext cx="10683393"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a:solidFill>
                  <a:schemeClr val="bg1"/>
                </a:solidFill>
                <a:latin typeface="+mn-lt"/>
                <a:cs typeface="HP Simplified"/>
              </a:rPr>
              <a:t>惠普国际软件人才基地教材</a:t>
            </a:r>
            <a:endParaRPr lang="en-US" sz="700" b="0" i="0" dirty="0">
              <a:solidFill>
                <a:schemeClr val="bg1"/>
              </a:solidFill>
              <a:latin typeface="+mn-lt"/>
              <a:cs typeface="HP Simplified"/>
            </a:endParaRPr>
          </a:p>
        </p:txBody>
      </p:sp>
      <p:pic>
        <p:nvPicPr>
          <p:cNvPr id="7"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353" y="476673"/>
            <a:ext cx="2633255" cy="1974941"/>
          </a:xfrm>
          <a:prstGeom prst="rect">
            <a:avLst/>
          </a:prstGeom>
        </p:spPr>
      </p:pic>
    </p:spTree>
    <p:extLst>
      <p:ext uri="{BB962C8B-B14F-4D97-AF65-F5344CB8AC3E}">
        <p14:creationId xmlns:p14="http://schemas.microsoft.com/office/powerpoint/2010/main" val="6629123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2019/1/8</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05093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2409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052669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69237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23570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838268"/>
            <a:ext cx="105156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183556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2491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pic>
        <p:nvPicPr>
          <p:cNvPr id="4"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85" y="6165305"/>
            <a:ext cx="658313" cy="493735"/>
          </a:xfrm>
          <a:prstGeom prst="rect">
            <a:avLst/>
          </a:prstGeom>
        </p:spPr>
      </p:pic>
    </p:spTree>
    <p:extLst>
      <p:ext uri="{BB962C8B-B14F-4D97-AF65-F5344CB8AC3E}">
        <p14:creationId xmlns:p14="http://schemas.microsoft.com/office/powerpoint/2010/main" val="609591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982726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33198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573865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879600" y="0"/>
            <a:ext cx="84328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87219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62336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32047" y="0"/>
            <a:ext cx="8331107"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609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11739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extLst>
      <p:ext uri="{BB962C8B-B14F-4D97-AF65-F5344CB8AC3E}">
        <p14:creationId xmlns:p14="http://schemas.microsoft.com/office/powerpoint/2010/main" val="855129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pic>
        <p:nvPicPr>
          <p:cNvPr id="4" name="Picture 4" descr="HP_Blue_RGB_150_S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8585" y="6165305"/>
            <a:ext cx="658313" cy="493735"/>
          </a:xfrm>
          <a:prstGeom prst="rect">
            <a:avLst/>
          </a:prstGeom>
        </p:spPr>
      </p:pic>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85" y="6165305"/>
            <a:ext cx="658313" cy="493735"/>
          </a:xfrm>
          <a:prstGeom prst="rect">
            <a:avLst/>
          </a:prstGeom>
        </p:spPr>
      </p:pic>
    </p:spTree>
    <p:extLst>
      <p:ext uri="{BB962C8B-B14F-4D97-AF65-F5344CB8AC3E}">
        <p14:creationId xmlns:p14="http://schemas.microsoft.com/office/powerpoint/2010/main" val="4292903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9800735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90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152781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982579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997512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537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675268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360950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688640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2002608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438912" y="2715761"/>
            <a:ext cx="9144000" cy="1608645"/>
          </a:xfrm>
        </p:spPr>
        <p:txBody>
          <a:bodyPr anchor="b"/>
          <a:lstStyle>
            <a:lvl1pPr>
              <a:lnSpc>
                <a:spcPct val="90000"/>
              </a:lnSpc>
              <a:defRPr sz="4600" spc="-100">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438912" y="4422171"/>
            <a:ext cx="9144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5"/>
          <p:cNvSpPr txBox="1"/>
          <p:nvPr/>
        </p:nvSpPr>
        <p:spPr>
          <a:xfrm>
            <a:off x="438914" y="6345071"/>
            <a:ext cx="10683393"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a:solidFill>
                  <a:schemeClr val="bg1"/>
                </a:solidFill>
                <a:latin typeface="+mn-lt"/>
                <a:cs typeface="HP Simplified"/>
              </a:rPr>
              <a:t>惠普国际软件人才基地教材</a:t>
            </a:r>
            <a:endParaRPr lang="en-US" sz="700" b="0" i="0" dirty="0">
              <a:solidFill>
                <a:schemeClr val="bg1"/>
              </a:solidFill>
              <a:latin typeface="+mn-lt"/>
              <a:cs typeface="HP Simplified"/>
            </a:endParaRPr>
          </a:p>
        </p:txBody>
      </p:sp>
      <p:pic>
        <p:nvPicPr>
          <p:cNvPr id="7" name="Picture 1" descr="HP_White_RGB_150_L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4353" y="476673"/>
            <a:ext cx="2633255" cy="1974941"/>
          </a:xfrm>
          <a:prstGeom prst="rect">
            <a:avLst/>
          </a:prstGeom>
        </p:spPr>
      </p:pic>
      <p:sp>
        <p:nvSpPr>
          <p:cNvPr id="8" name="TextBox 7"/>
          <p:cNvSpPr txBox="1"/>
          <p:nvPr userDrawn="1"/>
        </p:nvSpPr>
        <p:spPr>
          <a:xfrm>
            <a:off x="438914" y="6345071"/>
            <a:ext cx="10683393"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a:solidFill>
                  <a:schemeClr val="bg1"/>
                </a:solidFill>
                <a:latin typeface="+mn-lt"/>
                <a:cs typeface="HP Simplified"/>
              </a:rPr>
              <a:t>惠普国际软件人才基地教材</a:t>
            </a:r>
            <a:endParaRPr lang="en-US" sz="700" b="0" i="0" dirty="0">
              <a:solidFill>
                <a:schemeClr val="bg1"/>
              </a:solidFill>
              <a:latin typeface="+mn-lt"/>
              <a:cs typeface="HP Simplified"/>
            </a:endParaRPr>
          </a:p>
        </p:txBody>
      </p:sp>
      <p:pic>
        <p:nvPicPr>
          <p:cNvPr id="9"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353" y="476673"/>
            <a:ext cx="2633255" cy="1974941"/>
          </a:xfrm>
          <a:prstGeom prst="rect">
            <a:avLst/>
          </a:prstGeom>
        </p:spPr>
      </p:pic>
    </p:spTree>
    <p:extLst>
      <p:ext uri="{BB962C8B-B14F-4D97-AF65-F5344CB8AC3E}">
        <p14:creationId xmlns:p14="http://schemas.microsoft.com/office/powerpoint/2010/main" val="2568625242"/>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23282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300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7448421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16415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368339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838268"/>
            <a:ext cx="105156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876259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724841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558088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057273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826318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879600" y="0"/>
            <a:ext cx="84328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5801736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6101463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32047" y="0"/>
            <a:ext cx="8331107"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609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8266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389953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2"/>
          <p:cNvSpPr txBox="1">
            <a:spLocks noChangeArrowheads="1"/>
          </p:cNvSpPr>
          <p:nvPr/>
        </p:nvSpPr>
        <p:spPr bwMode="auto">
          <a:xfrm>
            <a:off x="1320800" y="0"/>
            <a:ext cx="955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a:lstStyle>
          <a:p>
            <a:r>
              <a:rPr lang="zh-CN" altLang="en-US" sz="3200"/>
              <a:t>济宁基地国际软件人才实训中心</a:t>
            </a:r>
            <a:endParaRPr lang="zh-CN" altLang="en-US" sz="3200" dirty="0"/>
          </a:p>
        </p:txBody>
      </p:sp>
    </p:spTree>
    <p:extLst>
      <p:ext uri="{BB962C8B-B14F-4D97-AF65-F5344CB8AC3E}">
        <p14:creationId xmlns:p14="http://schemas.microsoft.com/office/powerpoint/2010/main" val="40815201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pic>
        <p:nvPicPr>
          <p:cNvPr id="4" name="Picture 4" descr="HP_Blue_RGB_150_SM.png">
            <a:extLst>
              <a:ext uri="{FF2B5EF4-FFF2-40B4-BE49-F238E27FC236}">
                <a16:creationId xmlns="" xmlns:a16="http://schemas.microsoft.com/office/drawing/2014/main" id="{9E4C7074-74A5-40A6-BB50-3DEAA5A4F6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85" y="6165305"/>
            <a:ext cx="658313" cy="493735"/>
          </a:xfrm>
          <a:prstGeom prst="rect">
            <a:avLst/>
          </a:prstGeom>
        </p:spPr>
      </p:pic>
    </p:spTree>
    <p:extLst>
      <p:ext uri="{BB962C8B-B14F-4D97-AF65-F5344CB8AC3E}">
        <p14:creationId xmlns:p14="http://schemas.microsoft.com/office/powerpoint/2010/main" val="13618203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40101649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7385113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518469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443522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1952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4538894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2981587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05772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1621589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1125553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30735516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42495342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35351464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3853206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838268"/>
            <a:ext cx="105156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36221615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39233196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59943163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3021612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00206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6548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879600" y="0"/>
            <a:ext cx="84328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27275097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5286405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32047" y="0"/>
            <a:ext cx="8331107" cy="762000"/>
          </a:xfrm>
        </p:spPr>
        <p:txBody>
          <a:bodyPr/>
          <a:lstStyle/>
          <a:p>
            <a:r>
              <a:rPr lang="zh-CN" altLang="en-US"/>
              <a:t>单击此处编辑母版标题样式</a:t>
            </a:r>
            <a:endParaRPr lang="en-US" dirty="0"/>
          </a:p>
        </p:txBody>
      </p:sp>
      <p:sp>
        <p:nvSpPr>
          <p:cNvPr id="3" name="文本占位符 2"/>
          <p:cNvSpPr>
            <a:spLocks noGrp="1"/>
          </p:cNvSpPr>
          <p:nvPr>
            <p:ph type="body" sz="half" idx="1"/>
          </p:nvPr>
        </p:nvSpPr>
        <p:spPr>
          <a:xfrm>
            <a:off x="609600" y="1219201"/>
            <a:ext cx="5384800" cy="4906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8951572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2"/>
          <p:cNvSpPr txBox="1">
            <a:spLocks noChangeArrowheads="1"/>
          </p:cNvSpPr>
          <p:nvPr/>
        </p:nvSpPr>
        <p:spPr bwMode="auto">
          <a:xfrm>
            <a:off x="1320800" y="0"/>
            <a:ext cx="955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a:lstStyle>
          <a:p>
            <a:r>
              <a:rPr lang="zh-CN" altLang="en-US" sz="3200"/>
              <a:t>济宁基地国际软件人才实训中心</a:t>
            </a:r>
            <a:endParaRPr lang="zh-CN" altLang="en-US" sz="3200" dirty="0"/>
          </a:p>
        </p:txBody>
      </p:sp>
    </p:spTree>
    <p:extLst>
      <p:ext uri="{BB962C8B-B14F-4D97-AF65-F5344CB8AC3E}">
        <p14:creationId xmlns:p14="http://schemas.microsoft.com/office/powerpoint/2010/main" val="10045058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3808768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273771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988556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94385841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7676742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86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89999867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859254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678333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7173075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2856870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2"/>
          <p:cNvSpPr txBox="1">
            <a:spLocks noChangeArrowheads="1"/>
          </p:cNvSpPr>
          <p:nvPr userDrawn="1"/>
        </p:nvSpPr>
        <p:spPr bwMode="auto">
          <a:xfrm>
            <a:off x="1320800" y="0"/>
            <a:ext cx="955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a:lstStyle>
          <a:p>
            <a:r>
              <a:rPr lang="zh-CN" altLang="en-US" sz="3200"/>
              <a:t>济宁基地国际软件人才实训中心</a:t>
            </a:r>
            <a:endParaRPr lang="zh-CN" altLang="en-US" sz="3200" dirty="0"/>
          </a:p>
        </p:txBody>
      </p:sp>
    </p:spTree>
    <p:extLst>
      <p:ext uri="{BB962C8B-B14F-4D97-AF65-F5344CB8AC3E}">
        <p14:creationId xmlns:p14="http://schemas.microsoft.com/office/powerpoint/2010/main" val="2998810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641769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7734382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0850510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6050301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07424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37824415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89344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642311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117834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2703418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85830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5.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5.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0"/>
            <a:ext cx="955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219201"/>
            <a:ext cx="109728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图片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 y="58738"/>
            <a:ext cx="3621617"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6042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62" r:id="rId13"/>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76967" y="0"/>
            <a:ext cx="843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609600" y="1219200"/>
            <a:ext cx="109728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464801" y="71438"/>
            <a:ext cx="1521884"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203200" y="6170613"/>
            <a:ext cx="1786467"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spTree>
    <p:extLst>
      <p:ext uri="{BB962C8B-B14F-4D97-AF65-F5344CB8AC3E}">
        <p14:creationId xmlns:p14="http://schemas.microsoft.com/office/powerpoint/2010/main" val="17360124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0"/>
            <a:ext cx="955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219201"/>
            <a:ext cx="109728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图片 5"/>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 y="58738"/>
            <a:ext cx="3621617"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673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76967" y="0"/>
            <a:ext cx="843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609600" y="1219200"/>
            <a:ext cx="109728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464801" y="71438"/>
            <a:ext cx="1521884"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noChangeAspect="1"/>
          </p:cNvGrpSpPr>
          <p:nvPr/>
        </p:nvGrpSpPr>
        <p:grpSpPr bwMode="auto">
          <a:xfrm>
            <a:off x="203200" y="6170613"/>
            <a:ext cx="1786467"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spTree>
    <p:extLst>
      <p:ext uri="{BB962C8B-B14F-4D97-AF65-F5344CB8AC3E}">
        <p14:creationId xmlns:p14="http://schemas.microsoft.com/office/powerpoint/2010/main" val="373122988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0"/>
            <a:ext cx="955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济宁基地国际软件人才实训中心</a:t>
            </a:r>
          </a:p>
        </p:txBody>
      </p:sp>
      <p:sp>
        <p:nvSpPr>
          <p:cNvPr id="1027" name="Rectangle 3"/>
          <p:cNvSpPr>
            <a:spLocks noGrp="1" noChangeArrowheads="1"/>
          </p:cNvSpPr>
          <p:nvPr>
            <p:ph type="body" idx="1"/>
          </p:nvPr>
        </p:nvSpPr>
        <p:spPr bwMode="auto">
          <a:xfrm>
            <a:off x="609600" y="1219201"/>
            <a:ext cx="109728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639612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76967" y="0"/>
            <a:ext cx="843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609600" y="1219200"/>
            <a:ext cx="109728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81"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chemeClr val="tx1"/>
                </a:solidFill>
              </a:defRPr>
            </a:lvl1pPr>
          </a:lstStyle>
          <a:p>
            <a:pPr>
              <a:defRPr/>
            </a:pPr>
            <a:endParaRPr lang="en-US" altLang="en-US" dirty="0"/>
          </a:p>
        </p:txBody>
      </p:sp>
      <p:sp>
        <p:nvSpPr>
          <p:cNvPr id="2" name="文本框 1"/>
          <p:cNvSpPr txBox="1"/>
          <p:nvPr/>
        </p:nvSpPr>
        <p:spPr>
          <a:xfrm>
            <a:off x="609600" y="6103938"/>
            <a:ext cx="5029200" cy="369332"/>
          </a:xfrm>
          <a:prstGeom prst="rect">
            <a:avLst/>
          </a:prstGeom>
          <a:noFill/>
        </p:spPr>
        <p:txBody>
          <a:bodyPr wrap="square" rtlCol="0">
            <a:spAutoFit/>
          </a:bodyPr>
          <a:lstStyle/>
          <a:p>
            <a:r>
              <a:rPr lang="zh-CN" altLang="en-US" sz="1800" b="1" dirty="0"/>
              <a:t>济宁基地国际软件人才实训中心</a:t>
            </a:r>
          </a:p>
        </p:txBody>
      </p:sp>
    </p:spTree>
    <p:extLst>
      <p:ext uri="{BB962C8B-B14F-4D97-AF65-F5344CB8AC3E}">
        <p14:creationId xmlns:p14="http://schemas.microsoft.com/office/powerpoint/2010/main" val="126825381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0"/>
            <a:ext cx="955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济宁基地国际软件人才实训中心</a:t>
            </a:r>
          </a:p>
        </p:txBody>
      </p:sp>
      <p:sp>
        <p:nvSpPr>
          <p:cNvPr id="1027" name="Rectangle 3"/>
          <p:cNvSpPr>
            <a:spLocks noGrp="1" noChangeArrowheads="1"/>
          </p:cNvSpPr>
          <p:nvPr>
            <p:ph type="body" idx="1"/>
          </p:nvPr>
        </p:nvSpPr>
        <p:spPr bwMode="auto">
          <a:xfrm>
            <a:off x="609600" y="1219201"/>
            <a:ext cx="109728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18105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0"/>
            <a:ext cx="955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济宁基地国际软件人才实训中心</a:t>
            </a:r>
          </a:p>
        </p:txBody>
      </p:sp>
      <p:sp>
        <p:nvSpPr>
          <p:cNvPr id="1027" name="Rectangle 3"/>
          <p:cNvSpPr>
            <a:spLocks noGrp="1" noChangeArrowheads="1"/>
          </p:cNvSpPr>
          <p:nvPr>
            <p:ph type="body" idx="1"/>
          </p:nvPr>
        </p:nvSpPr>
        <p:spPr bwMode="auto">
          <a:xfrm>
            <a:off x="609600" y="1219201"/>
            <a:ext cx="109728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574169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75560" y="1328103"/>
            <a:ext cx="7280910" cy="2387600"/>
          </a:xfrm>
        </p:spPr>
        <p:txBody>
          <a:bodyPr/>
          <a:lstStyle/>
          <a:p>
            <a:r>
              <a:rPr lang="en-US" altLang="zh-CN" dirty="0">
                <a:latin typeface="+mj-ea"/>
              </a:rPr>
              <a:t/>
            </a:r>
            <a:br>
              <a:rPr lang="en-US" altLang="zh-CN" dirty="0">
                <a:latin typeface="+mj-ea"/>
              </a:rPr>
            </a:br>
            <a:r>
              <a:rPr lang="zh-CN" altLang="en-US" dirty="0">
                <a:latin typeface="+mj-ea"/>
              </a:rPr>
              <a:t>多态</a:t>
            </a:r>
            <a:endParaRPr lang="en-US" altLang="zh-CN" dirty="0">
              <a:latin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a:t>
            </a:r>
            <a:r>
              <a:rPr lang="zh-CN" altLang="en-US" dirty="0" smtClean="0"/>
              <a:t>方法重载</a:t>
            </a:r>
            <a:r>
              <a:rPr lang="en-US" altLang="zh-CN" dirty="0" smtClean="0"/>
              <a:t>—</a:t>
            </a:r>
            <a:r>
              <a:rPr lang="zh-CN" altLang="en-US" dirty="0" smtClean="0"/>
              <a:t>测试</a:t>
            </a:r>
            <a:endParaRPr lang="zh-CN" altLang="en-US" dirty="0"/>
          </a:p>
        </p:txBody>
      </p:sp>
      <p:sp>
        <p:nvSpPr>
          <p:cNvPr id="28" name="矩形 27"/>
          <p:cNvSpPr/>
          <p:nvPr/>
        </p:nvSpPr>
        <p:spPr>
          <a:xfrm>
            <a:off x="6384033" y="4077073"/>
            <a:ext cx="3228925" cy="1200329"/>
          </a:xfrm>
          <a:prstGeom prst="rect">
            <a:avLst/>
          </a:prstGeom>
          <a:solidFill>
            <a:sysClr val="window" lastClr="FFFFFF"/>
          </a:solidFill>
          <a:ln w="25400" cap="flat" cmpd="sng" algn="ctr">
            <a:solidFill>
              <a:srgbClr val="9BBB59"/>
            </a:solidFill>
            <a:prstDash val="solid"/>
          </a:ln>
          <a:effectLst/>
        </p:spPr>
        <p:txBody>
          <a:bodyPr wrap="square">
            <a:spAutoFit/>
          </a:bodyPr>
          <a:lstStyle/>
          <a:p>
            <a:pPr>
              <a:defRPr/>
            </a:pPr>
            <a:r>
              <a:rPr lang="zh-CN" altLang="en-US" kern="0" dirty="0">
                <a:solidFill>
                  <a:prstClr val="black"/>
                </a:solidFill>
                <a:latin typeface="Calibri"/>
                <a:ea typeface="宋体" panose="02010600030101010101" pitchFamily="2" charset="-122"/>
              </a:rPr>
              <a:t>普通方法重载的好处在于，功能类似，不用再起其他名字，当方法调用的时候自动匹配适合的方法</a:t>
            </a:r>
          </a:p>
        </p:txBody>
      </p:sp>
      <p:sp>
        <p:nvSpPr>
          <p:cNvPr id="3" name="矩形 2"/>
          <p:cNvSpPr/>
          <p:nvPr/>
        </p:nvSpPr>
        <p:spPr>
          <a:xfrm>
            <a:off x="1848545" y="1340769"/>
            <a:ext cx="8640960" cy="2246769"/>
          </a:xfrm>
          <a:prstGeom prst="rect">
            <a:avLst/>
          </a:prstGeom>
        </p:spPr>
        <p:txBody>
          <a:bodyPr wrap="square">
            <a:spAutoFit/>
          </a:bodyPr>
          <a:lstStyle/>
          <a:p>
            <a:r>
              <a:rPr lang="en-US" altLang="zh-CN" sz="2000" dirty="0">
                <a:solidFill>
                  <a:srgbClr val="000000"/>
                </a:solidFill>
                <a:latin typeface="Consolas" panose="020B0609020204030204" pitchFamily="49" charset="0"/>
              </a:rPr>
              <a:t>Login </a:t>
            </a:r>
            <a:r>
              <a:rPr lang="en-US" altLang="zh-CN" sz="2000" dirty="0" err="1">
                <a:solidFill>
                  <a:srgbClr val="6A3E3E"/>
                </a:solidFill>
                <a:latin typeface="Consolas" panose="020B0609020204030204" pitchFamily="49" charset="0"/>
              </a:rPr>
              <a:t>login</a:t>
            </a:r>
            <a:r>
              <a:rPr lang="en-US" altLang="zh-CN" sz="2000" dirty="0">
                <a:solidFill>
                  <a:srgbClr val="000000"/>
                </a:solidFill>
                <a:latin typeface="Consolas" panose="020B0609020204030204" pitchFamily="49" charset="0"/>
              </a:rPr>
              <a:t> = </a:t>
            </a:r>
            <a:r>
              <a:rPr lang="en-US" altLang="zh-CN" sz="2000" b="1" dirty="0">
                <a:solidFill>
                  <a:srgbClr val="7F0055"/>
                </a:solidFill>
                <a:latin typeface="Consolas" panose="020B0609020204030204" pitchFamily="49" charset="0"/>
              </a:rPr>
              <a:t>new</a:t>
            </a:r>
            <a:r>
              <a:rPr lang="en-US" altLang="zh-CN" sz="2000" b="1" dirty="0">
                <a:solidFill>
                  <a:srgbClr val="000000"/>
                </a:solidFill>
                <a:latin typeface="Consolas" panose="020B0609020204030204" pitchFamily="49" charset="0"/>
              </a:rPr>
              <a:t> Login();</a:t>
            </a:r>
          </a:p>
          <a:p>
            <a:r>
              <a:rPr lang="en-US" altLang="zh-CN" sz="2000" b="1" dirty="0" err="1">
                <a:solidFill>
                  <a:srgbClr val="7F0055"/>
                </a:solidFill>
                <a:latin typeface="Consolas" panose="020B0609020204030204" pitchFamily="49" charset="0"/>
              </a:rPr>
              <a:t>boolean</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result1</a:t>
            </a:r>
            <a:r>
              <a:rPr lang="en-US" altLang="zh-CN" sz="2000" b="1" dirty="0">
                <a:solidFill>
                  <a:srgbClr val="000000"/>
                </a:solidFill>
                <a:latin typeface="Consolas" panose="020B0609020204030204" pitchFamily="49" charset="0"/>
              </a:rPr>
              <a:t> = </a:t>
            </a:r>
            <a:r>
              <a:rPr lang="en-US" altLang="zh-CN" sz="2000" b="1" dirty="0" err="1">
                <a:solidFill>
                  <a:srgbClr val="6A3E3E"/>
                </a:solidFill>
                <a:latin typeface="Consolas" panose="020B0609020204030204" pitchFamily="49" charset="0"/>
              </a:rPr>
              <a:t>login</a:t>
            </a:r>
            <a:r>
              <a:rPr lang="en-US" altLang="zh-CN" sz="2000" b="1" dirty="0" err="1">
                <a:solidFill>
                  <a:srgbClr val="000000"/>
                </a:solidFill>
                <a:latin typeface="Consolas" panose="020B0609020204030204" pitchFamily="49" charset="0"/>
              </a:rPr>
              <a:t>.canLogin</a:t>
            </a:r>
            <a:r>
              <a:rPr lang="en-US" altLang="zh-CN" sz="2000" b="1" dirty="0">
                <a:solidFill>
                  <a:srgbClr val="000000"/>
                </a:solidFill>
                <a:latin typeface="Consolas" panose="020B0609020204030204" pitchFamily="49" charset="0"/>
              </a:rPr>
              <a:t>(</a:t>
            </a:r>
            <a:r>
              <a:rPr lang="en-US" altLang="zh-CN" sz="2000" b="1" dirty="0">
                <a:solidFill>
                  <a:srgbClr val="2A00FF"/>
                </a:solidFill>
                <a:latin typeface="Consolas" panose="020B0609020204030204" pitchFamily="49" charset="0"/>
              </a:rPr>
              <a:t>"yang"</a:t>
            </a:r>
            <a:r>
              <a:rPr lang="en-US" altLang="zh-CN" sz="2000" b="1" dirty="0">
                <a:solidFill>
                  <a:srgbClr val="000000"/>
                </a:solidFill>
                <a:latin typeface="Consolas" panose="020B0609020204030204" pitchFamily="49" charset="0"/>
              </a:rPr>
              <a:t>, </a:t>
            </a:r>
            <a:r>
              <a:rPr lang="en-US" altLang="zh-CN" sz="2000" b="1" dirty="0">
                <a:solidFill>
                  <a:srgbClr val="2A00FF"/>
                </a:solidFill>
                <a:latin typeface="Consolas" panose="020B0609020204030204" pitchFamily="49" charset="0"/>
              </a:rPr>
              <a:t>"123"</a:t>
            </a:r>
            <a:r>
              <a:rPr lang="en-US" altLang="zh-CN" sz="2000" b="1" dirty="0">
                <a:solidFill>
                  <a:srgbClr val="000000"/>
                </a:solidFill>
                <a:latin typeface="Consolas" panose="020B0609020204030204" pitchFamily="49" charset="0"/>
              </a:rPr>
              <a:t>);</a:t>
            </a:r>
          </a:p>
          <a:p>
            <a:r>
              <a:rPr lang="en-US" altLang="zh-CN" sz="2000"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err="1">
                <a:solidFill>
                  <a:srgbClr val="2A00FF"/>
                </a:solidFill>
                <a:latin typeface="Consolas" panose="020B0609020204030204" pitchFamily="49" charset="0"/>
              </a:rPr>
              <a:t>canLogin</a:t>
            </a:r>
            <a:r>
              <a:rPr lang="en-US" altLang="zh-CN" sz="2000" b="1" i="1" dirty="0">
                <a:solidFill>
                  <a:srgbClr val="2A00FF"/>
                </a:solidFill>
                <a:latin typeface="Consolas" panose="020B0609020204030204" pitchFamily="49" charset="0"/>
              </a:rPr>
              <a:t>(String </a:t>
            </a:r>
            <a:r>
              <a:rPr lang="en-US" altLang="zh-CN" sz="2000" b="1" i="1" dirty="0" err="1">
                <a:solidFill>
                  <a:srgbClr val="2A00FF"/>
                </a:solidFill>
                <a:latin typeface="Consolas" panose="020B0609020204030204" pitchFamily="49" charset="0"/>
              </a:rPr>
              <a:t>userName</a:t>
            </a:r>
            <a:r>
              <a:rPr lang="en-US" altLang="zh-CN" sz="2000" b="1" i="1" dirty="0">
                <a:solidFill>
                  <a:srgbClr val="2A00FF"/>
                </a:solidFill>
                <a:latin typeface="Consolas" panose="020B0609020204030204" pitchFamily="49" charset="0"/>
              </a:rPr>
              <a:t>, String password)</a:t>
            </a:r>
            <a:r>
              <a:rPr lang="zh-CN" altLang="en-US" sz="2000" b="1" i="1" dirty="0">
                <a:solidFill>
                  <a:srgbClr val="2A00FF"/>
                </a:solidFill>
                <a:latin typeface="Consolas" panose="020B0609020204030204" pitchFamily="49" charset="0"/>
              </a:rPr>
              <a:t>返回结果是：</a:t>
            </a:r>
            <a:r>
              <a:rPr lang="en-US" altLang="zh-CN" sz="2000" b="1" i="1" dirty="0">
                <a:solidFill>
                  <a:srgbClr val="2A00FF"/>
                </a:solidFill>
                <a:latin typeface="Consolas" panose="020B0609020204030204" pitchFamily="49" charset="0"/>
              </a:rPr>
              <a:t>"</a:t>
            </a:r>
            <a:r>
              <a:rPr lang="zh-CN" altLang="en-US" sz="2000" b="1" i="1" dirty="0">
                <a:solidFill>
                  <a:srgbClr val="000000"/>
                </a:solidFill>
                <a:latin typeface="Consolas" panose="020B0609020204030204" pitchFamily="49" charset="0"/>
              </a:rPr>
              <a:t> </a:t>
            </a:r>
            <a:r>
              <a:rPr lang="en-US" altLang="zh-CN" sz="2000" b="1" i="1" dirty="0">
                <a:solidFill>
                  <a:srgbClr val="000000"/>
                </a:solidFill>
                <a:latin typeface="Consolas" panose="020B0609020204030204" pitchFamily="49" charset="0"/>
              </a:rPr>
              <a:t>+ </a:t>
            </a:r>
            <a:r>
              <a:rPr lang="en-US" altLang="zh-CN" sz="2000" b="1" i="1" dirty="0">
                <a:solidFill>
                  <a:srgbClr val="6A3E3E"/>
                </a:solidFill>
                <a:latin typeface="Consolas" panose="020B0609020204030204" pitchFamily="49" charset="0"/>
              </a:rPr>
              <a:t>result1</a:t>
            </a:r>
            <a:r>
              <a:rPr lang="en-US" altLang="zh-CN" sz="2000" b="1" i="1" dirty="0">
                <a:solidFill>
                  <a:srgbClr val="000000"/>
                </a:solidFill>
                <a:latin typeface="Consolas" panose="020B0609020204030204" pitchFamily="49" charset="0"/>
              </a:rPr>
              <a:t>);</a:t>
            </a:r>
          </a:p>
          <a:p>
            <a:r>
              <a:rPr lang="nn-NO" altLang="zh-CN" sz="2000" dirty="0">
                <a:solidFill>
                  <a:srgbClr val="000000"/>
                </a:solidFill>
                <a:latin typeface="Consolas" panose="020B0609020204030204" pitchFamily="49" charset="0"/>
              </a:rPr>
              <a:t>User </a:t>
            </a:r>
            <a:r>
              <a:rPr lang="nn-NO" altLang="zh-CN" sz="2000" dirty="0">
                <a:solidFill>
                  <a:srgbClr val="6A3E3E"/>
                </a:solidFill>
                <a:latin typeface="Consolas" panose="020B0609020204030204" pitchFamily="49" charset="0"/>
              </a:rPr>
              <a:t>user</a:t>
            </a:r>
            <a:r>
              <a:rPr lang="nn-NO" altLang="zh-CN" sz="2000" dirty="0">
                <a:solidFill>
                  <a:srgbClr val="000000"/>
                </a:solidFill>
                <a:latin typeface="Consolas" panose="020B0609020204030204" pitchFamily="49" charset="0"/>
              </a:rPr>
              <a:t> = </a:t>
            </a:r>
            <a:r>
              <a:rPr lang="nn-NO" altLang="zh-CN" sz="2000" b="1" dirty="0">
                <a:solidFill>
                  <a:srgbClr val="7F0055"/>
                </a:solidFill>
                <a:latin typeface="Consolas" panose="020B0609020204030204" pitchFamily="49" charset="0"/>
              </a:rPr>
              <a:t>new</a:t>
            </a:r>
            <a:r>
              <a:rPr lang="nn-NO" altLang="zh-CN" sz="2000" b="1" dirty="0">
                <a:solidFill>
                  <a:srgbClr val="000000"/>
                </a:solidFill>
                <a:latin typeface="Consolas" panose="020B0609020204030204" pitchFamily="49" charset="0"/>
              </a:rPr>
              <a:t> User(</a:t>
            </a:r>
            <a:r>
              <a:rPr lang="nn-NO" altLang="zh-CN" sz="2000" b="1" dirty="0">
                <a:solidFill>
                  <a:srgbClr val="2A00FF"/>
                </a:solidFill>
                <a:latin typeface="Consolas" panose="020B0609020204030204" pitchFamily="49" charset="0"/>
              </a:rPr>
              <a:t>"yang"</a:t>
            </a:r>
            <a:r>
              <a:rPr lang="nn-NO" altLang="zh-CN" sz="2000" b="1" dirty="0">
                <a:solidFill>
                  <a:srgbClr val="000000"/>
                </a:solidFill>
                <a:latin typeface="Consolas" panose="020B0609020204030204" pitchFamily="49" charset="0"/>
              </a:rPr>
              <a:t>, </a:t>
            </a:r>
            <a:r>
              <a:rPr lang="nn-NO" altLang="zh-CN" sz="2000" b="1" dirty="0">
                <a:solidFill>
                  <a:srgbClr val="2A00FF"/>
                </a:solidFill>
                <a:latin typeface="Consolas" panose="020B0609020204030204" pitchFamily="49" charset="0"/>
              </a:rPr>
              <a:t>"456"</a:t>
            </a:r>
            <a:r>
              <a:rPr lang="nn-NO" altLang="zh-CN" sz="2000" b="1" dirty="0">
                <a:solidFill>
                  <a:srgbClr val="000000"/>
                </a:solidFill>
                <a:latin typeface="Consolas" panose="020B0609020204030204" pitchFamily="49" charset="0"/>
              </a:rPr>
              <a:t>);</a:t>
            </a:r>
          </a:p>
          <a:p>
            <a:r>
              <a:rPr lang="en-US" altLang="zh-CN" sz="2000" b="1" dirty="0" err="1">
                <a:solidFill>
                  <a:srgbClr val="7F0055"/>
                </a:solidFill>
                <a:latin typeface="Consolas" panose="020B0609020204030204" pitchFamily="49" charset="0"/>
              </a:rPr>
              <a:t>boolean</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result2</a:t>
            </a:r>
            <a:r>
              <a:rPr lang="en-US" altLang="zh-CN" sz="2000" b="1" dirty="0">
                <a:solidFill>
                  <a:srgbClr val="000000"/>
                </a:solidFill>
                <a:latin typeface="Consolas" panose="020B0609020204030204" pitchFamily="49" charset="0"/>
              </a:rPr>
              <a:t> = </a:t>
            </a:r>
            <a:r>
              <a:rPr lang="en-US" altLang="zh-CN" sz="2000" b="1" dirty="0" err="1">
                <a:solidFill>
                  <a:srgbClr val="6A3E3E"/>
                </a:solidFill>
                <a:latin typeface="Consolas" panose="020B0609020204030204" pitchFamily="49" charset="0"/>
              </a:rPr>
              <a:t>login</a:t>
            </a:r>
            <a:r>
              <a:rPr lang="en-US" altLang="zh-CN" sz="2000" b="1" dirty="0" err="1">
                <a:solidFill>
                  <a:srgbClr val="000000"/>
                </a:solidFill>
                <a:latin typeface="Consolas" panose="020B0609020204030204" pitchFamily="49" charset="0"/>
              </a:rPr>
              <a:t>.canLogin</a:t>
            </a:r>
            <a:r>
              <a:rPr lang="en-US" altLang="zh-CN" sz="2000" b="1" dirty="0">
                <a:solidFill>
                  <a:srgbClr val="000000"/>
                </a:solidFill>
                <a:latin typeface="Consolas" panose="020B0609020204030204" pitchFamily="49" charset="0"/>
              </a:rPr>
              <a:t>(</a:t>
            </a:r>
            <a:r>
              <a:rPr lang="en-US" altLang="zh-CN" sz="2000" b="1" dirty="0">
                <a:solidFill>
                  <a:srgbClr val="6A3E3E"/>
                </a:solidFill>
                <a:latin typeface="Consolas" panose="020B0609020204030204" pitchFamily="49" charset="0"/>
              </a:rPr>
              <a:t>user</a:t>
            </a:r>
            <a:r>
              <a:rPr lang="en-US" altLang="zh-CN" sz="2000" b="1" dirty="0">
                <a:solidFill>
                  <a:srgbClr val="000000"/>
                </a:solidFill>
                <a:latin typeface="Consolas" panose="020B0609020204030204" pitchFamily="49" charset="0"/>
              </a:rPr>
              <a:t>);</a:t>
            </a:r>
          </a:p>
          <a:p>
            <a:r>
              <a:rPr lang="en-US" altLang="zh-CN" sz="2000"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err="1">
                <a:solidFill>
                  <a:srgbClr val="2A00FF"/>
                </a:solidFill>
                <a:latin typeface="Consolas" panose="020B0609020204030204" pitchFamily="49" charset="0"/>
              </a:rPr>
              <a:t>canLogin</a:t>
            </a:r>
            <a:r>
              <a:rPr lang="en-US" altLang="zh-CN" sz="2000" b="1" i="1" dirty="0">
                <a:solidFill>
                  <a:srgbClr val="2A00FF"/>
                </a:solidFill>
                <a:latin typeface="Consolas" panose="020B0609020204030204" pitchFamily="49" charset="0"/>
              </a:rPr>
              <a:t>(User user)</a:t>
            </a:r>
            <a:r>
              <a:rPr lang="zh-CN" altLang="en-US" sz="2000" b="1" i="1" dirty="0">
                <a:solidFill>
                  <a:srgbClr val="2A00FF"/>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 + </a:t>
            </a:r>
            <a:r>
              <a:rPr lang="en-US" altLang="zh-CN" sz="2000" b="1" i="1" dirty="0">
                <a:solidFill>
                  <a:srgbClr val="6A3E3E"/>
                </a:solidFill>
                <a:latin typeface="Consolas" panose="020B0609020204030204" pitchFamily="49" charset="0"/>
              </a:rPr>
              <a:t>result2</a:t>
            </a:r>
            <a:r>
              <a:rPr lang="en-US" altLang="zh-CN" sz="2000" b="1" i="1" dirty="0">
                <a:solidFill>
                  <a:srgbClr val="000000"/>
                </a:solidFill>
                <a:latin typeface="Consolas" panose="020B0609020204030204" pitchFamily="49" charset="0"/>
              </a:rPr>
              <a:t>);</a:t>
            </a:r>
            <a:endParaRPr lang="zh-CN" altLang="en-US" sz="2000" dirty="0"/>
          </a:p>
        </p:txBody>
      </p:sp>
      <p:cxnSp>
        <p:nvCxnSpPr>
          <p:cNvPr id="5" name="直接箭头连接符 4"/>
          <p:cNvCxnSpPr/>
          <p:nvPr/>
        </p:nvCxnSpPr>
        <p:spPr bwMode="auto">
          <a:xfrm>
            <a:off x="7536160" y="1916832"/>
            <a:ext cx="792088" cy="1944216"/>
          </a:xfrm>
          <a:prstGeom prst="straightConnector1">
            <a:avLst/>
          </a:prstGeom>
          <a:noFill/>
          <a:ln w="9525" cap="flat" cmpd="sng" algn="ctr">
            <a:solidFill>
              <a:schemeClr val="tx1"/>
            </a:solidFill>
            <a:prstDash val="solid"/>
            <a:round/>
            <a:headEnd type="none" w="med" len="med"/>
            <a:tailEnd type="triangle"/>
          </a:ln>
          <a:effectLst/>
        </p:spPr>
      </p:cxnSp>
      <p:cxnSp>
        <p:nvCxnSpPr>
          <p:cNvPr id="7" name="直接箭头连接符 6"/>
          <p:cNvCxnSpPr/>
          <p:nvPr/>
        </p:nvCxnSpPr>
        <p:spPr bwMode="auto">
          <a:xfrm>
            <a:off x="5663952" y="2924945"/>
            <a:ext cx="1944216" cy="1025917"/>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605443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重载应用场景</a:t>
            </a:r>
            <a:endParaRPr lang="zh-CN" altLang="en-US" dirty="0"/>
          </a:p>
        </p:txBody>
      </p:sp>
      <p:sp>
        <p:nvSpPr>
          <p:cNvPr id="7" name="矩形 6"/>
          <p:cNvSpPr/>
          <p:nvPr/>
        </p:nvSpPr>
        <p:spPr>
          <a:xfrm>
            <a:off x="2135560" y="1556792"/>
            <a:ext cx="7704856" cy="2677656"/>
          </a:xfrm>
          <a:prstGeom prst="rect">
            <a:avLst/>
          </a:prstGeom>
        </p:spPr>
        <p:txBody>
          <a:bodyPr wrap="square">
            <a:spAutoFit/>
          </a:bodyPr>
          <a:lstStyle/>
          <a:p>
            <a:pPr marL="342900" indent="-342900">
              <a:buFont typeface="Wingdings" panose="05000000000000000000" pitchFamily="2" charset="2"/>
              <a:buChar char="Ø"/>
            </a:pPr>
            <a:r>
              <a:rPr lang="zh-CN" altLang="en-US" sz="2400" dirty="0">
                <a:solidFill>
                  <a:srgbClr val="333333"/>
                </a:solidFill>
                <a:latin typeface="-apple-system"/>
              </a:rPr>
              <a:t>创建对象时，构造方法的重载。可以省去多行</a:t>
            </a:r>
            <a:r>
              <a:rPr lang="en-US" altLang="zh-CN" sz="2400" dirty="0">
                <a:solidFill>
                  <a:srgbClr val="333333"/>
                </a:solidFill>
                <a:latin typeface="-apple-system"/>
              </a:rPr>
              <a:t>set</a:t>
            </a:r>
            <a:r>
              <a:rPr lang="zh-CN" altLang="en-US" sz="2400" dirty="0">
                <a:solidFill>
                  <a:srgbClr val="333333"/>
                </a:solidFill>
                <a:latin typeface="-apple-system"/>
              </a:rPr>
              <a:t>代码。一般会根据需要重载构造方法</a:t>
            </a:r>
            <a:endParaRPr lang="en-US" altLang="zh-CN" sz="2400" dirty="0">
              <a:solidFill>
                <a:srgbClr val="333333"/>
              </a:solidFill>
              <a:latin typeface="-apple-system"/>
            </a:endParaRPr>
          </a:p>
          <a:p>
            <a:pPr marL="342900" indent="-342900">
              <a:buFont typeface="Wingdings" panose="05000000000000000000" pitchFamily="2" charset="2"/>
              <a:buChar char="Ø"/>
            </a:pPr>
            <a:r>
              <a:rPr lang="zh-CN" altLang="en-US" sz="2400" dirty="0"/>
              <a:t>类的成员方法、静态方法都可以重载。如果几个方法功能类似，仅仅参数不同，可以考虑使用重载（例如，计算器加法，两个整数加法，两个小数加法（方法名都用</a:t>
            </a:r>
            <a:r>
              <a:rPr lang="en-US" altLang="zh-CN" sz="2400" dirty="0"/>
              <a:t>add</a:t>
            </a:r>
            <a:r>
              <a:rPr lang="zh-CN" altLang="en-US" sz="2400" dirty="0"/>
              <a:t>，但是参数类型不同）；集合添加某一元素，集合添加，集合元素等等）</a:t>
            </a:r>
            <a:endParaRPr lang="zh-CN" altLang="en-US" sz="2400" dirty="0"/>
          </a:p>
        </p:txBody>
      </p:sp>
    </p:spTree>
    <p:extLst>
      <p:ext uri="{BB962C8B-B14F-4D97-AF65-F5344CB8AC3E}">
        <p14:creationId xmlns:p14="http://schemas.microsoft.com/office/powerpoint/2010/main" val="37934339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重载注意事项</a:t>
            </a:r>
            <a:r>
              <a:rPr lang="en-US" altLang="zh-CN" dirty="0" smtClean="0"/>
              <a:t>1</a:t>
            </a:r>
            <a:endParaRPr lang="zh-CN" altLang="en-US" dirty="0"/>
          </a:p>
        </p:txBody>
      </p:sp>
      <p:sp>
        <p:nvSpPr>
          <p:cNvPr id="5" name="矩形 4"/>
          <p:cNvSpPr/>
          <p:nvPr/>
        </p:nvSpPr>
        <p:spPr>
          <a:xfrm>
            <a:off x="1956544" y="894318"/>
            <a:ext cx="8711456" cy="1938992"/>
          </a:xfrm>
          <a:prstGeom prst="rect">
            <a:avLst/>
          </a:prstGeom>
        </p:spPr>
        <p:txBody>
          <a:bodyPr wrap="square">
            <a:spAutoFit/>
          </a:bodyPr>
          <a:lstStyle/>
          <a:p>
            <a:pPr marL="342900" indent="-342900">
              <a:buFont typeface="Wingdings" panose="05000000000000000000" pitchFamily="2" charset="2"/>
              <a:buChar char="Ø"/>
            </a:pPr>
            <a:r>
              <a:rPr lang="zh-CN" altLang="en-US" sz="2400" dirty="0">
                <a:solidFill>
                  <a:srgbClr val="333333"/>
                </a:solidFill>
                <a:latin typeface="-apple-system"/>
              </a:rPr>
              <a:t>重载是针对本类中的方法。不同类中方法名相同，参数个数或类型不同，不构成重载</a:t>
            </a:r>
            <a:endParaRPr lang="en-US" altLang="zh-CN" sz="2400" dirty="0">
              <a:solidFill>
                <a:srgbClr val="333333"/>
              </a:solidFill>
              <a:latin typeface="-apple-system"/>
            </a:endParaRPr>
          </a:p>
          <a:p>
            <a:pPr marL="342900" indent="-342900">
              <a:buFont typeface="Wingdings" panose="05000000000000000000" pitchFamily="2" charset="2"/>
              <a:buChar char="Ø"/>
            </a:pPr>
            <a:r>
              <a:rPr lang="zh-CN" altLang="en-US" sz="2400" dirty="0"/>
              <a:t>重载方法可以多个，例如</a:t>
            </a:r>
            <a:r>
              <a:rPr lang="en-US" altLang="zh-CN" sz="2400" dirty="0"/>
              <a:t>User</a:t>
            </a:r>
            <a:r>
              <a:rPr lang="zh-CN" altLang="en-US" sz="2400" dirty="0"/>
              <a:t>的构造方法</a:t>
            </a:r>
            <a:endParaRPr lang="en-US" altLang="zh-CN" sz="2400" dirty="0"/>
          </a:p>
          <a:p>
            <a:pPr marL="342900" indent="-342900">
              <a:buFont typeface="Wingdings" panose="05000000000000000000" pitchFamily="2" charset="2"/>
              <a:buChar char="Ø"/>
            </a:pPr>
            <a:r>
              <a:rPr lang="zh-CN" altLang="en-US" sz="2400" dirty="0"/>
              <a:t>形参名不同，其他相同，不构成重载。编译器不区分形参名（编译器报错）</a:t>
            </a:r>
            <a:endParaRPr lang="zh-CN" altLang="en-US" sz="2400" dirty="0"/>
          </a:p>
        </p:txBody>
      </p:sp>
      <p:sp>
        <p:nvSpPr>
          <p:cNvPr id="3" name="矩形 2"/>
          <p:cNvSpPr/>
          <p:nvPr/>
        </p:nvSpPr>
        <p:spPr>
          <a:xfrm>
            <a:off x="1971352" y="3118316"/>
            <a:ext cx="8496944"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boolean</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canLogin</a:t>
            </a:r>
            <a:r>
              <a:rPr lang="en-US" altLang="zh-CN" sz="1600" b="1" dirty="0">
                <a:solidFill>
                  <a:srgbClr val="000000"/>
                </a:solidFill>
                <a:latin typeface="Consolas" panose="020B0609020204030204" pitchFamily="49" charset="0"/>
              </a:rPr>
              <a:t>(String </a:t>
            </a:r>
            <a:r>
              <a:rPr lang="en-US" altLang="zh-CN" sz="1600" b="1" dirty="0" err="1">
                <a:solidFill>
                  <a:srgbClr val="FF0000"/>
                </a:solidFill>
                <a:latin typeface="Consolas" panose="020B0609020204030204" pitchFamily="49" charset="0"/>
              </a:rPr>
              <a:t>userName</a:t>
            </a:r>
            <a:r>
              <a:rPr lang="en-US" altLang="zh-CN" sz="1600" b="1" dirty="0">
                <a:solidFill>
                  <a:srgbClr val="000000"/>
                </a:solidFill>
                <a:latin typeface="Consolas" panose="020B0609020204030204" pitchFamily="49" charset="0"/>
              </a:rPr>
              <a:t>, String </a:t>
            </a:r>
            <a:r>
              <a:rPr lang="en-US" altLang="zh-CN" sz="1600" b="1" dirty="0">
                <a:solidFill>
                  <a:srgbClr val="FF0000"/>
                </a:solidFill>
                <a:latin typeface="Consolas" panose="020B0609020204030204" pitchFamily="49" charset="0"/>
              </a:rPr>
              <a:t>password</a:t>
            </a:r>
            <a:r>
              <a:rPr lang="en-US" altLang="zh-CN" sz="1600" b="1" dirty="0">
                <a:solidFill>
                  <a:srgbClr val="000000"/>
                </a:solidFill>
                <a:latin typeface="Consolas" panose="020B0609020204030204" pitchFamily="49" charset="0"/>
              </a:rPr>
              <a:t>) {</a:t>
            </a:r>
          </a:p>
          <a:p>
            <a:pPr lvl="1"/>
            <a:r>
              <a:rPr lang="en-US" altLang="zh-CN" sz="1600" b="1" dirty="0">
                <a:solidFill>
                  <a:srgbClr val="7F0055"/>
                </a:solidFill>
                <a:latin typeface="Consolas" panose="020B0609020204030204" pitchFamily="49" charset="0"/>
              </a:rPr>
              <a:t>if</a:t>
            </a:r>
            <a:r>
              <a:rPr lang="en-US" altLang="zh-CN" sz="1600" b="1" dirty="0">
                <a:solidFill>
                  <a:srgbClr val="000000"/>
                </a:solidFill>
                <a:latin typeface="Consolas" panose="020B0609020204030204" pitchFamily="49" charset="0"/>
              </a:rPr>
              <a:t> (</a:t>
            </a:r>
            <a:r>
              <a:rPr lang="en-US" altLang="zh-CN" sz="1600" b="1" dirty="0">
                <a:solidFill>
                  <a:srgbClr val="2A00FF"/>
                </a:solidFill>
                <a:latin typeface="Consolas" panose="020B0609020204030204" pitchFamily="49" charset="0"/>
              </a:rPr>
              <a:t>"</a:t>
            </a:r>
            <a:r>
              <a:rPr lang="en-US" altLang="zh-CN" sz="1600" b="1" dirty="0" err="1">
                <a:solidFill>
                  <a:srgbClr val="2A00FF"/>
                </a:solidFill>
                <a:latin typeface="Consolas" panose="020B0609020204030204" pitchFamily="49" charset="0"/>
              </a:rPr>
              <a:t>yang"</a:t>
            </a:r>
            <a:r>
              <a:rPr lang="en-US" altLang="zh-CN" sz="1600" b="1" dirty="0" err="1">
                <a:solidFill>
                  <a:srgbClr val="000000"/>
                </a:solidFill>
                <a:latin typeface="Consolas" panose="020B0609020204030204" pitchFamily="49" charset="0"/>
              </a:rPr>
              <a:t>.equals</a:t>
            </a:r>
            <a:r>
              <a:rPr lang="en-US" altLang="zh-CN" sz="1600" b="1" dirty="0">
                <a:solidFill>
                  <a:srgbClr val="000000"/>
                </a:solidFill>
                <a:latin typeface="Consolas" panose="020B0609020204030204" pitchFamily="49" charset="0"/>
              </a:rPr>
              <a:t>(</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 &amp;&amp; </a:t>
            </a:r>
            <a:r>
              <a:rPr lang="en-US" altLang="zh-CN" sz="1600" b="1" dirty="0">
                <a:solidFill>
                  <a:srgbClr val="2A00FF"/>
                </a:solidFill>
                <a:latin typeface="Consolas" panose="020B0609020204030204" pitchFamily="49" charset="0"/>
              </a:rPr>
              <a:t>"123"</a:t>
            </a:r>
            <a:r>
              <a:rPr lang="en-US" altLang="zh-CN" sz="1600" b="1" dirty="0">
                <a:solidFill>
                  <a:srgbClr val="000000"/>
                </a:solidFill>
                <a:latin typeface="Consolas" panose="020B0609020204030204" pitchFamily="49" charset="0"/>
              </a:rPr>
              <a:t>.equals(</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true</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else</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false</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latin typeface="Consolas" panose="020B0609020204030204" pitchFamily="49" charset="0"/>
            </a:endParaRPr>
          </a:p>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boolean</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canLogin</a:t>
            </a:r>
            <a:r>
              <a:rPr lang="en-US" altLang="zh-CN" sz="1600" b="1" dirty="0">
                <a:solidFill>
                  <a:srgbClr val="000000"/>
                </a:solidFill>
                <a:latin typeface="Consolas" panose="020B0609020204030204" pitchFamily="49" charset="0"/>
              </a:rPr>
              <a:t>(String </a:t>
            </a:r>
            <a:r>
              <a:rPr lang="en-US" altLang="zh-CN" sz="1600" b="1" dirty="0">
                <a:solidFill>
                  <a:srgbClr val="FF0000"/>
                </a:solidFill>
                <a:latin typeface="Consolas" panose="020B0609020204030204" pitchFamily="49" charset="0"/>
              </a:rPr>
              <a:t>userName2</a:t>
            </a:r>
            <a:r>
              <a:rPr lang="en-US" altLang="zh-CN"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String </a:t>
            </a:r>
            <a:r>
              <a:rPr lang="en-US" altLang="zh-CN" sz="1600" b="1" dirty="0">
                <a:solidFill>
                  <a:srgbClr val="FF0000"/>
                </a:solidFill>
                <a:latin typeface="Consolas" panose="020B0609020204030204" pitchFamily="49" charset="0"/>
              </a:rPr>
              <a:t>password2</a:t>
            </a:r>
            <a:r>
              <a:rPr lang="en-US" altLang="zh-CN"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if</a:t>
            </a:r>
            <a:r>
              <a:rPr lang="en-US" altLang="zh-CN"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a:t>
            </a:r>
            <a:r>
              <a:rPr lang="en-US" altLang="zh-CN" sz="1600" b="1" dirty="0">
                <a:solidFill>
                  <a:srgbClr val="2A00FF"/>
                </a:solidFill>
                <a:latin typeface="Consolas" panose="020B0609020204030204" pitchFamily="49" charset="0"/>
              </a:rPr>
              <a:t>"</a:t>
            </a:r>
            <a:r>
              <a:rPr lang="en-US" altLang="zh-CN" sz="1600" b="1" dirty="0" err="1">
                <a:solidFill>
                  <a:srgbClr val="2A00FF"/>
                </a:solidFill>
                <a:latin typeface="Consolas" panose="020B0609020204030204" pitchFamily="49" charset="0"/>
              </a:rPr>
              <a:t>yang"</a:t>
            </a:r>
            <a:r>
              <a:rPr lang="en-US" altLang="zh-CN" sz="1600" b="1" dirty="0" err="1">
                <a:solidFill>
                  <a:srgbClr val="000000"/>
                </a:solidFill>
                <a:latin typeface="Consolas" panose="020B0609020204030204" pitchFamily="49" charset="0"/>
              </a:rPr>
              <a:t>.equals</a:t>
            </a:r>
            <a:r>
              <a:rPr lang="en-US" altLang="zh-CN" sz="1600" b="1" dirty="0">
                <a:solidFill>
                  <a:srgbClr val="000000"/>
                </a:solidFill>
                <a:latin typeface="Consolas" panose="020B0609020204030204" pitchFamily="49" charset="0"/>
              </a:rPr>
              <a:t>(</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 &amp;&amp; </a:t>
            </a:r>
            <a:r>
              <a:rPr lang="en-US" altLang="zh-CN" sz="1600" b="1" dirty="0">
                <a:solidFill>
                  <a:srgbClr val="2A00FF"/>
                </a:solidFill>
                <a:latin typeface="Consolas" panose="020B0609020204030204" pitchFamily="49" charset="0"/>
              </a:rPr>
              <a:t>"123"</a:t>
            </a:r>
            <a:r>
              <a:rPr lang="en-US" altLang="zh-CN" sz="1600" b="1" dirty="0">
                <a:solidFill>
                  <a:srgbClr val="000000"/>
                </a:solidFill>
                <a:latin typeface="Consolas" panose="020B0609020204030204" pitchFamily="49" charset="0"/>
              </a:rPr>
              <a:t>.equals(</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highlight>
                  <a:srgbClr val="D4D4D4"/>
                </a:highlight>
                <a:latin typeface="Consolas" panose="020B0609020204030204" pitchFamily="49" charset="0"/>
              </a:rPr>
              <a:t>	return</a:t>
            </a:r>
            <a:r>
              <a:rPr lang="en-US" altLang="zh-CN" sz="1600" b="1" dirty="0">
                <a:solidFill>
                  <a:srgbClr val="000000"/>
                </a:solidFill>
                <a:highlight>
                  <a:srgbClr val="D4D4D4"/>
                </a:highlight>
                <a:latin typeface="Consolas" panose="020B0609020204030204" pitchFamily="49" charset="0"/>
              </a:rPr>
              <a:t> </a:t>
            </a:r>
            <a:r>
              <a:rPr lang="en-US" altLang="zh-CN" sz="1600" b="1" dirty="0">
                <a:solidFill>
                  <a:srgbClr val="7F0055"/>
                </a:solidFill>
                <a:highlight>
                  <a:srgbClr val="D4D4D4"/>
                </a:highlight>
                <a:latin typeface="Consolas" panose="020B0609020204030204" pitchFamily="49" charset="0"/>
              </a:rPr>
              <a:t>true</a:t>
            </a:r>
            <a:r>
              <a:rPr lang="en-US" altLang="zh-CN" sz="1600" b="1" dirty="0">
                <a:solidFill>
                  <a:srgbClr val="000000"/>
                </a:solidFill>
                <a:highlight>
                  <a:srgbClr val="D4D4D4"/>
                </a:highlight>
                <a:latin typeface="Consolas" panose="020B0609020204030204" pitchFamily="49" charset="0"/>
              </a:rPr>
              <a:t>;</a:t>
            </a:r>
          </a:p>
          <a:p>
            <a:pPr lvl="1"/>
            <a:r>
              <a:rPr lang="en-US" altLang="zh-CN" sz="1600" b="1" dirty="0">
                <a:solidFill>
                  <a:srgbClr val="7F0055"/>
                </a:solidFill>
                <a:latin typeface="Consolas" panose="020B0609020204030204" pitchFamily="49" charset="0"/>
              </a:rPr>
              <a:t>else</a:t>
            </a:r>
          </a:p>
          <a:p>
            <a:pPr lvl="1"/>
            <a:r>
              <a:rPr lang="en-US" altLang="zh-CN" sz="1600" b="1" dirty="0">
                <a:solidFill>
                  <a:srgbClr val="7F0055"/>
                </a:solidFill>
                <a:highlight>
                  <a:srgbClr val="D4D4D4"/>
                </a:highlight>
                <a:latin typeface="Consolas" panose="020B0609020204030204" pitchFamily="49" charset="0"/>
              </a:rPr>
              <a:t>	return</a:t>
            </a:r>
            <a:r>
              <a:rPr lang="en-US" altLang="zh-CN" sz="1600" b="1" dirty="0">
                <a:solidFill>
                  <a:srgbClr val="000000"/>
                </a:solidFill>
                <a:highlight>
                  <a:srgbClr val="D4D4D4"/>
                </a:highlight>
                <a:latin typeface="Consolas" panose="020B0609020204030204" pitchFamily="49" charset="0"/>
              </a:rPr>
              <a:t> </a:t>
            </a:r>
            <a:r>
              <a:rPr lang="en-US" altLang="zh-CN" sz="1600" b="1" dirty="0">
                <a:solidFill>
                  <a:srgbClr val="7F0055"/>
                </a:solidFill>
                <a:highlight>
                  <a:srgbClr val="D4D4D4"/>
                </a:highlight>
                <a:latin typeface="Consolas" panose="020B0609020204030204" pitchFamily="49" charset="0"/>
              </a:rPr>
              <a:t>false</a:t>
            </a:r>
            <a:r>
              <a:rPr lang="en-US" altLang="zh-CN" sz="1600" b="1" dirty="0">
                <a:solidFill>
                  <a:srgbClr val="000000"/>
                </a:solidFill>
                <a:highlight>
                  <a:srgbClr val="D4D4D4"/>
                </a:highlight>
                <a:latin typeface="Consolas" panose="020B0609020204030204" pitchFamily="49" charset="0"/>
              </a:rPr>
              <a:t>;</a:t>
            </a:r>
          </a:p>
          <a:p>
            <a:r>
              <a:rPr lang="en-US" altLang="zh-CN" sz="1600" dirty="0">
                <a:solidFill>
                  <a:srgbClr val="000000"/>
                </a:solidFill>
                <a:highlight>
                  <a:srgbClr val="D4D4D4"/>
                </a:highlight>
                <a:latin typeface="Consolas" panose="020B0609020204030204" pitchFamily="49" charset="0"/>
              </a:rPr>
              <a:t>}</a:t>
            </a:r>
            <a:endParaRPr lang="zh-CN" altLang="en-US" sz="1600" dirty="0"/>
          </a:p>
        </p:txBody>
      </p:sp>
      <p:sp>
        <p:nvSpPr>
          <p:cNvPr id="4" name="矩形 3"/>
          <p:cNvSpPr/>
          <p:nvPr/>
        </p:nvSpPr>
        <p:spPr>
          <a:xfrm>
            <a:off x="6727080" y="3766389"/>
            <a:ext cx="3983783" cy="646331"/>
          </a:xfrm>
          <a:prstGeom prst="rect">
            <a:avLst/>
          </a:prstGeom>
        </p:spPr>
        <p:txBody>
          <a:bodyPr wrap="none">
            <a:spAutoFit/>
          </a:bodyPr>
          <a:lstStyle/>
          <a:p>
            <a:r>
              <a:rPr lang="en-US" altLang="zh-CN" dirty="0" err="1">
                <a:solidFill>
                  <a:srgbClr val="6A3E3E"/>
                </a:solidFill>
                <a:highlight>
                  <a:srgbClr val="E8F2FE"/>
                </a:highlight>
                <a:latin typeface="Consolas" panose="020B0609020204030204" pitchFamily="49" charset="0"/>
              </a:rPr>
              <a:t>login</a:t>
            </a:r>
            <a:r>
              <a:rPr lang="en-US" altLang="zh-CN" dirty="0" err="1">
                <a:solidFill>
                  <a:srgbClr val="000000"/>
                </a:solidFill>
                <a:highlight>
                  <a:srgbClr val="E8F2FE"/>
                </a:highlight>
                <a:latin typeface="Consolas" panose="020B0609020204030204" pitchFamily="49" charset="0"/>
              </a:rPr>
              <a:t>.canLogin</a:t>
            </a:r>
            <a:r>
              <a:rPr lang="en-US" altLang="zh-CN" dirty="0">
                <a:solidFill>
                  <a:srgbClr val="000000"/>
                </a:solidFill>
                <a:highlight>
                  <a:srgbClr val="E8F2FE"/>
                </a:highlight>
                <a:latin typeface="Consolas" panose="020B0609020204030204" pitchFamily="49" charset="0"/>
              </a:rPr>
              <a:t>(</a:t>
            </a:r>
            <a:r>
              <a:rPr lang="en-US" altLang="zh-CN" dirty="0">
                <a:solidFill>
                  <a:srgbClr val="2A00FF"/>
                </a:solidFill>
                <a:highlight>
                  <a:srgbClr val="E8F2FE"/>
                </a:highlight>
                <a:latin typeface="Consolas" panose="020B0609020204030204" pitchFamily="49" charset="0"/>
              </a:rPr>
              <a:t>"yang"</a:t>
            </a:r>
            <a:r>
              <a:rPr lang="en-US" altLang="zh-CN" dirty="0">
                <a:solidFill>
                  <a:srgbClr val="000000"/>
                </a:solidFill>
                <a:highlight>
                  <a:srgbClr val="E8F2FE"/>
                </a:highlight>
                <a:latin typeface="Consolas" panose="020B0609020204030204" pitchFamily="49" charset="0"/>
              </a:rPr>
              <a:t>, </a:t>
            </a:r>
            <a:r>
              <a:rPr lang="en-US" altLang="zh-CN" dirty="0">
                <a:solidFill>
                  <a:srgbClr val="2A00FF"/>
                </a:solidFill>
                <a:highlight>
                  <a:srgbClr val="E8F2FE"/>
                </a:highlight>
                <a:latin typeface="Consolas" panose="020B0609020204030204" pitchFamily="49" charset="0"/>
              </a:rPr>
              <a:t>"123</a:t>
            </a:r>
            <a:r>
              <a:rPr lang="en-US" altLang="zh-CN" dirty="0">
                <a:solidFill>
                  <a:srgbClr val="2A00FF"/>
                </a:solidFill>
                <a:highlight>
                  <a:srgbClr val="E8F2FE"/>
                </a:highlight>
                <a:latin typeface="Consolas" panose="020B0609020204030204" pitchFamily="49" charset="0"/>
              </a:rPr>
              <a:t>"</a:t>
            </a:r>
            <a:r>
              <a:rPr lang="en-US" altLang="zh-CN" dirty="0">
                <a:solidFill>
                  <a:srgbClr val="000000"/>
                </a:solidFill>
                <a:highlight>
                  <a:srgbClr val="E8F2FE"/>
                </a:highlight>
                <a:latin typeface="Consolas" panose="020B0609020204030204" pitchFamily="49" charset="0"/>
              </a:rPr>
              <a:t>);</a:t>
            </a:r>
          </a:p>
          <a:p>
            <a:r>
              <a:rPr lang="zh-CN" altLang="en-US" dirty="0">
                <a:solidFill>
                  <a:srgbClr val="000000"/>
                </a:solidFill>
                <a:highlight>
                  <a:srgbClr val="E8F2FE"/>
                </a:highlight>
                <a:latin typeface="Consolas" panose="020B0609020204030204" pitchFamily="49" charset="0"/>
              </a:rPr>
              <a:t>该调用谁呢？</a:t>
            </a:r>
            <a:endParaRPr lang="zh-CN" altLang="en-US" dirty="0"/>
          </a:p>
        </p:txBody>
      </p:sp>
      <p:cxnSp>
        <p:nvCxnSpPr>
          <p:cNvPr id="8" name="直接箭头连接符 7"/>
          <p:cNvCxnSpPr/>
          <p:nvPr/>
        </p:nvCxnSpPr>
        <p:spPr bwMode="auto">
          <a:xfrm>
            <a:off x="6384032" y="2492897"/>
            <a:ext cx="0" cy="49888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5342551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重载注意事项</a:t>
            </a:r>
            <a:r>
              <a:rPr lang="en-US" altLang="zh-CN" dirty="0" smtClean="0"/>
              <a:t>2</a:t>
            </a:r>
            <a:endParaRPr lang="zh-CN" altLang="en-US" dirty="0"/>
          </a:p>
        </p:txBody>
      </p:sp>
      <p:sp>
        <p:nvSpPr>
          <p:cNvPr id="5" name="矩形 4"/>
          <p:cNvSpPr/>
          <p:nvPr/>
        </p:nvSpPr>
        <p:spPr>
          <a:xfrm>
            <a:off x="1920553" y="1130260"/>
            <a:ext cx="8711456" cy="1200329"/>
          </a:xfrm>
          <a:prstGeom prst="rect">
            <a:avLst/>
          </a:prstGeom>
        </p:spPr>
        <p:txBody>
          <a:bodyPr wrap="square">
            <a:spAutoFit/>
          </a:bodyPr>
          <a:lstStyle/>
          <a:p>
            <a:pPr marL="342900" indent="-342900">
              <a:buFont typeface="Wingdings" panose="05000000000000000000" pitchFamily="2" charset="2"/>
              <a:buChar char="Ø"/>
            </a:pPr>
            <a:r>
              <a:rPr lang="zh-CN" altLang="en-US" sz="2400" dirty="0">
                <a:solidFill>
                  <a:srgbClr val="333333"/>
                </a:solidFill>
                <a:latin typeface="-apple-system"/>
              </a:rPr>
              <a:t>方法的返回值不能作为判断方法之间是否构成重载的依据（因为方法虽然有返回值，但是可以不接收，因此不知道该调用哪个方法，</a:t>
            </a:r>
            <a:r>
              <a:rPr lang="zh-CN" altLang="en-US" sz="2400" dirty="0">
                <a:solidFill>
                  <a:srgbClr val="FF0000"/>
                </a:solidFill>
                <a:latin typeface="-apple-system"/>
              </a:rPr>
              <a:t>编译器直接报错</a:t>
            </a:r>
            <a:r>
              <a:rPr lang="zh-CN" altLang="en-US" sz="2400" dirty="0">
                <a:solidFill>
                  <a:srgbClr val="333333"/>
                </a:solidFill>
                <a:latin typeface="-apple-system"/>
              </a:rPr>
              <a:t>）</a:t>
            </a:r>
            <a:endParaRPr lang="zh-CN" altLang="en-US" sz="2400" dirty="0"/>
          </a:p>
        </p:txBody>
      </p:sp>
      <p:sp>
        <p:nvSpPr>
          <p:cNvPr id="3" name="矩形 2"/>
          <p:cNvSpPr/>
          <p:nvPr/>
        </p:nvSpPr>
        <p:spPr>
          <a:xfrm>
            <a:off x="1942802" y="2852936"/>
            <a:ext cx="8496944"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err="1">
                <a:solidFill>
                  <a:srgbClr val="FF0000"/>
                </a:solidFill>
                <a:latin typeface="Consolas" panose="020B0609020204030204" pitchFamily="49" charset="0"/>
              </a:rPr>
              <a:t>boolean</a:t>
            </a:r>
            <a:r>
              <a:rPr lang="en-US" altLang="zh-CN" sz="1600" b="1" dirty="0">
                <a:solidFill>
                  <a:srgbClr val="FF0000"/>
                </a:solidFill>
                <a:latin typeface="Consolas" panose="020B0609020204030204" pitchFamily="49" charset="0"/>
              </a:rPr>
              <a:t> </a:t>
            </a:r>
            <a:r>
              <a:rPr lang="en-US" altLang="zh-CN" sz="1600" b="1" dirty="0" err="1">
                <a:solidFill>
                  <a:srgbClr val="000000"/>
                </a:solidFill>
                <a:latin typeface="Consolas" panose="020B0609020204030204" pitchFamily="49" charset="0"/>
              </a:rPr>
              <a:t>canLogin</a:t>
            </a:r>
            <a:r>
              <a:rPr lang="en-US" altLang="zh-CN" sz="1600" b="1" dirty="0">
                <a:solidFill>
                  <a:srgbClr val="000000"/>
                </a:solidFill>
                <a:latin typeface="Consolas" panose="020B0609020204030204" pitchFamily="49" charset="0"/>
              </a:rPr>
              <a:t>(String </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 String </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 {</a:t>
            </a:r>
          </a:p>
          <a:p>
            <a:pPr lvl="1"/>
            <a:r>
              <a:rPr lang="en-US" altLang="zh-CN" sz="1600" b="1" dirty="0">
                <a:solidFill>
                  <a:srgbClr val="7F0055"/>
                </a:solidFill>
                <a:latin typeface="Consolas" panose="020B0609020204030204" pitchFamily="49" charset="0"/>
              </a:rPr>
              <a:t>if</a:t>
            </a:r>
            <a:r>
              <a:rPr lang="en-US" altLang="zh-CN" sz="1600" b="1" dirty="0">
                <a:solidFill>
                  <a:srgbClr val="000000"/>
                </a:solidFill>
                <a:latin typeface="Consolas" panose="020B0609020204030204" pitchFamily="49" charset="0"/>
              </a:rPr>
              <a:t> (</a:t>
            </a:r>
            <a:r>
              <a:rPr lang="en-US" altLang="zh-CN" sz="1600" b="1" dirty="0">
                <a:solidFill>
                  <a:srgbClr val="2A00FF"/>
                </a:solidFill>
                <a:latin typeface="Consolas" panose="020B0609020204030204" pitchFamily="49" charset="0"/>
              </a:rPr>
              <a:t>"</a:t>
            </a:r>
            <a:r>
              <a:rPr lang="en-US" altLang="zh-CN" sz="1600" b="1" dirty="0" err="1">
                <a:solidFill>
                  <a:srgbClr val="2A00FF"/>
                </a:solidFill>
                <a:latin typeface="Consolas" panose="020B0609020204030204" pitchFamily="49" charset="0"/>
              </a:rPr>
              <a:t>yang"</a:t>
            </a:r>
            <a:r>
              <a:rPr lang="en-US" altLang="zh-CN" sz="1600" b="1" dirty="0" err="1">
                <a:solidFill>
                  <a:srgbClr val="000000"/>
                </a:solidFill>
                <a:latin typeface="Consolas" panose="020B0609020204030204" pitchFamily="49" charset="0"/>
              </a:rPr>
              <a:t>.equals</a:t>
            </a:r>
            <a:r>
              <a:rPr lang="en-US" altLang="zh-CN" sz="1600" b="1" dirty="0">
                <a:solidFill>
                  <a:srgbClr val="000000"/>
                </a:solidFill>
                <a:latin typeface="Consolas" panose="020B0609020204030204" pitchFamily="49" charset="0"/>
              </a:rPr>
              <a:t>(</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 &amp;&amp; </a:t>
            </a:r>
            <a:r>
              <a:rPr lang="en-US" altLang="zh-CN" sz="1600" b="1" dirty="0">
                <a:solidFill>
                  <a:srgbClr val="2A00FF"/>
                </a:solidFill>
                <a:latin typeface="Consolas" panose="020B0609020204030204" pitchFamily="49" charset="0"/>
              </a:rPr>
              <a:t>"123"</a:t>
            </a:r>
            <a:r>
              <a:rPr lang="en-US" altLang="zh-CN" sz="1600" b="1" dirty="0">
                <a:solidFill>
                  <a:srgbClr val="000000"/>
                </a:solidFill>
                <a:latin typeface="Consolas" panose="020B0609020204030204" pitchFamily="49" charset="0"/>
              </a:rPr>
              <a:t>.equals(</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true</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else</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false</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latin typeface="Consolas" panose="020B0609020204030204" pitchFamily="49" charset="0"/>
            </a:endParaRPr>
          </a:p>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FF0000"/>
                </a:solidFill>
                <a:highlight>
                  <a:srgbClr val="D4D4D4"/>
                </a:highlight>
                <a:latin typeface="Consolas" panose="020B0609020204030204" pitchFamily="49" charset="0"/>
              </a:rPr>
              <a:t>void </a:t>
            </a:r>
            <a:r>
              <a:rPr lang="en-US" altLang="zh-CN" sz="1600" b="1" dirty="0" err="1">
                <a:solidFill>
                  <a:srgbClr val="000000"/>
                </a:solidFill>
                <a:highlight>
                  <a:srgbClr val="D4D4D4"/>
                </a:highlight>
                <a:latin typeface="Consolas" panose="020B0609020204030204" pitchFamily="49" charset="0"/>
              </a:rPr>
              <a:t>canLogin</a:t>
            </a:r>
            <a:r>
              <a:rPr lang="en-US" altLang="zh-CN" sz="1600" b="1" dirty="0">
                <a:solidFill>
                  <a:srgbClr val="000000"/>
                </a:solidFill>
                <a:highlight>
                  <a:srgbClr val="D4D4D4"/>
                </a:highlight>
                <a:latin typeface="Consolas" panose="020B0609020204030204" pitchFamily="49" charset="0"/>
              </a:rPr>
              <a:t>(String </a:t>
            </a:r>
            <a:r>
              <a:rPr lang="en-US" altLang="zh-CN" sz="1600" b="1" dirty="0" err="1">
                <a:solidFill>
                  <a:srgbClr val="6A3E3E"/>
                </a:solidFill>
                <a:highlight>
                  <a:srgbClr val="D4D4D4"/>
                </a:highlight>
                <a:latin typeface="Consolas" panose="020B0609020204030204" pitchFamily="49" charset="0"/>
              </a:rPr>
              <a:t>userName</a:t>
            </a:r>
            <a:r>
              <a:rPr lang="en-US" altLang="zh-CN" sz="1600" b="1" dirty="0">
                <a:solidFill>
                  <a:srgbClr val="000000"/>
                </a:solidFill>
                <a:highlight>
                  <a:srgbClr val="D4D4D4"/>
                </a:highlight>
                <a:latin typeface="Consolas" panose="020B0609020204030204" pitchFamily="49" charset="0"/>
              </a:rPr>
              <a:t>, String </a:t>
            </a:r>
            <a:r>
              <a:rPr lang="en-US" altLang="zh-CN" sz="1600" b="1" dirty="0">
                <a:solidFill>
                  <a:srgbClr val="6A3E3E"/>
                </a:solidFill>
                <a:highlight>
                  <a:srgbClr val="D4D4D4"/>
                </a:highlight>
                <a:latin typeface="Consolas" panose="020B0609020204030204" pitchFamily="49" charset="0"/>
              </a:rPr>
              <a:t>password</a:t>
            </a:r>
            <a:r>
              <a:rPr lang="en-US" altLang="zh-CN" sz="1600" b="1" dirty="0">
                <a:solidFill>
                  <a:srgbClr val="000000"/>
                </a:solidFill>
                <a:highlight>
                  <a:srgbClr val="D4D4D4"/>
                </a:highlight>
                <a:latin typeface="Consolas" panose="020B0609020204030204" pitchFamily="49" charset="0"/>
              </a:rPr>
              <a:t>) {</a:t>
            </a:r>
          </a:p>
          <a:p>
            <a:pPr lvl="1"/>
            <a:r>
              <a:rPr lang="en-US" altLang="zh-CN" sz="1600" b="1" dirty="0">
                <a:solidFill>
                  <a:srgbClr val="7F0055"/>
                </a:solidFill>
                <a:latin typeface="Consolas" panose="020B0609020204030204" pitchFamily="49" charset="0"/>
              </a:rPr>
              <a:t>if</a:t>
            </a:r>
            <a:r>
              <a:rPr lang="en-US" altLang="zh-CN" sz="1600" b="1" dirty="0">
                <a:solidFill>
                  <a:srgbClr val="000000"/>
                </a:solidFill>
                <a:latin typeface="Consolas" panose="020B0609020204030204" pitchFamily="49" charset="0"/>
              </a:rPr>
              <a:t> (</a:t>
            </a:r>
            <a:r>
              <a:rPr lang="en-US" altLang="zh-CN" sz="1600" b="1" dirty="0">
                <a:solidFill>
                  <a:srgbClr val="2A00FF"/>
                </a:solidFill>
                <a:latin typeface="Consolas" panose="020B0609020204030204" pitchFamily="49" charset="0"/>
              </a:rPr>
              <a:t>"</a:t>
            </a:r>
            <a:r>
              <a:rPr lang="en-US" altLang="zh-CN" sz="1600" b="1" dirty="0" err="1">
                <a:solidFill>
                  <a:srgbClr val="2A00FF"/>
                </a:solidFill>
                <a:latin typeface="Consolas" panose="020B0609020204030204" pitchFamily="49" charset="0"/>
              </a:rPr>
              <a:t>yang"</a:t>
            </a:r>
            <a:r>
              <a:rPr lang="en-US" altLang="zh-CN" sz="1600" b="1" dirty="0" err="1">
                <a:solidFill>
                  <a:srgbClr val="000000"/>
                </a:solidFill>
                <a:latin typeface="Consolas" panose="020B0609020204030204" pitchFamily="49" charset="0"/>
              </a:rPr>
              <a:t>.equals</a:t>
            </a:r>
            <a:r>
              <a:rPr lang="en-US" altLang="zh-CN" sz="1600" b="1" dirty="0">
                <a:solidFill>
                  <a:srgbClr val="000000"/>
                </a:solidFill>
                <a:latin typeface="Consolas" panose="020B0609020204030204" pitchFamily="49" charset="0"/>
              </a:rPr>
              <a:t>(</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 &amp;&amp; </a:t>
            </a:r>
            <a:r>
              <a:rPr lang="en-US" altLang="zh-CN" sz="1600" b="1" dirty="0">
                <a:solidFill>
                  <a:srgbClr val="2A00FF"/>
                </a:solidFill>
                <a:latin typeface="Consolas" panose="020B0609020204030204" pitchFamily="49" charset="0"/>
              </a:rPr>
              <a:t>"123"</a:t>
            </a:r>
            <a:r>
              <a:rPr lang="en-US" altLang="zh-CN" sz="1600" b="1" dirty="0">
                <a:solidFill>
                  <a:srgbClr val="000000"/>
                </a:solidFill>
                <a:latin typeface="Consolas" panose="020B0609020204030204" pitchFamily="49" charset="0"/>
              </a:rPr>
              <a:t>.equals(</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highlight>
                  <a:srgbClr val="D4D4D4"/>
                </a:highlight>
                <a:latin typeface="Consolas" panose="020B0609020204030204" pitchFamily="49" charset="0"/>
              </a:rPr>
              <a:t>	return</a:t>
            </a:r>
            <a:r>
              <a:rPr lang="en-US" altLang="zh-CN" sz="1600" b="1" dirty="0">
                <a:solidFill>
                  <a:srgbClr val="000000"/>
                </a:solidFill>
                <a:highlight>
                  <a:srgbClr val="D4D4D4"/>
                </a:highlight>
                <a:latin typeface="Consolas" panose="020B0609020204030204" pitchFamily="49" charset="0"/>
              </a:rPr>
              <a:t> </a:t>
            </a:r>
            <a:r>
              <a:rPr lang="en-US" altLang="zh-CN" sz="1600" b="1" dirty="0">
                <a:solidFill>
                  <a:srgbClr val="7F0055"/>
                </a:solidFill>
                <a:highlight>
                  <a:srgbClr val="D4D4D4"/>
                </a:highlight>
                <a:latin typeface="Consolas" panose="020B0609020204030204" pitchFamily="49" charset="0"/>
              </a:rPr>
              <a:t>true</a:t>
            </a:r>
            <a:r>
              <a:rPr lang="en-US" altLang="zh-CN" sz="1600" b="1" dirty="0">
                <a:solidFill>
                  <a:srgbClr val="000000"/>
                </a:solidFill>
                <a:highlight>
                  <a:srgbClr val="D4D4D4"/>
                </a:highlight>
                <a:latin typeface="Consolas" panose="020B0609020204030204" pitchFamily="49" charset="0"/>
              </a:rPr>
              <a:t>;</a:t>
            </a:r>
          </a:p>
          <a:p>
            <a:pPr lvl="1"/>
            <a:r>
              <a:rPr lang="en-US" altLang="zh-CN" sz="1600" b="1" dirty="0">
                <a:solidFill>
                  <a:srgbClr val="7F0055"/>
                </a:solidFill>
                <a:latin typeface="Consolas" panose="020B0609020204030204" pitchFamily="49" charset="0"/>
              </a:rPr>
              <a:t>else</a:t>
            </a:r>
          </a:p>
          <a:p>
            <a:pPr lvl="1"/>
            <a:r>
              <a:rPr lang="en-US" altLang="zh-CN" sz="1600" b="1" dirty="0">
                <a:solidFill>
                  <a:srgbClr val="7F0055"/>
                </a:solidFill>
                <a:highlight>
                  <a:srgbClr val="D4D4D4"/>
                </a:highlight>
                <a:latin typeface="Consolas" panose="020B0609020204030204" pitchFamily="49" charset="0"/>
              </a:rPr>
              <a:t>	return</a:t>
            </a:r>
            <a:r>
              <a:rPr lang="en-US" altLang="zh-CN" sz="1600" b="1" dirty="0">
                <a:solidFill>
                  <a:srgbClr val="000000"/>
                </a:solidFill>
                <a:highlight>
                  <a:srgbClr val="D4D4D4"/>
                </a:highlight>
                <a:latin typeface="Consolas" panose="020B0609020204030204" pitchFamily="49" charset="0"/>
              </a:rPr>
              <a:t> </a:t>
            </a:r>
            <a:r>
              <a:rPr lang="en-US" altLang="zh-CN" sz="1600" b="1" dirty="0">
                <a:solidFill>
                  <a:srgbClr val="7F0055"/>
                </a:solidFill>
                <a:highlight>
                  <a:srgbClr val="D4D4D4"/>
                </a:highlight>
                <a:latin typeface="Consolas" panose="020B0609020204030204" pitchFamily="49" charset="0"/>
              </a:rPr>
              <a:t>false</a:t>
            </a:r>
            <a:r>
              <a:rPr lang="en-US" altLang="zh-CN" sz="1600" b="1" dirty="0">
                <a:solidFill>
                  <a:srgbClr val="000000"/>
                </a:solidFill>
                <a:highlight>
                  <a:srgbClr val="D4D4D4"/>
                </a:highlight>
                <a:latin typeface="Consolas" panose="020B0609020204030204" pitchFamily="49" charset="0"/>
              </a:rPr>
              <a:t>;</a:t>
            </a:r>
          </a:p>
          <a:p>
            <a:r>
              <a:rPr lang="en-US" altLang="zh-CN" sz="1600" dirty="0">
                <a:solidFill>
                  <a:srgbClr val="000000"/>
                </a:solidFill>
                <a:highlight>
                  <a:srgbClr val="D4D4D4"/>
                </a:highlight>
                <a:latin typeface="Consolas" panose="020B0609020204030204" pitchFamily="49" charset="0"/>
              </a:rPr>
              <a:t>}</a:t>
            </a:r>
            <a:endParaRPr lang="zh-CN" altLang="en-US" sz="1600" dirty="0"/>
          </a:p>
        </p:txBody>
      </p:sp>
      <p:sp>
        <p:nvSpPr>
          <p:cNvPr id="4" name="矩形 3"/>
          <p:cNvSpPr/>
          <p:nvPr/>
        </p:nvSpPr>
        <p:spPr>
          <a:xfrm>
            <a:off x="6455964" y="5253594"/>
            <a:ext cx="3983783" cy="646331"/>
          </a:xfrm>
          <a:prstGeom prst="rect">
            <a:avLst/>
          </a:prstGeom>
        </p:spPr>
        <p:txBody>
          <a:bodyPr wrap="none">
            <a:spAutoFit/>
          </a:bodyPr>
          <a:lstStyle/>
          <a:p>
            <a:r>
              <a:rPr lang="en-US" altLang="zh-CN" dirty="0" err="1">
                <a:solidFill>
                  <a:srgbClr val="6A3E3E"/>
                </a:solidFill>
                <a:highlight>
                  <a:srgbClr val="E8F2FE"/>
                </a:highlight>
                <a:latin typeface="Consolas" panose="020B0609020204030204" pitchFamily="49" charset="0"/>
              </a:rPr>
              <a:t>login</a:t>
            </a:r>
            <a:r>
              <a:rPr lang="en-US" altLang="zh-CN" dirty="0" err="1">
                <a:solidFill>
                  <a:srgbClr val="000000"/>
                </a:solidFill>
                <a:highlight>
                  <a:srgbClr val="E8F2FE"/>
                </a:highlight>
                <a:latin typeface="Consolas" panose="020B0609020204030204" pitchFamily="49" charset="0"/>
              </a:rPr>
              <a:t>.canLogin</a:t>
            </a:r>
            <a:r>
              <a:rPr lang="en-US" altLang="zh-CN" dirty="0">
                <a:solidFill>
                  <a:srgbClr val="000000"/>
                </a:solidFill>
                <a:highlight>
                  <a:srgbClr val="E8F2FE"/>
                </a:highlight>
                <a:latin typeface="Consolas" panose="020B0609020204030204" pitchFamily="49" charset="0"/>
              </a:rPr>
              <a:t>(</a:t>
            </a:r>
            <a:r>
              <a:rPr lang="en-US" altLang="zh-CN" dirty="0">
                <a:solidFill>
                  <a:srgbClr val="2A00FF"/>
                </a:solidFill>
                <a:highlight>
                  <a:srgbClr val="E8F2FE"/>
                </a:highlight>
                <a:latin typeface="Consolas" panose="020B0609020204030204" pitchFamily="49" charset="0"/>
              </a:rPr>
              <a:t>"yang"</a:t>
            </a:r>
            <a:r>
              <a:rPr lang="en-US" altLang="zh-CN" dirty="0">
                <a:solidFill>
                  <a:srgbClr val="000000"/>
                </a:solidFill>
                <a:highlight>
                  <a:srgbClr val="E8F2FE"/>
                </a:highlight>
                <a:latin typeface="Consolas" panose="020B0609020204030204" pitchFamily="49" charset="0"/>
              </a:rPr>
              <a:t>, </a:t>
            </a:r>
            <a:r>
              <a:rPr lang="en-US" altLang="zh-CN" dirty="0">
                <a:solidFill>
                  <a:srgbClr val="2A00FF"/>
                </a:solidFill>
                <a:highlight>
                  <a:srgbClr val="E8F2FE"/>
                </a:highlight>
                <a:latin typeface="Consolas" panose="020B0609020204030204" pitchFamily="49" charset="0"/>
              </a:rPr>
              <a:t>"123</a:t>
            </a:r>
            <a:r>
              <a:rPr lang="en-US" altLang="zh-CN" dirty="0">
                <a:solidFill>
                  <a:srgbClr val="2A00FF"/>
                </a:solidFill>
                <a:highlight>
                  <a:srgbClr val="E8F2FE"/>
                </a:highlight>
                <a:latin typeface="Consolas" panose="020B0609020204030204" pitchFamily="49" charset="0"/>
              </a:rPr>
              <a:t>"</a:t>
            </a:r>
            <a:r>
              <a:rPr lang="en-US" altLang="zh-CN" dirty="0">
                <a:solidFill>
                  <a:srgbClr val="000000"/>
                </a:solidFill>
                <a:highlight>
                  <a:srgbClr val="E8F2FE"/>
                </a:highlight>
                <a:latin typeface="Consolas" panose="020B0609020204030204" pitchFamily="49" charset="0"/>
              </a:rPr>
              <a:t>);</a:t>
            </a:r>
          </a:p>
          <a:p>
            <a:r>
              <a:rPr lang="zh-CN" altLang="en-US" dirty="0">
                <a:solidFill>
                  <a:srgbClr val="000000"/>
                </a:solidFill>
                <a:highlight>
                  <a:srgbClr val="E8F2FE"/>
                </a:highlight>
                <a:latin typeface="Consolas" panose="020B0609020204030204" pitchFamily="49" charset="0"/>
              </a:rPr>
              <a:t>该调用谁呢？</a:t>
            </a:r>
            <a:endParaRPr lang="zh-CN" altLang="en-US" dirty="0"/>
          </a:p>
        </p:txBody>
      </p:sp>
    </p:spTree>
    <p:extLst>
      <p:ext uri="{BB962C8B-B14F-4D97-AF65-F5344CB8AC3E}">
        <p14:creationId xmlns:p14="http://schemas.microsoft.com/office/powerpoint/2010/main" val="12841308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60266" y="2204864"/>
            <a:ext cx="8784207" cy="3970318"/>
          </a:xfrm>
          <a:prstGeom prst="rect">
            <a:avLst/>
          </a:prstGeom>
        </p:spPr>
        <p:txBody>
          <a:bodyPr wrap="square">
            <a:spAutoFit/>
          </a:bodyPr>
          <a:lstStyle/>
          <a:p>
            <a:r>
              <a:rPr lang="en-US" altLang="zh-CN" b="1" dirty="0">
                <a:solidFill>
                  <a:srgbClr val="FF0000"/>
                </a:solidFill>
                <a:latin typeface="Consolas" panose="020B0609020204030204" pitchFamily="49" charset="0"/>
              </a:rPr>
              <a:t>public </a:t>
            </a:r>
            <a:r>
              <a:rPr lang="en-US" altLang="zh-CN" b="1" dirty="0" err="1">
                <a:solidFill>
                  <a:srgbClr val="7F0055"/>
                </a:solidFill>
                <a:latin typeface="Consolas" panose="020B0609020204030204" pitchFamily="49" charset="0"/>
              </a:rPr>
              <a:t>boolean</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canLogin</a:t>
            </a:r>
            <a:r>
              <a:rPr lang="en-US" altLang="zh-CN" b="1" dirty="0">
                <a:solidFill>
                  <a:srgbClr val="000000"/>
                </a:solidFill>
                <a:latin typeface="Consolas" panose="020B0609020204030204" pitchFamily="49" charset="0"/>
              </a:rPr>
              <a:t>(String </a:t>
            </a:r>
            <a:r>
              <a:rPr lang="en-US" altLang="zh-CN" b="1" dirty="0" err="1">
                <a:solidFill>
                  <a:srgbClr val="6A3E3E"/>
                </a:solidFill>
                <a:latin typeface="Consolas" panose="020B0609020204030204" pitchFamily="49" charset="0"/>
              </a:rPr>
              <a:t>userName</a:t>
            </a:r>
            <a:r>
              <a:rPr lang="en-US" altLang="zh-CN" b="1" dirty="0">
                <a:solidFill>
                  <a:srgbClr val="000000"/>
                </a:solidFill>
                <a:latin typeface="Consolas" panose="020B0609020204030204" pitchFamily="49" charset="0"/>
              </a:rPr>
              <a:t>, String </a:t>
            </a:r>
            <a:r>
              <a:rPr lang="en-US" altLang="zh-CN" b="1" dirty="0">
                <a:solidFill>
                  <a:srgbClr val="6A3E3E"/>
                </a:solidFill>
                <a:latin typeface="Consolas" panose="020B0609020204030204" pitchFamily="49" charset="0"/>
              </a:rPr>
              <a:t>password</a:t>
            </a:r>
            <a:r>
              <a:rPr lang="en-US" altLang="zh-CN" b="1" dirty="0">
                <a:solidFill>
                  <a:srgbClr val="000000"/>
                </a:solidFill>
                <a:latin typeface="Consolas" panose="020B0609020204030204" pitchFamily="49" charset="0"/>
              </a:rPr>
              <a:t>) {</a:t>
            </a:r>
          </a:p>
          <a:p>
            <a:pPr lvl="1"/>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yang"</a:t>
            </a:r>
            <a:r>
              <a:rPr lang="en-US" altLang="zh-CN" b="1" dirty="0" err="1">
                <a:solidFill>
                  <a:srgbClr val="000000"/>
                </a:solidFill>
                <a:latin typeface="Consolas" panose="020B0609020204030204" pitchFamily="49" charset="0"/>
              </a:rPr>
              <a:t>.equals</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userName</a:t>
            </a:r>
            <a:r>
              <a:rPr lang="en-US" altLang="zh-CN" b="1" dirty="0">
                <a:solidFill>
                  <a:srgbClr val="000000"/>
                </a:solidFill>
                <a:latin typeface="Consolas" panose="020B0609020204030204" pitchFamily="49" charset="0"/>
              </a:rPr>
              <a:t>) &amp;&amp; </a:t>
            </a:r>
            <a:r>
              <a:rPr lang="en-US" altLang="zh-CN" b="1" dirty="0">
                <a:solidFill>
                  <a:srgbClr val="2A00FF"/>
                </a:solidFill>
                <a:latin typeface="Consolas" panose="020B0609020204030204" pitchFamily="49" charset="0"/>
              </a:rPr>
              <a:t>"123"</a:t>
            </a:r>
            <a:r>
              <a:rPr lang="en-US" altLang="zh-CN" b="1" dirty="0">
                <a:solidFill>
                  <a:srgbClr val="000000"/>
                </a:solidFill>
                <a:latin typeface="Consolas" panose="020B0609020204030204" pitchFamily="49" charset="0"/>
              </a:rPr>
              <a:t>.equals(</a:t>
            </a:r>
            <a:r>
              <a:rPr lang="en-US" altLang="zh-CN" b="1" dirty="0">
                <a:solidFill>
                  <a:srgbClr val="6A3E3E"/>
                </a:solidFill>
                <a:latin typeface="Consolas" panose="020B0609020204030204" pitchFamily="49" charset="0"/>
              </a:rPr>
              <a:t>password</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	return</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else</a:t>
            </a:r>
          </a:p>
          <a:p>
            <a:pPr lvl="1"/>
            <a:r>
              <a:rPr lang="en-US" altLang="zh-CN" b="1" dirty="0">
                <a:solidFill>
                  <a:srgbClr val="7F0055"/>
                </a:solidFill>
                <a:latin typeface="Consolas" panose="020B0609020204030204" pitchFamily="49" charset="0"/>
              </a:rPr>
              <a:t>	return</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false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FF0000"/>
                </a:solidFill>
                <a:latin typeface="Consolas" panose="020B0609020204030204" pitchFamily="49" charset="0"/>
              </a:rPr>
              <a:t>private </a:t>
            </a:r>
            <a:r>
              <a:rPr lang="en-US" altLang="zh-CN" b="1" dirty="0" err="1">
                <a:solidFill>
                  <a:srgbClr val="7F0055"/>
                </a:solidFill>
                <a:latin typeface="Consolas" panose="020B0609020204030204" pitchFamily="49" charset="0"/>
              </a:rPr>
              <a:t>boolean</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canLogin</a:t>
            </a:r>
            <a:r>
              <a:rPr lang="en-US" altLang="zh-CN" b="1" dirty="0">
                <a:solidFill>
                  <a:srgbClr val="000000"/>
                </a:solidFill>
                <a:latin typeface="Consolas" panose="020B0609020204030204" pitchFamily="49" charset="0"/>
              </a:rPr>
              <a:t>(User </a:t>
            </a:r>
            <a:r>
              <a:rPr lang="en-US" altLang="zh-CN" b="1" dirty="0">
                <a:solidFill>
                  <a:srgbClr val="6A3E3E"/>
                </a:solidFill>
                <a:latin typeface="Consolas" panose="020B0609020204030204" pitchFamily="49" charset="0"/>
              </a:rPr>
              <a:t>user</a:t>
            </a:r>
            <a:r>
              <a:rPr lang="en-US" altLang="zh-CN" b="1" dirty="0">
                <a:solidFill>
                  <a:srgbClr val="000000"/>
                </a:solidFill>
                <a:latin typeface="Consolas" panose="020B0609020204030204" pitchFamily="49" charset="0"/>
              </a:rPr>
              <a:t>) {</a:t>
            </a:r>
          </a:p>
          <a:p>
            <a:pPr lvl="1"/>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yang"</a:t>
            </a:r>
            <a:r>
              <a:rPr lang="en-US" altLang="zh-CN" b="1" dirty="0" err="1">
                <a:solidFill>
                  <a:srgbClr val="000000"/>
                </a:solidFill>
                <a:latin typeface="Consolas" panose="020B0609020204030204" pitchFamily="49" charset="0"/>
              </a:rPr>
              <a:t>.equals</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user</a:t>
            </a:r>
            <a:r>
              <a:rPr lang="en-US" altLang="zh-CN" b="1" dirty="0" err="1">
                <a:solidFill>
                  <a:srgbClr val="000000"/>
                </a:solidFill>
                <a:latin typeface="Consolas" panose="020B0609020204030204" pitchFamily="49" charset="0"/>
              </a:rPr>
              <a:t>.getUserName</a:t>
            </a:r>
            <a:r>
              <a:rPr lang="en-US" altLang="zh-CN" b="1" dirty="0">
                <a:solidFill>
                  <a:srgbClr val="000000"/>
                </a:solidFill>
                <a:latin typeface="Consolas" panose="020B0609020204030204" pitchFamily="49" charset="0"/>
              </a:rPr>
              <a:t>()) &amp;&amp; </a:t>
            </a:r>
            <a:r>
              <a:rPr lang="en-US" altLang="zh-CN" b="1" dirty="0">
                <a:solidFill>
                  <a:srgbClr val="2A00FF"/>
                </a:solidFill>
                <a:latin typeface="Consolas" panose="020B0609020204030204" pitchFamily="49" charset="0"/>
              </a:rPr>
              <a:t>"123"</a:t>
            </a:r>
            <a:r>
              <a:rPr lang="en-US" altLang="zh-CN" b="1" dirty="0">
                <a:solidFill>
                  <a:srgbClr val="000000"/>
                </a:solidFill>
                <a:latin typeface="Consolas" panose="020B0609020204030204" pitchFamily="49" charset="0"/>
              </a:rPr>
              <a:t>.equals(</a:t>
            </a:r>
            <a:r>
              <a:rPr lang="en-US" altLang="zh-CN" b="1" dirty="0" err="1">
                <a:solidFill>
                  <a:srgbClr val="6A3E3E"/>
                </a:solidFill>
                <a:latin typeface="Consolas" panose="020B0609020204030204" pitchFamily="49" charset="0"/>
              </a:rPr>
              <a:t>user</a:t>
            </a:r>
            <a:r>
              <a:rPr lang="en-US" altLang="zh-CN" b="1" dirty="0" err="1">
                <a:solidFill>
                  <a:srgbClr val="000000"/>
                </a:solidFill>
                <a:latin typeface="Consolas" panose="020B0609020204030204" pitchFamily="49" charset="0"/>
              </a:rPr>
              <a:t>.getPassword</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	return</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else</a:t>
            </a:r>
          </a:p>
          <a:p>
            <a:pPr lvl="1"/>
            <a:r>
              <a:rPr lang="en-US" altLang="zh-CN" b="1" dirty="0">
                <a:solidFill>
                  <a:srgbClr val="7F0055"/>
                </a:solidFill>
                <a:latin typeface="Consolas" panose="020B0609020204030204" pitchFamily="49" charset="0"/>
              </a:rPr>
              <a:t>	return</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false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2" name="标题 1"/>
          <p:cNvSpPr>
            <a:spLocks noGrp="1"/>
          </p:cNvSpPr>
          <p:nvPr>
            <p:ph type="title"/>
          </p:nvPr>
        </p:nvSpPr>
        <p:spPr/>
        <p:txBody>
          <a:bodyPr/>
          <a:lstStyle/>
          <a:p>
            <a:r>
              <a:rPr lang="zh-CN" altLang="en-US" dirty="0" smtClean="0"/>
              <a:t>重载注意事项</a:t>
            </a:r>
            <a:r>
              <a:rPr lang="en-US" altLang="zh-CN" dirty="0" smtClean="0"/>
              <a:t>3</a:t>
            </a:r>
            <a:endParaRPr lang="zh-CN" altLang="en-US" dirty="0"/>
          </a:p>
        </p:txBody>
      </p:sp>
      <p:sp>
        <p:nvSpPr>
          <p:cNvPr id="5" name="矩形 4"/>
          <p:cNvSpPr/>
          <p:nvPr/>
        </p:nvSpPr>
        <p:spPr>
          <a:xfrm>
            <a:off x="1920553" y="1130260"/>
            <a:ext cx="8711456" cy="830997"/>
          </a:xfrm>
          <a:prstGeom prst="rect">
            <a:avLst/>
          </a:prstGeom>
        </p:spPr>
        <p:txBody>
          <a:bodyPr wrap="square">
            <a:spAutoFit/>
          </a:bodyPr>
          <a:lstStyle/>
          <a:p>
            <a:pPr marL="342900" indent="-342900">
              <a:buFont typeface="Wingdings" panose="05000000000000000000" pitchFamily="2" charset="2"/>
              <a:buChar char="Ø"/>
            </a:pPr>
            <a:r>
              <a:rPr lang="zh-CN" altLang="en-US" sz="2400" dirty="0"/>
              <a:t>重载和访问修饰符无关（重载关注的点：方法名，参数类型和参数个数）</a:t>
            </a:r>
            <a:endParaRPr lang="zh-CN" altLang="en-US" sz="2400" dirty="0"/>
          </a:p>
        </p:txBody>
      </p:sp>
      <p:sp>
        <p:nvSpPr>
          <p:cNvPr id="4" name="矩形 3"/>
          <p:cNvSpPr/>
          <p:nvPr/>
        </p:nvSpPr>
        <p:spPr>
          <a:xfrm>
            <a:off x="7392144" y="3140969"/>
            <a:ext cx="2646878" cy="584775"/>
          </a:xfrm>
          <a:prstGeom prst="rect">
            <a:avLst/>
          </a:prstGeom>
        </p:spPr>
        <p:txBody>
          <a:bodyPr wrap="none">
            <a:spAutoFit/>
          </a:bodyPr>
          <a:lstStyle/>
          <a:p>
            <a:r>
              <a:rPr lang="zh-CN" altLang="en-US" sz="3200" dirty="0">
                <a:solidFill>
                  <a:srgbClr val="FF0000"/>
                </a:solidFill>
                <a:highlight>
                  <a:srgbClr val="E8F2FE"/>
                </a:highlight>
                <a:latin typeface="Consolas" panose="020B0609020204030204" pitchFamily="49" charset="0"/>
              </a:rPr>
              <a:t>依然构成重载</a:t>
            </a:r>
            <a:endParaRPr lang="en-US" altLang="zh-CN" sz="3200" dirty="0">
              <a:solidFill>
                <a:srgbClr val="FF0000"/>
              </a:solidFill>
              <a:highlight>
                <a:srgbClr val="E8F2FE"/>
              </a:highlight>
              <a:latin typeface="Consolas" panose="020B0609020204030204" pitchFamily="49" charset="0"/>
            </a:endParaRPr>
          </a:p>
        </p:txBody>
      </p:sp>
    </p:spTree>
    <p:extLst>
      <p:ext uri="{BB962C8B-B14F-4D97-AF65-F5344CB8AC3E}">
        <p14:creationId xmlns:p14="http://schemas.microsoft.com/office/powerpoint/2010/main" val="5912607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a:t>
            </a:r>
            <a:endParaRPr lang="zh-CN" altLang="en-US" dirty="0"/>
          </a:p>
        </p:txBody>
      </p:sp>
      <p:sp>
        <p:nvSpPr>
          <p:cNvPr id="33795" name="Rectangle 3"/>
          <p:cNvSpPr>
            <a:spLocks noGrp="1" noChangeArrowheads="1"/>
          </p:cNvSpPr>
          <p:nvPr>
            <p:ph idx="1"/>
          </p:nvPr>
        </p:nvSpPr>
        <p:spPr/>
        <p:txBody>
          <a:bodyPr/>
          <a:lstStyle/>
          <a:p>
            <a:pPr eaLnBrk="1" hangingPunct="1">
              <a:lnSpc>
                <a:spcPct val="90000"/>
              </a:lnSpc>
              <a:defRPr/>
            </a:pPr>
            <a:r>
              <a:rPr lang="zh-CN" altLang="en-US" sz="3600" b="0" dirty="0">
                <a:latin typeface="微软雅黑" panose="020B0503020204020204" pitchFamily="34" charset="-122"/>
                <a:ea typeface="微软雅黑" panose="020B0503020204020204" pitchFamily="34" charset="-122"/>
              </a:rPr>
              <a:t>什么是重写？</a:t>
            </a:r>
            <a:endParaRPr lang="en-US" altLang="zh-CN" sz="3600" b="0" dirty="0">
              <a:latin typeface="微软雅黑" panose="020B0503020204020204" pitchFamily="34" charset="-122"/>
              <a:ea typeface="微软雅黑" panose="020B0503020204020204" pitchFamily="34" charset="-122"/>
            </a:endParaRPr>
          </a:p>
          <a:p>
            <a:pPr eaLnBrk="1" hangingPunct="1">
              <a:lnSpc>
                <a:spcPct val="90000"/>
              </a:lnSpc>
              <a:defRPr/>
            </a:pPr>
            <a:r>
              <a:rPr lang="zh-CN" altLang="en-US" sz="3600" b="0" dirty="0">
                <a:latin typeface="微软雅黑" panose="020B0503020204020204" pitchFamily="34" charset="-122"/>
                <a:ea typeface="微软雅黑" panose="020B0503020204020204" pitchFamily="34" charset="-122"/>
              </a:rPr>
              <a:t>重写引入案例</a:t>
            </a:r>
            <a:endParaRPr lang="en-US" altLang="zh-CN" sz="3600" b="0" dirty="0">
              <a:latin typeface="微软雅黑" panose="020B0503020204020204" pitchFamily="34" charset="-122"/>
              <a:ea typeface="微软雅黑" panose="020B0503020204020204" pitchFamily="34" charset="-122"/>
            </a:endParaRPr>
          </a:p>
          <a:p>
            <a:pPr eaLnBrk="1" hangingPunct="1">
              <a:lnSpc>
                <a:spcPct val="90000"/>
              </a:lnSpc>
              <a:defRPr/>
            </a:pPr>
            <a:r>
              <a:rPr lang="zh-CN" altLang="en-US" sz="3600" b="0" dirty="0">
                <a:latin typeface="微软雅黑" panose="020B0503020204020204" pitchFamily="34" charset="-122"/>
                <a:ea typeface="微软雅黑" panose="020B0503020204020204" pitchFamily="34" charset="-122"/>
              </a:rPr>
              <a:t>再</a:t>
            </a:r>
            <a:r>
              <a:rPr lang="zh-CN" altLang="en-US" sz="3600" b="0" dirty="0">
                <a:latin typeface="微软雅黑" panose="020B0503020204020204" pitchFamily="34" charset="-122"/>
                <a:ea typeface="微软雅黑" panose="020B0503020204020204" pitchFamily="34" charset="-122"/>
              </a:rPr>
              <a:t>谈向上转型</a:t>
            </a:r>
            <a:endParaRPr lang="en-US" altLang="zh-CN" sz="3600" b="0" dirty="0">
              <a:latin typeface="微软雅黑" panose="020B0503020204020204" pitchFamily="34" charset="-122"/>
              <a:ea typeface="微软雅黑" panose="020B0503020204020204" pitchFamily="34" charset="-122"/>
            </a:endParaRPr>
          </a:p>
          <a:p>
            <a:pPr>
              <a:lnSpc>
                <a:spcPct val="90000"/>
              </a:lnSpc>
              <a:defRPr/>
            </a:pPr>
            <a:r>
              <a:rPr lang="zh-CN" altLang="en-US" sz="3600" b="0" dirty="0">
                <a:latin typeface="微软雅黑" panose="020B0503020204020204" pitchFamily="34" charset="-122"/>
                <a:ea typeface="微软雅黑" panose="020B0503020204020204" pitchFamily="34" charset="-122"/>
              </a:rPr>
              <a:t>重写</a:t>
            </a:r>
            <a:r>
              <a:rPr lang="zh-CN" altLang="en-US" sz="3600" b="0" dirty="0">
                <a:latin typeface="微软雅黑" panose="020B0503020204020204" pitchFamily="34" charset="-122"/>
                <a:ea typeface="微软雅黑" panose="020B0503020204020204" pitchFamily="34" charset="-122"/>
              </a:rPr>
              <a:t>必要条件</a:t>
            </a:r>
            <a:endParaRPr lang="en-US" altLang="zh-CN" sz="3600" b="0" dirty="0">
              <a:latin typeface="微软雅黑" panose="020B0503020204020204" pitchFamily="34" charset="-122"/>
              <a:ea typeface="微软雅黑" panose="020B0503020204020204" pitchFamily="34" charset="-122"/>
            </a:endParaRPr>
          </a:p>
          <a:p>
            <a:pPr>
              <a:lnSpc>
                <a:spcPct val="90000"/>
              </a:lnSpc>
              <a:defRPr/>
            </a:pPr>
            <a:r>
              <a:rPr lang="zh-CN" altLang="en-US" sz="3600" b="0" dirty="0">
                <a:latin typeface="微软雅黑" panose="020B0503020204020204" pitchFamily="34" charset="-122"/>
                <a:ea typeface="微软雅黑" panose="020B0503020204020204" pitchFamily="34" charset="-122"/>
              </a:rPr>
              <a:t>应用</a:t>
            </a:r>
            <a:r>
              <a:rPr lang="zh-CN" altLang="en-US" sz="3600" b="0" dirty="0">
                <a:latin typeface="微软雅黑" panose="020B0503020204020204" pitchFamily="34" charset="-122"/>
                <a:ea typeface="微软雅黑" panose="020B0503020204020204" pitchFamily="34" charset="-122"/>
              </a:rPr>
              <a:t>场景</a:t>
            </a:r>
            <a:endParaRPr lang="en-US" altLang="zh-CN" sz="3600" b="0" dirty="0">
              <a:latin typeface="微软雅黑" panose="020B0503020204020204" pitchFamily="34" charset="-122"/>
              <a:ea typeface="微软雅黑" panose="020B0503020204020204" pitchFamily="34" charset="-122"/>
            </a:endParaRPr>
          </a:p>
          <a:p>
            <a:pPr eaLnBrk="1" hangingPunct="1">
              <a:lnSpc>
                <a:spcPct val="90000"/>
              </a:lnSpc>
              <a:defRPr/>
            </a:pPr>
            <a:r>
              <a:rPr lang="zh-CN" altLang="en-US" sz="3600" b="0" dirty="0">
                <a:latin typeface="微软雅黑" panose="020B0503020204020204" pitchFamily="34" charset="-122"/>
                <a:ea typeface="微软雅黑" panose="020B0503020204020204" pitchFamily="34" charset="-122"/>
              </a:rPr>
              <a:t>重写注意事项</a:t>
            </a:r>
            <a:endParaRPr lang="en-US" altLang="zh-CN" sz="36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58573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a:t>
            </a:r>
            <a:endParaRPr lang="zh-CN" altLang="en-US" dirty="0"/>
          </a:p>
        </p:txBody>
      </p:sp>
      <p:sp>
        <p:nvSpPr>
          <p:cNvPr id="33795" name="Rectangle 3"/>
          <p:cNvSpPr>
            <a:spLocks noGrp="1" noChangeArrowheads="1"/>
          </p:cNvSpPr>
          <p:nvPr>
            <p:ph idx="1"/>
          </p:nvPr>
        </p:nvSpPr>
        <p:spPr/>
        <p:txBody>
          <a:bodyPr/>
          <a:lstStyle/>
          <a:p>
            <a:pPr>
              <a:lnSpc>
                <a:spcPct val="90000"/>
              </a:lnSpc>
              <a:defRPr/>
            </a:pPr>
            <a:r>
              <a:rPr lang="zh-CN" altLang="en-US" sz="3200" b="0" dirty="0">
                <a:latin typeface="微软雅黑" panose="020B0503020204020204" pitchFamily="34" charset="-122"/>
                <a:ea typeface="微软雅黑" panose="020B0503020204020204" pitchFamily="34" charset="-122"/>
              </a:rPr>
              <a:t>重写是子类对父类的允许访问的方法的实现过程进行重新编写</a:t>
            </a:r>
            <a:r>
              <a:rPr lang="en-US" altLang="zh-CN" sz="3200" b="0" dirty="0">
                <a:latin typeface="微软雅黑" panose="020B0503020204020204" pitchFamily="34" charset="-122"/>
                <a:ea typeface="微软雅黑" panose="020B0503020204020204" pitchFamily="34" charset="-122"/>
              </a:rPr>
              <a:t>, </a:t>
            </a:r>
            <a:r>
              <a:rPr lang="zh-CN" altLang="en-US" sz="3200" b="0" dirty="0">
                <a:latin typeface="微软雅黑" panose="020B0503020204020204" pitchFamily="34" charset="-122"/>
                <a:ea typeface="微软雅黑" panose="020B0503020204020204" pitchFamily="34" charset="-122"/>
              </a:rPr>
              <a:t>返回值和</a:t>
            </a:r>
            <a:r>
              <a:rPr lang="zh-CN" altLang="en-US" sz="3200" b="0" dirty="0">
                <a:latin typeface="微软雅黑" panose="020B0503020204020204" pitchFamily="34" charset="-122"/>
                <a:ea typeface="微软雅黑" panose="020B0503020204020204" pitchFamily="34" charset="-122"/>
              </a:rPr>
              <a:t>形参都</a:t>
            </a:r>
            <a:r>
              <a:rPr lang="zh-CN" altLang="en-US" sz="3200" b="0" dirty="0">
                <a:latin typeface="微软雅黑" panose="020B0503020204020204" pitchFamily="34" charset="-122"/>
                <a:ea typeface="微软雅黑" panose="020B0503020204020204" pitchFamily="34" charset="-122"/>
              </a:rPr>
              <a:t>不能改变。即外壳不变，核心</a:t>
            </a:r>
            <a:r>
              <a:rPr lang="zh-CN" altLang="en-US" sz="3200" b="0" dirty="0">
                <a:latin typeface="微软雅黑" panose="020B0503020204020204" pitchFamily="34" charset="-122"/>
                <a:ea typeface="微软雅黑" panose="020B0503020204020204" pitchFamily="34" charset="-122"/>
              </a:rPr>
              <a:t>重写</a:t>
            </a:r>
            <a:endParaRPr lang="en-US" altLang="zh-CN" sz="32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20906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重写引入案例</a:t>
            </a:r>
            <a:endParaRPr lang="zh-CN" altLang="en-US" dirty="0"/>
          </a:p>
        </p:txBody>
      </p:sp>
      <p:pic>
        <p:nvPicPr>
          <p:cNvPr id="4" name="图片 3"/>
          <p:cNvPicPr>
            <a:picLocks noChangeAspect="1"/>
          </p:cNvPicPr>
          <p:nvPr/>
        </p:nvPicPr>
        <p:blipFill>
          <a:blip r:embed="rId3"/>
          <a:stretch>
            <a:fillRect/>
          </a:stretch>
        </p:blipFill>
        <p:spPr>
          <a:xfrm>
            <a:off x="2063553" y="1340768"/>
            <a:ext cx="7951943" cy="3264704"/>
          </a:xfrm>
          <a:prstGeom prst="rect">
            <a:avLst/>
          </a:prstGeom>
        </p:spPr>
      </p:pic>
      <p:sp>
        <p:nvSpPr>
          <p:cNvPr id="6" name="矩形 5"/>
          <p:cNvSpPr/>
          <p:nvPr/>
        </p:nvSpPr>
        <p:spPr>
          <a:xfrm>
            <a:off x="2007075" y="4941168"/>
            <a:ext cx="8064896" cy="861774"/>
          </a:xfrm>
          <a:prstGeom prst="rect">
            <a:avLst/>
          </a:prstGeom>
          <a:solidFill>
            <a:sysClr val="window" lastClr="FFFFFF"/>
          </a:solidFill>
          <a:ln w="25400" cap="flat" cmpd="sng" algn="ctr">
            <a:solidFill>
              <a:srgbClr val="9BBB59"/>
            </a:solidFill>
            <a:prstDash val="solid"/>
          </a:ln>
          <a:effectLst/>
        </p:spPr>
        <p:txBody>
          <a:bodyPr wrap="square">
            <a:spAutoFit/>
          </a:bodyPr>
          <a:lstStyle/>
          <a:p>
            <a:pPr>
              <a:defRPr/>
            </a:pPr>
            <a:r>
              <a:rPr lang="zh-CN" altLang="en-US" kern="0" dirty="0">
                <a:solidFill>
                  <a:prstClr val="black"/>
                </a:solidFill>
                <a:latin typeface="Calibri"/>
                <a:ea typeface="宋体" panose="02010600030101010101" pitchFamily="2" charset="-122"/>
              </a:rPr>
              <a:t>父类</a:t>
            </a:r>
            <a:r>
              <a:rPr lang="en-US" altLang="zh-CN" kern="0" dirty="0">
                <a:solidFill>
                  <a:prstClr val="black"/>
                </a:solidFill>
                <a:latin typeface="Calibri"/>
                <a:ea typeface="宋体" panose="02010600030101010101" pitchFamily="2" charset="-122"/>
              </a:rPr>
              <a:t>Animal</a:t>
            </a:r>
            <a:r>
              <a:rPr lang="zh-CN" altLang="en-US" kern="0" dirty="0">
                <a:solidFill>
                  <a:prstClr val="black"/>
                </a:solidFill>
                <a:latin typeface="Calibri"/>
                <a:ea typeface="宋体" panose="02010600030101010101" pitchFamily="2" charset="-122"/>
              </a:rPr>
              <a:t>中有两个方法</a:t>
            </a:r>
            <a:r>
              <a:rPr lang="en-US" altLang="zh-CN" sz="3200" kern="0" dirty="0">
                <a:solidFill>
                  <a:srgbClr val="FF0000"/>
                </a:solidFill>
                <a:latin typeface="Calibri"/>
                <a:ea typeface="宋体" panose="02010600030101010101" pitchFamily="2" charset="-122"/>
              </a:rPr>
              <a:t>eat</a:t>
            </a:r>
            <a:r>
              <a:rPr lang="zh-CN" altLang="en-US" sz="3200" kern="0" dirty="0">
                <a:solidFill>
                  <a:srgbClr val="FF0000"/>
                </a:solidFill>
                <a:latin typeface="Calibri"/>
                <a:ea typeface="宋体" panose="02010600030101010101" pitchFamily="2" charset="-122"/>
              </a:rPr>
              <a:t>和</a:t>
            </a:r>
            <a:r>
              <a:rPr lang="en-US" altLang="zh-CN" sz="3200" kern="0" dirty="0">
                <a:solidFill>
                  <a:srgbClr val="FF0000"/>
                </a:solidFill>
                <a:latin typeface="Calibri"/>
                <a:ea typeface="宋体" panose="02010600030101010101" pitchFamily="2" charset="-122"/>
              </a:rPr>
              <a:t>shout</a:t>
            </a:r>
            <a:r>
              <a:rPr lang="zh-CN" altLang="en-US" kern="0" dirty="0">
                <a:solidFill>
                  <a:prstClr val="black"/>
                </a:solidFill>
                <a:latin typeface="Calibri"/>
                <a:ea typeface="宋体" panose="02010600030101010101" pitchFamily="2" charset="-122"/>
              </a:rPr>
              <a:t>，但是并不能满足子类</a:t>
            </a:r>
            <a:r>
              <a:rPr lang="en-US" altLang="zh-CN" kern="0" dirty="0">
                <a:solidFill>
                  <a:prstClr val="black"/>
                </a:solidFill>
                <a:latin typeface="Calibri"/>
                <a:ea typeface="宋体" panose="02010600030101010101" pitchFamily="2" charset="-122"/>
              </a:rPr>
              <a:t>Dog</a:t>
            </a:r>
            <a:r>
              <a:rPr lang="zh-CN" altLang="en-US" kern="0" dirty="0">
                <a:solidFill>
                  <a:prstClr val="black"/>
                </a:solidFill>
                <a:latin typeface="Calibri"/>
                <a:ea typeface="宋体" panose="02010600030101010101" pitchFamily="2" charset="-122"/>
              </a:rPr>
              <a:t>和</a:t>
            </a:r>
            <a:r>
              <a:rPr lang="en-US" altLang="zh-CN" kern="0" dirty="0">
                <a:solidFill>
                  <a:prstClr val="black"/>
                </a:solidFill>
                <a:latin typeface="Calibri"/>
                <a:ea typeface="宋体" panose="02010600030101010101" pitchFamily="2" charset="-122"/>
              </a:rPr>
              <a:t>Cat</a:t>
            </a:r>
            <a:r>
              <a:rPr lang="zh-CN" altLang="en-US" kern="0" dirty="0">
                <a:solidFill>
                  <a:prstClr val="black"/>
                </a:solidFill>
                <a:latin typeface="Calibri"/>
                <a:ea typeface="宋体" panose="02010600030101010101" pitchFamily="2" charset="-122"/>
              </a:rPr>
              <a:t>对这两个行为的要求，因此在子类中对这两个方法重新做了实现，有什么效果呢？</a:t>
            </a:r>
          </a:p>
        </p:txBody>
      </p:sp>
    </p:spTree>
    <p:extLst>
      <p:ext uri="{BB962C8B-B14F-4D97-AF65-F5344CB8AC3E}">
        <p14:creationId xmlns:p14="http://schemas.microsoft.com/office/powerpoint/2010/main" val="28716517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重写引入案例</a:t>
            </a:r>
          </a:p>
        </p:txBody>
      </p:sp>
      <p:sp>
        <p:nvSpPr>
          <p:cNvPr id="3" name="矩形 2"/>
          <p:cNvSpPr/>
          <p:nvPr/>
        </p:nvSpPr>
        <p:spPr>
          <a:xfrm>
            <a:off x="3756757" y="1019701"/>
            <a:ext cx="4824536" cy="2585323"/>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Animal {</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 {</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a:solidFill>
                  <a:srgbClr val="FF0000"/>
                </a:solidFill>
                <a:latin typeface="Consolas" panose="020B0609020204030204" pitchFamily="49" charset="0"/>
              </a:rPr>
              <a:t>eat </a:t>
            </a:r>
            <a:r>
              <a:rPr lang="en-US" altLang="zh-CN" b="1" i="1" dirty="0" err="1">
                <a:solidFill>
                  <a:srgbClr val="FF0000"/>
                </a:solidFill>
                <a:latin typeface="Consolas" panose="020B0609020204030204" pitchFamily="49" charset="0"/>
              </a:rPr>
              <a:t>sth</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pPr lvl="1"/>
            <a:endParaRPr lang="zh-CN" altLang="en-US" dirty="0">
              <a:latin typeface="Consolas" panose="020B0609020204030204" pitchFamily="49" charset="0"/>
            </a:endParaRP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shout() {</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a:solidFill>
                  <a:srgbClr val="FF0000"/>
                </a:solidFill>
                <a:latin typeface="Consolas" panose="020B0609020204030204" pitchFamily="49" charset="0"/>
              </a:rPr>
              <a:t>shout</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5735961" y="3862723"/>
            <a:ext cx="5039543" cy="2308324"/>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Cat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Animal{</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a:solidFill>
                  <a:srgbClr val="FF0000"/>
                </a:solidFill>
                <a:latin typeface="Consolas" panose="020B0609020204030204" pitchFamily="49" charset="0"/>
              </a:rPr>
              <a:t>eat fish</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shout(){</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FF0000"/>
                </a:solidFill>
                <a:latin typeface="Consolas" panose="020B0609020204030204" pitchFamily="49" charset="0"/>
              </a:rPr>
              <a:t>miao</a:t>
            </a:r>
            <a:r>
              <a:rPr lang="en-US" altLang="zh-CN" b="1" i="1" dirty="0">
                <a:solidFill>
                  <a:srgbClr val="FF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7" name="矩形 6"/>
          <p:cNvSpPr/>
          <p:nvPr/>
        </p:nvSpPr>
        <p:spPr>
          <a:xfrm>
            <a:off x="1470757" y="3862723"/>
            <a:ext cx="4913275" cy="2308324"/>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Dog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Animal{</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a:solidFill>
                  <a:srgbClr val="FF0000"/>
                </a:solidFill>
                <a:latin typeface="Consolas" panose="020B0609020204030204" pitchFamily="49" charset="0"/>
              </a:rPr>
              <a:t>eat bone</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shout(){</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FF0000"/>
                </a:solidFill>
                <a:latin typeface="Consolas" panose="020B0609020204030204" pitchFamily="49" charset="0"/>
              </a:rPr>
              <a:t>wang</a:t>
            </a:r>
            <a:r>
              <a:rPr lang="en-US" altLang="zh-CN" b="1" i="1" dirty="0">
                <a:solidFill>
                  <a:srgbClr val="FF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413567058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重写引入案例</a:t>
            </a:r>
          </a:p>
        </p:txBody>
      </p:sp>
      <p:sp>
        <p:nvSpPr>
          <p:cNvPr id="4" name="矩形 3"/>
          <p:cNvSpPr/>
          <p:nvPr/>
        </p:nvSpPr>
        <p:spPr>
          <a:xfrm>
            <a:off x="3014166" y="1484785"/>
            <a:ext cx="4572000" cy="2585323"/>
          </a:xfrm>
          <a:prstGeom prst="rect">
            <a:avLst/>
          </a:prstGeom>
        </p:spPr>
        <p:txBody>
          <a:bodyPr>
            <a:spAutoFit/>
          </a:bodyPr>
          <a:lstStyle/>
          <a:p>
            <a:r>
              <a:rPr lang="en-US" altLang="zh-CN" dirty="0">
                <a:solidFill>
                  <a:srgbClr val="000000"/>
                </a:solidFill>
                <a:latin typeface="Consolas" panose="020B0609020204030204" pitchFamily="49" charset="0"/>
              </a:rPr>
              <a:t>Animal </a:t>
            </a:r>
            <a:r>
              <a:rPr lang="en-US" altLang="zh-CN" dirty="0" err="1">
                <a:solidFill>
                  <a:srgbClr val="6A3E3E"/>
                </a:solidFill>
                <a:latin typeface="Consolas" panose="020B0609020204030204" pitchFamily="49" charset="0"/>
              </a:rPr>
              <a:t>animal</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Animal();</a:t>
            </a:r>
          </a:p>
          <a:p>
            <a:r>
              <a:rPr lang="en-US" altLang="zh-CN" dirty="0">
                <a:solidFill>
                  <a:srgbClr val="000000"/>
                </a:solidFill>
                <a:latin typeface="Consolas" panose="020B0609020204030204" pitchFamily="49" charset="0"/>
              </a:rPr>
              <a:t>Cat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cat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Cat();</a:t>
            </a:r>
          </a:p>
          <a:p>
            <a:r>
              <a:rPr lang="en-US" altLang="zh-CN" dirty="0">
                <a:solidFill>
                  <a:srgbClr val="6A3E3E"/>
                </a:solidFill>
                <a:latin typeface="Consolas" panose="020B0609020204030204" pitchFamily="49" charset="0"/>
              </a:rPr>
              <a:t>Dog </a:t>
            </a:r>
            <a:r>
              <a:rPr lang="en-US" altLang="zh-CN" dirty="0" err="1">
                <a:solidFill>
                  <a:srgbClr val="6A3E3E"/>
                </a:solidFill>
                <a:latin typeface="Consolas" panose="020B0609020204030204" pitchFamily="49" charset="0"/>
              </a:rPr>
              <a:t>dog</a:t>
            </a:r>
            <a:r>
              <a:rPr lang="en-US"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Dog();</a:t>
            </a:r>
          </a:p>
          <a:p>
            <a:r>
              <a:rPr lang="en-US" altLang="zh-CN" dirty="0" err="1">
                <a:solidFill>
                  <a:srgbClr val="6A3E3E"/>
                </a:solidFill>
                <a:latin typeface="Consolas" panose="020B0609020204030204" pitchFamily="49" charset="0"/>
              </a:rPr>
              <a:t>animal</a:t>
            </a:r>
            <a:r>
              <a:rPr lang="en-US" altLang="zh-CN" dirty="0" err="1">
                <a:solidFill>
                  <a:srgbClr val="000000"/>
                </a:solidFill>
                <a:latin typeface="Consolas" panose="020B0609020204030204" pitchFamily="49" charset="0"/>
              </a:rPr>
              <a:t>.eat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animal</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cat</a:t>
            </a:r>
            <a:r>
              <a:rPr lang="en-US" altLang="zh-CN" dirty="0" err="1">
                <a:solidFill>
                  <a:srgbClr val="000000"/>
                </a:solidFill>
                <a:latin typeface="Consolas" panose="020B0609020204030204" pitchFamily="49" charset="0"/>
              </a:rPr>
              <a:t>.eat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cat</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dog</a:t>
            </a:r>
            <a:r>
              <a:rPr lang="en-US" altLang="zh-CN" dirty="0" err="1">
                <a:solidFill>
                  <a:srgbClr val="000000"/>
                </a:solidFill>
                <a:latin typeface="Consolas" panose="020B0609020204030204" pitchFamily="49" charset="0"/>
              </a:rPr>
              <a:t>.eat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dog</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endParaRPr lang="zh-CN" altLang="en-US" dirty="0"/>
          </a:p>
        </p:txBody>
      </p:sp>
      <p:sp>
        <p:nvSpPr>
          <p:cNvPr id="8" name="矩形 7"/>
          <p:cNvSpPr/>
          <p:nvPr/>
        </p:nvSpPr>
        <p:spPr>
          <a:xfrm>
            <a:off x="4089426" y="4495478"/>
            <a:ext cx="3496740" cy="52322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800" kern="0" dirty="0">
                <a:solidFill>
                  <a:prstClr val="black"/>
                </a:solidFill>
                <a:latin typeface="Calibri"/>
                <a:ea typeface="宋体" panose="02010600030101010101" pitchFamily="2" charset="-122"/>
              </a:rPr>
              <a:t>输出结果是什么呢？</a:t>
            </a:r>
            <a:endParaRPr lang="en-US" altLang="zh-CN" sz="2800" kern="0" dirty="0">
              <a:solidFill>
                <a:prstClr val="black"/>
              </a:solidFill>
              <a:latin typeface="Calibri"/>
              <a:ea typeface="宋体" panose="02010600030101010101" pitchFamily="2" charset="-122"/>
            </a:endParaRPr>
          </a:p>
        </p:txBody>
      </p:sp>
      <p:sp>
        <p:nvSpPr>
          <p:cNvPr id="6" name="矩形 5"/>
          <p:cNvSpPr/>
          <p:nvPr/>
        </p:nvSpPr>
        <p:spPr>
          <a:xfrm>
            <a:off x="6171852" y="2243773"/>
            <a:ext cx="1836712" cy="1754326"/>
          </a:xfrm>
          <a:prstGeom prst="rect">
            <a:avLst/>
          </a:prstGeom>
        </p:spPr>
        <p:txBody>
          <a:bodyPr wrap="square">
            <a:spAutoFit/>
          </a:bodyPr>
          <a:lstStyle/>
          <a:p>
            <a:r>
              <a:rPr lang="en-US" altLang="zh-CN" dirty="0">
                <a:solidFill>
                  <a:srgbClr val="000000"/>
                </a:solidFill>
                <a:latin typeface="Consolas" panose="020B0609020204030204" pitchFamily="49" charset="0"/>
              </a:rPr>
              <a:t>eat </a:t>
            </a:r>
            <a:r>
              <a:rPr lang="en-US" altLang="zh-CN" dirty="0" err="1">
                <a:solidFill>
                  <a:srgbClr val="000000"/>
                </a:solidFill>
                <a:latin typeface="Consolas" panose="020B0609020204030204" pitchFamily="49" charset="0"/>
              </a:rPr>
              <a:t>sth</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shout</a:t>
            </a:r>
          </a:p>
          <a:p>
            <a:r>
              <a:rPr lang="en-US" altLang="zh-CN" dirty="0">
                <a:solidFill>
                  <a:srgbClr val="000000"/>
                </a:solidFill>
                <a:latin typeface="Consolas" panose="020B0609020204030204" pitchFamily="49" charset="0"/>
              </a:rPr>
              <a:t>eat fish</a:t>
            </a:r>
          </a:p>
          <a:p>
            <a:r>
              <a:rPr lang="en-US" altLang="zh-CN" dirty="0" err="1">
                <a:solidFill>
                  <a:srgbClr val="000000"/>
                </a:solidFill>
                <a:latin typeface="Consolas" panose="020B0609020204030204" pitchFamily="49" charset="0"/>
              </a:rPr>
              <a:t>miao</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eat bone</a:t>
            </a:r>
          </a:p>
          <a:p>
            <a:r>
              <a:rPr lang="en-US" altLang="zh-CN" dirty="0" err="1">
                <a:solidFill>
                  <a:srgbClr val="000000"/>
                </a:solidFill>
                <a:latin typeface="Consolas" panose="020B0609020204030204" pitchFamily="49" charset="0"/>
              </a:rPr>
              <a:t>wang</a:t>
            </a:r>
            <a:r>
              <a:rPr lang="en-US" altLang="zh-CN" dirty="0">
                <a:solidFill>
                  <a:srgbClr val="000000"/>
                </a:solidFill>
                <a:latin typeface="Consolas" panose="020B0609020204030204" pitchFamily="49" charset="0"/>
              </a:rPr>
              <a:t>~</a:t>
            </a:r>
            <a:endParaRPr lang="zh-CN" altLang="en-US" dirty="0"/>
          </a:p>
        </p:txBody>
      </p:sp>
      <p:sp>
        <p:nvSpPr>
          <p:cNvPr id="7" name="矩形 6"/>
          <p:cNvSpPr/>
          <p:nvPr/>
        </p:nvSpPr>
        <p:spPr>
          <a:xfrm>
            <a:off x="7464152" y="2297723"/>
            <a:ext cx="2470274" cy="52322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en-US" altLang="zh-CN" sz="2800" dirty="0">
                <a:solidFill>
                  <a:srgbClr val="000000"/>
                </a:solidFill>
                <a:latin typeface="Consolas" panose="020B0609020204030204" pitchFamily="49" charset="0"/>
              </a:rPr>
              <a:t>Animal</a:t>
            </a:r>
            <a:r>
              <a:rPr lang="zh-CN" altLang="en-US" sz="2800" dirty="0">
                <a:solidFill>
                  <a:srgbClr val="000000"/>
                </a:solidFill>
                <a:latin typeface="Consolas" panose="020B0609020204030204" pitchFamily="49" charset="0"/>
              </a:rPr>
              <a:t>类结果</a:t>
            </a:r>
            <a:endParaRPr lang="en-US" altLang="zh-CN" sz="2800" kern="0" dirty="0">
              <a:solidFill>
                <a:prstClr val="black"/>
              </a:solidFill>
              <a:latin typeface="Calibri"/>
              <a:ea typeface="宋体" panose="02010600030101010101" pitchFamily="2" charset="-122"/>
            </a:endParaRPr>
          </a:p>
        </p:txBody>
      </p:sp>
      <p:sp>
        <p:nvSpPr>
          <p:cNvPr id="9" name="矩形 8"/>
          <p:cNvSpPr/>
          <p:nvPr/>
        </p:nvSpPr>
        <p:spPr>
          <a:xfrm>
            <a:off x="7464152" y="2910339"/>
            <a:ext cx="2470274" cy="52322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en-US" altLang="zh-CN" sz="2800" dirty="0">
                <a:solidFill>
                  <a:srgbClr val="000000"/>
                </a:solidFill>
                <a:latin typeface="Consolas" panose="020B0609020204030204" pitchFamily="49" charset="0"/>
              </a:rPr>
              <a:t>Cat</a:t>
            </a:r>
            <a:r>
              <a:rPr lang="zh-CN" altLang="en-US" sz="2800" dirty="0">
                <a:solidFill>
                  <a:srgbClr val="000000"/>
                </a:solidFill>
                <a:latin typeface="Consolas" panose="020B0609020204030204" pitchFamily="49" charset="0"/>
              </a:rPr>
              <a:t>类结果</a:t>
            </a:r>
            <a:endParaRPr lang="en-US" altLang="zh-CN" sz="2800" kern="0" dirty="0">
              <a:solidFill>
                <a:prstClr val="black"/>
              </a:solidFill>
              <a:latin typeface="Calibri"/>
              <a:ea typeface="宋体" panose="02010600030101010101" pitchFamily="2" charset="-122"/>
            </a:endParaRPr>
          </a:p>
        </p:txBody>
      </p:sp>
      <p:sp>
        <p:nvSpPr>
          <p:cNvPr id="10" name="矩形 9"/>
          <p:cNvSpPr/>
          <p:nvPr/>
        </p:nvSpPr>
        <p:spPr>
          <a:xfrm>
            <a:off x="7464152" y="3546887"/>
            <a:ext cx="2470274" cy="52322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en-US" altLang="zh-CN" sz="2800" dirty="0">
                <a:solidFill>
                  <a:srgbClr val="000000"/>
                </a:solidFill>
                <a:latin typeface="Consolas" panose="020B0609020204030204" pitchFamily="49" charset="0"/>
              </a:rPr>
              <a:t>Dog</a:t>
            </a:r>
            <a:r>
              <a:rPr lang="zh-CN" altLang="en-US" sz="2800" dirty="0">
                <a:solidFill>
                  <a:srgbClr val="000000"/>
                </a:solidFill>
                <a:latin typeface="Consolas" panose="020B0609020204030204" pitchFamily="49" charset="0"/>
              </a:rPr>
              <a:t>类结果</a:t>
            </a:r>
            <a:endParaRPr lang="en-US" altLang="zh-CN" sz="2800" kern="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49687191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nvSpPr>
        <p:spPr bwMode="auto">
          <a:xfrm>
            <a:off x="2308225" y="1276350"/>
            <a:ext cx="7645400"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33400" indent="-533400">
              <a:spcBef>
                <a:spcPct val="20000"/>
              </a:spcBef>
              <a:buClr>
                <a:srgbClr val="7691E6"/>
              </a:buClr>
              <a:buFont typeface="Wingdings" panose="05000000000000000000" pitchFamily="2" charset="2"/>
              <a:buChar char="n"/>
              <a:defRPr sz="2800" b="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rgbClr val="7691E6"/>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rgbClr val="7691E6"/>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rgbClr val="7691E6"/>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9pPr>
          </a:lstStyle>
          <a:p>
            <a:pPr>
              <a:buSzPct val="80000"/>
              <a:buFont typeface="Wingdings" panose="05000000000000000000" pitchFamily="2" charset="2"/>
              <a:buNone/>
            </a:pPr>
            <a:endParaRPr lang="zh-CN" altLang="zh-CN" dirty="0"/>
          </a:p>
        </p:txBody>
      </p:sp>
      <p:sp>
        <p:nvSpPr>
          <p:cNvPr id="2" name="标题 1"/>
          <p:cNvSpPr>
            <a:spLocks noGrp="1"/>
          </p:cNvSpPr>
          <p:nvPr>
            <p:ph type="title"/>
          </p:nvPr>
        </p:nvSpPr>
        <p:spPr/>
        <p:txBody>
          <a:bodyPr/>
          <a:lstStyle/>
          <a:p>
            <a:r>
              <a:rPr lang="zh-CN" altLang="en-US" dirty="0" smtClean="0"/>
              <a:t>什么是多态</a:t>
            </a:r>
            <a:endParaRPr lang="zh-CN" altLang="en-US" dirty="0"/>
          </a:p>
        </p:txBody>
      </p:sp>
      <p:sp>
        <p:nvSpPr>
          <p:cNvPr id="3" name="矩形 2"/>
          <p:cNvSpPr/>
          <p:nvPr/>
        </p:nvSpPr>
        <p:spPr>
          <a:xfrm>
            <a:off x="2308225" y="1289522"/>
            <a:ext cx="7560840" cy="461665"/>
          </a:xfrm>
          <a:prstGeom prst="rect">
            <a:avLst/>
          </a:prstGeom>
        </p:spPr>
        <p:txBody>
          <a:bodyPr wrap="square">
            <a:spAutoFit/>
          </a:bodyPr>
          <a:lstStyle/>
          <a:p>
            <a:r>
              <a:rPr lang="zh-CN" altLang="en-US" sz="2400" dirty="0">
                <a:latin typeface="Helvetica Neue"/>
              </a:rPr>
              <a:t>多态是同一个行为具有多个不同表现形式或形态的能力。</a:t>
            </a:r>
            <a:endParaRPr lang="zh-CN" altLang="en-US" sz="2400" dirty="0"/>
          </a:p>
        </p:txBody>
      </p:sp>
      <p:pic>
        <p:nvPicPr>
          <p:cNvPr id="1026" name="Picture 2" descr="http://www.runoob.com/wp-content/uploads/2013/12/dt-ja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300" y="2255812"/>
            <a:ext cx="7093450"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391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nodePh="1">
                                  <p:stCondLst>
                                    <p:cond delay="0"/>
                                  </p:stCondLst>
                                  <p:endCondLst>
                                    <p:cond evt="begin" delay="0">
                                      <p:tn val="5"/>
                                    </p:cond>
                                  </p:endCondLst>
                                  <p:childTnLst>
                                    <p:set>
                                      <p:cBhvr>
                                        <p:cTn id="6" dur="1" fill="hold">
                                          <p:stCondLst>
                                            <p:cond delay="0"/>
                                          </p:stCondLst>
                                        </p:cTn>
                                        <p:tgtEl>
                                          <p:spTgt spid="32771">
                                            <p:txEl>
                                              <p:pRg st="0" end="0"/>
                                            </p:txEl>
                                          </p:spTgt>
                                        </p:tgtEl>
                                        <p:attrNameLst>
                                          <p:attrName>style.visibility</p:attrName>
                                        </p:attrNameLst>
                                      </p:cBhvr>
                                      <p:to>
                                        <p:strVal val="visible"/>
                                      </p:to>
                                    </p:set>
                                    <p:animEffect>
                                      <p:cBhvr>
                                        <p:cTn id="7" dur="500"/>
                                        <p:tgtEl>
                                          <p:spTgt spid="32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再谈向上转型</a:t>
            </a:r>
            <a:endParaRPr lang="zh-CN" altLang="en-US" dirty="0"/>
          </a:p>
        </p:txBody>
      </p:sp>
      <p:sp>
        <p:nvSpPr>
          <p:cNvPr id="4" name="矩形 3"/>
          <p:cNvSpPr/>
          <p:nvPr/>
        </p:nvSpPr>
        <p:spPr>
          <a:xfrm>
            <a:off x="2100573" y="1412777"/>
            <a:ext cx="8136904" cy="2246769"/>
          </a:xfrm>
          <a:prstGeom prst="rect">
            <a:avLst/>
          </a:prstGeom>
        </p:spPr>
        <p:txBody>
          <a:bodyPr wrap="square">
            <a:spAutoFit/>
          </a:bodyPr>
          <a:lstStyle/>
          <a:p>
            <a:r>
              <a:rPr lang="zh-CN" altLang="en-US" sz="2800" dirty="0"/>
              <a:t>定义对象时，可以声明为父类，创建的对象为子类对象</a:t>
            </a:r>
            <a:endParaRPr lang="en-US" altLang="zh-CN" sz="2800" dirty="0"/>
          </a:p>
          <a:p>
            <a:r>
              <a:rPr lang="zh-CN" altLang="en-US" sz="2800" dirty="0"/>
              <a:t>例如</a:t>
            </a:r>
            <a:r>
              <a:rPr lang="en-US" altLang="zh-CN" sz="2800" dirty="0"/>
              <a:t>Animal dog = new Dog();</a:t>
            </a:r>
          </a:p>
          <a:p>
            <a:r>
              <a:rPr lang="en-US" altLang="zh-CN" sz="2800" dirty="0"/>
              <a:t>Dog</a:t>
            </a:r>
            <a:r>
              <a:rPr lang="zh-CN" altLang="en-US" sz="2800" dirty="0"/>
              <a:t>本身和</a:t>
            </a:r>
            <a:r>
              <a:rPr lang="en-US" altLang="zh-CN" sz="2800" dirty="0"/>
              <a:t>Animal</a:t>
            </a:r>
            <a:r>
              <a:rPr lang="zh-CN" altLang="en-US" sz="2800" dirty="0"/>
              <a:t>存在一种</a:t>
            </a:r>
            <a:r>
              <a:rPr lang="en-US" altLang="zh-CN" sz="2800" dirty="0"/>
              <a:t>is-a</a:t>
            </a:r>
            <a:r>
              <a:rPr lang="zh-CN" altLang="en-US" sz="2800" dirty="0"/>
              <a:t>的关系，只要有继承关系</a:t>
            </a:r>
            <a:r>
              <a:rPr lang="en-US" altLang="zh-CN" sz="2800" dirty="0"/>
              <a:t>extends</a:t>
            </a:r>
            <a:r>
              <a:rPr lang="zh-CN" altLang="en-US" sz="2800" dirty="0"/>
              <a:t>，就可以这样写</a:t>
            </a:r>
            <a:endParaRPr lang="en-US" altLang="zh-CN" sz="2800" dirty="0"/>
          </a:p>
        </p:txBody>
      </p:sp>
    </p:spTree>
    <p:extLst>
      <p:ext uri="{BB962C8B-B14F-4D97-AF65-F5344CB8AC3E}">
        <p14:creationId xmlns:p14="http://schemas.microsoft.com/office/powerpoint/2010/main" val="25647549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多态的必要条件（重写）</a:t>
            </a:r>
            <a:endParaRPr lang="zh-CN" altLang="en-US" dirty="0"/>
          </a:p>
        </p:txBody>
      </p:sp>
      <p:sp>
        <p:nvSpPr>
          <p:cNvPr id="4" name="矩形 3"/>
          <p:cNvSpPr/>
          <p:nvPr/>
        </p:nvSpPr>
        <p:spPr>
          <a:xfrm>
            <a:off x="2100573" y="1412776"/>
            <a:ext cx="8136904" cy="1815882"/>
          </a:xfrm>
          <a:prstGeom prst="rect">
            <a:avLst/>
          </a:prstGeom>
        </p:spPr>
        <p:txBody>
          <a:bodyPr wrap="square">
            <a:spAutoFit/>
          </a:bodyPr>
          <a:lstStyle/>
          <a:p>
            <a:pPr marL="457200" indent="-457200">
              <a:buFont typeface="Wingdings" panose="05000000000000000000" pitchFamily="2" charset="2"/>
              <a:buChar char="Ø"/>
            </a:pPr>
            <a:r>
              <a:rPr lang="zh-CN" altLang="en-US" sz="2800" dirty="0"/>
              <a:t>需有继承关系</a:t>
            </a:r>
            <a:endParaRPr lang="en-US" altLang="zh-CN" sz="2800" dirty="0"/>
          </a:p>
          <a:p>
            <a:pPr marL="457200" indent="-457200">
              <a:buFont typeface="Wingdings" panose="05000000000000000000" pitchFamily="2" charset="2"/>
              <a:buChar char="Ø"/>
            </a:pPr>
            <a:r>
              <a:rPr lang="zh-CN" altLang="en-US" sz="2800" dirty="0"/>
              <a:t>父类的方法不能满足子类的要求，子类重写父类的方法</a:t>
            </a:r>
            <a:endParaRPr lang="en-US" altLang="zh-CN" sz="2800" dirty="0"/>
          </a:p>
          <a:p>
            <a:pPr marL="457200" indent="-457200">
              <a:buFont typeface="Wingdings" panose="05000000000000000000" pitchFamily="2" charset="2"/>
              <a:buChar char="Ø"/>
            </a:pPr>
            <a:r>
              <a:rPr lang="zh-CN" altLang="en-US" sz="2800" dirty="0"/>
              <a:t>父</a:t>
            </a:r>
            <a:r>
              <a:rPr lang="zh-CN" altLang="en-US" sz="2800" dirty="0"/>
              <a:t>类的引用指向子类的实现（即向上转型）</a:t>
            </a:r>
            <a:endParaRPr lang="en-US" altLang="zh-CN" sz="2800" dirty="0"/>
          </a:p>
        </p:txBody>
      </p:sp>
    </p:spTree>
    <p:extLst>
      <p:ext uri="{BB962C8B-B14F-4D97-AF65-F5344CB8AC3E}">
        <p14:creationId xmlns:p14="http://schemas.microsoft.com/office/powerpoint/2010/main" val="20101913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重写案例</a:t>
            </a:r>
            <a:endParaRPr lang="zh-CN" altLang="en-US" dirty="0"/>
          </a:p>
        </p:txBody>
      </p:sp>
      <p:sp>
        <p:nvSpPr>
          <p:cNvPr id="4" name="矩形 3"/>
          <p:cNvSpPr/>
          <p:nvPr/>
        </p:nvSpPr>
        <p:spPr>
          <a:xfrm>
            <a:off x="2985021" y="1487622"/>
            <a:ext cx="4572000" cy="2585323"/>
          </a:xfrm>
          <a:prstGeom prst="rect">
            <a:avLst/>
          </a:prstGeom>
        </p:spPr>
        <p:txBody>
          <a:bodyPr>
            <a:spAutoFit/>
          </a:bodyPr>
          <a:lstStyle/>
          <a:p>
            <a:r>
              <a:rPr lang="en-US" altLang="zh-CN" dirty="0">
                <a:solidFill>
                  <a:srgbClr val="000000"/>
                </a:solidFill>
                <a:latin typeface="Consolas" panose="020B0609020204030204" pitchFamily="49" charset="0"/>
              </a:rPr>
              <a:t>Animal </a:t>
            </a:r>
            <a:r>
              <a:rPr lang="en-US" altLang="zh-CN" dirty="0" err="1">
                <a:solidFill>
                  <a:srgbClr val="6A3E3E"/>
                </a:solidFill>
                <a:latin typeface="Consolas" panose="020B0609020204030204" pitchFamily="49" charset="0"/>
              </a:rPr>
              <a:t>animal</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Animal();</a:t>
            </a:r>
          </a:p>
          <a:p>
            <a:r>
              <a:rPr lang="en-US" altLang="zh-CN" dirty="0">
                <a:solidFill>
                  <a:srgbClr val="000000"/>
                </a:solidFill>
                <a:latin typeface="Consolas" panose="020B0609020204030204" pitchFamily="49" charset="0"/>
              </a:rPr>
              <a:t>Animal </a:t>
            </a:r>
            <a:r>
              <a:rPr lang="en-US" altLang="zh-CN" dirty="0">
                <a:solidFill>
                  <a:srgbClr val="6A3E3E"/>
                </a:solidFill>
                <a:latin typeface="Consolas" panose="020B0609020204030204" pitchFamily="49" charset="0"/>
              </a:rPr>
              <a:t>cat</a:t>
            </a:r>
            <a:r>
              <a:rPr lang="en-US"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Cat();</a:t>
            </a:r>
          </a:p>
          <a:p>
            <a:r>
              <a:rPr lang="en-US" altLang="zh-CN" dirty="0">
                <a:solidFill>
                  <a:srgbClr val="000000"/>
                </a:solidFill>
                <a:latin typeface="Consolas" panose="020B0609020204030204" pitchFamily="49" charset="0"/>
              </a:rPr>
              <a:t>Animal </a:t>
            </a:r>
            <a:r>
              <a:rPr lang="en-US" altLang="zh-CN" dirty="0">
                <a:solidFill>
                  <a:srgbClr val="6A3E3E"/>
                </a:solidFill>
                <a:latin typeface="Consolas" panose="020B0609020204030204" pitchFamily="49" charset="0"/>
              </a:rPr>
              <a:t>dog</a:t>
            </a:r>
            <a:r>
              <a:rPr lang="en-US"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Dog();</a:t>
            </a:r>
          </a:p>
          <a:p>
            <a:r>
              <a:rPr lang="en-US" altLang="zh-CN" dirty="0" err="1">
                <a:solidFill>
                  <a:srgbClr val="6A3E3E"/>
                </a:solidFill>
                <a:latin typeface="Consolas" panose="020B0609020204030204" pitchFamily="49" charset="0"/>
              </a:rPr>
              <a:t>animal</a:t>
            </a:r>
            <a:r>
              <a:rPr lang="en-US" altLang="zh-CN" dirty="0" err="1">
                <a:solidFill>
                  <a:srgbClr val="000000"/>
                </a:solidFill>
                <a:latin typeface="Consolas" panose="020B0609020204030204" pitchFamily="49" charset="0"/>
              </a:rPr>
              <a:t>.eat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animal</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cat</a:t>
            </a:r>
            <a:r>
              <a:rPr lang="en-US" altLang="zh-CN" dirty="0" err="1">
                <a:solidFill>
                  <a:srgbClr val="000000"/>
                </a:solidFill>
                <a:latin typeface="Consolas" panose="020B0609020204030204" pitchFamily="49" charset="0"/>
              </a:rPr>
              <a:t>.eat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cat</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dog</a:t>
            </a:r>
            <a:r>
              <a:rPr lang="en-US" altLang="zh-CN" dirty="0" err="1">
                <a:solidFill>
                  <a:srgbClr val="000000"/>
                </a:solidFill>
                <a:latin typeface="Consolas" panose="020B0609020204030204" pitchFamily="49" charset="0"/>
              </a:rPr>
              <a:t>.eat</a:t>
            </a:r>
            <a:r>
              <a:rPr lang="en-US" altLang="zh-CN" dirty="0">
                <a:solidFill>
                  <a:srgbClr val="000000"/>
                </a:solidFill>
                <a:latin typeface="Consolas" panose="020B0609020204030204" pitchFamily="49" charset="0"/>
              </a:rPr>
              <a:t>();</a:t>
            </a:r>
          </a:p>
          <a:p>
            <a:r>
              <a:rPr lang="en-US" altLang="zh-CN" dirty="0" err="1">
                <a:solidFill>
                  <a:srgbClr val="6A3E3E"/>
                </a:solidFill>
                <a:latin typeface="Consolas" panose="020B0609020204030204" pitchFamily="49" charset="0"/>
              </a:rPr>
              <a:t>dog</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endParaRPr lang="zh-CN" altLang="en-US" dirty="0"/>
          </a:p>
        </p:txBody>
      </p:sp>
      <p:sp>
        <p:nvSpPr>
          <p:cNvPr id="8" name="矩形 7"/>
          <p:cNvSpPr/>
          <p:nvPr/>
        </p:nvSpPr>
        <p:spPr>
          <a:xfrm>
            <a:off x="4216119" y="4388709"/>
            <a:ext cx="3846334" cy="1384995"/>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800" kern="0" dirty="0">
                <a:solidFill>
                  <a:prstClr val="black"/>
                </a:solidFill>
                <a:latin typeface="Calibri"/>
                <a:ea typeface="宋体" panose="02010600030101010101" pitchFamily="2" charset="-122"/>
              </a:rPr>
              <a:t>输出结果是什么呢</a:t>
            </a:r>
            <a:r>
              <a:rPr lang="zh-CN" altLang="en-US" sz="2800" kern="0" dirty="0">
                <a:solidFill>
                  <a:prstClr val="black"/>
                </a:solidFill>
                <a:latin typeface="Calibri"/>
                <a:ea typeface="宋体" panose="02010600030101010101" pitchFamily="2" charset="-122"/>
              </a:rPr>
              <a:t>？</a:t>
            </a:r>
            <a:endParaRPr lang="en-US" altLang="zh-CN" sz="2800" kern="0" dirty="0">
              <a:solidFill>
                <a:prstClr val="black"/>
              </a:solidFill>
              <a:latin typeface="Calibri"/>
              <a:ea typeface="宋体" panose="02010600030101010101" pitchFamily="2" charset="-122"/>
            </a:endParaRPr>
          </a:p>
          <a:p>
            <a:r>
              <a:rPr lang="zh-CN" altLang="en-US" sz="2800" kern="0" dirty="0">
                <a:solidFill>
                  <a:prstClr val="black"/>
                </a:solidFill>
                <a:latin typeface="Calibri"/>
                <a:ea typeface="宋体" panose="02010600030101010101" pitchFamily="2" charset="-122"/>
              </a:rPr>
              <a:t>和上次结果一样</a:t>
            </a:r>
            <a:endParaRPr lang="en-US" altLang="zh-CN" sz="2800" kern="0" dirty="0">
              <a:solidFill>
                <a:prstClr val="black"/>
              </a:solidFill>
              <a:latin typeface="Calibri"/>
              <a:ea typeface="宋体" panose="02010600030101010101" pitchFamily="2" charset="-122"/>
            </a:endParaRPr>
          </a:p>
          <a:p>
            <a:r>
              <a:rPr lang="zh-CN" altLang="en-US" sz="2800" kern="0" dirty="0">
                <a:solidFill>
                  <a:prstClr val="black"/>
                </a:solidFill>
                <a:latin typeface="Calibri"/>
                <a:ea typeface="宋体" panose="02010600030101010101" pitchFamily="2" charset="-122"/>
              </a:rPr>
              <a:t>有什么好处？</a:t>
            </a:r>
            <a:endParaRPr lang="en-US" altLang="zh-CN" sz="2800" kern="0" dirty="0">
              <a:solidFill>
                <a:prstClr val="black"/>
              </a:solidFill>
              <a:latin typeface="Calibri"/>
              <a:ea typeface="宋体" panose="02010600030101010101" pitchFamily="2" charset="-122"/>
            </a:endParaRPr>
          </a:p>
        </p:txBody>
      </p:sp>
      <p:sp>
        <p:nvSpPr>
          <p:cNvPr id="6" name="矩形 5"/>
          <p:cNvSpPr/>
          <p:nvPr/>
        </p:nvSpPr>
        <p:spPr>
          <a:xfrm>
            <a:off x="6816080" y="2318618"/>
            <a:ext cx="1836712" cy="1754326"/>
          </a:xfrm>
          <a:prstGeom prst="rect">
            <a:avLst/>
          </a:prstGeom>
        </p:spPr>
        <p:txBody>
          <a:bodyPr wrap="square">
            <a:spAutoFit/>
          </a:bodyPr>
          <a:lstStyle/>
          <a:p>
            <a:r>
              <a:rPr lang="en-US" altLang="zh-CN" dirty="0">
                <a:solidFill>
                  <a:srgbClr val="000000"/>
                </a:solidFill>
                <a:latin typeface="Consolas" panose="020B0609020204030204" pitchFamily="49" charset="0"/>
              </a:rPr>
              <a:t>eat </a:t>
            </a:r>
            <a:r>
              <a:rPr lang="en-US" altLang="zh-CN" dirty="0" err="1">
                <a:solidFill>
                  <a:srgbClr val="000000"/>
                </a:solidFill>
                <a:latin typeface="Consolas" panose="020B0609020204030204" pitchFamily="49" charset="0"/>
              </a:rPr>
              <a:t>sth</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shout</a:t>
            </a:r>
          </a:p>
          <a:p>
            <a:r>
              <a:rPr lang="en-US" altLang="zh-CN" dirty="0">
                <a:solidFill>
                  <a:srgbClr val="000000"/>
                </a:solidFill>
                <a:latin typeface="Consolas" panose="020B0609020204030204" pitchFamily="49" charset="0"/>
              </a:rPr>
              <a:t>eat fish</a:t>
            </a:r>
          </a:p>
          <a:p>
            <a:r>
              <a:rPr lang="en-US" altLang="zh-CN" dirty="0" err="1">
                <a:solidFill>
                  <a:srgbClr val="000000"/>
                </a:solidFill>
                <a:latin typeface="Consolas" panose="020B0609020204030204" pitchFamily="49" charset="0"/>
              </a:rPr>
              <a:t>miao</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eat bone</a:t>
            </a:r>
          </a:p>
          <a:p>
            <a:r>
              <a:rPr lang="en-US" altLang="zh-CN" dirty="0" err="1">
                <a:solidFill>
                  <a:srgbClr val="000000"/>
                </a:solidFill>
                <a:latin typeface="Consolas" panose="020B0609020204030204" pitchFamily="49" charset="0"/>
              </a:rPr>
              <a:t>wang</a:t>
            </a:r>
            <a:r>
              <a:rPr lang="en-US" altLang="zh-CN" dirty="0">
                <a:solidFill>
                  <a:srgbClr val="000000"/>
                </a:solidFill>
                <a:latin typeface="Consolas" panose="020B0609020204030204" pitchFamily="49" charset="0"/>
              </a:rPr>
              <a:t>~</a:t>
            </a:r>
            <a:endParaRPr lang="zh-CN" altLang="en-US" dirty="0"/>
          </a:p>
        </p:txBody>
      </p:sp>
      <p:sp>
        <p:nvSpPr>
          <p:cNvPr id="7" name="矩形 6"/>
          <p:cNvSpPr/>
          <p:nvPr/>
        </p:nvSpPr>
        <p:spPr>
          <a:xfrm>
            <a:off x="8096188" y="2318618"/>
            <a:ext cx="2470274" cy="52322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en-US" altLang="zh-CN" sz="2800" dirty="0">
                <a:solidFill>
                  <a:srgbClr val="000000"/>
                </a:solidFill>
                <a:latin typeface="Consolas" panose="020B0609020204030204" pitchFamily="49" charset="0"/>
              </a:rPr>
              <a:t>Animal</a:t>
            </a:r>
            <a:r>
              <a:rPr lang="zh-CN" altLang="en-US" sz="2800" dirty="0">
                <a:solidFill>
                  <a:srgbClr val="000000"/>
                </a:solidFill>
                <a:latin typeface="Consolas" panose="020B0609020204030204" pitchFamily="49" charset="0"/>
              </a:rPr>
              <a:t>类结果</a:t>
            </a:r>
            <a:endParaRPr lang="en-US" altLang="zh-CN" sz="2800" kern="0" dirty="0">
              <a:solidFill>
                <a:prstClr val="black"/>
              </a:solidFill>
              <a:latin typeface="Calibri"/>
              <a:ea typeface="宋体" panose="02010600030101010101" pitchFamily="2" charset="-122"/>
            </a:endParaRPr>
          </a:p>
        </p:txBody>
      </p:sp>
      <p:sp>
        <p:nvSpPr>
          <p:cNvPr id="9" name="矩形 8"/>
          <p:cNvSpPr/>
          <p:nvPr/>
        </p:nvSpPr>
        <p:spPr>
          <a:xfrm>
            <a:off x="8096188" y="2931234"/>
            <a:ext cx="2470274" cy="52322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en-US" altLang="zh-CN" sz="2800" dirty="0">
                <a:solidFill>
                  <a:srgbClr val="000000"/>
                </a:solidFill>
                <a:latin typeface="Consolas" panose="020B0609020204030204" pitchFamily="49" charset="0"/>
              </a:rPr>
              <a:t>Cat</a:t>
            </a:r>
            <a:r>
              <a:rPr lang="zh-CN" altLang="en-US" sz="2800" dirty="0">
                <a:solidFill>
                  <a:srgbClr val="000000"/>
                </a:solidFill>
                <a:latin typeface="Consolas" panose="020B0609020204030204" pitchFamily="49" charset="0"/>
              </a:rPr>
              <a:t>类结果</a:t>
            </a:r>
            <a:endParaRPr lang="en-US" altLang="zh-CN" sz="2800" kern="0" dirty="0">
              <a:solidFill>
                <a:prstClr val="black"/>
              </a:solidFill>
              <a:latin typeface="Calibri"/>
              <a:ea typeface="宋体" panose="02010600030101010101" pitchFamily="2" charset="-122"/>
            </a:endParaRPr>
          </a:p>
        </p:txBody>
      </p:sp>
      <p:sp>
        <p:nvSpPr>
          <p:cNvPr id="10" name="矩形 9"/>
          <p:cNvSpPr/>
          <p:nvPr/>
        </p:nvSpPr>
        <p:spPr>
          <a:xfrm>
            <a:off x="8096188" y="3567782"/>
            <a:ext cx="2470274" cy="52322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en-US" altLang="zh-CN" sz="2800" dirty="0">
                <a:solidFill>
                  <a:srgbClr val="000000"/>
                </a:solidFill>
                <a:latin typeface="Consolas" panose="020B0609020204030204" pitchFamily="49" charset="0"/>
              </a:rPr>
              <a:t>Dog</a:t>
            </a:r>
            <a:r>
              <a:rPr lang="zh-CN" altLang="en-US" sz="2800" dirty="0">
                <a:solidFill>
                  <a:srgbClr val="000000"/>
                </a:solidFill>
                <a:latin typeface="Consolas" panose="020B0609020204030204" pitchFamily="49" charset="0"/>
              </a:rPr>
              <a:t>类结果</a:t>
            </a:r>
            <a:endParaRPr lang="en-US" altLang="zh-CN" sz="2800" kern="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67520991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重写应用场景</a:t>
            </a:r>
            <a:endParaRPr lang="zh-CN" altLang="en-US" dirty="0"/>
          </a:p>
        </p:txBody>
      </p:sp>
      <p:pic>
        <p:nvPicPr>
          <p:cNvPr id="3" name="图片 2"/>
          <p:cNvPicPr>
            <a:picLocks noChangeAspect="1"/>
          </p:cNvPicPr>
          <p:nvPr/>
        </p:nvPicPr>
        <p:blipFill>
          <a:blip r:embed="rId3"/>
          <a:stretch>
            <a:fillRect/>
          </a:stretch>
        </p:blipFill>
        <p:spPr>
          <a:xfrm>
            <a:off x="1847529" y="836713"/>
            <a:ext cx="7951943" cy="5627485"/>
          </a:xfrm>
          <a:prstGeom prst="rect">
            <a:avLst/>
          </a:prstGeom>
        </p:spPr>
      </p:pic>
      <p:sp>
        <p:nvSpPr>
          <p:cNvPr id="7" name="矩形 6"/>
          <p:cNvSpPr/>
          <p:nvPr/>
        </p:nvSpPr>
        <p:spPr>
          <a:xfrm>
            <a:off x="7392144" y="4876418"/>
            <a:ext cx="3275856" cy="156966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400" kern="0" dirty="0">
                <a:solidFill>
                  <a:prstClr val="black"/>
                </a:solidFill>
                <a:latin typeface="Calibri"/>
                <a:ea typeface="宋体" panose="02010600030101010101" pitchFamily="2" charset="-122"/>
              </a:rPr>
              <a:t>如果</a:t>
            </a:r>
            <a:r>
              <a:rPr lang="en-US" altLang="zh-CN" sz="2400" kern="0" dirty="0">
                <a:solidFill>
                  <a:prstClr val="black"/>
                </a:solidFill>
                <a:latin typeface="Calibri"/>
                <a:ea typeface="宋体" panose="02010600030101010101" pitchFamily="2" charset="-122"/>
              </a:rPr>
              <a:t>Animal</a:t>
            </a:r>
            <a:r>
              <a:rPr lang="zh-CN" altLang="en-US" sz="2400" kern="0" dirty="0">
                <a:solidFill>
                  <a:prstClr val="black"/>
                </a:solidFill>
                <a:latin typeface="Calibri"/>
                <a:ea typeface="宋体" panose="02010600030101010101" pitchFamily="2" charset="-122"/>
              </a:rPr>
              <a:t>类有很多子类呢？</a:t>
            </a:r>
            <a:endParaRPr lang="en-US" altLang="zh-CN" sz="2400" kern="0" dirty="0">
              <a:solidFill>
                <a:prstClr val="black"/>
              </a:solidFill>
              <a:latin typeface="Calibri"/>
              <a:ea typeface="宋体" panose="02010600030101010101" pitchFamily="2" charset="-122"/>
            </a:endParaRPr>
          </a:p>
          <a:p>
            <a:r>
              <a:rPr lang="en-US" altLang="zh-CN" sz="2400" kern="0" dirty="0" err="1">
                <a:solidFill>
                  <a:prstClr val="black"/>
                </a:solidFill>
                <a:latin typeface="Calibri"/>
                <a:ea typeface="宋体" panose="02010600030101010101" pitchFamily="2" charset="-122"/>
              </a:rPr>
              <a:t>PlayWithAnimal</a:t>
            </a:r>
            <a:r>
              <a:rPr lang="zh-CN" altLang="en-US" sz="2400" kern="0" dirty="0">
                <a:solidFill>
                  <a:prstClr val="black"/>
                </a:solidFill>
                <a:latin typeface="Calibri"/>
                <a:ea typeface="宋体" panose="02010600030101010101" pitchFamily="2" charset="-122"/>
              </a:rPr>
              <a:t>类中的</a:t>
            </a:r>
            <a:r>
              <a:rPr lang="en-US" altLang="zh-CN" sz="2400" kern="0" dirty="0">
                <a:solidFill>
                  <a:prstClr val="black"/>
                </a:solidFill>
                <a:latin typeface="Calibri"/>
                <a:ea typeface="宋体" panose="02010600030101010101" pitchFamily="2" charset="-122"/>
              </a:rPr>
              <a:t>play</a:t>
            </a:r>
            <a:r>
              <a:rPr lang="zh-CN" altLang="en-US" sz="2400" kern="0" dirty="0">
                <a:solidFill>
                  <a:prstClr val="black"/>
                </a:solidFill>
                <a:latin typeface="Calibri"/>
                <a:ea typeface="宋体" panose="02010600030101010101" pitchFamily="2" charset="-122"/>
              </a:rPr>
              <a:t>方法需要多次重载</a:t>
            </a:r>
            <a:endParaRPr lang="en-US" altLang="zh-CN" sz="2400" kern="0" dirty="0">
              <a:solidFill>
                <a:prstClr val="black"/>
              </a:solidFill>
              <a:latin typeface="Calibri"/>
              <a:ea typeface="宋体" panose="02010600030101010101" pitchFamily="2" charset="-122"/>
            </a:endParaRPr>
          </a:p>
        </p:txBody>
      </p:sp>
      <p:sp>
        <p:nvSpPr>
          <p:cNvPr id="9" name="矩形 8"/>
          <p:cNvSpPr/>
          <p:nvPr/>
        </p:nvSpPr>
        <p:spPr>
          <a:xfrm>
            <a:off x="1524000" y="5004960"/>
            <a:ext cx="2262158" cy="156966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400" kern="0" dirty="0">
                <a:solidFill>
                  <a:prstClr val="black"/>
                </a:solidFill>
                <a:latin typeface="Calibri"/>
                <a:ea typeface="宋体" panose="02010600030101010101" pitchFamily="2" charset="-122"/>
              </a:rPr>
              <a:t>增加一个类，和</a:t>
            </a:r>
            <a:r>
              <a:rPr lang="en-US" altLang="zh-CN" sz="2400" kern="0" dirty="0">
                <a:solidFill>
                  <a:prstClr val="black"/>
                </a:solidFill>
                <a:latin typeface="Calibri"/>
                <a:ea typeface="宋体" panose="02010600030101010101" pitchFamily="2" charset="-122"/>
              </a:rPr>
              <a:t>Dog</a:t>
            </a:r>
            <a:r>
              <a:rPr lang="zh-CN" altLang="en-US" sz="2400" kern="0" dirty="0">
                <a:solidFill>
                  <a:prstClr val="black"/>
                </a:solidFill>
                <a:latin typeface="Calibri"/>
                <a:ea typeface="宋体" panose="02010600030101010101" pitchFamily="2" charset="-122"/>
              </a:rPr>
              <a:t>和</a:t>
            </a:r>
            <a:r>
              <a:rPr lang="en-US" altLang="zh-CN" sz="2400" kern="0" dirty="0">
                <a:solidFill>
                  <a:prstClr val="black"/>
                </a:solidFill>
                <a:latin typeface="Calibri"/>
                <a:ea typeface="宋体" panose="02010600030101010101" pitchFamily="2" charset="-122"/>
              </a:rPr>
              <a:t>Cat</a:t>
            </a:r>
            <a:r>
              <a:rPr lang="zh-CN" altLang="en-US" sz="2400" kern="0" dirty="0">
                <a:solidFill>
                  <a:prstClr val="black"/>
                </a:solidFill>
                <a:latin typeface="Calibri"/>
                <a:ea typeface="宋体" panose="02010600030101010101" pitchFamily="2" charset="-122"/>
              </a:rPr>
              <a:t>是依赖关系，作为参数输入</a:t>
            </a:r>
            <a:endParaRPr lang="en-US" altLang="zh-CN" sz="2400" kern="0" dirty="0">
              <a:solidFill>
                <a:prstClr val="black"/>
              </a:solidFill>
              <a:latin typeface="Calibri"/>
              <a:ea typeface="宋体" panose="02010600030101010101" pitchFamily="2" charset="-122"/>
            </a:endParaRPr>
          </a:p>
        </p:txBody>
      </p:sp>
      <p:cxnSp>
        <p:nvCxnSpPr>
          <p:cNvPr id="10" name="直接箭头连接符 9"/>
          <p:cNvCxnSpPr/>
          <p:nvPr/>
        </p:nvCxnSpPr>
        <p:spPr bwMode="auto">
          <a:xfrm flipH="1">
            <a:off x="3812794" y="5661248"/>
            <a:ext cx="410999" cy="72008"/>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5487572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重写应用场景</a:t>
            </a:r>
            <a:endParaRPr lang="zh-CN" altLang="en-US" dirty="0"/>
          </a:p>
        </p:txBody>
      </p:sp>
      <p:sp>
        <p:nvSpPr>
          <p:cNvPr id="5" name="矩形 4"/>
          <p:cNvSpPr/>
          <p:nvPr/>
        </p:nvSpPr>
        <p:spPr>
          <a:xfrm>
            <a:off x="1775520" y="1179067"/>
            <a:ext cx="4572000" cy="3693319"/>
          </a:xfrm>
          <a:prstGeom prst="rect">
            <a:avLst/>
          </a:prstGeom>
        </p:spPr>
        <p:txBody>
          <a:bodyPr>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PlayWithAnimal</a:t>
            </a:r>
            <a:r>
              <a:rPr lang="en-US" altLang="zh-CN" b="1"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play(Cat </a:t>
            </a:r>
            <a:r>
              <a:rPr lang="en-US" altLang="zh-CN" b="1" dirty="0">
                <a:solidFill>
                  <a:srgbClr val="6A3E3E"/>
                </a:solidFill>
                <a:latin typeface="Consolas" panose="020B0609020204030204" pitchFamily="49" charset="0"/>
              </a:rPr>
              <a:t>cat</a:t>
            </a:r>
            <a:r>
              <a:rPr lang="en-US" altLang="zh-CN" b="1" dirty="0">
                <a:solidFill>
                  <a:srgbClr val="000000"/>
                </a:solidFill>
                <a:latin typeface="Consolas" panose="020B0609020204030204" pitchFamily="49" charset="0"/>
              </a:rPr>
              <a:t>) {</a:t>
            </a: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cat</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play(Dog </a:t>
            </a:r>
            <a:r>
              <a:rPr lang="en-US" altLang="zh-CN" b="1" dirty="0">
                <a:solidFill>
                  <a:srgbClr val="6A3E3E"/>
                </a:solidFill>
                <a:latin typeface="Consolas" panose="020B0609020204030204" pitchFamily="49" charset="0"/>
              </a:rPr>
              <a:t>dog</a:t>
            </a:r>
            <a:r>
              <a:rPr lang="en-US" altLang="zh-CN" b="1" dirty="0">
                <a:solidFill>
                  <a:srgbClr val="000000"/>
                </a:solidFill>
                <a:latin typeface="Consolas" panose="020B0609020204030204" pitchFamily="49" charset="0"/>
              </a:rPr>
              <a:t>) {</a:t>
            </a: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dog</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其他继承</a:t>
            </a:r>
            <a:r>
              <a:rPr lang="en-US" altLang="zh-CN" dirty="0">
                <a:solidFill>
                  <a:srgbClr val="000000"/>
                </a:solidFill>
                <a:latin typeface="Consolas" panose="020B0609020204030204" pitchFamily="49" charset="0"/>
              </a:rPr>
              <a:t>Animal</a:t>
            </a:r>
            <a:r>
              <a:rPr lang="zh-CN" altLang="en-US" dirty="0">
                <a:solidFill>
                  <a:srgbClr val="000000"/>
                </a:solidFill>
                <a:latin typeface="Consolas" panose="020B0609020204030204" pitchFamily="49" charset="0"/>
              </a:rPr>
              <a:t>类的重载的方法，</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可能会有很多歌</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
        <p:nvSpPr>
          <p:cNvPr id="6" name="矩形 5"/>
          <p:cNvSpPr/>
          <p:nvPr/>
        </p:nvSpPr>
        <p:spPr>
          <a:xfrm>
            <a:off x="6189563" y="1179066"/>
            <a:ext cx="4572000" cy="1754326"/>
          </a:xfrm>
          <a:prstGeom prst="rect">
            <a:avLst/>
          </a:prstGeom>
        </p:spPr>
        <p:txBody>
          <a:bodyPr>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PlayWithAnimal</a:t>
            </a:r>
            <a:r>
              <a:rPr lang="en-US" altLang="zh-CN" b="1"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play(</a:t>
            </a:r>
            <a:r>
              <a:rPr lang="en-US" altLang="zh-CN" b="1" dirty="0">
                <a:solidFill>
                  <a:srgbClr val="FF0000"/>
                </a:solidFill>
                <a:latin typeface="Consolas" panose="020B0609020204030204" pitchFamily="49" charset="0"/>
              </a:rPr>
              <a:t>Animal</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an</a:t>
            </a:r>
            <a:r>
              <a:rPr lang="en-US" altLang="zh-CN" b="1" dirty="0">
                <a:solidFill>
                  <a:srgbClr val="000000"/>
                </a:solidFill>
                <a:latin typeface="Consolas" panose="020B0609020204030204" pitchFamily="49" charset="0"/>
              </a:rPr>
              <a:t>) {</a:t>
            </a: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an</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11" name="下箭头 10"/>
          <p:cNvSpPr/>
          <p:nvPr/>
        </p:nvSpPr>
        <p:spPr bwMode="auto">
          <a:xfrm rot="15691014">
            <a:off x="5534846" y="2726840"/>
            <a:ext cx="749225" cy="1403960"/>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2000">
              <a:solidFill>
                <a:srgbClr val="FF6600"/>
              </a:solidFill>
              <a:latin typeface="Arial" panose="020B0604020202020204" pitchFamily="34" charset="0"/>
              <a:ea typeface="宋体" panose="02010600030101010101" pitchFamily="2" charset="-122"/>
            </a:endParaRPr>
          </a:p>
        </p:txBody>
      </p:sp>
      <p:sp>
        <p:nvSpPr>
          <p:cNvPr id="12" name="矩形 11"/>
          <p:cNvSpPr/>
          <p:nvPr/>
        </p:nvSpPr>
        <p:spPr>
          <a:xfrm>
            <a:off x="6150694" y="4087555"/>
            <a:ext cx="3708920" cy="1569660"/>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400" kern="0" dirty="0">
                <a:solidFill>
                  <a:prstClr val="black"/>
                </a:solidFill>
                <a:latin typeface="Calibri"/>
                <a:ea typeface="宋体" panose="02010600030101010101" pitchFamily="2" charset="-122"/>
              </a:rPr>
              <a:t>只需一个方法搞定，参数声明为父类的引用，传入实际参数时，调用生成对象的方法。来，试试吧</a:t>
            </a:r>
            <a:r>
              <a:rPr lang="en-US" altLang="zh-CN" sz="2400" kern="0" dirty="0">
                <a:solidFill>
                  <a:prstClr val="black"/>
                </a:solidFill>
                <a:latin typeface="Calibri"/>
                <a:ea typeface="宋体" panose="02010600030101010101" pitchFamily="2" charset="-122"/>
              </a:rPr>
              <a:t>~</a:t>
            </a:r>
            <a:endParaRPr lang="en-US" altLang="zh-CN" sz="2400" kern="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52457646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重写应用场景</a:t>
            </a:r>
            <a:r>
              <a:rPr lang="en-US" altLang="zh-CN" dirty="0" smtClean="0"/>
              <a:t>—</a:t>
            </a:r>
            <a:r>
              <a:rPr lang="zh-CN" altLang="en-US" dirty="0" smtClean="0"/>
              <a:t>测试</a:t>
            </a:r>
            <a:endParaRPr lang="zh-CN" altLang="en-US" dirty="0"/>
          </a:p>
        </p:txBody>
      </p:sp>
      <p:sp>
        <p:nvSpPr>
          <p:cNvPr id="4" name="矩形 3"/>
          <p:cNvSpPr/>
          <p:nvPr/>
        </p:nvSpPr>
        <p:spPr>
          <a:xfrm>
            <a:off x="1775520" y="762001"/>
            <a:ext cx="6966520" cy="4524315"/>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PlayWithAnimal</a:t>
            </a:r>
            <a:r>
              <a:rPr lang="en-US" altLang="zh-CN" b="1"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play(Animal </a:t>
            </a:r>
            <a:r>
              <a:rPr lang="en-US" altLang="zh-CN" b="1" dirty="0">
                <a:solidFill>
                  <a:srgbClr val="000000"/>
                </a:solidFill>
                <a:latin typeface="Consolas" panose="020B0609020204030204" pitchFamily="49" charset="0"/>
              </a:rPr>
              <a:t>animal</a:t>
            </a:r>
            <a:r>
              <a:rPr lang="en-US" altLang="zh-CN" b="1" dirty="0">
                <a:solidFill>
                  <a:srgbClr val="000000"/>
                </a:solidFill>
                <a:latin typeface="Consolas" panose="020B0609020204030204" pitchFamily="49" charset="0"/>
              </a:rPr>
              <a:t>) {</a:t>
            </a:r>
          </a:p>
          <a:p>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animal</a:t>
            </a:r>
            <a:r>
              <a:rPr lang="en-US" altLang="zh-CN" dirty="0" err="1">
                <a:solidFill>
                  <a:srgbClr val="000000"/>
                </a:solidFill>
                <a:latin typeface="Consolas" panose="020B0609020204030204" pitchFamily="49" charset="0"/>
              </a:rPr>
              <a:t>.shout</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lvl="1"/>
            <a:r>
              <a:rPr lang="en-US" altLang="zh-CN" dirty="0">
                <a:solidFill>
                  <a:srgbClr val="000000"/>
                </a:solidFill>
                <a:latin typeface="Consolas" panose="020B0609020204030204" pitchFamily="49" charset="0"/>
              </a:rPr>
              <a:t>Animal </a:t>
            </a:r>
            <a:r>
              <a:rPr lang="en-US" altLang="zh-CN" dirty="0" err="1">
                <a:solidFill>
                  <a:srgbClr val="6A3E3E"/>
                </a:solidFill>
                <a:latin typeface="Consolas" panose="020B0609020204030204" pitchFamily="49" charset="0"/>
              </a:rPr>
              <a:t>animal</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Animal();</a:t>
            </a:r>
          </a:p>
          <a:p>
            <a:pPr lvl="1"/>
            <a:r>
              <a:rPr lang="en-US" altLang="zh-CN" dirty="0">
                <a:solidFill>
                  <a:srgbClr val="000000"/>
                </a:solidFill>
                <a:latin typeface="Consolas" panose="020B0609020204030204" pitchFamily="49" charset="0"/>
              </a:rPr>
              <a:t>Animal </a:t>
            </a:r>
            <a:r>
              <a:rPr lang="en-US" altLang="zh-CN" dirty="0">
                <a:solidFill>
                  <a:srgbClr val="6A3E3E"/>
                </a:solidFill>
                <a:latin typeface="Consolas" panose="020B0609020204030204" pitchFamily="49" charset="0"/>
              </a:rPr>
              <a:t>cat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Cat();</a:t>
            </a:r>
          </a:p>
          <a:p>
            <a:pPr lvl="1"/>
            <a:r>
              <a:rPr lang="en-US" altLang="zh-CN" dirty="0">
                <a:solidFill>
                  <a:srgbClr val="000000"/>
                </a:solidFill>
                <a:latin typeface="Consolas" panose="020B0609020204030204" pitchFamily="49" charset="0"/>
              </a:rPr>
              <a:t>Animal </a:t>
            </a:r>
            <a:r>
              <a:rPr lang="en-US" altLang="zh-CN" dirty="0">
                <a:solidFill>
                  <a:srgbClr val="6A3E3E"/>
                </a:solidFill>
                <a:latin typeface="Consolas" panose="020B0609020204030204" pitchFamily="49" charset="0"/>
              </a:rPr>
              <a:t>dog</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Dog();</a:t>
            </a:r>
          </a:p>
          <a:p>
            <a:pPr lvl="1"/>
            <a:r>
              <a:rPr lang="en-US" altLang="zh-CN" dirty="0" err="1">
                <a:solidFill>
                  <a:srgbClr val="000000"/>
                </a:solidFill>
                <a:latin typeface="Consolas" panose="020B0609020204030204" pitchFamily="49" charset="0"/>
              </a:rPr>
              <a:t>PlayWithAnimal</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pwa</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PlayWithAnimal</a:t>
            </a:r>
            <a:r>
              <a:rPr lang="en-US" altLang="zh-CN" b="1" dirty="0">
                <a:solidFill>
                  <a:srgbClr val="000000"/>
                </a:solidFill>
                <a:latin typeface="Consolas" panose="020B0609020204030204" pitchFamily="49" charset="0"/>
              </a:rPr>
              <a:t>();</a:t>
            </a:r>
          </a:p>
          <a:p>
            <a:pPr lvl="1"/>
            <a:r>
              <a:rPr lang="en-US" altLang="zh-CN" dirty="0" err="1">
                <a:solidFill>
                  <a:srgbClr val="6A3E3E"/>
                </a:solidFill>
                <a:latin typeface="Consolas" panose="020B0609020204030204" pitchFamily="49" charset="0"/>
              </a:rPr>
              <a:t>pwa</a:t>
            </a:r>
            <a:r>
              <a:rPr lang="en-US" altLang="zh-CN" dirty="0" err="1">
                <a:solidFill>
                  <a:srgbClr val="000000"/>
                </a:solidFill>
                <a:latin typeface="Consolas" panose="020B0609020204030204" pitchFamily="49" charset="0"/>
              </a:rPr>
              <a:t>.play</a:t>
            </a:r>
            <a:r>
              <a:rPr lang="en-US" altLang="zh-CN" dirty="0">
                <a:solidFill>
                  <a:srgbClr val="000000"/>
                </a:solidFill>
                <a:latin typeface="Consolas" panose="020B0609020204030204" pitchFamily="49" charset="0"/>
              </a:rPr>
              <a:t>(</a:t>
            </a:r>
            <a:r>
              <a:rPr lang="en-US" altLang="zh-CN" dirty="0">
                <a:solidFill>
                  <a:srgbClr val="6A3E3E"/>
                </a:solidFill>
                <a:latin typeface="Consolas" panose="020B0609020204030204" pitchFamily="49" charset="0"/>
              </a:rPr>
              <a:t>animal</a:t>
            </a:r>
            <a:r>
              <a:rPr lang="en-US" altLang="zh-CN" dirty="0">
                <a:solidFill>
                  <a:srgbClr val="000000"/>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lvl="1"/>
            <a:r>
              <a:rPr lang="en-US" altLang="zh-CN" dirty="0" err="1">
                <a:solidFill>
                  <a:srgbClr val="6A3E3E"/>
                </a:solidFill>
                <a:latin typeface="Consolas" panose="020B0609020204030204" pitchFamily="49" charset="0"/>
              </a:rPr>
              <a:t>pwa</a:t>
            </a:r>
            <a:r>
              <a:rPr lang="en-US" altLang="zh-CN" dirty="0" err="1">
                <a:solidFill>
                  <a:srgbClr val="000000"/>
                </a:solidFill>
                <a:latin typeface="Consolas" panose="020B0609020204030204" pitchFamily="49" charset="0"/>
              </a:rPr>
              <a:t>.play</a:t>
            </a:r>
            <a:r>
              <a:rPr lang="en-US" altLang="zh-CN" dirty="0">
                <a:solidFill>
                  <a:srgbClr val="000000"/>
                </a:solidFill>
                <a:latin typeface="Consolas" panose="020B0609020204030204" pitchFamily="49" charset="0"/>
              </a:rPr>
              <a:t>(</a:t>
            </a:r>
            <a:r>
              <a:rPr lang="en-US" altLang="zh-CN" dirty="0">
                <a:solidFill>
                  <a:srgbClr val="6A3E3E"/>
                </a:solidFill>
                <a:latin typeface="Consolas" panose="020B0609020204030204" pitchFamily="49" charset="0"/>
              </a:rPr>
              <a:t>cat</a:t>
            </a:r>
            <a:r>
              <a:rPr lang="en-US" altLang="zh-CN" dirty="0">
                <a:solidFill>
                  <a:srgbClr val="000000"/>
                </a:solidFill>
                <a:latin typeface="Consolas" panose="020B0609020204030204" pitchFamily="49" charset="0"/>
              </a:rPr>
              <a:t>);</a:t>
            </a:r>
          </a:p>
          <a:p>
            <a:pPr lvl="1"/>
            <a:r>
              <a:rPr lang="en-US" altLang="zh-CN" dirty="0" err="1">
                <a:solidFill>
                  <a:srgbClr val="6A3E3E"/>
                </a:solidFill>
                <a:latin typeface="Consolas" panose="020B0609020204030204" pitchFamily="49" charset="0"/>
              </a:rPr>
              <a:t>pwa</a:t>
            </a:r>
            <a:r>
              <a:rPr lang="en-US" altLang="zh-CN" dirty="0" err="1">
                <a:solidFill>
                  <a:srgbClr val="000000"/>
                </a:solidFill>
                <a:latin typeface="Consolas" panose="020B0609020204030204" pitchFamily="49" charset="0"/>
              </a:rPr>
              <a:t>.play</a:t>
            </a:r>
            <a:r>
              <a:rPr lang="en-US" altLang="zh-CN" dirty="0">
                <a:solidFill>
                  <a:srgbClr val="000000"/>
                </a:solidFill>
                <a:latin typeface="Consolas" panose="020B0609020204030204" pitchFamily="49" charset="0"/>
              </a:rPr>
              <a:t>(</a:t>
            </a:r>
            <a:r>
              <a:rPr lang="en-US" altLang="zh-CN" dirty="0">
                <a:solidFill>
                  <a:srgbClr val="6A3E3E"/>
                </a:solidFill>
                <a:latin typeface="Consolas" panose="020B0609020204030204" pitchFamily="49" charset="0"/>
              </a:rPr>
              <a:t>dog</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
        <p:nvSpPr>
          <p:cNvPr id="9" name="矩形 8"/>
          <p:cNvSpPr/>
          <p:nvPr/>
        </p:nvSpPr>
        <p:spPr>
          <a:xfrm>
            <a:off x="7536161" y="4005065"/>
            <a:ext cx="2661503" cy="830997"/>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400" kern="0" dirty="0">
                <a:solidFill>
                  <a:prstClr val="black"/>
                </a:solidFill>
                <a:latin typeface="Calibri"/>
                <a:ea typeface="宋体" panose="02010600030101010101" pitchFamily="2" charset="-122"/>
              </a:rPr>
              <a:t>输出结果是什么呢？</a:t>
            </a:r>
            <a:endParaRPr lang="en-US" altLang="zh-CN" sz="2400" kern="0" dirty="0">
              <a:solidFill>
                <a:prstClr val="black"/>
              </a:solidFill>
              <a:latin typeface="Calibri"/>
              <a:ea typeface="宋体" panose="02010600030101010101" pitchFamily="2" charset="-122"/>
            </a:endParaRPr>
          </a:p>
          <a:p>
            <a:r>
              <a:rPr lang="zh-CN" altLang="en-US" sz="2400" kern="0" dirty="0">
                <a:solidFill>
                  <a:prstClr val="black"/>
                </a:solidFill>
                <a:latin typeface="Calibri"/>
                <a:ea typeface="宋体" panose="02010600030101010101" pitchFamily="2" charset="-122"/>
              </a:rPr>
              <a:t>是不是很方便？</a:t>
            </a:r>
            <a:endParaRPr lang="en-US" altLang="zh-CN" sz="2400" kern="0" dirty="0">
              <a:solidFill>
                <a:prstClr val="black"/>
              </a:solidFill>
              <a:latin typeface="Calibri"/>
              <a:ea typeface="宋体" panose="02010600030101010101" pitchFamily="2" charset="-122"/>
            </a:endParaRPr>
          </a:p>
        </p:txBody>
      </p:sp>
      <p:sp>
        <p:nvSpPr>
          <p:cNvPr id="5" name="矩形 4"/>
          <p:cNvSpPr/>
          <p:nvPr/>
        </p:nvSpPr>
        <p:spPr>
          <a:xfrm>
            <a:off x="6922463" y="908720"/>
            <a:ext cx="3639154" cy="1938992"/>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000" kern="0" dirty="0">
                <a:solidFill>
                  <a:prstClr val="black"/>
                </a:solidFill>
                <a:latin typeface="Calibri"/>
                <a:ea typeface="宋体" panose="02010600030101010101" pitchFamily="2" charset="-122"/>
              </a:rPr>
              <a:t>使用了向上转型，</a:t>
            </a:r>
            <a:r>
              <a:rPr lang="en-US" altLang="zh-CN" sz="2000" kern="0" dirty="0">
                <a:solidFill>
                  <a:prstClr val="black"/>
                </a:solidFill>
                <a:latin typeface="Calibri"/>
                <a:ea typeface="宋体" panose="02010600030101010101" pitchFamily="2" charset="-122"/>
              </a:rPr>
              <a:t>Cat</a:t>
            </a:r>
            <a:r>
              <a:rPr lang="zh-CN" altLang="en-US" sz="2000" kern="0" dirty="0">
                <a:solidFill>
                  <a:prstClr val="black"/>
                </a:solidFill>
                <a:latin typeface="Calibri"/>
                <a:ea typeface="宋体" panose="02010600030101010101" pitchFamily="2" charset="-122"/>
              </a:rPr>
              <a:t>，</a:t>
            </a:r>
            <a:r>
              <a:rPr lang="en-US" altLang="zh-CN" sz="2000" kern="0" dirty="0">
                <a:solidFill>
                  <a:prstClr val="black"/>
                </a:solidFill>
                <a:latin typeface="Calibri"/>
                <a:ea typeface="宋体" panose="02010600030101010101" pitchFamily="2" charset="-122"/>
              </a:rPr>
              <a:t>Dog</a:t>
            </a:r>
            <a:r>
              <a:rPr lang="zh-CN" altLang="en-US" sz="2000" kern="0" dirty="0">
                <a:solidFill>
                  <a:prstClr val="black"/>
                </a:solidFill>
                <a:latin typeface="Calibri"/>
                <a:ea typeface="宋体" panose="02010600030101010101" pitchFamily="2" charset="-122"/>
              </a:rPr>
              <a:t>都是</a:t>
            </a:r>
            <a:r>
              <a:rPr lang="en-US" altLang="zh-CN" sz="2000" kern="0" dirty="0">
                <a:solidFill>
                  <a:prstClr val="black"/>
                </a:solidFill>
                <a:latin typeface="Calibri"/>
                <a:ea typeface="宋体" panose="02010600030101010101" pitchFamily="2" charset="-122"/>
              </a:rPr>
              <a:t>Animal</a:t>
            </a:r>
            <a:r>
              <a:rPr lang="zh-CN" altLang="en-US" sz="2000" kern="0" dirty="0">
                <a:solidFill>
                  <a:prstClr val="black"/>
                </a:solidFill>
                <a:latin typeface="Calibri"/>
                <a:ea typeface="宋体" panose="02010600030101010101" pitchFamily="2" charset="-122"/>
              </a:rPr>
              <a:t>，所以可以使用。方法调用的时候调用的是生成对象的数据类型（即等号右侧的类型），这样就可以根据实际情况调用子类的方法了</a:t>
            </a:r>
            <a:endParaRPr lang="en-US" altLang="zh-CN" sz="2000" kern="0" dirty="0">
              <a:solidFill>
                <a:prstClr val="black"/>
              </a:solidFill>
              <a:latin typeface="Calibri"/>
              <a:ea typeface="宋体" panose="02010600030101010101" pitchFamily="2" charset="-122"/>
            </a:endParaRPr>
          </a:p>
        </p:txBody>
      </p:sp>
      <p:sp>
        <p:nvSpPr>
          <p:cNvPr id="6" name="矩形 5"/>
          <p:cNvSpPr/>
          <p:nvPr/>
        </p:nvSpPr>
        <p:spPr>
          <a:xfrm>
            <a:off x="3215681" y="5152767"/>
            <a:ext cx="2661503" cy="830997"/>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400" kern="0" dirty="0">
                <a:solidFill>
                  <a:prstClr val="black"/>
                </a:solidFill>
                <a:latin typeface="Calibri"/>
                <a:ea typeface="宋体" panose="02010600030101010101" pitchFamily="2" charset="-122"/>
              </a:rPr>
              <a:t>传入之后才知道该调用谁的方法</a:t>
            </a:r>
            <a:endParaRPr lang="en-US" altLang="zh-CN" sz="2400" kern="0" dirty="0">
              <a:solidFill>
                <a:prstClr val="black"/>
              </a:solidFill>
              <a:latin typeface="Calibri"/>
              <a:ea typeface="宋体" panose="02010600030101010101" pitchFamily="2" charset="-122"/>
            </a:endParaRPr>
          </a:p>
        </p:txBody>
      </p:sp>
      <p:cxnSp>
        <p:nvCxnSpPr>
          <p:cNvPr id="7" name="直接箭头连接符 6"/>
          <p:cNvCxnSpPr/>
          <p:nvPr/>
        </p:nvCxnSpPr>
        <p:spPr bwMode="auto">
          <a:xfrm>
            <a:off x="3719736" y="4005064"/>
            <a:ext cx="720080" cy="1008112"/>
          </a:xfrm>
          <a:prstGeom prst="straightConnector1">
            <a:avLst/>
          </a:prstGeom>
          <a:noFill/>
          <a:ln w="9525"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a:off x="3503712" y="4267710"/>
            <a:ext cx="792088" cy="745466"/>
          </a:xfrm>
          <a:prstGeom prst="straightConnector1">
            <a:avLst/>
          </a:prstGeom>
          <a:noFill/>
          <a:ln w="95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a:off x="3431704" y="4710238"/>
            <a:ext cx="792088" cy="302938"/>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731808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重写应用场景</a:t>
            </a:r>
            <a:endParaRPr lang="zh-CN" altLang="en-US" dirty="0"/>
          </a:p>
        </p:txBody>
      </p:sp>
      <p:sp>
        <p:nvSpPr>
          <p:cNvPr id="4" name="矩形 3"/>
          <p:cNvSpPr/>
          <p:nvPr/>
        </p:nvSpPr>
        <p:spPr>
          <a:xfrm>
            <a:off x="1847528" y="1700809"/>
            <a:ext cx="8064896" cy="954107"/>
          </a:xfrm>
          <a:prstGeom prst="rect">
            <a:avLst/>
          </a:prstGeom>
        </p:spPr>
        <p:txBody>
          <a:bodyPr wrap="square">
            <a:spAutoFit/>
          </a:bodyPr>
          <a:lstStyle/>
          <a:p>
            <a:pPr marL="457200" indent="-457200">
              <a:buFont typeface="Wingdings" panose="05000000000000000000" pitchFamily="2" charset="2"/>
              <a:buChar char="Ø"/>
            </a:pPr>
            <a:r>
              <a:rPr lang="zh-CN" altLang="en-US" sz="2800" dirty="0">
                <a:solidFill>
                  <a:srgbClr val="333333"/>
                </a:solidFill>
                <a:latin typeface="PingFang SC"/>
              </a:rPr>
              <a:t>继承了一个父类，当父类的方法无法满足子类需要时</a:t>
            </a:r>
            <a:r>
              <a:rPr lang="zh-CN" altLang="en-US" sz="2800" dirty="0">
                <a:solidFill>
                  <a:srgbClr val="333333"/>
                </a:solidFill>
                <a:latin typeface="PingFang SC"/>
              </a:rPr>
              <a:t>，重写</a:t>
            </a:r>
            <a:r>
              <a:rPr lang="zh-CN" altLang="en-US" sz="2800" dirty="0">
                <a:solidFill>
                  <a:srgbClr val="333333"/>
                </a:solidFill>
                <a:latin typeface="PingFang SC"/>
              </a:rPr>
              <a:t>从父类继承过来的</a:t>
            </a:r>
            <a:r>
              <a:rPr lang="zh-CN" altLang="en-US" sz="2800" dirty="0">
                <a:solidFill>
                  <a:srgbClr val="333333"/>
                </a:solidFill>
                <a:latin typeface="PingFang SC"/>
              </a:rPr>
              <a:t>方法</a:t>
            </a:r>
            <a:endParaRPr lang="en-US" altLang="zh-CN" sz="2800" dirty="0">
              <a:solidFill>
                <a:srgbClr val="333333"/>
              </a:solidFill>
              <a:latin typeface="PingFang SC"/>
            </a:endParaRPr>
          </a:p>
        </p:txBody>
      </p:sp>
    </p:spTree>
    <p:extLst>
      <p:ext uri="{BB962C8B-B14F-4D97-AF65-F5344CB8AC3E}">
        <p14:creationId xmlns:p14="http://schemas.microsoft.com/office/powerpoint/2010/main" val="28164005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重写注意事项</a:t>
            </a:r>
            <a:r>
              <a:rPr lang="en-US" altLang="zh-CN" dirty="0" smtClean="0"/>
              <a:t>1</a:t>
            </a:r>
            <a:endParaRPr lang="zh-CN" altLang="en-US" dirty="0"/>
          </a:p>
        </p:txBody>
      </p:sp>
      <p:sp>
        <p:nvSpPr>
          <p:cNvPr id="4" name="矩形 3"/>
          <p:cNvSpPr/>
          <p:nvPr/>
        </p:nvSpPr>
        <p:spPr>
          <a:xfrm>
            <a:off x="1991544" y="1412777"/>
            <a:ext cx="8064896" cy="954107"/>
          </a:xfrm>
          <a:prstGeom prst="rect">
            <a:avLst/>
          </a:prstGeom>
        </p:spPr>
        <p:txBody>
          <a:bodyPr wrap="square">
            <a:spAutoFit/>
          </a:bodyPr>
          <a:lstStyle/>
          <a:p>
            <a:pPr marL="457200" indent="-457200">
              <a:buFont typeface="Wingdings" panose="05000000000000000000" pitchFamily="2" charset="2"/>
              <a:buChar char="Ø"/>
            </a:pPr>
            <a:r>
              <a:rPr lang="zh-CN" altLang="en-US" sz="2800" dirty="0"/>
              <a:t>重写的方法与父类</a:t>
            </a:r>
            <a:r>
              <a:rPr lang="zh-CN" altLang="en-US" sz="2800" dirty="0"/>
              <a:t>方法名称</a:t>
            </a:r>
            <a:r>
              <a:rPr lang="en-US" altLang="zh-CN" sz="2800" dirty="0"/>
              <a:t>(</a:t>
            </a:r>
            <a:r>
              <a:rPr lang="zh-CN" altLang="en-US" sz="2800" dirty="0"/>
              <a:t>方法名称和参数列表</a:t>
            </a:r>
            <a:r>
              <a:rPr lang="en-US" altLang="zh-CN" sz="2800" dirty="0"/>
              <a:t>)</a:t>
            </a:r>
            <a:r>
              <a:rPr lang="zh-CN" altLang="en-US" sz="2800" dirty="0"/>
              <a:t>必须相同</a:t>
            </a:r>
            <a:endParaRPr lang="zh-CN" altLang="en-US" sz="2800" dirty="0"/>
          </a:p>
        </p:txBody>
      </p:sp>
      <p:sp>
        <p:nvSpPr>
          <p:cNvPr id="3" name="矩形 2"/>
          <p:cNvSpPr/>
          <p:nvPr/>
        </p:nvSpPr>
        <p:spPr>
          <a:xfrm>
            <a:off x="1407114" y="2673499"/>
            <a:ext cx="4760894" cy="1477328"/>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Animal {</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 {</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"eat </a:t>
            </a:r>
            <a:r>
              <a:rPr lang="en-US" altLang="zh-CN" b="1" i="1" dirty="0" err="1">
                <a:solidFill>
                  <a:srgbClr val="2A00FF"/>
                </a:solidFill>
                <a:latin typeface="Consolas" panose="020B0609020204030204" pitchFamily="49" charset="0"/>
              </a:rPr>
              <a:t>sth</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5735960" y="2629065"/>
            <a:ext cx="5068198" cy="1477328"/>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Cat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Animal{</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eat(String </a:t>
            </a:r>
            <a:r>
              <a:rPr lang="en-US" altLang="zh-CN" b="1" dirty="0" err="1">
                <a:solidFill>
                  <a:srgbClr val="6A3E3E"/>
                </a:solidFill>
                <a:highlight>
                  <a:srgbClr val="F0D8A8"/>
                </a:highlight>
                <a:latin typeface="Consolas" panose="020B0609020204030204" pitchFamily="49" charset="0"/>
              </a:rPr>
              <a:t>sth</a:t>
            </a:r>
            <a:r>
              <a:rPr lang="en-US" altLang="zh-CN" b="1" dirty="0">
                <a:solidFill>
                  <a:srgbClr val="000000"/>
                </a:solidFill>
                <a:highlight>
                  <a:srgbClr val="F0D8A8"/>
                </a:highlight>
                <a:latin typeface="Consolas" panose="020B0609020204030204" pitchFamily="49" charset="0"/>
              </a:rPr>
              <a:t>){</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"eat"</a:t>
            </a:r>
            <a:r>
              <a:rPr lang="en-US" altLang="zh-CN" b="1" i="1" dirty="0">
                <a:solidFill>
                  <a:srgbClr val="000000"/>
                </a:solidFill>
                <a:latin typeface="Consolas" panose="020B0609020204030204" pitchFamily="49" charset="0"/>
              </a:rPr>
              <a:t> +</a:t>
            </a:r>
            <a:r>
              <a:rPr lang="en-US" altLang="zh-CN" b="1" i="1" dirty="0" err="1">
                <a:solidFill>
                  <a:srgbClr val="6A3E3E"/>
                </a:solidFill>
                <a:highlight>
                  <a:srgbClr val="D4D4D4"/>
                </a:highlight>
                <a:latin typeface="Consolas" panose="020B0609020204030204" pitchFamily="49" charset="0"/>
              </a:rPr>
              <a:t>sth</a:t>
            </a:r>
            <a:r>
              <a:rPr lang="en-US" altLang="zh-CN" b="1" i="1" dirty="0">
                <a:solidFill>
                  <a:srgbClr val="000000"/>
                </a:solidFill>
                <a:highlight>
                  <a:srgbClr val="D4D4D4"/>
                </a:highlight>
                <a:latin typeface="Consolas" panose="020B0609020204030204" pitchFamily="49" charset="0"/>
              </a:rPr>
              <a:t>);</a:t>
            </a:r>
          </a:p>
          <a:p>
            <a:pPr lvl="1"/>
            <a:r>
              <a:rPr lang="en-US" altLang="zh-CN"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endParaRPr lang="zh-CN" altLang="en-US" dirty="0"/>
          </a:p>
        </p:txBody>
      </p:sp>
      <p:sp>
        <p:nvSpPr>
          <p:cNvPr id="6" name="矩形 5"/>
          <p:cNvSpPr/>
          <p:nvPr/>
        </p:nvSpPr>
        <p:spPr>
          <a:xfrm>
            <a:off x="2531604" y="4365104"/>
            <a:ext cx="6984776" cy="1938992"/>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400" kern="0" dirty="0">
                <a:solidFill>
                  <a:prstClr val="black"/>
                </a:solidFill>
                <a:latin typeface="Calibri"/>
                <a:ea typeface="宋体" panose="02010600030101010101" pitchFamily="2" charset="-122"/>
              </a:rPr>
              <a:t>编译通过，但不构成重写，只是在子类中又定义了另外一个方法</a:t>
            </a:r>
            <a:endParaRPr lang="en-US" altLang="zh-CN" sz="2400" kern="0" dirty="0">
              <a:solidFill>
                <a:prstClr val="black"/>
              </a:solidFill>
              <a:latin typeface="Calibri"/>
              <a:ea typeface="宋体" panose="02010600030101010101" pitchFamily="2" charset="-122"/>
            </a:endParaRPr>
          </a:p>
          <a:p>
            <a:r>
              <a:rPr lang="en-US" altLang="zh-CN" sz="2400" dirty="0"/>
              <a:t>Animal </a:t>
            </a:r>
            <a:r>
              <a:rPr lang="en-US" altLang="zh-CN" sz="2400" dirty="0"/>
              <a:t>cat = </a:t>
            </a:r>
            <a:r>
              <a:rPr lang="en-US" altLang="zh-CN" sz="2400" b="1" dirty="0"/>
              <a:t>new Cat();</a:t>
            </a:r>
          </a:p>
          <a:p>
            <a:r>
              <a:rPr lang="en-US" altLang="zh-CN" sz="2400" dirty="0" err="1"/>
              <a:t>cat.eat</a:t>
            </a:r>
            <a:r>
              <a:rPr lang="en-US" altLang="zh-CN" sz="2400" dirty="0"/>
              <a:t>();//</a:t>
            </a:r>
            <a:r>
              <a:rPr lang="zh-CN" altLang="en-US" sz="2400" dirty="0"/>
              <a:t>调用的父类</a:t>
            </a:r>
            <a:r>
              <a:rPr lang="en-US" altLang="zh-CN" sz="2400" dirty="0"/>
              <a:t>Animal</a:t>
            </a:r>
            <a:r>
              <a:rPr lang="zh-CN" altLang="en-US" sz="2400" dirty="0"/>
              <a:t>的方法</a:t>
            </a:r>
            <a:endParaRPr lang="en-US" altLang="zh-CN" sz="2400" dirty="0"/>
          </a:p>
          <a:p>
            <a:r>
              <a:rPr lang="en-US" altLang="zh-CN" sz="2400" dirty="0" err="1"/>
              <a:t>Cat.eat</a:t>
            </a:r>
            <a:r>
              <a:rPr lang="en-US" altLang="zh-CN" sz="2400" dirty="0"/>
              <a:t>(“fish”);//</a:t>
            </a:r>
            <a:r>
              <a:rPr lang="zh-CN" altLang="en-US" sz="2400" dirty="0"/>
              <a:t>调用的子类</a:t>
            </a:r>
            <a:r>
              <a:rPr lang="en-US" altLang="zh-CN" sz="2400" dirty="0"/>
              <a:t>Cat</a:t>
            </a:r>
            <a:r>
              <a:rPr lang="zh-CN" altLang="en-US" sz="2400" dirty="0"/>
              <a:t>类的方法</a:t>
            </a:r>
            <a:endParaRPr lang="en-US" altLang="zh-CN" sz="2400" dirty="0"/>
          </a:p>
        </p:txBody>
      </p:sp>
      <p:cxnSp>
        <p:nvCxnSpPr>
          <p:cNvPr id="8" name="直接箭头连接符 7"/>
          <p:cNvCxnSpPr/>
          <p:nvPr/>
        </p:nvCxnSpPr>
        <p:spPr bwMode="auto">
          <a:xfrm>
            <a:off x="4439816" y="3645024"/>
            <a:ext cx="1008112" cy="720080"/>
          </a:xfrm>
          <a:prstGeom prst="straightConnector1">
            <a:avLst/>
          </a:prstGeom>
          <a:noFill/>
          <a:ln w="9525"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flipH="1">
            <a:off x="6257256" y="3509566"/>
            <a:ext cx="756592" cy="88326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966387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重写注意事项</a:t>
            </a:r>
            <a:r>
              <a:rPr lang="en-US" altLang="zh-CN" dirty="0" smtClean="0"/>
              <a:t>2</a:t>
            </a:r>
            <a:endParaRPr lang="zh-CN" altLang="en-US" dirty="0"/>
          </a:p>
        </p:txBody>
      </p:sp>
      <p:sp>
        <p:nvSpPr>
          <p:cNvPr id="4" name="矩形 3"/>
          <p:cNvSpPr/>
          <p:nvPr/>
        </p:nvSpPr>
        <p:spPr>
          <a:xfrm>
            <a:off x="1991544" y="1412776"/>
            <a:ext cx="8064896" cy="523220"/>
          </a:xfrm>
          <a:prstGeom prst="rect">
            <a:avLst/>
          </a:prstGeom>
        </p:spPr>
        <p:txBody>
          <a:bodyPr wrap="square">
            <a:spAutoFit/>
          </a:bodyPr>
          <a:lstStyle/>
          <a:p>
            <a:pPr marL="457200" indent="-457200">
              <a:buFont typeface="Wingdings" panose="05000000000000000000" pitchFamily="2" charset="2"/>
              <a:buChar char="Ø"/>
            </a:pPr>
            <a:r>
              <a:rPr lang="zh-CN" altLang="en-US" sz="2800" dirty="0"/>
              <a:t>子类重写的方法访问修饰符范围不能低于父类</a:t>
            </a:r>
          </a:p>
        </p:txBody>
      </p:sp>
      <p:sp>
        <p:nvSpPr>
          <p:cNvPr id="5" name="矩形 4"/>
          <p:cNvSpPr/>
          <p:nvPr/>
        </p:nvSpPr>
        <p:spPr>
          <a:xfrm>
            <a:off x="1597025" y="2420888"/>
            <a:ext cx="4750495" cy="1477328"/>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Animal {</a:t>
            </a:r>
          </a:p>
          <a:p>
            <a:pPr lvl="1"/>
            <a:r>
              <a:rPr lang="en-US" altLang="zh-CN" b="1" dirty="0">
                <a:solidFill>
                  <a:srgbClr val="FF0000"/>
                </a:solidFill>
                <a:latin typeface="Consolas" panose="020B0609020204030204" pitchFamily="49" charset="0"/>
              </a:rPr>
              <a:t>public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 {</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"eat </a:t>
            </a:r>
            <a:r>
              <a:rPr lang="en-US" altLang="zh-CN" b="1" i="1" dirty="0" err="1">
                <a:solidFill>
                  <a:srgbClr val="2A00FF"/>
                </a:solidFill>
                <a:latin typeface="Consolas" panose="020B0609020204030204" pitchFamily="49" charset="0"/>
              </a:rPr>
              <a:t>sth</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3" name="矩形 2"/>
          <p:cNvSpPr/>
          <p:nvPr/>
        </p:nvSpPr>
        <p:spPr>
          <a:xfrm>
            <a:off x="5735960" y="2387179"/>
            <a:ext cx="4932040" cy="120032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a:solidFill>
                  <a:srgbClr val="FF0000"/>
                </a:solidFill>
                <a:latin typeface="Consolas" panose="020B0609020204030204" pitchFamily="49" charset="0"/>
              </a:rPr>
              <a:t>Cat extends Animal</a:t>
            </a:r>
            <a:r>
              <a:rPr lang="en-US" altLang="zh-CN" b="1" dirty="0">
                <a:solidFill>
                  <a:srgbClr val="000000"/>
                </a:solidFill>
                <a:latin typeface="Consolas" panose="020B0609020204030204" pitchFamily="49" charset="0"/>
              </a:rPr>
              <a:t>{</a:t>
            </a:r>
          </a:p>
          <a:p>
            <a:pPr lvl="1"/>
            <a:r>
              <a:rPr lang="en-US" altLang="zh-CN" b="1" dirty="0">
                <a:solidFill>
                  <a:srgbClr val="FF0000"/>
                </a:solidFill>
                <a:latin typeface="Consolas" panose="020B0609020204030204" pitchFamily="49" charset="0"/>
              </a:rPr>
              <a:t>protected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a:t>
            </a:r>
            <a:r>
              <a:rPr lang="en-US" altLang="zh-CN" b="1" u="sng" dirty="0">
                <a:solidFill>
                  <a:srgbClr val="000000"/>
                </a:solidFill>
                <a:latin typeface="Consolas" panose="020B0609020204030204" pitchFamily="49" charset="0"/>
              </a:rPr>
              <a:t>eat(){</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"eat fish"</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endParaRPr lang="zh-CN" altLang="en-US" dirty="0"/>
          </a:p>
        </p:txBody>
      </p:sp>
      <p:sp>
        <p:nvSpPr>
          <p:cNvPr id="6" name="矩形 5"/>
          <p:cNvSpPr/>
          <p:nvPr/>
        </p:nvSpPr>
        <p:spPr>
          <a:xfrm>
            <a:off x="3470567" y="4747366"/>
            <a:ext cx="4530787" cy="1200329"/>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400" kern="0" dirty="0">
                <a:solidFill>
                  <a:prstClr val="black"/>
                </a:solidFill>
                <a:latin typeface="Calibri"/>
                <a:ea typeface="宋体" panose="02010600030101010101" pitchFamily="2" charset="-122"/>
              </a:rPr>
              <a:t>编译报错通过，子类重写的方法访问权限是</a:t>
            </a:r>
            <a:r>
              <a:rPr lang="en-US" altLang="zh-CN" sz="2400" kern="0" dirty="0">
                <a:solidFill>
                  <a:prstClr val="black"/>
                </a:solidFill>
                <a:latin typeface="Calibri"/>
                <a:ea typeface="宋体" panose="02010600030101010101" pitchFamily="2" charset="-122"/>
              </a:rPr>
              <a:t>protected</a:t>
            </a:r>
            <a:r>
              <a:rPr lang="zh-CN" altLang="en-US" sz="2400" kern="0" dirty="0">
                <a:solidFill>
                  <a:prstClr val="black"/>
                </a:solidFill>
                <a:latin typeface="Calibri"/>
                <a:ea typeface="宋体" panose="02010600030101010101" pitchFamily="2" charset="-122"/>
              </a:rPr>
              <a:t>，而父类是</a:t>
            </a:r>
            <a:r>
              <a:rPr lang="en-US" altLang="zh-CN" sz="2400" kern="0" dirty="0">
                <a:solidFill>
                  <a:prstClr val="black"/>
                </a:solidFill>
                <a:latin typeface="Calibri"/>
                <a:ea typeface="宋体" panose="02010600030101010101" pitchFamily="2" charset="-122"/>
              </a:rPr>
              <a:t>public</a:t>
            </a:r>
            <a:r>
              <a:rPr lang="zh-CN" altLang="en-US" sz="2400" kern="0" dirty="0">
                <a:solidFill>
                  <a:prstClr val="black"/>
                </a:solidFill>
                <a:latin typeface="Calibri"/>
                <a:ea typeface="宋体" panose="02010600030101010101" pitchFamily="2" charset="-122"/>
              </a:rPr>
              <a:t>，方法访问权限降低了</a:t>
            </a:r>
            <a:endParaRPr lang="en-US" altLang="zh-CN" sz="2400" kern="0" dirty="0">
              <a:solidFill>
                <a:prstClr val="black"/>
              </a:solidFill>
              <a:latin typeface="Calibri"/>
              <a:ea typeface="宋体" panose="02010600030101010101" pitchFamily="2" charset="-122"/>
            </a:endParaRPr>
          </a:p>
        </p:txBody>
      </p:sp>
      <p:cxnSp>
        <p:nvCxnSpPr>
          <p:cNvPr id="7" name="直接箭头连接符 6"/>
          <p:cNvCxnSpPr/>
          <p:nvPr/>
        </p:nvCxnSpPr>
        <p:spPr bwMode="auto">
          <a:xfrm>
            <a:off x="4061520" y="3873829"/>
            <a:ext cx="594320" cy="654457"/>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flipH="1">
            <a:off x="6347520" y="3645025"/>
            <a:ext cx="756592" cy="88326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5990476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重写注意事项</a:t>
            </a:r>
            <a:r>
              <a:rPr lang="en-US" altLang="zh-CN" dirty="0" smtClean="0"/>
              <a:t>3</a:t>
            </a:r>
            <a:endParaRPr lang="zh-CN" altLang="en-US" dirty="0"/>
          </a:p>
        </p:txBody>
      </p:sp>
      <p:sp>
        <p:nvSpPr>
          <p:cNvPr id="4" name="矩形 3"/>
          <p:cNvSpPr/>
          <p:nvPr/>
        </p:nvSpPr>
        <p:spPr>
          <a:xfrm>
            <a:off x="1991544" y="1412776"/>
            <a:ext cx="8064896" cy="523220"/>
          </a:xfrm>
          <a:prstGeom prst="rect">
            <a:avLst/>
          </a:prstGeom>
        </p:spPr>
        <p:txBody>
          <a:bodyPr wrap="square">
            <a:spAutoFit/>
          </a:bodyPr>
          <a:lstStyle/>
          <a:p>
            <a:pPr marL="457200" indent="-457200">
              <a:buFont typeface="Wingdings" panose="05000000000000000000" pitchFamily="2" charset="2"/>
              <a:buChar char="Ø"/>
            </a:pPr>
            <a:r>
              <a:rPr lang="zh-CN" altLang="en-US" sz="2800" dirty="0"/>
              <a:t>父类的私有方法不能被重写</a:t>
            </a:r>
          </a:p>
        </p:txBody>
      </p:sp>
      <p:sp>
        <p:nvSpPr>
          <p:cNvPr id="3" name="矩形 2"/>
          <p:cNvSpPr/>
          <p:nvPr/>
        </p:nvSpPr>
        <p:spPr>
          <a:xfrm>
            <a:off x="1541735" y="2585265"/>
            <a:ext cx="4572000" cy="1200329"/>
          </a:xfrm>
          <a:prstGeom prst="rect">
            <a:avLst/>
          </a:prstGeom>
        </p:spPr>
        <p:txBody>
          <a:bodyPr>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Animal {</a:t>
            </a:r>
          </a:p>
          <a:p>
            <a:pPr lvl="1"/>
            <a:r>
              <a:rPr lang="en-US" altLang="zh-CN" b="1" dirty="0">
                <a:solidFill>
                  <a:srgbClr val="FF0000"/>
                </a:solidFill>
                <a:latin typeface="Consolas" panose="020B0609020204030204" pitchFamily="49" charset="0"/>
              </a:rPr>
              <a:t>private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 {</a:t>
            </a:r>
          </a:p>
          <a:p>
            <a:pPr lvl="1"/>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"eat </a:t>
            </a:r>
            <a:r>
              <a:rPr lang="en-US" altLang="zh-CN" b="1" i="1" dirty="0" err="1">
                <a:solidFill>
                  <a:srgbClr val="2A00FF"/>
                </a:solidFill>
                <a:latin typeface="Consolas" panose="020B0609020204030204" pitchFamily="49" charset="0"/>
              </a:rPr>
              <a:t>sth</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5771976" y="2543615"/>
            <a:ext cx="4896544" cy="120032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Cat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Animal{</a:t>
            </a:r>
          </a:p>
          <a:p>
            <a:pPr lvl="1"/>
            <a:r>
              <a:rPr lang="en-US" altLang="zh-CN" b="1" dirty="0">
                <a:solidFill>
                  <a:srgbClr val="FF0000"/>
                </a:solidFill>
                <a:latin typeface="Consolas" panose="020B0609020204030204" pitchFamily="49" charset="0"/>
              </a:rPr>
              <a:t>public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a:t>
            </a:r>
            <a:r>
              <a:rPr lang="en-US" altLang="zh-CN" b="1" i="1" dirty="0" err="1">
                <a:solidFill>
                  <a:srgbClr val="000000"/>
                </a:solidFill>
                <a:highlight>
                  <a:srgbClr val="D4D4D4"/>
                </a:highlight>
                <a:latin typeface="Consolas" panose="020B0609020204030204" pitchFamily="49" charset="0"/>
              </a:rPr>
              <a:t>println</a:t>
            </a:r>
            <a:r>
              <a:rPr lang="en-US" altLang="zh-CN" b="1" i="1" dirty="0">
                <a:solidFill>
                  <a:srgbClr val="000000"/>
                </a:solidFill>
                <a:highlight>
                  <a:srgbClr val="D4D4D4"/>
                </a:highlight>
                <a:latin typeface="Consolas" panose="020B0609020204030204" pitchFamily="49" charset="0"/>
              </a:rPr>
              <a:t>(</a:t>
            </a:r>
            <a:r>
              <a:rPr lang="en-US" altLang="zh-CN" b="1" i="1" dirty="0">
                <a:solidFill>
                  <a:srgbClr val="2A00FF"/>
                </a:solidFill>
                <a:highlight>
                  <a:srgbClr val="D4D4D4"/>
                </a:highlight>
                <a:latin typeface="Consolas" panose="020B0609020204030204" pitchFamily="49" charset="0"/>
              </a:rPr>
              <a:t>"eat fish"</a:t>
            </a:r>
            <a:r>
              <a:rPr lang="en-US" altLang="zh-CN" b="1" i="1" dirty="0">
                <a:solidFill>
                  <a:srgbClr val="000000"/>
                </a:solidFill>
                <a:highlight>
                  <a:srgbClr val="D4D4D4"/>
                </a:highlight>
                <a:latin typeface="Consolas" panose="020B0609020204030204" pitchFamily="49" charset="0"/>
              </a:rPr>
              <a:t>);</a:t>
            </a:r>
          </a:p>
          <a:p>
            <a:pPr lvl="1"/>
            <a:r>
              <a:rPr lang="en-US" altLang="zh-CN" dirty="0">
                <a:solidFill>
                  <a:srgbClr val="000000"/>
                </a:solidFill>
                <a:latin typeface="Consolas" panose="020B0609020204030204" pitchFamily="49" charset="0"/>
              </a:rPr>
              <a:t>}</a:t>
            </a:r>
            <a:endParaRPr lang="zh-CN" altLang="en-US" dirty="0"/>
          </a:p>
        </p:txBody>
      </p:sp>
      <p:sp>
        <p:nvSpPr>
          <p:cNvPr id="6" name="矩形 5"/>
          <p:cNvSpPr/>
          <p:nvPr/>
        </p:nvSpPr>
        <p:spPr>
          <a:xfrm>
            <a:off x="1919536" y="4693851"/>
            <a:ext cx="8208912" cy="1323439"/>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000" kern="0" dirty="0">
                <a:solidFill>
                  <a:prstClr val="black"/>
                </a:solidFill>
                <a:latin typeface="Calibri"/>
                <a:ea typeface="宋体" panose="02010600030101010101" pitchFamily="2" charset="-122"/>
              </a:rPr>
              <a:t>这两个方法，没关系了，不构成重写。因为子类访问不到这个方法</a:t>
            </a:r>
            <a:endParaRPr lang="en-US" altLang="zh-CN" sz="2000" kern="0" dirty="0">
              <a:solidFill>
                <a:prstClr val="black"/>
              </a:solidFill>
              <a:latin typeface="Calibri"/>
              <a:ea typeface="宋体" panose="02010600030101010101" pitchFamily="2" charset="-122"/>
            </a:endParaRPr>
          </a:p>
          <a:p>
            <a:r>
              <a:rPr lang="en-US" altLang="zh-CN" sz="2000" dirty="0"/>
              <a:t>Animal cat = </a:t>
            </a:r>
            <a:r>
              <a:rPr lang="en-US" altLang="zh-CN" sz="2000" b="1" dirty="0"/>
              <a:t>new Cat();</a:t>
            </a:r>
          </a:p>
          <a:p>
            <a:r>
              <a:rPr lang="en-US" altLang="zh-CN" sz="2000" dirty="0" err="1"/>
              <a:t>cat.eat</a:t>
            </a:r>
            <a:r>
              <a:rPr lang="en-US" altLang="zh-CN" sz="2000" dirty="0"/>
              <a:t>();</a:t>
            </a:r>
          </a:p>
          <a:p>
            <a:r>
              <a:rPr lang="zh-CN" altLang="en-US" sz="2000" kern="0" dirty="0">
                <a:solidFill>
                  <a:prstClr val="black"/>
                </a:solidFill>
                <a:latin typeface="Calibri"/>
                <a:ea typeface="宋体" panose="02010600030101010101" pitchFamily="2" charset="-122"/>
              </a:rPr>
              <a:t>这样会报错，访问的是</a:t>
            </a:r>
            <a:r>
              <a:rPr lang="en-US" altLang="zh-CN" sz="2000" dirty="0"/>
              <a:t>Animal </a:t>
            </a:r>
            <a:r>
              <a:rPr lang="zh-CN" altLang="en-US" sz="2000" dirty="0"/>
              <a:t>的</a:t>
            </a:r>
            <a:r>
              <a:rPr lang="en-US" altLang="zh-CN" sz="2000" dirty="0"/>
              <a:t>eat</a:t>
            </a:r>
            <a:r>
              <a:rPr lang="zh-CN" altLang="en-US" sz="2000" dirty="0"/>
              <a:t>方法，</a:t>
            </a:r>
            <a:r>
              <a:rPr lang="en-US" altLang="zh-CN" sz="2000" dirty="0"/>
              <a:t>private</a:t>
            </a:r>
            <a:r>
              <a:rPr lang="zh-CN" altLang="en-US" sz="2000" dirty="0"/>
              <a:t>访问权限，无法访问</a:t>
            </a:r>
            <a:endParaRPr lang="en-US" altLang="zh-CN" sz="2000" kern="0" dirty="0">
              <a:solidFill>
                <a:prstClr val="black"/>
              </a:solidFill>
              <a:latin typeface="Calibri"/>
              <a:ea typeface="宋体" panose="02010600030101010101" pitchFamily="2" charset="-122"/>
            </a:endParaRPr>
          </a:p>
        </p:txBody>
      </p:sp>
      <p:cxnSp>
        <p:nvCxnSpPr>
          <p:cNvPr id="7" name="直接箭头连接符 6"/>
          <p:cNvCxnSpPr/>
          <p:nvPr/>
        </p:nvCxnSpPr>
        <p:spPr bwMode="auto">
          <a:xfrm>
            <a:off x="4871864" y="3759260"/>
            <a:ext cx="594320" cy="682298"/>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flipH="1">
            <a:off x="6507560" y="3597908"/>
            <a:ext cx="756592" cy="88326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621347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nvSpPr>
        <p:spPr bwMode="auto">
          <a:xfrm>
            <a:off x="2308225" y="1276350"/>
            <a:ext cx="7645400"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33400" indent="-533400">
              <a:spcBef>
                <a:spcPct val="20000"/>
              </a:spcBef>
              <a:buClr>
                <a:srgbClr val="7691E6"/>
              </a:buClr>
              <a:buFont typeface="Wingdings" panose="05000000000000000000" pitchFamily="2" charset="2"/>
              <a:buChar char="n"/>
              <a:defRPr sz="2800" b="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rgbClr val="7691E6"/>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rgbClr val="7691E6"/>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rgbClr val="7691E6"/>
              </a:buClr>
              <a:buFont typeface="Wingdings" panose="05000000000000000000" pitchFamily="2" charset="2"/>
              <a:buChar char="n"/>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rgbClr val="7691E6"/>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9pPr>
          </a:lstStyle>
          <a:p>
            <a:pPr>
              <a:buSzPct val="80000"/>
              <a:buFont typeface="Wingdings" panose="05000000000000000000" pitchFamily="2" charset="2"/>
              <a:buNone/>
            </a:pPr>
            <a:endParaRPr lang="zh-CN" altLang="zh-CN" dirty="0"/>
          </a:p>
        </p:txBody>
      </p:sp>
      <p:sp>
        <p:nvSpPr>
          <p:cNvPr id="2" name="标题 1"/>
          <p:cNvSpPr>
            <a:spLocks noGrp="1"/>
          </p:cNvSpPr>
          <p:nvPr>
            <p:ph type="title"/>
          </p:nvPr>
        </p:nvSpPr>
        <p:spPr/>
        <p:txBody>
          <a:bodyPr/>
          <a:lstStyle/>
          <a:p>
            <a:r>
              <a:rPr lang="zh-CN" altLang="en-US" dirty="0" smtClean="0"/>
              <a:t>什么是多态</a:t>
            </a:r>
            <a:endParaRPr lang="zh-CN" altLang="en-US" dirty="0"/>
          </a:p>
        </p:txBody>
      </p:sp>
      <p:sp>
        <p:nvSpPr>
          <p:cNvPr id="5" name="矩形 4"/>
          <p:cNvSpPr/>
          <p:nvPr/>
        </p:nvSpPr>
        <p:spPr>
          <a:xfrm>
            <a:off x="2135561" y="1700809"/>
            <a:ext cx="7458025" cy="830997"/>
          </a:xfrm>
          <a:prstGeom prst="rect">
            <a:avLst/>
          </a:prstGeom>
        </p:spPr>
        <p:txBody>
          <a:bodyPr wrap="square">
            <a:spAutoFit/>
          </a:bodyPr>
          <a:lstStyle/>
          <a:p>
            <a:pPr lvl="0"/>
            <a:r>
              <a:rPr lang="zh-CN" altLang="en-US" sz="2400" dirty="0">
                <a:latin typeface="Helvetica Neue"/>
              </a:rPr>
              <a:t>多态</a:t>
            </a:r>
            <a:r>
              <a:rPr lang="zh-CN" altLang="zh-CN" sz="2400" dirty="0">
                <a:latin typeface="Helvetica Neue"/>
              </a:rPr>
              <a:t>在</a:t>
            </a:r>
            <a:r>
              <a:rPr lang="en-US" altLang="zh-CN" sz="2400" dirty="0">
                <a:latin typeface="Helvetica Neue"/>
              </a:rPr>
              <a:t>Java</a:t>
            </a:r>
            <a:r>
              <a:rPr lang="zh-CN" altLang="zh-CN" sz="2400" dirty="0">
                <a:latin typeface="Helvetica Neue"/>
              </a:rPr>
              <a:t>中有</a:t>
            </a:r>
            <a:r>
              <a:rPr lang="zh-CN" altLang="zh-CN" sz="2400" dirty="0">
                <a:latin typeface="Helvetica Neue"/>
              </a:rPr>
              <a:t>两种</a:t>
            </a:r>
            <a:r>
              <a:rPr lang="zh-CN" altLang="en-US" sz="2400" dirty="0">
                <a:latin typeface="Helvetica Neue"/>
              </a:rPr>
              <a:t>表</a:t>
            </a:r>
            <a:r>
              <a:rPr lang="zh-CN" altLang="zh-CN" sz="2400" dirty="0">
                <a:latin typeface="Helvetica Neue"/>
              </a:rPr>
              <a:t>现</a:t>
            </a:r>
            <a:r>
              <a:rPr lang="zh-CN" altLang="zh-CN" sz="2400" dirty="0">
                <a:latin typeface="Helvetica Neue"/>
              </a:rPr>
              <a:t>：</a:t>
            </a:r>
          </a:p>
          <a:p>
            <a:pPr lvl="1"/>
            <a:r>
              <a:rPr lang="zh-CN" altLang="zh-CN" sz="2400" dirty="0">
                <a:latin typeface="Helvetica Neue"/>
              </a:rPr>
              <a:t>方法的重载</a:t>
            </a:r>
            <a:r>
              <a:rPr lang="en-US" altLang="zh-CN" sz="2400" dirty="0">
                <a:latin typeface="Helvetica Neue"/>
              </a:rPr>
              <a:t>(overload)</a:t>
            </a:r>
            <a:r>
              <a:rPr lang="zh-CN" altLang="zh-CN" sz="2400" dirty="0">
                <a:latin typeface="Helvetica Neue"/>
              </a:rPr>
              <a:t>和重写</a:t>
            </a:r>
            <a:r>
              <a:rPr lang="en-US" altLang="zh-CN" sz="2400" dirty="0">
                <a:latin typeface="Helvetica Neue"/>
              </a:rPr>
              <a:t>(overwrite)</a:t>
            </a:r>
            <a:endParaRPr lang="zh-CN" altLang="zh-CN" sz="2400" dirty="0">
              <a:latin typeface="Helvetica Neue"/>
            </a:endParaRPr>
          </a:p>
        </p:txBody>
      </p:sp>
    </p:spTree>
    <p:extLst>
      <p:ext uri="{BB962C8B-B14F-4D97-AF65-F5344CB8AC3E}">
        <p14:creationId xmlns:p14="http://schemas.microsoft.com/office/powerpoint/2010/main" val="1148652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nodePh="1">
                                  <p:stCondLst>
                                    <p:cond delay="0"/>
                                  </p:stCondLst>
                                  <p:endCondLst>
                                    <p:cond evt="begin" delay="0">
                                      <p:tn val="5"/>
                                    </p:cond>
                                  </p:endCondLst>
                                  <p:childTnLst>
                                    <p:set>
                                      <p:cBhvr>
                                        <p:cTn id="6" dur="1" fill="hold">
                                          <p:stCondLst>
                                            <p:cond delay="0"/>
                                          </p:stCondLst>
                                        </p:cTn>
                                        <p:tgtEl>
                                          <p:spTgt spid="32771">
                                            <p:txEl>
                                              <p:pRg st="0" end="0"/>
                                            </p:txEl>
                                          </p:spTgt>
                                        </p:tgtEl>
                                        <p:attrNameLst>
                                          <p:attrName>style.visibility</p:attrName>
                                        </p:attrNameLst>
                                      </p:cBhvr>
                                      <p:to>
                                        <p:strVal val="visible"/>
                                      </p:to>
                                    </p:set>
                                    <p:animEffect>
                                      <p:cBhvr>
                                        <p:cTn id="7" dur="500"/>
                                        <p:tgtEl>
                                          <p:spTgt spid="32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重写注意事项</a:t>
            </a:r>
            <a:r>
              <a:rPr lang="en-US" altLang="zh-CN" dirty="0" smtClean="0"/>
              <a:t>4</a:t>
            </a:r>
            <a:endParaRPr lang="zh-CN" altLang="en-US" dirty="0"/>
          </a:p>
        </p:txBody>
      </p:sp>
      <p:sp>
        <p:nvSpPr>
          <p:cNvPr id="4" name="矩形 3"/>
          <p:cNvSpPr/>
          <p:nvPr/>
        </p:nvSpPr>
        <p:spPr>
          <a:xfrm>
            <a:off x="1991544" y="1412776"/>
            <a:ext cx="8064896" cy="523220"/>
          </a:xfrm>
          <a:prstGeom prst="rect">
            <a:avLst/>
          </a:prstGeom>
        </p:spPr>
        <p:txBody>
          <a:bodyPr wrap="square">
            <a:spAutoFit/>
          </a:bodyPr>
          <a:lstStyle/>
          <a:p>
            <a:pPr marL="457200" indent="-457200">
              <a:buFont typeface="Wingdings" panose="05000000000000000000" pitchFamily="2" charset="2"/>
              <a:buChar char="Ø"/>
            </a:pPr>
            <a:r>
              <a:rPr lang="en-US" altLang="zh-CN" sz="2800" dirty="0"/>
              <a:t>static</a:t>
            </a:r>
            <a:r>
              <a:rPr lang="zh-CN" altLang="en-US" sz="2800" dirty="0"/>
              <a:t>修饰的方法不能被</a:t>
            </a:r>
            <a:r>
              <a:rPr lang="zh-CN" altLang="en-US" sz="2800" dirty="0"/>
              <a:t>重写</a:t>
            </a:r>
            <a:endParaRPr lang="zh-CN" altLang="en-US" sz="2800" dirty="0"/>
          </a:p>
        </p:txBody>
      </p:sp>
      <p:sp>
        <p:nvSpPr>
          <p:cNvPr id="5" name="矩形 4"/>
          <p:cNvSpPr/>
          <p:nvPr/>
        </p:nvSpPr>
        <p:spPr>
          <a:xfrm>
            <a:off x="2711624" y="4077072"/>
            <a:ext cx="6300700" cy="1938992"/>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000" dirty="0"/>
              <a:t>重写是发生在继承中且是针对非</a:t>
            </a:r>
            <a:r>
              <a:rPr lang="en-US" altLang="zh-CN" sz="2000" dirty="0"/>
              <a:t>static</a:t>
            </a:r>
            <a:r>
              <a:rPr lang="zh-CN" altLang="en-US" sz="2000" dirty="0"/>
              <a:t>方法</a:t>
            </a:r>
            <a:r>
              <a:rPr lang="zh-CN" altLang="en-US" sz="2000" dirty="0"/>
              <a:t>的</a:t>
            </a:r>
            <a:endParaRPr lang="en-US" altLang="zh-CN" sz="2000" dirty="0"/>
          </a:p>
          <a:p>
            <a:r>
              <a:rPr lang="zh-CN" altLang="en-US" sz="2000" kern="0" dirty="0">
                <a:solidFill>
                  <a:prstClr val="black"/>
                </a:solidFill>
                <a:latin typeface="Calibri"/>
                <a:ea typeface="宋体" panose="02010600030101010101" pitchFamily="2" charset="-122"/>
              </a:rPr>
              <a:t>语法上可以，但是方法调用的时候，</a:t>
            </a:r>
            <a:r>
              <a:rPr lang="en-US" altLang="zh-CN" sz="2000" b="1" dirty="0">
                <a:solidFill>
                  <a:srgbClr val="000000"/>
                </a:solidFill>
                <a:latin typeface="Consolas" panose="020B0609020204030204" pitchFamily="49" charset="0"/>
              </a:rPr>
              <a:t>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Animal</a:t>
            </a:r>
            <a:r>
              <a:rPr lang="zh-CN" altLang="en-US" sz="2000" b="1" dirty="0">
                <a:solidFill>
                  <a:srgbClr val="000000"/>
                </a:solidFill>
                <a:latin typeface="Consolas" panose="020B0609020204030204" pitchFamily="49" charset="0"/>
              </a:rPr>
              <a:t>类调用：</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Animal.eat</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Cat</a:t>
            </a:r>
            <a:r>
              <a:rPr lang="zh-CN" altLang="en-US" sz="2000" b="1" dirty="0">
                <a:solidFill>
                  <a:srgbClr val="000000"/>
                </a:solidFill>
                <a:latin typeface="Consolas" panose="020B0609020204030204" pitchFamily="49" charset="0"/>
              </a:rPr>
              <a:t>类调用：</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Cat.eat</a:t>
            </a:r>
            <a:r>
              <a:rPr lang="en-US"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zh-CN" altLang="en-US" sz="2000" b="1" kern="0" dirty="0">
                <a:solidFill>
                  <a:srgbClr val="000000"/>
                </a:solidFill>
                <a:latin typeface="Consolas" panose="020B0609020204030204" pitchFamily="49" charset="0"/>
                <a:ea typeface="宋体" panose="02010600030101010101" pitchFamily="2" charset="-122"/>
              </a:rPr>
              <a:t>这两个方法没关系，不能表现为多种形态，静态方法也不能被继承</a:t>
            </a:r>
            <a:endParaRPr lang="en-US" altLang="zh-CN" sz="2000" kern="0" dirty="0">
              <a:solidFill>
                <a:prstClr val="black"/>
              </a:solidFill>
              <a:latin typeface="Calibri"/>
              <a:ea typeface="宋体" panose="02010600030101010101" pitchFamily="2" charset="-122"/>
            </a:endParaRPr>
          </a:p>
        </p:txBody>
      </p:sp>
      <p:sp>
        <p:nvSpPr>
          <p:cNvPr id="3" name="矩形 2"/>
          <p:cNvSpPr/>
          <p:nvPr/>
        </p:nvSpPr>
        <p:spPr>
          <a:xfrm>
            <a:off x="1985839" y="2350819"/>
            <a:ext cx="4572000" cy="1477328"/>
          </a:xfrm>
          <a:prstGeom prst="rect">
            <a:avLst/>
          </a:prstGeom>
        </p:spPr>
        <p:txBody>
          <a:bodyPr>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Animal {</a:t>
            </a: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 {</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"eat </a:t>
            </a:r>
            <a:r>
              <a:rPr lang="en-US" altLang="zh-CN" b="1" i="1" dirty="0" err="1">
                <a:solidFill>
                  <a:srgbClr val="2A00FF"/>
                </a:solidFill>
                <a:latin typeface="Consolas" panose="020B0609020204030204" pitchFamily="49" charset="0"/>
              </a:rPr>
              <a:t>sth</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6" name="矩形 5"/>
          <p:cNvSpPr/>
          <p:nvPr/>
        </p:nvSpPr>
        <p:spPr>
          <a:xfrm>
            <a:off x="6007968" y="2326313"/>
            <a:ext cx="4572000" cy="1200329"/>
          </a:xfrm>
          <a:prstGeom prst="rect">
            <a:avLst/>
          </a:prstGeom>
        </p:spPr>
        <p:txBody>
          <a:bodyPr>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Cat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Animal{</a:t>
            </a: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highlight>
                  <a:srgbClr val="D4D4D4"/>
                </a:highlight>
                <a:latin typeface="Consolas" panose="020B0609020204030204" pitchFamily="49" charset="0"/>
              </a:rPr>
              <a:t>void</a:t>
            </a:r>
            <a:r>
              <a:rPr lang="en-US" altLang="zh-CN" b="1" dirty="0">
                <a:solidFill>
                  <a:srgbClr val="000000"/>
                </a:solidFill>
                <a:highlight>
                  <a:srgbClr val="D4D4D4"/>
                </a:highlight>
                <a:latin typeface="Consolas" panose="020B0609020204030204" pitchFamily="49" charset="0"/>
              </a:rPr>
              <a:t> eat(){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"eat fish"</a:t>
            </a:r>
            <a:r>
              <a:rPr lang="en-US" altLang="zh-CN" b="1" i="1" dirty="0">
                <a:solidFill>
                  <a:srgbClr val="000000"/>
                </a:solidFill>
                <a:latin typeface="Consolas" panose="020B0609020204030204" pitchFamily="49" charset="0"/>
              </a:rPr>
              <a:t>);</a:t>
            </a:r>
          </a:p>
          <a:p>
            <a:r>
              <a:rPr lang="en-US" altLang="zh-CN" dirty="0">
                <a:solidFill>
                  <a:srgbClr val="000000"/>
                </a:solidFill>
                <a:highlight>
                  <a:srgbClr val="D4D4D4"/>
                </a:highlight>
                <a:latin typeface="Consolas" panose="020B0609020204030204" pitchFamily="49" charset="0"/>
              </a:rPr>
              <a:t>}</a:t>
            </a:r>
            <a:endParaRPr lang="zh-CN" altLang="en-US" dirty="0"/>
          </a:p>
        </p:txBody>
      </p:sp>
      <p:cxnSp>
        <p:nvCxnSpPr>
          <p:cNvPr id="7" name="直接箭头连接符 6"/>
          <p:cNvCxnSpPr/>
          <p:nvPr/>
        </p:nvCxnSpPr>
        <p:spPr bwMode="auto">
          <a:xfrm>
            <a:off x="4583832" y="3394774"/>
            <a:ext cx="594320" cy="682298"/>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flipH="1">
            <a:off x="6219528" y="3233422"/>
            <a:ext cx="756592" cy="88326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603446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重写注意事项</a:t>
            </a:r>
            <a:r>
              <a:rPr lang="en-US" altLang="zh-CN" dirty="0" smtClean="0"/>
              <a:t>5</a:t>
            </a:r>
            <a:endParaRPr lang="zh-CN" altLang="en-US" dirty="0"/>
          </a:p>
        </p:txBody>
      </p:sp>
      <p:sp>
        <p:nvSpPr>
          <p:cNvPr id="4" name="矩形 3"/>
          <p:cNvSpPr/>
          <p:nvPr/>
        </p:nvSpPr>
        <p:spPr>
          <a:xfrm>
            <a:off x="1991544" y="1412776"/>
            <a:ext cx="8064896" cy="523220"/>
          </a:xfrm>
          <a:prstGeom prst="rect">
            <a:avLst/>
          </a:prstGeom>
        </p:spPr>
        <p:txBody>
          <a:bodyPr wrap="square">
            <a:spAutoFit/>
          </a:bodyPr>
          <a:lstStyle/>
          <a:p>
            <a:pPr marL="457200" indent="-457200">
              <a:buFont typeface="Wingdings" panose="05000000000000000000" pitchFamily="2" charset="2"/>
              <a:buChar char="Ø"/>
            </a:pPr>
            <a:r>
              <a:rPr lang="zh-CN" altLang="en-US" sz="2800" dirty="0"/>
              <a:t>构造方法不能被重写</a:t>
            </a:r>
            <a:endParaRPr lang="zh-CN" altLang="en-US" sz="2800" dirty="0"/>
          </a:p>
        </p:txBody>
      </p:sp>
      <p:sp>
        <p:nvSpPr>
          <p:cNvPr id="5" name="矩形 4"/>
          <p:cNvSpPr/>
          <p:nvPr/>
        </p:nvSpPr>
        <p:spPr>
          <a:xfrm>
            <a:off x="2711625" y="4149081"/>
            <a:ext cx="6185619" cy="1015663"/>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000" kern="0" dirty="0">
                <a:solidFill>
                  <a:prstClr val="black"/>
                </a:solidFill>
                <a:latin typeface="Calibri"/>
                <a:ea typeface="宋体" panose="02010600030101010101" pitchFamily="2" charset="-122"/>
              </a:rPr>
              <a:t>编译错误</a:t>
            </a:r>
            <a:endParaRPr lang="en-US" altLang="zh-CN" sz="2000" kern="0" dirty="0">
              <a:solidFill>
                <a:prstClr val="black"/>
              </a:solidFill>
              <a:latin typeface="Calibri"/>
              <a:ea typeface="宋体" panose="02010600030101010101" pitchFamily="2" charset="-122"/>
            </a:endParaRPr>
          </a:p>
          <a:p>
            <a:r>
              <a:rPr lang="zh-CN" altLang="en-US" sz="2000" kern="0" dirty="0">
                <a:solidFill>
                  <a:prstClr val="black"/>
                </a:solidFill>
                <a:latin typeface="Calibri"/>
                <a:ea typeface="宋体" panose="02010600030101010101" pitchFamily="2" charset="-122"/>
              </a:rPr>
              <a:t>类的构造方法和类名完全相同，因此构造方法不能被继承，不能被继承，也不能被重写</a:t>
            </a:r>
            <a:endParaRPr lang="en-US" altLang="zh-CN" sz="2000" kern="0" dirty="0">
              <a:solidFill>
                <a:prstClr val="black"/>
              </a:solidFill>
              <a:latin typeface="Calibri"/>
              <a:ea typeface="宋体" panose="02010600030101010101" pitchFamily="2" charset="-122"/>
            </a:endParaRPr>
          </a:p>
        </p:txBody>
      </p:sp>
      <p:sp>
        <p:nvSpPr>
          <p:cNvPr id="3" name="矩形 2"/>
          <p:cNvSpPr/>
          <p:nvPr/>
        </p:nvSpPr>
        <p:spPr>
          <a:xfrm>
            <a:off x="1984698" y="2179875"/>
            <a:ext cx="4572000" cy="1477328"/>
          </a:xfrm>
          <a:prstGeom prst="rect">
            <a:avLst/>
          </a:prstGeom>
        </p:spPr>
        <p:txBody>
          <a:bodyPr>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Animal {</a:t>
            </a: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Animal(){</a:t>
            </a: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6" name="矩形 5"/>
          <p:cNvSpPr/>
          <p:nvPr/>
        </p:nvSpPr>
        <p:spPr>
          <a:xfrm>
            <a:off x="5490715" y="2179876"/>
            <a:ext cx="4572000" cy="1200329"/>
          </a:xfrm>
          <a:prstGeom prst="rect">
            <a:avLst/>
          </a:prstGeom>
        </p:spPr>
        <p:txBody>
          <a:bodyPr>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Cat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Animal{</a:t>
            </a: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FF0000"/>
                </a:solidFill>
                <a:latin typeface="Consolas" panose="020B0609020204030204" pitchFamily="49" charset="0"/>
              </a:rPr>
              <a:t>Animal</a:t>
            </a:r>
            <a:r>
              <a:rPr lang="en-US" altLang="zh-CN" b="1"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cxnSp>
        <p:nvCxnSpPr>
          <p:cNvPr id="7" name="直接箭头连接符 6"/>
          <p:cNvCxnSpPr/>
          <p:nvPr/>
        </p:nvCxnSpPr>
        <p:spPr bwMode="auto">
          <a:xfrm>
            <a:off x="4367808" y="3380204"/>
            <a:ext cx="594320" cy="682298"/>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flipH="1">
            <a:off x="6003504" y="3218852"/>
            <a:ext cx="756592" cy="88326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637146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1204" y="38126"/>
            <a:ext cx="6324600" cy="762000"/>
          </a:xfrm>
        </p:spPr>
        <p:txBody>
          <a:bodyPr/>
          <a:lstStyle/>
          <a:p>
            <a:r>
              <a:rPr lang="zh-CN" altLang="en-US" dirty="0" smtClean="0"/>
              <a:t>多态不适用场景</a:t>
            </a:r>
            <a:endParaRPr lang="zh-CN" altLang="en-US" dirty="0"/>
          </a:p>
        </p:txBody>
      </p:sp>
      <p:sp>
        <p:nvSpPr>
          <p:cNvPr id="4" name="矩形 3"/>
          <p:cNvSpPr/>
          <p:nvPr/>
        </p:nvSpPr>
        <p:spPr>
          <a:xfrm>
            <a:off x="1991544" y="980729"/>
            <a:ext cx="8064896" cy="954107"/>
          </a:xfrm>
          <a:prstGeom prst="rect">
            <a:avLst/>
          </a:prstGeom>
        </p:spPr>
        <p:txBody>
          <a:bodyPr wrap="square">
            <a:spAutoFit/>
          </a:bodyPr>
          <a:lstStyle/>
          <a:p>
            <a:pPr marL="457200" indent="-457200">
              <a:buFont typeface="Wingdings" panose="05000000000000000000" pitchFamily="2" charset="2"/>
              <a:buChar char="Ø"/>
            </a:pPr>
            <a:r>
              <a:rPr lang="zh-CN" altLang="en-US" sz="2800" dirty="0"/>
              <a:t>子</a:t>
            </a:r>
            <a:r>
              <a:rPr lang="zh-CN" altLang="en-US" sz="2800" dirty="0"/>
              <a:t>类继承父类，但是使用场景主要是子类拓展的场景</a:t>
            </a:r>
            <a:endParaRPr lang="zh-CN" altLang="en-US" sz="2800" dirty="0"/>
          </a:p>
        </p:txBody>
      </p:sp>
      <p:pic>
        <p:nvPicPr>
          <p:cNvPr id="9" name="图片 8"/>
          <p:cNvPicPr>
            <a:picLocks noChangeAspect="1"/>
          </p:cNvPicPr>
          <p:nvPr/>
        </p:nvPicPr>
        <p:blipFill>
          <a:blip r:embed="rId3"/>
          <a:stretch>
            <a:fillRect/>
          </a:stretch>
        </p:blipFill>
        <p:spPr>
          <a:xfrm>
            <a:off x="1691950" y="1934835"/>
            <a:ext cx="8955462" cy="3467954"/>
          </a:xfrm>
          <a:prstGeom prst="rect">
            <a:avLst/>
          </a:prstGeom>
        </p:spPr>
      </p:pic>
    </p:spTree>
    <p:extLst>
      <p:ext uri="{BB962C8B-B14F-4D97-AF65-F5344CB8AC3E}">
        <p14:creationId xmlns:p14="http://schemas.microsoft.com/office/powerpoint/2010/main" val="17561286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1204" y="38126"/>
            <a:ext cx="6324600" cy="762000"/>
          </a:xfrm>
        </p:spPr>
        <p:txBody>
          <a:bodyPr/>
          <a:lstStyle/>
          <a:p>
            <a:r>
              <a:rPr lang="zh-CN" altLang="en-US" dirty="0" smtClean="0"/>
              <a:t>多态不适用场景</a:t>
            </a:r>
            <a:endParaRPr lang="zh-CN" altLang="en-US" dirty="0"/>
          </a:p>
        </p:txBody>
      </p:sp>
      <p:sp>
        <p:nvSpPr>
          <p:cNvPr id="3" name="矩形 2"/>
          <p:cNvSpPr/>
          <p:nvPr/>
        </p:nvSpPr>
        <p:spPr>
          <a:xfrm>
            <a:off x="1919536" y="980728"/>
            <a:ext cx="6678488" cy="5355312"/>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Cat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Animal {</a:t>
            </a: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eat() {</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"eat fish"</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pPr lvl="1"/>
            <a:endParaRPr lang="zh-CN" altLang="en-US" dirty="0">
              <a:latin typeface="Consolas" panose="020B0609020204030204" pitchFamily="49" charset="0"/>
            </a:endParaRP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shout() {</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2A00FF"/>
                </a:solidFill>
                <a:latin typeface="Consolas" panose="020B0609020204030204" pitchFamily="49" charset="0"/>
              </a:rPr>
              <a:t>miao</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pPr lvl="1"/>
            <a:endParaRPr lang="zh-CN" altLang="en-US" dirty="0">
              <a:latin typeface="Consolas" panose="020B0609020204030204" pitchFamily="49" charset="0"/>
            </a:endParaRP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climbTree</a:t>
            </a:r>
            <a:r>
              <a:rPr lang="en-US" altLang="zh-CN" b="1" dirty="0">
                <a:solidFill>
                  <a:srgbClr val="000000"/>
                </a:solidFill>
                <a:latin typeface="Consolas" panose="020B0609020204030204" pitchFamily="49" charset="0"/>
              </a:rPr>
              <a:t>() {</a:t>
            </a:r>
          </a:p>
          <a:p>
            <a:pPr lvl="1"/>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"climb a high tree"</a:t>
            </a:r>
            <a:r>
              <a:rPr lang="en-US" altLang="zh-CN" b="1" i="1" dirty="0">
                <a:solidFill>
                  <a:srgbClr val="00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pPr lvl="1"/>
            <a:endParaRPr lang="zh-CN" altLang="en-US" dirty="0">
              <a:latin typeface="Consolas" panose="020B0609020204030204" pitchFamily="49" charset="0"/>
            </a:endParaRPr>
          </a:p>
          <a:p>
            <a:pPr lvl="1"/>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lvl="2"/>
            <a:r>
              <a:rPr lang="en-US" altLang="zh-CN" dirty="0">
                <a:solidFill>
                  <a:srgbClr val="3F7F5F"/>
                </a:solidFill>
                <a:latin typeface="Consolas" panose="020B0609020204030204" pitchFamily="49" charset="0"/>
              </a:rPr>
              <a:t>// </a:t>
            </a:r>
            <a:r>
              <a:rPr lang="zh-CN" altLang="en-US" dirty="0">
                <a:solidFill>
                  <a:srgbClr val="3F7F5F"/>
                </a:solidFill>
                <a:latin typeface="Consolas" panose="020B0609020204030204" pitchFamily="49" charset="0"/>
              </a:rPr>
              <a:t>向上转型 声明为父类或父接口，</a:t>
            </a:r>
            <a:r>
              <a:rPr lang="en-US" altLang="zh-CN" dirty="0">
                <a:solidFill>
                  <a:srgbClr val="3F7F5F"/>
                </a:solidFill>
                <a:latin typeface="Consolas" panose="020B0609020204030204" pitchFamily="49" charset="0"/>
              </a:rPr>
              <a:t>new</a:t>
            </a:r>
            <a:r>
              <a:rPr lang="zh-CN" altLang="en-US" dirty="0">
                <a:solidFill>
                  <a:srgbClr val="3F7F5F"/>
                </a:solidFill>
                <a:latin typeface="Consolas" panose="020B0609020204030204" pitchFamily="49" charset="0"/>
              </a:rPr>
              <a:t>子类对象</a:t>
            </a:r>
          </a:p>
          <a:p>
            <a:pPr lvl="2"/>
            <a:r>
              <a:rPr lang="en-US" altLang="zh-CN" dirty="0">
                <a:solidFill>
                  <a:srgbClr val="000000"/>
                </a:solidFill>
                <a:latin typeface="Consolas" panose="020B0609020204030204" pitchFamily="49" charset="0"/>
              </a:rPr>
              <a:t>Animal </a:t>
            </a:r>
            <a:r>
              <a:rPr lang="en-US" altLang="zh-CN" dirty="0">
                <a:solidFill>
                  <a:srgbClr val="6A3E3E"/>
                </a:solidFill>
                <a:latin typeface="Consolas" panose="020B0609020204030204" pitchFamily="49" charset="0"/>
              </a:rPr>
              <a:t>cat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Cat();</a:t>
            </a:r>
          </a:p>
          <a:p>
            <a:pPr lvl="2"/>
            <a:r>
              <a:rPr lang="en-US" altLang="zh-CN" dirty="0">
                <a:solidFill>
                  <a:srgbClr val="FF0000"/>
                </a:solidFill>
                <a:latin typeface="Consolas" panose="020B0609020204030204" pitchFamily="49" charset="0"/>
              </a:rPr>
              <a:t>((Cat)cat).</a:t>
            </a:r>
            <a:r>
              <a:rPr lang="en-US" altLang="zh-CN" dirty="0" err="1">
                <a:solidFill>
                  <a:srgbClr val="FF0000"/>
                </a:solidFill>
                <a:latin typeface="Consolas" panose="020B0609020204030204" pitchFamily="49" charset="0"/>
              </a:rPr>
              <a:t>climbTree</a:t>
            </a:r>
            <a:r>
              <a:rPr lang="en-US" altLang="zh-CN" dirty="0">
                <a:solidFill>
                  <a:srgbClr val="FF0000"/>
                </a:solidFill>
                <a:latin typeface="Consolas" panose="020B0609020204030204" pitchFamily="49" charset="0"/>
              </a:rPr>
              <a:t>();</a:t>
            </a:r>
          </a:p>
          <a:p>
            <a:pPr lvl="1"/>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6" name="矩形 5"/>
          <p:cNvSpPr/>
          <p:nvPr/>
        </p:nvSpPr>
        <p:spPr>
          <a:xfrm>
            <a:off x="6023992" y="5373217"/>
            <a:ext cx="4355976" cy="1015663"/>
          </a:xfrm>
          <a:prstGeom prst="rect">
            <a:avLst/>
          </a:prstGeom>
          <a:solidFill>
            <a:sysClr val="window" lastClr="FFFFFF"/>
          </a:solidFill>
          <a:ln w="25400" cap="flat" cmpd="sng" algn="ctr">
            <a:solidFill>
              <a:srgbClr val="9BBB59"/>
            </a:solidFill>
            <a:prstDash val="solid"/>
          </a:ln>
          <a:effectLst/>
        </p:spPr>
        <p:txBody>
          <a:bodyPr wrap="square">
            <a:spAutoFit/>
          </a:bodyPr>
          <a:lstStyle/>
          <a:p>
            <a:r>
              <a:rPr lang="zh-CN" altLang="en-US" sz="2000" kern="0" dirty="0">
                <a:solidFill>
                  <a:prstClr val="black"/>
                </a:solidFill>
                <a:latin typeface="Calibri"/>
                <a:ea typeface="宋体" panose="02010600030101010101" pitchFamily="2" charset="-122"/>
              </a:rPr>
              <a:t>如果主要用于拓展的其他实现，声明为父类（父接口）或子类都可以，但是如果调用，需强制转换，向下转型</a:t>
            </a:r>
            <a:endParaRPr lang="en-US" altLang="zh-CN" sz="2000" kern="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87608088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9" name="矩形 8"/>
          <p:cNvSpPr/>
          <p:nvPr/>
        </p:nvSpPr>
        <p:spPr>
          <a:xfrm>
            <a:off x="2567608" y="1772816"/>
            <a:ext cx="6840760" cy="3724096"/>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多态即同一个行为具有多个不同表现形式或形态的能力</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重载：在同一个类中，方法名相同，参数的个数或类型等不同的现象，称为方法重载</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重写：重写是子类对父类的允许访问的方法的实现过程进行重新编写</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返回值和形参都不能改变。即外壳不变，核心重写</a:t>
            </a:r>
            <a:endParaRPr lang="en-US" altLang="zh-CN" sz="2400" dirty="0">
              <a:latin typeface="微软雅黑" panose="020B0503020204020204" pitchFamily="34" charset="-122"/>
              <a:ea typeface="微软雅黑" panose="020B0503020204020204" pitchFamily="34" charset="-122"/>
            </a:endParaRPr>
          </a:p>
          <a:p>
            <a:endParaRPr lang="en-US" altLang="zh-CN" sz="2000" kern="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8390236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25688" y="0"/>
            <a:ext cx="6324600" cy="762000"/>
          </a:xfrm>
        </p:spPr>
        <p:txBody>
          <a:bodyPr/>
          <a:lstStyle/>
          <a:p>
            <a:r>
              <a:rPr lang="zh-CN" altLang="en-US" dirty="0" smtClean="0"/>
              <a:t>总结</a:t>
            </a:r>
            <a:r>
              <a:rPr lang="en-US" altLang="zh-CN" dirty="0" smtClean="0"/>
              <a:t>—</a:t>
            </a:r>
            <a:r>
              <a:rPr lang="zh-CN" altLang="en-US" dirty="0" smtClean="0"/>
              <a:t>多态优势</a:t>
            </a:r>
            <a:endParaRPr lang="zh-CN" altLang="en-US" dirty="0"/>
          </a:p>
        </p:txBody>
      </p:sp>
      <p:sp>
        <p:nvSpPr>
          <p:cNvPr id="3" name="矩形 2"/>
          <p:cNvSpPr/>
          <p:nvPr/>
        </p:nvSpPr>
        <p:spPr>
          <a:xfrm>
            <a:off x="1847528" y="980729"/>
            <a:ext cx="8610906" cy="4524315"/>
          </a:xfrm>
          <a:prstGeom prst="rect">
            <a:avLst/>
          </a:prstGeom>
        </p:spPr>
        <p:txBody>
          <a:bodyPr wrap="square">
            <a:spAutoFit/>
          </a:bodyPr>
          <a:lstStyle/>
          <a:p>
            <a:pPr marL="342900" indent="-342900">
              <a:buFont typeface="Wingdings" panose="05000000000000000000" pitchFamily="2" charset="2"/>
              <a:buChar char="Ø"/>
            </a:pPr>
            <a:r>
              <a:rPr lang="zh-CN" altLang="en-US" sz="2400" dirty="0">
                <a:solidFill>
                  <a:schemeClr val="dk1"/>
                </a:solidFill>
                <a:latin typeface="微软雅黑" panose="020B0503020204020204" pitchFamily="34" charset="-122"/>
                <a:ea typeface="微软雅黑" panose="020B0503020204020204" pitchFamily="34" charset="-122"/>
              </a:rPr>
              <a:t>可替换性</a:t>
            </a:r>
            <a:r>
              <a:rPr lang="en-US" altLang="zh-CN" sz="2400" dirty="0">
                <a:solidFill>
                  <a:schemeClr val="dk1"/>
                </a:solidFill>
                <a:latin typeface="微软雅黑" panose="020B0503020204020204" pitchFamily="34" charset="-122"/>
                <a:ea typeface="微软雅黑" panose="020B0503020204020204" pitchFamily="34" charset="-122"/>
              </a:rPr>
              <a:t>:</a:t>
            </a:r>
            <a:r>
              <a:rPr lang="zh-CN" altLang="en-US" sz="2400" dirty="0">
                <a:solidFill>
                  <a:schemeClr val="dk1"/>
                </a:solidFill>
                <a:latin typeface="微软雅黑" panose="020B0503020204020204" pitchFamily="34" charset="-122"/>
                <a:ea typeface="微软雅黑" panose="020B0503020204020204" pitchFamily="34" charset="-122"/>
              </a:rPr>
              <a:t>多态对已存在代码具有可替换性。例如，多态对</a:t>
            </a:r>
            <a:r>
              <a:rPr lang="en-US" altLang="zh-CN" sz="2400" dirty="0">
                <a:solidFill>
                  <a:schemeClr val="dk1"/>
                </a:solidFill>
                <a:latin typeface="微软雅黑" panose="020B0503020204020204" pitchFamily="34" charset="-122"/>
                <a:ea typeface="微软雅黑" panose="020B0503020204020204" pitchFamily="34" charset="-122"/>
              </a:rPr>
              <a:t>Animal</a:t>
            </a:r>
            <a:r>
              <a:rPr lang="zh-CN" altLang="en-US" sz="2400" dirty="0">
                <a:solidFill>
                  <a:schemeClr val="dk1"/>
                </a:solidFill>
                <a:latin typeface="微软雅黑" panose="020B0503020204020204" pitchFamily="34" charset="-122"/>
                <a:ea typeface="微软雅黑" panose="020B0503020204020204" pitchFamily="34" charset="-122"/>
              </a:rPr>
              <a:t>类工作，对任何</a:t>
            </a:r>
            <a:r>
              <a:rPr lang="en-US" altLang="zh-CN" sz="2400" dirty="0">
                <a:solidFill>
                  <a:schemeClr val="dk1"/>
                </a:solidFill>
                <a:latin typeface="微软雅黑" panose="020B0503020204020204" pitchFamily="34" charset="-122"/>
                <a:ea typeface="微软雅黑" panose="020B0503020204020204" pitchFamily="34" charset="-122"/>
              </a:rPr>
              <a:t>Animal</a:t>
            </a:r>
            <a:r>
              <a:rPr lang="zh-CN" altLang="en-US" sz="2400" dirty="0">
                <a:solidFill>
                  <a:schemeClr val="dk1"/>
                </a:solidFill>
                <a:latin typeface="微软雅黑" panose="020B0503020204020204" pitchFamily="34" charset="-122"/>
                <a:ea typeface="微软雅黑" panose="020B0503020204020204" pitchFamily="34" charset="-122"/>
              </a:rPr>
              <a:t>类的子类，如</a:t>
            </a:r>
            <a:r>
              <a:rPr lang="en-US" altLang="zh-CN" sz="2400" dirty="0">
                <a:solidFill>
                  <a:schemeClr val="dk1"/>
                </a:solidFill>
                <a:latin typeface="微软雅黑" panose="020B0503020204020204" pitchFamily="34" charset="-122"/>
                <a:ea typeface="微软雅黑" panose="020B0503020204020204" pitchFamily="34" charset="-122"/>
              </a:rPr>
              <a:t>Dog</a:t>
            </a:r>
            <a:r>
              <a:rPr lang="zh-CN" altLang="en-US" sz="2400" dirty="0">
                <a:solidFill>
                  <a:schemeClr val="dk1"/>
                </a:solidFill>
                <a:latin typeface="微软雅黑" panose="020B0503020204020204" pitchFamily="34" charset="-122"/>
                <a:ea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rPr>
              <a:t>Cat</a:t>
            </a:r>
            <a:r>
              <a:rPr lang="zh-CN" altLang="en-US" sz="2400" dirty="0">
                <a:solidFill>
                  <a:schemeClr val="dk1"/>
                </a:solidFill>
                <a:latin typeface="微软雅黑" panose="020B0503020204020204" pitchFamily="34" charset="-122"/>
                <a:ea typeface="微软雅黑" panose="020B0503020204020204" pitchFamily="34" charset="-122"/>
              </a:rPr>
              <a:t>，也同样工作（在</a:t>
            </a:r>
            <a:r>
              <a:rPr lang="en-US" altLang="zh-CN" sz="2400" dirty="0" err="1">
                <a:solidFill>
                  <a:schemeClr val="dk1"/>
                </a:solidFill>
                <a:latin typeface="微软雅黑" panose="020B0503020204020204" pitchFamily="34" charset="-122"/>
                <a:ea typeface="微软雅黑" panose="020B0503020204020204" pitchFamily="34" charset="-122"/>
              </a:rPr>
              <a:t>PlayWithAnimal</a:t>
            </a:r>
            <a:r>
              <a:rPr lang="en-US" altLang="zh-CN" sz="2400" dirty="0">
                <a:solidFill>
                  <a:schemeClr val="dk1"/>
                </a:solidFill>
                <a:latin typeface="微软雅黑" panose="020B0503020204020204" pitchFamily="34" charset="-122"/>
                <a:ea typeface="微软雅黑" panose="020B0503020204020204" pitchFamily="34" charset="-122"/>
              </a:rPr>
              <a:t> </a:t>
            </a:r>
            <a:r>
              <a:rPr lang="zh-CN" altLang="en-US" sz="2400" dirty="0">
                <a:solidFill>
                  <a:schemeClr val="dk1"/>
                </a:solidFill>
                <a:latin typeface="微软雅黑" panose="020B0503020204020204" pitchFamily="34" charset="-122"/>
                <a:ea typeface="微软雅黑" panose="020B0503020204020204" pitchFamily="34" charset="-122"/>
              </a:rPr>
              <a:t>中</a:t>
            </a:r>
            <a:r>
              <a:rPr lang="en-US" altLang="zh-CN" sz="2400" dirty="0">
                <a:solidFill>
                  <a:schemeClr val="dk1"/>
                </a:solidFill>
                <a:latin typeface="微软雅黑" panose="020B0503020204020204" pitchFamily="34" charset="-122"/>
                <a:ea typeface="微软雅黑" panose="020B0503020204020204" pitchFamily="34" charset="-122"/>
              </a:rPr>
              <a:t>play(Animal an) </a:t>
            </a:r>
            <a:r>
              <a:rPr lang="zh-CN" altLang="en-US" sz="2400" dirty="0">
                <a:solidFill>
                  <a:schemeClr val="dk1"/>
                </a:solidFill>
                <a:latin typeface="微软雅黑" panose="020B0503020204020204" pitchFamily="34" charset="-122"/>
                <a:ea typeface="微软雅黑" panose="020B0503020204020204" pitchFamily="34" charset="-122"/>
              </a:rPr>
              <a:t>方法），传入的只要是</a:t>
            </a:r>
            <a:r>
              <a:rPr lang="en-US" altLang="zh-CN" sz="2400" dirty="0">
                <a:solidFill>
                  <a:schemeClr val="dk1"/>
                </a:solidFill>
                <a:latin typeface="微软雅黑" panose="020B0503020204020204" pitchFamily="34" charset="-122"/>
                <a:ea typeface="微软雅黑" panose="020B0503020204020204" pitchFamily="34" charset="-122"/>
              </a:rPr>
              <a:t>Animal </a:t>
            </a:r>
            <a:r>
              <a:rPr lang="zh-CN" altLang="en-US" sz="2400" dirty="0">
                <a:solidFill>
                  <a:schemeClr val="dk1"/>
                </a:solidFill>
                <a:latin typeface="微软雅黑" panose="020B0503020204020204" pitchFamily="34" charset="-122"/>
                <a:ea typeface="微软雅黑" panose="020B0503020204020204" pitchFamily="34" charset="-122"/>
              </a:rPr>
              <a:t>及其子类，都可以工作。</a:t>
            </a:r>
          </a:p>
          <a:p>
            <a:pPr marL="342900" indent="-342900">
              <a:buFont typeface="Wingdings" panose="05000000000000000000" pitchFamily="2" charset="2"/>
              <a:buChar char="Ø"/>
            </a:pPr>
            <a:r>
              <a:rPr lang="zh-CN" altLang="en-US" sz="2400" dirty="0">
                <a:solidFill>
                  <a:schemeClr val="dk1"/>
                </a:solidFill>
                <a:latin typeface="微软雅黑" panose="020B0503020204020204" pitchFamily="34" charset="-122"/>
                <a:ea typeface="微软雅黑" panose="020B0503020204020204" pitchFamily="34" charset="-122"/>
              </a:rPr>
              <a:t>可扩充性</a:t>
            </a:r>
            <a:r>
              <a:rPr lang="en-US" altLang="zh-CN" sz="2400" dirty="0">
                <a:solidFill>
                  <a:schemeClr val="dk1"/>
                </a:solidFill>
                <a:latin typeface="微软雅黑" panose="020B0503020204020204" pitchFamily="34" charset="-122"/>
                <a:ea typeface="微软雅黑" panose="020B0503020204020204" pitchFamily="34" charset="-122"/>
              </a:rPr>
              <a:t>:</a:t>
            </a:r>
            <a:r>
              <a:rPr lang="zh-CN" altLang="en-US" sz="2400" dirty="0">
                <a:solidFill>
                  <a:schemeClr val="dk1"/>
                </a:solidFill>
                <a:latin typeface="微软雅黑" panose="020B0503020204020204" pitchFamily="34" charset="-122"/>
                <a:ea typeface="微软雅黑" panose="020B0503020204020204" pitchFamily="34" charset="-122"/>
              </a:rPr>
              <a:t>多态对代码具有可扩充性。增加新的子类不影响已存在类的多态性、继承性，以及其他特性的运行和操作。例如</a:t>
            </a:r>
            <a:r>
              <a:rPr lang="en-US" altLang="zh-CN" sz="2400" dirty="0">
                <a:solidFill>
                  <a:schemeClr val="dk1"/>
                </a:solidFill>
                <a:latin typeface="微软雅黑" panose="020B0503020204020204" pitchFamily="34" charset="-122"/>
                <a:ea typeface="微软雅黑" panose="020B0503020204020204" pitchFamily="34" charset="-122"/>
              </a:rPr>
              <a:t>Animal</a:t>
            </a:r>
            <a:r>
              <a:rPr lang="zh-CN" altLang="en-US" sz="2400" dirty="0">
                <a:solidFill>
                  <a:schemeClr val="dk1"/>
                </a:solidFill>
                <a:latin typeface="微软雅黑" panose="020B0503020204020204" pitchFamily="34" charset="-122"/>
                <a:ea typeface="微软雅黑" panose="020B0503020204020204" pitchFamily="34" charset="-122"/>
              </a:rPr>
              <a:t>类，再派生出很多子类，例如</a:t>
            </a:r>
            <a:r>
              <a:rPr lang="en-US" altLang="zh-CN" sz="2400" dirty="0">
                <a:solidFill>
                  <a:schemeClr val="dk1"/>
                </a:solidFill>
                <a:latin typeface="微软雅黑" panose="020B0503020204020204" pitchFamily="34" charset="-122"/>
                <a:ea typeface="微软雅黑" panose="020B0503020204020204" pitchFamily="34" charset="-122"/>
              </a:rPr>
              <a:t>Sheep</a:t>
            </a:r>
            <a:r>
              <a:rPr lang="zh-CN" altLang="en-US" sz="2400" dirty="0">
                <a:solidFill>
                  <a:schemeClr val="dk1"/>
                </a:solidFill>
                <a:latin typeface="微软雅黑" panose="020B0503020204020204" pitchFamily="34" charset="-122"/>
                <a:ea typeface="微软雅黑" panose="020B0503020204020204" pitchFamily="34" charset="-122"/>
              </a:rPr>
              <a:t>，也满足要求。</a:t>
            </a:r>
          </a:p>
          <a:p>
            <a:pPr marL="342900" indent="-342900">
              <a:buFont typeface="Wingdings" panose="05000000000000000000" pitchFamily="2" charset="2"/>
              <a:buChar char="Ø"/>
            </a:pPr>
            <a:r>
              <a:rPr lang="zh-CN" altLang="en-US" sz="2400" dirty="0">
                <a:solidFill>
                  <a:schemeClr val="dk1"/>
                </a:solidFill>
                <a:latin typeface="微软雅黑" panose="020B0503020204020204" pitchFamily="34" charset="-122"/>
                <a:ea typeface="微软雅黑" panose="020B0503020204020204" pitchFamily="34" charset="-122"/>
              </a:rPr>
              <a:t>灵活性</a:t>
            </a:r>
            <a:r>
              <a:rPr lang="en-US" altLang="zh-CN" sz="2400" dirty="0">
                <a:solidFill>
                  <a:schemeClr val="dk1"/>
                </a:solidFill>
                <a:latin typeface="微软雅黑" panose="020B0503020204020204" pitchFamily="34" charset="-122"/>
                <a:ea typeface="微软雅黑" panose="020B0503020204020204" pitchFamily="34" charset="-122"/>
              </a:rPr>
              <a:t>:</a:t>
            </a:r>
            <a:r>
              <a:rPr lang="zh-CN" altLang="en-US" sz="2400" dirty="0">
                <a:solidFill>
                  <a:schemeClr val="dk1"/>
                </a:solidFill>
                <a:latin typeface="微软雅黑" panose="020B0503020204020204" pitchFamily="34" charset="-122"/>
                <a:ea typeface="微软雅黑" panose="020B0503020204020204" pitchFamily="34" charset="-122"/>
              </a:rPr>
              <a:t>它在应用中体现了灵活多样的操作，提高了使用效率。一</a:t>
            </a:r>
            <a:r>
              <a:rPr lang="zh-CN" altLang="en-US" sz="2400" dirty="0">
                <a:solidFill>
                  <a:schemeClr val="dk1"/>
                </a:solidFill>
                <a:latin typeface="微软雅黑" panose="020B0503020204020204" pitchFamily="34" charset="-122"/>
                <a:ea typeface="微软雅黑" panose="020B0503020204020204" pitchFamily="34" charset="-122"/>
              </a:rPr>
              <a:t>个方法</a:t>
            </a:r>
            <a:r>
              <a:rPr lang="zh-CN" altLang="en-US" sz="2400" dirty="0">
                <a:solidFill>
                  <a:schemeClr val="dk1"/>
                </a:solidFill>
                <a:latin typeface="微软雅黑" panose="020B0503020204020204" pitchFamily="34" charset="-122"/>
                <a:ea typeface="微软雅黑" panose="020B0503020204020204" pitchFamily="34" charset="-122"/>
              </a:rPr>
              <a:t>可以满足多种需求</a:t>
            </a:r>
            <a:endParaRPr lang="en-US" altLang="zh-CN" sz="2400" dirty="0">
              <a:solidFill>
                <a:schemeClr val="dk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solidFill>
                  <a:schemeClr val="dk1"/>
                </a:solidFill>
                <a:latin typeface="微软雅黑" panose="020B0503020204020204" pitchFamily="34" charset="-122"/>
                <a:ea typeface="微软雅黑" panose="020B0503020204020204" pitchFamily="34" charset="-122"/>
              </a:rPr>
              <a:t>简化性</a:t>
            </a:r>
            <a:r>
              <a:rPr lang="en-US" altLang="zh-CN" sz="2400" dirty="0">
                <a:solidFill>
                  <a:schemeClr val="dk1"/>
                </a:solidFill>
                <a:latin typeface="微软雅黑" panose="020B0503020204020204" pitchFamily="34" charset="-122"/>
                <a:ea typeface="微软雅黑" panose="020B0503020204020204" pitchFamily="34" charset="-122"/>
              </a:rPr>
              <a:t>:</a:t>
            </a:r>
            <a:r>
              <a:rPr lang="zh-CN" altLang="en-US" sz="2400" dirty="0">
                <a:solidFill>
                  <a:schemeClr val="dk1"/>
                </a:solidFill>
                <a:latin typeface="微软雅黑" panose="020B0503020204020204" pitchFamily="34" charset="-122"/>
                <a:ea typeface="微软雅黑" panose="020B0503020204020204" pitchFamily="34" charset="-122"/>
              </a:rPr>
              <a:t>多态简化对应用软件的代码编写和修改过程，尤其在处理大量对象的运算和操作时，这个特点尤为突出和重要</a:t>
            </a:r>
            <a:r>
              <a:rPr lang="zh-CN" altLang="en-US" sz="2400" dirty="0">
                <a:solidFill>
                  <a:schemeClr val="dk1"/>
                </a:solidFill>
                <a:latin typeface="微软雅黑" panose="020B0503020204020204" pitchFamily="34" charset="-122"/>
                <a:ea typeface="微软雅黑" panose="020B0503020204020204" pitchFamily="34" charset="-122"/>
              </a:rPr>
              <a:t>。</a:t>
            </a:r>
            <a:endParaRPr lang="en-US" altLang="zh-CN" sz="2400" dirty="0">
              <a:solidFill>
                <a:schemeClr val="dk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solidFill>
                  <a:schemeClr val="dk1"/>
                </a:solidFill>
                <a:latin typeface="微软雅黑" panose="020B0503020204020204" pitchFamily="34" charset="-122"/>
                <a:ea typeface="微软雅黑" panose="020B0503020204020204" pitchFamily="34" charset="-122"/>
              </a:rPr>
              <a:t>不必再为功能相近的方法再起不同的名称</a:t>
            </a:r>
            <a:endParaRPr lang="zh-CN" altLang="en-US" sz="2400" dirty="0">
              <a:solidFill>
                <a:schemeClr val="dk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336123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charset="0"/>
                <a:ea typeface="微软雅黑" charset="0"/>
                <a:cs typeface="Arial Unicode MS" pitchFamily="34" charset="-122"/>
              </a:rPr>
              <a:t>final </a:t>
            </a:r>
            <a:r>
              <a:rPr lang="en-US" altLang="zh-CN" dirty="0" err="1" smtClean="0">
                <a:latin typeface="微软雅黑" charset="0"/>
                <a:ea typeface="微软雅黑" charset="0"/>
                <a:cs typeface="Arial Unicode MS" pitchFamily="34" charset="-122"/>
              </a:rPr>
              <a:t>关键字</a:t>
            </a:r>
            <a:endParaRPr lang="zh-CN" altLang="en-US" dirty="0"/>
          </a:p>
        </p:txBody>
      </p:sp>
      <p:sp>
        <p:nvSpPr>
          <p:cNvPr id="3" name="内容占位符 2"/>
          <p:cNvSpPr>
            <a:spLocks noGrp="1"/>
          </p:cNvSpPr>
          <p:nvPr>
            <p:ph idx="1"/>
          </p:nvPr>
        </p:nvSpPr>
        <p:spPr>
          <a:xfrm>
            <a:off x="1981200" y="1219200"/>
            <a:ext cx="8536488" cy="5482225"/>
          </a:xfrm>
        </p:spPr>
        <p:txBody>
          <a:bodyPr/>
          <a:lstStyle/>
          <a:p>
            <a:pPr lvl="0"/>
            <a:r>
              <a:rPr lang="en-US" altLang="zh-CN" dirty="0"/>
              <a:t>final</a:t>
            </a:r>
            <a:r>
              <a:rPr lang="zh-CN" altLang="zh-CN" dirty="0"/>
              <a:t>修饰的类不能被继承。提高安全性，提高程序的可读性。</a:t>
            </a:r>
            <a:r>
              <a:rPr lang="en-US" altLang="zh-CN" dirty="0"/>
              <a:t> </a:t>
            </a:r>
            <a:endParaRPr lang="zh-CN" altLang="zh-CN" dirty="0"/>
          </a:p>
          <a:p>
            <a:pPr lvl="1"/>
            <a:r>
              <a:rPr lang="zh-CN" altLang="zh-CN" dirty="0"/>
              <a:t>比如：</a:t>
            </a:r>
            <a:r>
              <a:rPr lang="en-US" altLang="zh-CN" dirty="0"/>
              <a:t>String</a:t>
            </a:r>
            <a:r>
              <a:rPr lang="zh-CN" altLang="zh-CN" dirty="0"/>
              <a:t>类、</a:t>
            </a:r>
            <a:r>
              <a:rPr lang="en-US" altLang="zh-CN" dirty="0"/>
              <a:t>System</a:t>
            </a:r>
            <a:r>
              <a:rPr lang="zh-CN" altLang="zh-CN" dirty="0"/>
              <a:t>类、</a:t>
            </a:r>
            <a:r>
              <a:rPr lang="en-US" altLang="zh-CN" dirty="0" err="1"/>
              <a:t>StringBuffer</a:t>
            </a:r>
            <a:r>
              <a:rPr lang="zh-CN" altLang="zh-CN" dirty="0"/>
              <a:t>类</a:t>
            </a:r>
          </a:p>
          <a:p>
            <a:pPr lvl="0"/>
            <a:r>
              <a:rPr lang="en-US" altLang="zh-CN" dirty="0"/>
              <a:t>final</a:t>
            </a:r>
            <a:r>
              <a:rPr lang="zh-CN" altLang="zh-CN" dirty="0"/>
              <a:t>修饰的方法不能被子类重写。</a:t>
            </a:r>
          </a:p>
          <a:p>
            <a:pPr lvl="1"/>
            <a:r>
              <a:rPr lang="zh-CN" altLang="zh-CN" dirty="0"/>
              <a:t>比如：</a:t>
            </a:r>
            <a:r>
              <a:rPr lang="en-US" altLang="zh-CN" dirty="0"/>
              <a:t>Object</a:t>
            </a:r>
            <a:r>
              <a:rPr lang="zh-CN" altLang="zh-CN" dirty="0"/>
              <a:t>类中的</a:t>
            </a:r>
            <a:r>
              <a:rPr lang="en-US" altLang="zh-CN" dirty="0" err="1"/>
              <a:t>getClass</a:t>
            </a:r>
            <a:r>
              <a:rPr lang="en-US" altLang="zh-CN" dirty="0"/>
              <a:t>()</a:t>
            </a:r>
            <a:r>
              <a:rPr lang="zh-CN" altLang="zh-CN" dirty="0"/>
              <a:t>。</a:t>
            </a:r>
          </a:p>
          <a:p>
            <a:pPr lvl="0"/>
            <a:r>
              <a:rPr lang="en-US" altLang="zh-CN" dirty="0"/>
              <a:t>final</a:t>
            </a:r>
            <a:r>
              <a:rPr lang="zh-CN" altLang="zh-CN" dirty="0"/>
              <a:t>修饰的属性为常量。一旦初始化后，不可再被赋值。习惯上，常量用大写字符表示。</a:t>
            </a:r>
          </a:p>
          <a:p>
            <a:pPr lvl="1"/>
            <a:r>
              <a:rPr lang="en-US" altLang="zh-CN" dirty="0"/>
              <a:t>final</a:t>
            </a:r>
            <a:r>
              <a:rPr lang="zh-CN" altLang="zh-CN" dirty="0"/>
              <a:t>标记的成员变量必须在声明的同时或在每个构造方法中或代码块中显式赋值，然后才能使用。</a:t>
            </a:r>
          </a:p>
          <a:p>
            <a:pPr lvl="1"/>
            <a:r>
              <a:rPr lang="zh-CN" altLang="zh-CN" dirty="0"/>
              <a:t>比如：</a:t>
            </a:r>
            <a:r>
              <a:rPr lang="en-US" altLang="zh-CN" dirty="0"/>
              <a:t>final double PI=3.14;</a:t>
            </a:r>
            <a:endParaRPr lang="zh-CN" altLang="zh-CN" dirty="0"/>
          </a:p>
          <a:p>
            <a:pPr lvl="1"/>
            <a:r>
              <a:rPr lang="zh-CN" altLang="zh-CN" dirty="0"/>
              <a:t>若变量用</a:t>
            </a:r>
            <a:r>
              <a:rPr lang="en-US" altLang="zh-CN" dirty="0"/>
              <a:t>static final</a:t>
            </a:r>
            <a:r>
              <a:rPr lang="zh-CN" altLang="zh-CN" dirty="0"/>
              <a:t>修饰：全局常量。比如：</a:t>
            </a:r>
            <a:r>
              <a:rPr lang="en-US" altLang="zh-CN" dirty="0"/>
              <a:t>Math </a:t>
            </a:r>
            <a:r>
              <a:rPr lang="zh-CN" altLang="zh-CN" dirty="0"/>
              <a:t>类的</a:t>
            </a:r>
            <a:r>
              <a:rPr lang="en-US" altLang="zh-CN" dirty="0"/>
              <a:t>PI</a:t>
            </a:r>
            <a:endParaRPr lang="zh-CN" altLang="zh-CN" dirty="0"/>
          </a:p>
          <a:p>
            <a:pPr marL="0" indent="0">
              <a:buNone/>
            </a:pPr>
            <a:endParaRPr lang="zh-CN" altLang="en-US" dirty="0"/>
          </a:p>
        </p:txBody>
      </p:sp>
    </p:spTree>
    <p:extLst>
      <p:ext uri="{BB962C8B-B14F-4D97-AF65-F5344CB8AC3E}">
        <p14:creationId xmlns:p14="http://schemas.microsoft.com/office/powerpoint/2010/main" val="2187844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inal</a:t>
            </a:r>
            <a:r>
              <a:rPr lang="zh-CN" altLang="en-US" dirty="0" smtClean="0"/>
              <a:t>关键字</a:t>
            </a:r>
            <a:endParaRPr lang="zh-CN" altLang="en-US" dirty="0"/>
          </a:p>
        </p:txBody>
      </p:sp>
      <p:pic>
        <p:nvPicPr>
          <p:cNvPr id="4" name="图片 3"/>
          <p:cNvPicPr>
            <a:picLocks noChangeAspect="1"/>
          </p:cNvPicPr>
          <p:nvPr/>
        </p:nvPicPr>
        <p:blipFill>
          <a:blip r:embed="rId2"/>
          <a:stretch>
            <a:fillRect/>
          </a:stretch>
        </p:blipFill>
        <p:spPr>
          <a:xfrm>
            <a:off x="2659823" y="2367159"/>
            <a:ext cx="7219037" cy="2718408"/>
          </a:xfrm>
          <a:prstGeom prst="rect">
            <a:avLst/>
          </a:prstGeom>
        </p:spPr>
      </p:pic>
      <p:sp>
        <p:nvSpPr>
          <p:cNvPr id="5" name="矩形 4"/>
          <p:cNvSpPr/>
          <p:nvPr/>
        </p:nvSpPr>
        <p:spPr>
          <a:xfrm>
            <a:off x="2795392" y="1596985"/>
            <a:ext cx="6569901" cy="400110"/>
          </a:xfrm>
          <a:prstGeom prst="rect">
            <a:avLst/>
          </a:prstGeom>
        </p:spPr>
        <p:txBody>
          <a:bodyPr wrap="square">
            <a:spAutoFit/>
          </a:bodyPr>
          <a:lstStyle/>
          <a:p>
            <a:pPr marL="342900" indent="-342900" algn="just">
              <a:spcBef>
                <a:spcPts val="600"/>
              </a:spcBef>
              <a:spcAft>
                <a:spcPts val="600"/>
              </a:spcAft>
              <a:buFont typeface="Wingdings" panose="05000000000000000000" pitchFamily="2" charset="2"/>
              <a:buChar char=""/>
            </a:pPr>
            <a:r>
              <a:rPr lang="zh-CN" altLang="zh-CN" b="1" kern="100" dirty="0">
                <a:solidFill>
                  <a:schemeClr val="tx1"/>
                </a:solidFill>
                <a:latin typeface="Tahoma" panose="020B0604030504040204" pitchFamily="34" charset="0"/>
                <a:cs typeface="Times New Roman" panose="02020603050405020304" pitchFamily="18" charset="0"/>
              </a:rPr>
              <a:t>当一个类被</a:t>
            </a:r>
            <a:r>
              <a:rPr lang="en-US" altLang="zh-CN" b="1" kern="100" dirty="0">
                <a:solidFill>
                  <a:schemeClr val="tx1"/>
                </a:solidFill>
                <a:latin typeface="Tahoma" panose="020B0604030504040204" pitchFamily="34" charset="0"/>
                <a:cs typeface="Times New Roman" panose="02020603050405020304" pitchFamily="18" charset="0"/>
              </a:rPr>
              <a:t>final</a:t>
            </a:r>
            <a:r>
              <a:rPr lang="zh-CN" altLang="zh-CN" b="1" kern="100" dirty="0">
                <a:solidFill>
                  <a:schemeClr val="tx1"/>
                </a:solidFill>
                <a:latin typeface="Tahoma" panose="020B0604030504040204" pitchFamily="34" charset="0"/>
                <a:cs typeface="Times New Roman" panose="02020603050405020304" pitchFamily="18" charset="0"/>
              </a:rPr>
              <a:t>修饰符修饰的时候是无法被继承的</a:t>
            </a:r>
          </a:p>
        </p:txBody>
      </p:sp>
    </p:spTree>
    <p:extLst>
      <p:ext uri="{BB962C8B-B14F-4D97-AF65-F5344CB8AC3E}">
        <p14:creationId xmlns:p14="http://schemas.microsoft.com/office/powerpoint/2010/main" val="3068794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inal</a:t>
            </a:r>
            <a:r>
              <a:rPr lang="zh-CN" altLang="en-US" dirty="0" smtClean="0"/>
              <a:t>关键字</a:t>
            </a:r>
            <a:endParaRPr lang="zh-CN" altLang="en-US" dirty="0"/>
          </a:p>
        </p:txBody>
      </p:sp>
      <p:pic>
        <p:nvPicPr>
          <p:cNvPr id="4" name="图片 3"/>
          <p:cNvPicPr>
            <a:picLocks noChangeAspect="1"/>
          </p:cNvPicPr>
          <p:nvPr/>
        </p:nvPicPr>
        <p:blipFill>
          <a:blip r:embed="rId2"/>
          <a:stretch>
            <a:fillRect/>
          </a:stretch>
        </p:blipFill>
        <p:spPr>
          <a:xfrm>
            <a:off x="2958688" y="2370095"/>
            <a:ext cx="5648325" cy="3495675"/>
          </a:xfrm>
          <a:prstGeom prst="rect">
            <a:avLst/>
          </a:prstGeom>
        </p:spPr>
      </p:pic>
      <p:sp>
        <p:nvSpPr>
          <p:cNvPr id="5" name="矩形 4"/>
          <p:cNvSpPr/>
          <p:nvPr/>
        </p:nvSpPr>
        <p:spPr>
          <a:xfrm>
            <a:off x="2544871" y="1117421"/>
            <a:ext cx="7271359" cy="707886"/>
          </a:xfrm>
          <a:prstGeom prst="rect">
            <a:avLst/>
          </a:prstGeom>
        </p:spPr>
        <p:txBody>
          <a:bodyPr wrap="square">
            <a:spAutoFit/>
          </a:bodyPr>
          <a:lstStyle/>
          <a:p>
            <a:pPr marL="266700" indent="266700" algn="just">
              <a:spcBef>
                <a:spcPts val="600"/>
              </a:spcBef>
              <a:spcAft>
                <a:spcPts val="600"/>
              </a:spcAft>
            </a:pPr>
            <a:r>
              <a:rPr lang="zh-CN" altLang="zh-CN" b="1" kern="100" dirty="0">
                <a:solidFill>
                  <a:schemeClr val="tx1"/>
                </a:solidFill>
                <a:latin typeface="Tahoma" panose="020B0604030504040204" pitchFamily="34" charset="0"/>
                <a:cs typeface="Times New Roman" panose="02020603050405020304" pitchFamily="18" charset="0"/>
              </a:rPr>
              <a:t>当父类</a:t>
            </a:r>
            <a:r>
              <a:rPr lang="en-US" altLang="zh-CN" b="1" kern="100" dirty="0">
                <a:solidFill>
                  <a:schemeClr val="tx1"/>
                </a:solidFill>
                <a:latin typeface="Tahoma" panose="020B0604030504040204" pitchFamily="34" charset="0"/>
                <a:cs typeface="Times New Roman" panose="02020603050405020304" pitchFamily="18" charset="0"/>
              </a:rPr>
              <a:t>C</a:t>
            </a:r>
            <a:r>
              <a:rPr lang="zh-CN" altLang="zh-CN" b="1" kern="100" dirty="0">
                <a:solidFill>
                  <a:schemeClr val="tx1"/>
                </a:solidFill>
                <a:latin typeface="Tahoma" panose="020B0604030504040204" pitchFamily="34" charset="0"/>
                <a:cs typeface="Times New Roman" panose="02020603050405020304" pitchFamily="18" charset="0"/>
              </a:rPr>
              <a:t>的</a:t>
            </a:r>
            <a:r>
              <a:rPr lang="en-US" altLang="zh-CN" b="1" kern="100" dirty="0" err="1">
                <a:solidFill>
                  <a:schemeClr val="tx1"/>
                </a:solidFill>
                <a:latin typeface="Tahoma" panose="020B0604030504040204" pitchFamily="34" charset="0"/>
                <a:cs typeface="Times New Roman" panose="02020603050405020304" pitchFamily="18" charset="0"/>
              </a:rPr>
              <a:t>finalMethod</a:t>
            </a:r>
            <a:r>
              <a:rPr lang="zh-CN" altLang="zh-CN" b="1" kern="100" dirty="0">
                <a:solidFill>
                  <a:schemeClr val="tx1"/>
                </a:solidFill>
                <a:latin typeface="Tahoma" panose="020B0604030504040204" pitchFamily="34" charset="0"/>
                <a:cs typeface="Times New Roman" panose="02020603050405020304" pitchFamily="18" charset="0"/>
              </a:rPr>
              <a:t>方法被</a:t>
            </a:r>
            <a:r>
              <a:rPr lang="en-US" altLang="zh-CN" b="1" kern="100" dirty="0">
                <a:solidFill>
                  <a:schemeClr val="tx1"/>
                </a:solidFill>
                <a:latin typeface="Tahoma" panose="020B0604030504040204" pitchFamily="34" charset="0"/>
                <a:cs typeface="Times New Roman" panose="02020603050405020304" pitchFamily="18" charset="0"/>
              </a:rPr>
              <a:t>final</a:t>
            </a:r>
            <a:r>
              <a:rPr lang="zh-CN" altLang="zh-CN" b="1" kern="100" dirty="0">
                <a:solidFill>
                  <a:schemeClr val="tx1"/>
                </a:solidFill>
                <a:latin typeface="Tahoma" panose="020B0604030504040204" pitchFamily="34" charset="0"/>
                <a:cs typeface="Times New Roman" panose="02020603050405020304" pitchFamily="18" charset="0"/>
              </a:rPr>
              <a:t>关键字修饰后，其子类</a:t>
            </a:r>
            <a:r>
              <a:rPr lang="en-US" altLang="zh-CN" b="1" kern="100" dirty="0">
                <a:solidFill>
                  <a:schemeClr val="tx1"/>
                </a:solidFill>
                <a:latin typeface="Tahoma" panose="020B0604030504040204" pitchFamily="34" charset="0"/>
                <a:cs typeface="Times New Roman" panose="02020603050405020304" pitchFamily="18" charset="0"/>
              </a:rPr>
              <a:t>D</a:t>
            </a:r>
            <a:r>
              <a:rPr lang="zh-CN" altLang="zh-CN" b="1" kern="100" dirty="0">
                <a:solidFill>
                  <a:schemeClr val="tx1"/>
                </a:solidFill>
                <a:latin typeface="Tahoma" panose="020B0604030504040204" pitchFamily="34" charset="0"/>
                <a:cs typeface="Times New Roman" panose="02020603050405020304" pitchFamily="18" charset="0"/>
              </a:rPr>
              <a:t>是无法重写</a:t>
            </a:r>
            <a:r>
              <a:rPr lang="en-US" altLang="zh-CN" b="1" kern="100" dirty="0" err="1">
                <a:solidFill>
                  <a:schemeClr val="tx1"/>
                </a:solidFill>
                <a:latin typeface="Tahoma" panose="020B0604030504040204" pitchFamily="34" charset="0"/>
                <a:cs typeface="Times New Roman" panose="02020603050405020304" pitchFamily="18" charset="0"/>
              </a:rPr>
              <a:t>finalMethod</a:t>
            </a:r>
            <a:r>
              <a:rPr lang="zh-CN" altLang="zh-CN" b="1" kern="100" dirty="0">
                <a:solidFill>
                  <a:schemeClr val="tx1"/>
                </a:solidFill>
                <a:latin typeface="Tahoma" panose="020B0604030504040204" pitchFamily="34" charset="0"/>
                <a:cs typeface="Times New Roman" panose="02020603050405020304" pitchFamily="18" charset="0"/>
              </a:rPr>
              <a:t>的</a:t>
            </a:r>
          </a:p>
        </p:txBody>
      </p:sp>
    </p:spTree>
    <p:extLst>
      <p:ext uri="{BB962C8B-B14F-4D97-AF65-F5344CB8AC3E}">
        <p14:creationId xmlns:p14="http://schemas.microsoft.com/office/powerpoint/2010/main" val="2992927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inal</a:t>
            </a:r>
            <a:r>
              <a:rPr lang="zh-CN" altLang="en-US" dirty="0" smtClean="0"/>
              <a:t>关键字</a:t>
            </a:r>
            <a:endParaRPr lang="zh-CN" altLang="en-US" dirty="0"/>
          </a:p>
        </p:txBody>
      </p:sp>
      <p:pic>
        <p:nvPicPr>
          <p:cNvPr id="4" name="图片 3"/>
          <p:cNvPicPr>
            <a:picLocks noChangeAspect="1"/>
          </p:cNvPicPr>
          <p:nvPr/>
        </p:nvPicPr>
        <p:blipFill>
          <a:blip r:embed="rId2"/>
          <a:stretch>
            <a:fillRect/>
          </a:stretch>
        </p:blipFill>
        <p:spPr>
          <a:xfrm>
            <a:off x="3518248" y="2379945"/>
            <a:ext cx="6072513" cy="3136596"/>
          </a:xfrm>
          <a:prstGeom prst="rect">
            <a:avLst/>
          </a:prstGeom>
        </p:spPr>
      </p:pic>
      <p:sp>
        <p:nvSpPr>
          <p:cNvPr id="5" name="矩形 4"/>
          <p:cNvSpPr/>
          <p:nvPr/>
        </p:nvSpPr>
        <p:spPr>
          <a:xfrm>
            <a:off x="2219194" y="1054791"/>
            <a:ext cx="8098077" cy="707886"/>
          </a:xfrm>
          <a:prstGeom prst="rect">
            <a:avLst/>
          </a:prstGeom>
        </p:spPr>
        <p:txBody>
          <a:bodyPr wrap="square">
            <a:spAutoFit/>
          </a:bodyPr>
          <a:lstStyle/>
          <a:p>
            <a:pPr marL="342900" indent="-342900" algn="just">
              <a:spcBef>
                <a:spcPts val="600"/>
              </a:spcBef>
              <a:spcAft>
                <a:spcPts val="600"/>
              </a:spcAft>
              <a:buFont typeface="Wingdings" panose="05000000000000000000" pitchFamily="2" charset="2"/>
              <a:buChar char=""/>
            </a:pPr>
            <a:r>
              <a:rPr lang="en-US" altLang="zh-CN" b="1" kern="100" dirty="0">
                <a:solidFill>
                  <a:schemeClr val="tx1"/>
                </a:solidFill>
                <a:latin typeface="Tahoma" panose="020B0604030504040204" pitchFamily="34" charset="0"/>
                <a:cs typeface="Times New Roman" panose="02020603050405020304" pitchFamily="18" charset="0"/>
              </a:rPr>
              <a:t>final</a:t>
            </a:r>
            <a:r>
              <a:rPr lang="zh-CN" altLang="zh-CN" b="1" kern="100" dirty="0">
                <a:solidFill>
                  <a:schemeClr val="tx1"/>
                </a:solidFill>
                <a:latin typeface="Tahoma" panose="020B0604030504040204" pitchFamily="34" charset="0"/>
                <a:cs typeface="Times New Roman" panose="02020603050405020304" pitchFamily="18" charset="0"/>
              </a:rPr>
              <a:t>修饰的属性为常量，一旦初始化后，不可再被赋值。习惯上，常量用大写字符表示</a:t>
            </a:r>
          </a:p>
        </p:txBody>
      </p:sp>
    </p:spTree>
    <p:extLst>
      <p:ext uri="{BB962C8B-B14F-4D97-AF65-F5344CB8AC3E}">
        <p14:creationId xmlns:p14="http://schemas.microsoft.com/office/powerpoint/2010/main" val="2270508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a:t>
            </a:r>
            <a:endParaRPr lang="zh-CN" altLang="en-US" dirty="0"/>
          </a:p>
        </p:txBody>
      </p:sp>
      <p:sp>
        <p:nvSpPr>
          <p:cNvPr id="33795" name="Rectangle 3"/>
          <p:cNvSpPr>
            <a:spLocks noGrp="1" noChangeArrowheads="1"/>
          </p:cNvSpPr>
          <p:nvPr>
            <p:ph idx="1"/>
          </p:nvPr>
        </p:nvSpPr>
        <p:spPr/>
        <p:txBody>
          <a:bodyPr/>
          <a:lstStyle/>
          <a:p>
            <a:pPr eaLnBrk="1" hangingPunct="1">
              <a:lnSpc>
                <a:spcPct val="90000"/>
              </a:lnSpc>
              <a:defRPr/>
            </a:pPr>
            <a:r>
              <a:rPr lang="zh-CN" altLang="en-US" sz="3600" b="0" dirty="0">
                <a:latin typeface="微软雅黑" panose="020B0503020204020204" pitchFamily="34" charset="-122"/>
                <a:ea typeface="微软雅黑" panose="020B0503020204020204" pitchFamily="34" charset="-122"/>
              </a:rPr>
              <a:t>什么是重载</a:t>
            </a:r>
            <a:endParaRPr lang="en-US" altLang="zh-CN" sz="3600" b="0" dirty="0">
              <a:latin typeface="微软雅黑" panose="020B0503020204020204" pitchFamily="34" charset="-122"/>
              <a:ea typeface="微软雅黑" panose="020B0503020204020204" pitchFamily="34" charset="-122"/>
            </a:endParaRPr>
          </a:p>
          <a:p>
            <a:pPr eaLnBrk="1" hangingPunct="1">
              <a:lnSpc>
                <a:spcPct val="90000"/>
              </a:lnSpc>
              <a:defRPr/>
            </a:pPr>
            <a:r>
              <a:rPr lang="zh-CN" altLang="en-US" sz="3600" b="0" dirty="0">
                <a:latin typeface="微软雅黑" panose="020B0503020204020204" pitchFamily="34" charset="-122"/>
                <a:ea typeface="微软雅黑" panose="020B0503020204020204" pitchFamily="34" charset="-122"/>
              </a:rPr>
              <a:t>构造方法重载</a:t>
            </a:r>
            <a:endParaRPr lang="en-US" altLang="zh-CN" sz="3600" b="0" dirty="0">
              <a:latin typeface="微软雅黑" panose="020B0503020204020204" pitchFamily="34" charset="-122"/>
              <a:ea typeface="微软雅黑" panose="020B0503020204020204" pitchFamily="34" charset="-122"/>
            </a:endParaRPr>
          </a:p>
          <a:p>
            <a:pPr eaLnBrk="1" hangingPunct="1">
              <a:lnSpc>
                <a:spcPct val="90000"/>
              </a:lnSpc>
              <a:defRPr/>
            </a:pPr>
            <a:r>
              <a:rPr lang="zh-CN" altLang="en-US" sz="3600" b="0" dirty="0">
                <a:latin typeface="微软雅黑" panose="020B0503020204020204" pitchFamily="34" charset="-122"/>
                <a:ea typeface="微软雅黑" panose="020B0503020204020204" pitchFamily="34" charset="-122"/>
              </a:rPr>
              <a:t>普通方法重载</a:t>
            </a:r>
            <a:endParaRPr lang="en-US" altLang="zh-CN" sz="3600" b="0" dirty="0">
              <a:latin typeface="微软雅黑" panose="020B0503020204020204" pitchFamily="34" charset="-122"/>
              <a:ea typeface="微软雅黑" panose="020B0503020204020204" pitchFamily="34" charset="-122"/>
            </a:endParaRPr>
          </a:p>
          <a:p>
            <a:pPr>
              <a:lnSpc>
                <a:spcPct val="90000"/>
              </a:lnSpc>
              <a:defRPr/>
            </a:pPr>
            <a:r>
              <a:rPr lang="zh-CN" altLang="en-US" sz="3600" b="0" dirty="0">
                <a:latin typeface="微软雅黑" panose="020B0503020204020204" pitchFamily="34" charset="-122"/>
                <a:ea typeface="微软雅黑" panose="020B0503020204020204" pitchFamily="34" charset="-122"/>
              </a:rPr>
              <a:t>应用</a:t>
            </a:r>
            <a:r>
              <a:rPr lang="zh-CN" altLang="en-US" sz="3600" b="0" dirty="0">
                <a:latin typeface="微软雅黑" panose="020B0503020204020204" pitchFamily="34" charset="-122"/>
                <a:ea typeface="微软雅黑" panose="020B0503020204020204" pitchFamily="34" charset="-122"/>
              </a:rPr>
              <a:t>场景</a:t>
            </a:r>
            <a:endParaRPr lang="en-US" altLang="zh-CN" sz="3600" b="0" dirty="0">
              <a:latin typeface="微软雅黑" panose="020B0503020204020204" pitchFamily="34" charset="-122"/>
              <a:ea typeface="微软雅黑" panose="020B0503020204020204" pitchFamily="34" charset="-122"/>
            </a:endParaRPr>
          </a:p>
          <a:p>
            <a:pPr>
              <a:lnSpc>
                <a:spcPct val="90000"/>
              </a:lnSpc>
              <a:defRPr/>
            </a:pPr>
            <a:r>
              <a:rPr lang="zh-CN" altLang="en-US" sz="3600" dirty="0"/>
              <a:t>重载注意事项</a:t>
            </a:r>
            <a:endParaRPr lang="en-US" altLang="zh-CN" sz="36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043467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lvl="0"/>
            <a:r>
              <a:rPr lang="zh-CN" altLang="zh-CN" sz="3200" dirty="0" smtClean="0"/>
              <a:t>创建</a:t>
            </a:r>
            <a:r>
              <a:rPr lang="zh-CN" altLang="zh-CN" sz="3200" dirty="0"/>
              <a:t>一个</a:t>
            </a:r>
            <a:r>
              <a:rPr lang="en-US" altLang="zh-CN" sz="3200" dirty="0"/>
              <a:t>Dog</a:t>
            </a:r>
            <a:r>
              <a:rPr lang="zh-CN" altLang="zh-CN" sz="3200" dirty="0"/>
              <a:t>类，在其中添加</a:t>
            </a:r>
            <a:r>
              <a:rPr lang="en-US" altLang="zh-CN" sz="3200" dirty="0"/>
              <a:t>final</a:t>
            </a:r>
            <a:r>
              <a:rPr lang="zh-CN" altLang="zh-CN" sz="3200" dirty="0"/>
              <a:t>方法</a:t>
            </a:r>
            <a:r>
              <a:rPr lang="en-US" altLang="zh-CN" sz="3200" dirty="0"/>
              <a:t>shout()</a:t>
            </a:r>
            <a:r>
              <a:rPr lang="zh-CN" altLang="zh-CN" sz="3200" dirty="0"/>
              <a:t>，在方法中打印</a:t>
            </a:r>
            <a:r>
              <a:rPr lang="en-US" altLang="zh-CN" sz="3200" dirty="0"/>
              <a:t>“</a:t>
            </a:r>
            <a:r>
              <a:rPr lang="zh-CN" altLang="zh-CN" sz="3200" dirty="0"/>
              <a:t>汪汪汪</a:t>
            </a:r>
            <a:r>
              <a:rPr lang="en-US" altLang="zh-CN" sz="3200" dirty="0"/>
              <a:t>”</a:t>
            </a:r>
            <a:r>
              <a:rPr lang="zh-CN" altLang="zh-CN" sz="3200" dirty="0"/>
              <a:t>；创建一个</a:t>
            </a:r>
            <a:r>
              <a:rPr lang="en-US" altLang="zh-CN" sz="3200" dirty="0"/>
              <a:t>Hasky</a:t>
            </a:r>
            <a:r>
              <a:rPr lang="zh-CN" altLang="zh-CN" sz="3200" dirty="0"/>
              <a:t>类继承</a:t>
            </a:r>
            <a:r>
              <a:rPr lang="en-US" altLang="zh-CN" sz="3200" dirty="0"/>
              <a:t>Dog</a:t>
            </a:r>
            <a:r>
              <a:rPr lang="zh-CN" altLang="zh-CN" sz="3200" dirty="0"/>
              <a:t>类，在</a:t>
            </a:r>
            <a:r>
              <a:rPr lang="en-US" altLang="zh-CN" sz="3200" dirty="0"/>
              <a:t>Hasky</a:t>
            </a:r>
            <a:r>
              <a:rPr lang="zh-CN" altLang="zh-CN" sz="3200" dirty="0"/>
              <a:t>类中定义一</a:t>
            </a:r>
            <a:r>
              <a:rPr lang="zh-CN" altLang="zh-CN" sz="3200" dirty="0" smtClean="0"/>
              <a:t>个</a:t>
            </a:r>
            <a:r>
              <a:rPr lang="zh-CN" altLang="en-US" sz="3200" dirty="0" smtClean="0"/>
              <a:t>变</a:t>
            </a:r>
            <a:r>
              <a:rPr lang="zh-CN" altLang="zh-CN" sz="3200" dirty="0" smtClean="0"/>
              <a:t>量</a:t>
            </a:r>
            <a:r>
              <a:rPr lang="en-US" altLang="zh-CN" sz="3200" dirty="0"/>
              <a:t>age</a:t>
            </a:r>
            <a:r>
              <a:rPr lang="zh-CN" altLang="zh-CN" sz="3200" dirty="0"/>
              <a:t>，选择使用带参数</a:t>
            </a:r>
            <a:r>
              <a:rPr lang="zh-CN" altLang="zh-CN" sz="3200" dirty="0" smtClean="0"/>
              <a:t>的</a:t>
            </a:r>
            <a:r>
              <a:rPr lang="zh-CN" altLang="en-US" sz="3200" dirty="0" smtClean="0"/>
              <a:t>构造方法</a:t>
            </a:r>
            <a:r>
              <a:rPr lang="zh-CN" altLang="zh-CN" sz="3200" dirty="0" smtClean="0"/>
              <a:t>的</a:t>
            </a:r>
            <a:r>
              <a:rPr lang="zh-CN" altLang="zh-CN" sz="3200" dirty="0"/>
              <a:t>方式来对这个</a:t>
            </a:r>
            <a:r>
              <a:rPr lang="en-US" altLang="zh-CN" sz="3200" dirty="0"/>
              <a:t>age</a:t>
            </a:r>
            <a:r>
              <a:rPr lang="zh-CN" altLang="zh-CN" sz="3200" dirty="0"/>
              <a:t>常量进行</a:t>
            </a:r>
            <a:r>
              <a:rPr lang="zh-CN" altLang="zh-CN" sz="3200" dirty="0" smtClean="0"/>
              <a:t>赋值</a:t>
            </a:r>
            <a:endParaRPr lang="zh-CN" altLang="zh-CN" sz="3200" dirty="0"/>
          </a:p>
        </p:txBody>
      </p:sp>
    </p:spTree>
    <p:extLst>
      <p:ext uri="{BB962C8B-B14F-4D97-AF65-F5344CB8AC3E}">
        <p14:creationId xmlns:p14="http://schemas.microsoft.com/office/powerpoint/2010/main" val="37691710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a:xfrm>
            <a:off x="2295828" y="25311"/>
            <a:ext cx="7772400" cy="838200"/>
          </a:xfrm>
        </p:spPr>
        <p:txBody>
          <a:bodyPr/>
          <a:lstStyle/>
          <a:p>
            <a:pPr eaLnBrk="1" hangingPunct="1">
              <a:defRPr/>
            </a:pPr>
            <a:r>
              <a:rPr lang="en-US" altLang="zh-CN" sz="3600" dirty="0">
                <a:latin typeface="Arial Unicode MS" pitchFamily="34" charset="-122"/>
                <a:ea typeface="Arial Unicode MS" pitchFamily="34" charset="-122"/>
                <a:cs typeface="Arial Unicode MS" pitchFamily="34" charset="-122"/>
              </a:rPr>
              <a:t>static</a:t>
            </a:r>
            <a:r>
              <a:rPr lang="zh-CN" altLang="en-US" sz="3600" dirty="0">
                <a:latin typeface="Arial Unicode MS" pitchFamily="34" charset="-122"/>
                <a:ea typeface="Arial Unicode MS" pitchFamily="34" charset="-122"/>
                <a:cs typeface="Arial Unicode MS" pitchFamily="34" charset="-122"/>
                <a:sym typeface="+mn-ea"/>
              </a:rPr>
              <a:t>关键字</a:t>
            </a:r>
            <a:endParaRPr lang="en-US" altLang="zh-CN" sz="3600" dirty="0">
              <a:latin typeface="Arial Unicode MS" pitchFamily="34" charset="-122"/>
              <a:ea typeface="Arial Unicode MS" pitchFamily="34" charset="-122"/>
              <a:cs typeface="Arial Unicode MS" pitchFamily="34" charset="-122"/>
            </a:endParaRPr>
          </a:p>
        </p:txBody>
      </p:sp>
      <p:sp>
        <p:nvSpPr>
          <p:cNvPr id="4098" name="Rectangle 2"/>
          <p:cNvSpPr>
            <a:spLocks noGrp="1" noChangeArrowheads="1"/>
          </p:cNvSpPr>
          <p:nvPr>
            <p:ph idx="1"/>
          </p:nvPr>
        </p:nvSpPr>
        <p:spPr>
          <a:xfrm>
            <a:off x="1769110" y="1262771"/>
            <a:ext cx="8686800" cy="3276600"/>
          </a:xfrm>
          <a:noFill/>
        </p:spPr>
        <p:txBody>
          <a:bodyPr vert="horz" wrap="square" lIns="92075" tIns="46038" rIns="92075" bIns="46038" numCol="1" anchor="t" anchorCtr="0" compatLnSpc="1"/>
          <a:lstStyle/>
          <a:p>
            <a:pPr eaLnBrk="1" hangingPunct="1">
              <a:lnSpc>
                <a:spcPct val="150000"/>
              </a:lnSpc>
              <a:buFont typeface="Wingdings" charset="0"/>
              <a:buChar char="Ø"/>
            </a:pPr>
            <a:r>
              <a:rPr lang="zh-CN" altLang="en-US" sz="2400" dirty="0">
                <a:latin typeface="微软雅黑" charset="0"/>
                <a:ea typeface="微软雅黑" charset="0"/>
                <a:cs typeface="Arial Unicode MS" pitchFamily="34" charset="-122"/>
              </a:rPr>
              <a:t>当我们通过</a:t>
            </a:r>
            <a:r>
              <a:rPr lang="en-US" altLang="zh-CN" sz="2400" dirty="0">
                <a:latin typeface="微软雅黑" charset="0"/>
                <a:ea typeface="微软雅黑" charset="0"/>
                <a:cs typeface="Arial Unicode MS" pitchFamily="34" charset="-122"/>
              </a:rPr>
              <a:t>new</a:t>
            </a:r>
            <a:r>
              <a:rPr lang="zh-CN" altLang="en-US" sz="2400" dirty="0">
                <a:latin typeface="微软雅黑" charset="0"/>
                <a:ea typeface="微软雅黑" charset="0"/>
                <a:cs typeface="Arial Unicode MS" pitchFamily="34" charset="-122"/>
              </a:rPr>
              <a:t>关键字创建对象的时候，这时系统才会分配内存空间给每个对象，其方法才可以供外部调用。</a:t>
            </a:r>
          </a:p>
          <a:p>
            <a:pPr eaLnBrk="1" hangingPunct="1">
              <a:lnSpc>
                <a:spcPct val="150000"/>
              </a:lnSpc>
              <a:buFont typeface="Wingdings" charset="0"/>
              <a:buChar char="Ø"/>
            </a:pPr>
            <a:r>
              <a:rPr lang="zh-CN" altLang="en-US" sz="2400" dirty="0">
                <a:latin typeface="微软雅黑" charset="0"/>
                <a:ea typeface="微软雅黑" charset="0"/>
                <a:cs typeface="Arial Unicode MS" pitchFamily="34" charset="-122"/>
              </a:rPr>
              <a:t>我们有时候希望无论是否产生了对象或无论产生了多少对象的情况下，某些特定的数据在内存空间里只有一份。</a:t>
            </a:r>
            <a:endParaRPr lang="zh-CN" altLang="en-US" sz="2400" dirty="0">
              <a:solidFill>
                <a:schemeClr val="hlink"/>
              </a:solidFill>
              <a:latin typeface="微软雅黑" charset="0"/>
              <a:ea typeface="微软雅黑" charset="0"/>
              <a:cs typeface="Arial Unicode MS" pitchFamily="34" charset="-122"/>
            </a:endParaRPr>
          </a:p>
          <a:p>
            <a:pPr eaLnBrk="1" hangingPunct="1">
              <a:buFontTx/>
              <a:buNone/>
            </a:pPr>
            <a:endParaRPr lang="zh-CN" altLang="en-US" sz="2400" dirty="0">
              <a:latin typeface="微软雅黑" charset="0"/>
              <a:ea typeface="微软雅黑" charset="0"/>
              <a:cs typeface="Arial Unicode MS" pitchFamily="34" charset="-122"/>
            </a:endParaRPr>
          </a:p>
          <a:p>
            <a:pPr eaLnBrk="1" hangingPunct="1">
              <a:buFontTx/>
              <a:buNone/>
            </a:pPr>
            <a:endParaRPr lang="zh-CN" altLang="en-US" sz="2400" dirty="0">
              <a:latin typeface="微软雅黑" charset="0"/>
              <a:ea typeface="微软雅黑" charset="0"/>
              <a:cs typeface="Arial Unicode MS" pitchFamily="34" charset="-122"/>
            </a:endParaRPr>
          </a:p>
          <a:p>
            <a:pPr eaLnBrk="1" hangingPunct="1">
              <a:buFontTx/>
              <a:buNone/>
            </a:pPr>
            <a:endParaRPr lang="zh-CN" altLang="en-US" sz="2400" dirty="0">
              <a:latin typeface="微软雅黑" charset="0"/>
              <a:ea typeface="微软雅黑" charset="0"/>
              <a:cs typeface="Arial Unicode MS" pitchFamily="34" charset="-122"/>
            </a:endParaRPr>
          </a:p>
          <a:p>
            <a:pPr eaLnBrk="1" hangingPunct="1">
              <a:buFontTx/>
              <a:buNone/>
            </a:pPr>
            <a:endParaRPr lang="zh-CN" altLang="en-US" sz="2400" dirty="0">
              <a:latin typeface="微软雅黑" charset="0"/>
              <a:ea typeface="微软雅黑" charset="0"/>
              <a:cs typeface="Arial Unicode MS" pitchFamily="34" charset="-122"/>
            </a:endParaRPr>
          </a:p>
          <a:p>
            <a:pPr eaLnBrk="1" hangingPunct="1">
              <a:buFontTx/>
              <a:buNone/>
            </a:pPr>
            <a:endParaRPr lang="zh-CN" altLang="en-US" sz="2400" dirty="0">
              <a:latin typeface="微软雅黑" charset="0"/>
              <a:ea typeface="微软雅黑" charset="0"/>
              <a:cs typeface="Arial Unicode MS" pitchFamily="34" charset="-122"/>
            </a:endParaRPr>
          </a:p>
          <a:p>
            <a:pPr eaLnBrk="1" hangingPunct="1">
              <a:buFontTx/>
              <a:buNone/>
            </a:pPr>
            <a:endParaRPr lang="en-US" altLang="zh-CN" sz="2400" dirty="0">
              <a:latin typeface="微软雅黑" charset="0"/>
              <a:ea typeface="微软雅黑" charset="0"/>
              <a:cs typeface="Arial Unicode MS" pitchFamily="34" charset="-122"/>
            </a:endParaRPr>
          </a:p>
        </p:txBody>
      </p:sp>
    </p:spTree>
    <p:extLst>
      <p:ext uri="{BB962C8B-B14F-4D97-AF65-F5344CB8AC3E}">
        <p14:creationId xmlns:p14="http://schemas.microsoft.com/office/powerpoint/2010/main" val="23585790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a:xfrm>
            <a:off x="2295828" y="25311"/>
            <a:ext cx="7772400" cy="838200"/>
          </a:xfrm>
        </p:spPr>
        <p:txBody>
          <a:bodyPr/>
          <a:lstStyle/>
          <a:p>
            <a:pPr eaLnBrk="1" hangingPunct="1">
              <a:defRPr/>
            </a:pPr>
            <a:r>
              <a:rPr lang="en-US" altLang="zh-CN" sz="3600" dirty="0">
                <a:latin typeface="Arial Unicode MS" pitchFamily="34" charset="-122"/>
                <a:ea typeface="Arial Unicode MS" pitchFamily="34" charset="-122"/>
                <a:cs typeface="Arial Unicode MS" pitchFamily="34" charset="-122"/>
              </a:rPr>
              <a:t>static</a:t>
            </a:r>
            <a:r>
              <a:rPr lang="zh-CN" altLang="en-US" sz="3600" dirty="0">
                <a:latin typeface="Arial Unicode MS" pitchFamily="34" charset="-122"/>
                <a:ea typeface="Arial Unicode MS" pitchFamily="34" charset="-122"/>
                <a:cs typeface="Arial Unicode MS" pitchFamily="34" charset="-122"/>
                <a:sym typeface="+mn-ea"/>
              </a:rPr>
              <a:t>关键字</a:t>
            </a:r>
            <a:endParaRPr lang="en-US" altLang="zh-CN" sz="3600" dirty="0">
              <a:latin typeface="Arial Unicode MS" pitchFamily="34" charset="-122"/>
              <a:ea typeface="Arial Unicode MS" pitchFamily="34" charset="-122"/>
              <a:cs typeface="Arial Unicode MS" pitchFamily="34" charset="-122"/>
            </a:endParaRPr>
          </a:p>
        </p:txBody>
      </p:sp>
      <p:sp>
        <p:nvSpPr>
          <p:cNvPr id="4098" name="Rectangle 2"/>
          <p:cNvSpPr>
            <a:spLocks noGrp="1" noChangeArrowheads="1"/>
          </p:cNvSpPr>
          <p:nvPr>
            <p:ph idx="1"/>
          </p:nvPr>
        </p:nvSpPr>
        <p:spPr>
          <a:xfrm>
            <a:off x="1981200" y="998466"/>
            <a:ext cx="8686800" cy="1802130"/>
          </a:xfrm>
          <a:noFill/>
        </p:spPr>
        <p:txBody>
          <a:bodyPr vert="horz" wrap="square" lIns="92075" tIns="46038" rIns="92075" bIns="46038" numCol="1" anchor="t" anchorCtr="0" compatLnSpc="1"/>
          <a:lstStyle/>
          <a:p>
            <a:pPr eaLnBrk="1" hangingPunct="1">
              <a:lnSpc>
                <a:spcPct val="150000"/>
              </a:lnSpc>
              <a:buFont typeface="Wingdings" charset="0"/>
              <a:buChar char="Ø"/>
            </a:pPr>
            <a:r>
              <a:rPr lang="zh-CN" altLang="en-US" sz="2400" dirty="0">
                <a:latin typeface="微软雅黑" charset="0"/>
                <a:ea typeface="微软雅黑" charset="0"/>
                <a:cs typeface="Arial Unicode MS" pitchFamily="34" charset="-122"/>
              </a:rPr>
              <a:t>例如所有的中国人都有个国家名称，每一个中国人都共享这个国家名称，不必在每一个中国人的实例对象中都单独分配一个用于代表国家名称的变量。</a:t>
            </a:r>
            <a:endParaRPr lang="zh-CN" altLang="en-US" sz="2400" dirty="0">
              <a:solidFill>
                <a:schemeClr val="hlink"/>
              </a:solidFill>
              <a:latin typeface="微软雅黑" charset="0"/>
              <a:ea typeface="微软雅黑" charset="0"/>
              <a:cs typeface="Arial Unicode MS" pitchFamily="34" charset="-122"/>
            </a:endParaRPr>
          </a:p>
          <a:p>
            <a:pPr eaLnBrk="1" hangingPunct="1">
              <a:lnSpc>
                <a:spcPct val="150000"/>
              </a:lnSpc>
              <a:buFontTx/>
              <a:buNone/>
            </a:pPr>
            <a:endParaRPr lang="zh-CN" altLang="en-US" sz="2400" dirty="0">
              <a:latin typeface="微软雅黑" charset="0"/>
              <a:ea typeface="微软雅黑" charset="0"/>
              <a:cs typeface="Arial Unicode MS" pitchFamily="34" charset="-122"/>
            </a:endParaRPr>
          </a:p>
          <a:p>
            <a:pPr eaLnBrk="1" hangingPunct="1">
              <a:lnSpc>
                <a:spcPct val="150000"/>
              </a:lnSpc>
              <a:buFontTx/>
              <a:buNone/>
            </a:pPr>
            <a:endParaRPr lang="zh-CN" altLang="en-US" sz="2400" dirty="0">
              <a:latin typeface="微软雅黑" charset="0"/>
              <a:ea typeface="微软雅黑" charset="0"/>
              <a:cs typeface="Arial Unicode MS" pitchFamily="34" charset="-122"/>
            </a:endParaRPr>
          </a:p>
          <a:p>
            <a:pPr eaLnBrk="1" hangingPunct="1">
              <a:lnSpc>
                <a:spcPct val="150000"/>
              </a:lnSpc>
              <a:buFontTx/>
              <a:buNone/>
            </a:pPr>
            <a:endParaRPr lang="zh-CN" altLang="en-US" sz="2400" dirty="0">
              <a:latin typeface="微软雅黑" charset="0"/>
              <a:ea typeface="微软雅黑" charset="0"/>
              <a:cs typeface="Arial Unicode MS" pitchFamily="34" charset="-122"/>
            </a:endParaRPr>
          </a:p>
          <a:p>
            <a:pPr eaLnBrk="1" hangingPunct="1">
              <a:lnSpc>
                <a:spcPct val="150000"/>
              </a:lnSpc>
              <a:buFontTx/>
              <a:buNone/>
            </a:pPr>
            <a:endParaRPr lang="zh-CN" altLang="en-US" sz="2400" dirty="0">
              <a:latin typeface="微软雅黑" charset="0"/>
              <a:ea typeface="微软雅黑" charset="0"/>
              <a:cs typeface="Arial Unicode MS" pitchFamily="34" charset="-122"/>
            </a:endParaRPr>
          </a:p>
          <a:p>
            <a:pPr eaLnBrk="1" hangingPunct="1">
              <a:lnSpc>
                <a:spcPct val="150000"/>
              </a:lnSpc>
              <a:buFontTx/>
              <a:buNone/>
            </a:pPr>
            <a:endParaRPr lang="zh-CN" altLang="en-US" sz="2400" dirty="0">
              <a:latin typeface="微软雅黑" charset="0"/>
              <a:ea typeface="微软雅黑" charset="0"/>
              <a:cs typeface="Arial Unicode MS" pitchFamily="34" charset="-122"/>
            </a:endParaRPr>
          </a:p>
          <a:p>
            <a:pPr eaLnBrk="1" hangingPunct="1">
              <a:buFontTx/>
              <a:buNone/>
            </a:pPr>
            <a:endParaRPr lang="en-US" altLang="zh-CN" sz="2400" dirty="0">
              <a:latin typeface="微软雅黑" charset="0"/>
              <a:ea typeface="微软雅黑" charset="0"/>
              <a:cs typeface="Arial Unicode MS" pitchFamily="34" charset="-122"/>
            </a:endParaRPr>
          </a:p>
        </p:txBody>
      </p:sp>
      <p:pic>
        <p:nvPicPr>
          <p:cNvPr id="4099" name="Picture 3" descr="静态变量1"/>
          <p:cNvPicPr>
            <a:picLocks noChangeAspect="1" noChangeArrowheads="1"/>
          </p:cNvPicPr>
          <p:nvPr/>
        </p:nvPicPr>
        <p:blipFill>
          <a:blip r:embed="rId2"/>
          <a:srcRect/>
          <a:stretch>
            <a:fillRect/>
          </a:stretch>
        </p:blipFill>
        <p:spPr bwMode="auto">
          <a:xfrm>
            <a:off x="3074445" y="2935552"/>
            <a:ext cx="5041900" cy="2657475"/>
          </a:xfrm>
          <a:prstGeom prst="rect">
            <a:avLst/>
          </a:prstGeom>
          <a:noFill/>
          <a:ln w="9525">
            <a:noFill/>
            <a:miter lim="800000"/>
            <a:headEnd/>
            <a:tailEnd/>
          </a:ln>
        </p:spPr>
      </p:pic>
    </p:spTree>
    <p:extLst>
      <p:ext uri="{BB962C8B-B14F-4D97-AF65-F5344CB8AC3E}">
        <p14:creationId xmlns:p14="http://schemas.microsoft.com/office/powerpoint/2010/main" val="3057085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a:xfrm>
            <a:off x="2295828" y="25311"/>
            <a:ext cx="7772400" cy="838200"/>
          </a:xfrm>
        </p:spPr>
        <p:txBody>
          <a:bodyPr/>
          <a:lstStyle/>
          <a:p>
            <a:pPr eaLnBrk="1" hangingPunct="1">
              <a:defRPr/>
            </a:pPr>
            <a:r>
              <a:rPr lang="en-US" altLang="zh-CN" sz="3600" dirty="0">
                <a:latin typeface="Arial Unicode MS" pitchFamily="34" charset="-122"/>
                <a:ea typeface="Arial Unicode MS" pitchFamily="34" charset="-122"/>
                <a:cs typeface="Arial Unicode MS" pitchFamily="34" charset="-122"/>
              </a:rPr>
              <a:t>static</a:t>
            </a:r>
            <a:r>
              <a:rPr lang="zh-CN" altLang="en-US" sz="3600" dirty="0">
                <a:latin typeface="Arial Unicode MS" pitchFamily="34" charset="-122"/>
                <a:ea typeface="Arial Unicode MS" pitchFamily="34" charset="-122"/>
                <a:cs typeface="Arial Unicode MS" pitchFamily="34" charset="-122"/>
                <a:sym typeface="+mn-ea"/>
              </a:rPr>
              <a:t>关键字</a:t>
            </a:r>
            <a:endParaRPr lang="en-US" altLang="zh-CN" sz="3600" dirty="0">
              <a:latin typeface="Arial Unicode MS" pitchFamily="34" charset="-122"/>
              <a:ea typeface="Arial Unicode MS" pitchFamily="34" charset="-122"/>
              <a:cs typeface="Arial Unicode MS" pitchFamily="34" charset="-122"/>
            </a:endParaRPr>
          </a:p>
        </p:txBody>
      </p:sp>
      <p:sp>
        <p:nvSpPr>
          <p:cNvPr id="5123" name="Rectangle 3"/>
          <p:cNvSpPr>
            <a:spLocks noGrp="1" noChangeArrowheads="1"/>
          </p:cNvSpPr>
          <p:nvPr>
            <p:ph idx="1"/>
          </p:nvPr>
        </p:nvSpPr>
        <p:spPr>
          <a:xfrm>
            <a:off x="2024035" y="988253"/>
            <a:ext cx="7978775" cy="5105400"/>
          </a:xfrm>
        </p:spPr>
        <p:txBody>
          <a:bodyPr/>
          <a:lstStyle/>
          <a:p>
            <a:pPr algn="just" eaLnBrk="1" hangingPunct="1">
              <a:spcBef>
                <a:spcPct val="40000"/>
              </a:spcBef>
              <a:buFont typeface="Wingdings" pitchFamily="2" charset="2"/>
              <a:buChar char="§"/>
            </a:pPr>
            <a:r>
              <a:rPr lang="en-US" altLang="zh-CN" sz="1800" dirty="0">
                <a:latin typeface="微软雅黑" charset="0"/>
                <a:ea typeface="微软雅黑" charset="0"/>
                <a:cs typeface="Arial Unicode MS" pitchFamily="34" charset="-122"/>
              </a:rPr>
              <a:t>class Circle</a:t>
            </a:r>
          </a:p>
          <a:p>
            <a:pPr algn="just" eaLnBrk="1" hangingPunct="1">
              <a:spcBef>
                <a:spcPct val="40000"/>
              </a:spcBef>
              <a:buFont typeface="Wingdings" pitchFamily="2" charset="2"/>
              <a:buNone/>
            </a:pPr>
            <a:r>
              <a:rPr lang="en-US" altLang="zh-CN" sz="1800" dirty="0">
                <a:latin typeface="微软雅黑" charset="0"/>
                <a:ea typeface="微软雅黑" charset="0"/>
                <a:cs typeface="Arial Unicode MS" pitchFamily="34" charset="-122"/>
              </a:rPr>
              <a:t>	{</a:t>
            </a:r>
          </a:p>
          <a:p>
            <a:pPr algn="just" eaLnBrk="1" hangingPunct="1">
              <a:spcBef>
                <a:spcPct val="40000"/>
              </a:spcBef>
              <a:buFont typeface="Wingdings" pitchFamily="2" charset="2"/>
              <a:buNone/>
            </a:pPr>
            <a:r>
              <a:rPr lang="en-US" altLang="zh-CN" sz="1800" dirty="0">
                <a:latin typeface="微软雅黑" charset="0"/>
                <a:ea typeface="微软雅黑" charset="0"/>
                <a:cs typeface="Arial Unicode MS" pitchFamily="34" charset="-122"/>
              </a:rPr>
              <a:t>		    private double radius;</a:t>
            </a:r>
          </a:p>
          <a:p>
            <a:pPr algn="just" eaLnBrk="1" hangingPunct="1">
              <a:spcBef>
                <a:spcPct val="40000"/>
              </a:spcBef>
              <a:buFont typeface="Wingdings" pitchFamily="2" charset="2"/>
              <a:buNone/>
            </a:pPr>
            <a:r>
              <a:rPr lang="en-US" altLang="zh-CN" sz="1800" dirty="0">
                <a:latin typeface="微软雅黑" charset="0"/>
                <a:ea typeface="微软雅黑" charset="0"/>
                <a:cs typeface="Arial Unicode MS" pitchFamily="34" charset="-122"/>
              </a:rPr>
              <a:t>		    public Circle(double radius){</a:t>
            </a:r>
            <a:r>
              <a:rPr lang="en-US" altLang="zh-CN" sz="1800" dirty="0" err="1">
                <a:latin typeface="微软雅黑" charset="0"/>
                <a:ea typeface="微软雅黑" charset="0"/>
                <a:cs typeface="Arial Unicode MS" pitchFamily="34" charset="-122"/>
              </a:rPr>
              <a:t>this.radius</a:t>
            </a:r>
            <a:r>
              <a:rPr lang="en-US" altLang="zh-CN" sz="1800" dirty="0">
                <a:latin typeface="微软雅黑" charset="0"/>
                <a:ea typeface="微软雅黑" charset="0"/>
                <a:cs typeface="Arial Unicode MS" pitchFamily="34" charset="-122"/>
              </a:rPr>
              <a:t>=radius;}</a:t>
            </a:r>
          </a:p>
          <a:p>
            <a:pPr algn="just" eaLnBrk="1" hangingPunct="1">
              <a:spcBef>
                <a:spcPct val="40000"/>
              </a:spcBef>
              <a:buFont typeface="Wingdings" pitchFamily="2" charset="2"/>
              <a:buNone/>
            </a:pPr>
            <a:r>
              <a:rPr lang="en-US" altLang="zh-CN" sz="1800" dirty="0">
                <a:latin typeface="微软雅黑" charset="0"/>
                <a:ea typeface="微软雅黑" charset="0"/>
                <a:cs typeface="Arial Unicode MS" pitchFamily="34" charset="-122"/>
              </a:rPr>
              <a:t>		    public double </a:t>
            </a:r>
            <a:r>
              <a:rPr lang="en-US" altLang="zh-CN" sz="1800" dirty="0" err="1">
                <a:latin typeface="微软雅黑" charset="0"/>
                <a:ea typeface="微软雅黑" charset="0"/>
                <a:cs typeface="Arial Unicode MS" pitchFamily="34" charset="-122"/>
              </a:rPr>
              <a:t>findArea</a:t>
            </a:r>
            <a:r>
              <a:rPr lang="en-US" altLang="zh-CN" sz="1800" dirty="0">
                <a:latin typeface="微软雅黑" charset="0"/>
                <a:ea typeface="微软雅黑" charset="0"/>
                <a:cs typeface="Arial Unicode MS" pitchFamily="34" charset="-122"/>
              </a:rPr>
              <a:t>(){return </a:t>
            </a:r>
            <a:r>
              <a:rPr lang="en-US" altLang="zh-CN" sz="1800" dirty="0" err="1">
                <a:latin typeface="微软雅黑" charset="0"/>
                <a:ea typeface="微软雅黑" charset="0"/>
                <a:cs typeface="Arial Unicode MS" pitchFamily="34" charset="-122"/>
              </a:rPr>
              <a:t>Math.PI</a:t>
            </a:r>
            <a:r>
              <a:rPr lang="en-US" altLang="zh-CN" sz="1800" dirty="0">
                <a:latin typeface="微软雅黑" charset="0"/>
                <a:ea typeface="微软雅黑" charset="0"/>
                <a:cs typeface="Arial Unicode MS" pitchFamily="34" charset="-122"/>
              </a:rPr>
              <a:t>*radius*radius;}</a:t>
            </a:r>
          </a:p>
          <a:p>
            <a:pPr algn="just" eaLnBrk="1" hangingPunct="1">
              <a:spcBef>
                <a:spcPct val="40000"/>
              </a:spcBef>
              <a:buFont typeface="Wingdings" pitchFamily="2" charset="2"/>
              <a:buNone/>
            </a:pPr>
            <a:r>
              <a:rPr lang="en-US" altLang="zh-CN" sz="1800" dirty="0">
                <a:latin typeface="微软雅黑" charset="0"/>
                <a:ea typeface="微软雅黑" charset="0"/>
                <a:cs typeface="Arial Unicode MS" pitchFamily="34" charset="-122"/>
              </a:rPr>
              <a:t>	}</a:t>
            </a:r>
          </a:p>
          <a:p>
            <a:pPr algn="just" eaLnBrk="1" hangingPunct="1">
              <a:spcBef>
                <a:spcPct val="40000"/>
              </a:spcBef>
              <a:buFont typeface="Wingdings" pitchFamily="2" charset="2"/>
              <a:buChar char="§"/>
            </a:pPr>
            <a:r>
              <a:rPr lang="zh-CN" altLang="en-US" sz="1800" dirty="0">
                <a:latin typeface="微软雅黑" charset="0"/>
                <a:ea typeface="微软雅黑" charset="0"/>
                <a:cs typeface="Arial Unicode MS" pitchFamily="34" charset="-122"/>
              </a:rPr>
              <a:t>创建两个</a:t>
            </a:r>
            <a:r>
              <a:rPr lang="en-US" altLang="zh-CN" sz="1800" dirty="0">
                <a:latin typeface="微软雅黑" charset="0"/>
                <a:ea typeface="微软雅黑" charset="0"/>
                <a:cs typeface="Arial Unicode MS" pitchFamily="34" charset="-122"/>
              </a:rPr>
              <a:t>Circle</a:t>
            </a:r>
            <a:r>
              <a:rPr lang="zh-CN" altLang="en-US" sz="1800" dirty="0">
                <a:latin typeface="微软雅黑" charset="0"/>
                <a:ea typeface="微软雅黑" charset="0"/>
                <a:cs typeface="Arial Unicode MS" pitchFamily="34" charset="-122"/>
              </a:rPr>
              <a:t>对象</a:t>
            </a:r>
          </a:p>
          <a:p>
            <a:pPr lvl="1" algn="just" eaLnBrk="1" hangingPunct="1">
              <a:spcBef>
                <a:spcPct val="40000"/>
              </a:spcBef>
              <a:buFont typeface="Wingdings" pitchFamily="2" charset="2"/>
              <a:buChar char="§"/>
            </a:pPr>
            <a:r>
              <a:rPr lang="en-US" altLang="zh-CN" sz="1800" b="1" dirty="0">
                <a:latin typeface="微软雅黑" charset="0"/>
                <a:ea typeface="微软雅黑" charset="0"/>
                <a:cs typeface="Arial Unicode MS" pitchFamily="34" charset="-122"/>
              </a:rPr>
              <a:t>Circle c1=new Circle(2.0);	//c1.radius=2.0</a:t>
            </a:r>
          </a:p>
          <a:p>
            <a:pPr lvl="1" algn="just" eaLnBrk="1" hangingPunct="1">
              <a:spcBef>
                <a:spcPct val="40000"/>
              </a:spcBef>
              <a:buFont typeface="Wingdings" pitchFamily="2" charset="2"/>
              <a:buChar char="§"/>
            </a:pPr>
            <a:r>
              <a:rPr lang="en-US" altLang="zh-CN" sz="1800" b="1" dirty="0">
                <a:latin typeface="微软雅黑" charset="0"/>
                <a:ea typeface="微软雅黑" charset="0"/>
                <a:cs typeface="Arial Unicode MS" pitchFamily="34" charset="-122"/>
              </a:rPr>
              <a:t>Circle c2=new Circle(3.0);	//c2.radius=3.0</a:t>
            </a:r>
          </a:p>
          <a:p>
            <a:pPr algn="just" eaLnBrk="1" hangingPunct="1">
              <a:spcBef>
                <a:spcPct val="40000"/>
              </a:spcBef>
              <a:buFont typeface="Wingdings" pitchFamily="2" charset="2"/>
              <a:buChar char="§"/>
            </a:pPr>
            <a:r>
              <a:rPr lang="zh-CN" altLang="en-US" sz="2000" dirty="0">
                <a:latin typeface="微软雅黑" charset="0"/>
                <a:ea typeface="微软雅黑" charset="0"/>
                <a:cs typeface="Arial Unicode MS" pitchFamily="34" charset="-122"/>
              </a:rPr>
              <a:t>上例中</a:t>
            </a:r>
            <a:r>
              <a:rPr lang="en-US" altLang="zh-CN" sz="2000" dirty="0">
                <a:latin typeface="微软雅黑" charset="0"/>
                <a:ea typeface="微软雅黑" charset="0"/>
                <a:cs typeface="Arial Unicode MS" pitchFamily="34" charset="-122"/>
              </a:rPr>
              <a:t>c1</a:t>
            </a:r>
            <a:r>
              <a:rPr lang="zh-CN" altLang="en-US" sz="2000" dirty="0">
                <a:latin typeface="微软雅黑" charset="0"/>
                <a:ea typeface="微软雅黑" charset="0"/>
                <a:cs typeface="Arial Unicode MS" pitchFamily="34" charset="-122"/>
              </a:rPr>
              <a:t>的</a:t>
            </a:r>
            <a:r>
              <a:rPr lang="en-US" altLang="zh-CN" sz="2000" dirty="0">
                <a:latin typeface="微软雅黑" charset="0"/>
                <a:ea typeface="微软雅黑" charset="0"/>
                <a:cs typeface="Arial Unicode MS" pitchFamily="34" charset="-122"/>
              </a:rPr>
              <a:t>radius</a:t>
            </a:r>
            <a:r>
              <a:rPr lang="zh-CN" altLang="en-US" sz="2000" dirty="0">
                <a:latin typeface="微软雅黑" charset="0"/>
                <a:ea typeface="微软雅黑" charset="0"/>
                <a:cs typeface="Arial Unicode MS" pitchFamily="34" charset="-122"/>
              </a:rPr>
              <a:t>独立于</a:t>
            </a:r>
            <a:r>
              <a:rPr lang="en-US" altLang="zh-CN" sz="2000" dirty="0">
                <a:latin typeface="微软雅黑" charset="0"/>
                <a:ea typeface="微软雅黑" charset="0"/>
                <a:cs typeface="Arial Unicode MS" pitchFamily="34" charset="-122"/>
              </a:rPr>
              <a:t>c2</a:t>
            </a:r>
            <a:r>
              <a:rPr lang="zh-CN" altLang="en-US" sz="2000" dirty="0">
                <a:latin typeface="微软雅黑" charset="0"/>
                <a:ea typeface="微软雅黑" charset="0"/>
                <a:cs typeface="Arial Unicode MS" pitchFamily="34" charset="-122"/>
              </a:rPr>
              <a:t>的</a:t>
            </a:r>
            <a:r>
              <a:rPr lang="en-US" altLang="zh-CN" sz="2000" dirty="0">
                <a:latin typeface="微软雅黑" charset="0"/>
                <a:ea typeface="微软雅黑" charset="0"/>
                <a:cs typeface="Arial Unicode MS" pitchFamily="34" charset="-122"/>
              </a:rPr>
              <a:t>radius</a:t>
            </a:r>
            <a:r>
              <a:rPr lang="zh-CN" altLang="en-US" sz="2000" dirty="0">
                <a:latin typeface="微软雅黑" charset="0"/>
                <a:ea typeface="微软雅黑" charset="0"/>
                <a:cs typeface="Arial Unicode MS" pitchFamily="34" charset="-122"/>
              </a:rPr>
              <a:t>，存储在不同的空间。</a:t>
            </a:r>
            <a:r>
              <a:rPr lang="en-US" altLang="zh-CN" sz="2000" dirty="0">
                <a:latin typeface="微软雅黑" charset="0"/>
                <a:ea typeface="微软雅黑" charset="0"/>
                <a:cs typeface="Arial Unicode MS" pitchFamily="34" charset="-122"/>
              </a:rPr>
              <a:t>c1</a:t>
            </a:r>
            <a:r>
              <a:rPr lang="zh-CN" altLang="en-US" sz="2000" dirty="0">
                <a:latin typeface="微软雅黑" charset="0"/>
                <a:ea typeface="微软雅黑" charset="0"/>
                <a:cs typeface="Arial Unicode MS" pitchFamily="34" charset="-122"/>
              </a:rPr>
              <a:t>中的</a:t>
            </a:r>
            <a:r>
              <a:rPr lang="en-US" altLang="zh-CN" sz="2000" dirty="0">
                <a:latin typeface="微软雅黑" charset="0"/>
                <a:ea typeface="微软雅黑" charset="0"/>
                <a:cs typeface="Arial Unicode MS" pitchFamily="34" charset="-122"/>
              </a:rPr>
              <a:t>radius</a:t>
            </a:r>
            <a:r>
              <a:rPr lang="zh-CN" altLang="en-US" sz="2000" dirty="0">
                <a:latin typeface="微软雅黑" charset="0"/>
                <a:ea typeface="微软雅黑" charset="0"/>
                <a:cs typeface="Arial Unicode MS" pitchFamily="34" charset="-122"/>
              </a:rPr>
              <a:t>变化不会影响</a:t>
            </a:r>
            <a:r>
              <a:rPr lang="en-US" altLang="zh-CN" sz="2000" dirty="0">
                <a:latin typeface="微软雅黑" charset="0"/>
                <a:ea typeface="微软雅黑" charset="0"/>
                <a:cs typeface="Arial Unicode MS" pitchFamily="34" charset="-122"/>
              </a:rPr>
              <a:t>c2</a:t>
            </a:r>
            <a:r>
              <a:rPr lang="zh-CN" altLang="en-US" sz="2000" dirty="0">
                <a:latin typeface="微软雅黑" charset="0"/>
                <a:ea typeface="微软雅黑" charset="0"/>
                <a:cs typeface="Arial Unicode MS" pitchFamily="34" charset="-122"/>
              </a:rPr>
              <a:t>的</a:t>
            </a:r>
            <a:r>
              <a:rPr lang="en-US" altLang="zh-CN" sz="2000" dirty="0">
                <a:latin typeface="微软雅黑" charset="0"/>
                <a:ea typeface="微软雅黑" charset="0"/>
                <a:cs typeface="Arial Unicode MS" pitchFamily="34" charset="-122"/>
              </a:rPr>
              <a:t>radius</a:t>
            </a:r>
            <a:r>
              <a:rPr lang="zh-CN" altLang="en-US" sz="2000" dirty="0">
                <a:latin typeface="微软雅黑" charset="0"/>
                <a:ea typeface="微软雅黑" charset="0"/>
                <a:cs typeface="Arial Unicode MS" pitchFamily="34" charset="-122"/>
              </a:rPr>
              <a:t>，反之亦然。</a:t>
            </a:r>
          </a:p>
          <a:p>
            <a:pPr algn="just" eaLnBrk="1" hangingPunct="1">
              <a:spcBef>
                <a:spcPct val="40000"/>
              </a:spcBef>
              <a:buFont typeface="Wingdings" pitchFamily="2" charset="2"/>
              <a:buChar char="§"/>
            </a:pPr>
            <a:r>
              <a:rPr lang="zh-CN" altLang="en-US" sz="2000" dirty="0">
                <a:latin typeface="微软雅黑" charset="0"/>
                <a:ea typeface="微软雅黑" charset="0"/>
                <a:cs typeface="Arial Unicode MS" pitchFamily="34" charset="-122"/>
                <a:sym typeface="+mn-ea"/>
              </a:rPr>
              <a:t>如果想让一个类的所有实例共享数据，可以用类变量</a:t>
            </a:r>
            <a:endParaRPr lang="zh-CN" altLang="en-US" sz="2000" dirty="0">
              <a:latin typeface="微软雅黑" charset="0"/>
              <a:ea typeface="微软雅黑" charset="0"/>
              <a:cs typeface="Arial Unicode MS" pitchFamily="34" charset="-122"/>
            </a:endParaRPr>
          </a:p>
          <a:p>
            <a:pPr marL="0" indent="0" algn="just" eaLnBrk="1" hangingPunct="1">
              <a:lnSpc>
                <a:spcPct val="90000"/>
              </a:lnSpc>
              <a:spcBef>
                <a:spcPct val="40000"/>
              </a:spcBef>
              <a:buNone/>
            </a:pPr>
            <a:endParaRPr lang="zh-CN" altLang="en-US" sz="2400" dirty="0">
              <a:latin typeface="微软雅黑" charset="0"/>
              <a:ea typeface="微软雅黑" charset="0"/>
              <a:cs typeface="Arial Unicode MS" pitchFamily="34" charset="-122"/>
            </a:endParaRPr>
          </a:p>
        </p:txBody>
      </p:sp>
    </p:spTree>
    <p:extLst>
      <p:ext uri="{BB962C8B-B14F-4D97-AF65-F5344CB8AC3E}">
        <p14:creationId xmlns:p14="http://schemas.microsoft.com/office/powerpoint/2010/main" val="24252931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1919536" y="1505352"/>
            <a:ext cx="8458200" cy="4114800"/>
          </a:xfrm>
        </p:spPr>
        <p:txBody>
          <a:bodyPr/>
          <a:lstStyle/>
          <a:p>
            <a:pPr algn="just" eaLnBrk="1" hangingPunct="1">
              <a:spcBef>
                <a:spcPct val="40000"/>
              </a:spcBef>
              <a:buFont typeface="Wingdings" pitchFamily="2" charset="2"/>
              <a:buChar char="§"/>
            </a:pPr>
            <a:r>
              <a:rPr lang="zh-CN" altLang="en-US" dirty="0">
                <a:latin typeface="微软雅黑" charset="0"/>
                <a:ea typeface="微软雅黑" charset="0"/>
                <a:cs typeface="Arial Unicode MS" pitchFamily="34" charset="-122"/>
              </a:rPr>
              <a:t>在</a:t>
            </a:r>
            <a:r>
              <a:rPr lang="en-US" altLang="zh-CN" dirty="0">
                <a:latin typeface="微软雅黑" charset="0"/>
                <a:ea typeface="微软雅黑" charset="0"/>
                <a:cs typeface="Arial Unicode MS" pitchFamily="34" charset="-122"/>
              </a:rPr>
              <a:t>Java</a:t>
            </a:r>
            <a:r>
              <a:rPr lang="zh-CN" altLang="en-US" dirty="0">
                <a:latin typeface="微软雅黑" charset="0"/>
                <a:ea typeface="微软雅黑" charset="0"/>
                <a:cs typeface="Arial Unicode MS" pitchFamily="34" charset="-122"/>
              </a:rPr>
              <a:t>类中声明变量、方法和内部类时，可使用关键字</a:t>
            </a:r>
            <a:r>
              <a:rPr lang="en-US" altLang="zh-CN" dirty="0">
                <a:latin typeface="微软雅黑" charset="0"/>
                <a:ea typeface="微软雅黑" charset="0"/>
                <a:cs typeface="Arial Unicode MS" pitchFamily="34" charset="-122"/>
              </a:rPr>
              <a:t>static</a:t>
            </a:r>
            <a:r>
              <a:rPr lang="zh-CN" altLang="en-US" dirty="0">
                <a:latin typeface="微软雅黑" charset="0"/>
                <a:ea typeface="微软雅黑" charset="0"/>
                <a:cs typeface="Arial Unicode MS" pitchFamily="34" charset="-122"/>
              </a:rPr>
              <a:t>做为修饰符。</a:t>
            </a:r>
          </a:p>
          <a:p>
            <a:pPr algn="just" eaLnBrk="1" hangingPunct="1">
              <a:spcBef>
                <a:spcPct val="40000"/>
              </a:spcBef>
              <a:buFont typeface="Wingdings" pitchFamily="2" charset="2"/>
              <a:buChar char="§"/>
            </a:pPr>
            <a:r>
              <a:rPr lang="en-US" altLang="zh-CN" dirty="0">
                <a:latin typeface="微软雅黑" charset="0"/>
                <a:ea typeface="微软雅黑" charset="0"/>
                <a:cs typeface="Arial Unicode MS" pitchFamily="34" charset="-122"/>
              </a:rPr>
              <a:t>static</a:t>
            </a:r>
            <a:r>
              <a:rPr lang="zh-CN" altLang="en-US" dirty="0">
                <a:latin typeface="微软雅黑" charset="0"/>
                <a:ea typeface="微软雅黑" charset="0"/>
                <a:cs typeface="Arial Unicode MS" pitchFamily="34" charset="-122"/>
              </a:rPr>
              <a:t>标记的变量或方法由整个类</a:t>
            </a:r>
            <a:r>
              <a:rPr lang="en-US" altLang="zh-CN" dirty="0">
                <a:latin typeface="微软雅黑" charset="0"/>
                <a:ea typeface="微软雅黑" charset="0"/>
                <a:cs typeface="Arial Unicode MS" pitchFamily="34" charset="-122"/>
              </a:rPr>
              <a:t>(</a:t>
            </a:r>
            <a:r>
              <a:rPr lang="zh-CN" altLang="en-US" dirty="0">
                <a:latin typeface="微软雅黑" charset="0"/>
                <a:ea typeface="微软雅黑" charset="0"/>
                <a:cs typeface="Arial Unicode MS" pitchFamily="34" charset="-122"/>
              </a:rPr>
              <a:t>所有实例</a:t>
            </a:r>
            <a:r>
              <a:rPr lang="en-US" altLang="zh-CN" dirty="0">
                <a:latin typeface="微软雅黑" charset="0"/>
                <a:ea typeface="微软雅黑" charset="0"/>
                <a:cs typeface="Arial Unicode MS" pitchFamily="34" charset="-122"/>
              </a:rPr>
              <a:t>)</a:t>
            </a:r>
            <a:r>
              <a:rPr lang="zh-CN" altLang="en-US" dirty="0">
                <a:latin typeface="微软雅黑" charset="0"/>
                <a:ea typeface="微软雅黑" charset="0"/>
                <a:cs typeface="Arial Unicode MS" pitchFamily="34" charset="-122"/>
              </a:rPr>
              <a:t>共享，如访问控制权限允许，可不必创建该类对象而直接用类名加‘</a:t>
            </a:r>
            <a:r>
              <a:rPr lang="en-US" altLang="zh-CN" dirty="0">
                <a:latin typeface="微软雅黑" charset="0"/>
                <a:ea typeface="微软雅黑" charset="0"/>
                <a:cs typeface="Arial Unicode MS" pitchFamily="34" charset="-122"/>
              </a:rPr>
              <a:t>.’</a:t>
            </a:r>
            <a:r>
              <a:rPr lang="zh-CN" altLang="en-US" dirty="0">
                <a:latin typeface="微软雅黑" charset="0"/>
                <a:ea typeface="微软雅黑" charset="0"/>
                <a:cs typeface="Arial Unicode MS" pitchFamily="34" charset="-122"/>
              </a:rPr>
              <a:t>调用。</a:t>
            </a:r>
          </a:p>
          <a:p>
            <a:pPr algn="just" eaLnBrk="1" hangingPunct="1">
              <a:spcBef>
                <a:spcPct val="40000"/>
              </a:spcBef>
              <a:buFont typeface="Wingdings" pitchFamily="2" charset="2"/>
              <a:buChar char="§"/>
            </a:pPr>
            <a:r>
              <a:rPr lang="en-US" altLang="zh-CN" dirty="0">
                <a:latin typeface="微软雅黑" charset="0"/>
                <a:ea typeface="微软雅黑" charset="0"/>
                <a:cs typeface="Arial Unicode MS" pitchFamily="34" charset="-122"/>
              </a:rPr>
              <a:t>static</a:t>
            </a:r>
            <a:r>
              <a:rPr lang="zh-CN" altLang="en-US" dirty="0">
                <a:latin typeface="微软雅黑" charset="0"/>
                <a:ea typeface="微软雅黑" charset="0"/>
                <a:cs typeface="Arial Unicode MS" pitchFamily="34" charset="-122"/>
              </a:rPr>
              <a:t>成员也称类成员或静态成员，如：类变量、类方法、静态方法等。</a:t>
            </a:r>
          </a:p>
        </p:txBody>
      </p:sp>
      <p:sp>
        <p:nvSpPr>
          <p:cNvPr id="261124" name="Rectangle 4"/>
          <p:cNvSpPr>
            <a:spLocks noGrp="1" noChangeArrowheads="1"/>
          </p:cNvSpPr>
          <p:nvPr/>
        </p:nvSpPr>
        <p:spPr>
          <a:xfrm>
            <a:off x="2295828" y="25311"/>
            <a:ext cx="7772400" cy="8382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en-US" altLang="zh-CN" sz="3600" dirty="0">
                <a:latin typeface="Arial Unicode MS" pitchFamily="34" charset="-122"/>
                <a:ea typeface="Arial Unicode MS" pitchFamily="34" charset="-122"/>
                <a:cs typeface="Arial Unicode MS" pitchFamily="34" charset="-122"/>
              </a:rPr>
              <a:t>static</a:t>
            </a:r>
            <a:r>
              <a:rPr lang="zh-CN" altLang="en-US" sz="3600" dirty="0">
                <a:latin typeface="Arial Unicode MS" pitchFamily="34" charset="-122"/>
                <a:ea typeface="Arial Unicode MS" pitchFamily="34" charset="-122"/>
                <a:cs typeface="Arial Unicode MS" pitchFamily="34" charset="-122"/>
                <a:sym typeface="+mn-ea"/>
              </a:rPr>
              <a:t>关键字</a:t>
            </a:r>
            <a:endParaRPr lang="en-US" altLang="zh-CN" sz="3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83362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83862" y="-131549"/>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类变量</a:t>
            </a:r>
          </a:p>
        </p:txBody>
      </p:sp>
      <p:sp>
        <p:nvSpPr>
          <p:cNvPr id="7171" name="Rectangle 3"/>
          <p:cNvSpPr>
            <a:spLocks noChangeArrowheads="1"/>
          </p:cNvSpPr>
          <p:nvPr/>
        </p:nvSpPr>
        <p:spPr bwMode="auto">
          <a:xfrm>
            <a:off x="2349116" y="1423341"/>
            <a:ext cx="6139822" cy="461665"/>
          </a:xfrm>
          <a:prstGeom prst="rect">
            <a:avLst/>
          </a:prstGeom>
          <a:noFill/>
          <a:ln w="9525">
            <a:noFill/>
            <a:miter lim="800000"/>
          </a:ln>
        </p:spPr>
        <p:txBody>
          <a:bodyPr wrap="none">
            <a:spAutoFit/>
          </a:bodyPr>
          <a:lstStyle/>
          <a:p>
            <a:pPr>
              <a:buFont typeface="Wingdings" pitchFamily="2" charset="2"/>
              <a:buChar char="§"/>
            </a:pPr>
            <a:r>
              <a:rPr lang="en-US" altLang="zh-CN" sz="2400" b="1" dirty="0">
                <a:solidFill>
                  <a:schemeClr val="tx1"/>
                </a:solidFill>
                <a:latin typeface="微软雅黑" charset="0"/>
                <a:ea typeface="微软雅黑" charset="0"/>
                <a:cs typeface="Arial Unicode MS" pitchFamily="34" charset="-122"/>
              </a:rPr>
              <a:t>   </a:t>
            </a:r>
            <a:r>
              <a:rPr lang="zh-CN" altLang="en-US" sz="2400" b="1" dirty="0">
                <a:solidFill>
                  <a:schemeClr val="tx1"/>
                </a:solidFill>
                <a:latin typeface="微软雅黑" charset="0"/>
                <a:ea typeface="微软雅黑" charset="0"/>
                <a:cs typeface="Arial Unicode MS" pitchFamily="34" charset="-122"/>
              </a:rPr>
              <a:t>类变量（类属性）由该类的所有实例共享</a:t>
            </a:r>
          </a:p>
        </p:txBody>
      </p:sp>
      <p:sp>
        <p:nvSpPr>
          <p:cNvPr id="7172" name="Rectangle 4"/>
          <p:cNvSpPr>
            <a:spLocks noChangeArrowheads="1"/>
          </p:cNvSpPr>
          <p:nvPr/>
        </p:nvSpPr>
        <p:spPr bwMode="auto">
          <a:xfrm>
            <a:off x="6619241" y="2178686"/>
            <a:ext cx="4013835" cy="2554545"/>
          </a:xfrm>
          <a:prstGeom prst="rect">
            <a:avLst/>
          </a:prstGeom>
          <a:noFill/>
          <a:ln w="9525">
            <a:noFill/>
            <a:miter lim="800000"/>
          </a:ln>
        </p:spPr>
        <p:txBody>
          <a:bodyPr wrap="square">
            <a:spAutoFit/>
          </a:bodyPr>
          <a:lstStyle/>
          <a:p>
            <a:r>
              <a:rPr lang="en-US" altLang="zh-CN" b="1" dirty="0">
                <a:solidFill>
                  <a:schemeClr val="tx1"/>
                </a:solidFill>
                <a:latin typeface="微软雅黑" charset="0"/>
                <a:ea typeface="微软雅黑" charset="0"/>
                <a:cs typeface="Arial Unicode MS" pitchFamily="34" charset="-122"/>
              </a:rPr>
              <a:t>public class Person {</a:t>
            </a:r>
          </a:p>
          <a:p>
            <a:r>
              <a:rPr lang="en-US" altLang="zh-CN" b="1" dirty="0">
                <a:solidFill>
                  <a:schemeClr val="tx1"/>
                </a:solidFill>
                <a:latin typeface="微软雅黑" charset="0"/>
                <a:ea typeface="微软雅黑" charset="0"/>
                <a:cs typeface="Arial Unicode MS" pitchFamily="34" charset="-122"/>
              </a:rPr>
              <a:t>       private </a:t>
            </a:r>
            <a:r>
              <a:rPr lang="en-US" altLang="zh-CN" b="1" dirty="0" err="1">
                <a:solidFill>
                  <a:schemeClr val="tx1"/>
                </a:solidFill>
                <a:latin typeface="微软雅黑" charset="0"/>
                <a:ea typeface="微软雅黑" charset="0"/>
                <a:cs typeface="Arial Unicode MS" pitchFamily="34" charset="-122"/>
              </a:rPr>
              <a:t>int</a:t>
            </a:r>
            <a:r>
              <a:rPr lang="en-US" altLang="zh-CN" b="1" dirty="0">
                <a:solidFill>
                  <a:schemeClr val="tx1"/>
                </a:solidFill>
                <a:latin typeface="微软雅黑" charset="0"/>
                <a:ea typeface="微软雅黑" charset="0"/>
                <a:cs typeface="Arial Unicode MS" pitchFamily="34" charset="-122"/>
              </a:rPr>
              <a:t> id;</a:t>
            </a:r>
          </a:p>
          <a:p>
            <a:r>
              <a:rPr lang="en-US" altLang="zh-CN" b="1" dirty="0">
                <a:solidFill>
                  <a:schemeClr val="tx1"/>
                </a:solidFill>
                <a:latin typeface="微软雅黑" charset="0"/>
                <a:ea typeface="微软雅黑" charset="0"/>
                <a:cs typeface="Arial Unicode MS" pitchFamily="34" charset="-122"/>
              </a:rPr>
              <a:t>       public static </a:t>
            </a:r>
            <a:r>
              <a:rPr lang="en-US" altLang="zh-CN" b="1" dirty="0" err="1">
                <a:solidFill>
                  <a:schemeClr val="tx1"/>
                </a:solidFill>
                <a:latin typeface="微软雅黑" charset="0"/>
                <a:ea typeface="微软雅黑" charset="0"/>
                <a:cs typeface="Arial Unicode MS" pitchFamily="34" charset="-122"/>
              </a:rPr>
              <a:t>int</a:t>
            </a:r>
            <a:r>
              <a:rPr lang="en-US" altLang="zh-CN" b="1" dirty="0">
                <a:solidFill>
                  <a:schemeClr val="tx1"/>
                </a:solidFill>
                <a:latin typeface="微软雅黑" charset="0"/>
                <a:ea typeface="微软雅黑" charset="0"/>
                <a:cs typeface="Arial Unicode MS" pitchFamily="34" charset="-122"/>
              </a:rPr>
              <a:t> total = 0;</a:t>
            </a:r>
          </a:p>
          <a:p>
            <a:r>
              <a:rPr lang="en-US" altLang="zh-CN" b="1" dirty="0">
                <a:solidFill>
                  <a:schemeClr val="tx1"/>
                </a:solidFill>
                <a:latin typeface="微软雅黑" charset="0"/>
                <a:ea typeface="微软雅黑" charset="0"/>
                <a:cs typeface="Arial Unicode MS" pitchFamily="34" charset="-122"/>
              </a:rPr>
              <a:t>       public Person() {</a:t>
            </a:r>
          </a:p>
          <a:p>
            <a:r>
              <a:rPr lang="en-US" altLang="zh-CN" b="1" dirty="0">
                <a:solidFill>
                  <a:schemeClr val="tx1"/>
                </a:solidFill>
                <a:latin typeface="微软雅黑" charset="0"/>
                <a:ea typeface="微软雅黑" charset="0"/>
                <a:cs typeface="Arial Unicode MS" pitchFamily="34" charset="-122"/>
              </a:rPr>
              <a:t>              total++;</a:t>
            </a:r>
          </a:p>
          <a:p>
            <a:r>
              <a:rPr lang="en-US" altLang="zh-CN" b="1" dirty="0">
                <a:solidFill>
                  <a:schemeClr val="tx1"/>
                </a:solidFill>
                <a:latin typeface="微软雅黑" charset="0"/>
                <a:ea typeface="微软雅黑" charset="0"/>
                <a:cs typeface="Arial Unicode MS" pitchFamily="34" charset="-122"/>
              </a:rPr>
              <a:t> 	</a:t>
            </a:r>
            <a:r>
              <a:rPr lang="en-US" altLang="zh-CN" b="1" dirty="0">
                <a:solidFill>
                  <a:schemeClr val="tx1"/>
                </a:solidFill>
                <a:latin typeface="微软雅黑" charset="0"/>
                <a:ea typeface="微软雅黑" charset="0"/>
                <a:cs typeface="Arial Unicode MS" pitchFamily="34" charset="-122"/>
                <a:sym typeface="+mn-ea"/>
              </a:rPr>
              <a:t>  </a:t>
            </a:r>
            <a:r>
              <a:rPr lang="en-US" altLang="zh-CN" b="1" dirty="0">
                <a:solidFill>
                  <a:schemeClr val="tx1"/>
                </a:solidFill>
                <a:latin typeface="微软雅黑" charset="0"/>
                <a:ea typeface="微软雅黑" charset="0"/>
                <a:cs typeface="Arial Unicode MS" pitchFamily="34" charset="-122"/>
              </a:rPr>
              <a:t>id = total;</a:t>
            </a:r>
          </a:p>
          <a:p>
            <a:r>
              <a:rPr lang="en-US" altLang="zh-CN" b="1" dirty="0">
                <a:solidFill>
                  <a:schemeClr val="tx1"/>
                </a:solidFill>
                <a:latin typeface="微软雅黑" charset="0"/>
                <a:ea typeface="微软雅黑" charset="0"/>
                <a:cs typeface="Arial Unicode MS" pitchFamily="34" charset="-122"/>
              </a:rPr>
              <a:t>       }</a:t>
            </a:r>
          </a:p>
          <a:p>
            <a:r>
              <a:rPr lang="en-US" altLang="zh-CN" b="1" dirty="0">
                <a:solidFill>
                  <a:schemeClr val="tx1"/>
                </a:solidFill>
                <a:latin typeface="微软雅黑" charset="0"/>
                <a:ea typeface="微软雅黑" charset="0"/>
                <a:cs typeface="Arial Unicode MS" pitchFamily="34" charset="-122"/>
              </a:rPr>
              <a:t> }</a:t>
            </a:r>
          </a:p>
        </p:txBody>
      </p:sp>
      <p:graphicFrame>
        <p:nvGraphicFramePr>
          <p:cNvPr id="264197" name="Group 5"/>
          <p:cNvGraphicFramePr>
            <a:graphicFrameLocks noGrp="1"/>
          </p:cNvGraphicFramePr>
          <p:nvPr/>
        </p:nvGraphicFramePr>
        <p:xfrm>
          <a:off x="3311168" y="2423249"/>
          <a:ext cx="2057400" cy="914400"/>
        </p:xfrm>
        <a:graphic>
          <a:graphicData uri="http://schemas.openxmlformats.org/drawingml/2006/table">
            <a:tbl>
              <a:tblPr/>
              <a:tblGrid>
                <a:gridCol w="2057400"/>
              </a:tblGrid>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+total : </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int</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 = 0 </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-id : </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int</a:t>
                      </a:r>
                      <a:endPar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81" name="Line 13"/>
          <p:cNvSpPr>
            <a:spLocks noChangeShapeType="1"/>
          </p:cNvSpPr>
          <p:nvPr/>
        </p:nvSpPr>
        <p:spPr bwMode="auto">
          <a:xfrm flipV="1">
            <a:off x="3234968" y="3550375"/>
            <a:ext cx="762000" cy="701675"/>
          </a:xfrm>
          <a:prstGeom prst="line">
            <a:avLst/>
          </a:prstGeom>
          <a:noFill/>
          <a:ln w="9525">
            <a:solidFill>
              <a:schemeClr val="tx1"/>
            </a:solidFill>
            <a:rou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graphicFrame>
        <p:nvGraphicFramePr>
          <p:cNvPr id="264206" name="Group 14"/>
          <p:cNvGraphicFramePr>
            <a:graphicFrameLocks noGrp="1"/>
          </p:cNvGraphicFramePr>
          <p:nvPr/>
        </p:nvGraphicFramePr>
        <p:xfrm>
          <a:off x="2396768" y="4328249"/>
          <a:ext cx="1524000" cy="670560"/>
        </p:xfrm>
        <a:graphic>
          <a:graphicData uri="http://schemas.openxmlformats.org/drawingml/2006/table">
            <a:tbl>
              <a:tblPr/>
              <a:tblGrid>
                <a:gridCol w="1524000"/>
              </a:tblGrid>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微软雅黑" charset="0"/>
                          <a:ea typeface="微软雅黑" charset="0"/>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64214" name="Group 22"/>
          <p:cNvGraphicFramePr>
            <a:graphicFrameLocks noGrp="1"/>
          </p:cNvGraphicFramePr>
          <p:nvPr/>
        </p:nvGraphicFramePr>
        <p:xfrm>
          <a:off x="4301768" y="4328249"/>
          <a:ext cx="1524000" cy="670560"/>
        </p:xfrm>
        <a:graphic>
          <a:graphicData uri="http://schemas.openxmlformats.org/drawingml/2006/table">
            <a:tbl>
              <a:tblPr/>
              <a:tblGrid>
                <a:gridCol w="1524000"/>
              </a:tblGrid>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98" name="Line 30"/>
          <p:cNvSpPr>
            <a:spLocks noChangeShapeType="1"/>
          </p:cNvSpPr>
          <p:nvPr/>
        </p:nvSpPr>
        <p:spPr bwMode="auto">
          <a:xfrm flipH="1" flipV="1">
            <a:off x="4301768" y="3550375"/>
            <a:ext cx="914400" cy="777875"/>
          </a:xfrm>
          <a:prstGeom prst="line">
            <a:avLst/>
          </a:prstGeom>
          <a:noFill/>
          <a:ln w="9525">
            <a:solidFill>
              <a:schemeClr val="tx1"/>
            </a:solidFill>
            <a:rou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199" name="Text Box 31"/>
          <p:cNvSpPr txBox="1">
            <a:spLocks noChangeArrowheads="1"/>
          </p:cNvSpPr>
          <p:nvPr/>
        </p:nvSpPr>
        <p:spPr bwMode="auto">
          <a:xfrm>
            <a:off x="4518661" y="3642995"/>
            <a:ext cx="1993265" cy="338554"/>
          </a:xfrm>
          <a:prstGeom prst="rect">
            <a:avLst/>
          </a:prstGeom>
          <a:noFill/>
          <a:ln w="9525">
            <a:noFill/>
            <a:miter lim="800000"/>
          </a:ln>
        </p:spPr>
        <p:txBody>
          <a:bodyPr wrap="square">
            <a:spAutoFit/>
          </a:bodyPr>
          <a:lstStyle/>
          <a:p>
            <a:pPr>
              <a:spcBef>
                <a:spcPct val="50000"/>
              </a:spcBef>
            </a:pPr>
            <a:r>
              <a:rPr lang="en-US" altLang="zh-CN" sz="1600" b="1">
                <a:solidFill>
                  <a:schemeClr val="tx1"/>
                </a:solidFill>
                <a:latin typeface="微软雅黑" charset="0"/>
                <a:ea typeface="微软雅黑" charset="0"/>
                <a:cs typeface="Arial Unicode MS" pitchFamily="34" charset="-122"/>
              </a:rPr>
              <a:t>&lt;&lt;instanceOf&gt;&gt;</a:t>
            </a:r>
          </a:p>
        </p:txBody>
      </p:sp>
      <p:sp>
        <p:nvSpPr>
          <p:cNvPr id="7200" name="Text Box 32"/>
          <p:cNvSpPr txBox="1">
            <a:spLocks noChangeArrowheads="1"/>
          </p:cNvSpPr>
          <p:nvPr/>
        </p:nvSpPr>
        <p:spPr bwMode="auto">
          <a:xfrm>
            <a:off x="1863368" y="3686899"/>
            <a:ext cx="1905000" cy="338554"/>
          </a:xfrm>
          <a:prstGeom prst="rect">
            <a:avLst/>
          </a:prstGeom>
          <a:noFill/>
          <a:ln w="9525">
            <a:noFill/>
            <a:miter lim="800000"/>
          </a:ln>
        </p:spPr>
        <p:txBody>
          <a:bodyPr>
            <a:spAutoFit/>
          </a:bodyPr>
          <a:lstStyle/>
          <a:p>
            <a:pPr>
              <a:spcBef>
                <a:spcPct val="50000"/>
              </a:spcBef>
            </a:pPr>
            <a:r>
              <a:rPr lang="en-US" altLang="zh-CN" sz="1600" b="1">
                <a:solidFill>
                  <a:schemeClr val="tx1"/>
                </a:solidFill>
                <a:latin typeface="微软雅黑" charset="0"/>
                <a:ea typeface="微软雅黑" charset="0"/>
                <a:cs typeface="Arial Unicode MS" pitchFamily="34" charset="-122"/>
              </a:rPr>
              <a:t>&lt;&lt;instanceOf&gt;&gt;</a:t>
            </a:r>
          </a:p>
        </p:txBody>
      </p:sp>
      <p:sp>
        <p:nvSpPr>
          <p:cNvPr id="7201" name="Text Box 33"/>
          <p:cNvSpPr txBox="1">
            <a:spLocks noChangeArrowheads="1"/>
          </p:cNvSpPr>
          <p:nvPr/>
        </p:nvSpPr>
        <p:spPr bwMode="auto">
          <a:xfrm>
            <a:off x="1787168" y="5226774"/>
            <a:ext cx="2971800" cy="338554"/>
          </a:xfrm>
          <a:prstGeom prst="rect">
            <a:avLst/>
          </a:prstGeom>
          <a:noFill/>
          <a:ln w="9525">
            <a:noFill/>
            <a:miter lim="800000"/>
          </a:ln>
        </p:spPr>
        <p:txBody>
          <a:bodyPr>
            <a:spAutoFit/>
          </a:bodyPr>
          <a:lstStyle/>
          <a:p>
            <a:pPr>
              <a:spcBef>
                <a:spcPct val="50000"/>
              </a:spcBef>
            </a:pPr>
            <a:r>
              <a:rPr lang="en-US" altLang="zh-CN" sz="1600" b="1">
                <a:solidFill>
                  <a:schemeClr val="tx1"/>
                </a:solidFill>
                <a:latin typeface="微软雅黑" charset="0"/>
                <a:ea typeface="微软雅黑" charset="0"/>
                <a:cs typeface="Arial Unicode MS" pitchFamily="34" charset="-122"/>
              </a:rPr>
              <a:t>Person p1=new Person();</a:t>
            </a:r>
          </a:p>
        </p:txBody>
      </p:sp>
      <p:sp>
        <p:nvSpPr>
          <p:cNvPr id="7202" name="Text Box 34"/>
          <p:cNvSpPr txBox="1">
            <a:spLocks noChangeArrowheads="1"/>
          </p:cNvSpPr>
          <p:nvPr/>
        </p:nvSpPr>
        <p:spPr bwMode="auto">
          <a:xfrm>
            <a:off x="4530368" y="5226774"/>
            <a:ext cx="3657600" cy="338554"/>
          </a:xfrm>
          <a:prstGeom prst="rect">
            <a:avLst/>
          </a:prstGeom>
          <a:noFill/>
          <a:ln w="9525">
            <a:noFill/>
            <a:miter lim="800000"/>
          </a:ln>
        </p:spPr>
        <p:txBody>
          <a:bodyPr>
            <a:spAutoFit/>
          </a:bodyPr>
          <a:lstStyle/>
          <a:p>
            <a:pPr>
              <a:spcBef>
                <a:spcPct val="50000"/>
              </a:spcBef>
            </a:pPr>
            <a:r>
              <a:rPr lang="en-US" altLang="zh-CN" sz="1600" b="1" dirty="0">
                <a:solidFill>
                  <a:schemeClr val="tx1"/>
                </a:solidFill>
                <a:latin typeface="微软雅黑" charset="0"/>
                <a:ea typeface="微软雅黑" charset="0"/>
                <a:cs typeface="Arial Unicode MS" pitchFamily="34" charset="-122"/>
              </a:rPr>
              <a:t>Person p2=new Person();</a:t>
            </a:r>
          </a:p>
        </p:txBody>
      </p:sp>
      <p:sp>
        <p:nvSpPr>
          <p:cNvPr id="7203" name="Rectangle 35"/>
          <p:cNvSpPr>
            <a:spLocks noChangeArrowheads="1"/>
          </p:cNvSpPr>
          <p:nvPr/>
        </p:nvSpPr>
        <p:spPr bwMode="auto">
          <a:xfrm>
            <a:off x="6711632" y="4733230"/>
            <a:ext cx="3829050" cy="400110"/>
          </a:xfrm>
          <a:prstGeom prst="rect">
            <a:avLst/>
          </a:prstGeom>
          <a:noFill/>
          <a:ln w="9525">
            <a:noFill/>
            <a:miter lim="800000"/>
          </a:ln>
        </p:spPr>
        <p:txBody>
          <a:bodyPr>
            <a:spAutoFit/>
          </a:bodyPr>
          <a:lstStyle/>
          <a:p>
            <a:pPr>
              <a:buFont typeface="Wingdings" pitchFamily="2" charset="2"/>
              <a:buNone/>
            </a:pPr>
            <a:r>
              <a:rPr lang="en-US" altLang="zh-CN" b="1" dirty="0">
                <a:solidFill>
                  <a:srgbClr val="0000FF"/>
                </a:solidFill>
                <a:latin typeface="微软雅黑" charset="0"/>
                <a:ea typeface="微软雅黑" charset="0"/>
                <a:cs typeface="Arial Unicode MS" pitchFamily="34" charset="-122"/>
              </a:rPr>
              <a:t>  </a:t>
            </a:r>
            <a:r>
              <a:rPr lang="zh-CN" altLang="en-US" b="1" dirty="0">
                <a:solidFill>
                  <a:srgbClr val="0000FF"/>
                </a:solidFill>
                <a:latin typeface="微软雅黑" charset="0"/>
                <a:ea typeface="微软雅黑" charset="0"/>
                <a:cs typeface="Arial Unicode MS" pitchFamily="34" charset="-122"/>
              </a:rPr>
              <a:t>类属性类似于全局变量</a:t>
            </a:r>
          </a:p>
        </p:txBody>
      </p:sp>
    </p:spTree>
    <p:extLst>
      <p:ext uri="{BB962C8B-B14F-4D97-AF65-F5344CB8AC3E}">
        <p14:creationId xmlns:p14="http://schemas.microsoft.com/office/powerpoint/2010/main" val="3081836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2230304" y="962202"/>
            <a:ext cx="8763000" cy="5389489"/>
          </a:xfrm>
          <a:prstGeom prst="rect">
            <a:avLst/>
          </a:prstGeom>
          <a:noFill/>
          <a:ln w="9525">
            <a:noFill/>
            <a:miter lim="800000"/>
          </a:ln>
        </p:spPr>
        <p:txBody>
          <a:bodyPr>
            <a:spAutoFit/>
          </a:bodyPr>
          <a:lstStyle/>
          <a:p>
            <a:pPr algn="just">
              <a:lnSpc>
                <a:spcPct val="90000"/>
              </a:lnSpc>
            </a:pPr>
            <a:r>
              <a:rPr lang="en-US" altLang="zh-CN" sz="1800" b="1" dirty="0">
                <a:solidFill>
                  <a:schemeClr val="tx1"/>
                </a:solidFill>
                <a:latin typeface="微软雅黑" charset="0"/>
                <a:ea typeface="微软雅黑" charset="0"/>
                <a:cs typeface="Arial Unicode MS" pitchFamily="34" charset="-122"/>
              </a:rPr>
              <a:t>class Person {</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private </a:t>
            </a:r>
            <a:r>
              <a:rPr lang="en-US" altLang="zh-CN" sz="1800" b="1" dirty="0" err="1">
                <a:solidFill>
                  <a:schemeClr val="tx1"/>
                </a:solidFill>
                <a:latin typeface="微软雅黑" charset="0"/>
                <a:ea typeface="微软雅黑" charset="0"/>
                <a:cs typeface="Arial Unicode MS" pitchFamily="34" charset="-122"/>
              </a:rPr>
              <a:t>int</a:t>
            </a:r>
            <a:r>
              <a:rPr lang="en-US" altLang="zh-CN" sz="1800" b="1" dirty="0">
                <a:solidFill>
                  <a:schemeClr val="tx1"/>
                </a:solidFill>
                <a:latin typeface="微软雅黑" charset="0"/>
                <a:ea typeface="微软雅黑" charset="0"/>
                <a:cs typeface="Arial Unicode MS" pitchFamily="34" charset="-122"/>
              </a:rPr>
              <a:t> id;</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public static </a:t>
            </a:r>
            <a:r>
              <a:rPr lang="en-US" altLang="zh-CN" sz="1800" b="1" dirty="0" err="1">
                <a:solidFill>
                  <a:schemeClr val="tx1"/>
                </a:solidFill>
                <a:latin typeface="微软雅黑" charset="0"/>
                <a:ea typeface="微软雅黑" charset="0"/>
                <a:cs typeface="Arial Unicode MS" pitchFamily="34" charset="-122"/>
              </a:rPr>
              <a:t>int</a:t>
            </a:r>
            <a:r>
              <a:rPr lang="en-US" altLang="zh-CN" sz="1800" b="1" dirty="0">
                <a:solidFill>
                  <a:schemeClr val="tx1"/>
                </a:solidFill>
                <a:latin typeface="微软雅黑" charset="0"/>
                <a:ea typeface="微软雅黑" charset="0"/>
                <a:cs typeface="Arial Unicode MS" pitchFamily="34" charset="-122"/>
              </a:rPr>
              <a:t> total = 0;</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public Person() {</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total++;</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id = total;</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public static void main(String </a:t>
            </a:r>
            <a:r>
              <a:rPr lang="en-US" altLang="zh-CN" sz="1800" b="1" dirty="0" err="1">
                <a:solidFill>
                  <a:schemeClr val="tx1"/>
                </a:solidFill>
                <a:latin typeface="微软雅黑" charset="0"/>
                <a:ea typeface="微软雅黑" charset="0"/>
                <a:cs typeface="Arial Unicode MS" pitchFamily="34" charset="-122"/>
              </a:rPr>
              <a:t>args</a:t>
            </a:r>
            <a:r>
              <a:rPr lang="en-US" altLang="zh-CN" sz="1800" b="1" dirty="0">
                <a:solidFill>
                  <a:schemeClr val="tx1"/>
                </a:solidFill>
                <a:latin typeface="微软雅黑" charset="0"/>
                <a:ea typeface="微软雅黑" charset="0"/>
                <a:cs typeface="Arial Unicode MS" pitchFamily="34" charset="-122"/>
              </a:rPr>
              <a:t>[]){</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Person Tom=new Person()</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Tom.id=0;</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total=100; // </a:t>
            </a:r>
            <a:r>
              <a:rPr lang="zh-CN" altLang="en-US" sz="1800" b="1" dirty="0">
                <a:solidFill>
                  <a:schemeClr val="tx1"/>
                </a:solidFill>
                <a:latin typeface="微软雅黑" charset="0"/>
                <a:ea typeface="微软雅黑" charset="0"/>
                <a:cs typeface="Arial Unicode MS" pitchFamily="34" charset="-122"/>
              </a:rPr>
              <a:t>不用创建对象就可以访问静态成员</a:t>
            </a:r>
          </a:p>
          <a:p>
            <a:pPr algn="just">
              <a:lnSpc>
                <a:spcPct val="75000"/>
              </a:lnSpc>
            </a:pPr>
            <a:r>
              <a:rPr lang="zh-CN" altLang="en-US" sz="1800" b="1" dirty="0">
                <a:solidFill>
                  <a:schemeClr val="tx1"/>
                </a:solidFill>
                <a:latin typeface="微软雅黑" charset="0"/>
                <a:ea typeface="微软雅黑" charset="0"/>
                <a:cs typeface="Arial Unicode MS" pitchFamily="34" charset="-122"/>
              </a:rPr>
              <a:t>         </a:t>
            </a:r>
            <a:r>
              <a:rPr lang="en-US" altLang="zh-CN" sz="1800" b="1" dirty="0">
                <a:solidFill>
                  <a:schemeClr val="tx1"/>
                </a:solidFill>
                <a:latin typeface="微软雅黑" charset="0"/>
                <a:ea typeface="微软雅黑" charset="0"/>
                <a:cs typeface="Arial Unicode MS" pitchFamily="34" charset="-122"/>
              </a:rPr>
              <a:t>}</a:t>
            </a:r>
          </a:p>
          <a:p>
            <a:pPr algn="just">
              <a:lnSpc>
                <a:spcPct val="75000"/>
              </a:lnSpc>
            </a:pPr>
            <a:r>
              <a:rPr lang="en-US" altLang="zh-CN" sz="1800" b="1" dirty="0">
                <a:solidFill>
                  <a:schemeClr val="tx1"/>
                </a:solidFill>
                <a:latin typeface="微软雅黑" charset="0"/>
                <a:ea typeface="微软雅黑" charset="0"/>
                <a:cs typeface="Arial Unicode MS" pitchFamily="34" charset="-122"/>
              </a:rPr>
              <a:t> }</a:t>
            </a:r>
          </a:p>
          <a:p>
            <a:pPr algn="just">
              <a:lnSpc>
                <a:spcPct val="90000"/>
              </a:lnSpc>
            </a:pPr>
            <a:endParaRPr lang="en-US" altLang="zh-CN" sz="1800" b="1" dirty="0">
              <a:solidFill>
                <a:schemeClr val="tx1"/>
              </a:solidFill>
              <a:latin typeface="微软雅黑" charset="0"/>
              <a:ea typeface="微软雅黑" charset="0"/>
              <a:cs typeface="Arial Unicode MS" pitchFamily="34" charset="-122"/>
            </a:endParaRPr>
          </a:p>
          <a:p>
            <a:pPr algn="just">
              <a:lnSpc>
                <a:spcPct val="90000"/>
              </a:lnSpc>
            </a:pPr>
            <a:r>
              <a:rPr lang="en-US" altLang="zh-CN" sz="1800" b="1" dirty="0">
                <a:solidFill>
                  <a:schemeClr val="tx1"/>
                </a:solidFill>
                <a:latin typeface="微软雅黑" charset="0"/>
                <a:ea typeface="微软雅黑" charset="0"/>
                <a:cs typeface="Arial Unicode MS" pitchFamily="34" charset="-122"/>
              </a:rPr>
              <a:t>public class </a:t>
            </a:r>
            <a:r>
              <a:rPr lang="en-US" altLang="zh-CN" sz="1800" b="1" dirty="0" err="1">
                <a:solidFill>
                  <a:schemeClr val="tx1"/>
                </a:solidFill>
                <a:latin typeface="微软雅黑" charset="0"/>
                <a:ea typeface="微软雅黑" charset="0"/>
                <a:cs typeface="Arial Unicode MS" pitchFamily="34" charset="-122"/>
              </a:rPr>
              <a:t>OtherClass</a:t>
            </a:r>
            <a:r>
              <a:rPr lang="en-US" altLang="zh-CN" sz="1800" b="1" dirty="0">
                <a:solidFill>
                  <a:schemeClr val="tx1"/>
                </a:solidFill>
                <a:latin typeface="微软雅黑" charset="0"/>
                <a:ea typeface="微软雅黑" charset="0"/>
                <a:cs typeface="Arial Unicode MS" pitchFamily="34" charset="-122"/>
              </a:rPr>
              <a:t> {</a:t>
            </a:r>
          </a:p>
          <a:p>
            <a:pPr algn="just">
              <a:lnSpc>
                <a:spcPct val="90000"/>
              </a:lnSpc>
            </a:pP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public static void main(String </a:t>
            </a:r>
            <a:r>
              <a:rPr lang="en-US" altLang="zh-CN" sz="1800" b="1" dirty="0" err="1">
                <a:solidFill>
                  <a:schemeClr val="tx1"/>
                </a:solidFill>
                <a:latin typeface="微软雅黑" charset="0"/>
                <a:ea typeface="微软雅黑" charset="0"/>
                <a:cs typeface="Arial Unicode MS" pitchFamily="34" charset="-122"/>
              </a:rPr>
              <a:t>args</a:t>
            </a:r>
            <a:r>
              <a:rPr lang="en-US" altLang="zh-CN" sz="1800" b="1" dirty="0">
                <a:solidFill>
                  <a:schemeClr val="tx1"/>
                </a:solidFill>
                <a:latin typeface="微软雅黑" charset="0"/>
                <a:ea typeface="微软雅黑" charset="0"/>
                <a:cs typeface="Arial Unicode MS" pitchFamily="34" charset="-122"/>
              </a:rPr>
              <a:t>[]) {</a:t>
            </a:r>
          </a:p>
          <a:p>
            <a:pPr algn="just">
              <a:lnSpc>
                <a:spcPct val="90000"/>
              </a:lnSpc>
            </a:pP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err="1">
                <a:solidFill>
                  <a:schemeClr val="tx1"/>
                </a:solidFill>
                <a:latin typeface="微软雅黑" charset="0"/>
                <a:ea typeface="微软雅黑" charset="0"/>
                <a:cs typeface="Arial Unicode MS" pitchFamily="34" charset="-122"/>
              </a:rPr>
              <a:t>Person.total</a:t>
            </a:r>
            <a:r>
              <a:rPr lang="en-US" altLang="zh-CN" sz="1800" b="1" dirty="0">
                <a:solidFill>
                  <a:schemeClr val="tx1"/>
                </a:solidFill>
                <a:latin typeface="微软雅黑" charset="0"/>
                <a:ea typeface="微软雅黑" charset="0"/>
                <a:cs typeface="Arial Unicode MS" pitchFamily="34" charset="-122"/>
              </a:rPr>
              <a:t> = 100;  // </a:t>
            </a:r>
            <a:r>
              <a:rPr lang="zh-CN" altLang="en-US" sz="1800" b="1" dirty="0">
                <a:solidFill>
                  <a:schemeClr val="tx1"/>
                </a:solidFill>
                <a:latin typeface="微软雅黑" charset="0"/>
                <a:ea typeface="微软雅黑" charset="0"/>
                <a:cs typeface="Arial Unicode MS" pitchFamily="34" charset="-122"/>
              </a:rPr>
              <a:t>不用创建对象就可以访问静态成员</a:t>
            </a:r>
          </a:p>
          <a:p>
            <a:pPr algn="just">
              <a:lnSpc>
                <a:spcPct val="90000"/>
              </a:lnSpc>
            </a:pPr>
            <a:r>
              <a:rPr lang="zh-CN" altLang="en-US" sz="1800" b="1" dirty="0">
                <a:solidFill>
                  <a:schemeClr val="tx1"/>
                </a:solidFill>
                <a:latin typeface="微软雅黑" charset="0"/>
                <a:ea typeface="微软雅黑" charset="0"/>
                <a:cs typeface="Arial Unicode MS" pitchFamily="34" charset="-122"/>
              </a:rPr>
              <a:t>	</a:t>
            </a: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err="1">
                <a:solidFill>
                  <a:schemeClr val="tx1"/>
                </a:solidFill>
                <a:latin typeface="微软雅黑" charset="0"/>
                <a:ea typeface="微软雅黑" charset="0"/>
                <a:cs typeface="Arial Unicode MS" pitchFamily="34" charset="-122"/>
              </a:rPr>
              <a:t>System.out.println</a:t>
            </a:r>
            <a:r>
              <a:rPr lang="en-US" altLang="zh-CN" sz="1800" b="1" dirty="0">
                <a:solidFill>
                  <a:schemeClr val="tx1"/>
                </a:solidFill>
                <a:latin typeface="微软雅黑" charset="0"/>
                <a:ea typeface="微软雅黑" charset="0"/>
                <a:cs typeface="Arial Unicode MS" pitchFamily="34" charset="-122"/>
              </a:rPr>
              <a:t>(</a:t>
            </a:r>
            <a:r>
              <a:rPr lang="en-US" altLang="zh-CN" sz="1800" b="1" dirty="0" err="1">
                <a:solidFill>
                  <a:schemeClr val="tx1"/>
                </a:solidFill>
                <a:latin typeface="微软雅黑" charset="0"/>
                <a:ea typeface="微软雅黑" charset="0"/>
                <a:cs typeface="Arial Unicode MS" pitchFamily="34" charset="-122"/>
              </a:rPr>
              <a:t>Person.total</a:t>
            </a:r>
            <a:r>
              <a:rPr lang="en-US" altLang="zh-CN" sz="1800" b="1" dirty="0">
                <a:solidFill>
                  <a:schemeClr val="tx1"/>
                </a:solidFill>
                <a:latin typeface="微软雅黑" charset="0"/>
                <a:ea typeface="微软雅黑" charset="0"/>
                <a:cs typeface="Arial Unicode MS" pitchFamily="34" charset="-122"/>
              </a:rPr>
              <a:t>);</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Person c = new Person(); </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err="1">
                <a:solidFill>
                  <a:schemeClr val="tx1"/>
                </a:solidFill>
                <a:latin typeface="微软雅黑" charset="0"/>
                <a:ea typeface="微软雅黑" charset="0"/>
                <a:cs typeface="Arial Unicode MS" pitchFamily="34" charset="-122"/>
              </a:rPr>
              <a:t>System.out.println</a:t>
            </a:r>
            <a:r>
              <a:rPr lang="en-US" altLang="zh-CN" sz="1800" b="1" dirty="0">
                <a:solidFill>
                  <a:schemeClr val="tx1"/>
                </a:solidFill>
                <a:latin typeface="微软雅黑" charset="0"/>
                <a:ea typeface="微软雅黑" charset="0"/>
                <a:cs typeface="Arial Unicode MS" pitchFamily="34" charset="-122"/>
              </a:rPr>
              <a:t>(</a:t>
            </a:r>
            <a:r>
              <a:rPr lang="en-US" altLang="zh-CN" sz="1800" b="1" dirty="0" err="1">
                <a:solidFill>
                  <a:schemeClr val="tx1"/>
                </a:solidFill>
                <a:latin typeface="微软雅黑" charset="0"/>
                <a:ea typeface="微软雅黑" charset="0"/>
                <a:cs typeface="Arial Unicode MS" pitchFamily="34" charset="-122"/>
              </a:rPr>
              <a:t>c.total</a:t>
            </a:r>
            <a:r>
              <a:rPr lang="en-US" altLang="zh-CN" sz="1800" b="1" dirty="0">
                <a:solidFill>
                  <a:schemeClr val="tx1"/>
                </a:solidFill>
                <a:latin typeface="微软雅黑" charset="0"/>
                <a:ea typeface="微软雅黑" charset="0"/>
                <a:cs typeface="Arial Unicode MS" pitchFamily="34" charset="-122"/>
              </a:rPr>
              <a:t>);	//</a:t>
            </a:r>
            <a:r>
              <a:rPr lang="zh-CN" altLang="en-US" sz="1800" b="1" dirty="0">
                <a:solidFill>
                  <a:schemeClr val="tx1"/>
                </a:solidFill>
                <a:latin typeface="微软雅黑" charset="0"/>
                <a:ea typeface="微软雅黑" charset="0"/>
                <a:cs typeface="Arial Unicode MS" pitchFamily="34" charset="-122"/>
              </a:rPr>
              <a:t>输出</a:t>
            </a:r>
            <a:r>
              <a:rPr lang="en-US" altLang="zh-CN" sz="1800" b="1" dirty="0">
                <a:solidFill>
                  <a:schemeClr val="tx1"/>
                </a:solidFill>
                <a:latin typeface="微软雅黑" charset="0"/>
                <a:ea typeface="微软雅黑" charset="0"/>
                <a:cs typeface="Arial Unicode MS" pitchFamily="34" charset="-122"/>
              </a:rPr>
              <a:t>101</a:t>
            </a:r>
          </a:p>
          <a:p>
            <a:pPr algn="just">
              <a:lnSpc>
                <a:spcPct val="70000"/>
              </a:lnSpc>
            </a:pPr>
            <a:r>
              <a:rPr lang="en-US" altLang="zh-CN" sz="1800" b="1" dirty="0">
                <a:solidFill>
                  <a:schemeClr val="tx1"/>
                </a:solidFill>
                <a:latin typeface="微软雅黑" charset="0"/>
                <a:ea typeface="微软雅黑" charset="0"/>
                <a:cs typeface="Arial Unicode MS" pitchFamily="34" charset="-122"/>
              </a:rPr>
              <a:t>            }</a:t>
            </a:r>
          </a:p>
          <a:p>
            <a:pPr algn="just">
              <a:lnSpc>
                <a:spcPct val="70000"/>
              </a:lnSpc>
            </a:pPr>
            <a:r>
              <a:rPr lang="en-US" altLang="zh-CN" sz="1800" b="1" dirty="0">
                <a:solidFill>
                  <a:schemeClr val="tx1"/>
                </a:solidFill>
                <a:latin typeface="微软雅黑" charset="0"/>
                <a:ea typeface="微软雅黑" charset="0"/>
                <a:cs typeface="Arial Unicode MS" pitchFamily="34" charset="-122"/>
              </a:rPr>
              <a:t>}</a:t>
            </a:r>
          </a:p>
        </p:txBody>
      </p:sp>
      <p:sp>
        <p:nvSpPr>
          <p:cNvPr id="264194" name="Rectangle 2"/>
          <p:cNvSpPr>
            <a:spLocks noGrp="1" noChangeArrowheads="1"/>
          </p:cNvSpPr>
          <p:nvPr>
            <p:ph type="title"/>
          </p:nvPr>
        </p:nvSpPr>
        <p:spPr>
          <a:xfrm>
            <a:off x="2083862" y="-131549"/>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类变量</a:t>
            </a:r>
          </a:p>
        </p:txBody>
      </p:sp>
    </p:spTree>
    <p:extLst>
      <p:ext uri="{BB962C8B-B14F-4D97-AF65-F5344CB8AC3E}">
        <p14:creationId xmlns:p14="http://schemas.microsoft.com/office/powerpoint/2010/main" val="2165919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70051" y="1395095"/>
            <a:ext cx="9107805" cy="5048250"/>
          </a:xfrm>
          <a:prstGeom prst="rect">
            <a:avLst/>
          </a:prstGeom>
          <a:noFill/>
          <a:ln w="9525">
            <a:noFill/>
            <a:miter lim="800000"/>
          </a:ln>
        </p:spPr>
        <p:txBody>
          <a:bodyPr wrap="square">
            <a:spAutoFit/>
          </a:bodyPr>
          <a:lstStyle/>
          <a:p>
            <a:r>
              <a:rPr lang="en-US" altLang="zh-CN" sz="1800" b="1" dirty="0">
                <a:solidFill>
                  <a:schemeClr val="tx1"/>
                </a:solidFill>
                <a:latin typeface="微软雅黑" charset="0"/>
                <a:ea typeface="微软雅黑" charset="0"/>
              </a:rPr>
              <a:t> class Person {</a:t>
            </a:r>
          </a:p>
          <a:p>
            <a:r>
              <a:rPr lang="en-US" altLang="zh-CN" sz="1800" b="1" dirty="0">
                <a:solidFill>
                  <a:schemeClr val="tx1"/>
                </a:solidFill>
                <a:latin typeface="微软雅黑" charset="0"/>
                <a:ea typeface="微软雅黑" charset="0"/>
              </a:rPr>
              <a:t>       private </a:t>
            </a:r>
            <a:r>
              <a:rPr lang="en-US" altLang="zh-CN" sz="1800" b="1" dirty="0" err="1">
                <a:solidFill>
                  <a:schemeClr val="tx1"/>
                </a:solidFill>
                <a:latin typeface="微软雅黑" charset="0"/>
                <a:ea typeface="微软雅黑" charset="0"/>
              </a:rPr>
              <a:t>int</a:t>
            </a:r>
            <a:r>
              <a:rPr lang="en-US" altLang="zh-CN" sz="1800" b="1" dirty="0">
                <a:solidFill>
                  <a:schemeClr val="tx1"/>
                </a:solidFill>
                <a:latin typeface="微软雅黑" charset="0"/>
                <a:ea typeface="微软雅黑" charset="0"/>
              </a:rPr>
              <a:t> id;</a:t>
            </a:r>
          </a:p>
          <a:p>
            <a:r>
              <a:rPr lang="en-US" altLang="zh-CN" sz="1800" b="1" dirty="0">
                <a:solidFill>
                  <a:schemeClr val="tx1"/>
                </a:solidFill>
                <a:latin typeface="微软雅黑" charset="0"/>
                <a:ea typeface="微软雅黑" charset="0"/>
              </a:rPr>
              <a:t>       private static </a:t>
            </a:r>
            <a:r>
              <a:rPr lang="en-US" altLang="zh-CN" sz="1800" b="1" dirty="0" err="1">
                <a:solidFill>
                  <a:schemeClr val="tx1"/>
                </a:solidFill>
                <a:latin typeface="微软雅黑" charset="0"/>
                <a:ea typeface="微软雅黑" charset="0"/>
              </a:rPr>
              <a:t>int</a:t>
            </a:r>
            <a:r>
              <a:rPr lang="en-US" altLang="zh-CN" sz="1800" b="1" dirty="0">
                <a:solidFill>
                  <a:schemeClr val="tx1"/>
                </a:solidFill>
                <a:latin typeface="微软雅黑" charset="0"/>
                <a:ea typeface="微软雅黑" charset="0"/>
              </a:rPr>
              <a:t> total = 0;</a:t>
            </a:r>
          </a:p>
          <a:p>
            <a:r>
              <a:rPr lang="en-US" altLang="zh-CN" sz="1800" b="1" dirty="0">
                <a:solidFill>
                  <a:schemeClr val="tx1"/>
                </a:solidFill>
                <a:latin typeface="微软雅黑" charset="0"/>
                <a:ea typeface="微软雅黑" charset="0"/>
              </a:rPr>
              <a:t>       public static </a:t>
            </a:r>
            <a:r>
              <a:rPr lang="en-US" altLang="zh-CN" sz="1800" b="1" dirty="0" err="1">
                <a:solidFill>
                  <a:schemeClr val="tx1"/>
                </a:solidFill>
                <a:latin typeface="微软雅黑" charset="0"/>
                <a:ea typeface="微软雅黑" charset="0"/>
              </a:rPr>
              <a:t>int</a:t>
            </a:r>
            <a:r>
              <a:rPr lang="en-US" altLang="zh-CN" sz="1800" b="1" dirty="0">
                <a:solidFill>
                  <a:schemeClr val="tx1"/>
                </a:solidFill>
                <a:latin typeface="微软雅黑" charset="0"/>
                <a:ea typeface="微软雅黑" charset="0"/>
              </a:rPr>
              <a:t> </a:t>
            </a:r>
            <a:r>
              <a:rPr lang="en-US" altLang="zh-CN" sz="1800" b="1" dirty="0" err="1">
                <a:solidFill>
                  <a:schemeClr val="tx1"/>
                </a:solidFill>
                <a:latin typeface="微软雅黑" charset="0"/>
                <a:ea typeface="微软雅黑" charset="0"/>
              </a:rPr>
              <a:t>getTotalPerson</a:t>
            </a:r>
            <a:r>
              <a:rPr lang="en-US" altLang="zh-CN" sz="1800" b="1" dirty="0">
                <a:solidFill>
                  <a:schemeClr val="tx1"/>
                </a:solidFill>
                <a:latin typeface="微软雅黑" charset="0"/>
                <a:ea typeface="微软雅黑" charset="0"/>
              </a:rPr>
              <a:t>() { </a:t>
            </a:r>
          </a:p>
          <a:p>
            <a:r>
              <a:rPr lang="en-US" altLang="zh-CN" sz="1800" b="1" dirty="0">
                <a:solidFill>
                  <a:schemeClr val="tx1"/>
                </a:solidFill>
                <a:latin typeface="微软雅黑" charset="0"/>
                <a:ea typeface="微软雅黑" charset="0"/>
              </a:rPr>
              <a:t>	 return total;</a:t>
            </a:r>
          </a:p>
          <a:p>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rPr>
              <a:t>       public Person() {</a:t>
            </a:r>
          </a:p>
          <a:p>
            <a:r>
              <a:rPr lang="en-US" altLang="zh-CN" sz="1800" b="1" dirty="0">
                <a:solidFill>
                  <a:schemeClr val="tx1"/>
                </a:solidFill>
                <a:latin typeface="微软雅黑" charset="0"/>
                <a:ea typeface="微软雅黑" charset="0"/>
                <a:sym typeface="+mn-ea"/>
              </a:rPr>
              <a:t>              </a:t>
            </a:r>
            <a:r>
              <a:rPr lang="en-US" altLang="zh-CN" sz="1800" b="1" dirty="0">
                <a:solidFill>
                  <a:schemeClr val="tx1"/>
                </a:solidFill>
                <a:latin typeface="微软雅黑" charset="0"/>
                <a:ea typeface="微软雅黑" charset="0"/>
              </a:rPr>
              <a:t>total++;</a:t>
            </a:r>
          </a:p>
          <a:p>
            <a:r>
              <a:rPr lang="en-US" altLang="zh-CN" sz="1800" b="1" dirty="0">
                <a:solidFill>
                  <a:schemeClr val="tx1"/>
                </a:solidFill>
                <a:latin typeface="微软雅黑" charset="0"/>
                <a:ea typeface="微软雅黑" charset="0"/>
                <a:sym typeface="+mn-ea"/>
              </a:rPr>
              <a:t>              </a:t>
            </a:r>
            <a:r>
              <a:rPr lang="en-US" altLang="zh-CN" sz="1800" b="1" dirty="0">
                <a:solidFill>
                  <a:schemeClr val="tx1"/>
                </a:solidFill>
                <a:latin typeface="微软雅黑" charset="0"/>
                <a:ea typeface="微软雅黑" charset="0"/>
              </a:rPr>
              <a:t>id = total;</a:t>
            </a:r>
          </a:p>
          <a:p>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rPr>
              <a:t>}</a:t>
            </a:r>
          </a:p>
          <a:p>
            <a:r>
              <a:rPr lang="en-US" altLang="zh-CN" sz="1800" b="1" dirty="0">
                <a:solidFill>
                  <a:schemeClr val="tx1"/>
                </a:solidFill>
                <a:latin typeface="微软雅黑" charset="0"/>
                <a:ea typeface="微软雅黑" charset="0"/>
              </a:rPr>
              <a:t>public class </a:t>
            </a:r>
            <a:r>
              <a:rPr lang="en-US" altLang="zh-CN" sz="1800" b="1" dirty="0" err="1">
                <a:solidFill>
                  <a:schemeClr val="tx1"/>
                </a:solidFill>
                <a:latin typeface="微软雅黑" charset="0"/>
                <a:ea typeface="微软雅黑" charset="0"/>
              </a:rPr>
              <a:t>TestPerson</a:t>
            </a:r>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sym typeface="+mn-ea"/>
              </a:rPr>
              <a:t>       </a:t>
            </a:r>
            <a:r>
              <a:rPr lang="en-US" altLang="zh-CN" sz="1800" b="1" dirty="0">
                <a:solidFill>
                  <a:schemeClr val="tx1"/>
                </a:solidFill>
                <a:latin typeface="微软雅黑" charset="0"/>
                <a:ea typeface="微软雅黑" charset="0"/>
              </a:rPr>
              <a:t>public static void main(String[] </a:t>
            </a:r>
            <a:r>
              <a:rPr lang="en-US" altLang="zh-CN" sz="1800" b="1" dirty="0" err="1">
                <a:solidFill>
                  <a:schemeClr val="tx1"/>
                </a:solidFill>
                <a:latin typeface="微软雅黑" charset="0"/>
                <a:ea typeface="微软雅黑" charset="0"/>
              </a:rPr>
              <a:t>args</a:t>
            </a:r>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sym typeface="+mn-ea"/>
              </a:rPr>
              <a:t>              </a:t>
            </a:r>
            <a:r>
              <a:rPr lang="en-US" altLang="zh-CN" sz="1800" b="1" dirty="0" err="1">
                <a:solidFill>
                  <a:schemeClr val="tx1"/>
                </a:solidFill>
                <a:latin typeface="微软雅黑" charset="0"/>
                <a:ea typeface="微软雅黑" charset="0"/>
              </a:rPr>
              <a:t>System.out.println</a:t>
            </a:r>
            <a:r>
              <a:rPr lang="en-US" altLang="zh-CN" sz="1800" b="1" dirty="0">
                <a:solidFill>
                  <a:schemeClr val="tx1"/>
                </a:solidFill>
                <a:latin typeface="微软雅黑" charset="0"/>
                <a:ea typeface="微软雅黑" charset="0"/>
              </a:rPr>
              <a:t>("Number of total is " +</a:t>
            </a:r>
            <a:r>
              <a:rPr lang="en-US" altLang="zh-CN" sz="1800" b="1" dirty="0" err="1">
                <a:solidFill>
                  <a:schemeClr val="tx1"/>
                </a:solidFill>
                <a:latin typeface="微软雅黑" charset="0"/>
                <a:ea typeface="微软雅黑" charset="0"/>
              </a:rPr>
              <a:t>Person.getTotalPerson</a:t>
            </a:r>
            <a:r>
              <a:rPr lang="en-US" altLang="zh-CN" sz="1800" b="1" dirty="0">
                <a:solidFill>
                  <a:schemeClr val="tx1"/>
                </a:solidFill>
                <a:latin typeface="微软雅黑" charset="0"/>
                <a:ea typeface="微软雅黑" charset="0"/>
              </a:rPr>
              <a:t>());</a:t>
            </a:r>
          </a:p>
          <a:p>
            <a:r>
              <a:rPr lang="en-US" altLang="zh-CN" sz="1800" b="1" dirty="0">
                <a:solidFill>
                  <a:schemeClr val="tx1"/>
                </a:solidFill>
                <a:latin typeface="微软雅黑" charset="0"/>
                <a:ea typeface="微软雅黑" charset="0"/>
                <a:sym typeface="+mn-ea"/>
              </a:rPr>
              <a:t>              </a:t>
            </a:r>
            <a:r>
              <a:rPr lang="en-US" altLang="zh-CN" sz="1800" b="1" dirty="0">
                <a:solidFill>
                  <a:schemeClr val="tx1"/>
                </a:solidFill>
                <a:latin typeface="微软雅黑" charset="0"/>
                <a:ea typeface="微软雅黑" charset="0"/>
              </a:rPr>
              <a:t>Person p1 = new Person();</a:t>
            </a:r>
          </a:p>
          <a:p>
            <a:r>
              <a:rPr lang="en-US" altLang="zh-CN" sz="1800" b="1" dirty="0">
                <a:solidFill>
                  <a:schemeClr val="tx1"/>
                </a:solidFill>
                <a:latin typeface="微软雅黑" charset="0"/>
                <a:ea typeface="微软雅黑" charset="0"/>
                <a:sym typeface="+mn-ea"/>
              </a:rPr>
              <a:t>              </a:t>
            </a:r>
            <a:r>
              <a:rPr lang="en-US" altLang="zh-CN" sz="1800" b="1" dirty="0" err="1">
                <a:solidFill>
                  <a:schemeClr val="tx1"/>
                </a:solidFill>
                <a:latin typeface="微软雅黑" charset="0"/>
                <a:ea typeface="微软雅黑" charset="0"/>
              </a:rPr>
              <a:t>System.out.println</a:t>
            </a:r>
            <a:r>
              <a:rPr lang="en-US" altLang="zh-CN" sz="1800" b="1" dirty="0">
                <a:solidFill>
                  <a:schemeClr val="tx1"/>
                </a:solidFill>
                <a:latin typeface="微软雅黑" charset="0"/>
                <a:ea typeface="微软雅黑" charset="0"/>
              </a:rPr>
              <a:t>( "Number of total is "+ </a:t>
            </a:r>
            <a:r>
              <a:rPr lang="en-US" altLang="zh-CN" sz="1800" b="1" dirty="0" err="1">
                <a:solidFill>
                  <a:schemeClr val="tx1"/>
                </a:solidFill>
                <a:latin typeface="微软雅黑" charset="0"/>
                <a:ea typeface="微软雅黑" charset="0"/>
              </a:rPr>
              <a:t>Person.getTotalPerson</a:t>
            </a:r>
            <a:r>
              <a:rPr lang="en-US" altLang="zh-CN" sz="1800" b="1" dirty="0">
                <a:solidFill>
                  <a:schemeClr val="tx1"/>
                </a:solidFill>
                <a:latin typeface="微软雅黑" charset="0"/>
                <a:ea typeface="微软雅黑" charset="0"/>
              </a:rPr>
              <a:t>());</a:t>
            </a:r>
          </a:p>
          <a:p>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rPr>
              <a:t>}</a:t>
            </a:r>
          </a:p>
        </p:txBody>
      </p:sp>
      <p:sp>
        <p:nvSpPr>
          <p:cNvPr id="266243" name="Rectangle 3"/>
          <p:cNvSpPr>
            <a:spLocks noGrp="1" noChangeArrowheads="1"/>
          </p:cNvSpPr>
          <p:nvPr>
            <p:ph type="title"/>
          </p:nvPr>
        </p:nvSpPr>
        <p:spPr>
          <a:xfrm>
            <a:off x="2252519" y="-40094"/>
            <a:ext cx="7772400" cy="936104"/>
          </a:xfrm>
        </p:spPr>
        <p:txBody>
          <a:bodyPr>
            <a:normAutofit/>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类方法</a:t>
            </a:r>
          </a:p>
        </p:txBody>
      </p:sp>
      <p:sp>
        <p:nvSpPr>
          <p:cNvPr id="9220" name="Rectangle 4"/>
          <p:cNvSpPr>
            <a:spLocks noChangeArrowheads="1"/>
          </p:cNvSpPr>
          <p:nvPr/>
        </p:nvSpPr>
        <p:spPr bwMode="auto">
          <a:xfrm>
            <a:off x="1654176" y="977900"/>
            <a:ext cx="8910955" cy="400110"/>
          </a:xfrm>
          <a:prstGeom prst="rect">
            <a:avLst/>
          </a:prstGeom>
          <a:noFill/>
          <a:ln w="9525">
            <a:noFill/>
            <a:miter lim="800000"/>
          </a:ln>
        </p:spPr>
        <p:txBody>
          <a:bodyPr wrap="square">
            <a:spAutoFit/>
          </a:bodyPr>
          <a:lstStyle/>
          <a:p>
            <a:pPr>
              <a:buFont typeface="Wingdings" pitchFamily="2" charset="2"/>
              <a:buChar char="§"/>
            </a:pPr>
            <a:r>
              <a:rPr lang="zh-CN" altLang="en-US" b="1" dirty="0">
                <a:solidFill>
                  <a:schemeClr val="tx1"/>
                </a:solidFill>
                <a:latin typeface="微软雅黑" charset="0"/>
                <a:ea typeface="微软雅黑" charset="0"/>
                <a:cs typeface="Arial Unicode MS" pitchFamily="34" charset="-122"/>
              </a:rPr>
              <a:t>没有对象的实例时，可以用类名</a:t>
            </a:r>
            <a:r>
              <a:rPr lang="en-US" altLang="zh-CN" b="1" dirty="0">
                <a:solidFill>
                  <a:schemeClr val="tx1"/>
                </a:solidFill>
                <a:latin typeface="微软雅黑" charset="0"/>
                <a:ea typeface="微软雅黑" charset="0"/>
                <a:cs typeface="Arial Unicode MS" pitchFamily="34" charset="-122"/>
              </a:rPr>
              <a:t>.</a:t>
            </a:r>
            <a:r>
              <a:rPr lang="zh-CN" altLang="en-US" b="1" dirty="0">
                <a:solidFill>
                  <a:schemeClr val="tx1"/>
                </a:solidFill>
                <a:latin typeface="微软雅黑" charset="0"/>
                <a:ea typeface="微软雅黑" charset="0"/>
                <a:cs typeface="Arial Unicode MS" pitchFamily="34" charset="-122"/>
              </a:rPr>
              <a:t>方法名</a:t>
            </a:r>
            <a:r>
              <a:rPr lang="en-US" altLang="zh-CN" b="1" dirty="0">
                <a:solidFill>
                  <a:schemeClr val="tx1"/>
                </a:solidFill>
                <a:latin typeface="微软雅黑" charset="0"/>
                <a:ea typeface="微软雅黑" charset="0"/>
                <a:cs typeface="Arial Unicode MS" pitchFamily="34" charset="-122"/>
              </a:rPr>
              <a:t>()</a:t>
            </a:r>
            <a:r>
              <a:rPr lang="zh-CN" altLang="en-US" b="1" dirty="0">
                <a:solidFill>
                  <a:schemeClr val="tx1"/>
                </a:solidFill>
                <a:latin typeface="微软雅黑" charset="0"/>
                <a:ea typeface="微软雅黑" charset="0"/>
                <a:cs typeface="Arial Unicode MS" pitchFamily="34" charset="-122"/>
              </a:rPr>
              <a:t>的形式访问由</a:t>
            </a: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标记的类方法。</a:t>
            </a:r>
          </a:p>
        </p:txBody>
      </p:sp>
    </p:spTree>
    <p:extLst>
      <p:ext uri="{BB962C8B-B14F-4D97-AF65-F5344CB8AC3E}">
        <p14:creationId xmlns:p14="http://schemas.microsoft.com/office/powerpoint/2010/main" val="464645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1649288" y="998562"/>
            <a:ext cx="8839200" cy="400110"/>
          </a:xfrm>
          <a:prstGeom prst="rect">
            <a:avLst/>
          </a:prstGeom>
          <a:noFill/>
          <a:ln w="9525">
            <a:noFill/>
            <a:miter lim="800000"/>
          </a:ln>
        </p:spPr>
        <p:txBody>
          <a:bodyPr>
            <a:spAutoFit/>
          </a:bodyPr>
          <a:lstStyle/>
          <a:p>
            <a:pPr>
              <a:buFont typeface="Wingdings" pitchFamily="2" charset="2"/>
              <a:buChar char="§"/>
            </a:pPr>
            <a:r>
              <a:rPr lang="en-US" altLang="zh-CN" b="1" dirty="0">
                <a:solidFill>
                  <a:schemeClr val="tx1"/>
                </a:solidFill>
                <a:latin typeface="微软雅黑" charset="0"/>
                <a:ea typeface="微软雅黑" charset="0"/>
                <a:cs typeface="Arial Unicode MS" pitchFamily="34" charset="-122"/>
              </a:rPr>
              <a:t>   </a:t>
            </a:r>
            <a:r>
              <a:rPr lang="zh-CN" altLang="en-US" b="1" dirty="0">
                <a:solidFill>
                  <a:schemeClr val="tx1"/>
                </a:solidFill>
                <a:latin typeface="微软雅黑" charset="0"/>
                <a:ea typeface="微软雅黑" charset="0"/>
                <a:cs typeface="Arial Unicode MS" pitchFamily="34" charset="-122"/>
              </a:rPr>
              <a:t>在</a:t>
            </a: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方法内部只能访问类的</a:t>
            </a: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属性，不能访问类的非</a:t>
            </a: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属性。</a:t>
            </a:r>
          </a:p>
        </p:txBody>
      </p:sp>
      <p:sp>
        <p:nvSpPr>
          <p:cNvPr id="10244" name="Rectangle 4"/>
          <p:cNvSpPr>
            <a:spLocks noChangeArrowheads="1"/>
          </p:cNvSpPr>
          <p:nvPr/>
        </p:nvSpPr>
        <p:spPr bwMode="auto">
          <a:xfrm>
            <a:off x="2024034" y="1449026"/>
            <a:ext cx="5943600" cy="4765675"/>
          </a:xfrm>
          <a:prstGeom prst="rect">
            <a:avLst/>
          </a:prstGeom>
          <a:noFill/>
          <a:ln w="9525">
            <a:noFill/>
            <a:miter lim="800000"/>
          </a:ln>
        </p:spPr>
        <p:txBody>
          <a:bodyPr>
            <a:spAutoFit/>
          </a:bodyPr>
          <a:lstStyle/>
          <a:p>
            <a:pPr>
              <a:lnSpc>
                <a:spcPct val="80000"/>
              </a:lnSpc>
              <a:spcBef>
                <a:spcPct val="50000"/>
              </a:spcBef>
            </a:pPr>
            <a:r>
              <a:rPr lang="en-US" altLang="zh-CN" b="1" dirty="0">
                <a:solidFill>
                  <a:schemeClr val="tx1"/>
                </a:solidFill>
                <a:latin typeface="微软雅黑" charset="0"/>
                <a:ea typeface="微软雅黑" charset="0"/>
              </a:rPr>
              <a:t>class Person {</a:t>
            </a:r>
          </a:p>
          <a:p>
            <a:pPr>
              <a:lnSpc>
                <a:spcPct val="80000"/>
              </a:lnSpc>
              <a:spcBef>
                <a:spcPct val="50000"/>
              </a:spcBef>
            </a:pPr>
            <a:r>
              <a:rPr lang="en-US" altLang="zh-CN" b="1" dirty="0">
                <a:solidFill>
                  <a:schemeClr val="tx1"/>
                </a:solidFill>
                <a:latin typeface="微软雅黑" charset="0"/>
                <a:ea typeface="微软雅黑" charset="0"/>
              </a:rPr>
              <a:t>       private </a:t>
            </a:r>
            <a:r>
              <a:rPr lang="en-US" altLang="zh-CN" b="1" dirty="0" err="1">
                <a:solidFill>
                  <a:schemeClr val="tx1"/>
                </a:solidFill>
                <a:latin typeface="微软雅黑" charset="0"/>
                <a:ea typeface="微软雅黑" charset="0"/>
              </a:rPr>
              <a:t>int</a:t>
            </a:r>
            <a:r>
              <a:rPr lang="en-US" altLang="zh-CN" b="1" dirty="0">
                <a:solidFill>
                  <a:schemeClr val="tx1"/>
                </a:solidFill>
                <a:latin typeface="微软雅黑" charset="0"/>
                <a:ea typeface="微软雅黑" charset="0"/>
              </a:rPr>
              <a:t> id;</a:t>
            </a:r>
          </a:p>
          <a:p>
            <a:pPr>
              <a:lnSpc>
                <a:spcPct val="80000"/>
              </a:lnSpc>
              <a:spcBef>
                <a:spcPct val="50000"/>
              </a:spcBef>
            </a:pPr>
            <a:r>
              <a:rPr lang="en-US" altLang="zh-CN" b="1" dirty="0">
                <a:solidFill>
                  <a:schemeClr val="tx1"/>
                </a:solidFill>
                <a:latin typeface="微软雅黑" charset="0"/>
                <a:ea typeface="微软雅黑" charset="0"/>
              </a:rPr>
              <a:t>       private static </a:t>
            </a:r>
            <a:r>
              <a:rPr lang="en-US" altLang="zh-CN" b="1" dirty="0" err="1">
                <a:solidFill>
                  <a:schemeClr val="tx1"/>
                </a:solidFill>
                <a:latin typeface="微软雅黑" charset="0"/>
                <a:ea typeface="微软雅黑" charset="0"/>
              </a:rPr>
              <a:t>int</a:t>
            </a:r>
            <a:r>
              <a:rPr lang="en-US" altLang="zh-CN" b="1" dirty="0">
                <a:solidFill>
                  <a:schemeClr val="tx1"/>
                </a:solidFill>
                <a:latin typeface="微软雅黑" charset="0"/>
                <a:ea typeface="微软雅黑" charset="0"/>
              </a:rPr>
              <a:t> total = 0;</a:t>
            </a:r>
          </a:p>
          <a:p>
            <a:pPr>
              <a:lnSpc>
                <a:spcPct val="80000"/>
              </a:lnSpc>
              <a:spcBef>
                <a:spcPct val="50000"/>
              </a:spcBef>
            </a:pPr>
            <a:r>
              <a:rPr lang="en-US" altLang="zh-CN" b="1" dirty="0">
                <a:solidFill>
                  <a:schemeClr val="tx1"/>
                </a:solidFill>
                <a:latin typeface="微软雅黑" charset="0"/>
                <a:ea typeface="微软雅黑" charset="0"/>
              </a:rPr>
              <a:t>       public static </a:t>
            </a:r>
            <a:r>
              <a:rPr lang="en-US" altLang="zh-CN" b="1" dirty="0" err="1">
                <a:solidFill>
                  <a:schemeClr val="tx1"/>
                </a:solidFill>
                <a:latin typeface="微软雅黑" charset="0"/>
                <a:ea typeface="微软雅黑" charset="0"/>
              </a:rPr>
              <a:t>int</a:t>
            </a:r>
            <a:r>
              <a:rPr lang="en-US" altLang="zh-CN" b="1" dirty="0">
                <a:solidFill>
                  <a:schemeClr val="tx1"/>
                </a:solidFill>
                <a:latin typeface="微软雅黑" charset="0"/>
                <a:ea typeface="微软雅黑" charset="0"/>
              </a:rPr>
              <a:t> </a:t>
            </a:r>
            <a:r>
              <a:rPr lang="en-US" altLang="zh-CN" b="1" dirty="0" err="1">
                <a:solidFill>
                  <a:schemeClr val="tx1"/>
                </a:solidFill>
                <a:latin typeface="微软雅黑" charset="0"/>
                <a:ea typeface="微软雅黑" charset="0"/>
              </a:rPr>
              <a:t>getTotalPerson</a:t>
            </a:r>
            <a:r>
              <a:rPr lang="en-US" altLang="zh-CN" b="1" dirty="0">
                <a:solidFill>
                  <a:schemeClr val="tx1"/>
                </a:solidFill>
                <a:latin typeface="微软雅黑" charset="0"/>
                <a:ea typeface="微软雅黑" charset="0"/>
              </a:rPr>
              <a:t>() { </a:t>
            </a:r>
          </a:p>
          <a:p>
            <a:pPr>
              <a:lnSpc>
                <a:spcPct val="80000"/>
              </a:lnSpc>
              <a:spcBef>
                <a:spcPct val="50000"/>
              </a:spcBef>
            </a:pPr>
            <a:r>
              <a:rPr lang="en-US" altLang="zh-CN" b="1" dirty="0">
                <a:solidFill>
                  <a:schemeClr val="tx1"/>
                </a:solidFill>
                <a:latin typeface="微软雅黑" charset="0"/>
                <a:ea typeface="微软雅黑" charset="0"/>
              </a:rPr>
              <a:t>	</a:t>
            </a:r>
            <a:r>
              <a:rPr lang="en-US" altLang="zh-CN" b="1" dirty="0">
                <a:solidFill>
                  <a:schemeClr val="tx1"/>
                </a:solidFill>
                <a:latin typeface="微软雅黑" charset="0"/>
                <a:ea typeface="微软雅黑" charset="0"/>
                <a:sym typeface="+mn-ea"/>
              </a:rPr>
              <a:t>  </a:t>
            </a:r>
            <a:r>
              <a:rPr lang="en-US" altLang="zh-CN" b="1" dirty="0">
                <a:solidFill>
                  <a:schemeClr val="tx1"/>
                </a:solidFill>
                <a:latin typeface="微软雅黑" charset="0"/>
                <a:ea typeface="微软雅黑" charset="0"/>
              </a:rPr>
              <a:t>id++;	  </a:t>
            </a:r>
            <a:r>
              <a:rPr lang="en-US" altLang="zh-CN" b="1" dirty="0">
                <a:solidFill>
                  <a:srgbClr val="0000FF"/>
                </a:solidFill>
                <a:latin typeface="微软雅黑" charset="0"/>
                <a:ea typeface="微软雅黑" charset="0"/>
              </a:rPr>
              <a:t>//</a:t>
            </a:r>
            <a:r>
              <a:rPr lang="zh-CN" altLang="en-US" b="1" dirty="0">
                <a:solidFill>
                  <a:srgbClr val="0000FF"/>
                </a:solidFill>
                <a:latin typeface="微软雅黑" charset="0"/>
                <a:ea typeface="微软雅黑" charset="0"/>
              </a:rPr>
              <a:t>非法</a:t>
            </a:r>
          </a:p>
          <a:p>
            <a:pPr>
              <a:lnSpc>
                <a:spcPct val="80000"/>
              </a:lnSpc>
              <a:spcBef>
                <a:spcPct val="50000"/>
              </a:spcBef>
            </a:pPr>
            <a:r>
              <a:rPr lang="zh-CN" altLang="en-US" b="1" dirty="0">
                <a:solidFill>
                  <a:schemeClr val="tx1"/>
                </a:solidFill>
                <a:latin typeface="微软雅黑" charset="0"/>
                <a:ea typeface="微软雅黑" charset="0"/>
              </a:rPr>
              <a:t>	</a:t>
            </a:r>
            <a:r>
              <a:rPr lang="en-US" altLang="zh-CN" b="1" dirty="0">
                <a:solidFill>
                  <a:schemeClr val="tx1"/>
                </a:solidFill>
                <a:latin typeface="微软雅黑" charset="0"/>
                <a:ea typeface="微软雅黑" charset="0"/>
                <a:sym typeface="+mn-ea"/>
              </a:rPr>
              <a:t>  </a:t>
            </a:r>
            <a:r>
              <a:rPr lang="en-US" altLang="zh-CN" b="1" dirty="0">
                <a:solidFill>
                  <a:schemeClr val="tx1"/>
                </a:solidFill>
                <a:latin typeface="微软雅黑" charset="0"/>
                <a:ea typeface="微软雅黑" charset="0"/>
              </a:rPr>
              <a:t>return total;</a:t>
            </a:r>
          </a:p>
          <a:p>
            <a:pPr>
              <a:lnSpc>
                <a:spcPct val="80000"/>
              </a:lnSpc>
              <a:spcBef>
                <a:spcPct val="50000"/>
              </a:spcBef>
            </a:pPr>
            <a:r>
              <a:rPr lang="en-US" altLang="zh-CN" b="1" dirty="0">
                <a:solidFill>
                  <a:schemeClr val="tx1"/>
                </a:solidFill>
                <a:latin typeface="微软雅黑" charset="0"/>
                <a:ea typeface="微软雅黑" charset="0"/>
              </a:rPr>
              <a:t>       }</a:t>
            </a:r>
          </a:p>
          <a:p>
            <a:pPr>
              <a:lnSpc>
                <a:spcPct val="80000"/>
              </a:lnSpc>
              <a:spcBef>
                <a:spcPct val="50000"/>
              </a:spcBef>
            </a:pPr>
            <a:r>
              <a:rPr lang="en-US" altLang="zh-CN" b="1" dirty="0">
                <a:solidFill>
                  <a:schemeClr val="tx1"/>
                </a:solidFill>
                <a:latin typeface="微软雅黑" charset="0"/>
                <a:ea typeface="微软雅黑" charset="0"/>
              </a:rPr>
              <a:t>       public Person() {</a:t>
            </a:r>
          </a:p>
          <a:p>
            <a:pPr>
              <a:lnSpc>
                <a:spcPct val="80000"/>
              </a:lnSpc>
              <a:spcBef>
                <a:spcPct val="50000"/>
              </a:spcBef>
            </a:pPr>
            <a:r>
              <a:rPr lang="en-US" altLang="zh-CN" b="1" dirty="0">
                <a:solidFill>
                  <a:schemeClr val="tx1"/>
                </a:solidFill>
                <a:latin typeface="微软雅黑" charset="0"/>
                <a:ea typeface="微软雅黑" charset="0"/>
                <a:sym typeface="+mn-ea"/>
              </a:rPr>
              <a:t>              </a:t>
            </a:r>
            <a:r>
              <a:rPr lang="en-US" altLang="zh-CN" b="1" dirty="0">
                <a:solidFill>
                  <a:schemeClr val="tx1"/>
                </a:solidFill>
                <a:latin typeface="微软雅黑" charset="0"/>
                <a:ea typeface="微软雅黑" charset="0"/>
              </a:rPr>
              <a:t>total++;</a:t>
            </a:r>
          </a:p>
          <a:p>
            <a:pPr>
              <a:lnSpc>
                <a:spcPct val="80000"/>
              </a:lnSpc>
              <a:spcBef>
                <a:spcPct val="50000"/>
              </a:spcBef>
            </a:pPr>
            <a:r>
              <a:rPr lang="en-US" altLang="zh-CN" b="1" dirty="0">
                <a:solidFill>
                  <a:schemeClr val="tx1"/>
                </a:solidFill>
                <a:latin typeface="微软雅黑" charset="0"/>
                <a:ea typeface="微软雅黑" charset="0"/>
                <a:sym typeface="+mn-ea"/>
              </a:rPr>
              <a:t>              </a:t>
            </a:r>
            <a:r>
              <a:rPr lang="en-US" altLang="zh-CN" b="1" dirty="0">
                <a:solidFill>
                  <a:schemeClr val="tx1"/>
                </a:solidFill>
                <a:latin typeface="微软雅黑" charset="0"/>
                <a:ea typeface="微软雅黑" charset="0"/>
              </a:rPr>
              <a:t>id = total;</a:t>
            </a:r>
          </a:p>
          <a:p>
            <a:pPr>
              <a:lnSpc>
                <a:spcPct val="80000"/>
              </a:lnSpc>
              <a:spcBef>
                <a:spcPct val="50000"/>
              </a:spcBef>
            </a:pPr>
            <a:r>
              <a:rPr lang="en-US" altLang="zh-CN" b="1" dirty="0">
                <a:solidFill>
                  <a:schemeClr val="tx1"/>
                </a:solidFill>
                <a:latin typeface="微软雅黑" charset="0"/>
                <a:ea typeface="微软雅黑" charset="0"/>
              </a:rPr>
              <a:t>       }</a:t>
            </a:r>
          </a:p>
          <a:p>
            <a:pPr>
              <a:lnSpc>
                <a:spcPct val="80000"/>
              </a:lnSpc>
              <a:spcBef>
                <a:spcPct val="50000"/>
              </a:spcBef>
            </a:pPr>
            <a:r>
              <a:rPr lang="en-US" altLang="zh-CN" b="1" dirty="0">
                <a:solidFill>
                  <a:schemeClr val="tx1"/>
                </a:solidFill>
                <a:latin typeface="微软雅黑" charset="0"/>
                <a:ea typeface="微软雅黑" charset="0"/>
              </a:rPr>
              <a:t>}</a:t>
            </a:r>
          </a:p>
        </p:txBody>
      </p:sp>
      <p:sp>
        <p:nvSpPr>
          <p:cNvPr id="266243" name="Rectangle 3"/>
          <p:cNvSpPr>
            <a:spLocks noGrp="1" noChangeArrowheads="1"/>
          </p:cNvSpPr>
          <p:nvPr>
            <p:ph type="title"/>
          </p:nvPr>
        </p:nvSpPr>
        <p:spPr>
          <a:xfrm>
            <a:off x="2252519" y="-40094"/>
            <a:ext cx="7772400" cy="936104"/>
          </a:xfrm>
        </p:spPr>
        <p:txBody>
          <a:bodyPr>
            <a:normAutofit/>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类方法</a:t>
            </a:r>
          </a:p>
        </p:txBody>
      </p:sp>
    </p:spTree>
    <p:extLst>
      <p:ext uri="{BB962C8B-B14F-4D97-AF65-F5344CB8AC3E}">
        <p14:creationId xmlns:p14="http://schemas.microsoft.com/office/powerpoint/2010/main" val="42860651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702786" y="1126485"/>
            <a:ext cx="8929718" cy="400110"/>
          </a:xfrm>
          <a:prstGeom prst="rect">
            <a:avLst/>
          </a:prstGeom>
          <a:noFill/>
          <a:ln w="9525">
            <a:noFill/>
            <a:miter lim="800000"/>
          </a:ln>
        </p:spPr>
        <p:txBody>
          <a:bodyPr wrap="square">
            <a:spAutoFit/>
          </a:bodyPr>
          <a:lstStyle/>
          <a:p>
            <a:pPr>
              <a:buFont typeface="Wingdings" pitchFamily="2" charset="2"/>
              <a:buChar char="§"/>
            </a:pPr>
            <a:r>
              <a:rPr lang="zh-CN" altLang="en-US" b="1" dirty="0">
                <a:solidFill>
                  <a:schemeClr val="tx1"/>
                </a:solidFill>
                <a:latin typeface="微软雅黑" charset="0"/>
                <a:ea typeface="微软雅黑" charset="0"/>
                <a:cs typeface="Arial Unicode MS" pitchFamily="34" charset="-122"/>
              </a:rPr>
              <a:t>因为不需要实例就可以访问</a:t>
            </a: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方法，因此</a:t>
            </a: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方法内部不能有</a:t>
            </a:r>
            <a:r>
              <a:rPr lang="en-US" altLang="zh-CN" b="1" dirty="0">
                <a:solidFill>
                  <a:schemeClr val="tx1"/>
                </a:solidFill>
                <a:latin typeface="微软雅黑" charset="0"/>
                <a:ea typeface="微软雅黑" charset="0"/>
                <a:cs typeface="Arial Unicode MS" pitchFamily="34" charset="-122"/>
              </a:rPr>
              <a:t>this</a:t>
            </a:r>
            <a:r>
              <a:rPr lang="zh-CN" altLang="en-US" b="1" dirty="0">
                <a:solidFill>
                  <a:schemeClr val="tx1"/>
                </a:solidFill>
                <a:latin typeface="微软雅黑" charset="0"/>
                <a:ea typeface="微软雅黑" charset="0"/>
                <a:cs typeface="Arial Unicode MS" pitchFamily="34" charset="-122"/>
              </a:rPr>
              <a:t>。</a:t>
            </a:r>
          </a:p>
        </p:txBody>
      </p:sp>
      <p:sp>
        <p:nvSpPr>
          <p:cNvPr id="11268" name="Rectangle 4"/>
          <p:cNvSpPr>
            <a:spLocks noChangeArrowheads="1"/>
          </p:cNvSpPr>
          <p:nvPr/>
        </p:nvSpPr>
        <p:spPr bwMode="auto">
          <a:xfrm>
            <a:off x="1857315" y="1628644"/>
            <a:ext cx="8534400" cy="4357370"/>
          </a:xfrm>
          <a:prstGeom prst="rect">
            <a:avLst/>
          </a:prstGeom>
          <a:noFill/>
          <a:ln w="9525">
            <a:noFill/>
            <a:miter lim="800000"/>
          </a:ln>
        </p:spPr>
        <p:txBody>
          <a:bodyPr>
            <a:spAutoFit/>
          </a:bodyPr>
          <a:lstStyle/>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class Person {</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private </a:t>
            </a:r>
            <a:r>
              <a:rPr lang="en-US" altLang="zh-CN" sz="1600" b="1" dirty="0" err="1">
                <a:solidFill>
                  <a:schemeClr val="tx1"/>
                </a:solidFill>
                <a:latin typeface="微软雅黑" charset="0"/>
                <a:ea typeface="微软雅黑" charset="0"/>
                <a:cs typeface="Arial Unicode MS" pitchFamily="34" charset="-122"/>
              </a:rPr>
              <a:t>int</a:t>
            </a:r>
            <a:r>
              <a:rPr lang="en-US" altLang="zh-CN" sz="1600" b="1" dirty="0">
                <a:solidFill>
                  <a:schemeClr val="tx1"/>
                </a:solidFill>
                <a:latin typeface="微软雅黑" charset="0"/>
                <a:ea typeface="微软雅黑" charset="0"/>
                <a:cs typeface="Arial Unicode MS" pitchFamily="34" charset="-122"/>
              </a:rPr>
              <a:t> id;</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private static </a:t>
            </a:r>
            <a:r>
              <a:rPr lang="en-US" altLang="zh-CN" sz="1600" b="1" dirty="0" err="1">
                <a:solidFill>
                  <a:schemeClr val="tx1"/>
                </a:solidFill>
                <a:latin typeface="微软雅黑" charset="0"/>
                <a:ea typeface="微软雅黑" charset="0"/>
                <a:cs typeface="Arial Unicode MS" pitchFamily="34" charset="-122"/>
              </a:rPr>
              <a:t>int</a:t>
            </a:r>
            <a:r>
              <a:rPr lang="en-US" altLang="zh-CN" sz="1600" b="1" dirty="0">
                <a:solidFill>
                  <a:schemeClr val="tx1"/>
                </a:solidFill>
                <a:latin typeface="微软雅黑" charset="0"/>
                <a:ea typeface="微软雅黑" charset="0"/>
                <a:cs typeface="Arial Unicode MS" pitchFamily="34" charset="-122"/>
              </a:rPr>
              <a:t> total = 0;</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public static void </a:t>
            </a:r>
            <a:r>
              <a:rPr lang="en-US" altLang="zh-CN" sz="1600" b="1" dirty="0" err="1">
                <a:solidFill>
                  <a:schemeClr val="tx1"/>
                </a:solidFill>
                <a:latin typeface="微软雅黑" charset="0"/>
                <a:ea typeface="微软雅黑" charset="0"/>
                <a:cs typeface="Arial Unicode MS" pitchFamily="34" charset="-122"/>
              </a:rPr>
              <a:t>setTotalPerson</a:t>
            </a:r>
            <a:r>
              <a:rPr lang="en-US" altLang="zh-CN" sz="1600" b="1" dirty="0">
                <a:solidFill>
                  <a:schemeClr val="tx1"/>
                </a:solidFill>
                <a:latin typeface="微软雅黑" charset="0"/>
                <a:ea typeface="微软雅黑" charset="0"/>
                <a:cs typeface="Arial Unicode MS" pitchFamily="34" charset="-122"/>
              </a:rPr>
              <a:t>(</a:t>
            </a:r>
            <a:r>
              <a:rPr lang="en-US" altLang="zh-CN" sz="1600" b="1" dirty="0" err="1">
                <a:solidFill>
                  <a:schemeClr val="tx1"/>
                </a:solidFill>
                <a:latin typeface="微软雅黑" charset="0"/>
                <a:ea typeface="微软雅黑" charset="0"/>
                <a:cs typeface="Arial Unicode MS" pitchFamily="34" charset="-122"/>
              </a:rPr>
              <a:t>int</a:t>
            </a:r>
            <a:r>
              <a:rPr lang="en-US" altLang="zh-CN" sz="1600" b="1" dirty="0">
                <a:solidFill>
                  <a:schemeClr val="tx1"/>
                </a:solidFill>
                <a:latin typeface="微软雅黑" charset="0"/>
                <a:ea typeface="微软雅黑" charset="0"/>
                <a:cs typeface="Arial Unicode MS" pitchFamily="34" charset="-122"/>
              </a:rPr>
              <a:t> total){</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err="1">
                <a:solidFill>
                  <a:schemeClr val="tx1"/>
                </a:solidFill>
                <a:latin typeface="微软雅黑" charset="0"/>
                <a:ea typeface="微软雅黑" charset="0"/>
                <a:cs typeface="Arial Unicode MS" pitchFamily="34" charset="-122"/>
              </a:rPr>
              <a:t>this.total</a:t>
            </a:r>
            <a:r>
              <a:rPr lang="en-US" altLang="zh-CN" sz="1600" b="1" dirty="0">
                <a:solidFill>
                  <a:schemeClr val="tx1"/>
                </a:solidFill>
                <a:latin typeface="微软雅黑" charset="0"/>
                <a:ea typeface="微软雅黑" charset="0"/>
                <a:cs typeface="Arial Unicode MS" pitchFamily="34" charset="-122"/>
              </a:rPr>
              <a:t>=total;    </a:t>
            </a:r>
            <a:r>
              <a:rPr lang="en-US" altLang="zh-CN" sz="1600" b="1" dirty="0">
                <a:solidFill>
                  <a:srgbClr val="0000FF"/>
                </a:solidFill>
                <a:latin typeface="微软雅黑" charset="0"/>
                <a:ea typeface="微软雅黑" charset="0"/>
                <a:cs typeface="Arial Unicode MS" pitchFamily="34" charset="-122"/>
              </a:rPr>
              <a:t>//</a:t>
            </a:r>
            <a:r>
              <a:rPr lang="zh-CN" altLang="en-US" sz="1600" b="1" dirty="0">
                <a:solidFill>
                  <a:srgbClr val="0000FF"/>
                </a:solidFill>
                <a:latin typeface="微软雅黑" charset="0"/>
                <a:ea typeface="微软雅黑" charset="0"/>
                <a:cs typeface="Arial Unicode MS" pitchFamily="34" charset="-122"/>
              </a:rPr>
              <a:t>非法，在</a:t>
            </a:r>
            <a:r>
              <a:rPr lang="en-US" altLang="zh-CN" sz="1600" b="1" dirty="0">
                <a:solidFill>
                  <a:srgbClr val="0000FF"/>
                </a:solidFill>
                <a:latin typeface="微软雅黑" charset="0"/>
                <a:ea typeface="微软雅黑" charset="0"/>
                <a:cs typeface="Arial Unicode MS" pitchFamily="34" charset="-122"/>
              </a:rPr>
              <a:t>static</a:t>
            </a:r>
            <a:r>
              <a:rPr lang="zh-CN" altLang="en-US" sz="1600" b="1" dirty="0">
                <a:solidFill>
                  <a:srgbClr val="0000FF"/>
                </a:solidFill>
                <a:latin typeface="微软雅黑" charset="0"/>
                <a:ea typeface="微软雅黑" charset="0"/>
                <a:cs typeface="Arial Unicode MS" pitchFamily="34" charset="-122"/>
              </a:rPr>
              <a:t>方法中不能有</a:t>
            </a:r>
            <a:r>
              <a:rPr lang="en-US" altLang="zh-CN" sz="1600" b="1" dirty="0">
                <a:solidFill>
                  <a:srgbClr val="0000FF"/>
                </a:solidFill>
                <a:latin typeface="微软雅黑" charset="0"/>
                <a:ea typeface="微软雅黑" charset="0"/>
                <a:cs typeface="Arial Unicode MS" pitchFamily="34" charset="-122"/>
              </a:rPr>
              <a:t>this</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a:solidFill>
                  <a:schemeClr val="tx1"/>
                </a:solidFill>
                <a:latin typeface="微软雅黑" charset="0"/>
                <a:ea typeface="微软雅黑" charset="0"/>
                <a:cs typeface="Arial Unicode MS" pitchFamily="34" charset="-122"/>
              </a:rPr>
              <a:t>public Person() {</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a:solidFill>
                  <a:schemeClr val="tx1"/>
                </a:solidFill>
                <a:latin typeface="微软雅黑" charset="0"/>
                <a:ea typeface="微软雅黑" charset="0"/>
                <a:cs typeface="Arial Unicode MS" pitchFamily="34" charset="-122"/>
              </a:rPr>
              <a:t>total++;</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a:solidFill>
                  <a:schemeClr val="tx1"/>
                </a:solidFill>
                <a:latin typeface="微软雅黑" charset="0"/>
                <a:ea typeface="微软雅黑" charset="0"/>
                <a:cs typeface="Arial Unicode MS" pitchFamily="34" charset="-122"/>
              </a:rPr>
              <a:t>id = total;</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rPr>
              <a:t>public class </a:t>
            </a:r>
            <a:r>
              <a:rPr lang="en-US" altLang="zh-CN" sz="1600" b="1" dirty="0" err="1">
                <a:solidFill>
                  <a:schemeClr val="tx1"/>
                </a:solidFill>
                <a:latin typeface="微软雅黑" charset="0"/>
                <a:ea typeface="微软雅黑" charset="0"/>
                <a:cs typeface="Arial Unicode MS" pitchFamily="34" charset="-122"/>
              </a:rPr>
              <a:t>TestPerson</a:t>
            </a:r>
            <a:r>
              <a:rPr lang="en-US" altLang="zh-CN" sz="1600" b="1" dirty="0">
                <a:solidFill>
                  <a:schemeClr val="tx1"/>
                </a:solidFill>
                <a:latin typeface="微软雅黑" charset="0"/>
                <a:ea typeface="微软雅黑" charset="0"/>
                <a:cs typeface="Arial Unicode MS" pitchFamily="34" charset="-122"/>
              </a:rPr>
              <a:t> {</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a:solidFill>
                  <a:schemeClr val="tx1"/>
                </a:solidFill>
                <a:latin typeface="微软雅黑" charset="0"/>
                <a:ea typeface="微软雅黑" charset="0"/>
                <a:cs typeface="Arial Unicode MS" pitchFamily="34" charset="-122"/>
              </a:rPr>
              <a:t>public static void main(String[] </a:t>
            </a:r>
            <a:r>
              <a:rPr lang="en-US" altLang="zh-CN" sz="1600" b="1" dirty="0" err="1">
                <a:solidFill>
                  <a:schemeClr val="tx1"/>
                </a:solidFill>
                <a:latin typeface="微软雅黑" charset="0"/>
                <a:ea typeface="微软雅黑" charset="0"/>
                <a:cs typeface="Arial Unicode MS" pitchFamily="34" charset="-122"/>
              </a:rPr>
              <a:t>args</a:t>
            </a:r>
            <a:r>
              <a:rPr lang="en-US" altLang="zh-CN" sz="1600" b="1" dirty="0">
                <a:solidFill>
                  <a:schemeClr val="tx1"/>
                </a:solidFill>
                <a:latin typeface="微软雅黑" charset="0"/>
                <a:ea typeface="微软雅黑" charset="0"/>
                <a:cs typeface="Arial Unicode MS" pitchFamily="34" charset="-122"/>
              </a:rPr>
              <a:t>) {</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err="1">
                <a:solidFill>
                  <a:schemeClr val="tx1"/>
                </a:solidFill>
                <a:latin typeface="微软雅黑" charset="0"/>
                <a:ea typeface="微软雅黑" charset="0"/>
                <a:cs typeface="Arial Unicode MS" pitchFamily="34" charset="-122"/>
              </a:rPr>
              <a:t>Person.setTotalPerson</a:t>
            </a:r>
            <a:r>
              <a:rPr lang="en-US" altLang="zh-CN" sz="1600" b="1" dirty="0">
                <a:solidFill>
                  <a:schemeClr val="tx1"/>
                </a:solidFill>
                <a:latin typeface="微软雅黑" charset="0"/>
                <a:ea typeface="微软雅黑" charset="0"/>
                <a:cs typeface="Arial Unicode MS" pitchFamily="34" charset="-122"/>
              </a:rPr>
              <a:t>();</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rPr>
              <a:t>        }</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rPr>
              <a:t>}</a:t>
            </a:r>
          </a:p>
        </p:txBody>
      </p:sp>
      <p:sp>
        <p:nvSpPr>
          <p:cNvPr id="266243" name="Rectangle 3"/>
          <p:cNvSpPr>
            <a:spLocks noGrp="1" noChangeArrowheads="1"/>
          </p:cNvSpPr>
          <p:nvPr>
            <p:ph type="title"/>
          </p:nvPr>
        </p:nvSpPr>
        <p:spPr>
          <a:xfrm>
            <a:off x="2252519" y="-40094"/>
            <a:ext cx="7772400" cy="936104"/>
          </a:xfrm>
        </p:spPr>
        <p:txBody>
          <a:bodyPr>
            <a:normAutofit/>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类方法</a:t>
            </a:r>
          </a:p>
        </p:txBody>
      </p:sp>
    </p:spTree>
    <p:extLst>
      <p:ext uri="{BB962C8B-B14F-4D97-AF65-F5344CB8AC3E}">
        <p14:creationId xmlns:p14="http://schemas.microsoft.com/office/powerpoint/2010/main" val="3119184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a:t>
            </a:r>
            <a:endParaRPr lang="zh-CN" altLang="en-US" dirty="0"/>
          </a:p>
        </p:txBody>
      </p:sp>
      <p:sp>
        <p:nvSpPr>
          <p:cNvPr id="33795" name="Rectangle 3"/>
          <p:cNvSpPr>
            <a:spLocks noGrp="1" noChangeArrowheads="1"/>
          </p:cNvSpPr>
          <p:nvPr>
            <p:ph idx="1"/>
          </p:nvPr>
        </p:nvSpPr>
        <p:spPr/>
        <p:txBody>
          <a:bodyPr/>
          <a:lstStyle/>
          <a:p>
            <a:pPr eaLnBrk="1" hangingPunct="1">
              <a:lnSpc>
                <a:spcPct val="90000"/>
              </a:lnSpc>
              <a:defRPr/>
            </a:pPr>
            <a:r>
              <a:rPr lang="zh-CN" altLang="en-US" sz="3200" b="0" dirty="0">
                <a:latin typeface="微软雅黑" panose="020B0503020204020204" pitchFamily="34" charset="-122"/>
                <a:ea typeface="微软雅黑" panose="020B0503020204020204" pitchFamily="34" charset="-122"/>
              </a:rPr>
              <a:t>在同一个类中，方法名相同，参数的个数或类型等不同的现象，称为方法重载</a:t>
            </a:r>
            <a:endParaRPr lang="en-US" altLang="zh-CN" sz="32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004471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title"/>
          </p:nvPr>
        </p:nvSpPr>
        <p:spPr>
          <a:xfrm>
            <a:off x="2252519" y="-40094"/>
            <a:ext cx="7772400" cy="936104"/>
          </a:xfrm>
        </p:spPr>
        <p:txBody>
          <a:bodyPr>
            <a:normAutofit/>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类方法</a:t>
            </a:r>
          </a:p>
        </p:txBody>
      </p:sp>
      <p:sp>
        <p:nvSpPr>
          <p:cNvPr id="12291" name="Rectangle 3"/>
          <p:cNvSpPr>
            <a:spLocks noGrp="1" noChangeArrowheads="1"/>
          </p:cNvSpPr>
          <p:nvPr>
            <p:ph idx="1"/>
          </p:nvPr>
        </p:nvSpPr>
        <p:spPr>
          <a:xfrm>
            <a:off x="1831341" y="1312546"/>
            <a:ext cx="8496935" cy="2648585"/>
          </a:xfrm>
          <a:noFill/>
        </p:spPr>
        <p:txBody>
          <a:bodyPr vert="horz" wrap="square" lIns="92075" tIns="46038" rIns="92075" bIns="46038" numCol="1" anchor="t" anchorCtr="0" compatLnSpc="1">
            <a:normAutofit lnSpcReduction="10000"/>
          </a:bodyPr>
          <a:lstStyle/>
          <a:p>
            <a:pPr eaLnBrk="1" hangingPunct="1">
              <a:lnSpc>
                <a:spcPct val="150000"/>
              </a:lnSpc>
              <a:buFont typeface="Wingdings" charset="0"/>
              <a:buChar char="Ø"/>
            </a:pPr>
            <a:r>
              <a:rPr lang="zh-CN" altLang="en-US" sz="1800" dirty="0">
                <a:latin typeface="微软雅黑" charset="0"/>
                <a:ea typeface="微软雅黑" charset="0"/>
                <a:cs typeface="Arial Unicode MS" pitchFamily="34" charset="-122"/>
              </a:rPr>
              <a:t>在静态方法里只能直接调用同类中其它的静态成员（包括变量和方法），而不能直接访问类中的非静态成员。</a:t>
            </a:r>
          </a:p>
          <a:p>
            <a:pPr eaLnBrk="1" hangingPunct="1">
              <a:lnSpc>
                <a:spcPct val="150000"/>
              </a:lnSpc>
              <a:buFont typeface="Wingdings" charset="0"/>
              <a:buChar char="Ø"/>
            </a:pPr>
            <a:r>
              <a:rPr lang="zh-CN" altLang="en-US" sz="1800" dirty="0">
                <a:latin typeface="微软雅黑" charset="0"/>
                <a:ea typeface="微软雅黑" charset="0"/>
                <a:cs typeface="Arial Unicode MS" pitchFamily="34" charset="-122"/>
              </a:rPr>
              <a:t>静态方法不能以任何方式引用</a:t>
            </a:r>
            <a:r>
              <a:rPr lang="en-US" altLang="zh-CN" sz="1800" dirty="0">
                <a:latin typeface="微软雅黑" charset="0"/>
                <a:ea typeface="微软雅黑" charset="0"/>
                <a:cs typeface="Arial Unicode MS" pitchFamily="34" charset="-122"/>
              </a:rPr>
              <a:t>this</a:t>
            </a:r>
            <a:r>
              <a:rPr lang="zh-CN" altLang="en-US" sz="1800" dirty="0">
                <a:latin typeface="微软雅黑" charset="0"/>
                <a:ea typeface="微软雅黑" charset="0"/>
                <a:cs typeface="Arial Unicode MS" pitchFamily="34" charset="-122"/>
              </a:rPr>
              <a:t>关键字。因为静态方法在使用前不用创建任何实例对象，当静态方法被调用时，</a:t>
            </a:r>
            <a:r>
              <a:rPr lang="en-US" altLang="zh-CN" sz="1800" dirty="0">
                <a:latin typeface="微软雅黑" charset="0"/>
                <a:ea typeface="微软雅黑" charset="0"/>
                <a:cs typeface="Arial Unicode MS" pitchFamily="34" charset="-122"/>
              </a:rPr>
              <a:t>this</a:t>
            </a:r>
            <a:r>
              <a:rPr lang="zh-CN" altLang="en-US" sz="1800" dirty="0">
                <a:latin typeface="微软雅黑" charset="0"/>
                <a:ea typeface="微软雅黑" charset="0"/>
                <a:cs typeface="Arial Unicode MS" pitchFamily="34" charset="-122"/>
              </a:rPr>
              <a:t>所引用的对象根本就没有产生。</a:t>
            </a:r>
          </a:p>
          <a:p>
            <a:pPr eaLnBrk="1" hangingPunct="1">
              <a:lnSpc>
                <a:spcPct val="150000"/>
              </a:lnSpc>
              <a:buFont typeface="Wingdings" charset="0"/>
              <a:buChar char="Ø"/>
            </a:pPr>
            <a:r>
              <a:rPr lang="en-US" altLang="zh-CN" sz="1800" dirty="0">
                <a:latin typeface="微软雅黑" charset="0"/>
                <a:ea typeface="微软雅黑" charset="0"/>
                <a:cs typeface="Arial Unicode MS" pitchFamily="34" charset="-122"/>
              </a:rPr>
              <a:t>main() </a:t>
            </a:r>
            <a:r>
              <a:rPr lang="zh-CN" altLang="en-US" sz="1800" dirty="0">
                <a:latin typeface="微软雅黑" charset="0"/>
                <a:ea typeface="微软雅黑" charset="0"/>
                <a:cs typeface="Arial Unicode MS" pitchFamily="34" charset="-122"/>
              </a:rPr>
              <a:t>方法是静态的，因此</a:t>
            </a:r>
            <a:r>
              <a:rPr lang="en-US" altLang="zh-CN" sz="1800" dirty="0">
                <a:latin typeface="微软雅黑" charset="0"/>
                <a:ea typeface="微软雅黑" charset="0"/>
                <a:cs typeface="Arial Unicode MS" pitchFamily="34" charset="-122"/>
              </a:rPr>
              <a:t>JVM</a:t>
            </a:r>
            <a:r>
              <a:rPr lang="zh-CN" altLang="en-US" sz="1800" dirty="0">
                <a:latin typeface="微软雅黑" charset="0"/>
                <a:ea typeface="微软雅黑" charset="0"/>
                <a:cs typeface="Arial Unicode MS" pitchFamily="34" charset="-122"/>
              </a:rPr>
              <a:t>在执行</a:t>
            </a:r>
            <a:r>
              <a:rPr lang="en-US" altLang="zh-CN" sz="1800" dirty="0">
                <a:latin typeface="微软雅黑" charset="0"/>
                <a:ea typeface="微软雅黑" charset="0"/>
                <a:cs typeface="Arial Unicode MS" pitchFamily="34" charset="-122"/>
              </a:rPr>
              <a:t>main</a:t>
            </a:r>
            <a:r>
              <a:rPr lang="zh-CN" altLang="en-US" sz="1800" dirty="0">
                <a:latin typeface="微软雅黑" charset="0"/>
                <a:ea typeface="微软雅黑" charset="0"/>
                <a:cs typeface="Arial Unicode MS" pitchFamily="34" charset="-122"/>
              </a:rPr>
              <a:t>方法时不创建</a:t>
            </a:r>
            <a:r>
              <a:rPr lang="en-US" altLang="zh-CN" sz="1800" dirty="0">
                <a:latin typeface="微软雅黑" charset="0"/>
                <a:ea typeface="微软雅黑" charset="0"/>
                <a:cs typeface="Arial Unicode MS" pitchFamily="34" charset="-122"/>
              </a:rPr>
              <a:t>main</a:t>
            </a:r>
            <a:r>
              <a:rPr lang="zh-CN" altLang="en-US" sz="1800" dirty="0">
                <a:latin typeface="微软雅黑" charset="0"/>
                <a:ea typeface="微软雅黑" charset="0"/>
                <a:cs typeface="Arial Unicode MS" pitchFamily="34" charset="-122"/>
              </a:rPr>
              <a:t>方法所在的类的实例对象，因而在</a:t>
            </a:r>
            <a:r>
              <a:rPr lang="en-US" altLang="zh-CN" sz="1800" dirty="0">
                <a:latin typeface="微软雅黑" charset="0"/>
                <a:ea typeface="微软雅黑" charset="0"/>
                <a:cs typeface="Arial Unicode MS" pitchFamily="34" charset="-122"/>
              </a:rPr>
              <a:t>main()</a:t>
            </a:r>
            <a:r>
              <a:rPr lang="zh-CN" altLang="en-US" sz="1800" dirty="0">
                <a:latin typeface="微软雅黑" charset="0"/>
                <a:ea typeface="微软雅黑" charset="0"/>
                <a:cs typeface="Arial Unicode MS" pitchFamily="34" charset="-122"/>
              </a:rPr>
              <a:t>方法中，我们不能直接访问该类中的非静态成员。</a:t>
            </a:r>
          </a:p>
        </p:txBody>
      </p:sp>
    </p:spTree>
    <p:extLst>
      <p:ext uri="{BB962C8B-B14F-4D97-AF65-F5344CB8AC3E}">
        <p14:creationId xmlns:p14="http://schemas.microsoft.com/office/powerpoint/2010/main" val="3334676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2326819" y="-113754"/>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类属性、类方法的作用</a:t>
            </a:r>
          </a:p>
        </p:txBody>
      </p:sp>
      <p:sp>
        <p:nvSpPr>
          <p:cNvPr id="13315" name="Rectangle 3"/>
          <p:cNvSpPr>
            <a:spLocks noChangeArrowheads="1"/>
          </p:cNvSpPr>
          <p:nvPr/>
        </p:nvSpPr>
        <p:spPr bwMode="auto">
          <a:xfrm>
            <a:off x="1785302" y="1470045"/>
            <a:ext cx="8474968" cy="2862322"/>
          </a:xfrm>
          <a:prstGeom prst="rect">
            <a:avLst/>
          </a:prstGeom>
          <a:noFill/>
          <a:ln w="9525">
            <a:noFill/>
            <a:miter lim="800000"/>
          </a:ln>
        </p:spPr>
        <p:txBody>
          <a:bodyPr wrap="square">
            <a:spAutoFit/>
          </a:bodyPr>
          <a:lstStyle/>
          <a:p>
            <a:pPr marL="285750" indent="-285750">
              <a:lnSpc>
                <a:spcPct val="150000"/>
              </a:lnSpc>
              <a:buFont typeface="Wingdings" charset="0"/>
              <a:buChar char="Ø"/>
            </a:pPr>
            <a:r>
              <a:rPr lang="zh-CN" altLang="en-US" b="1" dirty="0">
                <a:solidFill>
                  <a:srgbClr val="FF0000"/>
                </a:solidFill>
                <a:latin typeface="微软雅黑" charset="0"/>
                <a:ea typeface="微软雅黑" charset="0"/>
                <a:cs typeface="Arial Unicode MS" pitchFamily="34" charset="-122"/>
              </a:rPr>
              <a:t>随着类的加载而加载，只加载一次</a:t>
            </a:r>
            <a:endParaRPr lang="en-US" altLang="zh-CN" b="1" dirty="0">
              <a:solidFill>
                <a:srgbClr val="FF0000"/>
              </a:solidFill>
              <a:latin typeface="微软雅黑" charset="0"/>
              <a:ea typeface="微软雅黑" charset="0"/>
              <a:cs typeface="Arial Unicode MS" pitchFamily="34" charset="-122"/>
            </a:endParaRPr>
          </a:p>
          <a:p>
            <a:pPr marL="285750" indent="-285750">
              <a:lnSpc>
                <a:spcPct val="150000"/>
              </a:lnSpc>
              <a:buFont typeface="Wingdings" charset="0"/>
              <a:buChar char="Ø"/>
            </a:pPr>
            <a:r>
              <a:rPr lang="zh-CN" altLang="en-US" b="1" dirty="0">
                <a:solidFill>
                  <a:schemeClr val="tx1"/>
                </a:solidFill>
                <a:latin typeface="微软雅黑" charset="0"/>
                <a:ea typeface="微软雅黑" charset="0"/>
                <a:cs typeface="Arial Unicode MS" pitchFamily="34" charset="-122"/>
              </a:rPr>
              <a:t>类属性作为该类各个对象之间共享的变量。</a:t>
            </a:r>
          </a:p>
          <a:p>
            <a:pPr marL="285750" indent="-285750">
              <a:lnSpc>
                <a:spcPct val="150000"/>
              </a:lnSpc>
              <a:buFont typeface="Wingdings" charset="0"/>
              <a:buChar char="Ø"/>
            </a:pPr>
            <a:r>
              <a:rPr lang="zh-CN" altLang="en-US" b="1" dirty="0">
                <a:solidFill>
                  <a:schemeClr val="tx1"/>
                </a:solidFill>
                <a:latin typeface="微软雅黑" charset="0"/>
                <a:ea typeface="微软雅黑" charset="0"/>
                <a:cs typeface="Arial Unicode MS" pitchFamily="34" charset="-122"/>
              </a:rPr>
              <a:t>在设计类时</a:t>
            </a:r>
            <a:r>
              <a:rPr lang="en-US" altLang="zh-CN" b="1" dirty="0">
                <a:solidFill>
                  <a:schemeClr val="tx1"/>
                </a:solidFill>
                <a:latin typeface="微软雅黑" charset="0"/>
                <a:ea typeface="微软雅黑" charset="0"/>
                <a:cs typeface="Arial Unicode MS" pitchFamily="34" charset="-122"/>
              </a:rPr>
              <a:t>,</a:t>
            </a:r>
            <a:r>
              <a:rPr lang="zh-CN" altLang="en-US" b="1" dirty="0">
                <a:solidFill>
                  <a:schemeClr val="tx1"/>
                </a:solidFill>
                <a:latin typeface="微软雅黑" charset="0"/>
                <a:ea typeface="微软雅黑" charset="0"/>
                <a:cs typeface="Arial Unicode MS" pitchFamily="34" charset="-122"/>
              </a:rPr>
              <a:t>分析哪些类属性不因对象的不同而改变，将这些属性设置为类属性。</a:t>
            </a:r>
          </a:p>
          <a:p>
            <a:pPr marL="285750" indent="-285750">
              <a:lnSpc>
                <a:spcPct val="150000"/>
              </a:lnSpc>
              <a:buFont typeface="Wingdings" charset="0"/>
              <a:buChar char="Ø"/>
            </a:pPr>
            <a:r>
              <a:rPr lang="zh-CN" altLang="en-US" b="1" dirty="0">
                <a:solidFill>
                  <a:schemeClr val="tx1"/>
                </a:solidFill>
                <a:latin typeface="微软雅黑" charset="0"/>
                <a:ea typeface="微软雅黑" charset="0"/>
                <a:cs typeface="Arial Unicode MS" pitchFamily="34" charset="-122"/>
              </a:rPr>
              <a:t>如果方法与调用者无关，则这样的方法通常被声明为类方法，由于不需要创建对象就可以调用类方法，从而简化了方法的调用。</a:t>
            </a:r>
          </a:p>
        </p:txBody>
      </p:sp>
    </p:spTree>
    <p:extLst>
      <p:ext uri="{BB962C8B-B14F-4D97-AF65-F5344CB8AC3E}">
        <p14:creationId xmlns:p14="http://schemas.microsoft.com/office/powerpoint/2010/main" val="5829105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158415" y="-160124"/>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静态初始化</a:t>
            </a:r>
          </a:p>
        </p:txBody>
      </p:sp>
      <p:sp>
        <p:nvSpPr>
          <p:cNvPr id="271363" name="Rectangle 3"/>
          <p:cNvSpPr>
            <a:spLocks noChangeArrowheads="1"/>
          </p:cNvSpPr>
          <p:nvPr/>
        </p:nvSpPr>
        <p:spPr bwMode="auto">
          <a:xfrm>
            <a:off x="1744345" y="1556534"/>
            <a:ext cx="8686800" cy="3557270"/>
          </a:xfrm>
          <a:prstGeom prst="rect">
            <a:avLst/>
          </a:prstGeom>
          <a:noFill/>
          <a:ln w="9525">
            <a:noFill/>
            <a:miter lim="800000"/>
          </a:ln>
          <a:effectLst/>
        </p:spPr>
        <p:txBody>
          <a:bodyPr>
            <a:spAutoFit/>
          </a:bodyPr>
          <a:lstStyle/>
          <a:p>
            <a:pPr marL="457200" indent="-457200" algn="just">
              <a:spcBef>
                <a:spcPct val="50000"/>
              </a:spcBef>
              <a:buFont typeface="Wingdings" pitchFamily="2" charset="2"/>
              <a:buChar char="§"/>
              <a:defRPr/>
            </a:pPr>
            <a:r>
              <a:rPr lang="zh-CN" altLang="en-US" b="1" dirty="0">
                <a:solidFill>
                  <a:schemeClr val="tx1"/>
                </a:solidFill>
                <a:effectLst>
                  <a:outerShdw blurRad="38100" dist="38100" dir="2700000" algn="tl">
                    <a:srgbClr val="C0C0C0"/>
                  </a:outerShdw>
                </a:effectLst>
                <a:latin typeface="微软雅黑" charset="0"/>
                <a:ea typeface="微软雅黑" charset="0"/>
                <a:cs typeface="Arial Unicode MS" pitchFamily="34" charset="-122"/>
              </a:rPr>
              <a:t>一个类中可以使用不包含在任何方法体中的静态代码块。当类被载入时，静态代码块被执行，且只被执行一次。静态块经常用来进行类属性的初始化。</a:t>
            </a:r>
          </a:p>
          <a:p>
            <a:pPr marL="457200" indent="-457200" algn="just">
              <a:spcBef>
                <a:spcPct val="50000"/>
              </a:spcBef>
              <a:buFont typeface="Wingdings" pitchFamily="2" charset="2"/>
              <a:buChar char="§"/>
              <a:defRPr/>
            </a:pP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块通常用于初始化</a:t>
            </a: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类</a:t>
            </a:r>
            <a:r>
              <a:rPr lang="en-US" altLang="zh-CN" b="1" dirty="0">
                <a:solidFill>
                  <a:schemeClr val="tx1"/>
                </a:solidFill>
                <a:latin typeface="微软雅黑" charset="0"/>
                <a:ea typeface="微软雅黑" charset="0"/>
                <a:cs typeface="Arial Unicode MS" pitchFamily="34" charset="-122"/>
              </a:rPr>
              <a:t>)</a:t>
            </a:r>
            <a:r>
              <a:rPr lang="zh-CN" altLang="en-US" b="1" dirty="0">
                <a:solidFill>
                  <a:schemeClr val="tx1"/>
                </a:solidFill>
                <a:latin typeface="微软雅黑" charset="0"/>
                <a:ea typeface="微软雅黑" charset="0"/>
                <a:cs typeface="Arial Unicode MS" pitchFamily="34" charset="-122"/>
              </a:rPr>
              <a:t>属性</a:t>
            </a:r>
          </a:p>
          <a:p>
            <a:pPr marL="914400" lvl="1" indent="-457200">
              <a:lnSpc>
                <a:spcPct val="90000"/>
              </a:lnSpc>
              <a:spcBef>
                <a:spcPct val="50000"/>
              </a:spcBef>
              <a:defRPr/>
            </a:pPr>
            <a:r>
              <a:rPr lang="en-US" altLang="zh-CN" b="1" dirty="0">
                <a:solidFill>
                  <a:schemeClr val="tx1"/>
                </a:solidFill>
                <a:latin typeface="微软雅黑" charset="0"/>
                <a:ea typeface="微软雅黑" charset="0"/>
                <a:cs typeface="Arial Unicode MS" pitchFamily="34" charset="-122"/>
              </a:rPr>
              <a:t>class Person {</a:t>
            </a:r>
          </a:p>
          <a:p>
            <a:pPr marL="914400" lvl="1" indent="-457200">
              <a:lnSpc>
                <a:spcPct val="90000"/>
              </a:lnSpc>
              <a:defRPr/>
            </a:pPr>
            <a:r>
              <a:rPr lang="en-US" altLang="zh-CN" b="1" dirty="0">
                <a:solidFill>
                  <a:schemeClr val="tx1"/>
                </a:solidFill>
                <a:latin typeface="微软雅黑" charset="0"/>
                <a:ea typeface="微软雅黑" charset="0"/>
                <a:cs typeface="Arial Unicode MS" pitchFamily="34" charset="-122"/>
              </a:rPr>
              <a:t>	public static </a:t>
            </a:r>
            <a:r>
              <a:rPr lang="en-US" altLang="zh-CN" b="1" dirty="0" err="1">
                <a:solidFill>
                  <a:schemeClr val="tx1"/>
                </a:solidFill>
                <a:latin typeface="微软雅黑" charset="0"/>
                <a:ea typeface="微软雅黑" charset="0"/>
                <a:cs typeface="Arial Unicode MS" pitchFamily="34" charset="-122"/>
              </a:rPr>
              <a:t>int</a:t>
            </a:r>
            <a:r>
              <a:rPr lang="en-US" altLang="zh-CN" b="1" dirty="0">
                <a:solidFill>
                  <a:schemeClr val="tx1"/>
                </a:solidFill>
                <a:latin typeface="微软雅黑" charset="0"/>
                <a:ea typeface="微软雅黑" charset="0"/>
                <a:cs typeface="Arial Unicode MS" pitchFamily="34" charset="-122"/>
              </a:rPr>
              <a:t> total;</a:t>
            </a:r>
          </a:p>
          <a:p>
            <a:pPr marL="914400" lvl="1" indent="-457200">
              <a:lnSpc>
                <a:spcPct val="90000"/>
              </a:lnSpc>
              <a:defRPr/>
            </a:pPr>
            <a:r>
              <a:rPr lang="en-US" altLang="zh-CN" b="1" dirty="0">
                <a:solidFill>
                  <a:schemeClr val="tx1"/>
                </a:solidFill>
                <a:latin typeface="微软雅黑" charset="0"/>
                <a:ea typeface="微软雅黑" charset="0"/>
                <a:cs typeface="Arial Unicode MS" pitchFamily="34" charset="-122"/>
              </a:rPr>
              <a:t>	static {</a:t>
            </a:r>
          </a:p>
          <a:p>
            <a:pPr marL="914400" lvl="1" indent="-457200">
              <a:lnSpc>
                <a:spcPct val="90000"/>
              </a:lnSpc>
              <a:defRPr/>
            </a:pPr>
            <a:r>
              <a:rPr lang="en-US" altLang="zh-CN" b="1" dirty="0">
                <a:solidFill>
                  <a:schemeClr val="tx1"/>
                </a:solidFill>
                <a:latin typeface="微软雅黑" charset="0"/>
                <a:ea typeface="微软雅黑" charset="0"/>
                <a:cs typeface="Arial Unicode MS" pitchFamily="34" charset="-122"/>
              </a:rPr>
              <a:t>	        total = 100;//</a:t>
            </a:r>
            <a:r>
              <a:rPr lang="zh-CN" altLang="en-US" b="1" dirty="0">
                <a:solidFill>
                  <a:schemeClr val="tx1"/>
                </a:solidFill>
                <a:latin typeface="微软雅黑" charset="0"/>
                <a:ea typeface="微软雅黑" charset="0"/>
                <a:cs typeface="Arial Unicode MS" pitchFamily="34" charset="-122"/>
              </a:rPr>
              <a:t>为</a:t>
            </a:r>
            <a:r>
              <a:rPr lang="en-US" altLang="zh-CN" b="1" dirty="0">
                <a:solidFill>
                  <a:schemeClr val="tx1"/>
                </a:solidFill>
                <a:latin typeface="微软雅黑" charset="0"/>
                <a:ea typeface="微软雅黑" charset="0"/>
                <a:cs typeface="Arial Unicode MS" pitchFamily="34" charset="-122"/>
              </a:rPr>
              <a:t>total</a:t>
            </a:r>
            <a:r>
              <a:rPr lang="zh-CN" altLang="en-US" b="1" dirty="0">
                <a:solidFill>
                  <a:schemeClr val="tx1"/>
                </a:solidFill>
                <a:latin typeface="微软雅黑" charset="0"/>
                <a:ea typeface="微软雅黑" charset="0"/>
                <a:cs typeface="Arial Unicode MS" pitchFamily="34" charset="-122"/>
              </a:rPr>
              <a:t>赋初值 </a:t>
            </a:r>
          </a:p>
          <a:p>
            <a:pPr marL="914400" lvl="1" indent="-457200">
              <a:lnSpc>
                <a:spcPct val="90000"/>
              </a:lnSpc>
              <a:defRPr/>
            </a:pPr>
            <a:r>
              <a:rPr lang="zh-CN" altLang="en-US" b="1" dirty="0">
                <a:solidFill>
                  <a:schemeClr val="tx1"/>
                </a:solidFill>
                <a:latin typeface="微软雅黑" charset="0"/>
                <a:ea typeface="微软雅黑" charset="0"/>
                <a:cs typeface="Arial Unicode MS" pitchFamily="34" charset="-122"/>
              </a:rPr>
              <a:t>	</a:t>
            </a:r>
            <a:r>
              <a:rPr lang="en-US" altLang="zh-CN" b="1" dirty="0">
                <a:solidFill>
                  <a:schemeClr val="tx1"/>
                </a:solidFill>
                <a:latin typeface="微软雅黑" charset="0"/>
                <a:ea typeface="微软雅黑" charset="0"/>
                <a:cs typeface="Arial Unicode MS" pitchFamily="34" charset="-122"/>
              </a:rPr>
              <a:t>}</a:t>
            </a:r>
          </a:p>
          <a:p>
            <a:pPr marL="914400" lvl="1" indent="-457200">
              <a:lnSpc>
                <a:spcPct val="90000"/>
              </a:lnSpc>
              <a:defRPr/>
            </a:pPr>
            <a:r>
              <a:rPr lang="en-US" altLang="zh-CN" b="1" dirty="0">
                <a:solidFill>
                  <a:schemeClr val="tx1"/>
                </a:solidFill>
                <a:latin typeface="微软雅黑" charset="0"/>
                <a:ea typeface="微软雅黑" charset="0"/>
                <a:cs typeface="Arial Unicode MS" pitchFamily="34" charset="-122"/>
              </a:rPr>
              <a:t>	…… //</a:t>
            </a:r>
            <a:r>
              <a:rPr lang="zh-CN" altLang="en-US" b="1" dirty="0">
                <a:solidFill>
                  <a:schemeClr val="tx1"/>
                </a:solidFill>
                <a:latin typeface="微软雅黑" charset="0"/>
                <a:ea typeface="微软雅黑" charset="0"/>
                <a:cs typeface="Arial Unicode MS" pitchFamily="34" charset="-122"/>
              </a:rPr>
              <a:t>其它属性或方法声明</a:t>
            </a:r>
          </a:p>
          <a:p>
            <a:pPr marL="914400" lvl="1" indent="-457200">
              <a:lnSpc>
                <a:spcPct val="90000"/>
              </a:lnSpc>
              <a:defRPr/>
            </a:pPr>
            <a:r>
              <a:rPr lang="zh-CN" altLang="en-US" b="1" dirty="0">
                <a:solidFill>
                  <a:schemeClr val="tx1"/>
                </a:solidFill>
                <a:latin typeface="微软雅黑" charset="0"/>
                <a:ea typeface="微软雅黑" charset="0"/>
                <a:cs typeface="Arial Unicode MS" pitchFamily="34" charset="-122"/>
              </a:rPr>
              <a:t> </a:t>
            </a:r>
            <a:r>
              <a:rPr lang="en-US" altLang="zh-CN" b="1" dirty="0">
                <a:solidFill>
                  <a:schemeClr val="tx1"/>
                </a:solidFill>
                <a:latin typeface="微软雅黑" charset="0"/>
                <a:ea typeface="微软雅黑" charset="0"/>
                <a:cs typeface="Arial Unicode MS" pitchFamily="34" charset="-122"/>
              </a:rPr>
              <a:t>}</a:t>
            </a:r>
          </a:p>
        </p:txBody>
      </p:sp>
    </p:spTree>
    <p:extLst>
      <p:ext uri="{BB962C8B-B14F-4D97-AF65-F5344CB8AC3E}">
        <p14:creationId xmlns:p14="http://schemas.microsoft.com/office/powerpoint/2010/main" val="1012467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158415" y="-160124"/>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静态初始化</a:t>
            </a:r>
          </a:p>
        </p:txBody>
      </p:sp>
      <p:sp>
        <p:nvSpPr>
          <p:cNvPr id="15363" name="Rectangle 3"/>
          <p:cNvSpPr>
            <a:spLocks noGrp="1" noChangeArrowheads="1"/>
          </p:cNvSpPr>
          <p:nvPr>
            <p:ph idx="1"/>
          </p:nvPr>
        </p:nvSpPr>
        <p:spPr>
          <a:xfrm>
            <a:off x="2530649" y="1136610"/>
            <a:ext cx="6705600" cy="4267200"/>
          </a:xfrm>
        </p:spPr>
        <p:txBody>
          <a:bodyPr>
            <a:normAutofit lnSpcReduction="10000"/>
          </a:bodyPr>
          <a:lstStyle/>
          <a:p>
            <a:pPr eaLnBrk="1" hangingPunct="1">
              <a:spcBef>
                <a:spcPct val="0"/>
              </a:spcBef>
              <a:buFontTx/>
              <a:buNone/>
            </a:pPr>
            <a:r>
              <a:rPr lang="en-US" altLang="zh-CN" sz="2000" dirty="0">
                <a:latin typeface="微软雅黑" charset="0"/>
                <a:ea typeface="微软雅黑" charset="0"/>
                <a:cs typeface="Arial Unicode MS" pitchFamily="34" charset="-122"/>
              </a:rPr>
              <a:t>class Person {</a:t>
            </a:r>
          </a:p>
          <a:p>
            <a:pPr eaLnBrk="1" hangingPunct="1">
              <a:spcBef>
                <a:spcPct val="0"/>
              </a:spcBef>
              <a:buFontTx/>
              <a:buNone/>
            </a:pPr>
            <a:r>
              <a:rPr lang="en-US" altLang="zh-CN" sz="2000" dirty="0">
                <a:latin typeface="微软雅黑" charset="0"/>
                <a:ea typeface="微软雅黑" charset="0"/>
                <a:cs typeface="Arial Unicode MS" pitchFamily="34" charset="-122"/>
              </a:rPr>
              <a:t>    public static </a:t>
            </a:r>
            <a:r>
              <a:rPr lang="en-US" altLang="zh-CN" sz="2000" dirty="0" err="1">
                <a:latin typeface="微软雅黑" charset="0"/>
                <a:ea typeface="微软雅黑" charset="0"/>
                <a:cs typeface="Arial Unicode MS" pitchFamily="34" charset="-122"/>
              </a:rPr>
              <a:t>int</a:t>
            </a:r>
            <a:r>
              <a:rPr lang="en-US" altLang="zh-CN" sz="2000" dirty="0">
                <a:latin typeface="微软雅黑" charset="0"/>
                <a:ea typeface="微软雅黑" charset="0"/>
                <a:cs typeface="Arial Unicode MS" pitchFamily="34" charset="-122"/>
              </a:rPr>
              <a:t> total;</a:t>
            </a:r>
          </a:p>
          <a:p>
            <a:pPr eaLnBrk="1" hangingPunct="1">
              <a:spcBef>
                <a:spcPct val="0"/>
              </a:spcBef>
              <a:buFontTx/>
              <a:buNone/>
            </a:pPr>
            <a:r>
              <a:rPr lang="en-US" altLang="zh-CN" sz="2000" dirty="0">
                <a:latin typeface="微软雅黑" charset="0"/>
                <a:ea typeface="微软雅黑" charset="0"/>
                <a:cs typeface="Arial Unicode MS" pitchFamily="34" charset="-122"/>
              </a:rPr>
              <a:t>    static {</a:t>
            </a:r>
          </a:p>
          <a:p>
            <a:pPr eaLnBrk="1" hangingPunct="1">
              <a:spcBef>
                <a:spcPct val="0"/>
              </a:spcBef>
              <a:buFontTx/>
              <a:buNone/>
            </a:pPr>
            <a:r>
              <a:rPr lang="en-US" altLang="zh-CN" sz="2000" dirty="0">
                <a:latin typeface="微软雅黑" charset="0"/>
                <a:ea typeface="微软雅黑" charset="0"/>
                <a:cs typeface="Arial Unicode MS" pitchFamily="34" charset="-122"/>
                <a:sym typeface="+mn-ea"/>
              </a:rPr>
              <a:t>        </a:t>
            </a:r>
            <a:r>
              <a:rPr lang="en-US" altLang="zh-CN" sz="2000" dirty="0">
                <a:latin typeface="微软雅黑" charset="0"/>
                <a:ea typeface="微软雅黑" charset="0"/>
                <a:cs typeface="Arial Unicode MS" pitchFamily="34" charset="-122"/>
              </a:rPr>
              <a:t>total = 100;</a:t>
            </a:r>
          </a:p>
          <a:p>
            <a:pPr eaLnBrk="1" hangingPunct="1">
              <a:spcBef>
                <a:spcPct val="0"/>
              </a:spcBef>
              <a:buFontTx/>
              <a:buNone/>
            </a:pPr>
            <a:r>
              <a:rPr lang="en-US" altLang="zh-CN" sz="2000" dirty="0">
                <a:latin typeface="微软雅黑" charset="0"/>
                <a:ea typeface="微软雅黑" charset="0"/>
                <a:cs typeface="Arial Unicode MS" pitchFamily="34" charset="-122"/>
              </a:rPr>
              <a:t>        </a:t>
            </a:r>
            <a:r>
              <a:rPr lang="en-US" altLang="zh-CN" sz="2000" dirty="0" err="1">
                <a:latin typeface="微软雅黑" charset="0"/>
                <a:ea typeface="微软雅黑" charset="0"/>
                <a:cs typeface="Arial Unicode MS" pitchFamily="34" charset="-122"/>
              </a:rPr>
              <a:t>System.out.println</a:t>
            </a:r>
            <a:r>
              <a:rPr lang="en-US" altLang="zh-CN" sz="2000" dirty="0">
                <a:latin typeface="微软雅黑" charset="0"/>
                <a:ea typeface="微软雅黑" charset="0"/>
                <a:cs typeface="Arial Unicode MS" pitchFamily="34" charset="-122"/>
              </a:rPr>
              <a:t>("in static block!");</a:t>
            </a:r>
          </a:p>
          <a:p>
            <a:pPr eaLnBrk="1" hangingPunct="1">
              <a:spcBef>
                <a:spcPct val="0"/>
              </a:spcBef>
              <a:buFontTx/>
              <a:buNone/>
            </a:pPr>
            <a:r>
              <a:rPr lang="en-US" altLang="zh-CN" sz="2000" dirty="0">
                <a:latin typeface="微软雅黑" charset="0"/>
                <a:ea typeface="微软雅黑" charset="0"/>
                <a:cs typeface="Arial Unicode MS" pitchFamily="34" charset="-122"/>
              </a:rPr>
              <a:t>    }</a:t>
            </a:r>
          </a:p>
          <a:p>
            <a:pPr eaLnBrk="1" hangingPunct="1">
              <a:spcBef>
                <a:spcPct val="0"/>
              </a:spcBef>
              <a:buFontTx/>
              <a:buNone/>
            </a:pPr>
            <a:r>
              <a:rPr lang="en-US" altLang="zh-CN" sz="2000" dirty="0">
                <a:latin typeface="微软雅黑" charset="0"/>
                <a:ea typeface="微软雅黑" charset="0"/>
                <a:cs typeface="Arial Unicode MS" pitchFamily="34" charset="-122"/>
              </a:rPr>
              <a:t>}</a:t>
            </a:r>
          </a:p>
          <a:p>
            <a:pPr eaLnBrk="1" hangingPunct="1">
              <a:spcBef>
                <a:spcPct val="0"/>
              </a:spcBef>
              <a:buFontTx/>
              <a:buNone/>
            </a:pPr>
            <a:endParaRPr lang="en-US" altLang="zh-CN" sz="2000" dirty="0">
              <a:latin typeface="微软雅黑" charset="0"/>
              <a:ea typeface="微软雅黑" charset="0"/>
              <a:cs typeface="Arial Unicode MS" pitchFamily="34" charset="-122"/>
            </a:endParaRPr>
          </a:p>
          <a:p>
            <a:pPr eaLnBrk="1" hangingPunct="1">
              <a:spcBef>
                <a:spcPct val="0"/>
              </a:spcBef>
              <a:buFontTx/>
              <a:buNone/>
            </a:pPr>
            <a:r>
              <a:rPr lang="en-US" altLang="zh-CN" sz="2000" dirty="0">
                <a:latin typeface="微软雅黑" charset="0"/>
                <a:ea typeface="微软雅黑" charset="0"/>
                <a:cs typeface="Arial Unicode MS" pitchFamily="34" charset="-122"/>
              </a:rPr>
              <a:t>public class Test {</a:t>
            </a:r>
          </a:p>
          <a:p>
            <a:pPr eaLnBrk="1" hangingPunct="1">
              <a:spcBef>
                <a:spcPct val="0"/>
              </a:spcBef>
              <a:buFontTx/>
              <a:buNone/>
            </a:pPr>
            <a:r>
              <a:rPr lang="en-US" altLang="zh-CN" sz="2000" dirty="0">
                <a:latin typeface="微软雅黑" charset="0"/>
                <a:ea typeface="微软雅黑" charset="0"/>
                <a:cs typeface="Arial Unicode MS" pitchFamily="34" charset="-122"/>
              </a:rPr>
              <a:t>    public static void main(String[] </a:t>
            </a:r>
            <a:r>
              <a:rPr lang="en-US" altLang="zh-CN" sz="2000" dirty="0" err="1">
                <a:latin typeface="微软雅黑" charset="0"/>
                <a:ea typeface="微软雅黑" charset="0"/>
                <a:cs typeface="Arial Unicode MS" pitchFamily="34" charset="-122"/>
              </a:rPr>
              <a:t>args</a:t>
            </a:r>
            <a:r>
              <a:rPr lang="en-US" altLang="zh-CN" sz="2000" dirty="0">
                <a:latin typeface="微软雅黑" charset="0"/>
                <a:ea typeface="微软雅黑" charset="0"/>
                <a:cs typeface="Arial Unicode MS" pitchFamily="34" charset="-122"/>
              </a:rPr>
              <a:t>) {</a:t>
            </a:r>
          </a:p>
          <a:p>
            <a:pPr eaLnBrk="1" hangingPunct="1">
              <a:spcBef>
                <a:spcPct val="0"/>
              </a:spcBef>
              <a:buFontTx/>
              <a:buNone/>
            </a:pPr>
            <a:r>
              <a:rPr lang="en-US" altLang="zh-CN" sz="2000" dirty="0">
                <a:latin typeface="微软雅黑" charset="0"/>
                <a:ea typeface="微软雅黑" charset="0"/>
                <a:cs typeface="Arial Unicode MS" pitchFamily="34" charset="-122"/>
              </a:rPr>
              <a:t>        </a:t>
            </a:r>
            <a:r>
              <a:rPr lang="en-US" altLang="zh-CN" sz="2000" dirty="0" err="1">
                <a:latin typeface="微软雅黑" charset="0"/>
                <a:ea typeface="微软雅黑" charset="0"/>
                <a:cs typeface="Arial Unicode MS" pitchFamily="34" charset="-122"/>
              </a:rPr>
              <a:t>System.out.println</a:t>
            </a:r>
            <a:r>
              <a:rPr lang="en-US" altLang="zh-CN" sz="2000" dirty="0">
                <a:latin typeface="微软雅黑" charset="0"/>
                <a:ea typeface="微软雅黑" charset="0"/>
                <a:cs typeface="Arial Unicode MS" pitchFamily="34" charset="-122"/>
              </a:rPr>
              <a:t>("total = "+ </a:t>
            </a:r>
            <a:r>
              <a:rPr lang="en-US" altLang="zh-CN" sz="2000" dirty="0" err="1">
                <a:latin typeface="微软雅黑" charset="0"/>
                <a:ea typeface="微软雅黑" charset="0"/>
                <a:cs typeface="Arial Unicode MS" pitchFamily="34" charset="-122"/>
              </a:rPr>
              <a:t>Person.total</a:t>
            </a:r>
            <a:r>
              <a:rPr lang="en-US" altLang="zh-CN" sz="2000" dirty="0">
                <a:latin typeface="微软雅黑" charset="0"/>
                <a:ea typeface="微软雅黑" charset="0"/>
                <a:cs typeface="Arial Unicode MS" pitchFamily="34" charset="-122"/>
              </a:rPr>
              <a:t>);</a:t>
            </a:r>
          </a:p>
          <a:p>
            <a:pPr eaLnBrk="1" hangingPunct="1">
              <a:spcBef>
                <a:spcPct val="0"/>
              </a:spcBef>
              <a:buFontTx/>
              <a:buNone/>
            </a:pPr>
            <a:r>
              <a:rPr lang="en-US" altLang="zh-CN" sz="2000" dirty="0">
                <a:latin typeface="微软雅黑" charset="0"/>
                <a:ea typeface="微软雅黑" charset="0"/>
                <a:cs typeface="Arial Unicode MS" pitchFamily="34" charset="-122"/>
              </a:rPr>
              <a:t>        </a:t>
            </a:r>
            <a:r>
              <a:rPr lang="en-US" altLang="zh-CN" sz="2000" dirty="0" err="1">
                <a:latin typeface="微软雅黑" charset="0"/>
                <a:ea typeface="微软雅黑" charset="0"/>
                <a:cs typeface="Arial Unicode MS" pitchFamily="34" charset="-122"/>
              </a:rPr>
              <a:t>System.out.println</a:t>
            </a:r>
            <a:r>
              <a:rPr lang="en-US" altLang="zh-CN" sz="2000" dirty="0">
                <a:latin typeface="微软雅黑" charset="0"/>
                <a:ea typeface="微软雅黑" charset="0"/>
                <a:cs typeface="Arial Unicode MS" pitchFamily="34" charset="-122"/>
              </a:rPr>
              <a:t>("total = "+ </a:t>
            </a:r>
            <a:r>
              <a:rPr lang="en-US" altLang="zh-CN" sz="2000" dirty="0" err="1">
                <a:latin typeface="微软雅黑" charset="0"/>
                <a:ea typeface="微软雅黑" charset="0"/>
                <a:cs typeface="Arial Unicode MS" pitchFamily="34" charset="-122"/>
              </a:rPr>
              <a:t>Person.total</a:t>
            </a:r>
            <a:r>
              <a:rPr lang="en-US" altLang="zh-CN" sz="2000" dirty="0">
                <a:latin typeface="微软雅黑" charset="0"/>
                <a:ea typeface="微软雅黑" charset="0"/>
                <a:cs typeface="Arial Unicode MS" pitchFamily="34" charset="-122"/>
              </a:rPr>
              <a:t>);</a:t>
            </a:r>
          </a:p>
          <a:p>
            <a:pPr eaLnBrk="1" hangingPunct="1">
              <a:spcBef>
                <a:spcPct val="0"/>
              </a:spcBef>
              <a:buFontTx/>
              <a:buNone/>
            </a:pPr>
            <a:r>
              <a:rPr lang="en-US" altLang="zh-CN" sz="2000" dirty="0">
                <a:latin typeface="微软雅黑" charset="0"/>
                <a:ea typeface="微软雅黑" charset="0"/>
                <a:cs typeface="Arial Unicode MS" pitchFamily="34" charset="-122"/>
              </a:rPr>
              <a:t>    }</a:t>
            </a:r>
          </a:p>
          <a:p>
            <a:pPr eaLnBrk="1" hangingPunct="1">
              <a:spcBef>
                <a:spcPct val="0"/>
              </a:spcBef>
              <a:buFontTx/>
              <a:buNone/>
            </a:pPr>
            <a:r>
              <a:rPr lang="en-US" altLang="zh-CN" sz="2000" dirty="0">
                <a:latin typeface="微软雅黑" charset="0"/>
                <a:ea typeface="微软雅黑" charset="0"/>
                <a:cs typeface="Arial Unicode MS" pitchFamily="34" charset="-122"/>
              </a:rPr>
              <a:t>}</a:t>
            </a:r>
          </a:p>
        </p:txBody>
      </p:sp>
    </p:spTree>
    <p:extLst>
      <p:ext uri="{BB962C8B-B14F-4D97-AF65-F5344CB8AC3E}">
        <p14:creationId xmlns:p14="http://schemas.microsoft.com/office/powerpoint/2010/main" val="5100324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214032" y="-80353"/>
            <a:ext cx="7772400" cy="981061"/>
          </a:xfrm>
        </p:spPr>
        <p:txBody>
          <a:bodyPr>
            <a:normAutofit/>
          </a:bodyPr>
          <a:lstStyle/>
          <a:p>
            <a:pPr algn="ctr" eaLnBrk="1" hangingPunct="1">
              <a:defRPr/>
            </a:pPr>
            <a:r>
              <a:rPr lang="zh-CN" altLang="en-US" dirty="0" smtClean="0">
                <a:solidFill>
                  <a:schemeClr val="bg1"/>
                </a:solidFill>
                <a:effectLst/>
                <a:latin typeface="Arial Unicode MS" pitchFamily="34" charset="-122"/>
                <a:ea typeface="Arial Unicode MS" pitchFamily="34" charset="-122"/>
                <a:cs typeface="Arial Unicode MS" pitchFamily="34" charset="-122"/>
              </a:rPr>
              <a:t>对象类型转换</a:t>
            </a:r>
            <a:endParaRPr lang="en-US" altLang="zh-CN" dirty="0" smtClean="0">
              <a:solidFill>
                <a:schemeClr val="bg1"/>
              </a:solidFill>
              <a:effectLst/>
              <a:latin typeface="Arial Unicode MS" pitchFamily="34" charset="-122"/>
              <a:ea typeface="Arial Unicode MS" pitchFamily="34" charset="-122"/>
              <a:cs typeface="Arial Unicode MS" pitchFamily="34" charset="-122"/>
            </a:endParaRPr>
          </a:p>
        </p:txBody>
      </p:sp>
      <p:sp>
        <p:nvSpPr>
          <p:cNvPr id="36867" name="Rectangle 3"/>
          <p:cNvSpPr>
            <a:spLocks noGrp="1" noChangeArrowheads="1"/>
          </p:cNvSpPr>
          <p:nvPr>
            <p:ph idx="1"/>
          </p:nvPr>
        </p:nvSpPr>
        <p:spPr>
          <a:xfrm>
            <a:off x="2100032" y="1302534"/>
            <a:ext cx="7740384" cy="4444752"/>
          </a:xfrm>
        </p:spPr>
        <p:txBody>
          <a:bodyPr/>
          <a:lstStyle/>
          <a:p>
            <a:pPr algn="just" eaLnBrk="1" hangingPunct="1">
              <a:spcBef>
                <a:spcPct val="40000"/>
              </a:spcBef>
              <a:buFont typeface="Wingdings" pitchFamily="2" charset="2"/>
              <a:buChar char="§"/>
            </a:pPr>
            <a:r>
              <a:rPr lang="zh-CN" altLang="en-US" sz="2000" dirty="0">
                <a:latin typeface="微软雅黑" charset="0"/>
                <a:ea typeface="微软雅黑" charset="0"/>
                <a:cs typeface="Arial Unicode MS" pitchFamily="34" charset="-122"/>
              </a:rPr>
              <a:t>基本数据类型的转换：</a:t>
            </a:r>
          </a:p>
          <a:p>
            <a:pPr algn="just" eaLnBrk="1" hangingPunct="1">
              <a:spcBef>
                <a:spcPct val="40000"/>
              </a:spcBef>
              <a:buFont typeface="Wingdings" pitchFamily="2" charset="2"/>
              <a:buNone/>
            </a:pPr>
            <a:r>
              <a:rPr lang="zh-CN" altLang="en-US" sz="2000" dirty="0">
                <a:latin typeface="微软雅黑" charset="0"/>
                <a:ea typeface="微软雅黑" charset="0"/>
                <a:cs typeface="Arial Unicode MS" pitchFamily="34" charset="-122"/>
              </a:rPr>
              <a:t>小的数据类型可以自动转换成大的数据类型</a:t>
            </a:r>
          </a:p>
          <a:p>
            <a:pPr algn="just" eaLnBrk="1" hangingPunct="1">
              <a:spcBef>
                <a:spcPct val="40000"/>
              </a:spcBef>
              <a:buFont typeface="Wingdings" pitchFamily="2" charset="2"/>
              <a:buNone/>
            </a:pPr>
            <a:r>
              <a:rPr lang="zh-CN" altLang="en-US" sz="2000" dirty="0">
                <a:latin typeface="微软雅黑" charset="0"/>
                <a:ea typeface="微软雅黑" charset="0"/>
                <a:cs typeface="Arial Unicode MS" pitchFamily="34" charset="-122"/>
              </a:rPr>
              <a:t>如</a:t>
            </a:r>
            <a:r>
              <a:rPr lang="en-US" altLang="zh-CN" sz="2000" dirty="0">
                <a:latin typeface="微软雅黑" charset="0"/>
                <a:ea typeface="微软雅黑" charset="0"/>
                <a:cs typeface="Arial Unicode MS" pitchFamily="34" charset="-122"/>
              </a:rPr>
              <a:t>long g=20;           double d=12.0f</a:t>
            </a:r>
          </a:p>
          <a:p>
            <a:pPr algn="just" eaLnBrk="1" hangingPunct="1">
              <a:spcBef>
                <a:spcPct val="40000"/>
              </a:spcBef>
              <a:buFont typeface="Wingdings" pitchFamily="2" charset="2"/>
              <a:buNone/>
            </a:pPr>
            <a:r>
              <a:rPr lang="zh-CN" altLang="en-US" sz="2000" dirty="0">
                <a:latin typeface="微软雅黑" charset="0"/>
                <a:ea typeface="微软雅黑" charset="0"/>
                <a:cs typeface="Arial Unicode MS" pitchFamily="34" charset="-122"/>
              </a:rPr>
              <a:t>可以把大的数据类型强制转换成小的数据类型</a:t>
            </a:r>
          </a:p>
          <a:p>
            <a:pPr algn="just" eaLnBrk="1" hangingPunct="1">
              <a:spcBef>
                <a:spcPct val="40000"/>
              </a:spcBef>
              <a:buFont typeface="Wingdings" pitchFamily="2" charset="2"/>
              <a:buNone/>
            </a:pPr>
            <a:r>
              <a:rPr lang="zh-CN" altLang="en-US" sz="2000" dirty="0">
                <a:latin typeface="微软雅黑" charset="0"/>
                <a:ea typeface="微软雅黑" charset="0"/>
                <a:cs typeface="Arial Unicode MS" pitchFamily="34" charset="-122"/>
              </a:rPr>
              <a:t>如 </a:t>
            </a:r>
            <a:r>
              <a:rPr lang="en-US" altLang="zh-CN" sz="2000" dirty="0" err="1">
                <a:latin typeface="微软雅黑" charset="0"/>
                <a:ea typeface="微软雅黑" charset="0"/>
                <a:cs typeface="Arial Unicode MS" pitchFamily="34" charset="-122"/>
              </a:rPr>
              <a:t>floate</a:t>
            </a:r>
            <a:r>
              <a:rPr lang="en-US" altLang="zh-CN" sz="2000" dirty="0">
                <a:latin typeface="微软雅黑" charset="0"/>
                <a:ea typeface="微软雅黑" charset="0"/>
                <a:cs typeface="Arial Unicode MS" pitchFamily="34" charset="-122"/>
              </a:rPr>
              <a:t> f=(float)12.0   </a:t>
            </a:r>
            <a:r>
              <a:rPr lang="en-US" altLang="zh-CN" sz="2000" dirty="0" err="1">
                <a:latin typeface="微软雅黑" charset="0"/>
                <a:ea typeface="微软雅黑" charset="0"/>
                <a:cs typeface="Arial Unicode MS" pitchFamily="34" charset="-122"/>
              </a:rPr>
              <a:t>int</a:t>
            </a:r>
            <a:r>
              <a:rPr lang="en-US" altLang="zh-CN" sz="2000" dirty="0">
                <a:latin typeface="微软雅黑" charset="0"/>
                <a:ea typeface="微软雅黑" charset="0"/>
                <a:cs typeface="Arial Unicode MS" pitchFamily="34" charset="-122"/>
              </a:rPr>
              <a:t> a=(</a:t>
            </a:r>
            <a:r>
              <a:rPr lang="en-US" altLang="zh-CN" sz="2000" dirty="0" err="1">
                <a:latin typeface="微软雅黑" charset="0"/>
                <a:ea typeface="微软雅黑" charset="0"/>
                <a:cs typeface="Arial Unicode MS" pitchFamily="34" charset="-122"/>
              </a:rPr>
              <a:t>int</a:t>
            </a:r>
            <a:r>
              <a:rPr lang="en-US" altLang="zh-CN" sz="2000" dirty="0">
                <a:latin typeface="微软雅黑" charset="0"/>
                <a:ea typeface="微软雅黑" charset="0"/>
                <a:cs typeface="Arial Unicode MS" pitchFamily="34" charset="-122"/>
              </a:rPr>
              <a:t>)1200L</a:t>
            </a:r>
          </a:p>
          <a:p>
            <a:pPr algn="just" eaLnBrk="1" hangingPunct="1">
              <a:spcBef>
                <a:spcPct val="40000"/>
              </a:spcBef>
              <a:buFont typeface="Wingdings" pitchFamily="2" charset="2"/>
              <a:buChar char="§"/>
            </a:pPr>
            <a:r>
              <a:rPr lang="zh-CN" altLang="en-US" sz="2000" dirty="0">
                <a:latin typeface="微软雅黑" charset="0"/>
                <a:ea typeface="微软雅黑" charset="0"/>
                <a:cs typeface="Arial Unicode MS" pitchFamily="34" charset="-122"/>
              </a:rPr>
              <a:t>对</a:t>
            </a:r>
            <a:r>
              <a:rPr lang="en-US" altLang="zh-CN" sz="2000" dirty="0">
                <a:latin typeface="微软雅黑" charset="0"/>
                <a:ea typeface="微软雅黑" charset="0"/>
                <a:cs typeface="Arial Unicode MS" pitchFamily="34" charset="-122"/>
              </a:rPr>
              <a:t>Java</a:t>
            </a:r>
            <a:r>
              <a:rPr lang="zh-CN" altLang="en-US" sz="2000" dirty="0">
                <a:latin typeface="微软雅黑" charset="0"/>
                <a:ea typeface="微软雅黑" charset="0"/>
                <a:cs typeface="Arial Unicode MS" pitchFamily="34" charset="-122"/>
              </a:rPr>
              <a:t>对象的强制类型转换</a:t>
            </a:r>
          </a:p>
          <a:p>
            <a:pPr marL="800100" lvl="1" indent="-342900" algn="just" eaLnBrk="1" hangingPunct="1">
              <a:spcBef>
                <a:spcPct val="40000"/>
              </a:spcBef>
              <a:buFont typeface="Wingdings" charset="0"/>
              <a:buChar char="Ø"/>
            </a:pPr>
            <a:r>
              <a:rPr lang="zh-CN" altLang="en-US" sz="2000" b="1" dirty="0">
                <a:latin typeface="微软雅黑" charset="0"/>
                <a:ea typeface="微软雅黑" charset="0"/>
                <a:cs typeface="Arial Unicode MS" pitchFamily="34" charset="-122"/>
              </a:rPr>
              <a:t>从子类到父类的类型转换可以自动进行</a:t>
            </a:r>
          </a:p>
          <a:p>
            <a:pPr marL="800100" lvl="1" indent="-342900" algn="just" eaLnBrk="1" hangingPunct="1">
              <a:spcBef>
                <a:spcPct val="40000"/>
              </a:spcBef>
              <a:buFont typeface="Wingdings" charset="0"/>
              <a:buChar char="Ø"/>
            </a:pPr>
            <a:r>
              <a:rPr lang="zh-CN" altLang="en-US" sz="2000" b="1" dirty="0">
                <a:latin typeface="微软雅黑" charset="0"/>
                <a:ea typeface="微软雅黑" charset="0"/>
                <a:cs typeface="Arial Unicode MS" pitchFamily="34" charset="-122"/>
              </a:rPr>
              <a:t>从父类到子类的类型转换必须通过强制类型转换实现</a:t>
            </a:r>
          </a:p>
          <a:p>
            <a:pPr marL="800100" lvl="1" indent="-342900" algn="just" eaLnBrk="1" hangingPunct="1">
              <a:spcBef>
                <a:spcPct val="40000"/>
              </a:spcBef>
              <a:buFont typeface="Wingdings" charset="0"/>
              <a:buChar char="Ø"/>
            </a:pPr>
            <a:r>
              <a:rPr lang="zh-CN" altLang="en-US" sz="2000" b="1" dirty="0">
                <a:latin typeface="微软雅黑" charset="0"/>
                <a:ea typeface="微软雅黑" charset="0"/>
                <a:cs typeface="Arial Unicode MS" pitchFamily="34" charset="-122"/>
              </a:rPr>
              <a:t>无继承关系的引用类型间的转换是非法的</a:t>
            </a:r>
          </a:p>
          <a:p>
            <a:pPr marL="800100" lvl="1" indent="-342900" algn="just" eaLnBrk="1" hangingPunct="1">
              <a:spcBef>
                <a:spcPct val="40000"/>
              </a:spcBef>
              <a:buFont typeface="Wingdings" charset="0"/>
              <a:buChar char="Ø"/>
            </a:pPr>
            <a:r>
              <a:rPr lang="zh-CN" altLang="en-US" sz="2000" b="1" dirty="0">
                <a:latin typeface="微软雅黑" charset="0"/>
                <a:ea typeface="微软雅黑" charset="0"/>
                <a:cs typeface="Arial Unicode MS" pitchFamily="34" charset="-122"/>
              </a:rPr>
              <a:t>在造型前可以使用</a:t>
            </a:r>
            <a:r>
              <a:rPr lang="en-US" altLang="zh-CN" sz="2000" b="1" dirty="0" err="1">
                <a:latin typeface="微软雅黑" charset="0"/>
                <a:ea typeface="微软雅黑" charset="0"/>
                <a:cs typeface="Arial Unicode MS" pitchFamily="34" charset="-122"/>
              </a:rPr>
              <a:t>instanceof</a:t>
            </a:r>
            <a:r>
              <a:rPr lang="zh-CN" altLang="en-US" sz="2000" b="1" dirty="0">
                <a:latin typeface="微软雅黑" charset="0"/>
                <a:ea typeface="微软雅黑" charset="0"/>
                <a:cs typeface="Arial Unicode MS" pitchFamily="34" charset="-122"/>
              </a:rPr>
              <a:t>操作符测试一个对象的类型</a:t>
            </a:r>
          </a:p>
        </p:txBody>
      </p:sp>
    </p:spTree>
    <p:extLst>
      <p:ext uri="{BB962C8B-B14F-4D97-AF65-F5344CB8AC3E}">
        <p14:creationId xmlns:p14="http://schemas.microsoft.com/office/powerpoint/2010/main" val="41682428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对象类型转换</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solidFill>
                  <a:srgbClr val="FF0000"/>
                </a:solidFill>
              </a:rPr>
              <a:t>引用类型和对象类型</a:t>
            </a:r>
            <a:endParaRPr lang="en-US" altLang="zh-CN" dirty="0" smtClean="0">
              <a:solidFill>
                <a:srgbClr val="FF0000"/>
              </a:solidFill>
            </a:endParaRPr>
          </a:p>
          <a:p>
            <a:pPr marL="0" indent="0">
              <a:buNone/>
            </a:pPr>
            <a:r>
              <a:rPr lang="en-US" altLang="zh-CN" dirty="0" smtClean="0"/>
              <a:t>01 </a:t>
            </a:r>
            <a:r>
              <a:rPr lang="en-US" altLang="zh-CN" dirty="0"/>
              <a:t>: Animal a ;</a:t>
            </a:r>
            <a:br>
              <a:rPr lang="en-US" altLang="zh-CN" dirty="0"/>
            </a:br>
            <a:r>
              <a:rPr lang="en-US" altLang="zh-CN" dirty="0"/>
              <a:t>02: a = new Animal(); </a:t>
            </a:r>
            <a:endParaRPr lang="en-US" altLang="zh-CN" dirty="0" smtClean="0"/>
          </a:p>
          <a:p>
            <a:pPr marL="0" indent="0">
              <a:buNone/>
            </a:pPr>
            <a:r>
              <a:rPr lang="en-US" altLang="zh-CN" dirty="0"/>
              <a:t/>
            </a:r>
            <a:br>
              <a:rPr lang="en-US" altLang="zh-CN" dirty="0"/>
            </a:br>
            <a:r>
              <a:rPr lang="zh-CN" altLang="en-US" b="0" dirty="0"/>
              <a:t>第一行代码中，我们定义了一个引用 </a:t>
            </a:r>
            <a:r>
              <a:rPr lang="en-US" altLang="zh-CN" b="0" dirty="0"/>
              <a:t>a</a:t>
            </a:r>
            <a:r>
              <a:rPr lang="zh-CN" altLang="en-US" b="0" dirty="0"/>
              <a:t>，而约束这个引用的类型为 </a:t>
            </a:r>
            <a:r>
              <a:rPr lang="en-US" altLang="zh-CN" b="0" dirty="0"/>
              <a:t>Animal</a:t>
            </a:r>
            <a:r>
              <a:rPr lang="zh-CN" altLang="en-US" b="0" dirty="0"/>
              <a:t>。</a:t>
            </a:r>
            <a:r>
              <a:rPr lang="zh-CN" altLang="en-US" dirty="0"/>
              <a:t> </a:t>
            </a:r>
            <a:r>
              <a:rPr lang="en-US" altLang="zh-CN" b="0" dirty="0" smtClean="0"/>
              <a:t>a </a:t>
            </a:r>
            <a:r>
              <a:rPr lang="zh-CN" altLang="en-US" b="0" dirty="0"/>
              <a:t>引用的引用类型为 </a:t>
            </a:r>
            <a:r>
              <a:rPr lang="en-US" altLang="zh-CN" b="0" dirty="0"/>
              <a:t>Animal</a:t>
            </a:r>
            <a:r>
              <a:rPr lang="en-US" altLang="zh-CN" dirty="0"/>
              <a:t> </a:t>
            </a:r>
            <a:r>
              <a:rPr lang="zh-CN" altLang="en-US" dirty="0" smtClean="0"/>
              <a:t>。</a:t>
            </a:r>
            <a:endParaRPr lang="en-US" altLang="zh-CN" dirty="0" smtClean="0"/>
          </a:p>
          <a:p>
            <a:pPr marL="0" indent="0">
              <a:buNone/>
            </a:pPr>
            <a:r>
              <a:rPr lang="zh-CN" altLang="en-US" b="0" dirty="0"/>
              <a:t>第二行代码中，我们创建了一个 </a:t>
            </a:r>
            <a:r>
              <a:rPr lang="en-US" altLang="zh-CN" b="0" dirty="0"/>
              <a:t>Animal </a:t>
            </a:r>
            <a:r>
              <a:rPr lang="zh-CN" altLang="en-US" b="0" dirty="0"/>
              <a:t>类型的对象，将这个对象的地址赋给 </a:t>
            </a:r>
            <a:r>
              <a:rPr lang="en-US" altLang="zh-CN" b="0" dirty="0"/>
              <a:t>a </a:t>
            </a:r>
            <a:r>
              <a:rPr lang="zh-CN" altLang="en-US" b="0" dirty="0"/>
              <a:t>引用。</a:t>
            </a:r>
            <a:r>
              <a:rPr lang="zh-CN" altLang="en-US" dirty="0"/>
              <a:t> </a:t>
            </a:r>
            <a:r>
              <a:rPr lang="en-US" altLang="zh-CN" b="0" dirty="0"/>
              <a:t>“a </a:t>
            </a:r>
            <a:r>
              <a:rPr lang="zh-CN" altLang="en-US" b="0" dirty="0"/>
              <a:t>引用所指向的对象类型为 </a:t>
            </a:r>
            <a:r>
              <a:rPr lang="en-US" altLang="zh-CN" b="0" dirty="0"/>
              <a:t>Animal”</a:t>
            </a:r>
            <a:r>
              <a:rPr lang="zh-CN" altLang="en-US" b="0" dirty="0"/>
              <a:t>。</a:t>
            </a:r>
            <a:r>
              <a:rPr lang="en-US" altLang="zh-CN" dirty="0"/>
              <a:t> </a:t>
            </a:r>
            <a:br>
              <a:rPr lang="en-US" altLang="zh-CN" dirty="0"/>
            </a:br>
            <a:r>
              <a:rPr lang="zh-CN" altLang="en-US" dirty="0"/>
              <a:t/>
            </a:r>
            <a:br>
              <a:rPr lang="zh-CN" altLang="en-US"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6155524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对象类型转换</a:t>
            </a:r>
            <a:endParaRPr lang="zh-CN" altLang="en-US" dirty="0"/>
          </a:p>
        </p:txBody>
      </p:sp>
      <p:sp>
        <p:nvSpPr>
          <p:cNvPr id="3" name="内容占位符 2"/>
          <p:cNvSpPr>
            <a:spLocks noGrp="1"/>
          </p:cNvSpPr>
          <p:nvPr>
            <p:ph idx="1"/>
          </p:nvPr>
        </p:nvSpPr>
        <p:spPr/>
        <p:txBody>
          <a:bodyPr/>
          <a:lstStyle/>
          <a:p>
            <a:pPr marL="0" indent="0">
              <a:buNone/>
            </a:pPr>
            <a:r>
              <a:rPr lang="en-US" altLang="zh-CN" dirty="0"/>
              <a:t/>
            </a:r>
            <a:br>
              <a:rPr lang="en-US" altLang="zh-CN" dirty="0"/>
            </a:br>
            <a:r>
              <a:rPr lang="zh-CN" altLang="en-US" dirty="0"/>
              <a:t/>
            </a:r>
            <a:br>
              <a:rPr lang="zh-CN" altLang="en-US" dirty="0"/>
            </a:br>
            <a:r>
              <a:rPr lang="en-US" altLang="zh-CN" dirty="0"/>
              <a:t/>
            </a:r>
            <a:br>
              <a:rPr lang="en-US" altLang="zh-CN" dirty="0"/>
            </a:br>
            <a:endParaRPr lang="zh-CN" altLang="en-US" dirty="0"/>
          </a:p>
        </p:txBody>
      </p:sp>
      <p:sp>
        <p:nvSpPr>
          <p:cNvPr id="4" name="矩形 3"/>
          <p:cNvSpPr/>
          <p:nvPr/>
        </p:nvSpPr>
        <p:spPr>
          <a:xfrm>
            <a:off x="1956150" y="1228378"/>
            <a:ext cx="4916465" cy="1938992"/>
          </a:xfrm>
          <a:prstGeom prst="rect">
            <a:avLst/>
          </a:prstGeom>
        </p:spPr>
        <p:txBody>
          <a:bodyPr wrap="square">
            <a:spAutoFit/>
          </a:bodyPr>
          <a:lstStyle/>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Animal {</a:t>
            </a:r>
          </a:p>
          <a:p>
            <a:endParaRPr lang="zh-CN" altLang="en-US" dirty="0">
              <a:latin typeface="Courier New" panose="02070309020205020404" pitchFamily="49" charset="0"/>
            </a:endParaRP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eat() {</a:t>
            </a:r>
          </a:p>
          <a:p>
            <a:r>
              <a:rPr lang="en-US" altLang="zh-CN" dirty="0" err="1">
                <a:solidFill>
                  <a:srgbClr val="000000"/>
                </a:solidFill>
                <a:latin typeface="Courier New" panose="02070309020205020404" pitchFamily="49" charset="0"/>
              </a:rPr>
              <a:t>System.</a:t>
            </a:r>
            <a:r>
              <a:rPr lang="en-US" altLang="zh-CN" i="1" dirty="0" err="1">
                <a:solidFill>
                  <a:srgbClr val="0000C0"/>
                </a:solidFill>
                <a:latin typeface="Courier New" panose="02070309020205020404" pitchFamily="49" charset="0"/>
              </a:rPr>
              <a:t>out</a:t>
            </a:r>
            <a:r>
              <a:rPr lang="en-US" altLang="zh-CN" i="1" dirty="0" err="1">
                <a:solidFill>
                  <a:srgbClr val="000000"/>
                </a:solidFill>
                <a:latin typeface="Courier New" panose="02070309020205020404" pitchFamily="49" charset="0"/>
              </a:rPr>
              <a:t>.println</a:t>
            </a:r>
            <a:r>
              <a:rPr lang="en-US" altLang="zh-CN" i="1"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zh-CN" altLang="en-US" i="1" dirty="0">
                <a:solidFill>
                  <a:srgbClr val="2A00FF"/>
                </a:solidFill>
                <a:latin typeface="Courier New" panose="02070309020205020404" pitchFamily="49" charset="0"/>
              </a:rPr>
              <a:t>动物吃饭</a:t>
            </a:r>
            <a:r>
              <a:rPr lang="en-US" altLang="zh-CN" i="1" dirty="0">
                <a:solidFill>
                  <a:srgbClr val="2A00FF"/>
                </a:solidFill>
                <a:latin typeface="Courier New" panose="02070309020205020404" pitchFamily="49" charset="0"/>
              </a:rPr>
              <a:t>"</a:t>
            </a:r>
            <a:r>
              <a:rPr lang="en-US" altLang="zh-CN" i="1"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endParaRPr lang="zh-CN" altLang="en-US" dirty="0"/>
          </a:p>
        </p:txBody>
      </p:sp>
      <p:sp>
        <p:nvSpPr>
          <p:cNvPr id="5" name="矩形 4"/>
          <p:cNvSpPr/>
          <p:nvPr/>
        </p:nvSpPr>
        <p:spPr>
          <a:xfrm>
            <a:off x="1956148" y="3317495"/>
            <a:ext cx="6983260" cy="2862322"/>
          </a:xfrm>
          <a:prstGeom prst="rect">
            <a:avLst/>
          </a:prstGeom>
        </p:spPr>
        <p:txBody>
          <a:bodyPr wrap="square">
            <a:spAutoFit/>
          </a:bodyPr>
          <a:lstStyle/>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Dog </a:t>
            </a:r>
            <a:r>
              <a:rPr lang="en-US" altLang="zh-CN" b="1" dirty="0">
                <a:solidFill>
                  <a:srgbClr val="7F0055"/>
                </a:solidFill>
                <a:latin typeface="Courier New" panose="02070309020205020404" pitchFamily="49" charset="0"/>
              </a:rPr>
              <a:t>extends</a:t>
            </a:r>
            <a:r>
              <a:rPr lang="en-US" altLang="zh-CN" b="1" dirty="0">
                <a:solidFill>
                  <a:srgbClr val="000000"/>
                </a:solidFill>
                <a:latin typeface="Courier New" panose="02070309020205020404" pitchFamily="49" charset="0"/>
              </a:rPr>
              <a:t> Animal{</a:t>
            </a: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eat()</a:t>
            </a:r>
          </a:p>
          <a:p>
            <a:r>
              <a:rPr lang="en-US" altLang="zh-CN" dirty="0">
                <a:solidFill>
                  <a:srgbClr val="000000"/>
                </a:solidFill>
                <a:latin typeface="Courier New" panose="02070309020205020404" pitchFamily="49" charset="0"/>
              </a:rPr>
              <a:t>{</a:t>
            </a:r>
          </a:p>
          <a:p>
            <a:r>
              <a:rPr lang="en-US" altLang="zh-CN" u="sng" dirty="0" err="1">
                <a:solidFill>
                  <a:srgbClr val="000000"/>
                </a:solidFill>
                <a:latin typeface="Courier New" panose="02070309020205020404" pitchFamily="49" charset="0"/>
              </a:rPr>
              <a:t>System.</a:t>
            </a:r>
            <a:r>
              <a:rPr lang="en-US" altLang="zh-CN" i="1" u="sng" dirty="0" err="1">
                <a:solidFill>
                  <a:srgbClr val="0000C0"/>
                </a:solidFill>
                <a:latin typeface="Courier New" panose="02070309020205020404" pitchFamily="49" charset="0"/>
              </a:rPr>
              <a:t>out</a:t>
            </a:r>
            <a:r>
              <a:rPr lang="en-US" altLang="zh-CN" i="1" u="sng" dirty="0" err="1">
                <a:solidFill>
                  <a:srgbClr val="000000"/>
                </a:solidFill>
                <a:latin typeface="Courier New" panose="02070309020205020404" pitchFamily="49" charset="0"/>
              </a:rPr>
              <a:t>.println</a:t>
            </a:r>
            <a:r>
              <a:rPr lang="en-US" altLang="zh-CN" i="1" u="sng" dirty="0">
                <a:solidFill>
                  <a:srgbClr val="000000"/>
                </a:solidFill>
                <a:latin typeface="Courier New" panose="02070309020205020404" pitchFamily="49" charset="0"/>
              </a:rPr>
              <a:t>(</a:t>
            </a:r>
            <a:r>
              <a:rPr lang="en-US" altLang="zh-CN" i="1" u="sng" dirty="0">
                <a:solidFill>
                  <a:srgbClr val="2A00FF"/>
                </a:solidFill>
                <a:latin typeface="Courier New" panose="02070309020205020404" pitchFamily="49" charset="0"/>
              </a:rPr>
              <a:t>"</a:t>
            </a:r>
            <a:r>
              <a:rPr lang="zh-CN" altLang="en-US" i="1" u="sng" dirty="0">
                <a:solidFill>
                  <a:srgbClr val="2A00FF"/>
                </a:solidFill>
                <a:latin typeface="Courier New" panose="02070309020205020404" pitchFamily="49" charset="0"/>
              </a:rPr>
              <a:t>狗吃骨头</a:t>
            </a:r>
            <a:r>
              <a:rPr lang="en-US" altLang="zh-CN" i="1" u="sng" dirty="0">
                <a:solidFill>
                  <a:srgbClr val="2A00FF"/>
                </a:solidFill>
                <a:latin typeface="Courier New" panose="02070309020205020404" pitchFamily="49" charset="0"/>
              </a:rPr>
              <a:t>"</a:t>
            </a:r>
            <a:r>
              <a:rPr lang="en-US" altLang="zh-CN" i="1" u="sng"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bark(){</a:t>
            </a:r>
          </a:p>
          <a:p>
            <a:r>
              <a:rPr lang="en-US" altLang="zh-CN" dirty="0" err="1">
                <a:solidFill>
                  <a:srgbClr val="000000"/>
                </a:solidFill>
                <a:latin typeface="Courier New" panose="02070309020205020404" pitchFamily="49" charset="0"/>
              </a:rPr>
              <a:t>System.</a:t>
            </a:r>
            <a:r>
              <a:rPr lang="en-US" altLang="zh-CN" i="1" dirty="0" err="1">
                <a:solidFill>
                  <a:srgbClr val="0000C0"/>
                </a:solidFill>
                <a:latin typeface="Courier New" panose="02070309020205020404" pitchFamily="49" charset="0"/>
              </a:rPr>
              <a:t>out</a:t>
            </a:r>
            <a:r>
              <a:rPr lang="en-US" altLang="zh-CN" i="1" dirty="0" err="1">
                <a:solidFill>
                  <a:srgbClr val="000000"/>
                </a:solidFill>
                <a:latin typeface="Courier New" panose="02070309020205020404" pitchFamily="49" charset="0"/>
              </a:rPr>
              <a:t>.println</a:t>
            </a:r>
            <a:r>
              <a:rPr lang="en-US" altLang="zh-CN" i="1"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zh-CN" altLang="en-US" i="1" dirty="0">
                <a:solidFill>
                  <a:srgbClr val="2A00FF"/>
                </a:solidFill>
                <a:latin typeface="Courier New" panose="02070309020205020404" pitchFamily="49" charset="0"/>
              </a:rPr>
              <a:t>旺旺</a:t>
            </a:r>
            <a:r>
              <a:rPr lang="en-US" altLang="zh-CN" i="1" dirty="0">
                <a:solidFill>
                  <a:srgbClr val="2A00FF"/>
                </a:solidFill>
                <a:latin typeface="Courier New" panose="02070309020205020404" pitchFamily="49" charset="0"/>
              </a:rPr>
              <a:t>"</a:t>
            </a:r>
            <a:r>
              <a:rPr lang="en-US" altLang="zh-CN" i="1"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endParaRPr lang="zh-CN" altLang="en-US" dirty="0"/>
          </a:p>
        </p:txBody>
      </p:sp>
      <p:pic>
        <p:nvPicPr>
          <p:cNvPr id="7" name="图片 6"/>
          <p:cNvPicPr>
            <a:picLocks noChangeAspect="1"/>
          </p:cNvPicPr>
          <p:nvPr/>
        </p:nvPicPr>
        <p:blipFill>
          <a:blip r:embed="rId2"/>
          <a:stretch>
            <a:fillRect/>
          </a:stretch>
        </p:blipFill>
        <p:spPr>
          <a:xfrm>
            <a:off x="7198226" y="1542072"/>
            <a:ext cx="2981325" cy="942975"/>
          </a:xfrm>
          <a:prstGeom prst="rect">
            <a:avLst/>
          </a:prstGeom>
        </p:spPr>
      </p:pic>
      <p:sp>
        <p:nvSpPr>
          <p:cNvPr id="8" name="矩形 7"/>
          <p:cNvSpPr/>
          <p:nvPr/>
        </p:nvSpPr>
        <p:spPr>
          <a:xfrm>
            <a:off x="6440467" y="2730777"/>
            <a:ext cx="3851753" cy="1754326"/>
          </a:xfrm>
          <a:prstGeom prst="rect">
            <a:avLst/>
          </a:prstGeom>
        </p:spPr>
        <p:txBody>
          <a:bodyPr wrap="square">
            <a:spAutoFit/>
          </a:bodyPr>
          <a:lstStyle/>
          <a:p>
            <a:pPr marL="800100" lvl="1" indent="-342900" algn="just" eaLnBrk="1" hangingPunct="1">
              <a:spcBef>
                <a:spcPct val="40000"/>
              </a:spcBef>
              <a:buFont typeface="Wingdings" charset="0"/>
              <a:buChar char="Ø"/>
            </a:pPr>
            <a:r>
              <a:rPr lang="zh-CN" altLang="en-US" b="1" dirty="0">
                <a:solidFill>
                  <a:schemeClr val="tx1"/>
                </a:solidFill>
                <a:latin typeface="微软雅黑" charset="0"/>
                <a:ea typeface="微软雅黑" charset="0"/>
                <a:cs typeface="Arial Unicode MS" pitchFamily="34" charset="-122"/>
              </a:rPr>
              <a:t>从子类到父类的类型转换可以自动进行</a:t>
            </a:r>
          </a:p>
          <a:p>
            <a:pPr marL="800100" lvl="1" indent="-342900" algn="just" eaLnBrk="1" hangingPunct="1">
              <a:spcBef>
                <a:spcPct val="40000"/>
              </a:spcBef>
              <a:buFont typeface="Wingdings" charset="0"/>
              <a:buChar char="Ø"/>
            </a:pPr>
            <a:r>
              <a:rPr lang="zh-CN" altLang="en-US" b="1" dirty="0">
                <a:solidFill>
                  <a:schemeClr val="tx1"/>
                </a:solidFill>
                <a:latin typeface="微软雅黑" charset="0"/>
                <a:ea typeface="微软雅黑" charset="0"/>
                <a:cs typeface="Arial Unicode MS" pitchFamily="34" charset="-122"/>
              </a:rPr>
              <a:t>从父类到子类的类型转换必须通过强制类型转换实现</a:t>
            </a:r>
          </a:p>
        </p:txBody>
      </p:sp>
    </p:spTree>
    <p:extLst>
      <p:ext uri="{BB962C8B-B14F-4D97-AF65-F5344CB8AC3E}">
        <p14:creationId xmlns:p14="http://schemas.microsoft.com/office/powerpoint/2010/main" val="1609543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67000" y="2550694"/>
            <a:ext cx="6858000" cy="1033787"/>
          </a:xfrm>
        </p:spPr>
        <p:txBody>
          <a:bodyPr>
            <a:normAutofit fontScale="90000"/>
          </a:bodyPr>
          <a:lstStyle/>
          <a:p>
            <a:pPr>
              <a:lnSpc>
                <a:spcPct val="150000"/>
              </a:lnSpc>
            </a:pPr>
            <a:r>
              <a:rPr lang="en-US" altLang="zh-CN" dirty="0"/>
              <a:t>Thank you</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构造方法重载</a:t>
            </a:r>
            <a:r>
              <a:rPr lang="en-US" altLang="zh-CN" dirty="0" smtClean="0"/>
              <a:t>—</a:t>
            </a:r>
            <a:r>
              <a:rPr lang="zh-CN" altLang="en-US" dirty="0" smtClean="0"/>
              <a:t>引入</a:t>
            </a:r>
            <a:endParaRPr lang="zh-CN" altLang="en-US" dirty="0"/>
          </a:p>
        </p:txBody>
      </p:sp>
      <p:sp>
        <p:nvSpPr>
          <p:cNvPr id="4" name="矩形 3"/>
          <p:cNvSpPr/>
          <p:nvPr/>
        </p:nvSpPr>
        <p:spPr>
          <a:xfrm>
            <a:off x="1991544" y="1340768"/>
            <a:ext cx="4572000" cy="1477328"/>
          </a:xfrm>
          <a:prstGeom prst="rect">
            <a:avLst/>
          </a:prstGeom>
        </p:spPr>
        <p:txBody>
          <a:bodyPr>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User {</a:t>
            </a:r>
          </a:p>
          <a:p>
            <a:pPr lvl="1"/>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C0"/>
                </a:solidFill>
                <a:latin typeface="Consolas" panose="020B0609020204030204" pitchFamily="49" charset="0"/>
              </a:rPr>
              <a:t>userId</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String </a:t>
            </a:r>
            <a:r>
              <a:rPr lang="en-US" altLang="zh-CN" b="1" dirty="0" err="1">
                <a:solidFill>
                  <a:srgbClr val="0000C0"/>
                </a:solidFill>
                <a:latin typeface="Consolas" panose="020B0609020204030204" pitchFamily="49" charset="0"/>
              </a:rPr>
              <a:t>userName</a:t>
            </a:r>
            <a:r>
              <a:rPr lang="en-US" altLang="zh-CN" b="1" dirty="0">
                <a:solidFill>
                  <a:srgbClr val="000000"/>
                </a:solidFill>
                <a:latin typeface="Consolas" panose="020B0609020204030204" pitchFamily="49" charset="0"/>
              </a:rPr>
              <a:t>;</a:t>
            </a:r>
          </a:p>
          <a:p>
            <a:pPr lvl="1"/>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get,set</a:t>
            </a:r>
            <a:r>
              <a:rPr lang="zh-CN" altLang="en-US" b="1" dirty="0">
                <a:solidFill>
                  <a:srgbClr val="000000"/>
                </a:solidFill>
                <a:latin typeface="Consolas" panose="020B0609020204030204" pitchFamily="49" charset="0"/>
              </a:rPr>
              <a:t>方法省略</a:t>
            </a:r>
            <a:endParaRPr lang="en-US" altLang="zh-CN" b="1" dirty="0">
              <a:solidFill>
                <a:srgbClr val="000000"/>
              </a:solidFill>
              <a:latin typeface="Consolas" panose="020B0609020204030204" pitchFamily="49" charset="0"/>
            </a:endParaRPr>
          </a:p>
          <a:p>
            <a:r>
              <a:rPr lang="en-US" altLang="zh-CN" b="1" dirty="0">
                <a:solidFill>
                  <a:srgbClr val="000000"/>
                </a:solidFill>
                <a:latin typeface="Consolas" panose="020B0609020204030204" pitchFamily="49" charset="0"/>
              </a:rPr>
              <a:t>}</a:t>
            </a:r>
            <a:endParaRPr lang="zh-CN" altLang="en-US" dirty="0"/>
          </a:p>
        </p:txBody>
      </p:sp>
      <p:sp>
        <p:nvSpPr>
          <p:cNvPr id="5" name="矩形 4"/>
          <p:cNvSpPr/>
          <p:nvPr/>
        </p:nvSpPr>
        <p:spPr>
          <a:xfrm>
            <a:off x="6096000" y="2495238"/>
            <a:ext cx="4572000" cy="923330"/>
          </a:xfrm>
          <a:prstGeom prst="rect">
            <a:avLst/>
          </a:prstGeom>
        </p:spPr>
        <p:txBody>
          <a:bodyPr>
            <a:spAutoFit/>
          </a:bodyPr>
          <a:lstStyle/>
          <a:p>
            <a:r>
              <a:rPr lang="en-US" altLang="zh-CN" dirty="0">
                <a:solidFill>
                  <a:srgbClr val="000000"/>
                </a:solidFill>
                <a:latin typeface="Consolas" panose="020B0609020204030204" pitchFamily="49" charset="0"/>
              </a:rPr>
              <a:t> User </a:t>
            </a:r>
            <a:r>
              <a:rPr lang="en-US" altLang="zh-CN" dirty="0" err="1">
                <a:solidFill>
                  <a:srgbClr val="6A3E3E"/>
                </a:solidFill>
                <a:latin typeface="Consolas" panose="020B0609020204030204" pitchFamily="49" charset="0"/>
              </a:rPr>
              <a:t>user</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User();</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user</a:t>
            </a:r>
            <a:r>
              <a:rPr lang="en-US" altLang="zh-CN" dirty="0" err="1">
                <a:solidFill>
                  <a:srgbClr val="000000"/>
                </a:solidFill>
                <a:latin typeface="Consolas" panose="020B0609020204030204" pitchFamily="49" charset="0"/>
              </a:rPr>
              <a:t>.setUserId</a:t>
            </a:r>
            <a:r>
              <a:rPr lang="en-US" altLang="zh-CN" dirty="0">
                <a:solidFill>
                  <a:srgbClr val="000000"/>
                </a:solidFill>
                <a:latin typeface="Consolas" panose="020B0609020204030204" pitchFamily="49" charset="0"/>
              </a:rPr>
              <a:t>(1);</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user</a:t>
            </a:r>
            <a:r>
              <a:rPr lang="en-US" altLang="zh-CN" dirty="0" err="1">
                <a:solidFill>
                  <a:srgbClr val="000000"/>
                </a:solidFill>
                <a:latin typeface="Consolas" panose="020B0609020204030204" pitchFamily="49" charset="0"/>
              </a:rPr>
              <a:t>.setUserName</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"yang"</a:t>
            </a:r>
            <a:r>
              <a:rPr lang="en-US" altLang="zh-CN" dirty="0">
                <a:solidFill>
                  <a:srgbClr val="000000"/>
                </a:solidFill>
                <a:latin typeface="Consolas" panose="020B0609020204030204" pitchFamily="49" charset="0"/>
              </a:rPr>
              <a:t>);</a:t>
            </a:r>
            <a:endParaRPr lang="zh-CN" altLang="en-US" dirty="0"/>
          </a:p>
        </p:txBody>
      </p:sp>
      <p:sp>
        <p:nvSpPr>
          <p:cNvPr id="6" name="下箭头 5"/>
          <p:cNvSpPr/>
          <p:nvPr/>
        </p:nvSpPr>
        <p:spPr bwMode="auto">
          <a:xfrm rot="17883958">
            <a:off x="5334835" y="1754233"/>
            <a:ext cx="749225" cy="1403960"/>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2000">
              <a:solidFill>
                <a:srgbClr val="FF6600"/>
              </a:solidFill>
              <a:latin typeface="Arial" panose="020B0604020202020204" pitchFamily="34" charset="0"/>
              <a:ea typeface="宋体" panose="02010600030101010101" pitchFamily="2" charset="-122"/>
            </a:endParaRPr>
          </a:p>
        </p:txBody>
      </p:sp>
      <p:sp>
        <p:nvSpPr>
          <p:cNvPr id="10" name="矩形 9"/>
          <p:cNvSpPr/>
          <p:nvPr/>
        </p:nvSpPr>
        <p:spPr>
          <a:xfrm>
            <a:off x="2165266" y="3816907"/>
            <a:ext cx="5496996" cy="1200329"/>
          </a:xfrm>
          <a:prstGeom prst="rect">
            <a:avLst/>
          </a:prstGeom>
          <a:solidFill>
            <a:sysClr val="window" lastClr="FFFFFF"/>
          </a:solidFill>
          <a:ln w="25400" cap="flat" cmpd="sng" algn="ctr">
            <a:solidFill>
              <a:srgbClr val="9BBB59"/>
            </a:solidFill>
            <a:prstDash val="solid"/>
          </a:ln>
          <a:effectLst/>
        </p:spPr>
        <p:txBody>
          <a:bodyPr wrap="square">
            <a:spAutoFit/>
          </a:bodyPr>
          <a:lstStyle/>
          <a:p>
            <a:pPr>
              <a:defRPr/>
            </a:pPr>
            <a:r>
              <a:rPr lang="zh-CN" altLang="en-US" kern="0" dirty="0">
                <a:solidFill>
                  <a:prstClr val="black"/>
                </a:solidFill>
                <a:latin typeface="Calibri"/>
                <a:ea typeface="宋体" panose="02010600030101010101" pitchFamily="2" charset="-122"/>
              </a:rPr>
              <a:t>如何创建对象并初始化？</a:t>
            </a:r>
            <a:endParaRPr lang="en-US" altLang="zh-CN" kern="0" dirty="0">
              <a:solidFill>
                <a:prstClr val="black"/>
              </a:solidFill>
              <a:latin typeface="Calibri"/>
              <a:ea typeface="宋体" panose="02010600030101010101" pitchFamily="2" charset="-122"/>
            </a:endParaRPr>
          </a:p>
          <a:p>
            <a:pPr>
              <a:defRPr/>
            </a:pPr>
            <a:r>
              <a:rPr lang="zh-CN" altLang="en-US" kern="0" dirty="0">
                <a:solidFill>
                  <a:prstClr val="black"/>
                </a:solidFill>
                <a:latin typeface="Calibri"/>
                <a:ea typeface="宋体" panose="02010600030101010101" pitchFamily="2" charset="-122"/>
              </a:rPr>
              <a:t>方法</a:t>
            </a:r>
            <a:r>
              <a:rPr lang="en-US" altLang="zh-CN" kern="0" dirty="0">
                <a:solidFill>
                  <a:prstClr val="black"/>
                </a:solidFill>
                <a:latin typeface="Calibri"/>
                <a:ea typeface="宋体" panose="02010600030101010101" pitchFamily="2" charset="-122"/>
              </a:rPr>
              <a:t>1</a:t>
            </a:r>
            <a:r>
              <a:rPr lang="zh-CN" altLang="en-US" kern="0" dirty="0">
                <a:solidFill>
                  <a:prstClr val="black"/>
                </a:solidFill>
                <a:latin typeface="Calibri"/>
                <a:ea typeface="宋体" panose="02010600030101010101" pitchFamily="2" charset="-122"/>
              </a:rPr>
              <a:t>：直接给成员变量赋值，创建对象时即有默认值。缺点：每创建一个对象，初始值都是一样的</a:t>
            </a:r>
            <a:endParaRPr lang="en-US" altLang="zh-CN" kern="0" dirty="0">
              <a:solidFill>
                <a:prstClr val="black"/>
              </a:solidFill>
              <a:latin typeface="Calibri"/>
              <a:ea typeface="宋体" panose="02010600030101010101" pitchFamily="2" charset="-122"/>
            </a:endParaRPr>
          </a:p>
          <a:p>
            <a:pPr>
              <a:defRPr/>
            </a:pPr>
            <a:r>
              <a:rPr lang="zh-CN" altLang="en-US" kern="0" dirty="0">
                <a:solidFill>
                  <a:prstClr val="black"/>
                </a:solidFill>
                <a:latin typeface="Calibri"/>
                <a:ea typeface="宋体" panose="02010600030101010101" pitchFamily="2" charset="-122"/>
              </a:rPr>
              <a:t>方法</a:t>
            </a:r>
            <a:r>
              <a:rPr lang="en-US" altLang="zh-CN" kern="0" dirty="0">
                <a:solidFill>
                  <a:prstClr val="black"/>
                </a:solidFill>
                <a:latin typeface="Calibri"/>
                <a:ea typeface="宋体" panose="02010600030101010101" pitchFamily="2" charset="-122"/>
              </a:rPr>
              <a:t>2</a:t>
            </a:r>
            <a:r>
              <a:rPr lang="zh-CN" altLang="en-US" kern="0" dirty="0">
                <a:solidFill>
                  <a:prstClr val="black"/>
                </a:solidFill>
                <a:latin typeface="Calibri"/>
                <a:ea typeface="宋体" panose="02010600030101010101" pitchFamily="2" charset="-122"/>
              </a:rPr>
              <a:t>：创建对象，然后用</a:t>
            </a:r>
            <a:r>
              <a:rPr lang="en-US" altLang="zh-CN" kern="0" dirty="0">
                <a:solidFill>
                  <a:prstClr val="black"/>
                </a:solidFill>
                <a:latin typeface="Calibri"/>
                <a:ea typeface="宋体" panose="02010600030101010101" pitchFamily="2" charset="-122"/>
              </a:rPr>
              <a:t>set</a:t>
            </a:r>
            <a:r>
              <a:rPr lang="zh-CN" altLang="en-US" kern="0" dirty="0">
                <a:solidFill>
                  <a:prstClr val="black"/>
                </a:solidFill>
                <a:latin typeface="Calibri"/>
                <a:ea typeface="宋体" panose="02010600030101010101" pitchFamily="2" charset="-122"/>
              </a:rPr>
              <a:t>方法修改成员变量的值</a:t>
            </a:r>
          </a:p>
        </p:txBody>
      </p:sp>
      <p:cxnSp>
        <p:nvCxnSpPr>
          <p:cNvPr id="15" name="直接箭头连接符 14"/>
          <p:cNvCxnSpPr/>
          <p:nvPr/>
        </p:nvCxnSpPr>
        <p:spPr bwMode="auto">
          <a:xfrm flipH="1">
            <a:off x="7464152" y="3418568"/>
            <a:ext cx="504056" cy="1378584"/>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947612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构造方法重载</a:t>
            </a:r>
            <a:r>
              <a:rPr lang="en-US" altLang="zh-CN" dirty="0" smtClean="0"/>
              <a:t>—</a:t>
            </a:r>
            <a:r>
              <a:rPr lang="zh-CN" altLang="en-US" dirty="0" smtClean="0"/>
              <a:t>引入</a:t>
            </a:r>
            <a:endParaRPr lang="zh-CN" altLang="en-US" dirty="0"/>
          </a:p>
        </p:txBody>
      </p:sp>
      <p:sp>
        <p:nvSpPr>
          <p:cNvPr id="3" name="矩形 2"/>
          <p:cNvSpPr/>
          <p:nvPr/>
        </p:nvSpPr>
        <p:spPr>
          <a:xfrm>
            <a:off x="2063552" y="1340769"/>
            <a:ext cx="4572000" cy="2585323"/>
          </a:xfrm>
          <a:prstGeom prst="rect">
            <a:avLst/>
          </a:prstGeom>
        </p:spPr>
        <p:txBody>
          <a:bodyPr>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User {</a:t>
            </a:r>
          </a:p>
          <a:p>
            <a:pPr lvl="1"/>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C0"/>
                </a:solidFill>
                <a:latin typeface="Consolas" panose="020B0609020204030204" pitchFamily="49" charset="0"/>
              </a:rPr>
              <a:t>userId</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String </a:t>
            </a:r>
            <a:r>
              <a:rPr lang="en-US" altLang="zh-CN" b="1" dirty="0" err="1">
                <a:solidFill>
                  <a:srgbClr val="0000C0"/>
                </a:solidFill>
                <a:latin typeface="Consolas" panose="020B0609020204030204" pitchFamily="49" charset="0"/>
              </a:rPr>
              <a:t>userName</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String </a:t>
            </a:r>
            <a:r>
              <a:rPr lang="en-US" altLang="zh-CN" b="1" dirty="0">
                <a:solidFill>
                  <a:srgbClr val="0000C0"/>
                </a:solidFill>
                <a:latin typeface="Consolas" panose="020B0609020204030204" pitchFamily="49" charset="0"/>
              </a:rPr>
              <a:t>gender</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String </a:t>
            </a:r>
            <a:r>
              <a:rPr lang="en-US" altLang="zh-CN" b="1" dirty="0" err="1">
                <a:solidFill>
                  <a:srgbClr val="0000C0"/>
                </a:solidFill>
                <a:latin typeface="Consolas" panose="020B0609020204030204" pitchFamily="49" charset="0"/>
              </a:rPr>
              <a:t>idCard</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String </a:t>
            </a:r>
            <a:r>
              <a:rPr lang="en-US" altLang="zh-CN" b="1" dirty="0" err="1">
                <a:solidFill>
                  <a:srgbClr val="0000C0"/>
                </a:solidFill>
                <a:latin typeface="Consolas" panose="020B0609020204030204" pitchFamily="49" charset="0"/>
              </a:rPr>
              <a:t>tel</a:t>
            </a:r>
            <a:r>
              <a:rPr lang="en-US" altLang="zh-CN" b="1" dirty="0">
                <a:solidFill>
                  <a:srgbClr val="000000"/>
                </a:solidFill>
                <a:latin typeface="Consolas" panose="020B0609020204030204" pitchFamily="49" charset="0"/>
              </a:rPr>
              <a:t>;</a:t>
            </a:r>
          </a:p>
          <a:p>
            <a:pPr lvl="1"/>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String </a:t>
            </a:r>
            <a:r>
              <a:rPr lang="en-US" altLang="zh-CN" b="1" dirty="0">
                <a:solidFill>
                  <a:srgbClr val="0000C0"/>
                </a:solidFill>
                <a:latin typeface="Consolas" panose="020B0609020204030204" pitchFamily="49" charset="0"/>
              </a:rPr>
              <a:t>QQ</a:t>
            </a:r>
            <a:r>
              <a:rPr lang="en-US" altLang="zh-CN" b="1" dirty="0">
                <a:solidFill>
                  <a:srgbClr val="000000"/>
                </a:solidFill>
                <a:latin typeface="Consolas" panose="020B0609020204030204" pitchFamily="49" charset="0"/>
              </a:rPr>
              <a:t>;</a:t>
            </a:r>
          </a:p>
          <a:p>
            <a:pPr lvl="1"/>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get,set</a:t>
            </a:r>
            <a:r>
              <a:rPr lang="zh-CN" altLang="en-US" b="1" dirty="0">
                <a:solidFill>
                  <a:srgbClr val="000000"/>
                </a:solidFill>
                <a:latin typeface="Consolas" panose="020B0609020204030204" pitchFamily="49" charset="0"/>
              </a:rPr>
              <a:t>方法略</a:t>
            </a:r>
            <a:endParaRPr lang="en-US" altLang="zh-CN" b="1" dirty="0">
              <a:solidFill>
                <a:srgbClr val="000000"/>
              </a:solidFill>
              <a:latin typeface="Consolas" panose="020B0609020204030204" pitchFamily="49" charset="0"/>
            </a:endParaRPr>
          </a:p>
          <a:p>
            <a:r>
              <a:rPr lang="en-US" altLang="zh-CN" b="1" dirty="0">
                <a:solidFill>
                  <a:srgbClr val="000000"/>
                </a:solidFill>
                <a:latin typeface="Consolas" panose="020B0609020204030204" pitchFamily="49" charset="0"/>
              </a:rPr>
              <a:t>}</a:t>
            </a:r>
            <a:endParaRPr lang="zh-CN" altLang="en-US" dirty="0"/>
          </a:p>
        </p:txBody>
      </p:sp>
      <p:sp>
        <p:nvSpPr>
          <p:cNvPr id="7" name="矩形 6"/>
          <p:cNvSpPr/>
          <p:nvPr/>
        </p:nvSpPr>
        <p:spPr>
          <a:xfrm>
            <a:off x="6169025" y="2910429"/>
            <a:ext cx="4572000" cy="2031325"/>
          </a:xfrm>
          <a:prstGeom prst="rect">
            <a:avLst/>
          </a:prstGeom>
        </p:spPr>
        <p:txBody>
          <a:bodyPr>
            <a:spAutoFit/>
          </a:bodyPr>
          <a:lstStyle/>
          <a:p>
            <a:r>
              <a:rPr lang="en-US" altLang="zh-CN" dirty="0">
                <a:solidFill>
                  <a:srgbClr val="000000"/>
                </a:solidFill>
                <a:latin typeface="Consolas" panose="020B0609020204030204" pitchFamily="49" charset="0"/>
              </a:rPr>
              <a:t> User </a:t>
            </a:r>
            <a:r>
              <a:rPr lang="en-US" altLang="zh-CN" dirty="0" err="1">
                <a:solidFill>
                  <a:srgbClr val="6A3E3E"/>
                </a:solidFill>
                <a:latin typeface="Consolas" panose="020B0609020204030204" pitchFamily="49" charset="0"/>
              </a:rPr>
              <a:t>user</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User();</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user</a:t>
            </a:r>
            <a:r>
              <a:rPr lang="en-US" altLang="zh-CN" dirty="0" err="1">
                <a:solidFill>
                  <a:srgbClr val="000000"/>
                </a:solidFill>
                <a:latin typeface="Consolas" panose="020B0609020204030204" pitchFamily="49" charset="0"/>
              </a:rPr>
              <a:t>.setUserId</a:t>
            </a:r>
            <a:r>
              <a:rPr lang="en-US" altLang="zh-CN" dirty="0">
                <a:solidFill>
                  <a:srgbClr val="000000"/>
                </a:solidFill>
                <a:latin typeface="Consolas" panose="020B0609020204030204" pitchFamily="49" charset="0"/>
              </a:rPr>
              <a:t>(1);</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user</a:t>
            </a:r>
            <a:r>
              <a:rPr lang="en-US" altLang="zh-CN" dirty="0" err="1">
                <a:solidFill>
                  <a:srgbClr val="000000"/>
                </a:solidFill>
                <a:latin typeface="Consolas" panose="020B0609020204030204" pitchFamily="49" charset="0"/>
              </a:rPr>
              <a:t>.setUserName</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"yang"</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user</a:t>
            </a:r>
            <a:r>
              <a:rPr lang="en-US" altLang="zh-CN" dirty="0" err="1">
                <a:solidFill>
                  <a:srgbClr val="000000"/>
                </a:solidFill>
                <a:latin typeface="Consolas" panose="020B0609020204030204" pitchFamily="49" charset="0"/>
              </a:rPr>
              <a:t>.setGender</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"male"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user</a:t>
            </a:r>
            <a:r>
              <a:rPr lang="en-US" altLang="zh-CN" dirty="0" err="1">
                <a:solidFill>
                  <a:srgbClr val="000000"/>
                </a:solidFill>
                <a:latin typeface="Consolas" panose="020B0609020204030204" pitchFamily="49" charset="0"/>
              </a:rPr>
              <a:t>.setIdCard</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"123"</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user</a:t>
            </a:r>
            <a:r>
              <a:rPr lang="en-US" altLang="zh-CN" dirty="0" err="1">
                <a:solidFill>
                  <a:srgbClr val="000000"/>
                </a:solidFill>
                <a:latin typeface="Consolas" panose="020B0609020204030204" pitchFamily="49" charset="0"/>
              </a:rPr>
              <a:t>.setQQ</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"6308"</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user</a:t>
            </a:r>
            <a:r>
              <a:rPr lang="en-US" altLang="zh-CN" dirty="0" err="1">
                <a:solidFill>
                  <a:srgbClr val="000000"/>
                </a:solidFill>
                <a:latin typeface="Consolas" panose="020B0609020204030204" pitchFamily="49" charset="0"/>
              </a:rPr>
              <a:t>.setTel</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"138"</a:t>
            </a:r>
            <a:r>
              <a:rPr lang="en-US" altLang="zh-CN" dirty="0">
                <a:solidFill>
                  <a:srgbClr val="000000"/>
                </a:solidFill>
                <a:latin typeface="Consolas" panose="020B0609020204030204" pitchFamily="49" charset="0"/>
              </a:rPr>
              <a:t>);</a:t>
            </a:r>
            <a:endParaRPr lang="zh-CN" altLang="en-US" dirty="0"/>
          </a:p>
        </p:txBody>
      </p:sp>
      <p:sp>
        <p:nvSpPr>
          <p:cNvPr id="11" name="下箭头 10"/>
          <p:cNvSpPr/>
          <p:nvPr/>
        </p:nvSpPr>
        <p:spPr bwMode="auto">
          <a:xfrm rot="17883958">
            <a:off x="5220927" y="2739781"/>
            <a:ext cx="749225" cy="1403960"/>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2000">
              <a:solidFill>
                <a:srgbClr val="FF6600"/>
              </a:solidFill>
              <a:latin typeface="Arial" panose="020B0604020202020204" pitchFamily="34" charset="0"/>
              <a:ea typeface="宋体" panose="02010600030101010101" pitchFamily="2" charset="-122"/>
            </a:endParaRPr>
          </a:p>
        </p:txBody>
      </p:sp>
      <p:sp>
        <p:nvSpPr>
          <p:cNvPr id="12" name="矩形 11"/>
          <p:cNvSpPr/>
          <p:nvPr/>
        </p:nvSpPr>
        <p:spPr>
          <a:xfrm>
            <a:off x="2074988" y="4942590"/>
            <a:ext cx="3228925" cy="646331"/>
          </a:xfrm>
          <a:prstGeom prst="rect">
            <a:avLst/>
          </a:prstGeom>
          <a:solidFill>
            <a:sysClr val="window" lastClr="FFFFFF"/>
          </a:solidFill>
          <a:ln w="25400" cap="flat" cmpd="sng" algn="ctr">
            <a:solidFill>
              <a:srgbClr val="9BBB59"/>
            </a:solidFill>
            <a:prstDash val="solid"/>
          </a:ln>
          <a:effectLst/>
        </p:spPr>
        <p:txBody>
          <a:bodyPr wrap="square">
            <a:spAutoFit/>
          </a:bodyPr>
          <a:lstStyle/>
          <a:p>
            <a:pPr>
              <a:defRPr/>
            </a:pPr>
            <a:r>
              <a:rPr lang="zh-CN" altLang="en-US" kern="0" dirty="0">
                <a:solidFill>
                  <a:prstClr val="black"/>
                </a:solidFill>
                <a:latin typeface="Calibri"/>
                <a:ea typeface="宋体" panose="02010600030101010101" pitchFamily="2" charset="-122"/>
              </a:rPr>
              <a:t>用这种方式创建</a:t>
            </a:r>
            <a:r>
              <a:rPr lang="en-US" altLang="zh-CN" kern="0" dirty="0">
                <a:solidFill>
                  <a:prstClr val="black"/>
                </a:solidFill>
                <a:latin typeface="Calibri"/>
                <a:ea typeface="宋体" panose="02010600030101010101" pitchFamily="2" charset="-122"/>
              </a:rPr>
              <a:t>10</a:t>
            </a:r>
            <a:r>
              <a:rPr lang="zh-CN" altLang="en-US" kern="0" dirty="0">
                <a:solidFill>
                  <a:prstClr val="black"/>
                </a:solidFill>
                <a:latin typeface="Calibri"/>
                <a:ea typeface="宋体" panose="02010600030101010101" pitchFamily="2" charset="-122"/>
              </a:rPr>
              <a:t>个对象呢？要写多少行代码？</a:t>
            </a:r>
          </a:p>
        </p:txBody>
      </p:sp>
    </p:spTree>
    <p:extLst>
      <p:ext uri="{BB962C8B-B14F-4D97-AF65-F5344CB8AC3E}">
        <p14:creationId xmlns:p14="http://schemas.microsoft.com/office/powerpoint/2010/main" val="81163960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9501" y="762001"/>
            <a:ext cx="9197019" cy="6494085"/>
          </a:xfrm>
          <a:prstGeom prst="rect">
            <a:avLst/>
          </a:prstGeom>
        </p:spPr>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User {</a:t>
            </a:r>
          </a:p>
          <a:p>
            <a:pPr lvl="1"/>
            <a:r>
              <a:rPr lang="en-US" altLang="zh-CN" sz="1600" b="1" dirty="0">
                <a:solidFill>
                  <a:srgbClr val="7F0055"/>
                </a:solidFill>
                <a:latin typeface="Consolas" panose="020B0609020204030204" pitchFamily="49" charset="0"/>
              </a:rPr>
              <a:t>private</a:t>
            </a:r>
            <a:r>
              <a:rPr lang="en-US" altLang="zh-CN" sz="1600" b="1"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C0"/>
                </a:solidFill>
                <a:latin typeface="Consolas" panose="020B0609020204030204" pitchFamily="49" charset="0"/>
              </a:rPr>
              <a:t>userId</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private</a:t>
            </a:r>
            <a:r>
              <a:rPr lang="en-US" altLang="zh-CN" sz="1600" b="1" dirty="0">
                <a:solidFill>
                  <a:srgbClr val="000000"/>
                </a:solidFill>
                <a:latin typeface="Consolas" panose="020B0609020204030204" pitchFamily="49" charset="0"/>
              </a:rPr>
              <a:t> String </a:t>
            </a:r>
            <a:r>
              <a:rPr lang="en-US" altLang="zh-CN" sz="1600" b="1" dirty="0" err="1">
                <a:solidFill>
                  <a:srgbClr val="0000C0"/>
                </a:solidFill>
                <a:latin typeface="Consolas" panose="020B0609020204030204" pitchFamily="49" charset="0"/>
              </a:rPr>
              <a:t>userName</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private</a:t>
            </a:r>
            <a:r>
              <a:rPr lang="en-US" altLang="zh-CN" sz="1600" b="1" dirty="0">
                <a:solidFill>
                  <a:srgbClr val="000000"/>
                </a:solidFill>
                <a:latin typeface="Consolas" panose="020B0609020204030204" pitchFamily="49" charset="0"/>
              </a:rPr>
              <a:t> String </a:t>
            </a:r>
            <a:r>
              <a:rPr lang="en-US" altLang="zh-CN" sz="1600" b="1" dirty="0">
                <a:solidFill>
                  <a:srgbClr val="0000C0"/>
                </a:solidFill>
                <a:latin typeface="Consolas" panose="020B0609020204030204" pitchFamily="49" charset="0"/>
              </a:rPr>
              <a:t>password</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private</a:t>
            </a:r>
            <a:r>
              <a:rPr lang="en-US" altLang="zh-CN" sz="1600" b="1" dirty="0">
                <a:solidFill>
                  <a:srgbClr val="000000"/>
                </a:solidFill>
                <a:latin typeface="Consolas" panose="020B0609020204030204" pitchFamily="49" charset="0"/>
              </a:rPr>
              <a:t> String </a:t>
            </a:r>
            <a:r>
              <a:rPr lang="en-US" altLang="zh-CN" sz="1600" b="1" dirty="0">
                <a:solidFill>
                  <a:srgbClr val="0000C0"/>
                </a:solidFill>
                <a:latin typeface="Consolas" panose="020B0609020204030204" pitchFamily="49" charset="0"/>
              </a:rPr>
              <a:t>gender</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private</a:t>
            </a:r>
            <a:r>
              <a:rPr lang="en-US" altLang="zh-CN" sz="1600" b="1" dirty="0">
                <a:solidFill>
                  <a:srgbClr val="000000"/>
                </a:solidFill>
                <a:latin typeface="Consolas" panose="020B0609020204030204" pitchFamily="49" charset="0"/>
              </a:rPr>
              <a:t> String </a:t>
            </a:r>
            <a:r>
              <a:rPr lang="en-US" altLang="zh-CN" sz="1600" b="1" dirty="0" err="1">
                <a:solidFill>
                  <a:srgbClr val="0000C0"/>
                </a:solidFill>
                <a:latin typeface="Consolas" panose="020B0609020204030204" pitchFamily="49" charset="0"/>
              </a:rPr>
              <a:t>idCard</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private</a:t>
            </a:r>
            <a:r>
              <a:rPr lang="en-US" altLang="zh-CN" sz="1600" b="1" dirty="0">
                <a:solidFill>
                  <a:srgbClr val="000000"/>
                </a:solidFill>
                <a:latin typeface="Consolas" panose="020B0609020204030204" pitchFamily="49" charset="0"/>
              </a:rPr>
              <a:t> String </a:t>
            </a:r>
            <a:r>
              <a:rPr lang="en-US" altLang="zh-CN" sz="1600" b="1" dirty="0" err="1">
                <a:solidFill>
                  <a:srgbClr val="0000C0"/>
                </a:solidFill>
                <a:latin typeface="Consolas" panose="020B0609020204030204" pitchFamily="49" charset="0"/>
              </a:rPr>
              <a:t>tel</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private</a:t>
            </a:r>
            <a:r>
              <a:rPr lang="en-US" altLang="zh-CN" sz="1600" b="1" dirty="0">
                <a:solidFill>
                  <a:srgbClr val="000000"/>
                </a:solidFill>
                <a:latin typeface="Consolas" panose="020B0609020204030204" pitchFamily="49" charset="0"/>
              </a:rPr>
              <a:t> String </a:t>
            </a:r>
            <a:r>
              <a:rPr lang="en-US" altLang="zh-CN" sz="1600" b="1" dirty="0">
                <a:solidFill>
                  <a:srgbClr val="0000C0"/>
                </a:solidFill>
                <a:latin typeface="Consolas" panose="020B0609020204030204" pitchFamily="49" charset="0"/>
              </a:rPr>
              <a:t>QQ</a:t>
            </a:r>
            <a:r>
              <a:rPr lang="en-US" altLang="zh-CN" sz="1600" b="1" dirty="0">
                <a:solidFill>
                  <a:srgbClr val="000000"/>
                </a:solidFill>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User</a:t>
            </a:r>
            <a:r>
              <a:rPr lang="en-US" altLang="zh-CN"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a:t>
            </a:r>
            <a:endParaRPr lang="zh-CN" altLang="en-US" sz="1600" dirty="0">
              <a:latin typeface="Consolas" panose="020B0609020204030204" pitchFamily="49" charset="0"/>
            </a:endParaRPr>
          </a:p>
          <a:p>
            <a:pPr lvl="1"/>
            <a:r>
              <a:rPr lang="en-US" altLang="zh-CN" sz="1600"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User</a:t>
            </a:r>
            <a:r>
              <a:rPr lang="en-US" altLang="zh-CN" sz="1600" b="1" dirty="0">
                <a:solidFill>
                  <a:srgbClr val="000000"/>
                </a:solidFill>
                <a:latin typeface="Consolas" panose="020B0609020204030204" pitchFamily="49" charset="0"/>
              </a:rPr>
              <a:t>(String </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 String </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 {</a:t>
            </a:r>
          </a:p>
          <a:p>
            <a:pPr lvl="2"/>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userName</a:t>
            </a:r>
            <a:r>
              <a:rPr lang="en-US" altLang="zh-CN" sz="1600" b="1" dirty="0">
                <a:solidFill>
                  <a:srgbClr val="000000"/>
                </a:solidFill>
                <a:latin typeface="Consolas" panose="020B0609020204030204" pitchFamily="49" charset="0"/>
              </a:rPr>
              <a:t> = </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a:t>
            </a:r>
          </a:p>
          <a:p>
            <a:pPr lvl="2"/>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password</a:t>
            </a:r>
            <a:r>
              <a:rPr lang="en-US" altLang="zh-CN" sz="1600" b="1" dirty="0">
                <a:solidFill>
                  <a:srgbClr val="000000"/>
                </a:solidFill>
                <a:latin typeface="Consolas" panose="020B0609020204030204" pitchFamily="49" charset="0"/>
              </a:rPr>
              <a:t> = </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a:t>
            </a:r>
          </a:p>
          <a:p>
            <a:pPr lvl="1"/>
            <a:r>
              <a:rPr lang="en-US" altLang="zh-CN" sz="1600" dirty="0">
                <a:solidFill>
                  <a:srgbClr val="000000"/>
                </a:solidFill>
                <a:latin typeface="Consolas" panose="020B0609020204030204" pitchFamily="49" charset="0"/>
              </a:rPr>
              <a:t>}</a:t>
            </a:r>
            <a:endParaRPr lang="zh-CN" altLang="en-US" sz="1600" dirty="0">
              <a:latin typeface="Consolas" panose="020B0609020204030204" pitchFamily="49" charset="0"/>
            </a:endParaRPr>
          </a:p>
          <a:p>
            <a:pPr lvl="1"/>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User</a:t>
            </a:r>
            <a:r>
              <a:rPr lang="en-US" altLang="zh-CN" sz="1600" b="1" dirty="0">
                <a:solidFill>
                  <a:srgbClr val="000000"/>
                </a:solidFill>
                <a:latin typeface="Consolas" panose="020B0609020204030204" pitchFamily="49" charset="0"/>
              </a:rPr>
              <a:t>(</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6A3E3E"/>
                </a:solidFill>
                <a:latin typeface="Consolas" panose="020B0609020204030204" pitchFamily="49" charset="0"/>
              </a:rPr>
              <a:t>userId</a:t>
            </a:r>
            <a:r>
              <a:rPr lang="en-US" altLang="zh-CN" sz="1600" b="1" dirty="0">
                <a:solidFill>
                  <a:srgbClr val="000000"/>
                </a:solidFill>
                <a:latin typeface="Consolas" panose="020B0609020204030204" pitchFamily="49" charset="0"/>
              </a:rPr>
              <a:t>, String </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 String </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 String </a:t>
            </a:r>
            <a:r>
              <a:rPr lang="en-US" altLang="zh-CN" sz="1600" b="1" dirty="0">
                <a:solidFill>
                  <a:srgbClr val="6A3E3E"/>
                </a:solidFill>
                <a:latin typeface="Consolas" panose="020B0609020204030204" pitchFamily="49" charset="0"/>
              </a:rPr>
              <a:t>gender</a:t>
            </a:r>
            <a:r>
              <a:rPr lang="en-US" altLang="zh-CN" sz="1600" b="1" dirty="0">
                <a:solidFill>
                  <a:srgbClr val="000000"/>
                </a:solidFill>
                <a:latin typeface="Consolas" panose="020B0609020204030204" pitchFamily="49" charset="0"/>
              </a:rPr>
              <a:t>, String </a:t>
            </a:r>
            <a:r>
              <a:rPr lang="en-US" altLang="zh-CN" sz="1600" b="1" dirty="0" err="1">
                <a:solidFill>
                  <a:srgbClr val="6A3E3E"/>
                </a:solidFill>
                <a:latin typeface="Consolas" panose="020B0609020204030204" pitchFamily="49" charset="0"/>
              </a:rPr>
              <a:t>idCard</a:t>
            </a:r>
            <a:r>
              <a:rPr lang="en-US" altLang="zh-CN" sz="1600" b="1" dirty="0">
                <a:solidFill>
                  <a:srgbClr val="000000"/>
                </a:solidFill>
                <a:latin typeface="Consolas" panose="020B0609020204030204" pitchFamily="49" charset="0"/>
              </a:rPr>
              <a:t>, String </a:t>
            </a:r>
            <a:r>
              <a:rPr lang="en-US" altLang="zh-CN" sz="1600" b="1" dirty="0" err="1">
                <a:solidFill>
                  <a:srgbClr val="6A3E3E"/>
                </a:solidFill>
                <a:latin typeface="Consolas" panose="020B0609020204030204" pitchFamily="49" charset="0"/>
              </a:rPr>
              <a:t>tel</a:t>
            </a:r>
            <a:r>
              <a:rPr lang="en-US" altLang="zh-CN" sz="1600" b="1" dirty="0">
                <a:solidFill>
                  <a:srgbClr val="000000"/>
                </a:solidFill>
                <a:latin typeface="Consolas" panose="020B0609020204030204" pitchFamily="49" charset="0"/>
              </a:rPr>
              <a:t>, String </a:t>
            </a:r>
            <a:r>
              <a:rPr lang="en-US" altLang="zh-CN" sz="1600" b="1" dirty="0">
                <a:solidFill>
                  <a:srgbClr val="6A3E3E"/>
                </a:solidFill>
                <a:latin typeface="Consolas" panose="020B0609020204030204" pitchFamily="49" charset="0"/>
              </a:rPr>
              <a:t>QQ</a:t>
            </a:r>
            <a:r>
              <a:rPr lang="en-US" altLang="zh-CN" sz="1600" b="1" dirty="0">
                <a:solidFill>
                  <a:srgbClr val="000000"/>
                </a:solidFill>
                <a:latin typeface="Consolas" panose="020B0609020204030204" pitchFamily="49" charset="0"/>
              </a:rPr>
              <a:t>) {</a:t>
            </a:r>
          </a:p>
          <a:p>
            <a:pPr lvl="2"/>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userId</a:t>
            </a:r>
            <a:r>
              <a:rPr lang="en-US" altLang="zh-CN" sz="1600" b="1" dirty="0">
                <a:solidFill>
                  <a:srgbClr val="000000"/>
                </a:solidFill>
                <a:latin typeface="Consolas" panose="020B0609020204030204" pitchFamily="49" charset="0"/>
              </a:rPr>
              <a:t> = </a:t>
            </a:r>
            <a:r>
              <a:rPr lang="en-US" altLang="zh-CN" sz="1600" b="1" dirty="0" err="1">
                <a:solidFill>
                  <a:srgbClr val="6A3E3E"/>
                </a:solidFill>
                <a:latin typeface="Consolas" panose="020B0609020204030204" pitchFamily="49" charset="0"/>
              </a:rPr>
              <a:t>userId</a:t>
            </a:r>
            <a:r>
              <a:rPr lang="en-US" altLang="zh-CN" sz="1600" b="1" dirty="0">
                <a:solidFill>
                  <a:srgbClr val="000000"/>
                </a:solidFill>
                <a:latin typeface="Consolas" panose="020B0609020204030204" pitchFamily="49" charset="0"/>
              </a:rPr>
              <a:t>;</a:t>
            </a:r>
          </a:p>
          <a:p>
            <a:pPr lvl="2"/>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userName</a:t>
            </a:r>
            <a:r>
              <a:rPr lang="en-US" altLang="zh-CN" sz="1600" b="1" dirty="0">
                <a:solidFill>
                  <a:srgbClr val="000000"/>
                </a:solidFill>
                <a:latin typeface="Consolas" panose="020B0609020204030204" pitchFamily="49" charset="0"/>
              </a:rPr>
              <a:t> = </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a:t>
            </a:r>
          </a:p>
          <a:p>
            <a:pPr lvl="2"/>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password</a:t>
            </a:r>
            <a:r>
              <a:rPr lang="en-US" altLang="zh-CN" sz="1600" b="1" dirty="0">
                <a:solidFill>
                  <a:srgbClr val="000000"/>
                </a:solidFill>
                <a:latin typeface="Consolas" panose="020B0609020204030204" pitchFamily="49" charset="0"/>
              </a:rPr>
              <a:t> = </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a:t>
            </a:r>
          </a:p>
          <a:p>
            <a:pPr lvl="2"/>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gender</a:t>
            </a:r>
            <a:r>
              <a:rPr lang="en-US" altLang="zh-CN" sz="1600" b="1" dirty="0">
                <a:solidFill>
                  <a:srgbClr val="000000"/>
                </a:solidFill>
                <a:latin typeface="Consolas" panose="020B0609020204030204" pitchFamily="49" charset="0"/>
              </a:rPr>
              <a:t> = </a:t>
            </a:r>
            <a:r>
              <a:rPr lang="en-US" altLang="zh-CN" sz="1600" b="1" dirty="0">
                <a:solidFill>
                  <a:srgbClr val="6A3E3E"/>
                </a:solidFill>
                <a:latin typeface="Consolas" panose="020B0609020204030204" pitchFamily="49" charset="0"/>
              </a:rPr>
              <a:t>gender</a:t>
            </a:r>
            <a:r>
              <a:rPr lang="en-US" altLang="zh-CN" sz="1600" b="1" dirty="0">
                <a:solidFill>
                  <a:srgbClr val="000000"/>
                </a:solidFill>
                <a:latin typeface="Consolas" panose="020B0609020204030204" pitchFamily="49" charset="0"/>
              </a:rPr>
              <a:t>;</a:t>
            </a:r>
          </a:p>
          <a:p>
            <a:pPr lvl="2"/>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idCard</a:t>
            </a:r>
            <a:r>
              <a:rPr lang="en-US" altLang="zh-CN" sz="1600" b="1" dirty="0">
                <a:solidFill>
                  <a:srgbClr val="000000"/>
                </a:solidFill>
                <a:latin typeface="Consolas" panose="020B0609020204030204" pitchFamily="49" charset="0"/>
              </a:rPr>
              <a:t> = </a:t>
            </a:r>
            <a:r>
              <a:rPr lang="en-US" altLang="zh-CN" sz="1600" b="1" dirty="0" err="1">
                <a:solidFill>
                  <a:srgbClr val="6A3E3E"/>
                </a:solidFill>
                <a:latin typeface="Consolas" panose="020B0609020204030204" pitchFamily="49" charset="0"/>
              </a:rPr>
              <a:t>idCard</a:t>
            </a:r>
            <a:r>
              <a:rPr lang="en-US" altLang="zh-CN" sz="1600" b="1" dirty="0">
                <a:solidFill>
                  <a:srgbClr val="000000"/>
                </a:solidFill>
                <a:latin typeface="Consolas" panose="020B0609020204030204" pitchFamily="49" charset="0"/>
              </a:rPr>
              <a:t>;</a:t>
            </a:r>
          </a:p>
          <a:p>
            <a:pPr lvl="2"/>
            <a:r>
              <a:rPr lang="en-US" altLang="zh-CN" sz="1600" b="1" dirty="0">
                <a:solidFill>
                  <a:srgbClr val="7F0055"/>
                </a:solidFill>
                <a:latin typeface="Consolas" panose="020B0609020204030204" pitchFamily="49" charset="0"/>
              </a:rPr>
              <a:t>this</a:t>
            </a:r>
            <a:r>
              <a:rPr lang="en-US" altLang="zh-CN" sz="1600" b="1" dirty="0">
                <a:solidFill>
                  <a:srgbClr val="000000"/>
                </a:solidFill>
                <a:latin typeface="Consolas" panose="020B0609020204030204" pitchFamily="49" charset="0"/>
              </a:rPr>
              <a:t>.</a:t>
            </a:r>
            <a:r>
              <a:rPr lang="en-US" altLang="zh-CN" sz="1600" b="1" dirty="0">
                <a:solidFill>
                  <a:srgbClr val="0000C0"/>
                </a:solidFill>
                <a:latin typeface="Consolas" panose="020B0609020204030204" pitchFamily="49" charset="0"/>
              </a:rPr>
              <a:t>tel</a:t>
            </a:r>
            <a:r>
              <a:rPr lang="en-US" altLang="zh-CN" sz="1600" b="1" dirty="0">
                <a:solidFill>
                  <a:srgbClr val="000000"/>
                </a:solidFill>
                <a:latin typeface="Consolas" panose="020B0609020204030204" pitchFamily="49" charset="0"/>
              </a:rPr>
              <a:t> = </a:t>
            </a:r>
            <a:r>
              <a:rPr lang="en-US" altLang="zh-CN" sz="1600" b="1" dirty="0" err="1">
                <a:solidFill>
                  <a:srgbClr val="6A3E3E"/>
                </a:solidFill>
                <a:latin typeface="Consolas" panose="020B0609020204030204" pitchFamily="49" charset="0"/>
              </a:rPr>
              <a:t>tel</a:t>
            </a:r>
            <a:r>
              <a:rPr lang="en-US" altLang="zh-CN" sz="1600" b="1" dirty="0">
                <a:solidFill>
                  <a:srgbClr val="000000"/>
                </a:solidFill>
                <a:latin typeface="Consolas" panose="020B0609020204030204" pitchFamily="49" charset="0"/>
              </a:rPr>
              <a:t>;</a:t>
            </a:r>
          </a:p>
          <a:p>
            <a:pPr lvl="2"/>
            <a:r>
              <a:rPr lang="en-US" altLang="zh-CN" sz="1600" b="1" dirty="0" err="1">
                <a:solidFill>
                  <a:srgbClr val="7F0055"/>
                </a:solidFill>
                <a:latin typeface="Consolas" panose="020B0609020204030204" pitchFamily="49" charset="0"/>
              </a:rPr>
              <a:t>this</a:t>
            </a:r>
            <a:r>
              <a:rPr lang="en-US" altLang="zh-CN" sz="1600" b="1" dirty="0" err="1">
                <a:solidFill>
                  <a:srgbClr val="000000"/>
                </a:solidFill>
                <a:latin typeface="Consolas" panose="020B0609020204030204" pitchFamily="49" charset="0"/>
              </a:rPr>
              <a:t>.</a:t>
            </a:r>
            <a:r>
              <a:rPr lang="en-US" altLang="zh-CN" sz="1600" b="1" dirty="0" err="1">
                <a:solidFill>
                  <a:srgbClr val="0000C0"/>
                </a:solidFill>
                <a:latin typeface="Consolas" panose="020B0609020204030204" pitchFamily="49" charset="0"/>
              </a:rPr>
              <a:t>QQ</a:t>
            </a:r>
            <a:r>
              <a:rPr lang="en-US" altLang="zh-CN" sz="1600" b="1" dirty="0">
                <a:solidFill>
                  <a:srgbClr val="000000"/>
                </a:solidFill>
                <a:latin typeface="Consolas" panose="020B0609020204030204" pitchFamily="49" charset="0"/>
              </a:rPr>
              <a:t> = </a:t>
            </a:r>
            <a:r>
              <a:rPr lang="en-US" altLang="zh-CN" sz="1600" b="1" dirty="0">
                <a:solidFill>
                  <a:srgbClr val="6A3E3E"/>
                </a:solidFill>
                <a:latin typeface="Consolas" panose="020B0609020204030204" pitchFamily="49" charset="0"/>
              </a:rPr>
              <a:t>QQ</a:t>
            </a:r>
            <a:r>
              <a:rPr lang="en-US" altLang="zh-CN" sz="1600" b="1" dirty="0">
                <a:solidFill>
                  <a:srgbClr val="000000"/>
                </a:solidFill>
                <a:latin typeface="Consolas" panose="020B0609020204030204" pitchFamily="49" charset="0"/>
              </a:rPr>
              <a:t>;</a:t>
            </a:r>
          </a:p>
          <a:p>
            <a:pPr lvl="1"/>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p>
        </p:txBody>
      </p:sp>
      <p:sp>
        <p:nvSpPr>
          <p:cNvPr id="2" name="标题 1"/>
          <p:cNvSpPr>
            <a:spLocks noGrp="1"/>
          </p:cNvSpPr>
          <p:nvPr>
            <p:ph type="title"/>
          </p:nvPr>
        </p:nvSpPr>
        <p:spPr/>
        <p:txBody>
          <a:bodyPr/>
          <a:lstStyle/>
          <a:p>
            <a:r>
              <a:rPr lang="zh-CN" altLang="en-US" dirty="0"/>
              <a:t>构造</a:t>
            </a:r>
            <a:r>
              <a:rPr lang="zh-CN" altLang="en-US" dirty="0" smtClean="0"/>
              <a:t>方法重载</a:t>
            </a:r>
            <a:endParaRPr lang="zh-CN" altLang="en-US" dirty="0"/>
          </a:p>
        </p:txBody>
      </p:sp>
      <p:cxnSp>
        <p:nvCxnSpPr>
          <p:cNvPr id="6" name="直接箭头连接符 5"/>
          <p:cNvCxnSpPr/>
          <p:nvPr/>
        </p:nvCxnSpPr>
        <p:spPr bwMode="auto">
          <a:xfrm flipV="1">
            <a:off x="3791744" y="2636912"/>
            <a:ext cx="1872208" cy="360040"/>
          </a:xfrm>
          <a:prstGeom prst="straightConnector1">
            <a:avLst/>
          </a:prstGeom>
          <a:no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4655840" y="2852937"/>
            <a:ext cx="1008112" cy="452062"/>
          </a:xfrm>
          <a:prstGeom prst="straightConnector1">
            <a:avLst/>
          </a:prstGeom>
          <a:noFill/>
          <a:ln w="9525" cap="flat" cmpd="sng" algn="ctr">
            <a:solidFill>
              <a:schemeClr val="tx1"/>
            </a:solidFill>
            <a:prstDash val="solid"/>
            <a:round/>
            <a:headEnd type="none" w="med" len="med"/>
            <a:tailEnd type="triangle"/>
          </a:ln>
          <a:effectLst/>
        </p:spPr>
      </p:cxnSp>
      <p:sp>
        <p:nvSpPr>
          <p:cNvPr id="13" name="矩形 12"/>
          <p:cNvSpPr/>
          <p:nvPr/>
        </p:nvSpPr>
        <p:spPr>
          <a:xfrm>
            <a:off x="5013672" y="1183410"/>
            <a:ext cx="4320480" cy="1200329"/>
          </a:xfrm>
          <a:prstGeom prst="rect">
            <a:avLst/>
          </a:prstGeom>
          <a:solidFill>
            <a:sysClr val="window" lastClr="FFFFFF"/>
          </a:solidFill>
          <a:ln w="25400" cap="flat" cmpd="sng" algn="ctr">
            <a:solidFill>
              <a:srgbClr val="9BBB59"/>
            </a:solidFill>
            <a:prstDash val="solid"/>
          </a:ln>
          <a:effectLst/>
        </p:spPr>
        <p:txBody>
          <a:bodyPr wrap="square">
            <a:spAutoFit/>
          </a:bodyPr>
          <a:lstStyle/>
          <a:p>
            <a:pPr>
              <a:defRPr/>
            </a:pPr>
            <a:r>
              <a:rPr lang="zh-CN" altLang="en-US" kern="0" dirty="0">
                <a:solidFill>
                  <a:prstClr val="black"/>
                </a:solidFill>
                <a:latin typeface="Calibri"/>
                <a:ea typeface="宋体" panose="02010600030101010101" pitchFamily="2" charset="-122"/>
              </a:rPr>
              <a:t>构造方法</a:t>
            </a:r>
            <a:r>
              <a:rPr lang="zh-CN" altLang="en-US" kern="0" dirty="0">
                <a:solidFill>
                  <a:prstClr val="black"/>
                </a:solidFill>
                <a:latin typeface="Calibri"/>
                <a:ea typeface="宋体" panose="02010600030101010101" pitchFamily="2" charset="-122"/>
              </a:rPr>
              <a:t>重载</a:t>
            </a:r>
            <a:r>
              <a:rPr lang="zh-CN" altLang="en-US" kern="0" dirty="0">
                <a:solidFill>
                  <a:prstClr val="black"/>
                </a:solidFill>
                <a:latin typeface="Calibri"/>
                <a:ea typeface="宋体" panose="02010600030101010101" pitchFamily="2" charset="-122"/>
              </a:rPr>
              <a:t>：</a:t>
            </a:r>
            <a:endParaRPr lang="en-US" altLang="zh-CN" kern="0" dirty="0">
              <a:solidFill>
                <a:prstClr val="black"/>
              </a:solidFill>
              <a:latin typeface="Calibri"/>
              <a:ea typeface="宋体" panose="02010600030101010101" pitchFamily="2" charset="-122"/>
            </a:endParaRPr>
          </a:p>
          <a:p>
            <a:pPr>
              <a:defRPr/>
            </a:pPr>
            <a:r>
              <a:rPr lang="zh-CN" altLang="en-US" kern="0" dirty="0">
                <a:solidFill>
                  <a:prstClr val="black"/>
                </a:solidFill>
                <a:latin typeface="Calibri"/>
                <a:ea typeface="宋体" panose="02010600030101010101" pitchFamily="2" charset="-122"/>
              </a:rPr>
              <a:t>方法名相同（和类名完全一致）</a:t>
            </a:r>
            <a:endParaRPr lang="en-US" altLang="zh-CN" kern="0" dirty="0">
              <a:solidFill>
                <a:prstClr val="black"/>
              </a:solidFill>
              <a:latin typeface="Calibri"/>
              <a:ea typeface="宋体" panose="02010600030101010101" pitchFamily="2" charset="-122"/>
            </a:endParaRPr>
          </a:p>
          <a:p>
            <a:pPr>
              <a:defRPr/>
            </a:pPr>
            <a:r>
              <a:rPr lang="zh-CN" altLang="en-US" kern="0" dirty="0">
                <a:solidFill>
                  <a:prstClr val="black"/>
                </a:solidFill>
                <a:latin typeface="Calibri"/>
                <a:ea typeface="宋体" panose="02010600030101010101" pitchFamily="2" charset="-122"/>
              </a:rPr>
              <a:t>参数列表不同（一个无参，一个有两个参数，一个有多个参数）</a:t>
            </a:r>
          </a:p>
        </p:txBody>
      </p:sp>
      <p:sp>
        <p:nvSpPr>
          <p:cNvPr id="14" name="矩形 13"/>
          <p:cNvSpPr/>
          <p:nvPr/>
        </p:nvSpPr>
        <p:spPr>
          <a:xfrm>
            <a:off x="7413862" y="2466762"/>
            <a:ext cx="3228925" cy="1754326"/>
          </a:xfrm>
          <a:prstGeom prst="rect">
            <a:avLst/>
          </a:prstGeom>
          <a:solidFill>
            <a:sysClr val="window" lastClr="FFFFFF"/>
          </a:solidFill>
          <a:ln w="25400" cap="flat" cmpd="sng" algn="ctr">
            <a:solidFill>
              <a:srgbClr val="9BBB59"/>
            </a:solidFill>
            <a:prstDash val="solid"/>
          </a:ln>
          <a:effectLst/>
        </p:spPr>
        <p:txBody>
          <a:bodyPr wrap="square">
            <a:spAutoFit/>
          </a:bodyPr>
          <a:lstStyle/>
          <a:p>
            <a:pPr>
              <a:defRPr/>
            </a:pPr>
            <a:r>
              <a:rPr lang="zh-CN" altLang="en-US" kern="0" dirty="0">
                <a:solidFill>
                  <a:prstClr val="black"/>
                </a:solidFill>
                <a:latin typeface="Calibri"/>
                <a:ea typeface="宋体" panose="02010600030101010101" pitchFamily="2" charset="-122"/>
              </a:rPr>
              <a:t>创建一个对象，一行代码搞定，和成员变量个数没关系。原来的方式最多需要成员变量个数</a:t>
            </a:r>
            <a:r>
              <a:rPr lang="en-US" altLang="zh-CN" kern="0" dirty="0">
                <a:solidFill>
                  <a:prstClr val="black"/>
                </a:solidFill>
                <a:latin typeface="Calibri"/>
                <a:ea typeface="宋体" panose="02010600030101010101" pitchFamily="2" charset="-122"/>
              </a:rPr>
              <a:t>+1</a:t>
            </a:r>
            <a:r>
              <a:rPr lang="zh-CN" altLang="en-US" kern="0" dirty="0">
                <a:solidFill>
                  <a:prstClr val="black"/>
                </a:solidFill>
                <a:latin typeface="Calibri"/>
                <a:ea typeface="宋体" panose="02010600030101010101" pitchFamily="2" charset="-122"/>
              </a:rPr>
              <a:t>行代码</a:t>
            </a:r>
            <a:endParaRPr lang="en-US" altLang="zh-CN" kern="0" dirty="0">
              <a:solidFill>
                <a:prstClr val="black"/>
              </a:solidFill>
              <a:latin typeface="Calibri"/>
              <a:ea typeface="宋体" panose="02010600030101010101" pitchFamily="2" charset="-122"/>
            </a:endParaRPr>
          </a:p>
          <a:p>
            <a:pPr>
              <a:defRPr/>
            </a:pPr>
            <a:r>
              <a:rPr lang="zh-CN" altLang="en-US" b="1" kern="0" dirty="0">
                <a:solidFill>
                  <a:srgbClr val="FF0000"/>
                </a:solidFill>
                <a:latin typeface="Calibri"/>
                <a:ea typeface="宋体" panose="02010600030101010101" pitchFamily="2" charset="-122"/>
              </a:rPr>
              <a:t>方法调用时，根据参数个数和类型自动识别该调用哪个方法</a:t>
            </a:r>
          </a:p>
        </p:txBody>
      </p:sp>
      <p:cxnSp>
        <p:nvCxnSpPr>
          <p:cNvPr id="18" name="直接箭头连接符 17"/>
          <p:cNvCxnSpPr/>
          <p:nvPr/>
        </p:nvCxnSpPr>
        <p:spPr bwMode="auto">
          <a:xfrm flipH="1">
            <a:off x="7680176" y="4221088"/>
            <a:ext cx="216024" cy="858956"/>
          </a:xfrm>
          <a:prstGeom prst="straightConnector1">
            <a:avLst/>
          </a:prstGeom>
          <a:noFill/>
          <a:ln w="9525" cap="flat" cmpd="sng" algn="ctr">
            <a:solidFill>
              <a:schemeClr val="tx1"/>
            </a:solidFill>
            <a:prstDash val="solid"/>
            <a:round/>
            <a:headEnd type="none" w="med" len="med"/>
            <a:tailEnd type="triangle"/>
          </a:ln>
          <a:effectLst/>
        </p:spPr>
      </p:cxnSp>
      <p:sp>
        <p:nvSpPr>
          <p:cNvPr id="5" name="矩形 4"/>
          <p:cNvSpPr/>
          <p:nvPr/>
        </p:nvSpPr>
        <p:spPr>
          <a:xfrm>
            <a:off x="5498244" y="5180651"/>
            <a:ext cx="5208042" cy="923330"/>
          </a:xfrm>
          <a:prstGeom prst="rect">
            <a:avLst/>
          </a:prstGeom>
        </p:spPr>
        <p:txBody>
          <a:bodyPr wrap="square">
            <a:spAutoFit/>
          </a:bodyPr>
          <a:lstStyle/>
          <a:p>
            <a:r>
              <a:rPr lang="en-US" altLang="zh-CN" dirty="0">
                <a:solidFill>
                  <a:srgbClr val="000000"/>
                </a:solidFill>
                <a:latin typeface="Consolas" panose="020B0609020204030204" pitchFamily="49" charset="0"/>
              </a:rPr>
              <a:t>User </a:t>
            </a:r>
            <a:r>
              <a:rPr lang="en-US" altLang="zh-CN" dirty="0">
                <a:solidFill>
                  <a:srgbClr val="FF0000"/>
                </a:solidFill>
                <a:latin typeface="Consolas" panose="020B0609020204030204" pitchFamily="49" charset="0"/>
              </a:rPr>
              <a:t>user2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User(1, </a:t>
            </a:r>
            <a:r>
              <a:rPr lang="en-US" altLang="zh-CN" b="1" dirty="0">
                <a:solidFill>
                  <a:srgbClr val="2A00FF"/>
                </a:solidFill>
                <a:latin typeface="Consolas" panose="020B0609020204030204" pitchFamily="49" charset="0"/>
              </a:rPr>
              <a:t>"yang"</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"123"</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"male"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"125"</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"138"</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"6308"</a:t>
            </a:r>
            <a:r>
              <a:rPr lang="en-US" altLang="zh-CN" b="1" dirty="0">
                <a:solidFill>
                  <a:srgbClr val="000000"/>
                </a:solidFill>
                <a:latin typeface="Consolas" panose="020B0609020204030204" pitchFamily="49" charset="0"/>
              </a:rPr>
              <a:t>);</a:t>
            </a:r>
          </a:p>
          <a:p>
            <a:r>
              <a:rPr lang="de-DE" altLang="zh-CN" dirty="0">
                <a:solidFill>
                  <a:srgbClr val="000000"/>
                </a:solidFill>
                <a:latin typeface="Consolas" panose="020B0609020204030204" pitchFamily="49" charset="0"/>
              </a:rPr>
              <a:t>User </a:t>
            </a:r>
            <a:r>
              <a:rPr lang="de-DE" altLang="zh-CN" dirty="0">
                <a:solidFill>
                  <a:srgbClr val="FF0000"/>
                </a:solidFill>
                <a:latin typeface="Consolas" panose="020B0609020204030204" pitchFamily="49" charset="0"/>
              </a:rPr>
              <a:t>user3 </a:t>
            </a:r>
            <a:r>
              <a:rPr lang="de-DE" altLang="zh-CN" dirty="0">
                <a:solidFill>
                  <a:srgbClr val="000000"/>
                </a:solidFill>
                <a:latin typeface="Consolas" panose="020B0609020204030204" pitchFamily="49" charset="0"/>
              </a:rPr>
              <a:t>= </a:t>
            </a:r>
            <a:r>
              <a:rPr lang="de-DE" altLang="zh-CN" b="1" dirty="0">
                <a:solidFill>
                  <a:srgbClr val="7F0055"/>
                </a:solidFill>
                <a:latin typeface="Consolas" panose="020B0609020204030204" pitchFamily="49" charset="0"/>
              </a:rPr>
              <a:t>new</a:t>
            </a:r>
            <a:r>
              <a:rPr lang="de-DE" altLang="zh-CN" b="1" dirty="0">
                <a:solidFill>
                  <a:srgbClr val="000000"/>
                </a:solidFill>
                <a:latin typeface="Consolas" panose="020B0609020204030204" pitchFamily="49" charset="0"/>
              </a:rPr>
              <a:t> </a:t>
            </a:r>
            <a:r>
              <a:rPr lang="de-DE" altLang="zh-CN" b="1" dirty="0">
                <a:solidFill>
                  <a:srgbClr val="000000"/>
                </a:solidFill>
                <a:latin typeface="Consolas" panose="020B0609020204030204" pitchFamily="49" charset="0"/>
              </a:rPr>
              <a:t>User(</a:t>
            </a:r>
            <a:r>
              <a:rPr lang="de-DE" altLang="zh-CN" b="1" dirty="0">
                <a:solidFill>
                  <a:srgbClr val="2A00FF"/>
                </a:solidFill>
                <a:latin typeface="Consolas" panose="020B0609020204030204" pitchFamily="49" charset="0"/>
              </a:rPr>
              <a:t>"wang</a:t>
            </a:r>
            <a:r>
              <a:rPr lang="de-DE" altLang="zh-CN" b="1" dirty="0">
                <a:solidFill>
                  <a:srgbClr val="2A00FF"/>
                </a:solidFill>
                <a:latin typeface="Consolas" panose="020B0609020204030204" pitchFamily="49" charset="0"/>
              </a:rPr>
              <a:t>"</a:t>
            </a:r>
            <a:r>
              <a:rPr lang="de-DE" altLang="zh-CN" b="1" dirty="0">
                <a:solidFill>
                  <a:srgbClr val="000000"/>
                </a:solidFill>
                <a:latin typeface="Consolas" panose="020B0609020204030204" pitchFamily="49" charset="0"/>
              </a:rPr>
              <a:t>, </a:t>
            </a:r>
            <a:r>
              <a:rPr lang="de-DE" altLang="zh-CN" b="1" dirty="0">
                <a:solidFill>
                  <a:srgbClr val="2A00FF"/>
                </a:solidFill>
                <a:latin typeface="Consolas" panose="020B0609020204030204" pitchFamily="49" charset="0"/>
              </a:rPr>
              <a:t>"321</a:t>
            </a:r>
            <a:r>
              <a:rPr lang="de-DE" altLang="zh-CN" b="1" dirty="0">
                <a:solidFill>
                  <a:srgbClr val="2A00FF"/>
                </a:solidFill>
                <a:latin typeface="Consolas" panose="020B0609020204030204" pitchFamily="49" charset="0"/>
              </a:rPr>
              <a:t>"</a:t>
            </a:r>
            <a:r>
              <a:rPr lang="de-DE" altLang="zh-CN" b="1" dirty="0">
                <a:solidFill>
                  <a:srgbClr val="000000"/>
                </a:solidFill>
                <a:latin typeface="Consolas" panose="020B0609020204030204" pitchFamily="49" charset="0"/>
              </a:rPr>
              <a:t>);</a:t>
            </a:r>
            <a:endParaRPr lang="zh-CN" altLang="en-US" dirty="0"/>
          </a:p>
        </p:txBody>
      </p:sp>
      <p:cxnSp>
        <p:nvCxnSpPr>
          <p:cNvPr id="12" name="直接箭头连接符 11"/>
          <p:cNvCxnSpPr/>
          <p:nvPr/>
        </p:nvCxnSpPr>
        <p:spPr bwMode="auto">
          <a:xfrm flipV="1">
            <a:off x="4943872" y="3063820"/>
            <a:ext cx="864096" cy="1157268"/>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173071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a:t>
            </a:r>
            <a:r>
              <a:rPr lang="zh-CN" altLang="en-US" dirty="0" smtClean="0"/>
              <a:t>方法重载</a:t>
            </a:r>
            <a:endParaRPr lang="zh-CN" altLang="en-US" dirty="0"/>
          </a:p>
        </p:txBody>
      </p:sp>
      <p:sp>
        <p:nvSpPr>
          <p:cNvPr id="19" name="矩形 18"/>
          <p:cNvSpPr/>
          <p:nvPr/>
        </p:nvSpPr>
        <p:spPr>
          <a:xfrm>
            <a:off x="1552575" y="762000"/>
            <a:ext cx="9036496" cy="6247864"/>
          </a:xfrm>
          <a:prstGeom prst="rect">
            <a:avLst/>
          </a:prstGeom>
        </p:spPr>
        <p:txBody>
          <a:bodyPr wrap="square">
            <a:spAutoFit/>
          </a:bodyPr>
          <a:lstStyle/>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Login </a:t>
            </a:r>
            <a:r>
              <a:rPr lang="en-US" altLang="zh-CN" sz="1600" b="1" dirty="0">
                <a:solidFill>
                  <a:srgbClr val="000000"/>
                </a:solidFill>
                <a:latin typeface="Consolas" panose="020B0609020204030204" pitchFamily="49" charset="0"/>
              </a:rPr>
              <a:t>{</a:t>
            </a:r>
            <a:endParaRPr lang="zh-CN" altLang="en-US" sz="1600" dirty="0">
              <a:latin typeface="Consolas" panose="020B0609020204030204" pitchFamily="49" charset="0"/>
            </a:endParaRPr>
          </a:p>
          <a:p>
            <a:r>
              <a:rPr lang="en-US" altLang="zh-CN" sz="1600" dirty="0">
                <a:solidFill>
                  <a:srgbClr val="3F5FBF"/>
                </a:solidFill>
                <a:latin typeface="Consolas" panose="020B0609020204030204" pitchFamily="49" charset="0"/>
              </a:rPr>
              <a:t>/**</a:t>
            </a:r>
          </a:p>
          <a:p>
            <a:r>
              <a:rPr lang="zh-CN" altLang="en-US" sz="1600" dirty="0">
                <a:solidFill>
                  <a:srgbClr val="3F5FBF"/>
                </a:solidFill>
                <a:latin typeface="Consolas" panose="020B0609020204030204" pitchFamily="49" charset="0"/>
              </a:rPr>
              <a:t> * 用于判断用户是否能够登录</a:t>
            </a:r>
          </a:p>
          <a:p>
            <a:r>
              <a:rPr lang="en-US" altLang="zh-CN" sz="1600" dirty="0">
                <a:solidFill>
                  <a:srgbClr val="3F5FBF"/>
                </a:solidFill>
                <a:latin typeface="Consolas" panose="020B0609020204030204" pitchFamily="49" charset="0"/>
              </a:rPr>
              <a:t> * </a:t>
            </a:r>
            <a:r>
              <a:rPr lang="en-US" altLang="zh-CN" sz="1600" b="1" dirty="0">
                <a:solidFill>
                  <a:srgbClr val="7F9FBF"/>
                </a:solidFill>
                <a:latin typeface="Consolas" panose="020B0609020204030204" pitchFamily="49" charset="0"/>
              </a:rPr>
              <a:t>@</a:t>
            </a:r>
            <a:r>
              <a:rPr lang="en-US" altLang="zh-CN" sz="1600" b="1" dirty="0" err="1">
                <a:solidFill>
                  <a:srgbClr val="7F9FBF"/>
                </a:solidFill>
                <a:latin typeface="Consolas" panose="020B0609020204030204" pitchFamily="49" charset="0"/>
              </a:rPr>
              <a:t>param</a:t>
            </a:r>
            <a:r>
              <a:rPr lang="en-US" altLang="zh-CN" sz="1600" b="1" dirty="0">
                <a:solidFill>
                  <a:srgbClr val="3F5FBF"/>
                </a:solidFill>
                <a:latin typeface="Consolas" panose="020B0609020204030204" pitchFamily="49" charset="0"/>
              </a:rPr>
              <a:t> </a:t>
            </a:r>
            <a:r>
              <a:rPr lang="en-US" altLang="zh-CN" sz="1600" b="1" dirty="0" err="1">
                <a:solidFill>
                  <a:srgbClr val="3F5FBF"/>
                </a:solidFill>
                <a:latin typeface="Consolas" panose="020B0609020204030204" pitchFamily="49" charset="0"/>
              </a:rPr>
              <a:t>userName</a:t>
            </a:r>
            <a:r>
              <a:rPr lang="en-US" altLang="zh-CN" sz="1600" b="1" dirty="0">
                <a:solidFill>
                  <a:srgbClr val="3F5FBF"/>
                </a:solidFill>
                <a:latin typeface="Consolas" panose="020B0609020204030204" pitchFamily="49" charset="0"/>
              </a:rPr>
              <a:t> </a:t>
            </a:r>
            <a:r>
              <a:rPr lang="zh-CN" altLang="en-US" sz="1600" b="1" dirty="0">
                <a:solidFill>
                  <a:srgbClr val="3F5FBF"/>
                </a:solidFill>
                <a:latin typeface="Consolas" panose="020B0609020204030204" pitchFamily="49" charset="0"/>
              </a:rPr>
              <a:t>用户名</a:t>
            </a:r>
          </a:p>
          <a:p>
            <a:r>
              <a:rPr lang="en-US" altLang="zh-CN" sz="1600" dirty="0">
                <a:solidFill>
                  <a:srgbClr val="3F5FBF"/>
                </a:solidFill>
                <a:latin typeface="Consolas" panose="020B0609020204030204" pitchFamily="49" charset="0"/>
              </a:rPr>
              <a:t> * </a:t>
            </a:r>
            <a:r>
              <a:rPr lang="en-US" altLang="zh-CN" sz="1600" b="1" dirty="0">
                <a:solidFill>
                  <a:srgbClr val="7F9FBF"/>
                </a:solidFill>
                <a:latin typeface="Consolas" panose="020B0609020204030204" pitchFamily="49" charset="0"/>
              </a:rPr>
              <a:t>@</a:t>
            </a:r>
            <a:r>
              <a:rPr lang="en-US" altLang="zh-CN" sz="1600" b="1" dirty="0" err="1">
                <a:solidFill>
                  <a:srgbClr val="7F9FBF"/>
                </a:solidFill>
                <a:latin typeface="Consolas" panose="020B0609020204030204" pitchFamily="49" charset="0"/>
              </a:rPr>
              <a:t>param</a:t>
            </a:r>
            <a:r>
              <a:rPr lang="en-US" altLang="zh-CN" sz="1600" b="1" dirty="0">
                <a:solidFill>
                  <a:srgbClr val="3F5FBF"/>
                </a:solidFill>
                <a:latin typeface="Consolas" panose="020B0609020204030204" pitchFamily="49" charset="0"/>
              </a:rPr>
              <a:t> password </a:t>
            </a:r>
            <a:r>
              <a:rPr lang="zh-CN" altLang="en-US" sz="1600" b="1" dirty="0">
                <a:solidFill>
                  <a:srgbClr val="3F5FBF"/>
                </a:solidFill>
                <a:latin typeface="Consolas" panose="020B0609020204030204" pitchFamily="49" charset="0"/>
              </a:rPr>
              <a:t>密码</a:t>
            </a:r>
          </a:p>
          <a:p>
            <a:r>
              <a:rPr lang="zh-CN" altLang="en-US" sz="1600" dirty="0">
                <a:solidFill>
                  <a:srgbClr val="3F5FBF"/>
                </a:solidFill>
                <a:latin typeface="Consolas" panose="020B0609020204030204" pitchFamily="49" charset="0"/>
              </a:rPr>
              <a:t> * </a:t>
            </a:r>
            <a:r>
              <a:rPr lang="en-US" altLang="zh-CN" sz="1600" b="1" dirty="0">
                <a:solidFill>
                  <a:srgbClr val="7F9FBF"/>
                </a:solidFill>
                <a:latin typeface="Consolas" panose="020B0609020204030204" pitchFamily="49" charset="0"/>
              </a:rPr>
              <a:t>@return</a:t>
            </a:r>
            <a:r>
              <a:rPr lang="zh-CN" altLang="en-US" sz="1600" b="1" dirty="0">
                <a:solidFill>
                  <a:srgbClr val="3F5FBF"/>
                </a:solidFill>
                <a:latin typeface="Consolas" panose="020B0609020204030204" pitchFamily="49" charset="0"/>
              </a:rPr>
              <a:t> </a:t>
            </a:r>
            <a:r>
              <a:rPr lang="en-US" altLang="zh-CN" sz="1600" b="1" dirty="0">
                <a:solidFill>
                  <a:srgbClr val="3F5FBF"/>
                </a:solidFill>
                <a:latin typeface="Consolas" panose="020B0609020204030204" pitchFamily="49" charset="0"/>
              </a:rPr>
              <a:t>true</a:t>
            </a:r>
            <a:r>
              <a:rPr lang="zh-CN" altLang="en-US" sz="1600" b="1" dirty="0">
                <a:solidFill>
                  <a:srgbClr val="3F5FBF"/>
                </a:solidFill>
                <a:latin typeface="Consolas" panose="020B0609020204030204" pitchFamily="49" charset="0"/>
              </a:rPr>
              <a:t>表示能够登录，</a:t>
            </a:r>
            <a:r>
              <a:rPr lang="en-US" altLang="zh-CN" sz="1600" b="1" dirty="0">
                <a:solidFill>
                  <a:srgbClr val="3F5FBF"/>
                </a:solidFill>
                <a:latin typeface="Consolas" panose="020B0609020204030204" pitchFamily="49" charset="0"/>
              </a:rPr>
              <a:t>false</a:t>
            </a:r>
            <a:r>
              <a:rPr lang="zh-CN" altLang="en-US" sz="1600" b="1" dirty="0">
                <a:solidFill>
                  <a:srgbClr val="3F5FBF"/>
                </a:solidFill>
                <a:latin typeface="Consolas" panose="020B0609020204030204" pitchFamily="49" charset="0"/>
              </a:rPr>
              <a:t>表示用户名密码不匹配</a:t>
            </a:r>
          </a:p>
          <a:p>
            <a:r>
              <a:rPr lang="zh-CN" altLang="en-US" sz="1600" dirty="0">
                <a:solidFill>
                  <a:srgbClr val="3F5FBF"/>
                </a:solidFill>
                <a:latin typeface="Consolas" panose="020B0609020204030204" pitchFamily="49" charset="0"/>
              </a:rPr>
              <a:t> *</a:t>
            </a:r>
            <a:r>
              <a:rPr lang="en-US" altLang="zh-CN" sz="1600" dirty="0">
                <a:solidFill>
                  <a:srgbClr val="3F5FBF"/>
                </a:solidFill>
                <a:latin typeface="Consolas" panose="020B0609020204030204" pitchFamily="49" charset="0"/>
              </a:rPr>
              <a:t>/</a:t>
            </a:r>
          </a:p>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boolean</a:t>
            </a:r>
            <a:r>
              <a:rPr lang="en-US" altLang="zh-CN" sz="1600" b="1" dirty="0">
                <a:solidFill>
                  <a:srgbClr val="000000"/>
                </a:solidFill>
                <a:latin typeface="Consolas" panose="020B0609020204030204" pitchFamily="49" charset="0"/>
              </a:rPr>
              <a:t> </a:t>
            </a:r>
            <a:r>
              <a:rPr lang="en-US" altLang="zh-CN" sz="1600" b="1" dirty="0" err="1">
                <a:solidFill>
                  <a:srgbClr val="FF0000"/>
                </a:solidFill>
                <a:latin typeface="Consolas" panose="020B0609020204030204" pitchFamily="49" charset="0"/>
              </a:rPr>
              <a:t>canLogin</a:t>
            </a:r>
            <a:r>
              <a:rPr lang="en-US" altLang="zh-CN" sz="1600" b="1" dirty="0">
                <a:solidFill>
                  <a:srgbClr val="000000"/>
                </a:solidFill>
                <a:latin typeface="Consolas" panose="020B0609020204030204" pitchFamily="49" charset="0"/>
              </a:rPr>
              <a:t>(String </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 String </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 {</a:t>
            </a:r>
          </a:p>
          <a:p>
            <a:pPr lvl="1"/>
            <a:r>
              <a:rPr lang="en-US" altLang="zh-CN" sz="1600" b="1" dirty="0">
                <a:solidFill>
                  <a:srgbClr val="7F0055"/>
                </a:solidFill>
                <a:latin typeface="Consolas" panose="020B0609020204030204" pitchFamily="49" charset="0"/>
              </a:rPr>
              <a:t>if</a:t>
            </a:r>
            <a:r>
              <a:rPr lang="en-US" altLang="zh-CN" sz="1600" b="1" dirty="0">
                <a:solidFill>
                  <a:srgbClr val="000000"/>
                </a:solidFill>
                <a:latin typeface="Consolas" panose="020B0609020204030204" pitchFamily="49" charset="0"/>
              </a:rPr>
              <a:t> (</a:t>
            </a:r>
            <a:r>
              <a:rPr lang="en-US" altLang="zh-CN" sz="1600" b="1" dirty="0">
                <a:solidFill>
                  <a:srgbClr val="2A00FF"/>
                </a:solidFill>
                <a:latin typeface="Consolas" panose="020B0609020204030204" pitchFamily="49" charset="0"/>
              </a:rPr>
              <a:t>"</a:t>
            </a:r>
            <a:r>
              <a:rPr lang="en-US" altLang="zh-CN" sz="1600" b="1" dirty="0" err="1">
                <a:solidFill>
                  <a:srgbClr val="2A00FF"/>
                </a:solidFill>
                <a:latin typeface="Consolas" panose="020B0609020204030204" pitchFamily="49" charset="0"/>
              </a:rPr>
              <a:t>yang"</a:t>
            </a:r>
            <a:r>
              <a:rPr lang="en-US" altLang="zh-CN" sz="1600" b="1" dirty="0" err="1">
                <a:solidFill>
                  <a:srgbClr val="000000"/>
                </a:solidFill>
                <a:latin typeface="Consolas" panose="020B0609020204030204" pitchFamily="49" charset="0"/>
              </a:rPr>
              <a:t>.equals</a:t>
            </a:r>
            <a:r>
              <a:rPr lang="en-US" altLang="zh-CN" sz="1600" b="1" dirty="0">
                <a:solidFill>
                  <a:srgbClr val="000000"/>
                </a:solidFill>
                <a:latin typeface="Consolas" panose="020B0609020204030204" pitchFamily="49" charset="0"/>
              </a:rPr>
              <a:t>(</a:t>
            </a:r>
            <a:r>
              <a:rPr lang="en-US" altLang="zh-CN" sz="1600" b="1" dirty="0" err="1">
                <a:solidFill>
                  <a:srgbClr val="6A3E3E"/>
                </a:solidFill>
                <a:latin typeface="Consolas" panose="020B0609020204030204" pitchFamily="49" charset="0"/>
              </a:rPr>
              <a:t>userName</a:t>
            </a:r>
            <a:r>
              <a:rPr lang="en-US" altLang="zh-CN" sz="1600" b="1" dirty="0">
                <a:solidFill>
                  <a:srgbClr val="000000"/>
                </a:solidFill>
                <a:latin typeface="Consolas" panose="020B0609020204030204" pitchFamily="49" charset="0"/>
              </a:rPr>
              <a:t>) &amp;&amp; </a:t>
            </a:r>
            <a:r>
              <a:rPr lang="en-US" altLang="zh-CN" sz="1600" b="1" dirty="0">
                <a:solidFill>
                  <a:srgbClr val="2A00FF"/>
                </a:solidFill>
                <a:latin typeface="Consolas" panose="020B0609020204030204" pitchFamily="49" charset="0"/>
              </a:rPr>
              <a:t>"123"</a:t>
            </a:r>
            <a:r>
              <a:rPr lang="en-US" altLang="zh-CN" sz="1600" b="1" dirty="0">
                <a:solidFill>
                  <a:srgbClr val="000000"/>
                </a:solidFill>
                <a:latin typeface="Consolas" panose="020B0609020204030204" pitchFamily="49" charset="0"/>
              </a:rPr>
              <a:t>.equals(</a:t>
            </a:r>
            <a:r>
              <a:rPr lang="en-US" altLang="zh-CN" sz="1600" b="1" dirty="0">
                <a:solidFill>
                  <a:srgbClr val="6A3E3E"/>
                </a:solidFill>
                <a:latin typeface="Consolas" panose="020B0609020204030204" pitchFamily="49" charset="0"/>
              </a:rPr>
              <a:t>password</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true</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else</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false</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latin typeface="Consolas" panose="020B0609020204030204" pitchFamily="49" charset="0"/>
            </a:endParaRPr>
          </a:p>
          <a:p>
            <a:r>
              <a:rPr lang="en-US" altLang="zh-CN" sz="1600" dirty="0">
                <a:solidFill>
                  <a:srgbClr val="3F5FBF"/>
                </a:solidFill>
                <a:latin typeface="Consolas" panose="020B0609020204030204" pitchFamily="49" charset="0"/>
              </a:rPr>
              <a:t>/**</a:t>
            </a:r>
          </a:p>
          <a:p>
            <a:r>
              <a:rPr lang="zh-CN" altLang="en-US" sz="1600" dirty="0">
                <a:solidFill>
                  <a:srgbClr val="3F5FBF"/>
                </a:solidFill>
                <a:latin typeface="Consolas" panose="020B0609020204030204" pitchFamily="49" charset="0"/>
              </a:rPr>
              <a:t> * 用于判断用户是否能够登录</a:t>
            </a:r>
          </a:p>
          <a:p>
            <a:r>
              <a:rPr lang="zh-CN" altLang="en-US" sz="1600" dirty="0">
                <a:solidFill>
                  <a:srgbClr val="3F5FBF"/>
                </a:solidFill>
                <a:latin typeface="Consolas" panose="020B0609020204030204" pitchFamily="49" charset="0"/>
              </a:rPr>
              <a:t> * </a:t>
            </a:r>
            <a:r>
              <a:rPr lang="en-US" altLang="zh-CN" sz="1600" b="1" dirty="0">
                <a:solidFill>
                  <a:srgbClr val="7F9FBF"/>
                </a:solidFill>
                <a:latin typeface="Consolas" panose="020B0609020204030204" pitchFamily="49" charset="0"/>
              </a:rPr>
              <a:t>@</a:t>
            </a:r>
            <a:r>
              <a:rPr lang="en-US" altLang="zh-CN" sz="1600" b="1" dirty="0" err="1">
                <a:solidFill>
                  <a:srgbClr val="7F9FBF"/>
                </a:solidFill>
                <a:latin typeface="Consolas" panose="020B0609020204030204" pitchFamily="49" charset="0"/>
              </a:rPr>
              <a:t>param</a:t>
            </a:r>
            <a:r>
              <a:rPr lang="zh-CN" altLang="en-US" sz="1600" b="1" dirty="0">
                <a:solidFill>
                  <a:srgbClr val="3F5FBF"/>
                </a:solidFill>
                <a:latin typeface="Consolas" panose="020B0609020204030204" pitchFamily="49" charset="0"/>
              </a:rPr>
              <a:t> </a:t>
            </a:r>
            <a:r>
              <a:rPr lang="en-US" altLang="zh-CN" sz="1600" b="1" dirty="0">
                <a:solidFill>
                  <a:srgbClr val="3F5FBF"/>
                </a:solidFill>
                <a:latin typeface="Consolas" panose="020B0609020204030204" pitchFamily="49" charset="0"/>
              </a:rPr>
              <a:t>user </a:t>
            </a:r>
            <a:r>
              <a:rPr lang="zh-CN" altLang="en-US" sz="1600" b="1" dirty="0">
                <a:solidFill>
                  <a:srgbClr val="3F5FBF"/>
                </a:solidFill>
                <a:latin typeface="Consolas" panose="020B0609020204030204" pitchFamily="49" charset="0"/>
              </a:rPr>
              <a:t>封装好用户名和密码</a:t>
            </a:r>
          </a:p>
          <a:p>
            <a:r>
              <a:rPr lang="zh-CN" altLang="en-US" sz="1600" dirty="0">
                <a:solidFill>
                  <a:srgbClr val="3F5FBF"/>
                </a:solidFill>
                <a:latin typeface="Consolas" panose="020B0609020204030204" pitchFamily="49" charset="0"/>
              </a:rPr>
              <a:t> * </a:t>
            </a:r>
            <a:r>
              <a:rPr lang="en-US" altLang="zh-CN" sz="1600" b="1" dirty="0">
                <a:solidFill>
                  <a:srgbClr val="7F9FBF"/>
                </a:solidFill>
                <a:latin typeface="Consolas" panose="020B0609020204030204" pitchFamily="49" charset="0"/>
              </a:rPr>
              <a:t>@return</a:t>
            </a:r>
            <a:r>
              <a:rPr lang="zh-CN" altLang="en-US" sz="1600" b="1" dirty="0">
                <a:solidFill>
                  <a:srgbClr val="3F5FBF"/>
                </a:solidFill>
                <a:latin typeface="Consolas" panose="020B0609020204030204" pitchFamily="49" charset="0"/>
              </a:rPr>
              <a:t> </a:t>
            </a:r>
            <a:r>
              <a:rPr lang="en-US" altLang="zh-CN" sz="1600" b="1" dirty="0">
                <a:solidFill>
                  <a:srgbClr val="3F5FBF"/>
                </a:solidFill>
                <a:latin typeface="Consolas" panose="020B0609020204030204" pitchFamily="49" charset="0"/>
              </a:rPr>
              <a:t>true</a:t>
            </a:r>
            <a:r>
              <a:rPr lang="zh-CN" altLang="en-US" sz="1600" b="1" dirty="0">
                <a:solidFill>
                  <a:srgbClr val="3F5FBF"/>
                </a:solidFill>
                <a:latin typeface="Consolas" panose="020B0609020204030204" pitchFamily="49" charset="0"/>
              </a:rPr>
              <a:t>表示能够登录，</a:t>
            </a:r>
            <a:r>
              <a:rPr lang="en-US" altLang="zh-CN" sz="1600" b="1" dirty="0">
                <a:solidFill>
                  <a:srgbClr val="3F5FBF"/>
                </a:solidFill>
                <a:latin typeface="Consolas" panose="020B0609020204030204" pitchFamily="49" charset="0"/>
              </a:rPr>
              <a:t>false</a:t>
            </a:r>
            <a:r>
              <a:rPr lang="zh-CN" altLang="en-US" sz="1600" b="1" dirty="0">
                <a:solidFill>
                  <a:srgbClr val="3F5FBF"/>
                </a:solidFill>
                <a:latin typeface="Consolas" panose="020B0609020204030204" pitchFamily="49" charset="0"/>
              </a:rPr>
              <a:t>表示用户名密码不匹配</a:t>
            </a:r>
          </a:p>
          <a:p>
            <a:r>
              <a:rPr lang="zh-CN" altLang="en-US" sz="1600" dirty="0">
                <a:solidFill>
                  <a:srgbClr val="3F5FBF"/>
                </a:solidFill>
                <a:latin typeface="Consolas" panose="020B0609020204030204" pitchFamily="49" charset="0"/>
              </a:rPr>
              <a:t> *</a:t>
            </a:r>
            <a:r>
              <a:rPr lang="en-US" altLang="zh-CN" sz="1600" dirty="0">
                <a:solidFill>
                  <a:srgbClr val="3F5FBF"/>
                </a:solidFill>
                <a:latin typeface="Consolas" panose="020B0609020204030204" pitchFamily="49" charset="0"/>
              </a:rPr>
              <a:t>/</a:t>
            </a:r>
          </a:p>
          <a:p>
            <a:r>
              <a:rPr lang="en-US" altLang="zh-CN" sz="1600" b="1" dirty="0">
                <a:solidFill>
                  <a:srgbClr val="7F0055"/>
                </a:solidFill>
                <a:latin typeface="Consolas" panose="020B0609020204030204" pitchFamily="49" charset="0"/>
              </a:rPr>
              <a:t>public</a:t>
            </a:r>
            <a:r>
              <a:rPr lang="en-US" altLang="zh-CN" sz="1600" b="1" dirty="0">
                <a:solidFill>
                  <a:srgbClr val="000000"/>
                </a:solidFill>
                <a:latin typeface="Consolas" panose="020B0609020204030204" pitchFamily="49" charset="0"/>
              </a:rPr>
              <a:t> </a:t>
            </a:r>
            <a:r>
              <a:rPr lang="en-US" altLang="zh-CN" sz="1600" b="1" dirty="0" err="1">
                <a:solidFill>
                  <a:srgbClr val="7F0055"/>
                </a:solidFill>
                <a:latin typeface="Consolas" panose="020B0609020204030204" pitchFamily="49" charset="0"/>
              </a:rPr>
              <a:t>boolean</a:t>
            </a:r>
            <a:r>
              <a:rPr lang="en-US" altLang="zh-CN" sz="1600" b="1" dirty="0">
                <a:solidFill>
                  <a:srgbClr val="000000"/>
                </a:solidFill>
                <a:latin typeface="Consolas" panose="020B0609020204030204" pitchFamily="49" charset="0"/>
              </a:rPr>
              <a:t> </a:t>
            </a:r>
            <a:r>
              <a:rPr lang="en-US" altLang="zh-CN" sz="1600" b="1" dirty="0" err="1">
                <a:solidFill>
                  <a:srgbClr val="FF0000"/>
                </a:solidFill>
                <a:latin typeface="Consolas" panose="020B0609020204030204" pitchFamily="49" charset="0"/>
              </a:rPr>
              <a:t>canLogin</a:t>
            </a:r>
            <a:r>
              <a:rPr lang="en-US" altLang="zh-CN" sz="1600" b="1" dirty="0">
                <a:solidFill>
                  <a:srgbClr val="000000"/>
                </a:solidFill>
                <a:latin typeface="Consolas" panose="020B0609020204030204" pitchFamily="49" charset="0"/>
              </a:rPr>
              <a:t>(User </a:t>
            </a:r>
            <a:r>
              <a:rPr lang="en-US" altLang="zh-CN" sz="1600" b="1" dirty="0">
                <a:solidFill>
                  <a:srgbClr val="6A3E3E"/>
                </a:solidFill>
                <a:latin typeface="Consolas" panose="020B0609020204030204" pitchFamily="49" charset="0"/>
              </a:rPr>
              <a:t>user</a:t>
            </a:r>
            <a:r>
              <a:rPr lang="en-US" altLang="zh-CN" sz="1600" b="1" dirty="0">
                <a:solidFill>
                  <a:srgbClr val="000000"/>
                </a:solidFill>
                <a:latin typeface="Consolas" panose="020B0609020204030204" pitchFamily="49" charset="0"/>
              </a:rPr>
              <a:t>) {</a:t>
            </a:r>
          </a:p>
          <a:p>
            <a:pPr lvl="1"/>
            <a:r>
              <a:rPr lang="en-US" altLang="zh-CN" sz="1600" b="1" dirty="0">
                <a:solidFill>
                  <a:srgbClr val="7F0055"/>
                </a:solidFill>
                <a:latin typeface="Consolas" panose="020B0609020204030204" pitchFamily="49" charset="0"/>
              </a:rPr>
              <a:t>if</a:t>
            </a:r>
            <a:r>
              <a:rPr lang="en-US" altLang="zh-CN" sz="1600" b="1" dirty="0">
                <a:solidFill>
                  <a:srgbClr val="000000"/>
                </a:solidFill>
                <a:latin typeface="Consolas" panose="020B0609020204030204" pitchFamily="49" charset="0"/>
              </a:rPr>
              <a:t> (</a:t>
            </a:r>
            <a:r>
              <a:rPr lang="en-US" altLang="zh-CN" sz="1600" b="1" dirty="0">
                <a:solidFill>
                  <a:srgbClr val="2A00FF"/>
                </a:solidFill>
                <a:latin typeface="Consolas" panose="020B0609020204030204" pitchFamily="49" charset="0"/>
              </a:rPr>
              <a:t>"</a:t>
            </a:r>
            <a:r>
              <a:rPr lang="en-US" altLang="zh-CN" sz="1600" b="1" dirty="0" err="1">
                <a:solidFill>
                  <a:srgbClr val="2A00FF"/>
                </a:solidFill>
                <a:latin typeface="Consolas" panose="020B0609020204030204" pitchFamily="49" charset="0"/>
              </a:rPr>
              <a:t>yang"</a:t>
            </a:r>
            <a:r>
              <a:rPr lang="en-US" altLang="zh-CN" sz="1600" b="1" dirty="0" err="1">
                <a:solidFill>
                  <a:srgbClr val="000000"/>
                </a:solidFill>
                <a:latin typeface="Consolas" panose="020B0609020204030204" pitchFamily="49" charset="0"/>
              </a:rPr>
              <a:t>.equals</a:t>
            </a:r>
            <a:r>
              <a:rPr lang="en-US" altLang="zh-CN" sz="1600" b="1" dirty="0">
                <a:solidFill>
                  <a:srgbClr val="000000"/>
                </a:solidFill>
                <a:latin typeface="Consolas" panose="020B0609020204030204" pitchFamily="49" charset="0"/>
              </a:rPr>
              <a:t>(</a:t>
            </a:r>
            <a:r>
              <a:rPr lang="en-US" altLang="zh-CN" sz="1600" b="1" dirty="0" err="1">
                <a:solidFill>
                  <a:srgbClr val="6A3E3E"/>
                </a:solidFill>
                <a:latin typeface="Consolas" panose="020B0609020204030204" pitchFamily="49" charset="0"/>
              </a:rPr>
              <a:t>user</a:t>
            </a:r>
            <a:r>
              <a:rPr lang="en-US" altLang="zh-CN" sz="1600" b="1" dirty="0" err="1">
                <a:solidFill>
                  <a:srgbClr val="000000"/>
                </a:solidFill>
                <a:latin typeface="Consolas" panose="020B0609020204030204" pitchFamily="49" charset="0"/>
              </a:rPr>
              <a:t>.getUserName</a:t>
            </a:r>
            <a:r>
              <a:rPr lang="en-US" altLang="zh-CN" sz="1600" b="1" dirty="0">
                <a:solidFill>
                  <a:srgbClr val="000000"/>
                </a:solidFill>
                <a:latin typeface="Consolas" panose="020B0609020204030204" pitchFamily="49" charset="0"/>
              </a:rPr>
              <a:t>()) &amp;&amp; </a:t>
            </a:r>
            <a:r>
              <a:rPr lang="en-US" altLang="zh-CN" sz="1600" b="1" dirty="0">
                <a:solidFill>
                  <a:srgbClr val="2A00FF"/>
                </a:solidFill>
                <a:latin typeface="Consolas" panose="020B0609020204030204" pitchFamily="49" charset="0"/>
              </a:rPr>
              <a:t>"123"</a:t>
            </a:r>
            <a:r>
              <a:rPr lang="en-US" altLang="zh-CN" sz="1600" b="1" dirty="0">
                <a:solidFill>
                  <a:srgbClr val="000000"/>
                </a:solidFill>
                <a:latin typeface="Consolas" panose="020B0609020204030204" pitchFamily="49" charset="0"/>
              </a:rPr>
              <a:t>.equals(</a:t>
            </a:r>
            <a:r>
              <a:rPr lang="en-US" altLang="zh-CN" sz="1600" b="1" dirty="0" err="1">
                <a:solidFill>
                  <a:srgbClr val="6A3E3E"/>
                </a:solidFill>
                <a:latin typeface="Consolas" panose="020B0609020204030204" pitchFamily="49" charset="0"/>
              </a:rPr>
              <a:t>user</a:t>
            </a:r>
            <a:r>
              <a:rPr lang="en-US" altLang="zh-CN" sz="1600" b="1" dirty="0" err="1">
                <a:solidFill>
                  <a:srgbClr val="000000"/>
                </a:solidFill>
                <a:latin typeface="Consolas" panose="020B0609020204030204" pitchFamily="49" charset="0"/>
              </a:rPr>
              <a:t>.getPassword</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true</a:t>
            </a:r>
            <a:r>
              <a:rPr lang="en-US" altLang="zh-CN" sz="1600" b="1" dirty="0">
                <a:solidFill>
                  <a:srgbClr val="000000"/>
                </a:solidFill>
                <a:latin typeface="Consolas" panose="020B0609020204030204" pitchFamily="49" charset="0"/>
              </a:rPr>
              <a:t>;</a:t>
            </a:r>
          </a:p>
          <a:p>
            <a:pPr lvl="1"/>
            <a:r>
              <a:rPr lang="en-US" altLang="zh-CN" sz="1600" b="1" dirty="0">
                <a:solidFill>
                  <a:srgbClr val="7F0055"/>
                </a:solidFill>
                <a:latin typeface="Consolas" panose="020B0609020204030204" pitchFamily="49" charset="0"/>
              </a:rPr>
              <a:t>else</a:t>
            </a:r>
          </a:p>
          <a:p>
            <a:pPr lvl="1"/>
            <a:r>
              <a:rPr lang="en-US" altLang="zh-CN" sz="1600" b="1" dirty="0">
                <a:solidFill>
                  <a:srgbClr val="7F0055"/>
                </a:solidFill>
                <a:latin typeface="Consolas" panose="020B0609020204030204" pitchFamily="49" charset="0"/>
              </a:rPr>
              <a:t>	return</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false</a:t>
            </a:r>
            <a:r>
              <a:rPr lang="en-US" altLang="zh-CN" sz="1600" b="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p>
        </p:txBody>
      </p:sp>
      <p:cxnSp>
        <p:nvCxnSpPr>
          <p:cNvPr id="21" name="直接箭头连接符 20"/>
          <p:cNvCxnSpPr/>
          <p:nvPr/>
        </p:nvCxnSpPr>
        <p:spPr bwMode="auto">
          <a:xfrm>
            <a:off x="4943872" y="3068960"/>
            <a:ext cx="864096" cy="504056"/>
          </a:xfrm>
          <a:prstGeom prst="straightConnector1">
            <a:avLst/>
          </a:prstGeom>
          <a:noFill/>
          <a:ln w="9525" cap="flat" cmpd="sng" algn="ctr">
            <a:solidFill>
              <a:schemeClr val="tx1"/>
            </a:solidFill>
            <a:prstDash val="solid"/>
            <a:round/>
            <a:headEnd type="none" w="med" len="med"/>
            <a:tailEnd type="triangle"/>
          </a:ln>
          <a:effectLst/>
        </p:spPr>
      </p:cxnSp>
      <p:cxnSp>
        <p:nvCxnSpPr>
          <p:cNvPr id="24" name="直接箭头连接符 23"/>
          <p:cNvCxnSpPr/>
          <p:nvPr/>
        </p:nvCxnSpPr>
        <p:spPr bwMode="auto">
          <a:xfrm flipV="1">
            <a:off x="5303912" y="4077072"/>
            <a:ext cx="504056" cy="1152128"/>
          </a:xfrm>
          <a:prstGeom prst="straightConnector1">
            <a:avLst/>
          </a:prstGeom>
          <a:noFill/>
          <a:ln w="9525" cap="flat" cmpd="sng" algn="ctr">
            <a:solidFill>
              <a:schemeClr val="tx1"/>
            </a:solidFill>
            <a:prstDash val="solid"/>
            <a:round/>
            <a:headEnd type="none" w="med" len="med"/>
            <a:tailEnd type="triangle"/>
          </a:ln>
          <a:effectLst/>
        </p:spPr>
      </p:cxnSp>
      <p:sp>
        <p:nvSpPr>
          <p:cNvPr id="27" name="矩形 26"/>
          <p:cNvSpPr/>
          <p:nvPr/>
        </p:nvSpPr>
        <p:spPr>
          <a:xfrm>
            <a:off x="5989167" y="3430741"/>
            <a:ext cx="3228925" cy="923330"/>
          </a:xfrm>
          <a:prstGeom prst="rect">
            <a:avLst/>
          </a:prstGeom>
          <a:solidFill>
            <a:sysClr val="window" lastClr="FFFFFF"/>
          </a:solidFill>
          <a:ln w="25400" cap="flat" cmpd="sng" algn="ctr">
            <a:solidFill>
              <a:srgbClr val="9BBB59"/>
            </a:solidFill>
            <a:prstDash val="solid"/>
          </a:ln>
          <a:effectLst/>
        </p:spPr>
        <p:txBody>
          <a:bodyPr wrap="square">
            <a:spAutoFit/>
          </a:bodyPr>
          <a:lstStyle/>
          <a:p>
            <a:pPr>
              <a:defRPr/>
            </a:pPr>
            <a:r>
              <a:rPr lang="zh-CN" altLang="en-US" kern="0" dirty="0">
                <a:solidFill>
                  <a:prstClr val="black"/>
                </a:solidFill>
                <a:latin typeface="Calibri"/>
                <a:ea typeface="宋体" panose="02010600030101010101" pitchFamily="2" charset="-122"/>
              </a:rPr>
              <a:t>方法名相同，但参数个数，参数类型均不同（二者满足至少满足其一即构成方法重载）</a:t>
            </a:r>
          </a:p>
        </p:txBody>
      </p:sp>
    </p:spTree>
    <p:extLst>
      <p:ext uri="{BB962C8B-B14F-4D97-AF65-F5344CB8AC3E}">
        <p14:creationId xmlns:p14="http://schemas.microsoft.com/office/powerpoint/2010/main" val="396068953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4.xml><?xml version="1.0" encoding="utf-8"?>
<a:theme xmlns:a="http://schemas.openxmlformats.org/drawingml/2006/main" name="7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主题1">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F468B545-496B-4AE2-ACD4-A32F42BBE4AB}" vid="{41D5D3F8-880D-4D9A-AE28-D266E6A574F1}"/>
    </a:ext>
  </a:extLst>
</a:theme>
</file>

<file path=ppt/theme/theme6.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主题1">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D1DD6014-44FA-4253-98BC-9FD02F5581D3}" vid="{B2A01BA7-786C-42A5-8CF7-E8D12FB43CAB}"/>
    </a:ext>
  </a:extLst>
</a:theme>
</file>

<file path=ppt/theme/theme8.xml><?xml version="1.0" encoding="utf-8"?>
<a:theme xmlns:a="http://schemas.openxmlformats.org/drawingml/2006/main" name="2_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ppt主题_希望是最后一版</Template>
  <TotalTime>6881</TotalTime>
  <Words>3562</Words>
  <Application>Microsoft Office PowerPoint</Application>
  <PresentationFormat>宽屏</PresentationFormat>
  <Paragraphs>657</Paragraphs>
  <Slides>57</Slides>
  <Notes>35</Notes>
  <HiddenSlides>0</HiddenSlides>
  <MMClips>0</MMClips>
  <ScaleCrop>false</ScaleCrop>
  <HeadingPairs>
    <vt:vector size="6" baseType="variant">
      <vt:variant>
        <vt:lpstr>已用的字体</vt:lpstr>
      </vt:variant>
      <vt:variant>
        <vt:i4>15</vt:i4>
      </vt:variant>
      <vt:variant>
        <vt:lpstr>主题</vt:lpstr>
      </vt:variant>
      <vt:variant>
        <vt:i4>8</vt:i4>
      </vt:variant>
      <vt:variant>
        <vt:lpstr>幻灯片标题</vt:lpstr>
      </vt:variant>
      <vt:variant>
        <vt:i4>57</vt:i4>
      </vt:variant>
    </vt:vector>
  </HeadingPairs>
  <TitlesOfParts>
    <vt:vector size="80" baseType="lpstr">
      <vt:lpstr>-apple-system</vt:lpstr>
      <vt:lpstr>Arial Unicode MS</vt:lpstr>
      <vt:lpstr>Helvetica Neue</vt:lpstr>
      <vt:lpstr>HP Simplified</vt:lpstr>
      <vt:lpstr>PingFang SC</vt:lpstr>
      <vt:lpstr>华文细黑</vt:lpstr>
      <vt:lpstr>宋体</vt:lpstr>
      <vt:lpstr>微软雅黑</vt:lpstr>
      <vt:lpstr>Arial</vt:lpstr>
      <vt:lpstr>Calibri</vt:lpstr>
      <vt:lpstr>Consolas</vt:lpstr>
      <vt:lpstr>Courier New</vt:lpstr>
      <vt:lpstr>Tahoma</vt:lpstr>
      <vt:lpstr>Times New Roman</vt:lpstr>
      <vt:lpstr>Wingdings</vt:lpstr>
      <vt:lpstr>ppt主题</vt:lpstr>
      <vt:lpstr>6_自定义设计方案</vt:lpstr>
      <vt:lpstr>1_ppt主题</vt:lpstr>
      <vt:lpstr>7_自定义设计方案</vt:lpstr>
      <vt:lpstr>主题1</vt:lpstr>
      <vt:lpstr>8_自定义设计方案</vt:lpstr>
      <vt:lpstr>1_主题1</vt:lpstr>
      <vt:lpstr>2_ppt主题</vt:lpstr>
      <vt:lpstr> 多态</vt:lpstr>
      <vt:lpstr>什么是多态</vt:lpstr>
      <vt:lpstr>什么是多态</vt:lpstr>
      <vt:lpstr>重载</vt:lpstr>
      <vt:lpstr>重载</vt:lpstr>
      <vt:lpstr>构造方法重载—引入</vt:lpstr>
      <vt:lpstr>构造方法重载—引入</vt:lpstr>
      <vt:lpstr>构造方法重载</vt:lpstr>
      <vt:lpstr>普通方法重载</vt:lpstr>
      <vt:lpstr>普通方法重载—测试</vt:lpstr>
      <vt:lpstr>重载应用场景</vt:lpstr>
      <vt:lpstr>重载注意事项1</vt:lpstr>
      <vt:lpstr>重载注意事项2</vt:lpstr>
      <vt:lpstr>重载注意事项3</vt:lpstr>
      <vt:lpstr>重写</vt:lpstr>
      <vt:lpstr>重写</vt:lpstr>
      <vt:lpstr>重写引入案例</vt:lpstr>
      <vt:lpstr>重写引入案例</vt:lpstr>
      <vt:lpstr>重写引入案例</vt:lpstr>
      <vt:lpstr>再谈向上转型</vt:lpstr>
      <vt:lpstr>多态的必要条件（重写）</vt:lpstr>
      <vt:lpstr>重写案例</vt:lpstr>
      <vt:lpstr>重写应用场景</vt:lpstr>
      <vt:lpstr>重写应用场景</vt:lpstr>
      <vt:lpstr>重写应用场景—测试</vt:lpstr>
      <vt:lpstr>重写应用场景</vt:lpstr>
      <vt:lpstr>重写注意事项1</vt:lpstr>
      <vt:lpstr>重写注意事项2</vt:lpstr>
      <vt:lpstr>重写注意事项3</vt:lpstr>
      <vt:lpstr>重写注意事项4</vt:lpstr>
      <vt:lpstr>重写注意事项5</vt:lpstr>
      <vt:lpstr>多态不适用场景</vt:lpstr>
      <vt:lpstr>多态不适用场景</vt:lpstr>
      <vt:lpstr>总结</vt:lpstr>
      <vt:lpstr>总结—多态优势</vt:lpstr>
      <vt:lpstr>final 关键字</vt:lpstr>
      <vt:lpstr>final关键字</vt:lpstr>
      <vt:lpstr>final关键字</vt:lpstr>
      <vt:lpstr>final关键字</vt:lpstr>
      <vt:lpstr>练习</vt:lpstr>
      <vt:lpstr>static关键字</vt:lpstr>
      <vt:lpstr>static关键字</vt:lpstr>
      <vt:lpstr>static关键字</vt:lpstr>
      <vt:lpstr>PowerPoint 演示文稿</vt:lpstr>
      <vt:lpstr>类变量</vt:lpstr>
      <vt:lpstr>类变量</vt:lpstr>
      <vt:lpstr>类方法</vt:lpstr>
      <vt:lpstr>类方法</vt:lpstr>
      <vt:lpstr>类方法</vt:lpstr>
      <vt:lpstr>类方法</vt:lpstr>
      <vt:lpstr>类属性、类方法的作用</vt:lpstr>
      <vt:lpstr>静态初始化</vt:lpstr>
      <vt:lpstr>静态初始化</vt:lpstr>
      <vt:lpstr>对象类型转换</vt:lpstr>
      <vt:lpstr>对象类型转换</vt:lpstr>
      <vt:lpstr>对象类型转换</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Yang, Ying-Ying (Catherine)</dc:creator>
  <cp:lastModifiedBy>HP</cp:lastModifiedBy>
  <cp:revision>699</cp:revision>
  <dcterms:created xsi:type="dcterms:W3CDTF">2013-06-24T06:21:02Z</dcterms:created>
  <dcterms:modified xsi:type="dcterms:W3CDTF">2019-01-08T05:13:11Z</dcterms:modified>
</cp:coreProperties>
</file>