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86" r:id="rId4"/>
    <p:sldId id="344" r:id="rId5"/>
    <p:sldId id="382" r:id="rId6"/>
    <p:sldId id="345" r:id="rId7"/>
    <p:sldId id="394" r:id="rId8"/>
    <p:sldId id="347" r:id="rId9"/>
    <p:sldId id="383" r:id="rId10"/>
    <p:sldId id="370" r:id="rId11"/>
    <p:sldId id="396" r:id="rId12"/>
    <p:sldId id="397" r:id="rId13"/>
    <p:sldId id="398" r:id="rId14"/>
    <p:sldId id="399" r:id="rId15"/>
    <p:sldId id="400" r:id="rId16"/>
    <p:sldId id="372" r:id="rId17"/>
    <p:sldId id="401" r:id="rId18"/>
    <p:sldId id="388" r:id="rId19"/>
    <p:sldId id="392" r:id="rId20"/>
    <p:sldId id="371" r:id="rId21"/>
    <p:sldId id="393" r:id="rId22"/>
    <p:sldId id="402" r:id="rId23"/>
    <p:sldId id="408" r:id="rId24"/>
    <p:sldId id="403" r:id="rId25"/>
    <p:sldId id="404" r:id="rId26"/>
    <p:sldId id="406" r:id="rId27"/>
    <p:sldId id="407" r:id="rId28"/>
    <p:sldId id="259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2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7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sort(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a[]){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a.length;i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j=0;j&lt;a.length-i-1;j++){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if(a[j]&lt;a[j+1])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swap(a[j], a[j+1]);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//if(a[j]&lt;a[j+1]){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a[j];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//a[j]=a[j+1];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//a[j+1]=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swap(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a1,int a2){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a1;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a1=a2;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a2=temp;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3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可以提炼最大值，最小值方法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1.vsd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Array_Demo01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对数组进行动态</a:t>
            </a:r>
            <a:r>
              <a:rPr lang="zh-CN" altLang="zh-CN" dirty="0" smtClean="0"/>
              <a:t>初始化</a:t>
            </a:r>
            <a:r>
              <a:rPr lang="zh-CN" altLang="en-US" dirty="0" smtClean="0"/>
              <a:t>并输出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03872" y="2109531"/>
            <a:ext cx="6061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编译、运行，并根据运行结果，思考以下问题：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arenBoth"/>
            </a:pP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输出的数组元素为什么全部为</a:t>
            </a:r>
            <a:r>
              <a:rPr lang="en-US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？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arenBoth"/>
            </a:pPr>
            <a:r>
              <a:rPr lang="en-US" altLang="zh-CN" kern="100" dirty="0" err="1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arr</a:t>
            </a:r>
            <a:r>
              <a:rPr lang="en-US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);</a:t>
            </a: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为什么会打印出地址？</a:t>
            </a:r>
          </a:p>
        </p:txBody>
      </p:sp>
    </p:spTree>
    <p:extLst>
      <p:ext uri="{BB962C8B-B14F-4D97-AF65-F5344CB8AC3E}">
        <p14:creationId xmlns:p14="http://schemas.microsoft.com/office/powerpoint/2010/main" val="1430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动态初始化数组时，由系统给出初始值，初始值为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看下图所示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06726" y="251364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34127"/>
              </p:ext>
            </p:extLst>
          </p:nvPr>
        </p:nvGraphicFramePr>
        <p:xfrm>
          <a:off x="3006726" y="2713703"/>
          <a:ext cx="597217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3" imgW="7134267" imgH="4800499" progId="Visio.Drawing.15">
                  <p:embed/>
                </p:oleObj>
              </mc:Choice>
              <mc:Fallback>
                <p:oleObj r:id="rId3" imgW="7134267" imgH="48004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6" y="2713703"/>
                        <a:ext cx="5972175" cy="401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Array_Demo02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0634" y="1589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96092"/>
              </p:ext>
            </p:extLst>
          </p:nvPr>
        </p:nvGraphicFramePr>
        <p:xfrm>
          <a:off x="2600634" y="1789114"/>
          <a:ext cx="59721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3" imgW="6943689" imgH="5010237" progId="Visio.Drawing.15">
                  <p:embed/>
                </p:oleObj>
              </mc:Choice>
              <mc:Fallback>
                <p:oleObj r:id="rId3" imgW="6943689" imgH="50102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634" y="1789114"/>
                        <a:ext cx="59721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Array_Demo03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1575" y="5619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69819"/>
              </p:ext>
            </p:extLst>
          </p:nvPr>
        </p:nvGraphicFramePr>
        <p:xfrm>
          <a:off x="3131575" y="762001"/>
          <a:ext cx="5972175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3" imgW="6943689" imgH="6886545" progId="Visio.Drawing.15">
                  <p:embed/>
                </p:oleObj>
              </mc:Choice>
              <mc:Fallback>
                <p:oleObj r:id="rId3" imgW="6943689" imgH="68865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575" y="762001"/>
                        <a:ext cx="5972175" cy="593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4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Array_Demo04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1575" y="5619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1575" y="69959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46863"/>
              </p:ext>
            </p:extLst>
          </p:nvPr>
        </p:nvGraphicFramePr>
        <p:xfrm>
          <a:off x="3131575" y="899651"/>
          <a:ext cx="5972175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3" imgW="6943689" imgH="6524565" progId="Visio.Drawing.15">
                  <p:embed/>
                </p:oleObj>
              </mc:Choice>
              <mc:Fallback>
                <p:oleObj r:id="rId3" imgW="6943689" imgH="65245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575" y="899651"/>
                        <a:ext cx="5972175" cy="561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7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静态初始化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847370" y="1148182"/>
            <a:ext cx="8677910" cy="479128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静态初始化：初始化时指定每个数组元素的初始值，由系统决定数组</a:t>
            </a:r>
            <a:r>
              <a:rPr lang="zh-CN" altLang="en-US" sz="2400" dirty="0"/>
              <a:t>长度</a:t>
            </a:r>
            <a:endParaRPr lang="en-US" altLang="zh-CN" sz="2400" dirty="0"/>
          </a:p>
          <a:p>
            <a:r>
              <a:rPr lang="zh-CN" altLang="en-US" sz="2400" dirty="0"/>
              <a:t>格式：</a:t>
            </a:r>
          </a:p>
          <a:p>
            <a:r>
              <a:rPr lang="zh-CN" altLang="en-US" sz="2400" dirty="0"/>
              <a:t>数据类型</a:t>
            </a:r>
            <a:r>
              <a:rPr lang="en-US" altLang="zh-CN" sz="2400" dirty="0"/>
              <a:t>[] </a:t>
            </a:r>
            <a:r>
              <a:rPr lang="zh-CN" altLang="en-US" sz="2400" dirty="0"/>
              <a:t>数组名 </a:t>
            </a:r>
            <a:r>
              <a:rPr lang="en-US" altLang="zh-CN" sz="2400" dirty="0"/>
              <a:t>= new 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[]{</a:t>
            </a:r>
            <a:r>
              <a:rPr lang="zh-CN" altLang="en-US" sz="2400" dirty="0"/>
              <a:t>元素</a:t>
            </a:r>
            <a:r>
              <a:rPr lang="en-US" altLang="zh-CN" sz="2400" dirty="0"/>
              <a:t>1,</a:t>
            </a:r>
            <a:r>
              <a:rPr lang="zh-CN" altLang="en-US" sz="2400" dirty="0"/>
              <a:t>元素</a:t>
            </a:r>
            <a:r>
              <a:rPr lang="en-US" altLang="zh-CN" sz="2400" dirty="0"/>
              <a:t>2,…};</a:t>
            </a:r>
            <a:endParaRPr lang="zh-CN" altLang="en-US" sz="2400" dirty="0"/>
          </a:p>
          <a:p>
            <a:r>
              <a:rPr lang="zh-CN" altLang="en-US" sz="2400" dirty="0"/>
              <a:t>举例：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  <a:endParaRPr lang="zh-CN" altLang="en-US" sz="2400" dirty="0"/>
          </a:p>
          <a:p>
            <a:r>
              <a:rPr lang="zh-CN" altLang="en-US" sz="2400" dirty="0"/>
              <a:t>解释：定义了一个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类型的数组，这个数组中可以存放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类型的值，并且值分别是</a:t>
            </a:r>
            <a:r>
              <a:rPr lang="en-US" altLang="zh-CN" sz="2400" dirty="0"/>
              <a:t>1,2,3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其实这种写法还有一个简化的写法：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{1,2,3};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5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Array_Demo05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51793"/>
              </p:ext>
            </p:extLst>
          </p:nvPr>
        </p:nvGraphicFramePr>
        <p:xfrm>
          <a:off x="2120388" y="1974390"/>
          <a:ext cx="8547613" cy="414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Visio" r:id="rId4" imgW="6943689" imgH="3371740" progId="Visio.Drawing.15">
                  <p:embed/>
                </p:oleObj>
              </mc:Choice>
              <mc:Fallback>
                <p:oleObj name="Visio" r:id="rId4" imgW="6943689" imgH="33717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388" y="1974390"/>
                        <a:ext cx="8547613" cy="41442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90090" y="886850"/>
            <a:ext cx="8677910" cy="345630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[] a = </a:t>
            </a:r>
            <a:r>
              <a:rPr lang="en-US" altLang="zh-CN" sz="2400" u="sng" dirty="0"/>
              <a:t>new </a:t>
            </a:r>
            <a:r>
              <a:rPr lang="en-US" altLang="zh-CN" sz="2400" u="sng" dirty="0" err="1"/>
              <a:t>int</a:t>
            </a:r>
            <a:r>
              <a:rPr lang="en-US" altLang="zh-CN" sz="2400" u="sng" dirty="0"/>
              <a:t>[];</a:t>
            </a:r>
            <a:r>
              <a:rPr lang="zh-CN" altLang="en-US" sz="2400" u="sng" dirty="0"/>
              <a:t>   </a:t>
            </a:r>
            <a:r>
              <a:rPr lang="en-US" altLang="zh-CN" sz="2400" u="sng" dirty="0">
                <a:solidFill>
                  <a:srgbClr val="FF0000"/>
                </a:solidFill>
              </a:rPr>
              <a:t>new</a:t>
            </a:r>
            <a:r>
              <a:rPr lang="zh-CN" altLang="en-US" sz="2400" u="sng" dirty="0">
                <a:solidFill>
                  <a:srgbClr val="FF0000"/>
                </a:solidFill>
              </a:rPr>
              <a:t>的时候就要分配内存，不指定就不知道分配多少</a:t>
            </a:r>
            <a:endParaRPr lang="en-US" altLang="zh-CN" sz="2400" u="sng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r>
              <a:rPr lang="zh-CN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数组一旦初始化，长度不可变。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长度确定下来了！！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！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u="sng" dirty="0"/>
              <a:t>a ={1,2,3</a:t>
            </a:r>
            <a:r>
              <a:rPr lang="en-US" altLang="zh-CN" sz="2400" u="sng" dirty="0"/>
              <a:t>};</a:t>
            </a:r>
            <a:r>
              <a:rPr lang="zh-CN" altLang="en-US" sz="2400" u="sng" dirty="0"/>
              <a:t>也可以</a:t>
            </a:r>
            <a:endParaRPr lang="en-US" altLang="zh-CN" sz="2400" u="sng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a</a:t>
            </a:r>
          </a:p>
          <a:p>
            <a:r>
              <a:rPr lang="en-US" altLang="zh-CN" sz="2400" dirty="0"/>
              <a:t>a</a:t>
            </a:r>
            <a:r>
              <a:rPr lang="en-US" altLang="zh-CN" sz="2400" dirty="0"/>
              <a:t>=</a:t>
            </a:r>
            <a:r>
              <a:rPr lang="en-US" altLang="zh-CN" sz="2400" u="sng" dirty="0"/>
              <a:t>{</a:t>
            </a:r>
            <a:r>
              <a:rPr lang="en-US" altLang="zh-CN" sz="2400" u="sng" dirty="0"/>
              <a:t>1,2,3</a:t>
            </a:r>
            <a:r>
              <a:rPr lang="en-US" altLang="zh-CN" sz="2400" u="sng" dirty="0"/>
              <a:t>};</a:t>
            </a:r>
            <a:r>
              <a:rPr lang="zh-CN" altLang="en-US" sz="2400" u="sng" dirty="0"/>
              <a:t>错误</a:t>
            </a:r>
            <a:endParaRPr lang="en-US" altLang="zh-CN" sz="2400" u="sng" dirty="0"/>
          </a:p>
          <a:p>
            <a:endParaRPr lang="en-US" altLang="zh-CN" sz="2400" u="sng" dirty="0"/>
          </a:p>
          <a:p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16824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思考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90090" y="886850"/>
            <a:ext cx="8677910" cy="3456305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u="sng" dirty="0"/>
              <a:t>a;</a:t>
            </a:r>
          </a:p>
          <a:p>
            <a:r>
              <a:rPr lang="en-US" altLang="zh-CN" sz="2400" dirty="0"/>
              <a:t>a=new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[3];</a:t>
            </a:r>
          </a:p>
          <a:p>
            <a:r>
              <a:rPr lang="en-US" altLang="zh-CN" sz="2400" dirty="0"/>
              <a:t>a=new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[4</a:t>
            </a:r>
            <a:r>
              <a:rPr lang="en-US" altLang="zh-CN" sz="2400" dirty="0"/>
              <a:t>];</a:t>
            </a:r>
            <a:r>
              <a:rPr lang="zh-CN" altLang="en-US" sz="2400" dirty="0"/>
              <a:t>这样行不行            这时候访问</a:t>
            </a:r>
            <a:r>
              <a:rPr lang="en-US" altLang="zh-CN" sz="2400" dirty="0"/>
              <a:t>a[4]</a:t>
            </a:r>
            <a:r>
              <a:rPr lang="zh-CN" altLang="en-US" sz="2400" dirty="0"/>
              <a:t>行吗</a:t>
            </a:r>
            <a:endParaRPr lang="en-US" altLang="zh-CN" sz="2400" dirty="0"/>
          </a:p>
          <a:p>
            <a:endParaRPr lang="en-US" altLang="zh-CN" sz="2400" u="sng" dirty="0"/>
          </a:p>
          <a:p>
            <a:endParaRPr lang="en-US" altLang="zh-CN" sz="2400" u="sng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u="sng" dirty="0"/>
              <a:t>a;</a:t>
            </a:r>
          </a:p>
          <a:p>
            <a:r>
              <a:rPr lang="en-US" altLang="zh-CN" sz="2400" dirty="0"/>
              <a:t>a=new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/>
              <a:t>a=new String[4];//</a:t>
            </a:r>
            <a:r>
              <a:rPr lang="zh-CN" altLang="en-US" sz="2400" dirty="0"/>
              <a:t>错误</a:t>
            </a:r>
            <a:endParaRPr lang="en-US" altLang="zh-CN" sz="2400" dirty="0"/>
          </a:p>
          <a:p>
            <a:endParaRPr lang="en-US" altLang="zh-CN" sz="2400" u="sng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a 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b=new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(a==b);</a:t>
            </a:r>
            <a:endParaRPr lang="en-US" altLang="zh-CN" sz="2400" u="sng" dirty="0"/>
          </a:p>
          <a:p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10364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数组常见问题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48815" y="1565276"/>
            <a:ext cx="8677910" cy="3456305"/>
          </a:xfrm>
        </p:spPr>
        <p:txBody>
          <a:bodyPr>
            <a:noAutofit/>
          </a:bodyPr>
          <a:lstStyle/>
          <a:p>
            <a:r>
              <a:rPr lang="zh-CN" altLang="en-US" dirty="0"/>
              <a:t>数组索引</a:t>
            </a:r>
            <a:r>
              <a:rPr lang="zh-CN" altLang="en-US" dirty="0" smtClean="0"/>
              <a:t>越界</a:t>
            </a:r>
            <a:endParaRPr lang="en-US" altLang="zh-CN" dirty="0" smtClean="0"/>
          </a:p>
          <a:p>
            <a:pPr lvl="1"/>
            <a:r>
              <a:rPr lang="en-US" altLang="zh-CN" dirty="0" err="1"/>
              <a:t>ArrayIndexOutOfBoundsException</a:t>
            </a:r>
            <a:endParaRPr lang="zh-CN" altLang="en-US" dirty="0"/>
          </a:p>
          <a:p>
            <a:pPr lvl="1"/>
            <a:r>
              <a:rPr lang="zh-CN" altLang="en-US" dirty="0"/>
              <a:t>访问到了数组中的不存在的索引时发生</a:t>
            </a:r>
          </a:p>
          <a:p>
            <a:r>
              <a:rPr lang="zh-CN" altLang="en-US" dirty="0"/>
              <a:t>空指针异常</a:t>
            </a:r>
          </a:p>
          <a:p>
            <a:pPr lvl="1"/>
            <a:r>
              <a:rPr lang="en-US" altLang="zh-CN" dirty="0" err="1"/>
              <a:t>NullPointerException</a:t>
            </a:r>
            <a:endParaRPr lang="zh-CN" altLang="en-US" dirty="0"/>
          </a:p>
          <a:p>
            <a:pPr lvl="1"/>
            <a:r>
              <a:rPr lang="zh-CN" altLang="en-US" dirty="0"/>
              <a:t>数组引用没有指向实体，却在操作实体中的元素时</a:t>
            </a:r>
          </a:p>
          <a:p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0065" y="4911213"/>
            <a:ext cx="392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参看案例</a:t>
            </a:r>
            <a:r>
              <a:rPr lang="en-US" altLang="zh-CN" dirty="0">
                <a:solidFill>
                  <a:srgbClr val="FF0000"/>
                </a:solidFill>
              </a:rPr>
              <a:t>Array_Demo06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829" y="-44244"/>
            <a:ext cx="8229600" cy="98645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659" y="1489587"/>
            <a:ext cx="4534174" cy="4955555"/>
          </a:xfrm>
        </p:spPr>
        <p:txBody>
          <a:bodyPr>
            <a:noAutofit/>
          </a:bodyPr>
          <a:lstStyle/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概念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的定义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格式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动态初始化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静态初始化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数组遍历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获取最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值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元素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逆序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元素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查找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二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维数组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72018" y="1953734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692667" y="907356"/>
            <a:ext cx="8442250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数组遍历</a:t>
            </a:r>
            <a:r>
              <a:rPr lang="en-US" altLang="zh-CN" sz="2400" dirty="0"/>
              <a:t>(</a:t>
            </a:r>
            <a:r>
              <a:rPr lang="zh-CN" altLang="en-US" sz="2400" dirty="0"/>
              <a:t>依次输出数组中的每一个元素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数组获取最值</a:t>
            </a:r>
            <a:r>
              <a:rPr lang="en-US" altLang="zh-CN" sz="2400" dirty="0"/>
              <a:t>(</a:t>
            </a:r>
            <a:r>
              <a:rPr lang="zh-CN" altLang="en-US" sz="2400" dirty="0"/>
              <a:t>获取数组中的最大值最小值</a:t>
            </a:r>
            <a:r>
              <a:rPr lang="en-US" altLang="zh-CN" sz="2400" dirty="0"/>
              <a:t>),</a:t>
            </a:r>
            <a:r>
              <a:rPr lang="zh-CN" altLang="en-US" sz="2400" dirty="0"/>
              <a:t>选参照物</a:t>
            </a:r>
            <a:endParaRPr lang="zh-CN" altLang="en-US" sz="2400" dirty="0"/>
          </a:p>
          <a:p>
            <a:r>
              <a:rPr lang="zh-CN" altLang="en-US" sz="2400" dirty="0"/>
              <a:t>数组元素逆序 </a:t>
            </a:r>
            <a:r>
              <a:rPr lang="en-US" altLang="zh-CN" sz="2400" dirty="0"/>
              <a:t>(</a:t>
            </a:r>
            <a:r>
              <a:rPr lang="zh-CN" altLang="en-US" sz="2400" dirty="0"/>
              <a:t>就是把元素对调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数组查表法</a:t>
            </a:r>
            <a:r>
              <a:rPr lang="en-US" altLang="zh-CN" sz="2400" dirty="0"/>
              <a:t>(</a:t>
            </a:r>
            <a:r>
              <a:rPr lang="zh-CN" altLang="en-US" sz="2400" dirty="0"/>
              <a:t>根据键盘录入索引</a:t>
            </a:r>
            <a:r>
              <a:rPr lang="en-US" altLang="zh-CN" sz="2400" dirty="0"/>
              <a:t>,</a:t>
            </a:r>
            <a:r>
              <a:rPr lang="zh-CN" altLang="en-US" sz="2400" dirty="0"/>
              <a:t>查找对应星期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r>
              <a:rPr lang="zh-CN" altLang="en-US" sz="2400" dirty="0"/>
              <a:t>数组元素查找</a:t>
            </a:r>
            <a:r>
              <a:rPr lang="en-US" altLang="zh-CN" sz="2400" dirty="0"/>
              <a:t>(</a:t>
            </a:r>
            <a:r>
              <a:rPr lang="zh-CN" altLang="en-US" sz="2400" dirty="0"/>
              <a:t>查找指定元素第一次在数组中出现的索引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zh-CN" altLang="en-US" sz="1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506" y="44244"/>
            <a:ext cx="56165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/>
              <a:t>数组常见</a:t>
            </a:r>
            <a:r>
              <a:rPr lang="zh-CN" altLang="en-US" sz="4000" dirty="0"/>
              <a:t>操作</a:t>
            </a:r>
            <a:endParaRPr lang="en-US" altLang="zh-CN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0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数组遍历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数组</a:t>
            </a:r>
            <a:r>
              <a:rPr lang="zh-CN" altLang="en-US" dirty="0"/>
              <a:t>排序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数组获取最</a:t>
            </a:r>
            <a:r>
              <a:rPr lang="zh-CN" altLang="zh-CN" dirty="0" smtClean="0"/>
              <a:t>值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数组元素逆序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4658" y="1040549"/>
            <a:ext cx="67990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第一种方式：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a[][]={{1,2,3},{4,5,6}};</a:t>
            </a:r>
          </a:p>
          <a:p>
            <a:pPr latinLnBrk="1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第二种方式；</a:t>
            </a:r>
          </a:p>
          <a:p>
            <a:pPr latinLnBrk="1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[4][2];</a:t>
            </a:r>
          </a:p>
          <a:p>
            <a:pPr latinLnBrk="1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=__;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分别赋值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第三种方式：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第二维的长度可以动态申请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/>
              <a:t>for 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arr3.length;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{</a:t>
            </a:r>
          </a:p>
          <a:p>
            <a:r>
              <a:rPr lang="en-US" altLang="zh-CN" sz="2400" dirty="0"/>
              <a:t>arr3[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+ 1]; // </a:t>
            </a:r>
            <a:r>
              <a:rPr lang="zh-CN" altLang="en-US" sz="2400" b="1" dirty="0"/>
              <a:t>列的长度每次都变化。每次都要重新申请空间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长度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for 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j = 0; j &lt; arr3[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].length; j++)</a:t>
            </a:r>
          </a:p>
          <a:p>
            <a:r>
              <a:rPr lang="en-US" altLang="zh-CN" sz="2400" dirty="0"/>
              <a:t>arr3[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j;</a:t>
            </a:r>
          </a:p>
          <a:p>
            <a:r>
              <a:rPr lang="en-US" altLang="zh-CN" sz="2400" dirty="0"/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二维数组遍历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1356" y="18942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73325" y="1945251"/>
            <a:ext cx="6858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0;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&lt;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arr3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arr3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].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arr3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 + </a:t>
            </a:r>
            <a:r>
              <a:rPr lang="en-US" altLang="zh-CN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"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481" y="-302505"/>
            <a:ext cx="7793038" cy="1462087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问题引入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666844" y="870155"/>
            <a:ext cx="8858312" cy="3819832"/>
          </a:xfrm>
        </p:spPr>
        <p:txBody>
          <a:bodyPr/>
          <a:lstStyle/>
          <a:p>
            <a:r>
              <a:rPr lang="zh-CN" altLang="en-US" sz="3600" dirty="0"/>
              <a:t>现在需要统计某项目组员工的工资情况，例如计算平均工资、找到最高工资等。假设该项目组有</a:t>
            </a:r>
            <a:r>
              <a:rPr lang="en-US" altLang="zh-CN" sz="3600" dirty="0"/>
              <a:t>5</a:t>
            </a:r>
            <a:r>
              <a:rPr lang="zh-CN" altLang="en-US" sz="3600" dirty="0"/>
              <a:t>名员工，你会如何解决？</a:t>
            </a:r>
          </a:p>
          <a:p>
            <a:r>
              <a:rPr lang="zh-CN" altLang="en-US" sz="3600" dirty="0"/>
              <a:t>上述问题中，如果员工人数变为</a:t>
            </a:r>
            <a:r>
              <a:rPr lang="en-US" altLang="zh-CN" sz="3600" dirty="0"/>
              <a:t>60</a:t>
            </a:r>
            <a:r>
              <a:rPr lang="zh-CN" altLang="en-US" sz="3600" dirty="0"/>
              <a:t>人，甚至更多人呢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481" y="-302505"/>
            <a:ext cx="7793038" cy="1462087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数组概念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666844" y="1899062"/>
            <a:ext cx="8858312" cy="2227266"/>
          </a:xfrm>
        </p:spPr>
        <p:txBody>
          <a:bodyPr/>
          <a:lstStyle/>
          <a:p>
            <a:pPr lvl="0"/>
            <a:r>
              <a:rPr lang="zh-CN" altLang="zh-CN" sz="2000" dirty="0"/>
              <a:t>数组是存储同一种数据类型多个元素的集合。也可以看成是一个容器。</a:t>
            </a:r>
          </a:p>
          <a:p>
            <a:r>
              <a:rPr lang="zh-CN" altLang="zh-CN" sz="2000" dirty="0"/>
              <a:t>数组既可以存储基本数据类型，也可以存储引用数据类型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sz="2400" dirty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数组一旦初始化，长度不可变</a:t>
            </a:r>
            <a:r>
              <a:rPr lang="zh-CN" altLang="en-US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。长度确定下来了！！！</a:t>
            </a:r>
            <a:endParaRPr lang="zh-CN" altLang="en-US" sz="20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36025" y="-328172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025650" y="1485458"/>
            <a:ext cx="8642350" cy="340042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一维数组的声明方式：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或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数组名；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例如：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a[];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a1;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double  b[];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Date[]c;  	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对象数组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单独声明数组时不能指定其长度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数组中元素的数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， 例如：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a[5];    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非法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FF0000"/>
                </a:solidFill>
              </a:rPr>
              <a:t>这两种定义做完了，数组中是没有元素值的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定义一个数组，并输出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27352"/>
              </p:ext>
            </p:extLst>
          </p:nvPr>
        </p:nvGraphicFramePr>
        <p:xfrm>
          <a:off x="1042989" y="1840717"/>
          <a:ext cx="8054822" cy="7808378"/>
        </p:xfrm>
        <a:graphic>
          <a:graphicData uri="http://schemas.openxmlformats.org/drawingml/2006/table">
            <a:tbl>
              <a:tblPr firstRow="1" firstCol="1" bandRow="1"/>
              <a:tblGrid>
                <a:gridCol w="8054822"/>
              </a:tblGrid>
              <a:tr h="2807383">
                <a:tc>
                  <a:txBody>
                    <a:bodyPr/>
                    <a:lstStyle/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存储同一种数据类型的多个元素的容器</a:t>
                      </a:r>
                      <a:r>
                        <a:rPr lang="zh-CN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。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定义格式</a:t>
                      </a:r>
                      <a:r>
                        <a:rPr lang="zh-CN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数据类型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数组名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     </a:t>
                      </a:r>
                      <a:r>
                        <a:rPr lang="en-US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数据类型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Tahoma" panose="020B0604030504040204" pitchFamily="34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数组名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[];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举例</a:t>
                      </a:r>
                      <a:r>
                        <a:rPr lang="zh-CN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16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定义一个</a:t>
                      </a:r>
                      <a:r>
                        <a:rPr lang="en-US" sz="16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类型的数组</a:t>
                      </a:r>
                      <a:r>
                        <a:rPr lang="en-US" sz="16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变量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  </a:t>
                      </a:r>
                      <a:r>
                        <a:rPr lang="en-US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B: </a:t>
                      </a:r>
                      <a:r>
                        <a:rPr lang="en-US" sz="16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[];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定义一个</a:t>
                      </a:r>
                      <a:r>
                        <a:rPr lang="en-US" sz="16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类型的</a:t>
                      </a:r>
                      <a:r>
                        <a:rPr lang="en-US" sz="16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数组变量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注意：效果可以认为是一样的，都是定义一个</a:t>
                      </a:r>
                      <a:r>
                        <a:rPr lang="en-US" sz="16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数组，但是念法上有些小区别。推荐使用第一种。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*/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Array_Demo01{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main(String[] </a:t>
                      </a:r>
                      <a:r>
                        <a:rPr lang="en-US" sz="1600" kern="10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){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sz="16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定义一个数组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dirty="0" err="1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1600" kern="10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1600" b="1" i="1" kern="100" dirty="0" err="1" smtClean="0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600" kern="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u="sng" kern="100" dirty="0" err="1" smtClean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37" marR="549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9938"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37" marR="549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169026" y="243253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原因分析：数组没有进行初始化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11473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数组的初始化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724619" y="929149"/>
            <a:ext cx="8677910" cy="54569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</a:rPr>
              <a:t>中的数组必须先初始化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然后才能</a:t>
            </a:r>
            <a:r>
              <a:rPr lang="zh-CN" altLang="en-US" sz="2400" dirty="0">
                <a:solidFill>
                  <a:srgbClr val="FF0000"/>
                </a:solidFill>
              </a:rPr>
              <a:t>使用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所谓初始化：就是为数组中的数组元素分配内存空间，并为每个数组元素</a:t>
            </a:r>
            <a:r>
              <a:rPr lang="zh-CN" altLang="en-US" sz="2400" dirty="0">
                <a:solidFill>
                  <a:srgbClr val="FF0000"/>
                </a:solidFill>
              </a:rPr>
              <a:t>赋值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中可以使用关键字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完成静态初始化或动态初始化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动态初始化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724619" y="929149"/>
            <a:ext cx="8677910" cy="545690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动态初始化：初始化时只指定数组长度，</a:t>
            </a:r>
            <a:r>
              <a:rPr lang="zh-CN" altLang="en-US" sz="2400" dirty="0">
                <a:solidFill>
                  <a:srgbClr val="FF0000"/>
                </a:solidFill>
              </a:rPr>
              <a:t>由系统为数组分配</a:t>
            </a:r>
            <a:r>
              <a:rPr lang="zh-CN" altLang="en-US" sz="2400" dirty="0">
                <a:solidFill>
                  <a:srgbClr val="FF0000"/>
                </a:solidFill>
              </a:rPr>
              <a:t>初始值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/>
            <a:r>
              <a:rPr lang="zh-CN" altLang="zh-CN" sz="2400" dirty="0"/>
              <a:t>格式：数据类型</a:t>
            </a:r>
            <a:r>
              <a:rPr lang="en-US" altLang="zh-CN" sz="2400" dirty="0"/>
              <a:t>[] </a:t>
            </a:r>
            <a:r>
              <a:rPr lang="zh-CN" altLang="zh-CN" sz="2400" dirty="0"/>
              <a:t>数组名 </a:t>
            </a:r>
            <a:r>
              <a:rPr lang="en-US" altLang="zh-CN" sz="2400" dirty="0"/>
              <a:t>= new </a:t>
            </a:r>
            <a:r>
              <a:rPr lang="zh-CN" altLang="zh-CN" sz="2400" dirty="0"/>
              <a:t>数据类型</a:t>
            </a:r>
            <a:r>
              <a:rPr lang="en-US" altLang="zh-CN" sz="2400" dirty="0"/>
              <a:t>[</a:t>
            </a:r>
            <a:r>
              <a:rPr lang="zh-CN" altLang="zh-CN" sz="2400" dirty="0"/>
              <a:t>数组长度</a:t>
            </a:r>
            <a:r>
              <a:rPr lang="en-US" altLang="zh-CN" sz="2400" dirty="0"/>
              <a:t>];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数组长度其实就是数组中元素的个数</a:t>
            </a:r>
          </a:p>
          <a:p>
            <a:r>
              <a:rPr lang="zh-CN" altLang="en-US" sz="2400" dirty="0"/>
              <a:t>举例：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new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[3];</a:t>
            </a:r>
            <a:endParaRPr lang="zh-CN" altLang="en-US" sz="2400" dirty="0"/>
          </a:p>
          <a:p>
            <a:r>
              <a:rPr lang="zh-CN" altLang="en-US" sz="2400" dirty="0"/>
              <a:t>解释：定义了一个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类型的数组，这个数组中可以存放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类型的值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606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808" y="-313906"/>
            <a:ext cx="7793037" cy="1462088"/>
          </a:xfrm>
        </p:spPr>
        <p:txBody>
          <a:bodyPr/>
          <a:lstStyle/>
          <a:p>
            <a:r>
              <a:rPr lang="zh-CN" altLang="en-US" dirty="0"/>
              <a:t>输出数组中元素的值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90090" y="695120"/>
            <a:ext cx="8677910" cy="601539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定义并用运算符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为之分配空间后，才可以引用数组中的某个元素；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每个数组都有一个属性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length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指明它的长度，例如：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指明数组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的长度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元素个数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/>
              <a:t>数组名和编号的配合就可以获取数组中的指定编号的元素。这个编号的专业叫法：索引（下标）</a:t>
            </a:r>
            <a:r>
              <a:rPr lang="zh-CN" altLang="en-US" sz="2000" dirty="0"/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数组元素的引用方式：数组名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数组元素下标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</a:t>
            </a: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数组元素下标可以是整型常量或整型表达式。如a[3] , b[i] , c[6*i]</a:t>
            </a:r>
          </a:p>
          <a:p>
            <a:pPr marL="0" lvl="1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数组元素下标从0开始；长度为n的数组合法下标取值范围: 0 至 n-1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1773</TotalTime>
  <Words>1066</Words>
  <Application>Microsoft Office PowerPoint</Application>
  <PresentationFormat>宽屏</PresentationFormat>
  <Paragraphs>170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ppt主题</vt:lpstr>
      <vt:lpstr>6_自定义设计方案</vt:lpstr>
      <vt:lpstr>Microsoft Visio 绘图</vt:lpstr>
      <vt:lpstr>Visio</vt:lpstr>
      <vt:lpstr> Java数组</vt:lpstr>
      <vt:lpstr>基本内容</vt:lpstr>
      <vt:lpstr>问题引入</vt:lpstr>
      <vt:lpstr>数组概念</vt:lpstr>
      <vt:lpstr>一维数组声明</vt:lpstr>
      <vt:lpstr>案例</vt:lpstr>
      <vt:lpstr>数组的初始化</vt:lpstr>
      <vt:lpstr>动态初始化</vt:lpstr>
      <vt:lpstr>输出数组中元素的值</vt:lpstr>
      <vt:lpstr>案例Array_Demo01</vt:lpstr>
      <vt:lpstr>内存结构</vt:lpstr>
      <vt:lpstr>案例Array_Demo02</vt:lpstr>
      <vt:lpstr>案例Array_Demo03</vt:lpstr>
      <vt:lpstr>案例Array_Demo04</vt:lpstr>
      <vt:lpstr>静态初始化</vt:lpstr>
      <vt:lpstr>案例Array_Demo05</vt:lpstr>
      <vt:lpstr>注意</vt:lpstr>
      <vt:lpstr>思考</vt:lpstr>
      <vt:lpstr>数组常见问题</vt:lpstr>
      <vt:lpstr>数组常见操作</vt:lpstr>
      <vt:lpstr>案例Array_Demo07</vt:lpstr>
      <vt:lpstr>案例Array_Demo07</vt:lpstr>
      <vt:lpstr>案例Array_Demo08</vt:lpstr>
      <vt:lpstr>案例Array_Demo09</vt:lpstr>
      <vt:lpstr>二维数组</vt:lpstr>
      <vt:lpstr>二维数组遍历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367</cp:revision>
  <dcterms:created xsi:type="dcterms:W3CDTF">2016-02-04T08:27:00Z</dcterms:created>
  <dcterms:modified xsi:type="dcterms:W3CDTF">2019-01-10T02:13:58Z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