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381" r:id="rId4"/>
    <p:sldId id="407" r:id="rId5"/>
    <p:sldId id="382" r:id="rId6"/>
    <p:sldId id="383" r:id="rId7"/>
    <p:sldId id="389" r:id="rId8"/>
    <p:sldId id="425" r:id="rId9"/>
    <p:sldId id="426" r:id="rId10"/>
    <p:sldId id="384" r:id="rId11"/>
    <p:sldId id="385" r:id="rId12"/>
    <p:sldId id="390" r:id="rId13"/>
    <p:sldId id="403" r:id="rId14"/>
    <p:sldId id="408" r:id="rId15"/>
    <p:sldId id="412" r:id="rId16"/>
    <p:sldId id="393" r:id="rId17"/>
    <p:sldId id="394" r:id="rId18"/>
    <p:sldId id="415" r:id="rId19"/>
    <p:sldId id="416" r:id="rId20"/>
    <p:sldId id="398" r:id="rId21"/>
    <p:sldId id="400" r:id="rId22"/>
    <p:sldId id="401" r:id="rId23"/>
    <p:sldId id="418" r:id="rId24"/>
    <p:sldId id="419" r:id="rId25"/>
    <p:sldId id="420" r:id="rId26"/>
    <p:sldId id="421" r:id="rId27"/>
    <p:sldId id="402" r:id="rId28"/>
    <p:sldId id="423" r:id="rId29"/>
    <p:sldId id="424" r:id="rId30"/>
    <p:sldId id="427" r:id="rId31"/>
    <p:sldId id="428" r:id="rId32"/>
    <p:sldId id="429" r:id="rId33"/>
    <p:sldId id="259" r:id="rId3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7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6" autoAdjust="0"/>
    <p:restoredTop sz="84892" autoAdjust="0"/>
  </p:normalViewPr>
  <p:slideViewPr>
    <p:cSldViewPr snapToGrid="0">
      <p:cViewPr varScale="1">
        <p:scale>
          <a:sx n="63" d="100"/>
          <a:sy n="63" d="100"/>
        </p:scale>
        <p:origin x="834" y="66"/>
      </p:cViewPr>
      <p:guideLst>
        <p:guide orient="horz" pos="2162"/>
        <p:guide pos="37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1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test;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MyDate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day;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year;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MyDate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MyDate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day,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year) {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this.day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day;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this.year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year;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@Override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equals(Object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 Auto-generated method stub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MyDate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md = (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MyDate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this.year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md.getYear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&amp;&amp;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this.day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md.getDay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&amp;&amp;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this.year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md.getYear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true;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getMon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setMon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getDay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day;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setDay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day) {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this.day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day;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getYear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year;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setYear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year) {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this.year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year;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2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s = new String("cat");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s2 = new String("cat");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字符串比较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9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s1 = "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("s1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是否以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开头：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"+s1.startsWith("ab"));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("s1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是否以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结尾：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"+s1.endsWith("cd"));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("s1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是否包含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字符：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"+s1.contains("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("s1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替换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字符串：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"+s1.replaceAll("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"holiday"));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("s1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取子字符串：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"+s1.substring(2));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29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33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StringCompositor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pPr latinLnBrk="1"/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TODO Auto-generated method stub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String[]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zz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haha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","ac"};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=0;i&lt;arr.length-1;i++){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j=0;j&lt;arr.length-i-1;j++){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[j].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compareTo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[j+1])&gt;0){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temp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[j];</a:t>
            </a:r>
          </a:p>
          <a:p>
            <a:pPr latinLnBrk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[j]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[j+1];</a:t>
            </a:r>
          </a:p>
          <a:p>
            <a:pPr latinLnBrk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[j+1] = temp;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=0;i&lt;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arr.length;i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 {</a:t>
            </a:r>
          </a:p>
          <a:p>
            <a:pPr latinLnBrk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]);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latinLnBrk="1"/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StringCount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getKeyStringCount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String key) {</a:t>
            </a:r>
          </a:p>
          <a:p>
            <a:pPr latinLnBrk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 = 0;</a:t>
            </a:r>
          </a:p>
          <a:p>
            <a:pPr latinLnBrk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 = 0;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while((index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str.indexOf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key,index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))!=-1){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= index +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key.length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count++;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count;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</a:p>
          <a:p>
            <a:pPr latinLnBrk="1"/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TODO Auto-generated method stub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nbaernbatynbauinbaopnba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key = 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</a:t>
            </a:r>
          </a:p>
          <a:p>
            <a:pPr latinLnBrk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getKeyStringCount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str,key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pPr latinLnBrk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("count="+count);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8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838268"/>
            <a:ext cx="105156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9600" y="0"/>
            <a:ext cx="84328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47" y="0"/>
            <a:ext cx="8331107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1507E-089B-42E1-8CD6-F2610FE4EF2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62E4F-1CFC-43F4-A98A-5A48D4B5F08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38"/>
            <a:ext cx="3621617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6967" y="0"/>
            <a:ext cx="843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1" y="71438"/>
            <a:ext cx="152188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203200" y="6170613"/>
            <a:ext cx="1786467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5560" y="1328103"/>
            <a:ext cx="7280910" cy="2387600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/>
            </a:r>
            <a:br>
              <a:rPr lang="en-US" altLang="zh-CN" dirty="0">
                <a:latin typeface="+mj-ea"/>
              </a:rPr>
            </a:br>
            <a:r>
              <a:rPr lang="en-US" altLang="zh-CN" dirty="0" smtClean="0"/>
              <a:t>Java</a:t>
            </a:r>
            <a:r>
              <a:rPr lang="zh-CN" altLang="en-US" dirty="0" smtClean="0"/>
              <a:t>常用类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3102" y="-25249"/>
            <a:ext cx="7772400" cy="90601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toString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618108" y="1302107"/>
            <a:ext cx="8942388" cy="4523506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toString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类中定义，其返回值是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String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类型，内容为类名以及该对象的引用地址。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在进行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String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与其它类型数据的连接操作时，自动调用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toString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例如：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Date now=new Date();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(“now=”+now);  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相当于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(“now=”+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now.toString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1195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3102" y="-25249"/>
            <a:ext cx="7772400" cy="90601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toString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657488" y="1302107"/>
            <a:ext cx="8942388" cy="4972516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可以根据需要在用户自定义类型中重写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toString()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比如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String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类就重写了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toString()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方法，返回字符串的值。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s1=“hello”;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(s1);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相当于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(s1.toString());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基本类型数据转换为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String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类型时，调用了对应封装类的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toString()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方法例如：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a=10;   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(“a=”+a);</a:t>
            </a:r>
          </a:p>
        </p:txBody>
      </p:sp>
    </p:spTree>
    <p:extLst>
      <p:ext uri="{BB962C8B-B14F-4D97-AF65-F5344CB8AC3E}">
        <p14:creationId xmlns:p14="http://schemas.microsoft.com/office/powerpoint/2010/main" val="16589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类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08088"/>
            <a:ext cx="8218487" cy="5389562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生活中的字符串</a:t>
            </a:r>
          </a:p>
          <a:p>
            <a:pPr marL="457200" indent="-457200">
              <a:lnSpc>
                <a:spcPct val="90000"/>
              </a:lnSpc>
            </a:pPr>
            <a:endParaRPr lang="zh-CN" altLang="en-US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90000"/>
              </a:lnSpc>
            </a:pPr>
            <a:endParaRPr lang="zh-CN" altLang="en-US" sz="2000" dirty="0">
              <a:solidFill>
                <a:srgbClr val="002060"/>
              </a:solidFill>
            </a:endParaRPr>
          </a:p>
          <a:p>
            <a:pPr marL="457200" indent="-457200">
              <a:lnSpc>
                <a:spcPct val="90000"/>
              </a:lnSpc>
            </a:pPr>
            <a:endParaRPr lang="zh-CN" altLang="en-US" sz="2000" dirty="0">
              <a:solidFill>
                <a:srgbClr val="002060"/>
              </a:solidFill>
            </a:endParaRPr>
          </a:p>
          <a:p>
            <a:pPr marL="457200" indent="-457200">
              <a:lnSpc>
                <a:spcPct val="90000"/>
              </a:lnSpc>
            </a:pPr>
            <a:endParaRPr lang="zh-CN" altLang="en-US" sz="2000" dirty="0">
              <a:solidFill>
                <a:srgbClr val="002060"/>
              </a:solidFill>
            </a:endParaRPr>
          </a:p>
          <a:p>
            <a:pPr marL="457200" indent="-457200">
              <a:lnSpc>
                <a:spcPct val="90000"/>
              </a:lnSpc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9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对象存储字符串</a:t>
            </a:r>
          </a:p>
          <a:p>
            <a:pPr marL="457200" indent="-457200">
              <a:lnSpc>
                <a:spcPct val="90000"/>
              </a:lnSpc>
            </a:pPr>
            <a:endParaRPr lang="zh-CN" altLang="en-US" sz="2000" dirty="0">
              <a:solidFill>
                <a:srgbClr val="002060"/>
              </a:solidFill>
            </a:endParaRPr>
          </a:p>
          <a:p>
            <a:pPr marL="457200" indent="-457200">
              <a:lnSpc>
                <a:spcPct val="90000"/>
              </a:lnSpc>
            </a:pPr>
            <a:endParaRPr lang="zh-CN" altLang="en-US" sz="2000" dirty="0">
              <a:solidFill>
                <a:srgbClr val="002060"/>
              </a:solidFill>
            </a:endParaRPr>
          </a:p>
          <a:p>
            <a:pPr marL="457200" indent="-457200">
              <a:lnSpc>
                <a:spcPct val="90000"/>
              </a:lnSpc>
            </a:pPr>
            <a:endParaRPr lang="zh-CN" altLang="en-US" sz="2000" dirty="0">
              <a:solidFill>
                <a:srgbClr val="002060"/>
              </a:solidFill>
            </a:endParaRPr>
          </a:p>
          <a:p>
            <a:pPr marL="457200" indent="-457200">
              <a:lnSpc>
                <a:spcPct val="90000"/>
              </a:lnSpc>
            </a:pP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gray">
          <a:xfrm>
            <a:off x="2438400" y="2244725"/>
            <a:ext cx="227965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5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B05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频繁使用的字符串</a:t>
            </a: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6172200" y="1614488"/>
            <a:ext cx="2362200" cy="44267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5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B05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 “</a:t>
            </a:r>
            <a:r>
              <a:rPr lang="zh-CN" altLang="en-US" b="1" dirty="0">
                <a:solidFill>
                  <a:schemeClr val="tx1"/>
                </a:solidFill>
              </a:rPr>
              <a:t>惠普济宁基地 ”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6169026" y="2286000"/>
            <a:ext cx="1831975" cy="44267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5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B05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 “HP EPM</a:t>
            </a:r>
            <a:r>
              <a:rPr lang="zh-CN" altLang="en-US" b="1" dirty="0">
                <a:solidFill>
                  <a:schemeClr val="tx1"/>
                </a:solidFill>
              </a:rPr>
              <a:t>” 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6172200" y="2909888"/>
            <a:ext cx="2587625" cy="44267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5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B05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 “</a:t>
            </a:r>
            <a:r>
              <a:rPr lang="zh-CN" altLang="en-US" b="1" dirty="0">
                <a:solidFill>
                  <a:schemeClr val="tx1"/>
                </a:solidFill>
              </a:rPr>
              <a:t>在中国，为世界</a:t>
            </a:r>
            <a:r>
              <a:rPr lang="zh-CN" altLang="en-US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4799014" y="1793875"/>
            <a:ext cx="1296987" cy="450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4803776" y="2438401"/>
            <a:ext cx="1365250" cy="35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799014" y="2638426"/>
            <a:ext cx="1296987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41035" name="AutoShape 11"/>
          <p:cNvSpPr>
            <a:spLocks noChangeArrowheads="1"/>
          </p:cNvSpPr>
          <p:nvPr/>
        </p:nvSpPr>
        <p:spPr bwMode="auto">
          <a:xfrm>
            <a:off x="2563902" y="5042556"/>
            <a:ext cx="5219700" cy="51077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5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B050"/>
            </a:solidFill>
            <a:round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b="1">
                <a:solidFill>
                  <a:srgbClr val="0000FF"/>
                </a:solidFill>
              </a:rPr>
              <a:t>String s = "</a:t>
            </a:r>
            <a:r>
              <a:rPr lang="zh-CN" altLang="en-US" b="1">
                <a:solidFill>
                  <a:srgbClr val="0000FF"/>
                </a:solidFill>
              </a:rPr>
              <a:t>在中国，为世界</a:t>
            </a:r>
            <a:r>
              <a:rPr lang="en-US" altLang="zh-CN" b="1">
                <a:solidFill>
                  <a:srgbClr val="0000FF"/>
                </a:solidFill>
              </a:rPr>
              <a:t>";</a:t>
            </a:r>
          </a:p>
        </p:txBody>
      </p:sp>
      <p:sp>
        <p:nvSpPr>
          <p:cNvPr id="641036" name="AutoShape 12"/>
          <p:cNvSpPr>
            <a:spLocks noChangeArrowheads="1"/>
          </p:cNvSpPr>
          <p:nvPr/>
        </p:nvSpPr>
        <p:spPr bwMode="auto">
          <a:xfrm>
            <a:off x="2565490" y="4302363"/>
            <a:ext cx="5218112" cy="51077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5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B050"/>
            </a:solidFill>
            <a:round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b="1">
                <a:solidFill>
                  <a:srgbClr val="0000FF"/>
                </a:solidFill>
              </a:rPr>
              <a:t>String s = new String("</a:t>
            </a:r>
            <a:r>
              <a:rPr lang="zh-CN" altLang="en-US" b="1">
                <a:solidFill>
                  <a:srgbClr val="0000FF"/>
                </a:solidFill>
              </a:rPr>
              <a:t>在中国，为世界</a:t>
            </a:r>
            <a:r>
              <a:rPr lang="en-US" altLang="zh-CN" b="1">
                <a:solidFill>
                  <a:srgbClr val="0000FF"/>
                </a:solidFill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9509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  <p:bldP spid="9222" grpId="0" animBg="1"/>
      <p:bldP spid="9223" grpId="0" animBg="1"/>
      <p:bldP spid="10248" grpId="0" animBg="1"/>
      <p:bldP spid="10249" grpId="0" animBg="1"/>
      <p:bldP spid="10250" grpId="0" animBg="1"/>
      <p:bldP spid="641035" grpId="0" animBg="1"/>
      <p:bldP spid="6410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中的字符串与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zh-CN" dirty="0">
                <a:solidFill>
                  <a:srgbClr val="FF0000"/>
                </a:solidFill>
              </a:rPr>
              <a:t>中字符串是常量，它们的值在创建之后不能更改。</a:t>
            </a:r>
          </a:p>
          <a:p>
            <a:r>
              <a:rPr lang="en-US" altLang="zh-CN" dirty="0"/>
              <a:t>String</a:t>
            </a:r>
            <a:r>
              <a:rPr lang="zh-CN" altLang="zh-CN" dirty="0"/>
              <a:t>类的引用可以指向不同的字符串，这是因为字符串对象虽然是不能修改的</a:t>
            </a:r>
            <a:r>
              <a:rPr lang="en-US" altLang="zh-CN" dirty="0"/>
              <a:t>, </a:t>
            </a:r>
            <a:r>
              <a:rPr lang="zh-CN" altLang="zh-CN" dirty="0"/>
              <a:t>但是它们的地址可以共享。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4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zh-CN" dirty="0"/>
              <a:t>类实例化对象的</a:t>
            </a:r>
            <a:r>
              <a:rPr lang="zh-CN" altLang="zh-CN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zh-CN" dirty="0"/>
              <a:t>类的</a:t>
            </a:r>
            <a:r>
              <a:rPr lang="zh-CN" altLang="zh-CN" dirty="0" smtClean="0"/>
              <a:t>构造</a:t>
            </a:r>
            <a:r>
              <a:rPr lang="zh-CN" altLang="en-US" dirty="0" smtClean="0"/>
              <a:t>方法</a:t>
            </a:r>
            <a:r>
              <a:rPr lang="zh-CN" altLang="zh-CN" dirty="0" smtClean="0"/>
              <a:t>有</a:t>
            </a:r>
            <a:r>
              <a:rPr lang="zh-CN" altLang="zh-CN" dirty="0"/>
              <a:t>很多个</a:t>
            </a:r>
            <a:r>
              <a:rPr lang="en-US" altLang="zh-CN" dirty="0"/>
              <a:t>(</a:t>
            </a:r>
            <a:r>
              <a:rPr lang="zh-CN" altLang="zh-CN" dirty="0"/>
              <a:t>参数不同</a:t>
            </a:r>
            <a:r>
              <a:rPr lang="en-US" altLang="zh-CN" dirty="0"/>
              <a:t>), </a:t>
            </a:r>
            <a:r>
              <a:rPr lang="zh-CN" altLang="zh-CN" dirty="0"/>
              <a:t>但是在平时编码中</a:t>
            </a:r>
            <a:r>
              <a:rPr lang="en-US" altLang="zh-CN" dirty="0"/>
              <a:t>,</a:t>
            </a:r>
            <a:r>
              <a:rPr lang="zh-CN" altLang="zh-CN" dirty="0"/>
              <a:t>常用的实例化对象方法无非是两种。第一种就是与其他类一样</a:t>
            </a:r>
            <a:r>
              <a:rPr lang="en-US" altLang="zh-CN" dirty="0"/>
              <a:t>, </a:t>
            </a:r>
            <a:r>
              <a:rPr lang="zh-CN" altLang="zh-CN" dirty="0"/>
              <a:t>利用构造方法。</a:t>
            </a:r>
          </a:p>
          <a:p>
            <a:r>
              <a:rPr lang="zh-CN" altLang="zh-CN" dirty="0"/>
              <a:t>例如：</a:t>
            </a:r>
            <a:r>
              <a:rPr lang="en-US" altLang="zh-CN" dirty="0"/>
              <a:t>String s = new String("</a:t>
            </a:r>
            <a:r>
              <a:rPr lang="en-US" altLang="zh-CN" dirty="0" err="1"/>
              <a:t>abc</a:t>
            </a:r>
            <a:r>
              <a:rPr lang="en-US" altLang="zh-CN" dirty="0" smtClean="0"/>
              <a:t>");</a:t>
            </a:r>
          </a:p>
          <a:p>
            <a:r>
              <a:rPr lang="en-US" altLang="zh-CN" dirty="0"/>
              <a:t>String</a:t>
            </a:r>
            <a:r>
              <a:rPr lang="zh-CN" altLang="en-US" dirty="0"/>
              <a:t>类实例化对象的另一个方法</a:t>
            </a:r>
            <a:r>
              <a:rPr lang="en-US" altLang="zh-CN" dirty="0"/>
              <a:t>.  = "</a:t>
            </a:r>
            <a:r>
              <a:rPr lang="en-US" altLang="zh-CN" dirty="0" err="1"/>
              <a:t>abc</a:t>
            </a:r>
            <a:r>
              <a:rPr lang="en-US" altLang="zh-CN" dirty="0"/>
              <a:t>"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6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9192" y="-166604"/>
            <a:ext cx="8229600" cy="1143008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 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类的常用方法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1785864" y="1408705"/>
            <a:ext cx="8352928" cy="5213321"/>
          </a:xfrm>
        </p:spPr>
        <p:txBody>
          <a:bodyPr/>
          <a:lstStyle/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startsWith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s) </a:t>
            </a:r>
            <a:endParaRPr kumimoji="1"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endsWith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s)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判断当前字符串对象的前缀（后缀）是否是参数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指定的字符串 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compareTo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s):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按字典序与参数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指定的字符串比较大小</a:t>
            </a: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compareToIgnoreCase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s)  </a:t>
            </a: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contains(String s):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判断当前字符串对象是否含有参数指定的字符串 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s </a:t>
            </a: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pubic String replace(char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oldChar,char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newChar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String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replaceAll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old,String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new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String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concat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kumimoji="1"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kumimoji="1"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5766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2864" y="-118465"/>
            <a:ext cx="8229600" cy="1080120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 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类的常用方法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1919536" y="1548351"/>
            <a:ext cx="8352928" cy="4799695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indexOf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(String s):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从头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开始检索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字符串 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，并返回首次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出现 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的位置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indexOf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 ,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startpoint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lastIndexOf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s)</a:t>
            </a:r>
            <a:r>
              <a:rPr kumimoji="1" lang="en-US" altLang="zh-CN" sz="2400" dirty="0">
                <a:solidFill>
                  <a:srgbClr val="FF33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String substring(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startpoint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):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获得一个当前字符串的子串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substring(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start ,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end)</a:t>
            </a: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 trim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():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得到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个去掉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前后空格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后的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对象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字符串的长度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length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String[] split(String 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regex)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按照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regex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将当前字符串，拆分成多个字符串，整体构成一个字符串数组</a:t>
            </a:r>
            <a:endParaRPr kumimoji="1"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zh-CN" altLang="en-US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38912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给定一个字符串数组</a:t>
            </a:r>
            <a:r>
              <a:rPr lang="en-US" altLang="zh-CN" dirty="0"/>
              <a:t>{"</a:t>
            </a:r>
            <a:r>
              <a:rPr lang="en-US" altLang="zh-CN" dirty="0" err="1"/>
              <a:t>nba</a:t>
            </a:r>
            <a:r>
              <a:rPr lang="en-US" altLang="zh-CN" dirty="0"/>
              <a:t>","</a:t>
            </a:r>
            <a:r>
              <a:rPr lang="en-US" altLang="zh-CN" dirty="0" err="1"/>
              <a:t>abc</a:t>
            </a:r>
            <a:r>
              <a:rPr lang="en-US" altLang="zh-CN" dirty="0"/>
              <a:t>","</a:t>
            </a:r>
            <a:r>
              <a:rPr lang="en-US" altLang="zh-CN" dirty="0" err="1"/>
              <a:t>cba</a:t>
            </a:r>
            <a:r>
              <a:rPr lang="en-US" altLang="zh-CN" dirty="0"/>
              <a:t>","</a:t>
            </a:r>
            <a:r>
              <a:rPr lang="en-US" altLang="zh-CN" dirty="0" err="1"/>
              <a:t>zz</a:t>
            </a:r>
            <a:r>
              <a:rPr lang="en-US" altLang="zh-CN" dirty="0"/>
              <a:t>","</a:t>
            </a:r>
            <a:r>
              <a:rPr lang="en-US" altLang="zh-CN" dirty="0" err="1"/>
              <a:t>qq</a:t>
            </a:r>
            <a:r>
              <a:rPr lang="en-US" altLang="zh-CN" dirty="0"/>
              <a:t>","</a:t>
            </a:r>
            <a:r>
              <a:rPr lang="en-US" altLang="zh-CN" dirty="0" err="1"/>
              <a:t>haha</a:t>
            </a:r>
            <a:r>
              <a:rPr lang="en-US" altLang="zh-CN" dirty="0"/>
              <a:t>"}</a:t>
            </a:r>
            <a:r>
              <a:rPr lang="zh-CN" altLang="zh-CN" dirty="0"/>
              <a:t>，请按照字典顺序进行从小到大的排序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smtClean="0"/>
              <a:t>2</a:t>
            </a:r>
            <a:r>
              <a:rPr lang="zh-CN" altLang="zh-CN" dirty="0" smtClean="0"/>
              <a:t>请</a:t>
            </a:r>
            <a:r>
              <a:rPr lang="zh-CN" altLang="zh-CN" dirty="0"/>
              <a:t>统计</a:t>
            </a:r>
            <a:r>
              <a:rPr lang="en-US" altLang="zh-CN" dirty="0"/>
              <a:t>"</a:t>
            </a:r>
            <a:r>
              <a:rPr lang="en-US" altLang="zh-CN" dirty="0" err="1"/>
              <a:t>nba</a:t>
            </a:r>
            <a:r>
              <a:rPr lang="en-US" altLang="zh-CN" dirty="0"/>
              <a:t>"</a:t>
            </a:r>
            <a:r>
              <a:rPr lang="zh-CN" altLang="zh-CN" dirty="0"/>
              <a:t>在字符串</a:t>
            </a:r>
            <a:r>
              <a:rPr lang="en-US" altLang="zh-CN" dirty="0"/>
              <a:t>"</a:t>
            </a:r>
            <a:r>
              <a:rPr lang="en-US" altLang="zh-CN" dirty="0" err="1"/>
              <a:t>nbaernbatynbauinbaopnba</a:t>
            </a:r>
            <a:r>
              <a:rPr lang="en-US" altLang="zh-CN" dirty="0"/>
              <a:t>"</a:t>
            </a:r>
            <a:r>
              <a:rPr lang="zh-CN" altLang="zh-CN" dirty="0"/>
              <a:t>中出现的</a:t>
            </a:r>
            <a:r>
              <a:rPr lang="zh-CN" altLang="zh-CN" dirty="0" smtClean="0"/>
              <a:t>次数</a:t>
            </a:r>
            <a:endParaRPr lang="en-US" altLang="zh-CN" dirty="0" smtClean="0"/>
          </a:p>
          <a:p>
            <a:r>
              <a:rPr lang="zh-CN" altLang="en-US" dirty="0" smtClean="0"/>
              <a:t>提示：</a:t>
            </a:r>
            <a:r>
              <a:rPr lang="en-US" altLang="zh-CN" b="0" dirty="0" err="1" smtClean="0"/>
              <a:t>indexOf</a:t>
            </a:r>
            <a:r>
              <a:rPr lang="zh-CN" altLang="en-US" b="0" dirty="0" smtClean="0"/>
              <a:t>，当返回</a:t>
            </a:r>
            <a:r>
              <a:rPr lang="en-US" altLang="zh-CN" b="0" dirty="0" smtClean="0"/>
              <a:t>-1</a:t>
            </a:r>
            <a:r>
              <a:rPr lang="zh-CN" altLang="en-US" b="0" dirty="0" smtClean="0"/>
              <a:t>时，表示字符串结束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7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题目一</a:t>
            </a:r>
            <a:endParaRPr lang="en-US" altLang="zh-CN" dirty="0" smtClean="0"/>
          </a:p>
          <a:p>
            <a:pPr lvl="1"/>
            <a:r>
              <a:rPr lang="zh-CN" altLang="zh-CN" dirty="0"/>
              <a:t>对数组排序。可以用选择，冒泡都行。</a:t>
            </a:r>
          </a:p>
          <a:p>
            <a:pPr lvl="1"/>
            <a:r>
              <a:rPr lang="en-US" altLang="zh-CN" dirty="0" smtClean="0"/>
              <a:t>for</a:t>
            </a:r>
            <a:r>
              <a:rPr lang="zh-CN" altLang="zh-CN" dirty="0"/>
              <a:t>嵌套和比较以及换位。</a:t>
            </a:r>
          </a:p>
          <a:p>
            <a:pPr lvl="1"/>
            <a:r>
              <a:rPr lang="zh-CN" altLang="zh-CN" dirty="0" smtClean="0"/>
              <a:t>问题</a:t>
            </a:r>
            <a:r>
              <a:rPr lang="zh-CN" altLang="zh-CN" dirty="0"/>
              <a:t>：以前排的是整数，比较用的比较运算符，可是现在是字符串对象。字符串对象怎么比较呢？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42864" y="-184752"/>
            <a:ext cx="8229600" cy="107328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StringBuffer</a:t>
            </a:r>
            <a:r>
              <a:rPr lang="zh-CN" altLang="zh-CN" dirty="0"/>
              <a:t>类介绍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2042864" y="1961535"/>
            <a:ext cx="8229600" cy="2728452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StringBuffer</a:t>
            </a:r>
            <a:r>
              <a:rPr lang="en-US" altLang="zh-CN" sz="2400" dirty="0"/>
              <a:t>:</a:t>
            </a:r>
            <a:r>
              <a:rPr lang="zh-CN" altLang="zh-CN" sz="2400" dirty="0"/>
              <a:t>就是字符串缓冲区，用于存储可变字符序列的容器。</a:t>
            </a:r>
          </a:p>
          <a:p>
            <a:r>
              <a:rPr lang="zh-CN" altLang="zh-CN" sz="2400" dirty="0"/>
              <a:t>特点：</a:t>
            </a:r>
          </a:p>
          <a:p>
            <a:pPr lvl="1"/>
            <a:r>
              <a:rPr lang="zh-CN" altLang="zh-CN" sz="2000" dirty="0"/>
              <a:t>可以对字符串进行修改。</a:t>
            </a:r>
          </a:p>
          <a:p>
            <a:pPr lvl="1"/>
            <a:r>
              <a:rPr lang="zh-CN" altLang="zh-CN" sz="2000" dirty="0"/>
              <a:t>长度可变。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15746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5657" y="-91886"/>
            <a:ext cx="7772400" cy="98370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内容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256439" y="1678073"/>
            <a:ext cx="5443534" cy="31085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Object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String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b="1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StringBuffer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包装类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Date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Calendar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14872" y="-126374"/>
            <a:ext cx="8229600" cy="1001272"/>
          </a:xfrm>
        </p:spPr>
        <p:txBody>
          <a:bodyPr/>
          <a:lstStyle/>
          <a:p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StringBuffer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类的常用方法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2584948" y="1009042"/>
            <a:ext cx="8260033" cy="5244274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zh-CN" sz="2000" dirty="0"/>
              <a:t>构造：</a:t>
            </a:r>
          </a:p>
          <a:p>
            <a:pPr lvl="1"/>
            <a:r>
              <a:rPr lang="en-US" altLang="zh-CN" sz="1600" dirty="0" err="1">
                <a:solidFill>
                  <a:srgbClr val="FF0000"/>
                </a:solidFill>
              </a:rPr>
              <a:t>StringBuffer</a:t>
            </a:r>
            <a:r>
              <a:rPr lang="en-US" altLang="zh-CN" sz="1600" dirty="0">
                <a:solidFill>
                  <a:srgbClr val="FF0000"/>
                </a:solidFill>
              </a:rPr>
              <a:t>() 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lvl="1"/>
            <a:r>
              <a:rPr lang="en-US" altLang="zh-CN" sz="1600" dirty="0" err="1"/>
              <a:t>StringBuffer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size)</a:t>
            </a:r>
            <a:endParaRPr lang="zh-CN" altLang="zh-CN" sz="1600" dirty="0"/>
          </a:p>
          <a:p>
            <a:pPr lvl="1"/>
            <a:r>
              <a:rPr lang="en-US" altLang="zh-CN" sz="1600" dirty="0" err="1"/>
              <a:t>StringBuffer</a:t>
            </a:r>
            <a:r>
              <a:rPr lang="en-US" altLang="zh-CN" sz="1600" dirty="0"/>
              <a:t>(String 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lvl="0"/>
            <a:r>
              <a:rPr lang="zh-CN" altLang="zh-CN" sz="2000" dirty="0"/>
              <a:t>添加： </a:t>
            </a:r>
          </a:p>
          <a:p>
            <a:pPr lvl="1"/>
            <a:r>
              <a:rPr lang="en-US" altLang="zh-CN" sz="1600" dirty="0" err="1">
                <a:solidFill>
                  <a:srgbClr val="FF0000"/>
                </a:solidFill>
              </a:rPr>
              <a:t>StringBuffer</a:t>
            </a:r>
            <a:r>
              <a:rPr lang="en-US" altLang="zh-CN" sz="1600" dirty="0">
                <a:solidFill>
                  <a:srgbClr val="FF0000"/>
                </a:solidFill>
              </a:rPr>
              <a:t> append(data);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lvl="1"/>
            <a:r>
              <a:rPr lang="en-US" altLang="zh-CN" sz="1600" dirty="0" err="1"/>
              <a:t>StringBuffer</a:t>
            </a:r>
            <a:r>
              <a:rPr lang="en-US" altLang="zh-CN" sz="1600" dirty="0"/>
              <a:t> insert(</a:t>
            </a:r>
            <a:r>
              <a:rPr lang="en-US" altLang="zh-CN" sz="1600" dirty="0" err="1"/>
              <a:t>index,data</a:t>
            </a:r>
            <a:r>
              <a:rPr lang="en-US" altLang="zh-CN" sz="1600" dirty="0"/>
              <a:t>);    </a:t>
            </a:r>
            <a:endParaRPr lang="zh-CN" altLang="zh-CN" sz="1600" dirty="0"/>
          </a:p>
          <a:p>
            <a:pPr lvl="0"/>
            <a:r>
              <a:rPr lang="zh-CN" altLang="zh-CN" sz="2000" dirty="0"/>
              <a:t>删除：</a:t>
            </a:r>
            <a:r>
              <a:rPr lang="en-US" altLang="zh-CN" sz="2000" dirty="0"/>
              <a:t>   </a:t>
            </a:r>
            <a:endParaRPr lang="zh-CN" altLang="zh-CN" sz="2000" dirty="0"/>
          </a:p>
          <a:p>
            <a:pPr lvl="1"/>
            <a:r>
              <a:rPr lang="en-US" altLang="zh-CN" sz="1600" dirty="0" err="1"/>
              <a:t>StringBuffer</a:t>
            </a:r>
            <a:r>
              <a:rPr lang="en-US" altLang="zh-CN" sz="1600" dirty="0"/>
              <a:t> delete(</a:t>
            </a:r>
            <a:r>
              <a:rPr lang="en-US" altLang="zh-CN" sz="1600" dirty="0" err="1"/>
              <a:t>start,end</a:t>
            </a:r>
            <a:r>
              <a:rPr lang="en-US" altLang="zh-CN" sz="1600" dirty="0"/>
              <a:t>):</a:t>
            </a:r>
            <a:r>
              <a:rPr lang="zh-CN" altLang="zh-CN" sz="1600" dirty="0"/>
              <a:t>包含头，不包含尾。</a:t>
            </a:r>
          </a:p>
          <a:p>
            <a:pPr lvl="1"/>
            <a:r>
              <a:rPr lang="en-US" altLang="zh-CN" sz="1600" dirty="0" err="1"/>
              <a:t>StringBuffer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deleteCharAt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index):</a:t>
            </a:r>
            <a:r>
              <a:rPr lang="zh-CN" altLang="zh-CN" sz="1600" dirty="0"/>
              <a:t>删除指定位置的元素</a:t>
            </a:r>
            <a:r>
              <a:rPr lang="en-US" altLang="zh-CN" sz="1600" dirty="0"/>
              <a:t>     </a:t>
            </a:r>
            <a:endParaRPr lang="zh-CN" altLang="zh-CN" sz="1600" dirty="0"/>
          </a:p>
          <a:p>
            <a:pPr lvl="0"/>
            <a:r>
              <a:rPr lang="zh-CN" altLang="zh-CN" sz="2000" dirty="0"/>
              <a:t>查找：</a:t>
            </a:r>
            <a:r>
              <a:rPr lang="en-US" altLang="zh-CN" sz="2000" dirty="0"/>
              <a:t>   </a:t>
            </a:r>
            <a:endParaRPr lang="zh-CN" altLang="zh-CN" sz="2000" dirty="0"/>
          </a:p>
          <a:p>
            <a:pPr lvl="1"/>
            <a:r>
              <a:rPr lang="en-US" altLang="zh-CN" sz="1600" dirty="0"/>
              <a:t>char </a:t>
            </a:r>
            <a:r>
              <a:rPr lang="en-US" altLang="zh-CN" sz="1600" dirty="0" err="1"/>
              <a:t>charAt</a:t>
            </a:r>
            <a:r>
              <a:rPr lang="en-US" altLang="zh-CN" sz="1600" dirty="0"/>
              <a:t>(index);</a:t>
            </a:r>
            <a:endParaRPr lang="zh-CN" altLang="zh-CN" sz="1600" dirty="0"/>
          </a:p>
          <a:p>
            <a:pPr lvl="1"/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indexOf</a:t>
            </a:r>
            <a:r>
              <a:rPr lang="en-US" altLang="zh-CN" sz="1600" dirty="0"/>
              <a:t>(string);</a:t>
            </a:r>
            <a:endParaRPr lang="zh-CN" altLang="zh-CN" sz="1600" dirty="0"/>
          </a:p>
          <a:p>
            <a:pPr lvl="1"/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lastIndexOf</a:t>
            </a:r>
            <a:r>
              <a:rPr lang="en-US" altLang="zh-CN" sz="1600" dirty="0"/>
              <a:t>(string);</a:t>
            </a:r>
            <a:endParaRPr lang="zh-CN" altLang="zh-CN" sz="1600" dirty="0"/>
          </a:p>
          <a:p>
            <a:pPr lvl="0"/>
            <a:r>
              <a:rPr lang="zh-CN" altLang="zh-CN" sz="2000" dirty="0"/>
              <a:t>修改：</a:t>
            </a:r>
          </a:p>
          <a:p>
            <a:pPr lvl="1"/>
            <a:r>
              <a:rPr lang="en-US" altLang="zh-CN" sz="1600" dirty="0" err="1"/>
              <a:t>StringBuffer</a:t>
            </a:r>
            <a:r>
              <a:rPr lang="en-US" altLang="zh-CN" sz="1600" dirty="0"/>
              <a:t> replace(</a:t>
            </a:r>
            <a:r>
              <a:rPr lang="en-US" altLang="zh-CN" sz="1600" dirty="0" err="1"/>
              <a:t>start,end,string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lvl="1"/>
            <a:r>
              <a:rPr lang="en-US" altLang="zh-CN" sz="1600" dirty="0"/>
              <a:t>void </a:t>
            </a:r>
            <a:r>
              <a:rPr lang="en-US" altLang="zh-CN" sz="1600" dirty="0" err="1"/>
              <a:t>setCharAt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index,char</a:t>
            </a:r>
            <a:r>
              <a:rPr lang="en-US" altLang="zh-CN" sz="1600" dirty="0"/>
              <a:t>);</a:t>
            </a:r>
            <a:endParaRPr kumimoji="1" lang="en-US" altLang="zh-CN" sz="16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50278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2864" y="-111626"/>
            <a:ext cx="8229600" cy="1001272"/>
          </a:xfrm>
        </p:spPr>
        <p:txBody>
          <a:bodyPr/>
          <a:lstStyle/>
          <a:p>
            <a:r>
              <a:rPr lang="en-US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StringBuffer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VS </a:t>
            </a:r>
            <a:r>
              <a:rPr lang="en-US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StringBuilder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4061" y="1917290"/>
            <a:ext cx="8280920" cy="42236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StringBuffer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：可变字符序列、线程安全、效率低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StringBuilder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：可变字符序列、线程不安全、效率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高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21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48" y="0"/>
            <a:ext cx="8229600" cy="101265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封装类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238348" y="1844824"/>
            <a:ext cx="7772400" cy="5334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针对八种基本定义相应的引用类型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封装类</a:t>
            </a:r>
          </a:p>
        </p:txBody>
      </p:sp>
      <p:graphicFrame>
        <p:nvGraphicFramePr>
          <p:cNvPr id="215124" name="Group 84"/>
          <p:cNvGraphicFramePr>
            <a:graphicFrameLocks noGrp="1"/>
          </p:cNvGraphicFramePr>
          <p:nvPr>
            <p:extLst/>
          </p:nvPr>
        </p:nvGraphicFramePr>
        <p:xfrm>
          <a:off x="3550396" y="2638646"/>
          <a:ext cx="4419600" cy="3291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9800"/>
                <a:gridCol w="2209800"/>
              </a:tblGrid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基本数据类型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封装类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boolean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Boolean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byte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Byte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short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Short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kumimoji="1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Integer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long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Long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char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Character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float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Float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double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Double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3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包装类的常用方法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zh-CN" altLang="zh-CN" dirty="0"/>
              <a:t>实现</a:t>
            </a:r>
            <a:r>
              <a:rPr lang="en-US" altLang="zh-CN" dirty="0" err="1"/>
              <a:t>int</a:t>
            </a:r>
            <a:r>
              <a:rPr lang="zh-CN" altLang="zh-CN" dirty="0"/>
              <a:t>和</a:t>
            </a:r>
            <a:r>
              <a:rPr lang="en-US" altLang="zh-CN" dirty="0" smtClean="0"/>
              <a:t>I</a:t>
            </a:r>
            <a:r>
              <a:rPr lang="en-US" altLang="zh-CN" dirty="0"/>
              <a:t>nteger</a:t>
            </a:r>
            <a:r>
              <a:rPr lang="zh-CN" altLang="zh-CN" dirty="0"/>
              <a:t>类之间的</a:t>
            </a:r>
            <a:r>
              <a:rPr lang="zh-CN" altLang="zh-CN" dirty="0" smtClean="0"/>
              <a:t>转换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n = 10;</a:t>
            </a:r>
            <a:endParaRPr lang="zh-CN" altLang="zh-CN" dirty="0"/>
          </a:p>
          <a:p>
            <a:pPr lvl="1"/>
            <a:r>
              <a:rPr lang="en-US" altLang="zh-CN" dirty="0"/>
              <a:t>Integer in = new Integer(100);</a:t>
            </a:r>
            <a:endParaRPr lang="zh-CN" altLang="zh-CN" dirty="0"/>
          </a:p>
          <a:p>
            <a:pPr lvl="1"/>
            <a:r>
              <a:rPr lang="en-US" altLang="zh-CN" dirty="0"/>
              <a:t>//</a:t>
            </a:r>
            <a:r>
              <a:rPr lang="zh-CN" altLang="zh-CN" dirty="0"/>
              <a:t>将</a:t>
            </a:r>
            <a:r>
              <a:rPr lang="en-US" altLang="zh-CN" dirty="0" err="1"/>
              <a:t>int</a:t>
            </a:r>
            <a:r>
              <a:rPr lang="zh-CN" altLang="zh-CN" dirty="0"/>
              <a:t>类型转换为</a:t>
            </a:r>
            <a:r>
              <a:rPr lang="en-US" altLang="zh-CN" dirty="0"/>
              <a:t>Integer</a:t>
            </a:r>
            <a:r>
              <a:rPr lang="zh-CN" altLang="zh-CN" dirty="0"/>
              <a:t>类型</a:t>
            </a:r>
          </a:p>
          <a:p>
            <a:pPr lvl="1"/>
            <a:r>
              <a:rPr lang="en-US" altLang="zh-CN" dirty="0"/>
              <a:t>Integer in1 = new Integer(n);</a:t>
            </a:r>
            <a:endParaRPr lang="zh-CN" altLang="zh-CN" dirty="0"/>
          </a:p>
          <a:p>
            <a:pPr lvl="1"/>
            <a:r>
              <a:rPr lang="en-US" altLang="zh-CN" dirty="0"/>
              <a:t>//</a:t>
            </a:r>
            <a:r>
              <a:rPr lang="zh-CN" altLang="zh-CN" dirty="0"/>
              <a:t>将</a:t>
            </a:r>
            <a:r>
              <a:rPr lang="en-US" altLang="zh-CN" dirty="0"/>
              <a:t>Integer</a:t>
            </a:r>
            <a:r>
              <a:rPr lang="zh-CN" altLang="zh-CN" dirty="0"/>
              <a:t>类型的对象转换为</a:t>
            </a:r>
            <a:r>
              <a:rPr lang="en-US" altLang="zh-CN" dirty="0" err="1"/>
              <a:t>int</a:t>
            </a:r>
            <a:r>
              <a:rPr lang="zh-CN" altLang="zh-CN" dirty="0"/>
              <a:t>类型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m = </a:t>
            </a:r>
            <a:r>
              <a:rPr lang="en-US" altLang="zh-CN" dirty="0" err="1"/>
              <a:t>in.intValue</a:t>
            </a:r>
            <a:r>
              <a:rPr lang="en-US" altLang="zh-CN" dirty="0" smtClean="0"/>
              <a:t>();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4465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包装类的常用方法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altLang="zh-CN" b="1" dirty="0" err="1"/>
              <a:t>parseInt</a:t>
            </a:r>
            <a:r>
              <a:rPr lang="zh-CN" altLang="zh-CN" b="1" dirty="0" smtClean="0"/>
              <a:t>方法</a:t>
            </a:r>
            <a:endParaRPr lang="en-US" altLang="zh-CN" b="1" dirty="0" smtClean="0"/>
          </a:p>
          <a:p>
            <a:pPr marL="342900" lvl="1" indent="-342900"/>
            <a:r>
              <a:rPr lang="en-US" altLang="zh-CN" dirty="0"/>
              <a:t>public 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parseInt</a:t>
            </a:r>
            <a:r>
              <a:rPr lang="en-US" altLang="zh-CN" dirty="0"/>
              <a:t>(String s)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176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包装类的常用方法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toString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/>
              <a:t>public static String </a:t>
            </a:r>
            <a:r>
              <a:rPr lang="en-US" altLang="zh-CN" dirty="0" err="1"/>
              <a:t>toString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zh-CN" altLang="zh-CN" dirty="0"/>
              <a:t>该方法的作用是将</a:t>
            </a:r>
            <a:r>
              <a:rPr lang="en-US" altLang="zh-CN" dirty="0" err="1"/>
              <a:t>int</a:t>
            </a:r>
            <a:r>
              <a:rPr lang="zh-CN" altLang="zh-CN" dirty="0"/>
              <a:t>类型转换为对应的</a:t>
            </a:r>
            <a:r>
              <a:rPr lang="en-US" altLang="zh-CN" dirty="0"/>
              <a:t>String</a:t>
            </a:r>
            <a:r>
              <a:rPr lang="zh-CN" altLang="zh-CN" dirty="0"/>
              <a:t>类型。</a:t>
            </a:r>
          </a:p>
          <a:p>
            <a:pPr lvl="1"/>
            <a:r>
              <a:rPr lang="zh-CN" altLang="zh-CN" dirty="0"/>
              <a:t>使用示例代码如下：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m = 1000;</a:t>
            </a:r>
            <a:endParaRPr lang="zh-CN" altLang="zh-CN" dirty="0"/>
          </a:p>
          <a:p>
            <a:pPr lvl="1"/>
            <a:r>
              <a:rPr lang="en-US" altLang="zh-CN" dirty="0"/>
              <a:t>String s = </a:t>
            </a:r>
            <a:r>
              <a:rPr lang="en-US" altLang="zh-CN" dirty="0" err="1"/>
              <a:t>Integer.toString</a:t>
            </a:r>
            <a:r>
              <a:rPr lang="en-US" altLang="zh-CN" dirty="0"/>
              <a:t>(m);</a:t>
            </a:r>
            <a:endParaRPr lang="zh-CN" altLang="zh-CN" dirty="0"/>
          </a:p>
          <a:p>
            <a:pPr lvl="1"/>
            <a:r>
              <a:rPr lang="zh-CN" altLang="zh-CN" dirty="0"/>
              <a:t>则字符串</a:t>
            </a:r>
            <a:r>
              <a:rPr lang="en-US" altLang="zh-CN" dirty="0"/>
              <a:t>s</a:t>
            </a:r>
            <a:r>
              <a:rPr lang="zh-CN" altLang="zh-CN" dirty="0"/>
              <a:t>的值是”</a:t>
            </a:r>
            <a:r>
              <a:rPr lang="en-US" altLang="zh-CN" dirty="0"/>
              <a:t>1000</a:t>
            </a:r>
            <a:r>
              <a:rPr lang="zh-CN" altLang="zh-CN" dirty="0"/>
              <a:t>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0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42864" y="0"/>
            <a:ext cx="8229600" cy="857256"/>
          </a:xfrm>
        </p:spPr>
        <p:txBody>
          <a:bodyPr/>
          <a:lstStyle/>
          <a:p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 &amp; </a:t>
            </a:r>
            <a:r>
              <a:rPr lang="en-US" altLang="zh-CN" sz="3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DateFormat</a:t>
            </a: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endParaRPr lang="zh-CN" altLang="en-US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1775520" y="1672208"/>
            <a:ext cx="8496944" cy="41534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Date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类在</a:t>
            </a:r>
            <a:r>
              <a:rPr kumimoji="1" lang="en-US" altLang="zh-CN" sz="2400" dirty="0" err="1">
                <a:latin typeface="微软雅黑" pitchFamily="34" charset="-122"/>
                <a:ea typeface="微软雅黑" pitchFamily="34" charset="-122"/>
              </a:rPr>
              <a:t>java.util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包中。使用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Date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类的无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参构造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方法创建的对象可以获取本地当前时间。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err="1">
                <a:latin typeface="微软雅黑" pitchFamily="34" charset="-122"/>
                <a:ea typeface="微软雅黑" pitchFamily="34" charset="-122"/>
              </a:rPr>
              <a:t>SimpleDateFormat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可用来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实现日期的格式化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SimpleDateFormat</a:t>
            </a:r>
            <a:r>
              <a:rPr kumimoji="1"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pattern</a:t>
            </a:r>
            <a:r>
              <a:rPr kumimoji="1"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：使用参数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pattern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指定</a:t>
            </a: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的格式创建一个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对象。</a:t>
            </a:r>
            <a:endParaRPr kumimoji="1" lang="zh-CN" altLang="en-US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String format(Date date</a:t>
            </a:r>
            <a:r>
              <a:rPr kumimoji="1"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：按照构造方法中指定的</a:t>
            </a:r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pattern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格式化</a:t>
            </a: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时间对象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date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1397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 smtClean="0"/>
              <a:t>Date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97025" y="886655"/>
            <a:ext cx="4572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/** </a:t>
            </a:r>
          </a:p>
          <a:p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    * 获取系统当前时间 </a:t>
            </a:r>
          </a:p>
          <a:p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dirty="0" err="1">
                <a:solidFill>
                  <a:srgbClr val="3F5FBF"/>
                </a:solidFill>
                <a:latin typeface="Consolas" panose="020B0609020204030204" pitchFamily="49" charset="0"/>
              </a:rPr>
              <a:t>System.currentTimeMillis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返回系统当前时间，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结果为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1970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日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时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分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秒开始，到程序执行取得系统时间为止所经过的毫秒数 </a:t>
            </a:r>
          </a:p>
          <a:p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秒＝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1000</a:t>
            </a: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毫秒 </a:t>
            </a:r>
          </a:p>
          <a:p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getSystemCurrentTime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获取系统当前时间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----"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系统当前时间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= "</a:t>
            </a:r>
            <a:r>
              <a:rPr lang="zh-CN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System.currentTimeMillis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600886"/>
            <a:ext cx="4572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/** </a:t>
            </a:r>
          </a:p>
          <a:p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    * 通过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Date</a:t>
            </a: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类获取当前日期和当前时间 </a:t>
            </a:r>
          </a:p>
          <a:p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dirty="0" err="1">
                <a:solidFill>
                  <a:srgbClr val="3F5FBF"/>
                </a:solidFill>
                <a:latin typeface="Consolas" panose="020B0609020204030204" pitchFamily="49" charset="0"/>
              </a:rPr>
              <a:t>date.toString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把日期转换为</a:t>
            </a:r>
            <a:r>
              <a:rPr lang="en-US" altLang="zh-CN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dow</a:t>
            </a:r>
            <a:r>
              <a:rPr lang="en-US" altLang="zh-CN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mon</a:t>
            </a:r>
            <a:r>
              <a:rPr lang="en-US" altLang="zh-CN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dd</a:t>
            </a:r>
            <a:r>
              <a:rPr lang="en-US" altLang="zh-CN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hh:mm:ss</a:t>
            </a:r>
            <a:r>
              <a:rPr lang="en-US" altLang="zh-CN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zzz</a:t>
            </a:r>
            <a:r>
              <a:rPr lang="en-US" altLang="zh-CN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yyyy</a:t>
            </a:r>
            <a:r>
              <a:rPr lang="en-US" altLang="zh-CN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getCurrentDate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获取系统当前日期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----"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创建并初始化一个日期（初始值为当前日期）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Date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Date();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现在的日期是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= "</a:t>
            </a:r>
            <a:r>
              <a:rPr lang="zh-CN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自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1970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1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1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日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0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时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0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分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0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秒开始至今所经历的毫秒数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= "</a:t>
            </a:r>
            <a:r>
              <a:rPr lang="zh-CN" alt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.getTime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9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err="1"/>
              <a:t>SimpleDateFormat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78833" y="1533144"/>
            <a:ext cx="81996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altLang="zh-CN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输出当前日期</a:t>
            </a:r>
            <a:r>
              <a:rPr lang="en-US" altLang="zh-CN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sz="2800" dirty="0">
              <a:latin typeface="Consolas" panose="020B0609020204030204" pitchFamily="49" charset="0"/>
            </a:endParaRPr>
          </a:p>
          <a:p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sdf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zh-CN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MM</a:t>
            </a:r>
            <a:r>
              <a:rPr lang="en-US" altLang="zh-CN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2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zh-CN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hh:</a:t>
            </a:r>
            <a:r>
              <a:rPr lang="en-US" altLang="zh-CN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mm</a:t>
            </a:r>
            <a:r>
              <a:rPr lang="en-US" altLang="zh-CN" sz="2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:ss</a:t>
            </a:r>
            <a:r>
              <a:rPr lang="en-US" altLang="zh-CN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sdf</a:t>
            </a:r>
            <a:r>
              <a:rPr lang="en-US" altLang="zh-CN" sz="2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altLang="zh-CN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863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Calendar</a:t>
            </a:r>
            <a:r>
              <a:rPr lang="zh-CN" altLang="en-US" dirty="0" smtClean="0">
                <a:latin typeface="Consolas" panose="020B0609020204030204" pitchFamily="49" charset="0"/>
              </a:rPr>
              <a:t>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5665" y="1121764"/>
            <a:ext cx="880672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Calendar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.getInstance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year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.YEAR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.out.println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现在</a:t>
            </a:r>
            <a:r>
              <a:rPr lang="zh-CN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的年份为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:”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year)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、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规定的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dirty="0">
                <a:solidFill>
                  <a:srgbClr val="0066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006666"/>
                </a:solidFill>
                <a:latin typeface="Consolas" panose="020B0609020204030204" pitchFamily="49" charset="0"/>
              </a:rPr>
              <a:t>11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所以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dirty="0">
                <a:solidFill>
                  <a:srgbClr val="006666"/>
                </a:solidFill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获取真实月份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month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.MONTH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altLang="zh-CN" dirty="0">
                <a:solidFill>
                  <a:srgbClr val="0066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.out.println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现在的月份为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:"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month)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date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表示日期，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day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表示天数，所以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date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与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day_of_month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相同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date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.DATE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.out.println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天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:"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date)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dayOfMonth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.DAY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_OF_MONTH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.out.println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天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:"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dayOfMonth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表示本周的第几天，从周日开始计算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dayOfWeek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.DAY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_OF_WEEK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.out.println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现在是星期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:"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dayOfWeek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.DAY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_OF_YEAR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93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zh-CN" dirty="0" smtClean="0"/>
              <a:t>类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zh-CN" dirty="0"/>
              <a:t>类是类层次结构的根，</a:t>
            </a:r>
            <a:r>
              <a:rPr lang="en-US" altLang="zh-CN" dirty="0"/>
              <a:t>Java</a:t>
            </a:r>
            <a:r>
              <a:rPr lang="zh-CN" altLang="zh-CN" dirty="0"/>
              <a:t>中所有的类都继承自这个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个特征</a:t>
            </a:r>
            <a:endParaRPr lang="en-US" altLang="zh-CN" dirty="0" smtClean="0"/>
          </a:p>
          <a:p>
            <a:pPr lvl="1"/>
            <a:r>
              <a:rPr lang="en-US" altLang="zh-CN" dirty="0"/>
              <a:t>Object</a:t>
            </a:r>
            <a:r>
              <a:rPr lang="zh-CN" altLang="zh-CN" dirty="0"/>
              <a:t>类是</a:t>
            </a:r>
            <a:r>
              <a:rPr lang="en-US" altLang="zh-CN" dirty="0"/>
              <a:t>Java</a:t>
            </a:r>
            <a:r>
              <a:rPr lang="zh-CN" altLang="zh-CN" dirty="0"/>
              <a:t>中唯一没有父类的类。</a:t>
            </a:r>
          </a:p>
          <a:p>
            <a:pPr lvl="1"/>
            <a:r>
              <a:rPr lang="zh-CN" altLang="zh-CN" dirty="0"/>
              <a:t>其他所有的类都继承了</a:t>
            </a:r>
            <a:r>
              <a:rPr lang="en-US" altLang="zh-CN" dirty="0"/>
              <a:t>Object</a:t>
            </a:r>
            <a:r>
              <a:rPr lang="zh-CN" altLang="zh-CN" dirty="0"/>
              <a:t>类中的方法，所以其方法的重要性不言而喻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71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Calendar</a:t>
            </a:r>
            <a:r>
              <a:rPr lang="zh-CN" altLang="en-US" dirty="0">
                <a:latin typeface="Consolas" panose="020B0609020204030204" pitchFamily="49" charset="0"/>
              </a:rPr>
              <a:t>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5665" y="1076794"/>
            <a:ext cx="880672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表示本年中的第几天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.out.println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本年中的第几天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:"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dayOfYear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dirty="0">
                <a:solidFill>
                  <a:srgbClr val="006666"/>
                </a:solidFill>
                <a:latin typeface="Consolas" panose="020B0609020204030204" pitchFamily="49" charset="0"/>
              </a:rPr>
              <a:t>12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小时制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hour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.HOUR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.out.println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小时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:"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hour)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dirty="0">
                <a:solidFill>
                  <a:srgbClr val="006666"/>
                </a:solidFill>
                <a:latin typeface="Consolas" panose="020B0609020204030204" pitchFamily="49" charset="0"/>
              </a:rPr>
              <a:t>24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小时制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hourOfDay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.HOUR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_OF_DAY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.out.println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小时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:"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hourOfDay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minute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.MINUTE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.out.println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分钟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:"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minute)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second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.SECOND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.out.println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秒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:"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second)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millisecond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.MILLISECOND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.out.println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毫秒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:"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millisecond)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maxDate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.getActualMaximum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.DATE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.out.println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本月最后一天是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:"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maxDate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602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altLang="zh-CN" dirty="0"/>
              <a:t>Java</a:t>
            </a:r>
            <a:r>
              <a:rPr lang="zh-CN" altLang="en-US" dirty="0"/>
              <a:t>获取系统时间</a:t>
            </a:r>
            <a:r>
              <a:rPr lang="zh-CN" altLang="en-US" dirty="0" smtClean="0"/>
              <a:t>的三种</a:t>
            </a:r>
            <a:r>
              <a:rPr lang="zh-CN" altLang="en-US" dirty="0"/>
              <a:t>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1524000" y="1065420"/>
            <a:ext cx="95562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df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-MM-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HH:mm:ss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df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Date</a:t>
            </a:r>
            <a:r>
              <a:rPr lang="zh-CN" altLang="en-US" dirty="0">
                <a:solidFill>
                  <a:schemeClr val="tx1"/>
                </a:solidFill>
              </a:rPr>
              <a:t>类来获取当前</a:t>
            </a:r>
            <a:r>
              <a:rPr lang="zh-CN" altLang="en-US" dirty="0">
                <a:solidFill>
                  <a:schemeClr val="tx1"/>
                </a:solidFill>
              </a:rPr>
              <a:t>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15321" y="2507559"/>
            <a:ext cx="94175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df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-MM-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HH:mm:ss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df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System.currentTimeMillis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())); 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System</a:t>
            </a:r>
            <a:r>
              <a:rPr lang="zh-CN" altLang="en-US" dirty="0">
                <a:solidFill>
                  <a:schemeClr val="tx1"/>
                </a:solidFill>
              </a:rPr>
              <a:t>类中的</a:t>
            </a:r>
            <a:r>
              <a:rPr lang="en-US" altLang="zh-CN" dirty="0" err="1">
                <a:solidFill>
                  <a:schemeClr val="tx1"/>
                </a:solidFill>
              </a:rPr>
              <a:t>currentTimeMillis</a:t>
            </a:r>
            <a:r>
              <a:rPr lang="zh-CN" altLang="en-US" dirty="0">
                <a:solidFill>
                  <a:schemeClr val="tx1"/>
                </a:solidFill>
              </a:rPr>
              <a:t>方法来获取当前时间 </a:t>
            </a:r>
          </a:p>
        </p:txBody>
      </p:sp>
      <p:sp>
        <p:nvSpPr>
          <p:cNvPr id="9" name="矩形 8"/>
          <p:cNvSpPr/>
          <p:nvPr/>
        </p:nvSpPr>
        <p:spPr>
          <a:xfrm>
            <a:off x="1524001" y="4046655"/>
            <a:ext cx="79617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Calendar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i="1" dirty="0">
                <a:solidFill>
                  <a:srgbClr val="3F7F5F"/>
                </a:solidFill>
                <a:latin typeface="Consolas" panose="020B0609020204030204" pitchFamily="49" charset="0"/>
              </a:rPr>
              <a:t>可以对每个时间域单独修改   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year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YEAR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month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.get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Calendar.</a:t>
            </a:r>
            <a:r>
              <a:rPr lang="en-US" altLang="zh-CN" b="1" i="1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MONTH</a:t>
            </a:r>
            <a:r>
              <a:rPr lang="en-US" altLang="zh-CN" b="1" i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308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2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Thank you</a:t>
            </a:r>
            <a:r>
              <a:rPr lang="zh-CN" altLang="en-US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567" y="-44244"/>
            <a:ext cx="7772400" cy="92983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666844" y="1408860"/>
            <a:ext cx="88392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如果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在类的声明中未使用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extends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关键字指明其父类，则默认父类为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 </a:t>
            </a:r>
          </a:p>
          <a:p>
            <a:pPr marL="914400" lvl="1" indent="-457200" algn="just">
              <a:spcBef>
                <a:spcPct val="4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public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class Person {</a:t>
            </a:r>
          </a:p>
          <a:p>
            <a:pPr marL="914400" lvl="1" indent="-457200" algn="just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...</a:t>
            </a:r>
          </a:p>
          <a:p>
            <a:pPr marL="914400" lvl="1" indent="-457200" algn="just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}</a:t>
            </a:r>
          </a:p>
          <a:p>
            <a:pPr marL="914400" lvl="1" indent="-457200" algn="just"/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457200" indent="-457200" algn="just">
              <a:spcBef>
                <a:spcPct val="2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等价于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457200" indent="-457200" algn="just">
              <a:spcBef>
                <a:spcPct val="2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public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class Person extends Object {</a:t>
            </a:r>
          </a:p>
          <a:p>
            <a:pPr marL="914400" lvl="1" indent="-457200" algn="just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...</a:t>
            </a:r>
          </a:p>
          <a:p>
            <a:pPr marL="914400" lvl="1" indent="-457200" algn="just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14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422" y="0"/>
            <a:ext cx="7772400" cy="936104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==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操作符与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equals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901980" y="1304981"/>
            <a:ext cx="8442492" cy="5095821"/>
          </a:xfrm>
        </p:spPr>
        <p:txBody>
          <a:bodyPr>
            <a:normAutofit/>
          </a:bodyPr>
          <a:lstStyle/>
          <a:p>
            <a:pPr marL="609600" indent="-609600" algn="just" eaLnBrk="1" hangingPunct="1">
              <a:lnSpc>
                <a:spcPct val="150000"/>
              </a:lnSpc>
              <a:spcBef>
                <a:spcPct val="400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==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操作符：</a:t>
            </a:r>
          </a:p>
          <a:p>
            <a:pPr marL="609600" indent="-609600" algn="just" eaLnBrk="1" hangingPunct="1">
              <a:lnSpc>
                <a:spcPct val="150000"/>
              </a:lnSpc>
              <a:spcBef>
                <a:spcPct val="40000"/>
              </a:spcBef>
              <a:buNone/>
            </a:pPr>
            <a:endParaRPr lang="zh-CN" altLang="en-US" sz="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引用类型比较引用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是否指向同一个对象，同一地址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；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400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Person p1=new Person();   Person p2=new Person();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400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if (p1==p2){…}</a:t>
            </a: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基本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类型比较值；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a=5; if(a==6){…}</a:t>
            </a: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"=="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进行比较时，符号两边的数据类型必须一致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可自动转换的基本数据类型除外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，否则编译出错；</a:t>
            </a:r>
          </a:p>
        </p:txBody>
      </p:sp>
    </p:spTree>
    <p:extLst>
      <p:ext uri="{BB962C8B-B14F-4D97-AF65-F5344CB8AC3E}">
        <p14:creationId xmlns:p14="http://schemas.microsoft.com/office/powerpoint/2010/main" val="12151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422" y="0"/>
            <a:ext cx="7772400" cy="936104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==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操作符与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equals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901980" y="1304981"/>
            <a:ext cx="8442492" cy="5095821"/>
          </a:xfrm>
        </p:spPr>
        <p:txBody>
          <a:bodyPr>
            <a:normAutofit/>
          </a:bodyPr>
          <a:lstStyle/>
          <a:p>
            <a:pPr marL="609600" indent="-609600" algn="just" eaLnBrk="1" hangingPunct="1">
              <a:spcBef>
                <a:spcPct val="400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equals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方法：</a:t>
            </a:r>
          </a:p>
          <a:p>
            <a:pPr marL="609600" indent="-609600" algn="just" eaLnBrk="1" hangingPunct="1">
              <a:spcBef>
                <a:spcPct val="40000"/>
              </a:spcBef>
              <a:buNone/>
            </a:pP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类的方法，由于所有类都继承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类，也就继承了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equals()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只能比较引用类型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类的定义中，其作用与“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==”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相同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比较是否指向同一个对象。格式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:obj1.equals(obj2)</a:t>
            </a: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注意：对类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String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Date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、封装类（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Wrapper Class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）及很多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重写了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equals()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方法的类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来说，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是比较类型及内容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而不考虑引用是否指向同一个对象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2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422" y="0"/>
            <a:ext cx="7772400" cy="936104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==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操作符与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equals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901980" y="1304981"/>
            <a:ext cx="1362330" cy="1364478"/>
          </a:xfrm>
        </p:spPr>
        <p:txBody>
          <a:bodyPr>
            <a:normAutofit/>
          </a:bodyPr>
          <a:lstStyle/>
          <a:p>
            <a:pPr marL="609600" indent="-609600" algn="just" eaLnBrk="1" hangingPunct="1">
              <a:spcBef>
                <a:spcPct val="40000"/>
              </a:spcBef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a =1;</a:t>
            </a:r>
          </a:p>
          <a:p>
            <a:pPr marL="609600" indent="-609600" algn="just" eaLnBrk="1" hangingPunct="1">
              <a:spcBef>
                <a:spcPct val="40000"/>
              </a:spcBef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b = 1;</a:t>
            </a:r>
          </a:p>
          <a:p>
            <a:pPr marL="609600" indent="-609600" algn="just" eaLnBrk="1" hangingPunct="1">
              <a:spcBef>
                <a:spcPct val="400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a==b?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17361" y="1304981"/>
            <a:ext cx="3097723" cy="136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 eaLnBrk="1" hangingPunct="1">
              <a:spcBef>
                <a:spcPct val="400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Integer a =1;</a:t>
            </a:r>
          </a:p>
          <a:p>
            <a:pPr marL="609600" indent="-609600" algn="just" eaLnBrk="1" hangingPunct="1">
              <a:spcBef>
                <a:spcPct val="400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Integer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b = 1;</a:t>
            </a:r>
          </a:p>
          <a:p>
            <a:pPr marL="609600" indent="-609600" algn="just" eaLnBrk="1" hangingPunct="1">
              <a:spcBef>
                <a:spcPct val="400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a==b?</a:t>
            </a:r>
          </a:p>
          <a:p>
            <a:pPr marL="609600" indent="-609600" algn="just" eaLnBrk="1" hangingPunct="1">
              <a:spcBef>
                <a:spcPct val="40000"/>
              </a:spcBef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a.equals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(b)?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1981" y="3477910"/>
            <a:ext cx="3097723" cy="136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 eaLnBrk="1" hangingPunct="1">
              <a:spcBef>
                <a:spcPct val="400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Integer a =new Integer(1);</a:t>
            </a:r>
          </a:p>
          <a:p>
            <a:pPr marL="609600" indent="-609600" algn="just" eaLnBrk="1" hangingPunct="1">
              <a:spcBef>
                <a:spcPct val="400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Integer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b =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new Integer(1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);</a:t>
            </a:r>
          </a:p>
          <a:p>
            <a:pPr marL="609600" indent="-609600" algn="just" eaLnBrk="1" hangingPunct="1">
              <a:spcBef>
                <a:spcPct val="400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a==b?</a:t>
            </a:r>
          </a:p>
          <a:p>
            <a:pPr marL="609600" indent="-609600" algn="just" eaLnBrk="1" hangingPunct="1">
              <a:spcBef>
                <a:spcPct val="40000"/>
              </a:spcBef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a.equals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(b)?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75890" y="3477910"/>
            <a:ext cx="3097723" cy="136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 eaLnBrk="1" hangingPunct="1">
              <a:spcBef>
                <a:spcPct val="400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Person a =new Person();</a:t>
            </a:r>
          </a:p>
          <a:p>
            <a:pPr marL="609600" indent="-609600" eaLnBrk="1" hangingPunct="1">
              <a:spcBef>
                <a:spcPct val="400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Person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b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=new Person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();</a:t>
            </a:r>
          </a:p>
          <a:p>
            <a:pPr marL="609600" indent="-609600" eaLnBrk="1" hangingPunct="1">
              <a:spcBef>
                <a:spcPct val="400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a==b?</a:t>
            </a:r>
          </a:p>
          <a:p>
            <a:pPr marL="609600" indent="-609600" algn="just" eaLnBrk="1" hangingPunct="1">
              <a:spcBef>
                <a:spcPct val="40000"/>
              </a:spcBef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a.equals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(b)?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2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422" y="0"/>
            <a:ext cx="7772400" cy="936104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==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与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equals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总结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901980" y="1304981"/>
            <a:ext cx="8442492" cy="5095821"/>
          </a:xfrm>
        </p:spPr>
        <p:txBody>
          <a:bodyPr>
            <a:normAutofit/>
          </a:bodyPr>
          <a:lstStyle/>
          <a:p>
            <a:pPr marL="609600" indent="-609600" algn="just" eaLnBrk="1" hangingPunct="1">
              <a:spcBef>
                <a:spcPct val="40000"/>
              </a:spcBef>
              <a:buNone/>
            </a:pPr>
            <a:r>
              <a:rPr lang="zh-CN" altLang="en-US" sz="2000" b="0" dirty="0"/>
              <a:t>基本</a:t>
            </a:r>
            <a:r>
              <a:rPr lang="zh-CN" altLang="en-US" sz="2000" b="0" dirty="0"/>
              <a:t>类型：用</a:t>
            </a:r>
            <a:r>
              <a:rPr lang="en-US" altLang="zh-CN" sz="2000" b="0" dirty="0"/>
              <a:t>==</a:t>
            </a:r>
            <a:r>
              <a:rPr lang="zh-CN" altLang="en-US" sz="2000" b="0" dirty="0"/>
              <a:t>比较。比较的是值</a:t>
            </a:r>
            <a:endParaRPr lang="en-US" altLang="zh-CN" sz="2000" b="0" dirty="0"/>
          </a:p>
          <a:p>
            <a:pPr marL="609600" indent="-609600" algn="just" eaLnBrk="1" hangingPunct="1">
              <a:spcBef>
                <a:spcPct val="40000"/>
              </a:spcBef>
              <a:buNone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引用数据类型：</a:t>
            </a:r>
            <a:r>
              <a:rPr lang="en-US" altLang="zh-CN" sz="2000" b="0" dirty="0"/>
              <a:t>==</a:t>
            </a:r>
            <a:r>
              <a:rPr lang="zh-CN" altLang="en-US" sz="2000" b="0" dirty="0"/>
              <a:t>还是</a:t>
            </a:r>
            <a:r>
              <a:rPr lang="en-US" altLang="zh-CN" sz="2000" b="0" dirty="0"/>
              <a:t>equals</a:t>
            </a:r>
            <a:r>
              <a:rPr lang="zh-CN" altLang="en-US" sz="2000" b="0" dirty="0"/>
              <a:t>比较</a:t>
            </a:r>
            <a:r>
              <a:rPr lang="zh-CN" altLang="en-US" sz="2000" b="0" dirty="0"/>
              <a:t>的</a:t>
            </a:r>
            <a:r>
              <a:rPr lang="zh-CN" altLang="en-US" sz="2000" b="0" dirty="0"/>
              <a:t>两个对象的</a:t>
            </a:r>
            <a:r>
              <a:rPr lang="zh-CN" altLang="en-US" sz="2000" b="0" dirty="0"/>
              <a:t>地址</a:t>
            </a:r>
            <a:endParaRPr lang="en-US" altLang="zh-CN" sz="2000" b="0" dirty="0"/>
          </a:p>
          <a:p>
            <a:pPr marL="609600" indent="-609600" algn="just" eaLnBrk="1" hangingPunct="1">
              <a:spcBef>
                <a:spcPct val="40000"/>
              </a:spcBef>
              <a:buNone/>
            </a:pPr>
            <a:r>
              <a:rPr lang="en-US" altLang="zh-CN" sz="2000" b="0" dirty="0"/>
              <a:t>	</a:t>
            </a:r>
            <a:r>
              <a:rPr lang="zh-CN" altLang="en-US" sz="2000" b="0" dirty="0"/>
              <a:t>使用</a:t>
            </a:r>
            <a:r>
              <a:rPr lang="zh-CN" altLang="en-US" sz="2000" b="0" dirty="0"/>
              <a:t>表达式创建对象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820" y="2525028"/>
            <a:ext cx="7943002" cy="21137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37153" y="4638816"/>
            <a:ext cx="2621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使用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new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方法创建对象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470" y="4975078"/>
            <a:ext cx="7609524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0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113002" y="1052301"/>
            <a:ext cx="8569748" cy="43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class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TestEquals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{  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public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static void main(String[]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args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MyDate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m1 = new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MyDate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(14, 3, 1976);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MyDate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m2 = new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MyDate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(14, 3, 1976);</a:t>
            </a:r>
          </a:p>
          <a:p>
            <a:pPr>
              <a:lnSpc>
                <a:spcPct val="80000"/>
              </a:lnSpc>
            </a:pP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 if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 m1 == m2 ) {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   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("m1==m2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"); 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 }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else {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   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("m1!=m2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"); //m1 != m2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 }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 if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 m1.equals(m2) ) {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   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("m1 is equal to m2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");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// m1 is equal to m2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 }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else {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   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("m1 is not equal to m2");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 } 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}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}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780023" y="5291151"/>
            <a:ext cx="723570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请给据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以上代码定义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能满足需要的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MyDate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MyDate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类中覆盖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equals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方法，使其判断当两个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MyDate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类型对象的年月日都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相同时，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结果为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true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，否则为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false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23422" y="0"/>
            <a:ext cx="777240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==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操作符与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equals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5047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1911</TotalTime>
  <Words>2368</Words>
  <Application>Microsoft Office PowerPoint</Application>
  <PresentationFormat>宽屏</PresentationFormat>
  <Paragraphs>388</Paragraphs>
  <Slides>32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-apple-system</vt:lpstr>
      <vt:lpstr>Arial Unicode MS</vt:lpstr>
      <vt:lpstr>华文细黑</vt:lpstr>
      <vt:lpstr>宋体</vt:lpstr>
      <vt:lpstr>微软雅黑</vt:lpstr>
      <vt:lpstr>Arial</vt:lpstr>
      <vt:lpstr>Calibri</vt:lpstr>
      <vt:lpstr>Consolas</vt:lpstr>
      <vt:lpstr>Wingdings</vt:lpstr>
      <vt:lpstr>ppt主题</vt:lpstr>
      <vt:lpstr>6_自定义设计方案</vt:lpstr>
      <vt:lpstr> Java常用类</vt:lpstr>
      <vt:lpstr>内容</vt:lpstr>
      <vt:lpstr>Object类介绍</vt:lpstr>
      <vt:lpstr>Object 类</vt:lpstr>
      <vt:lpstr>==操作符与equals方法</vt:lpstr>
      <vt:lpstr>==操作符与equals方法</vt:lpstr>
      <vt:lpstr>==操作符与equals方法</vt:lpstr>
      <vt:lpstr>==与equals总结</vt:lpstr>
      <vt:lpstr>PowerPoint 演示文稿</vt:lpstr>
      <vt:lpstr>toString 方法</vt:lpstr>
      <vt:lpstr>toString 方法</vt:lpstr>
      <vt:lpstr>String类</vt:lpstr>
      <vt:lpstr>Java中的字符串与String</vt:lpstr>
      <vt:lpstr>String类实例化对象的方法</vt:lpstr>
      <vt:lpstr>String 类的常用方法</vt:lpstr>
      <vt:lpstr>String 类的常用方法</vt:lpstr>
      <vt:lpstr>本节练习</vt:lpstr>
      <vt:lpstr>解题思路</vt:lpstr>
      <vt:lpstr>StringBuffer类介绍</vt:lpstr>
      <vt:lpstr>StringBuffer类的常用方法</vt:lpstr>
      <vt:lpstr>StringBuffer VS StringBuilder</vt:lpstr>
      <vt:lpstr>封装类</vt:lpstr>
      <vt:lpstr>包装类的常用方法</vt:lpstr>
      <vt:lpstr>包装类的常用方法</vt:lpstr>
      <vt:lpstr>包装类的常用方法</vt:lpstr>
      <vt:lpstr>Date &amp; DateFormat 类</vt:lpstr>
      <vt:lpstr>案例Date</vt:lpstr>
      <vt:lpstr>案例SimpleDateFormat</vt:lpstr>
      <vt:lpstr>Calendar类</vt:lpstr>
      <vt:lpstr>Calendar类</vt:lpstr>
      <vt:lpstr>Java获取系统时间的三种方法</vt:lpstr>
      <vt:lpstr>Thank you！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HP</cp:lastModifiedBy>
  <cp:revision>310</cp:revision>
  <dcterms:created xsi:type="dcterms:W3CDTF">2016-02-04T08:27:00Z</dcterms:created>
  <dcterms:modified xsi:type="dcterms:W3CDTF">2019-01-14T15:13:13Z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