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382" r:id="rId4"/>
    <p:sldId id="384" r:id="rId5"/>
    <p:sldId id="557" r:id="rId6"/>
    <p:sldId id="432" r:id="rId7"/>
    <p:sldId id="386" r:id="rId8"/>
    <p:sldId id="388" r:id="rId9"/>
    <p:sldId id="389" r:id="rId10"/>
    <p:sldId id="401" r:id="rId11"/>
    <p:sldId id="424" r:id="rId12"/>
    <p:sldId id="427" r:id="rId13"/>
    <p:sldId id="433" r:id="rId14"/>
    <p:sldId id="434" r:id="rId15"/>
    <p:sldId id="449" r:id="rId16"/>
    <p:sldId id="435" r:id="rId17"/>
    <p:sldId id="436" r:id="rId18"/>
    <p:sldId id="428" r:id="rId19"/>
    <p:sldId id="437" r:id="rId20"/>
    <p:sldId id="438" r:id="rId21"/>
    <p:sldId id="577" r:id="rId22"/>
    <p:sldId id="547" r:id="rId23"/>
    <p:sldId id="439" r:id="rId24"/>
    <p:sldId id="444" r:id="rId25"/>
    <p:sldId id="445" r:id="rId26"/>
    <p:sldId id="446" r:id="rId27"/>
    <p:sldId id="442" r:id="rId28"/>
    <p:sldId id="443" r:id="rId29"/>
    <p:sldId id="412" r:id="rId30"/>
    <p:sldId id="441" r:id="rId31"/>
    <p:sldId id="259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2986" autoAdjust="0"/>
  </p:normalViewPr>
  <p:slideViewPr>
    <p:cSldViewPr snapToGrid="0">
      <p:cViewPr varScale="1">
        <p:scale>
          <a:sx n="72" d="100"/>
          <a:sy n="72" d="100"/>
        </p:scale>
        <p:origin x="1272" y="72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7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1.Comparable</a:t>
            </a:r>
            <a:r>
              <a:rPr lang="zh-CN" altLang="en-US" dirty="0"/>
              <a:t>接口是在</a:t>
            </a:r>
            <a:r>
              <a:rPr lang="en-US" dirty="0" err="1"/>
              <a:t>java.lang</a:t>
            </a:r>
            <a:r>
              <a:rPr lang="zh-CN" altLang="en-US" dirty="0"/>
              <a:t>类中的，而</a:t>
            </a:r>
            <a:r>
              <a:rPr lang="en-US" dirty="0"/>
              <a:t>Comparator</a:t>
            </a:r>
            <a:r>
              <a:rPr lang="zh-CN" altLang="en-US" dirty="0"/>
              <a:t>接口是在</a:t>
            </a:r>
            <a:r>
              <a:rPr lang="en-US" dirty="0" err="1"/>
              <a:t>java.util</a:t>
            </a:r>
            <a:r>
              <a:rPr lang="zh-CN" altLang="en-US" dirty="0"/>
              <a:t>类中的。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dirty="0"/>
              <a:t>Comparable </a:t>
            </a:r>
            <a:r>
              <a:rPr lang="zh-CN" altLang="en-US" dirty="0"/>
              <a:t>是在集合内部定义的方法实现的排序，</a:t>
            </a:r>
            <a:r>
              <a:rPr lang="en-US" dirty="0"/>
              <a:t>Comparator </a:t>
            </a:r>
            <a:r>
              <a:rPr lang="zh-CN" altLang="en-US" dirty="0"/>
              <a:t>是在集合外部实现的排序，所以，如想实现排序，就需要在集合外定义 </a:t>
            </a:r>
            <a:r>
              <a:rPr lang="en-US" dirty="0"/>
              <a:t>Comparator </a:t>
            </a:r>
            <a:r>
              <a:rPr lang="zh-CN" altLang="en-US" dirty="0"/>
              <a:t>接口的方法或在集合内实现 </a:t>
            </a:r>
            <a:r>
              <a:rPr lang="en-US" dirty="0"/>
              <a:t>Comparable </a:t>
            </a:r>
            <a:r>
              <a:rPr lang="zh-CN" altLang="en-US" dirty="0"/>
              <a:t>接口的方法。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 </a:t>
            </a:r>
            <a:br>
              <a:rPr lang="en-US" altLang="zh-CN" dirty="0">
                <a:latin typeface="+mj-ea"/>
              </a:rPr>
            </a:br>
            <a:r>
              <a:rPr lang="en-US" altLang="zh-CN" dirty="0"/>
              <a:t>Java</a:t>
            </a:r>
            <a:r>
              <a:rPr lang="zh-CN" altLang="en-US" dirty="0"/>
              <a:t>集合框架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3638"/>
            <a:ext cx="8229600" cy="100811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730" y="1066332"/>
            <a:ext cx="8229600" cy="48275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集合里添加了一些根据索引来操作集合元素的方法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void add(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addAll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Collection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eles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get(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indexOf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lastIndexOf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remove(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set(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subList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fromIndex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toIndex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取不到</a:t>
            </a:r>
          </a:p>
        </p:txBody>
      </p:sp>
    </p:spTree>
    <p:extLst>
      <p:ext uri="{BB962C8B-B14F-4D97-AF65-F5344CB8AC3E}">
        <p14:creationId xmlns:p14="http://schemas.microsoft.com/office/powerpoint/2010/main" val="9484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List</a:t>
            </a:r>
            <a:r>
              <a:rPr lang="zh-CN" altLang="en-US" dirty="0"/>
              <a:t>实现类之一：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ArrayList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接口的典型实现类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本质上，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ArrayList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是对象引用的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一个变长数组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1026" name="Picture 9" descr="Sn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9" y="3132137"/>
            <a:ext cx="7106241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7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实现类之一：</a:t>
            </a:r>
            <a:r>
              <a:rPr lang="pt-BR" altLang="zh-CN" dirty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LinkedList</a:t>
            </a:r>
            <a:r>
              <a:rPr lang="zh-CN" altLang="zh-CN" dirty="0"/>
              <a:t>类采用链表存储方式。插入、删除元素时效率比较高，如下图</a:t>
            </a:r>
            <a:endParaRPr lang="zh-CN" altLang="en-US" dirty="0"/>
          </a:p>
        </p:txBody>
      </p:sp>
      <p:pic>
        <p:nvPicPr>
          <p:cNvPr id="2050" name="Picture 10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5125"/>
            <a:ext cx="8564866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2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zh-CN" dirty="0"/>
              <a:t>和</a:t>
            </a:r>
            <a:r>
              <a:rPr lang="en-US" altLang="zh-CN" dirty="0" err="1"/>
              <a:t>LinkedList</a:t>
            </a:r>
            <a:r>
              <a:rPr lang="zh-CN" altLang="zh-CN" dirty="0"/>
              <a:t>分别在何时使用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0" y="2133600"/>
            <a:ext cx="7849979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40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3638"/>
            <a:ext cx="8229600" cy="100811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730" y="1066332"/>
            <a:ext cx="8229600" cy="48275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集合里添加了一些根据索引来操作集合元素的方法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void add(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 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ele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boolean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addAll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 Collection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eles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Object get(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indexOf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lastIndexOf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Object remove(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Object set(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 Object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ele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List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subList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fromIndex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toIndex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toIndex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取不到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zh-CN" dirty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4" y="1704975"/>
            <a:ext cx="7698311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zh-CN" dirty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42" y="1970881"/>
            <a:ext cx="7185116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79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29196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40" y="1121324"/>
            <a:ext cx="8229600" cy="447504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Set</a:t>
            </a:r>
            <a:r>
              <a:rPr lang="zh-CN" altLang="zh-CN" sz="2400" dirty="0"/>
              <a:t>接口</a:t>
            </a:r>
            <a:r>
              <a:rPr lang="zh-CN" altLang="zh-CN" sz="2400" dirty="0">
                <a:solidFill>
                  <a:srgbClr val="FF0000"/>
                </a:solidFill>
              </a:rPr>
              <a:t>存储一组唯一，无序的对象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000" dirty="0" err="1"/>
              <a:t>HashSet</a:t>
            </a:r>
            <a:r>
              <a:rPr lang="en-US" altLang="zh-CN" sz="2000" dirty="0"/>
              <a:t> </a:t>
            </a:r>
            <a:r>
              <a:rPr lang="zh-CN" altLang="zh-CN" sz="2000" dirty="0"/>
              <a:t>是</a:t>
            </a:r>
            <a:r>
              <a:rPr lang="en-US" altLang="zh-CN" sz="2000" dirty="0"/>
              <a:t>Set</a:t>
            </a:r>
            <a:r>
              <a:rPr lang="zh-CN" altLang="zh-CN" sz="2000" dirty="0"/>
              <a:t>接口常用的实现类。</a:t>
            </a:r>
          </a:p>
          <a:p>
            <a:pPr lvl="1"/>
            <a:r>
              <a:rPr lang="en-US" altLang="zh-CN" sz="2000" dirty="0" err="1"/>
              <a:t>HashSet</a:t>
            </a:r>
            <a:r>
              <a:rPr lang="zh-CN" altLang="zh-CN" sz="2000" dirty="0"/>
              <a:t>允许集合元素值为</a:t>
            </a:r>
            <a:r>
              <a:rPr lang="en-US" altLang="zh-CN" sz="2000" dirty="0"/>
              <a:t>null</a:t>
            </a:r>
            <a:endParaRPr lang="zh-CN" altLang="zh-CN" sz="2000" dirty="0"/>
          </a:p>
          <a:p>
            <a:r>
              <a:rPr lang="zh-CN" altLang="zh-CN" sz="2400" dirty="0"/>
              <a:t>操作数据的方法与</a:t>
            </a:r>
            <a:r>
              <a:rPr lang="en-US" altLang="zh-CN" sz="2400" dirty="0"/>
              <a:t>List</a:t>
            </a:r>
            <a:r>
              <a:rPr lang="zh-CN" altLang="zh-CN" sz="2400" dirty="0"/>
              <a:t>类似，</a:t>
            </a:r>
            <a:r>
              <a:rPr lang="en-US" altLang="zh-CN" sz="2400" dirty="0"/>
              <a:t>Set</a:t>
            </a:r>
            <a:r>
              <a:rPr lang="zh-CN" altLang="zh-CN" sz="2400" dirty="0"/>
              <a:t>接口不存在</a:t>
            </a:r>
            <a:r>
              <a:rPr lang="en-US" altLang="zh-CN" sz="2400" dirty="0"/>
              <a:t>get()</a:t>
            </a:r>
            <a:r>
              <a:rPr lang="zh-CN" altLang="zh-CN" sz="2400" dirty="0"/>
              <a:t>方法。</a:t>
            </a:r>
            <a:endParaRPr lang="en-US" altLang="zh-CN" sz="2400" dirty="0"/>
          </a:p>
          <a:p>
            <a:r>
              <a:rPr lang="en-US" altLang="zh-CN" sz="2400" dirty="0"/>
              <a:t>Iterator</a:t>
            </a:r>
            <a:r>
              <a:rPr lang="zh-CN" altLang="zh-CN" sz="2400" dirty="0"/>
              <a:t>接口表示对集合进行迭代的迭代器，专门实现集合的遍历。</a:t>
            </a:r>
          </a:p>
          <a:p>
            <a:pPr lvl="0"/>
            <a:r>
              <a:rPr lang="zh-CN" altLang="zh-CN" sz="2400" dirty="0"/>
              <a:t>方法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zh-CN" sz="2000" dirty="0"/>
              <a:t>：判断是否存在另一个可访问的元素</a:t>
            </a:r>
          </a:p>
          <a:p>
            <a:pPr lvl="1"/>
            <a:r>
              <a:rPr lang="en-US" altLang="zh-CN" sz="2000" dirty="0"/>
              <a:t>next()</a:t>
            </a:r>
            <a:r>
              <a:rPr lang="zh-CN" altLang="zh-CN" sz="2000" dirty="0"/>
              <a:t>：返回要访问的下一个元素</a:t>
            </a:r>
          </a:p>
          <a:p>
            <a:pPr lvl="1"/>
            <a:endParaRPr lang="zh-CN" altLang="zh-CN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85192" y="-103717"/>
            <a:ext cx="82296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50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案例解析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09003"/>
              </p:ext>
            </p:extLst>
          </p:nvPr>
        </p:nvGraphicFramePr>
        <p:xfrm>
          <a:off x="1185863" y="1643220"/>
          <a:ext cx="6978650" cy="2857342"/>
        </p:xfrm>
        <a:graphic>
          <a:graphicData uri="http://schemas.openxmlformats.org/drawingml/2006/table">
            <a:tbl>
              <a:tblPr firstRow="1" firstCol="1" bandRow="1"/>
              <a:tblGrid>
                <a:gridCol w="69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342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通过迭代器依次输出集合中所有元素的信息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使用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遍历，员工姓名分别是：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u="sng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.iterator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.hasNext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 {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Employee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(Employee)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emp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.getName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}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1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899886"/>
            <a:ext cx="8229600" cy="4427538"/>
          </a:xfrm>
        </p:spPr>
        <p:txBody>
          <a:bodyPr/>
          <a:lstStyle/>
          <a:p>
            <a:pPr lvl="0"/>
            <a:r>
              <a:rPr lang="en-US" altLang="zh-CN" dirty="0" err="1"/>
              <a:t>HashMap</a:t>
            </a:r>
            <a:r>
              <a:rPr lang="zh-CN" altLang="zh-CN" dirty="0"/>
              <a:t>是</a:t>
            </a:r>
            <a:r>
              <a:rPr lang="en-US" altLang="zh-CN" dirty="0"/>
              <a:t>Map</a:t>
            </a:r>
            <a:r>
              <a:rPr lang="zh-CN" altLang="zh-CN" dirty="0"/>
              <a:t>接口中最常见的实现类。</a:t>
            </a:r>
          </a:p>
          <a:p>
            <a:pPr lvl="0"/>
            <a:r>
              <a:rPr lang="zh-CN" altLang="zh-CN" dirty="0"/>
              <a:t>存储一组成对的键－值对象，提供</a:t>
            </a:r>
            <a:r>
              <a:rPr lang="pt-BR" altLang="zh-CN" dirty="0"/>
              <a:t>key</a:t>
            </a:r>
            <a:r>
              <a:rPr lang="zh-CN" altLang="zh-CN" dirty="0"/>
              <a:t>（键）到</a:t>
            </a:r>
            <a:r>
              <a:rPr lang="pt-BR" altLang="zh-CN" dirty="0"/>
              <a:t>value</a:t>
            </a:r>
            <a:r>
              <a:rPr lang="zh-CN" altLang="zh-CN" dirty="0"/>
              <a:t>（值）的映射，通过</a:t>
            </a:r>
            <a:r>
              <a:rPr lang="pt-BR" altLang="zh-CN" dirty="0"/>
              <a:t>key</a:t>
            </a:r>
            <a:r>
              <a:rPr lang="zh-CN" altLang="zh-CN" dirty="0"/>
              <a:t>来索引</a:t>
            </a:r>
            <a:endParaRPr lang="en-US" altLang="zh-CN" dirty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之间存在单向一对一关系，即通过指定的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总能找到唯一的，确定的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zh-CN" dirty="0"/>
          </a:p>
          <a:p>
            <a:pPr lvl="1"/>
            <a:r>
              <a:rPr lang="en-US" altLang="zh-CN" dirty="0"/>
              <a:t>k</a:t>
            </a:r>
            <a:r>
              <a:rPr lang="pt-BR" altLang="zh-CN" dirty="0"/>
              <a:t>ey</a:t>
            </a:r>
            <a:r>
              <a:rPr lang="zh-CN" altLang="zh-CN" dirty="0"/>
              <a:t>不允许重复</a:t>
            </a:r>
          </a:p>
          <a:p>
            <a:pPr lvl="1"/>
            <a:r>
              <a:rPr lang="pt-BR" altLang="zh-CN" dirty="0"/>
              <a:t>value</a:t>
            </a:r>
            <a:r>
              <a:rPr lang="zh-CN" altLang="zh-CN" dirty="0"/>
              <a:t>允许重复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跟</a:t>
            </a:r>
            <a:r>
              <a:rPr lang="en-US" altLang="zh-CN" dirty="0"/>
              <a:t>value</a:t>
            </a:r>
            <a:r>
              <a:rPr lang="zh-CN" altLang="en-US" dirty="0"/>
              <a:t>必须都是引用类型的数据</a:t>
            </a:r>
            <a:endParaRPr lang="zh-CN" altLang="zh-CN" dirty="0"/>
          </a:p>
          <a:p>
            <a:r>
              <a:rPr lang="zh-CN" altLang="zh-CN" dirty="0"/>
              <a:t>添加的对象将转换为</a:t>
            </a:r>
            <a:r>
              <a:rPr lang="en-US" altLang="zh-CN" dirty="0"/>
              <a:t>Object</a:t>
            </a:r>
            <a:r>
              <a:rPr lang="zh-CN" altLang="zh-CN" dirty="0"/>
              <a:t>类型</a:t>
            </a:r>
            <a:endParaRPr lang="en-US" altLang="zh-CN" dirty="0"/>
          </a:p>
          <a:p>
            <a:r>
              <a:rPr lang="zh-CN" altLang="en-US" dirty="0"/>
              <a:t>建议：用</a:t>
            </a:r>
            <a:r>
              <a:rPr lang="en-US" altLang="zh-CN" dirty="0"/>
              <a:t>String</a:t>
            </a:r>
            <a:r>
              <a:rPr lang="zh-CN" altLang="en-US" dirty="0"/>
              <a:t>类型的数据作为</a:t>
            </a:r>
            <a:r>
              <a:rPr lang="en-US" altLang="zh-CN" dirty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6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3258" y="1029150"/>
            <a:ext cx="684076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9621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40360" y="1556792"/>
            <a:ext cx="2555776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Map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711078"/>
            <a:ext cx="1800709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Hashtable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711080"/>
            <a:ext cx="1662518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711080"/>
            <a:ext cx="1995866" cy="5739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SortedMap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437112"/>
            <a:ext cx="1980138" cy="5429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Properties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437112"/>
            <a:ext cx="2787260" cy="609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LinkedHashMap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941994" y="1134825"/>
            <a:ext cx="506214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5799095" y="924017"/>
            <a:ext cx="506216" cy="306790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510199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TreeMap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284985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stCxn id="9" idx="0"/>
            <a:endCxn id="6" idx="2"/>
          </p:cNvCxnSpPr>
          <p:nvPr/>
        </p:nvCxnSpPr>
        <p:spPr>
          <a:xfrm flipH="1" flipV="1">
            <a:off x="1871955" y="3284983"/>
            <a:ext cx="159472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4518248" y="3284985"/>
            <a:ext cx="197354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</p:cNvCxnSpPr>
          <p:nvPr/>
        </p:nvCxnSpPr>
        <p:spPr>
          <a:xfrm flipV="1">
            <a:off x="4518248" y="2204864"/>
            <a:ext cx="0" cy="506216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25288" y="5877272"/>
            <a:ext cx="239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>
                <a:ea typeface="宋体" pitchFamily="2" charset="-122"/>
              </a:rPr>
              <a:t>Map</a:t>
            </a:r>
            <a:r>
              <a:rPr lang="zh-CN" altLang="en-US" sz="2000" b="1" u="sng" dirty="0">
                <a:ea typeface="宋体" pitchFamily="2" charset="-122"/>
              </a:rPr>
              <a:t>体系的继承树</a:t>
            </a:r>
          </a:p>
        </p:txBody>
      </p:sp>
    </p:spTree>
    <p:extLst>
      <p:ext uri="{BB962C8B-B14F-4D97-AF65-F5344CB8AC3E}">
        <p14:creationId xmlns:p14="http://schemas.microsoft.com/office/powerpoint/2010/main" val="45238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DD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7174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KeySet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Values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66787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073" y="5454582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9420" y="5562304"/>
            <a:ext cx="202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Collection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4589" y="331657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Set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5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12887"/>
            <a:ext cx="5668963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84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976" y="-99392"/>
            <a:ext cx="8229600" cy="85725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Map </a:t>
            </a:r>
            <a:r>
              <a:rPr lang="zh-CN" altLang="en-US" dirty="0">
                <a:solidFill>
                  <a:schemeClr val="bg1"/>
                </a:solidFill>
              </a:rPr>
              <a:t>常用方法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添加、删除操作：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put(Object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key,Object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value)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remove(Object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void clear()</a:t>
            </a:r>
          </a:p>
          <a:p>
            <a:endParaRPr lang="en-US" altLang="zh-CN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7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76" y="0"/>
            <a:ext cx="8229600" cy="85725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Map </a:t>
            </a:r>
            <a:r>
              <a:rPr lang="zh-CN" altLang="en-US" dirty="0">
                <a:solidFill>
                  <a:schemeClr val="bg1"/>
                </a:solidFill>
              </a:rPr>
              <a:t>常用方法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元素查询的操作：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get(Object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containsKey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containsValue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value)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size()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isEmpty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831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976" y="-99392"/>
            <a:ext cx="8229600" cy="85725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Map </a:t>
            </a:r>
            <a:r>
              <a:rPr lang="zh-CN" altLang="en-US" dirty="0">
                <a:solidFill>
                  <a:schemeClr val="bg1"/>
                </a:solidFill>
              </a:rPr>
              <a:t>常用方法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元视图操作的方法：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keySet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得到所有键构造的集合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values()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得到所有值构造的集合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entrySet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6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 &amp; </a:t>
            </a:r>
            <a:r>
              <a:rPr lang="en-US" altLang="zh-CN" dirty="0" err="1"/>
              <a:t>Hashtable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980"/>
            <a:ext cx="7846142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都是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接口的实现类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区别：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是一个古老的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实现类，不建议使用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是一个线程安全的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实现，但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是线程不安全的。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不允许使用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null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作为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，而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46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 &amp; </a:t>
            </a:r>
            <a:r>
              <a:rPr lang="en-US" altLang="zh-CN" dirty="0" err="1"/>
              <a:t>Hashtable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2322"/>
            <a:ext cx="8229600" cy="4955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HashSet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集合不能保证元素的顺序的顺序一样，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也不能保证其中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对的顺序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判断两个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相等的标准是：两个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hashCode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值相等，并且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方法返回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true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判断两个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相等的标准是：两个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通过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方法返回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true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92208"/>
            <a:ext cx="8229600" cy="1080120"/>
          </a:xfrm>
        </p:spPr>
        <p:txBody>
          <a:bodyPr/>
          <a:lstStyle/>
          <a:p>
            <a:r>
              <a:rPr lang="en-US" altLang="zh-CN" dirty="0" err="1"/>
              <a:t>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73638"/>
            <a:ext cx="864096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存储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对时，需要根据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对进行排序。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可以保证所有的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对处于有序状态。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的排序：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自然排序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定制排序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65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dirty="0"/>
              <a:t>作业</a:t>
            </a:r>
            <a:r>
              <a:rPr lang="en-US" altLang="zh-CN" dirty="0"/>
              <a:t>1</a:t>
            </a:r>
            <a:r>
              <a:rPr lang="zh-CN" altLang="zh-CN" dirty="0"/>
              <a:t>：概念问答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 err="1"/>
              <a:t>ArrayList</a:t>
            </a:r>
            <a:r>
              <a:rPr lang="zh-CN" altLang="zh-CN" dirty="0"/>
              <a:t>和</a:t>
            </a:r>
            <a:r>
              <a:rPr lang="en-US" altLang="zh-CN" dirty="0" err="1"/>
              <a:t>LinkedList</a:t>
            </a:r>
            <a:r>
              <a:rPr lang="zh-CN" altLang="zh-CN" dirty="0"/>
              <a:t>的区别？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和</a:t>
            </a:r>
            <a:r>
              <a:rPr lang="en-US" altLang="zh-CN" dirty="0"/>
              <a:t>Set</a:t>
            </a:r>
            <a:r>
              <a:rPr lang="zh-CN" altLang="zh-CN" dirty="0"/>
              <a:t>区别？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/>
              <a:t>List</a:t>
            </a:r>
            <a:r>
              <a:rPr lang="zh-CN" altLang="zh-CN" dirty="0"/>
              <a:t>区别？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 err="1"/>
              <a:t>hashMap</a:t>
            </a:r>
            <a:r>
              <a:rPr lang="zh-CN" altLang="zh-CN" dirty="0"/>
              <a:t>和</a:t>
            </a:r>
            <a:r>
              <a:rPr lang="en-US" altLang="zh-CN" dirty="0" err="1"/>
              <a:t>treeMap</a:t>
            </a:r>
            <a:r>
              <a:rPr lang="zh-CN" altLang="zh-CN" dirty="0"/>
              <a:t>区别？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7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11625"/>
            <a:ext cx="8229600" cy="1001272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0" y="1504335"/>
            <a:ext cx="8363272" cy="5059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前面存储对象，数组，弊端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集合就像一种容器，可以把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多个对象的引用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放入容器中。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集合类可以用于存储数量不等的多个对象，还可用于保存具有映射关系的关联数组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0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95518" y="1484783"/>
            <a:ext cx="1816641" cy="5400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Collection</a:t>
            </a:r>
            <a:r>
              <a:rPr lang="zh-CN" altLang="en-US" sz="1800" b="1">
                <a:solidFill>
                  <a:schemeClr val="tx1"/>
                </a:solidFill>
              </a:rPr>
              <a:t>接口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08602" y="2384884"/>
            <a:ext cx="887334" cy="4680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List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5" y="2384884"/>
            <a:ext cx="864099" cy="4680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Set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2051" y="3365399"/>
            <a:ext cx="1106280" cy="4876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Vector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77254" y="3354975"/>
            <a:ext cx="1198602" cy="4981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ArrayList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79912" y="3364627"/>
            <a:ext cx="1524271" cy="488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LinkedList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24129" y="3284984"/>
            <a:ext cx="1316968" cy="5681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HashSet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24328" y="3284984"/>
            <a:ext cx="1296143" cy="5681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bg1">
                    <a:lumMod val="65000"/>
                  </a:schemeClr>
                </a:solidFill>
              </a:rPr>
              <a:t>SortedSet</a:t>
            </a:r>
            <a:endParaRPr lang="zh-CN" altLang="en-US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860032" y="4229870"/>
            <a:ext cx="2220145" cy="4952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LinkedHashSet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8664" y="1536635"/>
            <a:ext cx="1336632" cy="4860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Iterator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39552" y="2348881"/>
            <a:ext cx="1537702" cy="36003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ListIterator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3" idx="0"/>
            <a:endCxn id="4" idx="2"/>
          </p:cNvCxnSpPr>
          <p:nvPr/>
        </p:nvCxnSpPr>
        <p:spPr>
          <a:xfrm rot="5400000" flipH="1" flipV="1">
            <a:off x="4148034" y="1429079"/>
            <a:ext cx="360040" cy="15515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0"/>
            <a:endCxn id="4" idx="2"/>
          </p:cNvCxnSpPr>
          <p:nvPr/>
        </p:nvCxnSpPr>
        <p:spPr>
          <a:xfrm rot="16200000" flipV="1">
            <a:off x="6206072" y="922611"/>
            <a:ext cx="360040" cy="256450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0"/>
            <a:endCxn id="23" idx="2"/>
          </p:cNvCxnSpPr>
          <p:nvPr/>
        </p:nvCxnSpPr>
        <p:spPr>
          <a:xfrm rot="5400000" flipH="1" flipV="1">
            <a:off x="2197498" y="2010628"/>
            <a:ext cx="512464" cy="2197078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8" idx="0"/>
            <a:endCxn id="23" idx="2"/>
          </p:cNvCxnSpPr>
          <p:nvPr/>
        </p:nvCxnSpPr>
        <p:spPr>
          <a:xfrm rot="5400000" flipH="1" flipV="1">
            <a:off x="2863392" y="2666098"/>
            <a:ext cx="502040" cy="875714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0"/>
            <a:endCxn id="23" idx="2"/>
          </p:cNvCxnSpPr>
          <p:nvPr/>
        </p:nvCxnSpPr>
        <p:spPr>
          <a:xfrm rot="16200000" flipV="1">
            <a:off x="3791313" y="2613891"/>
            <a:ext cx="511692" cy="989779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肘形连接符 1024"/>
          <p:cNvCxnSpPr>
            <a:stCxn id="30" idx="0"/>
            <a:endCxn id="24" idx="2"/>
          </p:cNvCxnSpPr>
          <p:nvPr/>
        </p:nvCxnSpPr>
        <p:spPr>
          <a:xfrm rot="5400000" flipH="1" flipV="1">
            <a:off x="6809454" y="2426093"/>
            <a:ext cx="432050" cy="1285732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肘形连接符 1027"/>
          <p:cNvCxnSpPr>
            <a:stCxn id="31" idx="0"/>
            <a:endCxn id="24" idx="2"/>
          </p:cNvCxnSpPr>
          <p:nvPr/>
        </p:nvCxnSpPr>
        <p:spPr>
          <a:xfrm rot="16200000" flipV="1">
            <a:off x="7704348" y="2816931"/>
            <a:ext cx="432050" cy="50405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stCxn id="32" idx="0"/>
            <a:endCxn id="30" idx="2"/>
          </p:cNvCxnSpPr>
          <p:nvPr/>
        </p:nvCxnSpPr>
        <p:spPr>
          <a:xfrm flipV="1">
            <a:off x="5970105" y="3853092"/>
            <a:ext cx="412508" cy="3767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cxnSpLocks/>
            <a:stCxn id="4" idx="1"/>
            <a:endCxn id="42" idx="3"/>
          </p:cNvCxnSpPr>
          <p:nvPr/>
        </p:nvCxnSpPr>
        <p:spPr>
          <a:xfrm flipH="1">
            <a:off x="1995296" y="1754814"/>
            <a:ext cx="2200222" cy="24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70003" y="1302605"/>
            <a:ext cx="1872208" cy="1550330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802051" y="1086581"/>
            <a:ext cx="111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ea typeface="宋体" pitchFamily="2" charset="-122"/>
              </a:rPr>
              <a:t>迭代器</a:t>
            </a:r>
          </a:p>
        </p:txBody>
      </p:sp>
      <p:sp>
        <p:nvSpPr>
          <p:cNvPr id="1050" name="TextBox 1049"/>
          <p:cNvSpPr txBox="1"/>
          <p:nvPr/>
        </p:nvSpPr>
        <p:spPr>
          <a:xfrm>
            <a:off x="2427345" y="1358774"/>
            <a:ext cx="74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ea typeface="宋体" pitchFamily="2" charset="-122"/>
              </a:rPr>
              <a:t>获取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7553682" y="4301053"/>
            <a:ext cx="1296143" cy="5681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 err="1">
                <a:solidFill>
                  <a:schemeClr val="tx1"/>
                </a:solidFill>
              </a:rPr>
              <a:t>TreeSet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92" idx="0"/>
            <a:endCxn id="31" idx="2"/>
          </p:cNvCxnSpPr>
          <p:nvPr/>
        </p:nvCxnSpPr>
        <p:spPr>
          <a:xfrm flipH="1" flipV="1">
            <a:off x="8172400" y="3853091"/>
            <a:ext cx="29354" cy="447962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288733" y="2022684"/>
            <a:ext cx="19670" cy="326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B772BC6-F3CE-4575-AC34-CC537F15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接口继承树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6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11625"/>
            <a:ext cx="8229600" cy="1001272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0" y="1428939"/>
            <a:ext cx="8363272" cy="43971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集合可分为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三种体系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：无序、不可重复的集合，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又是以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为底层实现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：有序，可重复的集合，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接口是以数组为底层实现，是有序的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：具有映射关系的集合，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（键值对），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接口底层是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函数，无续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不是随机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之前，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集合会丢失容器中所有对象的数据类型，把所有对象都当成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类型处理；从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增加了泛型以后，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集合可以记住容器中对象的数据类型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49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780" y="-58992"/>
            <a:ext cx="8229600" cy="1008112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Collection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554" y="1359860"/>
            <a:ext cx="8556735" cy="940890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Queue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接口的父接口，该接口里定义的方法既可用于操作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集合，也可用于操作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554" y="2090564"/>
            <a:ext cx="4217121" cy="423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331" y="2300750"/>
            <a:ext cx="3587638" cy="38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679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403" y="-44244"/>
            <a:ext cx="8229600" cy="1001272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Iterator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接口遍历集合元素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21182"/>
            <a:ext cx="8352928" cy="4525963"/>
          </a:xfrm>
        </p:spPr>
        <p:txBody>
          <a:bodyPr>
            <a:normAutofit/>
          </a:bodyPr>
          <a:lstStyle/>
          <a:p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接口主要用于遍历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集合中的元素，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对象也被称为迭代器。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接口隐藏了各种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实现类的底层细节，向应用程序提供了遍历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集合元素的统一编程接口。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仅用于遍历集合，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本身并不提供存放对象的能力。如果需要创建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对象，则必须有一个被迭代的集合。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908" y="4007741"/>
            <a:ext cx="8201529" cy="198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8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foreach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循环遍历集合元素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2791"/>
            <a:ext cx="8229600" cy="61435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5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foreach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循环迭代访问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Collection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499736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0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3638"/>
            <a:ext cx="8229600" cy="100811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4052"/>
            <a:ext cx="8229600" cy="4783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代表一个元素有序、且可重复的集合，集合中的每个元素都有其对应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的顺序索引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允许使用重复元素，可以通过索引来访问指定位置的集合元素。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默认按元素的添加顺序设置元素的索引。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097085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3208</TotalTime>
  <Words>1220</Words>
  <Application>Microsoft Office PowerPoint</Application>
  <PresentationFormat>全屏显示(4:3)</PresentationFormat>
  <Paragraphs>168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 Unicode MS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ppt主题</vt:lpstr>
      <vt:lpstr>6_自定义设计方案</vt:lpstr>
      <vt:lpstr>  Java集合框架</vt:lpstr>
      <vt:lpstr>本章内容</vt:lpstr>
      <vt:lpstr>Java 集合概述</vt:lpstr>
      <vt:lpstr>Collection接口继承树</vt:lpstr>
      <vt:lpstr>Java 集合概述</vt:lpstr>
      <vt:lpstr>Collection 接口</vt:lpstr>
      <vt:lpstr>使用 Iterator 接口遍历集合元素</vt:lpstr>
      <vt:lpstr>使用 foreach 循环遍历集合元素</vt:lpstr>
      <vt:lpstr>List</vt:lpstr>
      <vt:lpstr>List</vt:lpstr>
      <vt:lpstr>List实现类之一：ArrayList</vt:lpstr>
      <vt:lpstr>List实现类之一：LinkedList</vt:lpstr>
      <vt:lpstr>ArrayList和LinkedList分别在何时使用</vt:lpstr>
      <vt:lpstr>List</vt:lpstr>
      <vt:lpstr>ArrayList常用方法</vt:lpstr>
      <vt:lpstr>LinkedList常用方法</vt:lpstr>
      <vt:lpstr>Set 接口</vt:lpstr>
      <vt:lpstr>案例解析</vt:lpstr>
      <vt:lpstr>Map</vt:lpstr>
      <vt:lpstr>Map接口</vt:lpstr>
      <vt:lpstr>PowerPoint 演示文稿</vt:lpstr>
      <vt:lpstr>Map接口常用方法</vt:lpstr>
      <vt:lpstr>Map 常用方法</vt:lpstr>
      <vt:lpstr>Map 常用方法</vt:lpstr>
      <vt:lpstr>Map 常用方法</vt:lpstr>
      <vt:lpstr>HashMap &amp; Hashtable</vt:lpstr>
      <vt:lpstr>HashMap &amp; Hashtable</vt:lpstr>
      <vt:lpstr>TreeMap</vt:lpstr>
      <vt:lpstr>作业1：概念问答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焦 轲</cp:lastModifiedBy>
  <cp:revision>365</cp:revision>
  <dcterms:created xsi:type="dcterms:W3CDTF">2016-02-04T08:27:00Z</dcterms:created>
  <dcterms:modified xsi:type="dcterms:W3CDTF">2019-01-17T01:17:17Z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