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528" r:id="rId4"/>
    <p:sldId id="549" r:id="rId5"/>
    <p:sldId id="529" r:id="rId6"/>
    <p:sldId id="530" r:id="rId7"/>
    <p:sldId id="531" r:id="rId8"/>
    <p:sldId id="533" r:id="rId9"/>
    <p:sldId id="259" r:id="rId10"/>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1pPr>
    <a:lvl2pPr marL="4572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2pPr>
    <a:lvl3pPr marL="9144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3pPr>
    <a:lvl4pPr marL="13716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4pPr>
    <a:lvl5pPr marL="18288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5pPr>
    <a:lvl6pPr marL="2286000" algn="l" defTabSz="914400" rtl="0" eaLnBrk="1" latinLnBrk="0" hangingPunct="1">
      <a:defRPr sz="2000" kern="1200">
        <a:solidFill>
          <a:srgbClr val="FF6600"/>
        </a:solidFill>
        <a:latin typeface="Arial" pitchFamily="34" charset="0"/>
        <a:ea typeface="宋体" pitchFamily="2" charset="-122"/>
        <a:cs typeface="+mn-cs"/>
      </a:defRPr>
    </a:lvl6pPr>
    <a:lvl7pPr marL="2743200" algn="l" defTabSz="914400" rtl="0" eaLnBrk="1" latinLnBrk="0" hangingPunct="1">
      <a:defRPr sz="2000" kern="1200">
        <a:solidFill>
          <a:srgbClr val="FF6600"/>
        </a:solidFill>
        <a:latin typeface="Arial" pitchFamily="34" charset="0"/>
        <a:ea typeface="宋体" pitchFamily="2" charset="-122"/>
        <a:cs typeface="+mn-cs"/>
      </a:defRPr>
    </a:lvl7pPr>
    <a:lvl8pPr marL="3200400" algn="l" defTabSz="914400" rtl="0" eaLnBrk="1" latinLnBrk="0" hangingPunct="1">
      <a:defRPr sz="2000" kern="1200">
        <a:solidFill>
          <a:srgbClr val="FF6600"/>
        </a:solidFill>
        <a:latin typeface="Arial" pitchFamily="34" charset="0"/>
        <a:ea typeface="宋体" pitchFamily="2" charset="-122"/>
        <a:cs typeface="+mn-cs"/>
      </a:defRPr>
    </a:lvl8pPr>
    <a:lvl9pPr marL="3657600" algn="l" defTabSz="914400" rtl="0" eaLnBrk="1" latinLnBrk="0" hangingPunct="1">
      <a:defRPr sz="2000" kern="1200">
        <a:solidFill>
          <a:srgbClr val="FF66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2">
          <p15:clr>
            <a:srgbClr val="A4A3A4"/>
          </p15:clr>
        </p15:guide>
        <p15:guide id="2" pos="2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FF"/>
    <a:srgbClr val="FF66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2986" autoAdjust="0"/>
  </p:normalViewPr>
  <p:slideViewPr>
    <p:cSldViewPr snapToGrid="0">
      <p:cViewPr varScale="1">
        <p:scale>
          <a:sx n="72" d="100"/>
          <a:sy n="72" d="100"/>
        </p:scale>
        <p:origin x="1272" y="72"/>
      </p:cViewPr>
      <p:guideLst>
        <p:guide orient="horz" pos="2162"/>
        <p:guide pos="2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98C-8090-4E81-8CCC-9C2A2E244FA8}"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C57ED-3BB1-4EED-85C5-A019A7D02CB7}" type="slidenum">
              <a:rPr lang="zh-CN" altLang="en-US" smtClean="0"/>
              <a:t>‹#›</a:t>
            </a:fld>
            <a:endParaRPr lang="zh-CN" altLang="en-US"/>
          </a:p>
        </p:txBody>
      </p:sp>
    </p:spTree>
    <p:extLst>
      <p:ext uri="{BB962C8B-B14F-4D97-AF65-F5344CB8AC3E}">
        <p14:creationId xmlns:p14="http://schemas.microsoft.com/office/powerpoint/2010/main" val="166821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a:t>
            </a:fld>
            <a:endParaRPr lang="zh-CN" altLang="en-US"/>
          </a:p>
        </p:txBody>
      </p:sp>
    </p:spTree>
    <p:extLst>
      <p:ext uri="{BB962C8B-B14F-4D97-AF65-F5344CB8AC3E}">
        <p14:creationId xmlns:p14="http://schemas.microsoft.com/office/powerpoint/2010/main" val="4095978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dirty="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0371507E-089B-42E1-8CD6-F2610FE4EF22}"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E1B62E4F-1CFC-43F4-A98A-5A48D4B5F08B}"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图片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itchFamily="34" charset="0"/>
          <a:ea typeface="宋体" pitchFamily="2" charset="-122"/>
        </a:defRPr>
      </a:lvl2pPr>
      <a:lvl3pPr algn="ctr" rtl="0" eaLnBrk="1" fontAlgn="base" hangingPunct="1">
        <a:spcBef>
          <a:spcPct val="0"/>
        </a:spcBef>
        <a:spcAft>
          <a:spcPct val="0"/>
        </a:spcAft>
        <a:defRPr sz="3200" b="1">
          <a:solidFill>
            <a:schemeClr val="bg1"/>
          </a:solidFill>
          <a:latin typeface="Arial" pitchFamily="34" charset="0"/>
          <a:ea typeface="宋体" pitchFamily="2" charset="-122"/>
        </a:defRPr>
      </a:lvl3pPr>
      <a:lvl4pPr algn="ctr" rtl="0" eaLnBrk="1" fontAlgn="base" hangingPunct="1">
        <a:spcBef>
          <a:spcPct val="0"/>
        </a:spcBef>
        <a:spcAft>
          <a:spcPct val="0"/>
        </a:spcAft>
        <a:defRPr sz="3200" b="1">
          <a:solidFill>
            <a:schemeClr val="bg1"/>
          </a:solidFill>
          <a:latin typeface="Arial" pitchFamily="34" charset="0"/>
          <a:ea typeface="宋体" pitchFamily="2" charset="-122"/>
        </a:defRPr>
      </a:lvl4pPr>
      <a:lvl5pPr algn="ctr" rtl="0" eaLnBrk="1" fontAlgn="base" hangingPunct="1">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328103"/>
            <a:ext cx="7280910" cy="2387600"/>
          </a:xfrm>
        </p:spPr>
        <p:txBody>
          <a:bodyPr/>
          <a:lstStyle/>
          <a:p>
            <a:r>
              <a:rPr lang="zh-CN" altLang="en-US" dirty="0">
                <a:latin typeface="+mj-ea"/>
              </a:rPr>
              <a:t> </a:t>
            </a:r>
            <a:br>
              <a:rPr lang="en-US" altLang="zh-CN" dirty="0">
                <a:latin typeface="+mj-ea"/>
              </a:rPr>
            </a:br>
            <a:r>
              <a:rPr lang="zh-CN" altLang="en-US"/>
              <a:t>泛型集合</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232" y="1287160"/>
            <a:ext cx="7914356" cy="984885"/>
          </a:xfrm>
          <a:prstGeom prst="rect">
            <a:avLst/>
          </a:prstGeom>
          <a:noFill/>
        </p:spPr>
        <p:txBody>
          <a:bodyPr wrap="square" rtlCol="0">
            <a:spAutoFit/>
          </a:bodyPr>
          <a:lstStyle/>
          <a:p>
            <a:r>
              <a:rPr lang="en-US" altLang="zh-CN" sz="2400" dirty="0">
                <a:solidFill>
                  <a:schemeClr val="tx1"/>
                </a:solidFill>
                <a:ea typeface="宋体" pitchFamily="2" charset="-122"/>
              </a:rPr>
              <a:t>1. </a:t>
            </a:r>
            <a:r>
              <a:rPr lang="zh-CN" altLang="en-US" sz="2400" dirty="0">
                <a:solidFill>
                  <a:schemeClr val="tx1"/>
                </a:solidFill>
                <a:ea typeface="宋体" pitchFamily="2" charset="-122"/>
              </a:rPr>
              <a:t>解决元素存储的安全性问题</a:t>
            </a:r>
            <a:endParaRPr lang="en-US" altLang="zh-CN" sz="2400" dirty="0">
              <a:solidFill>
                <a:schemeClr val="tx1"/>
              </a:solidFill>
              <a:ea typeface="宋体" pitchFamily="2" charset="-122"/>
            </a:endParaRPr>
          </a:p>
          <a:p>
            <a:pPr>
              <a:spcBef>
                <a:spcPts val="1200"/>
              </a:spcBef>
            </a:pPr>
            <a:r>
              <a:rPr lang="en-US" altLang="zh-CN" sz="2400" dirty="0">
                <a:solidFill>
                  <a:schemeClr val="tx1"/>
                </a:solidFill>
                <a:ea typeface="宋体" pitchFamily="2" charset="-122"/>
              </a:rPr>
              <a:t>2. </a:t>
            </a:r>
            <a:r>
              <a:rPr lang="zh-CN" altLang="en-US" sz="2400" dirty="0">
                <a:solidFill>
                  <a:schemeClr val="tx1"/>
                </a:solidFill>
                <a:ea typeface="宋体" pitchFamily="2" charset="-122"/>
              </a:rPr>
              <a:t>解决获取数据元素时，需要类型强转的问题</a:t>
            </a:r>
          </a:p>
        </p:txBody>
      </p:sp>
      <p:sp>
        <p:nvSpPr>
          <p:cNvPr id="6" name="TextBox 5"/>
          <p:cNvSpPr txBox="1"/>
          <p:nvPr/>
        </p:nvSpPr>
        <p:spPr>
          <a:xfrm>
            <a:off x="108678" y="3542205"/>
            <a:ext cx="677108" cy="1285884"/>
          </a:xfrm>
          <a:prstGeom prst="rect">
            <a:avLst/>
          </a:prstGeom>
          <a:noFill/>
        </p:spPr>
        <p:txBody>
          <a:bodyPr vert="eaVert" wrap="square" rtlCol="0">
            <a:spAutoFit/>
          </a:bodyPr>
          <a:lstStyle/>
          <a:p>
            <a:r>
              <a:rPr lang="zh-CN" altLang="en-US" sz="1600" b="1" dirty="0">
                <a:solidFill>
                  <a:schemeClr val="tx1"/>
                </a:solidFill>
                <a:ea typeface="宋体" pitchFamily="2" charset="-122"/>
              </a:rPr>
              <a:t>在集合中没有泛型时</a:t>
            </a:r>
          </a:p>
        </p:txBody>
      </p:sp>
      <p:sp>
        <p:nvSpPr>
          <p:cNvPr id="7" name="TextBox 6"/>
          <p:cNvSpPr txBox="1"/>
          <p:nvPr/>
        </p:nvSpPr>
        <p:spPr>
          <a:xfrm>
            <a:off x="714348" y="3788868"/>
            <a:ext cx="1214446" cy="584775"/>
          </a:xfrm>
          <a:prstGeom prst="rect">
            <a:avLst/>
          </a:prstGeom>
          <a:solidFill>
            <a:srgbClr val="92D050"/>
          </a:solidFill>
          <a:ln>
            <a:solidFill>
              <a:schemeClr val="tx1"/>
            </a:solidFill>
          </a:ln>
        </p:spPr>
        <p:txBody>
          <a:bodyPr wrap="square" rtlCol="0">
            <a:spAutoFit/>
          </a:bodyPr>
          <a:lstStyle/>
          <a:p>
            <a:r>
              <a:rPr lang="en-US" altLang="zh-CN" sz="1600" dirty="0">
                <a:solidFill>
                  <a:schemeClr val="tx1"/>
                </a:solidFill>
                <a:ea typeface="宋体" pitchFamily="2" charset="-122"/>
              </a:rPr>
              <a:t>String</a:t>
            </a:r>
          </a:p>
          <a:p>
            <a:r>
              <a:rPr lang="zh-CN" altLang="en-US" sz="1600" dirty="0">
                <a:solidFill>
                  <a:schemeClr val="tx1"/>
                </a:solidFill>
                <a:ea typeface="宋体" pitchFamily="2" charset="-122"/>
              </a:rPr>
              <a:t>类型对象</a:t>
            </a:r>
          </a:p>
        </p:txBody>
      </p:sp>
      <p:grpSp>
        <p:nvGrpSpPr>
          <p:cNvPr id="8" name="组合 7"/>
          <p:cNvGrpSpPr/>
          <p:nvPr/>
        </p:nvGrpSpPr>
        <p:grpSpPr>
          <a:xfrm>
            <a:off x="2054824" y="3503116"/>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a typeface="宋体" pitchFamily="2" charset="-122"/>
              </a:endParaRPr>
            </a:p>
          </p:txBody>
        </p:sp>
        <p:sp>
          <p:nvSpPr>
            <p:cNvPr id="10" name="TextBox 9"/>
            <p:cNvSpPr txBox="1"/>
            <p:nvPr/>
          </p:nvSpPr>
          <p:spPr>
            <a:xfrm>
              <a:off x="2054824" y="2272344"/>
              <a:ext cx="714380" cy="338554"/>
            </a:xfrm>
            <a:prstGeom prst="rect">
              <a:avLst/>
            </a:prstGeom>
            <a:noFill/>
          </p:spPr>
          <p:txBody>
            <a:bodyPr wrap="square" rtlCol="0">
              <a:spAutoFit/>
            </a:bodyPr>
            <a:lstStyle/>
            <a:p>
              <a:r>
                <a:rPr lang="zh-CN" altLang="en-US" sz="1600" dirty="0">
                  <a:solidFill>
                    <a:schemeClr val="tx1"/>
                  </a:solidFill>
                  <a:ea typeface="宋体" pitchFamily="2" charset="-122"/>
                </a:rPr>
                <a:t>添加</a:t>
              </a:r>
            </a:p>
          </p:txBody>
        </p:sp>
      </p:grpSp>
      <p:sp>
        <p:nvSpPr>
          <p:cNvPr id="11" name="TextBox 10"/>
          <p:cNvSpPr txBox="1"/>
          <p:nvPr/>
        </p:nvSpPr>
        <p:spPr>
          <a:xfrm>
            <a:off x="2786050" y="3785479"/>
            <a:ext cx="1785950" cy="584775"/>
          </a:xfrm>
          <a:prstGeom prst="rect">
            <a:avLst/>
          </a:prstGeom>
          <a:solidFill>
            <a:srgbClr val="92D050"/>
          </a:solidFill>
          <a:ln>
            <a:solidFill>
              <a:schemeClr val="tx1"/>
            </a:solidFill>
          </a:ln>
        </p:spPr>
        <p:txBody>
          <a:bodyPr wrap="square" rtlCol="0">
            <a:spAutoFit/>
          </a:bodyPr>
          <a:lstStyle/>
          <a:p>
            <a:r>
              <a:rPr lang="zh-CN" altLang="en-US" sz="1600" dirty="0">
                <a:solidFill>
                  <a:schemeClr val="tx1"/>
                </a:solidFill>
                <a:ea typeface="宋体" pitchFamily="2" charset="-122"/>
              </a:rPr>
              <a:t>集合</a:t>
            </a:r>
            <a:endParaRPr lang="en-US" altLang="zh-CN" sz="1600" dirty="0">
              <a:solidFill>
                <a:schemeClr val="tx1"/>
              </a:solidFill>
              <a:ea typeface="宋体" pitchFamily="2" charset="-122"/>
            </a:endParaRPr>
          </a:p>
          <a:p>
            <a:r>
              <a:rPr lang="en-US" altLang="zh-CN" sz="1600" dirty="0">
                <a:solidFill>
                  <a:schemeClr val="tx1"/>
                </a:solidFill>
                <a:ea typeface="宋体" pitchFamily="2" charset="-122"/>
              </a:rPr>
              <a:t>Object</a:t>
            </a:r>
            <a:r>
              <a:rPr lang="zh-CN" altLang="en-US" sz="1600" dirty="0">
                <a:solidFill>
                  <a:schemeClr val="tx1"/>
                </a:solidFill>
                <a:ea typeface="宋体" pitchFamily="2" charset="-122"/>
              </a:rPr>
              <a:t>类型对象</a:t>
            </a:r>
          </a:p>
        </p:txBody>
      </p:sp>
      <p:grpSp>
        <p:nvGrpSpPr>
          <p:cNvPr id="12" name="组合 11"/>
          <p:cNvGrpSpPr/>
          <p:nvPr/>
        </p:nvGrpSpPr>
        <p:grpSpPr>
          <a:xfrm>
            <a:off x="4698030" y="3503116"/>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a typeface="宋体" pitchFamily="2" charset="-122"/>
              </a:endParaRPr>
            </a:p>
          </p:txBody>
        </p:sp>
        <p:sp>
          <p:nvSpPr>
            <p:cNvPr id="14" name="TextBox 13"/>
            <p:cNvSpPr txBox="1"/>
            <p:nvPr/>
          </p:nvSpPr>
          <p:spPr>
            <a:xfrm>
              <a:off x="4698030" y="2272344"/>
              <a:ext cx="714380" cy="338554"/>
            </a:xfrm>
            <a:prstGeom prst="rect">
              <a:avLst/>
            </a:prstGeom>
            <a:noFill/>
          </p:spPr>
          <p:txBody>
            <a:bodyPr wrap="square" rtlCol="0">
              <a:spAutoFit/>
            </a:bodyPr>
            <a:lstStyle/>
            <a:p>
              <a:r>
                <a:rPr lang="zh-CN" altLang="en-US" sz="1600" dirty="0">
                  <a:solidFill>
                    <a:schemeClr val="tx1"/>
                  </a:solidFill>
                  <a:ea typeface="宋体" pitchFamily="2" charset="-122"/>
                </a:rPr>
                <a:t>读取</a:t>
              </a:r>
            </a:p>
          </p:txBody>
        </p:sp>
      </p:grpSp>
      <p:sp>
        <p:nvSpPr>
          <p:cNvPr id="15" name="TextBox 14"/>
          <p:cNvSpPr txBox="1"/>
          <p:nvPr/>
        </p:nvSpPr>
        <p:spPr>
          <a:xfrm>
            <a:off x="5429256" y="3788868"/>
            <a:ext cx="1214446" cy="584775"/>
          </a:xfrm>
          <a:prstGeom prst="rect">
            <a:avLst/>
          </a:prstGeom>
          <a:solidFill>
            <a:srgbClr val="92D050"/>
          </a:solidFill>
          <a:ln>
            <a:solidFill>
              <a:schemeClr val="tx1"/>
            </a:solidFill>
          </a:ln>
        </p:spPr>
        <p:txBody>
          <a:bodyPr wrap="square" rtlCol="0">
            <a:spAutoFit/>
          </a:bodyPr>
          <a:lstStyle/>
          <a:p>
            <a:r>
              <a:rPr lang="en-US" altLang="zh-CN" sz="1600" dirty="0">
                <a:solidFill>
                  <a:schemeClr val="tx1"/>
                </a:solidFill>
                <a:ea typeface="宋体" pitchFamily="2" charset="-122"/>
              </a:rPr>
              <a:t>Object</a:t>
            </a:r>
          </a:p>
          <a:p>
            <a:r>
              <a:rPr lang="zh-CN" altLang="en-US" sz="1600" dirty="0">
                <a:solidFill>
                  <a:schemeClr val="tx1"/>
                </a:solidFill>
                <a:ea typeface="宋体" pitchFamily="2" charset="-122"/>
              </a:rPr>
              <a:t>类型对象</a:t>
            </a:r>
          </a:p>
        </p:txBody>
      </p:sp>
      <p:grpSp>
        <p:nvGrpSpPr>
          <p:cNvPr id="26" name="组合 25"/>
          <p:cNvGrpSpPr/>
          <p:nvPr/>
        </p:nvGrpSpPr>
        <p:grpSpPr>
          <a:xfrm>
            <a:off x="214281" y="4574686"/>
            <a:ext cx="4822065" cy="695744"/>
            <a:chOff x="214281" y="2928934"/>
            <a:chExt cx="4822065" cy="695744"/>
          </a:xfrm>
        </p:grpSpPr>
        <p:sp>
          <p:nvSpPr>
            <p:cNvPr id="27" name="TextBox 26"/>
            <p:cNvSpPr txBox="1"/>
            <p:nvPr/>
          </p:nvSpPr>
          <p:spPr>
            <a:xfrm>
              <a:off x="214281" y="3286124"/>
              <a:ext cx="4822065" cy="338554"/>
            </a:xfrm>
            <a:prstGeom prst="rect">
              <a:avLst/>
            </a:prstGeom>
            <a:noFill/>
          </p:spPr>
          <p:txBody>
            <a:bodyPr wrap="square" rtlCol="0">
              <a:spAutoFit/>
            </a:bodyPr>
            <a:lstStyle/>
            <a:p>
              <a:r>
                <a:rPr lang="zh-CN" altLang="en-US" sz="1600" dirty="0">
                  <a:solidFill>
                    <a:schemeClr val="tx1"/>
                  </a:solidFill>
                  <a:ea typeface="宋体" pitchFamily="2" charset="-122"/>
                </a:rPr>
                <a:t>任何类型都可以添加到集合中：</a:t>
              </a:r>
              <a:r>
                <a:rPr lang="zh-CN" altLang="en-US" sz="1600" b="1" dirty="0">
                  <a:solidFill>
                    <a:schemeClr val="tx1"/>
                  </a:solidFill>
                  <a:ea typeface="宋体" pitchFamily="2" charset="-122"/>
                </a:rPr>
                <a:t>类型不安全</a:t>
              </a:r>
            </a:p>
          </p:txBody>
        </p:sp>
        <p:sp>
          <p:nvSpPr>
            <p:cNvPr id="29" name="TextBox 28"/>
            <p:cNvSpPr txBox="1"/>
            <p:nvPr/>
          </p:nvSpPr>
          <p:spPr>
            <a:xfrm>
              <a:off x="3571868" y="3286124"/>
              <a:ext cx="1357322" cy="338554"/>
            </a:xfrm>
            <a:prstGeom prst="rect">
              <a:avLst/>
            </a:prstGeom>
            <a:noFill/>
          </p:spPr>
          <p:txBody>
            <a:bodyPr wrap="square" rtlCol="0">
              <a:spAutoFit/>
            </a:bodyPr>
            <a:lstStyle/>
            <a:p>
              <a:endParaRPr lang="zh-CN" altLang="en-US" sz="1600" b="1" dirty="0">
                <a:solidFill>
                  <a:schemeClr val="tx1"/>
                </a:solidFill>
                <a:ea typeface="宋体"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a typeface="宋体" pitchFamily="2" charset="-122"/>
              </a:endParaRPr>
            </a:p>
          </p:txBody>
        </p:sp>
      </p:grpSp>
      <p:grpSp>
        <p:nvGrpSpPr>
          <p:cNvPr id="31" name="组合 30"/>
          <p:cNvGrpSpPr/>
          <p:nvPr/>
        </p:nvGrpSpPr>
        <p:grpSpPr>
          <a:xfrm>
            <a:off x="6769732" y="3503116"/>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a typeface="宋体" pitchFamily="2" charset="-122"/>
              </a:endParaRPr>
            </a:p>
          </p:txBody>
        </p:sp>
        <p:sp>
          <p:nvSpPr>
            <p:cNvPr id="33" name="TextBox 32"/>
            <p:cNvSpPr txBox="1"/>
            <p:nvPr/>
          </p:nvSpPr>
          <p:spPr>
            <a:xfrm>
              <a:off x="6769732" y="2272344"/>
              <a:ext cx="714380" cy="338554"/>
            </a:xfrm>
            <a:prstGeom prst="rect">
              <a:avLst/>
            </a:prstGeom>
            <a:noFill/>
          </p:spPr>
          <p:txBody>
            <a:bodyPr wrap="square" rtlCol="0">
              <a:spAutoFit/>
            </a:bodyPr>
            <a:lstStyle/>
            <a:p>
              <a:r>
                <a:rPr lang="zh-CN" altLang="en-US" sz="1600" dirty="0">
                  <a:solidFill>
                    <a:schemeClr val="tx1"/>
                  </a:solidFill>
                  <a:ea typeface="宋体" pitchFamily="2" charset="-122"/>
                </a:rPr>
                <a:t>强转</a:t>
              </a:r>
            </a:p>
          </p:txBody>
        </p:sp>
      </p:grpSp>
      <p:sp>
        <p:nvSpPr>
          <p:cNvPr id="34" name="TextBox 33"/>
          <p:cNvSpPr txBox="1"/>
          <p:nvPr/>
        </p:nvSpPr>
        <p:spPr>
          <a:xfrm>
            <a:off x="7500958" y="3788868"/>
            <a:ext cx="1214446" cy="584775"/>
          </a:xfrm>
          <a:prstGeom prst="rect">
            <a:avLst/>
          </a:prstGeom>
          <a:solidFill>
            <a:srgbClr val="92D050"/>
          </a:solidFill>
          <a:ln>
            <a:solidFill>
              <a:schemeClr val="tx1"/>
            </a:solidFill>
          </a:ln>
        </p:spPr>
        <p:txBody>
          <a:bodyPr wrap="square" rtlCol="0">
            <a:spAutoFit/>
          </a:bodyPr>
          <a:lstStyle/>
          <a:p>
            <a:r>
              <a:rPr lang="en-US" altLang="zh-CN" sz="1600" dirty="0">
                <a:solidFill>
                  <a:schemeClr val="tx1"/>
                </a:solidFill>
                <a:ea typeface="宋体" pitchFamily="2" charset="-122"/>
              </a:rPr>
              <a:t>String</a:t>
            </a:r>
          </a:p>
          <a:p>
            <a:r>
              <a:rPr lang="zh-CN" altLang="en-US" sz="1600" dirty="0">
                <a:solidFill>
                  <a:schemeClr val="tx1"/>
                </a:solidFill>
                <a:ea typeface="宋体" pitchFamily="2" charset="-122"/>
              </a:rPr>
              <a:t>类型对象</a:t>
            </a:r>
          </a:p>
        </p:txBody>
      </p:sp>
      <p:grpSp>
        <p:nvGrpSpPr>
          <p:cNvPr id="35" name="组合 34"/>
          <p:cNvGrpSpPr/>
          <p:nvPr/>
        </p:nvGrpSpPr>
        <p:grpSpPr>
          <a:xfrm>
            <a:off x="5500693" y="4574686"/>
            <a:ext cx="3463796" cy="941965"/>
            <a:chOff x="5500693" y="2928934"/>
            <a:chExt cx="3457266" cy="941965"/>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a typeface="宋体" pitchFamily="2" charset="-122"/>
              </a:endParaRPr>
            </a:p>
          </p:txBody>
        </p:sp>
        <p:sp>
          <p:nvSpPr>
            <p:cNvPr id="37" name="TextBox 36"/>
            <p:cNvSpPr txBox="1"/>
            <p:nvPr/>
          </p:nvSpPr>
          <p:spPr>
            <a:xfrm>
              <a:off x="5500693" y="3286124"/>
              <a:ext cx="3457266" cy="584775"/>
            </a:xfrm>
            <a:prstGeom prst="rect">
              <a:avLst/>
            </a:prstGeom>
            <a:noFill/>
          </p:spPr>
          <p:txBody>
            <a:bodyPr wrap="square" rtlCol="0">
              <a:spAutoFit/>
            </a:bodyPr>
            <a:lstStyle/>
            <a:p>
              <a:r>
                <a:rPr lang="zh-CN" altLang="en-US" sz="1600" dirty="0">
                  <a:solidFill>
                    <a:schemeClr val="tx1"/>
                  </a:solidFill>
                  <a:ea typeface="宋体" pitchFamily="2" charset="-122"/>
                </a:rPr>
                <a:t>读取出来的对象需要强转：</a:t>
              </a:r>
              <a:r>
                <a:rPr lang="zh-CN" altLang="en-US" sz="1600" b="1" dirty="0">
                  <a:solidFill>
                    <a:schemeClr val="tx1"/>
                  </a:solidFill>
                  <a:ea typeface="宋体" pitchFamily="2" charset="-122"/>
                </a:rPr>
                <a:t>繁琐</a:t>
              </a:r>
              <a:endParaRPr lang="en-US" altLang="zh-CN" sz="1600" b="1" dirty="0">
                <a:solidFill>
                  <a:schemeClr val="tx1"/>
                </a:solidFill>
                <a:ea typeface="宋体" pitchFamily="2" charset="-122"/>
              </a:endParaRPr>
            </a:p>
            <a:p>
              <a:r>
                <a:rPr lang="zh-CN" altLang="en-US" sz="1600" dirty="0">
                  <a:solidFill>
                    <a:schemeClr val="tx1"/>
                  </a:solidFill>
                  <a:ea typeface="宋体" pitchFamily="2" charset="-122"/>
                </a:rPr>
                <a:t>可能有</a:t>
              </a:r>
              <a:r>
                <a:rPr lang="en-US" altLang="zh-CN" sz="1600" dirty="0" err="1">
                  <a:solidFill>
                    <a:schemeClr val="tx1"/>
                  </a:solidFill>
                  <a:ea typeface="宋体" pitchFamily="2" charset="-122"/>
                </a:rPr>
                <a:t>ClassCastException</a:t>
              </a:r>
              <a:endParaRPr lang="zh-CN" altLang="en-US" sz="1600" dirty="0">
                <a:solidFill>
                  <a:schemeClr val="tx1"/>
                </a:solidFill>
                <a:ea typeface="宋体" pitchFamily="2" charset="-122"/>
              </a:endParaRPr>
            </a:p>
          </p:txBody>
        </p:sp>
      </p:grpSp>
      <p:sp>
        <p:nvSpPr>
          <p:cNvPr id="16" name="标题 15">
            <a:extLst>
              <a:ext uri="{FF2B5EF4-FFF2-40B4-BE49-F238E27FC236}">
                <a16:creationId xmlns:a16="http://schemas.microsoft.com/office/drawing/2014/main" id="{31C7E887-BEB6-452C-B94E-7F63B45DD362}"/>
              </a:ext>
            </a:extLst>
          </p:cNvPr>
          <p:cNvSpPr>
            <a:spLocks noGrp="1"/>
          </p:cNvSpPr>
          <p:nvPr>
            <p:ph type="title"/>
          </p:nvPr>
        </p:nvSpPr>
        <p:spPr/>
        <p:txBody>
          <a:bodyPr/>
          <a:lstStyle/>
          <a:p>
            <a:r>
              <a:rPr lang="zh-CN" altLang="en-US" dirty="0">
                <a:ea typeface="宋体" pitchFamily="2" charset="-122"/>
                <a:cs typeface="Times New Roman" pitchFamily="18" charset="0"/>
              </a:rPr>
              <a:t>为什么要有泛型</a:t>
            </a:r>
            <a:endParaRPr lang="zh-CN" altLang="en-US" dirty="0"/>
          </a:p>
        </p:txBody>
      </p:sp>
    </p:spTree>
    <p:extLst>
      <p:ext uri="{BB962C8B-B14F-4D97-AF65-F5344CB8AC3E}">
        <p14:creationId xmlns:p14="http://schemas.microsoft.com/office/powerpoint/2010/main" val="59779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5"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1324" y="3864416"/>
            <a:ext cx="8280920" cy="2092881"/>
          </a:xfrm>
          <a:prstGeom prst="rect">
            <a:avLst/>
          </a:prstGeom>
          <a:noFill/>
        </p:spPr>
        <p:txBody>
          <a:bodyPr wrap="square" rtlCol="0">
            <a:spAutoFit/>
          </a:bodyPr>
          <a:lstStyle/>
          <a:p>
            <a:r>
              <a:rPr lang="zh-CN" altLang="en-US" dirty="0">
                <a:solidFill>
                  <a:schemeClr val="tx1"/>
                </a:solidFill>
                <a:ea typeface="宋体" pitchFamily="2" charset="-122"/>
                <a:cs typeface="Times New Roman" pitchFamily="18" charset="0"/>
              </a:rPr>
              <a:t>        泛型，</a:t>
            </a:r>
            <a:r>
              <a:rPr lang="en-US" altLang="zh-CN" dirty="0">
                <a:solidFill>
                  <a:schemeClr val="tx1"/>
                </a:solidFill>
                <a:ea typeface="宋体" pitchFamily="2" charset="-122"/>
                <a:cs typeface="Times New Roman" pitchFamily="18" charset="0"/>
              </a:rPr>
              <a:t>JDK1.5</a:t>
            </a:r>
            <a:r>
              <a:rPr lang="zh-CN" altLang="en-US" dirty="0">
                <a:solidFill>
                  <a:schemeClr val="tx1"/>
                </a:solidFill>
                <a:ea typeface="宋体" pitchFamily="2" charset="-122"/>
                <a:cs typeface="Times New Roman"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dirty="0">
              <a:solidFill>
                <a:schemeClr val="tx1"/>
              </a:solidFill>
              <a:ea typeface="宋体" pitchFamily="2" charset="-122"/>
              <a:cs typeface="Times New Roman" pitchFamily="18" charset="0"/>
            </a:endParaRPr>
          </a:p>
          <a:p>
            <a:pPr>
              <a:spcBef>
                <a:spcPts val="1200"/>
              </a:spcBef>
            </a:pPr>
            <a:r>
              <a:rPr lang="en-US" altLang="zh-CN" dirty="0">
                <a:solidFill>
                  <a:schemeClr val="tx1"/>
                </a:solidFill>
                <a:ea typeface="宋体" pitchFamily="2" charset="-122"/>
                <a:cs typeface="Times New Roman" pitchFamily="18" charset="0"/>
              </a:rPr>
              <a:t>        Java</a:t>
            </a:r>
            <a:r>
              <a:rPr lang="zh-CN" altLang="en-US" dirty="0">
                <a:solidFill>
                  <a:schemeClr val="tx1"/>
                </a:solidFill>
                <a:ea typeface="宋体" pitchFamily="2" charset="-122"/>
                <a:cs typeface="Times New Roman" pitchFamily="18" charset="0"/>
              </a:rPr>
              <a:t>泛型可以保证如果程序在编译时没有发出警告，运行时就不会产生</a:t>
            </a:r>
            <a:r>
              <a:rPr lang="en-US" altLang="zh-CN" dirty="0" err="1">
                <a:solidFill>
                  <a:schemeClr val="tx1"/>
                </a:solidFill>
                <a:ea typeface="宋体" pitchFamily="2" charset="-122"/>
                <a:cs typeface="Times New Roman" pitchFamily="18" charset="0"/>
              </a:rPr>
              <a:t>ClassCastException</a:t>
            </a:r>
            <a:r>
              <a:rPr lang="zh-CN" altLang="en-US" dirty="0">
                <a:solidFill>
                  <a:schemeClr val="tx1"/>
                </a:solidFill>
                <a:ea typeface="宋体" pitchFamily="2" charset="-122"/>
                <a:cs typeface="Times New Roman" pitchFamily="18" charset="0"/>
              </a:rPr>
              <a:t>异常。同时，代码更加简洁、健壮。</a:t>
            </a:r>
          </a:p>
        </p:txBody>
      </p:sp>
      <p:sp>
        <p:nvSpPr>
          <p:cNvPr id="4" name="TextBox 3"/>
          <p:cNvSpPr txBox="1"/>
          <p:nvPr/>
        </p:nvSpPr>
        <p:spPr>
          <a:xfrm>
            <a:off x="345016" y="1696135"/>
            <a:ext cx="738664" cy="1214446"/>
          </a:xfrm>
          <a:prstGeom prst="rect">
            <a:avLst/>
          </a:prstGeom>
          <a:noFill/>
        </p:spPr>
        <p:txBody>
          <a:bodyPr vert="eaVert" wrap="square" rtlCol="0">
            <a:spAutoFit/>
          </a:bodyPr>
          <a:lstStyle/>
          <a:p>
            <a:r>
              <a:rPr lang="zh-CN" altLang="en-US" sz="1800" b="1" dirty="0">
                <a:solidFill>
                  <a:schemeClr val="tx1"/>
                </a:solidFill>
                <a:ea typeface="宋体" pitchFamily="2" charset="-122"/>
              </a:rPr>
              <a:t>集合中使用泛型时</a:t>
            </a:r>
          </a:p>
        </p:txBody>
      </p:sp>
      <p:sp>
        <p:nvSpPr>
          <p:cNvPr id="6" name="TextBox 5"/>
          <p:cNvSpPr txBox="1"/>
          <p:nvPr/>
        </p:nvSpPr>
        <p:spPr>
          <a:xfrm>
            <a:off x="1214414" y="1927123"/>
            <a:ext cx="1267360" cy="646331"/>
          </a:xfrm>
          <a:prstGeom prst="rect">
            <a:avLst/>
          </a:prstGeom>
          <a:solidFill>
            <a:srgbClr val="92D050"/>
          </a:solidFill>
          <a:ln>
            <a:solidFill>
              <a:schemeClr val="tx1"/>
            </a:solidFill>
          </a:ln>
        </p:spPr>
        <p:txBody>
          <a:bodyPr wrap="square" rtlCol="0">
            <a:spAutoFit/>
          </a:bodyPr>
          <a:lstStyle/>
          <a:p>
            <a:r>
              <a:rPr lang="en-US" altLang="zh-CN" sz="1800" dirty="0">
                <a:solidFill>
                  <a:schemeClr val="tx1"/>
                </a:solidFill>
                <a:ea typeface="宋体" pitchFamily="2" charset="-122"/>
              </a:rPr>
              <a:t>String</a:t>
            </a:r>
          </a:p>
          <a:p>
            <a:r>
              <a:rPr lang="zh-CN" altLang="en-US" sz="1800" dirty="0">
                <a:solidFill>
                  <a:schemeClr val="tx1"/>
                </a:solidFill>
                <a:ea typeface="宋体" pitchFamily="2" charset="-122"/>
              </a:rPr>
              <a:t>类型对象</a:t>
            </a:r>
          </a:p>
        </p:txBody>
      </p:sp>
      <p:grpSp>
        <p:nvGrpSpPr>
          <p:cNvPr id="7" name="组合 6"/>
          <p:cNvGrpSpPr/>
          <p:nvPr/>
        </p:nvGrpSpPr>
        <p:grpSpPr>
          <a:xfrm>
            <a:off x="2554890" y="1641371"/>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a typeface="宋体"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sz="1800" dirty="0">
                  <a:solidFill>
                    <a:schemeClr val="tx1"/>
                  </a:solidFill>
                  <a:ea typeface="宋体" pitchFamily="2" charset="-122"/>
                </a:rPr>
                <a:t>添加</a:t>
              </a:r>
            </a:p>
          </p:txBody>
        </p:sp>
      </p:grpSp>
      <p:sp>
        <p:nvSpPr>
          <p:cNvPr id="10" name="TextBox 9"/>
          <p:cNvSpPr txBox="1"/>
          <p:nvPr/>
        </p:nvSpPr>
        <p:spPr>
          <a:xfrm>
            <a:off x="3286116" y="1923734"/>
            <a:ext cx="1863764" cy="646331"/>
          </a:xfrm>
          <a:prstGeom prst="rect">
            <a:avLst/>
          </a:prstGeom>
          <a:solidFill>
            <a:srgbClr val="92D050"/>
          </a:solidFill>
          <a:ln>
            <a:solidFill>
              <a:schemeClr val="tx1"/>
            </a:solidFill>
          </a:ln>
        </p:spPr>
        <p:txBody>
          <a:bodyPr wrap="square" rtlCol="0">
            <a:spAutoFit/>
          </a:bodyPr>
          <a:lstStyle/>
          <a:p>
            <a:r>
              <a:rPr lang="zh-CN" altLang="en-US" sz="1800" dirty="0">
                <a:solidFill>
                  <a:schemeClr val="tx1"/>
                </a:solidFill>
                <a:ea typeface="宋体" pitchFamily="2" charset="-122"/>
              </a:rPr>
              <a:t>集合</a:t>
            </a:r>
            <a:endParaRPr lang="en-US" altLang="zh-CN" sz="1800" dirty="0">
              <a:solidFill>
                <a:schemeClr val="tx1"/>
              </a:solidFill>
              <a:ea typeface="宋体" pitchFamily="2" charset="-122"/>
            </a:endParaRPr>
          </a:p>
          <a:p>
            <a:r>
              <a:rPr lang="en-US" altLang="zh-CN" sz="1800" dirty="0">
                <a:solidFill>
                  <a:schemeClr val="tx1"/>
                </a:solidFill>
                <a:ea typeface="宋体" pitchFamily="2" charset="-122"/>
              </a:rPr>
              <a:t>String</a:t>
            </a:r>
            <a:r>
              <a:rPr lang="zh-CN" altLang="en-US" sz="1800" dirty="0">
                <a:solidFill>
                  <a:schemeClr val="tx1"/>
                </a:solidFill>
                <a:ea typeface="宋体" pitchFamily="2" charset="-122"/>
              </a:rPr>
              <a:t>类型对象</a:t>
            </a:r>
          </a:p>
        </p:txBody>
      </p:sp>
      <p:grpSp>
        <p:nvGrpSpPr>
          <p:cNvPr id="11" name="组合 10"/>
          <p:cNvGrpSpPr/>
          <p:nvPr/>
        </p:nvGrpSpPr>
        <p:grpSpPr>
          <a:xfrm>
            <a:off x="5198096" y="1641371"/>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a typeface="宋体"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sz="1800" dirty="0">
                  <a:solidFill>
                    <a:schemeClr val="tx1"/>
                  </a:solidFill>
                  <a:ea typeface="宋体" pitchFamily="2" charset="-122"/>
                </a:rPr>
                <a:t>读取</a:t>
              </a:r>
            </a:p>
          </p:txBody>
        </p:sp>
      </p:grpSp>
      <p:sp>
        <p:nvSpPr>
          <p:cNvPr id="14" name="TextBox 13"/>
          <p:cNvSpPr txBox="1"/>
          <p:nvPr/>
        </p:nvSpPr>
        <p:spPr>
          <a:xfrm>
            <a:off x="5929322" y="1927123"/>
            <a:ext cx="2832922" cy="646331"/>
          </a:xfrm>
          <a:prstGeom prst="rect">
            <a:avLst/>
          </a:prstGeom>
          <a:solidFill>
            <a:srgbClr val="92D050"/>
          </a:solidFill>
          <a:ln>
            <a:solidFill>
              <a:schemeClr val="tx1"/>
            </a:solidFill>
          </a:ln>
        </p:spPr>
        <p:txBody>
          <a:bodyPr wrap="square" rtlCol="0">
            <a:spAutoFit/>
          </a:bodyPr>
          <a:lstStyle/>
          <a:p>
            <a:r>
              <a:rPr lang="en-US" altLang="zh-CN" sz="1800" dirty="0">
                <a:solidFill>
                  <a:schemeClr val="tx1"/>
                </a:solidFill>
                <a:ea typeface="宋体" pitchFamily="2" charset="-122"/>
              </a:rPr>
              <a:t>String</a:t>
            </a:r>
          </a:p>
          <a:p>
            <a:r>
              <a:rPr lang="zh-CN" altLang="en-US" sz="1800" dirty="0">
                <a:solidFill>
                  <a:schemeClr val="tx1"/>
                </a:solidFill>
                <a:ea typeface="宋体" pitchFamily="2" charset="-122"/>
              </a:rPr>
              <a:t>类型对象，不需要强转</a:t>
            </a:r>
          </a:p>
        </p:txBody>
      </p:sp>
      <p:grpSp>
        <p:nvGrpSpPr>
          <p:cNvPr id="15" name="组合 14"/>
          <p:cNvGrpSpPr/>
          <p:nvPr/>
        </p:nvGrpSpPr>
        <p:grpSpPr>
          <a:xfrm>
            <a:off x="112349" y="2641503"/>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sz="1800" dirty="0">
                  <a:solidFill>
                    <a:schemeClr val="tx1"/>
                  </a:solidFill>
                  <a:ea typeface="宋体" pitchFamily="2" charset="-122"/>
                </a:rPr>
                <a:t>只有指定类型才可以添加到集合中：</a:t>
              </a:r>
              <a:r>
                <a:rPr lang="zh-CN" altLang="en-US" sz="1800" b="1" dirty="0">
                  <a:solidFill>
                    <a:schemeClr val="tx1"/>
                  </a:solidFill>
                  <a:ea typeface="宋体" pitchFamily="2" charset="-122"/>
                </a:rPr>
                <a:t>类型安全</a:t>
              </a:r>
            </a:p>
            <a:p>
              <a:endParaRPr lang="zh-CN" altLang="en-US" sz="1800" dirty="0">
                <a:solidFill>
                  <a:schemeClr val="tx1"/>
                </a:solidFill>
                <a:ea typeface="宋体"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a typeface="宋体" pitchFamily="2" charset="-122"/>
              </a:endParaRPr>
            </a:p>
          </p:txBody>
        </p:sp>
      </p:grpSp>
      <p:grpSp>
        <p:nvGrpSpPr>
          <p:cNvPr id="18" name="组合 17"/>
          <p:cNvGrpSpPr/>
          <p:nvPr/>
        </p:nvGrpSpPr>
        <p:grpSpPr>
          <a:xfrm>
            <a:off x="5000628" y="2641503"/>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sz="1800" dirty="0">
                  <a:solidFill>
                    <a:schemeClr val="tx1"/>
                  </a:solidFill>
                  <a:ea typeface="宋体" pitchFamily="2" charset="-122"/>
                </a:rPr>
                <a:t>读取出来的对象不需要强转：</a:t>
              </a:r>
              <a:r>
                <a:rPr lang="zh-CN" altLang="en-US" sz="1800" b="1" dirty="0">
                  <a:solidFill>
                    <a:schemeClr val="tx1"/>
                  </a:solidFill>
                  <a:ea typeface="宋体" pitchFamily="2" charset="-122"/>
                </a:rPr>
                <a:t>便捷</a:t>
              </a: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a typeface="宋体" pitchFamily="2" charset="-122"/>
              </a:endParaRPr>
            </a:p>
          </p:txBody>
        </p:sp>
      </p:grpSp>
      <p:sp>
        <p:nvSpPr>
          <p:cNvPr id="22" name="标题 21">
            <a:extLst>
              <a:ext uri="{FF2B5EF4-FFF2-40B4-BE49-F238E27FC236}">
                <a16:creationId xmlns:a16="http://schemas.microsoft.com/office/drawing/2014/main" id="{104E47F7-6FA1-4CA3-A4D1-FA3D7B516CC3}"/>
              </a:ext>
            </a:extLst>
          </p:cNvPr>
          <p:cNvSpPr>
            <a:spLocks noGrp="1"/>
          </p:cNvSpPr>
          <p:nvPr>
            <p:ph type="title"/>
          </p:nvPr>
        </p:nvSpPr>
        <p:spPr/>
        <p:txBody>
          <a:bodyPr/>
          <a:lstStyle/>
          <a:p>
            <a:r>
              <a:rPr lang="zh-CN" altLang="en-US" dirty="0">
                <a:ea typeface="宋体" pitchFamily="2" charset="-122"/>
                <a:cs typeface="Times New Roman" pitchFamily="18" charset="0"/>
              </a:rPr>
              <a:t>为什么要有泛型</a:t>
            </a:r>
            <a:endParaRPr lang="zh-CN" altLang="en-US" dirty="0"/>
          </a:p>
        </p:txBody>
      </p:sp>
    </p:spTree>
    <p:extLst>
      <p:ext uri="{BB962C8B-B14F-4D97-AF65-F5344CB8AC3E}">
        <p14:creationId xmlns:p14="http://schemas.microsoft.com/office/powerpoint/2010/main" val="13984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0"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030" y="1161760"/>
            <a:ext cx="8510737" cy="4154984"/>
          </a:xfrm>
          <a:prstGeom prst="rect">
            <a:avLst/>
          </a:prstGeom>
          <a:noFill/>
        </p:spPr>
        <p:txBody>
          <a:bodyPr wrap="square" rtlCol="0">
            <a:spAutoFit/>
          </a:bodyPr>
          <a:lstStyle/>
          <a:p>
            <a:r>
              <a:rPr lang="en-US" altLang="zh-CN" sz="2400" b="1" dirty="0">
                <a:solidFill>
                  <a:schemeClr val="tx1"/>
                </a:solidFill>
                <a:ea typeface="宋体" pitchFamily="2" charset="-122"/>
                <a:cs typeface="Times New Roman" pitchFamily="18" charset="0"/>
              </a:rPr>
              <a:t>1.</a:t>
            </a:r>
            <a:r>
              <a:rPr lang="zh-CN" altLang="en-US" sz="2400" b="1" dirty="0">
                <a:solidFill>
                  <a:schemeClr val="tx1"/>
                </a:solidFill>
                <a:ea typeface="宋体" pitchFamily="2" charset="-122"/>
                <a:cs typeface="Times New Roman" pitchFamily="18" charset="0"/>
              </a:rPr>
              <a:t>泛型的声明</a:t>
            </a:r>
            <a:endParaRPr lang="en-US" altLang="zh-CN" sz="2400" b="1" dirty="0">
              <a:solidFill>
                <a:schemeClr val="tx1"/>
              </a:solidFill>
              <a:ea typeface="宋体" pitchFamily="2" charset="-122"/>
              <a:cs typeface="Times New Roman" pitchFamily="18" charset="0"/>
            </a:endParaRPr>
          </a:p>
          <a:p>
            <a:r>
              <a:rPr lang="en-US" altLang="zh-CN" sz="2400" dirty="0">
                <a:solidFill>
                  <a:schemeClr val="tx1"/>
                </a:solidFill>
                <a:ea typeface="宋体" pitchFamily="2" charset="-122"/>
                <a:cs typeface="Times New Roman" pitchFamily="18" charset="0"/>
              </a:rPr>
              <a:t>	interface List&lt;T&gt; </a:t>
            </a:r>
            <a:r>
              <a:rPr lang="zh-CN" altLang="en-US" sz="2400" dirty="0">
                <a:solidFill>
                  <a:schemeClr val="tx1"/>
                </a:solidFill>
                <a:ea typeface="宋体" pitchFamily="2" charset="-122"/>
                <a:cs typeface="Times New Roman" pitchFamily="18" charset="0"/>
              </a:rPr>
              <a:t>和 </a:t>
            </a:r>
            <a:r>
              <a:rPr lang="en-US" altLang="zh-CN" sz="2400" dirty="0">
                <a:solidFill>
                  <a:schemeClr val="tx1"/>
                </a:solidFill>
                <a:ea typeface="宋体" pitchFamily="2" charset="-122"/>
                <a:cs typeface="Times New Roman" pitchFamily="18" charset="0"/>
              </a:rPr>
              <a:t>class </a:t>
            </a:r>
            <a:r>
              <a:rPr lang="en-US" altLang="zh-CN" sz="2400" dirty="0" err="1">
                <a:solidFill>
                  <a:schemeClr val="tx1"/>
                </a:solidFill>
                <a:ea typeface="宋体" pitchFamily="2" charset="-122"/>
                <a:cs typeface="Times New Roman" pitchFamily="18" charset="0"/>
              </a:rPr>
              <a:t>TestGen</a:t>
            </a:r>
            <a:r>
              <a:rPr lang="en-US" altLang="zh-CN" sz="2400" dirty="0">
                <a:solidFill>
                  <a:schemeClr val="tx1"/>
                </a:solidFill>
                <a:ea typeface="宋体" pitchFamily="2" charset="-122"/>
                <a:cs typeface="Times New Roman" pitchFamily="18" charset="0"/>
              </a:rPr>
              <a:t>&lt;K,V&gt; </a:t>
            </a:r>
          </a:p>
          <a:p>
            <a:r>
              <a:rPr lang="en-US" altLang="zh-CN" sz="2400" dirty="0">
                <a:solidFill>
                  <a:schemeClr val="tx1"/>
                </a:solidFill>
                <a:ea typeface="宋体" pitchFamily="2" charset="-122"/>
                <a:cs typeface="Times New Roman" pitchFamily="18" charset="0"/>
              </a:rPr>
              <a:t>	</a:t>
            </a:r>
            <a:r>
              <a:rPr lang="zh-CN" altLang="en-US" sz="2400" dirty="0">
                <a:solidFill>
                  <a:schemeClr val="tx1"/>
                </a:solidFill>
                <a:ea typeface="宋体" pitchFamily="2" charset="-122"/>
                <a:cs typeface="Times New Roman" pitchFamily="18" charset="0"/>
              </a:rPr>
              <a:t>其中，</a:t>
            </a:r>
            <a:r>
              <a:rPr lang="en-US" altLang="zh-CN" sz="2400" dirty="0">
                <a:solidFill>
                  <a:schemeClr val="tx1"/>
                </a:solidFill>
                <a:ea typeface="宋体" pitchFamily="2" charset="-122"/>
                <a:cs typeface="Times New Roman" pitchFamily="18" charset="0"/>
              </a:rPr>
              <a:t>T,K,V</a:t>
            </a:r>
            <a:r>
              <a:rPr lang="zh-CN" altLang="en-US" sz="2400" dirty="0">
                <a:solidFill>
                  <a:schemeClr val="tx1"/>
                </a:solidFill>
                <a:ea typeface="宋体" pitchFamily="2" charset="-122"/>
                <a:cs typeface="Times New Roman" pitchFamily="18" charset="0"/>
              </a:rPr>
              <a:t>不代表值，而是表示类型。这里使</a:t>
            </a:r>
            <a:endParaRPr lang="en-US" altLang="zh-CN" sz="2400" dirty="0">
              <a:solidFill>
                <a:schemeClr val="tx1"/>
              </a:solidFill>
              <a:ea typeface="宋体" pitchFamily="2" charset="-122"/>
              <a:cs typeface="Times New Roman" pitchFamily="18" charset="0"/>
            </a:endParaRPr>
          </a:p>
          <a:p>
            <a:r>
              <a:rPr lang="en-US" altLang="zh-CN" sz="2400" dirty="0">
                <a:solidFill>
                  <a:schemeClr val="tx1"/>
                </a:solidFill>
                <a:ea typeface="宋体" pitchFamily="2" charset="-122"/>
                <a:cs typeface="Times New Roman" pitchFamily="18" charset="0"/>
              </a:rPr>
              <a:t>           </a:t>
            </a:r>
            <a:r>
              <a:rPr lang="zh-CN" altLang="en-US" sz="2400" dirty="0">
                <a:solidFill>
                  <a:schemeClr val="tx1"/>
                </a:solidFill>
                <a:ea typeface="宋体" pitchFamily="2" charset="-122"/>
                <a:cs typeface="Times New Roman" pitchFamily="18" charset="0"/>
              </a:rPr>
              <a:t>用任意字母都可以。常用</a:t>
            </a:r>
            <a:r>
              <a:rPr lang="en-US" altLang="zh-CN" sz="2400" dirty="0">
                <a:solidFill>
                  <a:schemeClr val="tx1"/>
                </a:solidFill>
                <a:ea typeface="宋体" pitchFamily="2" charset="-122"/>
                <a:cs typeface="Times New Roman" pitchFamily="18" charset="0"/>
              </a:rPr>
              <a:t>T</a:t>
            </a:r>
            <a:r>
              <a:rPr lang="zh-CN" altLang="en-US" sz="2400" dirty="0">
                <a:solidFill>
                  <a:schemeClr val="tx1"/>
                </a:solidFill>
                <a:ea typeface="宋体" pitchFamily="2" charset="-122"/>
                <a:cs typeface="Times New Roman" pitchFamily="18" charset="0"/>
              </a:rPr>
              <a:t>表示，是</a:t>
            </a:r>
            <a:r>
              <a:rPr lang="en-US" altLang="zh-CN" sz="2400" dirty="0">
                <a:solidFill>
                  <a:schemeClr val="tx1"/>
                </a:solidFill>
                <a:ea typeface="宋体" pitchFamily="2" charset="-122"/>
                <a:cs typeface="Times New Roman" pitchFamily="18" charset="0"/>
              </a:rPr>
              <a:t>Type</a:t>
            </a:r>
            <a:r>
              <a:rPr lang="zh-CN" altLang="en-US" sz="2400" dirty="0">
                <a:solidFill>
                  <a:schemeClr val="tx1"/>
                </a:solidFill>
                <a:ea typeface="宋体" pitchFamily="2" charset="-122"/>
                <a:cs typeface="Times New Roman" pitchFamily="18" charset="0"/>
              </a:rPr>
              <a:t>的缩写。</a:t>
            </a:r>
            <a:endParaRPr lang="en-US" altLang="zh-CN" sz="2400" dirty="0">
              <a:solidFill>
                <a:schemeClr val="tx1"/>
              </a:solidFill>
              <a:ea typeface="宋体" pitchFamily="2" charset="-122"/>
              <a:cs typeface="Times New Roman" pitchFamily="18" charset="0"/>
            </a:endParaRPr>
          </a:p>
          <a:p>
            <a:r>
              <a:rPr lang="en-US" altLang="zh-CN" sz="2400" dirty="0">
                <a:solidFill>
                  <a:schemeClr val="tx1"/>
                </a:solidFill>
                <a:ea typeface="宋体" pitchFamily="2" charset="-122"/>
                <a:cs typeface="Times New Roman" pitchFamily="18" charset="0"/>
              </a:rPr>
              <a:t>	</a:t>
            </a:r>
          </a:p>
          <a:p>
            <a:endParaRPr lang="en-US" altLang="zh-CN" sz="2400" b="1" dirty="0">
              <a:solidFill>
                <a:schemeClr val="tx1"/>
              </a:solidFill>
              <a:ea typeface="宋体" pitchFamily="2" charset="-122"/>
              <a:cs typeface="Times New Roman" pitchFamily="18" charset="0"/>
            </a:endParaRPr>
          </a:p>
          <a:p>
            <a:r>
              <a:rPr lang="en-US" altLang="zh-CN" sz="2400" b="1" dirty="0">
                <a:solidFill>
                  <a:schemeClr val="tx1"/>
                </a:solidFill>
                <a:ea typeface="宋体" pitchFamily="2" charset="-122"/>
                <a:cs typeface="Times New Roman" pitchFamily="18" charset="0"/>
              </a:rPr>
              <a:t>2.</a:t>
            </a:r>
            <a:r>
              <a:rPr lang="zh-CN" altLang="en-US" sz="2400" b="1" dirty="0">
                <a:solidFill>
                  <a:schemeClr val="tx1"/>
                </a:solidFill>
                <a:ea typeface="宋体" pitchFamily="2" charset="-122"/>
                <a:cs typeface="Times New Roman" pitchFamily="18" charset="0"/>
              </a:rPr>
              <a:t>泛型的实例化：</a:t>
            </a:r>
            <a:endParaRPr lang="en-US" altLang="zh-CN" sz="2400" b="1" dirty="0">
              <a:solidFill>
                <a:schemeClr val="tx1"/>
              </a:solidFill>
              <a:ea typeface="宋体" pitchFamily="2" charset="-122"/>
              <a:cs typeface="Times New Roman" pitchFamily="18" charset="0"/>
            </a:endParaRPr>
          </a:p>
          <a:p>
            <a:r>
              <a:rPr lang="en-US" altLang="zh-CN" sz="2400" dirty="0">
                <a:solidFill>
                  <a:schemeClr val="tx1"/>
                </a:solidFill>
                <a:ea typeface="宋体" pitchFamily="2" charset="-122"/>
                <a:cs typeface="Times New Roman" pitchFamily="18" charset="0"/>
              </a:rPr>
              <a:t>     </a:t>
            </a:r>
            <a:r>
              <a:rPr lang="zh-CN" altLang="en-US" sz="2400" dirty="0">
                <a:solidFill>
                  <a:schemeClr val="tx1"/>
                </a:solidFill>
                <a:ea typeface="宋体" pitchFamily="2" charset="-122"/>
                <a:cs typeface="Times New Roman" pitchFamily="18" charset="0"/>
              </a:rPr>
              <a:t>一定要在类名后面指定类型参数的值（类型）。如：</a:t>
            </a:r>
            <a:endParaRPr lang="en-US" altLang="zh-CN" sz="2400" dirty="0">
              <a:solidFill>
                <a:schemeClr val="tx1"/>
              </a:solidFill>
              <a:ea typeface="宋体" pitchFamily="2" charset="-122"/>
              <a:cs typeface="Times New Roman" pitchFamily="18" charset="0"/>
            </a:endParaRPr>
          </a:p>
          <a:p>
            <a:r>
              <a:rPr lang="en-US" altLang="zh-CN" sz="2400" dirty="0">
                <a:solidFill>
                  <a:schemeClr val="tx1"/>
                </a:solidFill>
                <a:ea typeface="宋体" pitchFamily="2" charset="-122"/>
                <a:cs typeface="Times New Roman" pitchFamily="18" charset="0"/>
              </a:rPr>
              <a:t>          </a:t>
            </a:r>
            <a:r>
              <a:rPr lang="en-US" altLang="zh-CN" sz="2400" b="1" dirty="0">
                <a:solidFill>
                  <a:schemeClr val="tx1"/>
                </a:solidFill>
                <a:ea typeface="宋体" pitchFamily="2" charset="-122"/>
                <a:cs typeface="Times New Roman" pitchFamily="18" charset="0"/>
              </a:rPr>
              <a:t>List&lt;String&gt; </a:t>
            </a:r>
            <a:r>
              <a:rPr lang="en-US" altLang="zh-CN" sz="2400" b="1" dirty="0" err="1">
                <a:solidFill>
                  <a:schemeClr val="tx1"/>
                </a:solidFill>
                <a:ea typeface="宋体" pitchFamily="2" charset="-122"/>
                <a:cs typeface="Times New Roman" pitchFamily="18" charset="0"/>
              </a:rPr>
              <a:t>strList</a:t>
            </a:r>
            <a:r>
              <a:rPr lang="en-US" altLang="zh-CN" sz="2400" b="1" dirty="0">
                <a:solidFill>
                  <a:schemeClr val="tx1"/>
                </a:solidFill>
                <a:ea typeface="宋体" pitchFamily="2" charset="-122"/>
                <a:cs typeface="Times New Roman" pitchFamily="18" charset="0"/>
              </a:rPr>
              <a:t> = new </a:t>
            </a:r>
            <a:r>
              <a:rPr lang="en-US" altLang="zh-CN" sz="2400" b="1" dirty="0" err="1">
                <a:solidFill>
                  <a:schemeClr val="tx1"/>
                </a:solidFill>
                <a:ea typeface="宋体" pitchFamily="2" charset="-122"/>
                <a:cs typeface="Times New Roman" pitchFamily="18" charset="0"/>
              </a:rPr>
              <a:t>ArrayList</a:t>
            </a:r>
            <a:r>
              <a:rPr lang="en-US" altLang="zh-CN" sz="2400" b="1" dirty="0">
                <a:solidFill>
                  <a:schemeClr val="tx1"/>
                </a:solidFill>
                <a:ea typeface="宋体" pitchFamily="2" charset="-122"/>
                <a:cs typeface="Times New Roman" pitchFamily="18" charset="0"/>
              </a:rPr>
              <a:t>&lt;String&gt;();</a:t>
            </a:r>
          </a:p>
          <a:p>
            <a:r>
              <a:rPr lang="en-US" altLang="zh-CN" sz="2400" b="1" dirty="0">
                <a:solidFill>
                  <a:schemeClr val="tx1"/>
                </a:solidFill>
                <a:ea typeface="宋体" pitchFamily="2" charset="-122"/>
                <a:cs typeface="Times New Roman" pitchFamily="18" charset="0"/>
              </a:rPr>
              <a:t>        Iterator&lt;Customer&gt; iterator = </a:t>
            </a:r>
            <a:r>
              <a:rPr lang="en-US" altLang="zh-CN" sz="2400" b="1" dirty="0" err="1">
                <a:solidFill>
                  <a:schemeClr val="tx1"/>
                </a:solidFill>
                <a:ea typeface="宋体" pitchFamily="2" charset="-122"/>
                <a:cs typeface="Times New Roman" pitchFamily="18" charset="0"/>
              </a:rPr>
              <a:t>customers.iterator</a:t>
            </a:r>
            <a:r>
              <a:rPr lang="en-US" altLang="zh-CN" sz="2400" b="1" dirty="0">
                <a:solidFill>
                  <a:schemeClr val="tx1"/>
                </a:solidFill>
                <a:ea typeface="宋体" pitchFamily="2" charset="-122"/>
                <a:cs typeface="Times New Roman" pitchFamily="18" charset="0"/>
              </a:rPr>
              <a:t>();</a:t>
            </a:r>
          </a:p>
          <a:p>
            <a:pPr marL="914400" lvl="1" indent="-457200">
              <a:buFont typeface="Wingdings" pitchFamily="2" charset="2"/>
              <a:buChar char="Ø"/>
            </a:pPr>
            <a:r>
              <a:rPr lang="en-US" altLang="zh-CN" sz="2400" dirty="0">
                <a:solidFill>
                  <a:schemeClr val="tx1"/>
                </a:solidFill>
                <a:ea typeface="宋体" pitchFamily="2" charset="-122"/>
                <a:cs typeface="Times New Roman" pitchFamily="18" charset="0"/>
              </a:rPr>
              <a:t>T</a:t>
            </a:r>
            <a:r>
              <a:rPr lang="zh-CN" altLang="en-US" sz="2400" dirty="0">
                <a:solidFill>
                  <a:schemeClr val="tx1"/>
                </a:solidFill>
                <a:ea typeface="宋体" pitchFamily="2" charset="-122"/>
                <a:cs typeface="Times New Roman" pitchFamily="18" charset="0"/>
              </a:rPr>
              <a:t>只能是类，不能用基本数据类型填充。</a:t>
            </a:r>
            <a:endParaRPr lang="en-US" altLang="zh-CN" sz="2400" dirty="0">
              <a:solidFill>
                <a:schemeClr val="tx1"/>
              </a:solidFill>
              <a:ea typeface="宋体" pitchFamily="2" charset="-122"/>
              <a:cs typeface="Times New Roman" pitchFamily="18" charset="0"/>
            </a:endParaRPr>
          </a:p>
        </p:txBody>
      </p:sp>
      <p:cxnSp>
        <p:nvCxnSpPr>
          <p:cNvPr id="7" name="直接箭头连接符 6"/>
          <p:cNvCxnSpPr/>
          <p:nvPr/>
        </p:nvCxnSpPr>
        <p:spPr>
          <a:xfrm>
            <a:off x="1005371" y="1625283"/>
            <a:ext cx="0" cy="1656184"/>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标题 5">
            <a:extLst>
              <a:ext uri="{FF2B5EF4-FFF2-40B4-BE49-F238E27FC236}">
                <a16:creationId xmlns:a16="http://schemas.microsoft.com/office/drawing/2014/main" id="{04743B9A-2BA1-440A-9F9E-2A8AB41C47BD}"/>
              </a:ext>
            </a:extLst>
          </p:cNvPr>
          <p:cNvSpPr>
            <a:spLocks noGrp="1"/>
          </p:cNvSpPr>
          <p:nvPr>
            <p:ph type="title"/>
          </p:nvPr>
        </p:nvSpPr>
        <p:spPr/>
        <p:txBody>
          <a:bodyPr/>
          <a:lstStyle/>
          <a:p>
            <a:r>
              <a:rPr lang="zh-CN" altLang="en-US" dirty="0">
                <a:ea typeface="宋体" pitchFamily="2" charset="-122"/>
              </a:rPr>
              <a:t>使用泛型</a:t>
            </a:r>
            <a:endParaRPr lang="zh-CN" altLang="en-US" dirty="0"/>
          </a:p>
        </p:txBody>
      </p:sp>
    </p:spTree>
    <p:extLst>
      <p:ext uri="{BB962C8B-B14F-4D97-AF65-F5344CB8AC3E}">
        <p14:creationId xmlns:p14="http://schemas.microsoft.com/office/powerpoint/2010/main" val="86794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9104" y="1799793"/>
            <a:ext cx="8064896" cy="2576667"/>
          </a:xfrm>
          <a:prstGeom prst="rect">
            <a:avLst/>
          </a:prstGeom>
          <a:noFill/>
        </p:spPr>
        <p:txBody>
          <a:bodyPr wrap="square" rtlCol="0">
            <a:spAutoFit/>
          </a:bodyPr>
          <a:lstStyle/>
          <a:p>
            <a:pPr>
              <a:lnSpc>
                <a:spcPct val="150000"/>
              </a:lnSpc>
            </a:pPr>
            <a:r>
              <a:rPr lang="en-US" altLang="zh-CN" sz="2800" b="1" dirty="0">
                <a:solidFill>
                  <a:schemeClr val="tx1"/>
                </a:solidFill>
                <a:latin typeface="宋体" pitchFamily="2" charset="-122"/>
                <a:ea typeface="宋体" pitchFamily="2" charset="-122"/>
              </a:rPr>
              <a:t>1.</a:t>
            </a:r>
            <a:r>
              <a:rPr lang="zh-CN" altLang="en-US" sz="2800" b="1" dirty="0">
                <a:solidFill>
                  <a:schemeClr val="tx1"/>
                </a:solidFill>
                <a:latin typeface="宋体" pitchFamily="2" charset="-122"/>
                <a:ea typeface="宋体" pitchFamily="2" charset="-122"/>
              </a:rPr>
              <a:t>在集合中使用泛型</a:t>
            </a:r>
            <a:endParaRPr lang="en-US" altLang="zh-CN" sz="2800" b="1" dirty="0">
              <a:solidFill>
                <a:schemeClr val="tx1"/>
              </a:solidFill>
              <a:latin typeface="宋体" pitchFamily="2" charset="-122"/>
              <a:ea typeface="宋体" pitchFamily="2" charset="-122"/>
            </a:endParaRPr>
          </a:p>
          <a:p>
            <a:pPr>
              <a:lnSpc>
                <a:spcPct val="150000"/>
              </a:lnSpc>
            </a:pPr>
            <a:r>
              <a:rPr lang="en-US" altLang="zh-CN" sz="2800" b="1" dirty="0">
                <a:solidFill>
                  <a:schemeClr val="tx1"/>
                </a:solidFill>
                <a:latin typeface="宋体" pitchFamily="2" charset="-122"/>
                <a:ea typeface="宋体" pitchFamily="2" charset="-122"/>
              </a:rPr>
              <a:t>2.</a:t>
            </a:r>
            <a:r>
              <a:rPr lang="zh-CN" altLang="en-US" sz="2800" b="1" dirty="0">
                <a:solidFill>
                  <a:schemeClr val="tx1"/>
                </a:solidFill>
                <a:latin typeface="宋体" pitchFamily="2" charset="-122"/>
                <a:ea typeface="宋体" pitchFamily="2" charset="-122"/>
              </a:rPr>
              <a:t>自定义泛型类</a:t>
            </a:r>
            <a:endParaRPr lang="en-US" altLang="zh-CN" sz="2800" b="1" dirty="0">
              <a:solidFill>
                <a:schemeClr val="tx1"/>
              </a:solidFill>
              <a:latin typeface="宋体" pitchFamily="2" charset="-122"/>
              <a:ea typeface="宋体" pitchFamily="2" charset="-122"/>
            </a:endParaRPr>
          </a:p>
          <a:p>
            <a:pPr>
              <a:lnSpc>
                <a:spcPct val="150000"/>
              </a:lnSpc>
            </a:pPr>
            <a:r>
              <a:rPr lang="en-US" altLang="zh-CN" sz="2800" b="1" dirty="0">
                <a:solidFill>
                  <a:schemeClr val="tx1"/>
                </a:solidFill>
                <a:latin typeface="宋体" pitchFamily="2" charset="-122"/>
                <a:ea typeface="宋体" pitchFamily="2" charset="-122"/>
              </a:rPr>
              <a:t>3.</a:t>
            </a:r>
            <a:r>
              <a:rPr lang="zh-CN" altLang="en-US" sz="2800" b="1" dirty="0">
                <a:solidFill>
                  <a:schemeClr val="tx1"/>
                </a:solidFill>
                <a:latin typeface="宋体" pitchFamily="2" charset="-122"/>
                <a:ea typeface="宋体" pitchFamily="2" charset="-122"/>
              </a:rPr>
              <a:t>泛型方法</a:t>
            </a:r>
            <a:endParaRPr lang="en-US" altLang="zh-CN" sz="2800" b="1" dirty="0">
              <a:solidFill>
                <a:schemeClr val="tx1"/>
              </a:solidFill>
              <a:latin typeface="宋体" pitchFamily="2" charset="-122"/>
              <a:ea typeface="宋体" pitchFamily="2" charset="-122"/>
            </a:endParaRPr>
          </a:p>
          <a:p>
            <a:pPr>
              <a:lnSpc>
                <a:spcPct val="150000"/>
              </a:lnSpc>
            </a:pPr>
            <a:r>
              <a:rPr lang="en-US" altLang="zh-CN" sz="2800" b="1" dirty="0">
                <a:solidFill>
                  <a:schemeClr val="tx1"/>
                </a:solidFill>
                <a:latin typeface="宋体" pitchFamily="2" charset="-122"/>
                <a:ea typeface="宋体" pitchFamily="2" charset="-122"/>
              </a:rPr>
              <a:t>4.</a:t>
            </a:r>
            <a:r>
              <a:rPr lang="zh-CN" altLang="en-US" sz="2800" b="1" dirty="0">
                <a:solidFill>
                  <a:schemeClr val="tx1"/>
                </a:solidFill>
                <a:latin typeface="宋体" pitchFamily="2" charset="-122"/>
                <a:ea typeface="宋体" pitchFamily="2" charset="-122"/>
              </a:rPr>
              <a:t>泛型接口</a:t>
            </a:r>
          </a:p>
        </p:txBody>
      </p:sp>
      <p:sp>
        <p:nvSpPr>
          <p:cNvPr id="6" name="标题 5">
            <a:extLst>
              <a:ext uri="{FF2B5EF4-FFF2-40B4-BE49-F238E27FC236}">
                <a16:creationId xmlns:a16="http://schemas.microsoft.com/office/drawing/2014/main" id="{3453B940-4C44-42E9-A1B2-70B0DE89F293}"/>
              </a:ext>
            </a:extLst>
          </p:cNvPr>
          <p:cNvSpPr>
            <a:spLocks noGrp="1"/>
          </p:cNvSpPr>
          <p:nvPr>
            <p:ph type="title"/>
          </p:nvPr>
        </p:nvSpPr>
        <p:spPr/>
        <p:txBody>
          <a:bodyPr/>
          <a:lstStyle/>
          <a:p>
            <a:r>
              <a:rPr lang="zh-CN" altLang="en-US" dirty="0">
                <a:latin typeface="宋体" pitchFamily="2" charset="-122"/>
                <a:ea typeface="宋体" pitchFamily="2" charset="-122"/>
              </a:rPr>
              <a:t>泛型的几个重要使用</a:t>
            </a:r>
            <a:endParaRPr lang="zh-CN" altLang="en-US" dirty="0"/>
          </a:p>
        </p:txBody>
      </p:sp>
    </p:spTree>
    <p:extLst>
      <p:ext uri="{BB962C8B-B14F-4D97-AF65-F5344CB8AC3E}">
        <p14:creationId xmlns:p14="http://schemas.microsoft.com/office/powerpoint/2010/main" val="350773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395" y="1772816"/>
            <a:ext cx="8568952" cy="1947649"/>
          </a:xfrm>
          <a:prstGeom prst="rect">
            <a:avLst/>
          </a:prstGeom>
          <a:noFill/>
        </p:spPr>
        <p:txBody>
          <a:bodyPr wrap="square" rtlCol="0">
            <a:spAutoFit/>
          </a:bodyPr>
          <a:lstStyle/>
          <a:p>
            <a:pPr>
              <a:lnSpc>
                <a:spcPct val="150000"/>
              </a:lnSpc>
            </a:pPr>
            <a:r>
              <a:rPr lang="en-US" altLang="zh-CN" sz="2800" b="1" dirty="0">
                <a:solidFill>
                  <a:schemeClr val="tx1"/>
                </a:solidFill>
                <a:ea typeface="宋体" pitchFamily="2" charset="-122"/>
              </a:rPr>
              <a:t>1.</a:t>
            </a:r>
            <a:r>
              <a:rPr lang="zh-CN" altLang="en-US" sz="2800" b="1" dirty="0">
                <a:solidFill>
                  <a:schemeClr val="tx1"/>
                </a:solidFill>
                <a:ea typeface="宋体" pitchFamily="2" charset="-122"/>
              </a:rPr>
              <a:t>对象实例化时不指定泛型，默认为：</a:t>
            </a:r>
            <a:r>
              <a:rPr lang="en-US" altLang="zh-CN" sz="2800" b="1" dirty="0">
                <a:solidFill>
                  <a:schemeClr val="tx1"/>
                </a:solidFill>
                <a:ea typeface="宋体" pitchFamily="2" charset="-122"/>
              </a:rPr>
              <a:t>Object</a:t>
            </a:r>
            <a:r>
              <a:rPr lang="zh-CN" altLang="en-US" sz="2800" b="1" dirty="0">
                <a:solidFill>
                  <a:schemeClr val="tx1"/>
                </a:solidFill>
                <a:ea typeface="宋体" pitchFamily="2" charset="-122"/>
              </a:rPr>
              <a:t>。</a:t>
            </a:r>
            <a:endParaRPr lang="en-US" altLang="zh-CN" sz="2800" b="1" dirty="0">
              <a:solidFill>
                <a:schemeClr val="tx1"/>
              </a:solidFill>
              <a:ea typeface="宋体" pitchFamily="2" charset="-122"/>
            </a:endParaRPr>
          </a:p>
          <a:p>
            <a:pPr>
              <a:lnSpc>
                <a:spcPct val="150000"/>
              </a:lnSpc>
            </a:pPr>
            <a:r>
              <a:rPr lang="en-US" altLang="zh-CN" sz="2800" b="1" dirty="0">
                <a:solidFill>
                  <a:schemeClr val="tx1"/>
                </a:solidFill>
                <a:ea typeface="宋体" pitchFamily="2" charset="-122"/>
              </a:rPr>
              <a:t>2.</a:t>
            </a:r>
            <a:r>
              <a:rPr lang="zh-CN" altLang="en-US" sz="2800" b="1" dirty="0">
                <a:solidFill>
                  <a:schemeClr val="tx1"/>
                </a:solidFill>
                <a:ea typeface="宋体" pitchFamily="2" charset="-122"/>
              </a:rPr>
              <a:t>加入集合中的对象类型必须与指定的泛型类型一致。</a:t>
            </a:r>
            <a:endParaRPr lang="en-US" altLang="zh-CN" sz="2800" b="1" dirty="0">
              <a:solidFill>
                <a:schemeClr val="tx1"/>
              </a:solidFill>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174425" y="3861048"/>
            <a:ext cx="7128792" cy="2428986"/>
          </a:xfrm>
          <a:prstGeom prst="rect">
            <a:avLst/>
          </a:prstGeom>
        </p:spPr>
      </p:pic>
      <p:sp>
        <p:nvSpPr>
          <p:cNvPr id="7" name="标题 6">
            <a:extLst>
              <a:ext uri="{FF2B5EF4-FFF2-40B4-BE49-F238E27FC236}">
                <a16:creationId xmlns:a16="http://schemas.microsoft.com/office/drawing/2014/main" id="{D1FA3BB1-366E-4EE4-A85F-DFC78FBE9366}"/>
              </a:ext>
            </a:extLst>
          </p:cNvPr>
          <p:cNvSpPr>
            <a:spLocks noGrp="1"/>
          </p:cNvSpPr>
          <p:nvPr>
            <p:ph type="title"/>
          </p:nvPr>
        </p:nvSpPr>
        <p:spPr/>
        <p:txBody>
          <a:bodyPr/>
          <a:lstStyle/>
          <a:p>
            <a:r>
              <a:rPr lang="zh-CN" altLang="en-US" dirty="0">
                <a:ea typeface="宋体" pitchFamily="2" charset="-122"/>
              </a:rPr>
              <a:t>对于泛型类（含集合类）</a:t>
            </a:r>
            <a:endParaRPr lang="zh-CN" altLang="en-US" dirty="0"/>
          </a:p>
        </p:txBody>
      </p:sp>
    </p:spTree>
    <p:extLst>
      <p:ext uri="{BB962C8B-B14F-4D97-AF65-F5344CB8AC3E}">
        <p14:creationId xmlns:p14="http://schemas.microsoft.com/office/powerpoint/2010/main" val="51099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5516" y="1154059"/>
            <a:ext cx="8712968" cy="5468164"/>
          </a:xfrm>
          <a:prstGeom prst="rect">
            <a:avLst/>
          </a:prstGeom>
          <a:noFill/>
        </p:spPr>
        <p:txBody>
          <a:bodyPr wrap="square" rtlCol="0">
            <a:spAutoFit/>
          </a:bodyPr>
          <a:lstStyle/>
          <a:p>
            <a:r>
              <a:rPr lang="zh-CN" altLang="en-US" sz="2400" b="1" dirty="0">
                <a:solidFill>
                  <a:schemeClr val="tx1"/>
                </a:solidFill>
                <a:ea typeface="宋体" pitchFamily="2" charset="-122"/>
              </a:rPr>
              <a:t>方法，也可以被泛型化，不管此时定义在其中的类是不是泛型化的。在泛型方法中可以定义泛型参数，此时，参数的类型就是传入数据的类型。</a:t>
            </a:r>
            <a:endParaRPr lang="en-US" altLang="zh-CN" sz="2400" b="1" dirty="0">
              <a:solidFill>
                <a:schemeClr val="tx1"/>
              </a:solidFill>
              <a:ea typeface="宋体" pitchFamily="2" charset="-122"/>
            </a:endParaRPr>
          </a:p>
          <a:p>
            <a:endParaRPr lang="en-US" altLang="zh-CN" sz="2400" b="1" dirty="0">
              <a:solidFill>
                <a:schemeClr val="tx1"/>
              </a:solidFill>
              <a:ea typeface="宋体" pitchFamily="2" charset="-122"/>
            </a:endParaRPr>
          </a:p>
          <a:p>
            <a:r>
              <a:rPr lang="zh-CN" altLang="en-US" sz="2400" b="1" dirty="0">
                <a:solidFill>
                  <a:schemeClr val="tx1"/>
                </a:solidFill>
                <a:ea typeface="宋体" pitchFamily="2" charset="-122"/>
              </a:rPr>
              <a:t>泛型方法的格式：</a:t>
            </a:r>
            <a:endParaRPr lang="en-US" altLang="zh-CN" sz="2400" b="1" dirty="0">
              <a:solidFill>
                <a:schemeClr val="tx1"/>
              </a:solidFill>
              <a:ea typeface="宋体" pitchFamily="2" charset="-122"/>
            </a:endParaRPr>
          </a:p>
          <a:p>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访问权限</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  </a:t>
            </a:r>
            <a:r>
              <a:rPr lang="en-US" altLang="zh-CN" sz="2400" b="1" dirty="0">
                <a:solidFill>
                  <a:srgbClr val="FF0000"/>
                </a:solidFill>
                <a:ea typeface="宋体" pitchFamily="2" charset="-122"/>
              </a:rPr>
              <a:t>&lt;</a:t>
            </a:r>
            <a:r>
              <a:rPr lang="zh-CN" altLang="en-US" sz="2400" b="1" dirty="0">
                <a:solidFill>
                  <a:srgbClr val="FF0000"/>
                </a:solidFill>
                <a:ea typeface="宋体" pitchFamily="2" charset="-122"/>
              </a:rPr>
              <a:t>泛型</a:t>
            </a:r>
            <a:r>
              <a:rPr lang="en-US" altLang="zh-CN" sz="2400" b="1" dirty="0">
                <a:solidFill>
                  <a:srgbClr val="FF0000"/>
                </a:solidFill>
                <a:ea typeface="宋体" pitchFamily="2" charset="-122"/>
              </a:rPr>
              <a:t>&gt;</a:t>
            </a:r>
            <a:r>
              <a:rPr lang="zh-CN" altLang="en-US" sz="2400" b="1" dirty="0">
                <a:solidFill>
                  <a:srgbClr val="FF0000"/>
                </a:solidFill>
                <a:ea typeface="宋体" pitchFamily="2" charset="-122"/>
              </a:rPr>
              <a:t>  </a:t>
            </a:r>
            <a:r>
              <a:rPr lang="zh-CN" altLang="en-US" sz="2400" b="1" dirty="0">
                <a:solidFill>
                  <a:srgbClr val="0000FF"/>
                </a:solidFill>
                <a:ea typeface="宋体" pitchFamily="2" charset="-122"/>
              </a:rPr>
              <a:t>返回类型  方法名</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泛型标识 参数名称</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  抛出的异常</a:t>
            </a:r>
            <a:endParaRPr lang="en-US" altLang="zh-CN" sz="2400" b="1" dirty="0">
              <a:solidFill>
                <a:srgbClr val="0000FF"/>
              </a:solidFill>
              <a:ea typeface="宋体" pitchFamily="2" charset="-122"/>
            </a:endParaRPr>
          </a:p>
          <a:p>
            <a:endParaRPr lang="en-US" altLang="zh-CN" sz="2800" dirty="0">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public class DAO {</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public &lt;E&gt;  E get(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id, E e){</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E result = null;</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return result;</a:t>
            </a:r>
          </a:p>
          <a:p>
            <a:pPr>
              <a:lnSpc>
                <a:spcPts val="2300"/>
              </a:lnSpc>
            </a:pPr>
            <a:r>
              <a:rPr lang="en-US" altLang="zh-CN" sz="2800" b="1" dirty="0">
                <a:solidFill>
                  <a:srgbClr val="C00000"/>
                </a:solidFill>
                <a:ea typeface="宋体" pitchFamily="2" charset="-122"/>
                <a:cs typeface="Times New Roman" pitchFamily="18" charset="0"/>
              </a:rPr>
              <a:t>	}}</a:t>
            </a:r>
            <a:endParaRPr lang="zh-CN" altLang="en-US" sz="2800" b="1" dirty="0">
              <a:solidFill>
                <a:srgbClr val="C00000"/>
              </a:solidFill>
              <a:ea typeface="宋体" pitchFamily="2" charset="-122"/>
              <a:cs typeface="Times New Roman" pitchFamily="18" charset="0"/>
            </a:endParaRPr>
          </a:p>
        </p:txBody>
      </p:sp>
      <p:sp>
        <p:nvSpPr>
          <p:cNvPr id="4" name="标题 3">
            <a:extLst>
              <a:ext uri="{FF2B5EF4-FFF2-40B4-BE49-F238E27FC236}">
                <a16:creationId xmlns:a16="http://schemas.microsoft.com/office/drawing/2014/main" id="{469965AD-CD7C-4F2E-93A4-1E7F134A856A}"/>
              </a:ext>
            </a:extLst>
          </p:cNvPr>
          <p:cNvSpPr>
            <a:spLocks noGrp="1"/>
          </p:cNvSpPr>
          <p:nvPr>
            <p:ph type="title"/>
          </p:nvPr>
        </p:nvSpPr>
        <p:spPr/>
        <p:txBody>
          <a:bodyPr/>
          <a:lstStyle/>
          <a:p>
            <a:r>
              <a:rPr lang="zh-CN" altLang="en-US" dirty="0">
                <a:ea typeface="宋体" pitchFamily="2" charset="-122"/>
              </a:rPr>
              <a:t>对于泛型方法</a:t>
            </a:r>
            <a:endParaRPr lang="zh-CN" altLang="en-US" dirty="0"/>
          </a:p>
        </p:txBody>
      </p:sp>
    </p:spTree>
    <p:extLst>
      <p:ext uri="{BB962C8B-B14F-4D97-AF65-F5344CB8AC3E}">
        <p14:creationId xmlns:p14="http://schemas.microsoft.com/office/powerpoint/2010/main" val="165178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8755" y="1918776"/>
            <a:ext cx="6858000" cy="2387600"/>
          </a:xfrm>
        </p:spPr>
        <p:txBody>
          <a:bodyPr/>
          <a:lstStyle/>
          <a:p>
            <a:pPr>
              <a:lnSpc>
                <a:spcPct val="150000"/>
              </a:lnSpc>
            </a:pPr>
            <a:r>
              <a:rPr lang="en-US" altLang="zh-CN"/>
              <a:t>Thank you!</a:t>
            </a:r>
            <a:endParaRPr lang="zh-CN" altLang="en-US" dirty="0"/>
          </a:p>
        </p:txBody>
      </p:sp>
    </p:spTree>
  </p:cSld>
  <p:clrMapOvr>
    <a:masterClrMapping/>
  </p:clrMapOvr>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ppt主题_希望是最后一版</Template>
  <TotalTime>3276</TotalTime>
  <Words>386</Words>
  <Application>Microsoft Office PowerPoint</Application>
  <PresentationFormat>全屏显示(4:3)</PresentationFormat>
  <Paragraphs>69</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8</vt:i4>
      </vt:variant>
    </vt:vector>
  </HeadingPairs>
  <TitlesOfParts>
    <vt:vector size="14" baseType="lpstr">
      <vt:lpstr>宋体</vt:lpstr>
      <vt:lpstr>Arial</vt:lpstr>
      <vt:lpstr>Calibri</vt:lpstr>
      <vt:lpstr>Wingdings</vt:lpstr>
      <vt:lpstr>ppt主题</vt:lpstr>
      <vt:lpstr>6_自定义设计方案</vt:lpstr>
      <vt:lpstr>  泛型集合</vt:lpstr>
      <vt:lpstr>为什么要有泛型</vt:lpstr>
      <vt:lpstr>为什么要有泛型</vt:lpstr>
      <vt:lpstr>使用泛型</vt:lpstr>
      <vt:lpstr>泛型的几个重要使用</vt:lpstr>
      <vt:lpstr>对于泛型类（含集合类）</vt:lpstr>
      <vt:lpstr>对于泛型方法</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Java常用类-String</dc:title>
  <dc:creator>yl</dc:creator>
  <cp:lastModifiedBy>焦 轲</cp:lastModifiedBy>
  <cp:revision>368</cp:revision>
  <dcterms:created xsi:type="dcterms:W3CDTF">2016-02-04T08:27:00Z</dcterms:created>
  <dcterms:modified xsi:type="dcterms:W3CDTF">2019-01-17T01:45:04Z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