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86" r:id="rId4"/>
    <p:sldId id="288" r:id="rId5"/>
    <p:sldId id="289" r:id="rId6"/>
    <p:sldId id="369" r:id="rId7"/>
    <p:sldId id="290" r:id="rId8"/>
    <p:sldId id="291" r:id="rId9"/>
    <p:sldId id="413" r:id="rId10"/>
    <p:sldId id="412" r:id="rId11"/>
    <p:sldId id="292" r:id="rId12"/>
    <p:sldId id="293" r:id="rId13"/>
    <p:sldId id="414" r:id="rId14"/>
    <p:sldId id="294" r:id="rId15"/>
    <p:sldId id="296" r:id="rId16"/>
    <p:sldId id="297" r:id="rId17"/>
    <p:sldId id="298" r:id="rId18"/>
    <p:sldId id="299" r:id="rId19"/>
    <p:sldId id="415" r:id="rId20"/>
    <p:sldId id="300" r:id="rId21"/>
    <p:sldId id="301" r:id="rId22"/>
    <p:sldId id="416" r:id="rId23"/>
    <p:sldId id="418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7" r:id="rId32"/>
    <p:sldId id="411" r:id="rId33"/>
    <p:sldId id="417" r:id="rId34"/>
    <p:sldId id="259" r:id="rId3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6" autoAdjust="0"/>
    <p:restoredTop sz="88849" autoAdjust="0"/>
  </p:normalViewPr>
  <p:slideViewPr>
    <p:cSldViewPr snapToGrid="0">
      <p:cViewPr varScale="1">
        <p:scale>
          <a:sx n="66" d="100"/>
          <a:sy n="66" d="100"/>
        </p:scale>
        <p:origin x="714" y="78"/>
      </p:cViewPr>
      <p:guideLst>
        <p:guide orient="horz" pos="2138"/>
        <p:guide pos="3809"/>
      </p:guideLst>
    </p:cSldViewPr>
  </p:slideViewPr>
  <p:notesTextViewPr>
    <p:cViewPr>
      <p:scale>
        <a:sx n="1" d="1"/>
        <a:sy n="1" d="1"/>
      </p:scale>
      <p:origin x="0" y="-1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5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9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个字节的，而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个字节的，可是范围确实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个字节，也就是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位二进制中，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位是符号位，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位是尾数位，剩下的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位是指数位，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位代表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0~255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7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4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9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复合赋值运算能够自动转换为左侧的数据类型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sz="1200" b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short s = 3; </a:t>
            </a:r>
          </a:p>
          <a:p>
            <a:pPr marL="0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s=s+2;  </a:t>
            </a:r>
            <a:endParaRPr lang="en-US" altLang="zh-CN" sz="1050" b="1" dirty="0" smtClean="0">
              <a:solidFill>
                <a:srgbClr val="FF0000"/>
              </a:solidFill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s+=2;    </a:t>
            </a:r>
            <a:endParaRPr lang="en-US" altLang="zh-CN" sz="1050" b="1" dirty="0" smtClean="0">
              <a:solidFill>
                <a:srgbClr val="FF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78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a=129;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b=128;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与的结果是：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a&amp;b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1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三元，输入一个数，判断是否及格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6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86409" y="6426104"/>
            <a:ext cx="995579" cy="210312"/>
          </a:xfrm>
          <a:prstGeom prst="rect">
            <a:avLst/>
          </a:prstGeom>
        </p:spPr>
        <p:txBody>
          <a:bodyPr/>
          <a:lstStyle/>
          <a:p>
            <a:fld id="{943E9C6F-7C2D-4FC5-A36F-29C7793ED079}" type="datetime4">
              <a:rPr lang="en-US" smtClean="0"/>
              <a:t>January 2,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2" y="643087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7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328103"/>
            <a:ext cx="7280910" cy="2387600"/>
          </a:xfrm>
        </p:spPr>
        <p:txBody>
          <a:bodyPr/>
          <a:lstStyle/>
          <a:p>
            <a:r>
              <a:rPr lang="zh-CN" altLang="zh-CN" dirty="0">
                <a:latin typeface="+mj-ea"/>
              </a:rPr>
              <a:t>变量与运算符</a:t>
            </a:r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775" y="-26579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4000" b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1404" y="1262049"/>
            <a:ext cx="8229600" cy="4714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变量的概念：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内存中的一个存储区域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该区域有自己的名称（变量名）和类型（数据类型）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中每个变量必须先声明，后使用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该区域的数据可以在同一类型范围内不断变化	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定义变量的格式：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数据类型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变量名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初始化值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变量的作用域：一对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{ }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之间有效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9762" y="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变量的分类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9762" y="1443273"/>
            <a:ext cx="8572560" cy="4043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按被声明的位置划分：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成员变量：方法外部、类的内部定义的变量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局部变量：方法或语句块内部定义的变量      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注意：类外面（类对应的大括号外面）不能有变量的声明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按所属的数据类型划分：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基本数据类型变量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引用数据类型变量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9762" y="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变量的分类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433" y="1667557"/>
            <a:ext cx="36723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Course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9762" y="4237881"/>
            <a:ext cx="6931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List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findAllStuClassInfo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stuclass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25705" y="2104142"/>
            <a:ext cx="971740" cy="108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76917" y="5090853"/>
            <a:ext cx="1843549" cy="351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ltGray">
          <a:xfrm>
            <a:off x="6553398" y="5209976"/>
            <a:ext cx="2288106" cy="46435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局部变量</a:t>
            </a:r>
          </a:p>
        </p:txBody>
      </p:sp>
      <p:sp>
        <p:nvSpPr>
          <p:cNvPr id="13" name="矩形 12"/>
          <p:cNvSpPr/>
          <p:nvPr/>
        </p:nvSpPr>
        <p:spPr bwMode="ltGray">
          <a:xfrm>
            <a:off x="6945086" y="1667557"/>
            <a:ext cx="2209800" cy="50702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dirty="0" smtClean="0"/>
              <a:t>成员变量</a:t>
            </a:r>
          </a:p>
        </p:txBody>
      </p:sp>
    </p:spTree>
    <p:extLst>
      <p:ext uri="{BB962C8B-B14F-4D97-AF65-F5344CB8AC3E}">
        <p14:creationId xmlns:p14="http://schemas.microsoft.com/office/powerpoint/2010/main" val="22700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4700" y="-139704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变量的分类-按数据类型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62716"/>
            <a:ext cx="8229600" cy="104298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对每一种数据都定义了明确的数据类型，在内存中分配了不同大小的内存空间。</a:t>
            </a:r>
          </a:p>
        </p:txBody>
      </p:sp>
      <p:sp>
        <p:nvSpPr>
          <p:cNvPr id="5" name="左大括号 9"/>
          <p:cNvSpPr/>
          <p:nvPr/>
        </p:nvSpPr>
        <p:spPr bwMode="auto">
          <a:xfrm>
            <a:off x="3213100" y="3728721"/>
            <a:ext cx="712470" cy="1890395"/>
          </a:xfrm>
          <a:prstGeom prst="leftBrace">
            <a:avLst>
              <a:gd name="adj1" fmla="val 8320"/>
              <a:gd name="adj2" fmla="val 38226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990726" y="4231969"/>
            <a:ext cx="14382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数据类型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933825" y="3438220"/>
            <a:ext cx="20193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  基本</a:t>
            </a:r>
            <a:endParaRPr 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数据类型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933825" y="5234635"/>
            <a:ext cx="20193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  引用</a:t>
            </a:r>
            <a:endParaRPr 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数据类型</a:t>
            </a:r>
          </a:p>
        </p:txBody>
      </p:sp>
      <p:sp>
        <p:nvSpPr>
          <p:cNvPr id="9" name="左大括号 13"/>
          <p:cNvSpPr/>
          <p:nvPr/>
        </p:nvSpPr>
        <p:spPr bwMode="auto">
          <a:xfrm>
            <a:off x="5159376" y="3149294"/>
            <a:ext cx="28892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10" name="左大括号 14"/>
          <p:cNvSpPr/>
          <p:nvPr/>
        </p:nvSpPr>
        <p:spPr bwMode="auto">
          <a:xfrm>
            <a:off x="5159375" y="5088584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5448300" y="2933394"/>
            <a:ext cx="1295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数值型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5433695" y="3704919"/>
            <a:ext cx="1727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字符型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(char)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448301" y="4301819"/>
            <a:ext cx="22320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布尔型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boolean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)</a:t>
            </a:r>
          </a:p>
        </p:txBody>
      </p:sp>
      <p:sp>
        <p:nvSpPr>
          <p:cNvPr id="14" name="左大括号 18"/>
          <p:cNvSpPr/>
          <p:nvPr/>
        </p:nvSpPr>
        <p:spPr bwMode="auto">
          <a:xfrm>
            <a:off x="6454775" y="2718764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6743700" y="2506674"/>
            <a:ext cx="35306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整数类型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byte,short,int,long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)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6743700" y="3293439"/>
            <a:ext cx="33845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浮点类型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float,double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)</a:t>
            </a: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5375276" y="4945709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(class)</a:t>
            </a: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5375275" y="5442914"/>
            <a:ext cx="25209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接口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(interface)</a:t>
            </a: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5375276" y="5987109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数组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([ 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0732" y="-126302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整数类型：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byte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short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long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7416" y="1134693"/>
            <a:ext cx="8388636" cy="5074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各整数类型有固定的表示范围和字段长度，不受具体 操作系统的影响，以保证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程序的可移植性。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的整型常量默认为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型，声明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long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型常量须后加‘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l’(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小写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L)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或‘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L’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</p:txBody>
      </p:sp>
      <p:graphicFrame>
        <p:nvGraphicFramePr>
          <p:cNvPr id="4" name="Group 7"/>
          <p:cNvGraphicFramePr/>
          <p:nvPr/>
        </p:nvGraphicFramePr>
        <p:xfrm>
          <a:off x="2274458" y="3530861"/>
          <a:ext cx="7635875" cy="2305051"/>
        </p:xfrm>
        <a:graphic>
          <a:graphicData uri="http://schemas.openxmlformats.org/drawingml/2006/table">
            <a:tbl>
              <a:tblPr/>
              <a:tblGrid>
                <a:gridCol w="2544762"/>
                <a:gridCol w="2544763"/>
                <a:gridCol w="25463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类 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-128 ~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2字节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~2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 </a:t>
                      </a:r>
                      <a:endParaRPr b="1"/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</a:t>
                      </a:r>
                      <a:endParaRPr b="1" dirty="0"/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</a:t>
                      </a:r>
                      <a:endParaRPr b="1"/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11553"/>
            <a:ext cx="8229600" cy="100013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浮点类型：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float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double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02562"/>
            <a:ext cx="8229600" cy="302101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与整数类型类似，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浮点类型也有固定的表示范围和字段长度，不受具体操作系统的影响。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的浮点型常量默认为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double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型，声明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float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型常量，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须后加‘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f’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或 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浮点型常量有两种表示形式：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十进制数形式：如：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5.12      512.0f      .512   (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必须有小数点）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科学计数法形式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: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如：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5.12e2      512E2     100E-2</a:t>
            </a:r>
          </a:p>
        </p:txBody>
      </p:sp>
      <p:graphicFrame>
        <p:nvGraphicFramePr>
          <p:cNvPr id="4" name="Group 7"/>
          <p:cNvGraphicFramePr/>
          <p:nvPr/>
        </p:nvGraphicFramePr>
        <p:xfrm>
          <a:off x="2366553" y="4474304"/>
          <a:ext cx="7635875" cy="1320801"/>
        </p:xfrm>
        <a:graphic>
          <a:graphicData uri="http://schemas.openxmlformats.org/drawingml/2006/table">
            <a:tbl>
              <a:tblPr/>
              <a:tblGrid>
                <a:gridCol w="2017112"/>
                <a:gridCol w="1944891"/>
                <a:gridCol w="367387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类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单精度float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-3.403E38 ~ 3.403E38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双精度double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-1.798E308 ~ 1.798E308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6928" y="-67311"/>
            <a:ext cx="8229600" cy="100013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字符类型：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4915" y="1136997"/>
            <a:ext cx="8229600" cy="43291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char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型数据用来表示通常意义上的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"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字符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"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中字符是用单引号(‘ ’)括起来的单个字符。例如：char c1 = 'a';   char c2 = '中'; char c3 =  '9';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转义字符：使用‘\’来将其后的字符转变为特殊字符型常量。例如：char c3 = ‘\n’;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（换行符）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9945" y="-200045"/>
            <a:ext cx="8229600" cy="1214446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布尔类型：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8625" y="1407160"/>
            <a:ext cx="8280920" cy="40433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boolean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类型适于逻辑运算，一般用于程序流程控制：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条件控制语句；                  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while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循环控制语句；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do-while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循环控制语句；     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循环控制语句；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boolean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类型数据只允许取值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true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false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，不可以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或非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的整数替代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true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false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，这点和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语言不同。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9945" y="-200045"/>
            <a:ext cx="8229600" cy="1214446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八种基本数据类型变量定义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81865" y="1165174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变量定义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定义了一个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char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型变量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ch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定义一个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byte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类型的变量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15;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定义一个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short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类型的变量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定义了一个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型变量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定义一个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long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类型的变量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10L;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定义一个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float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类型的变量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15.0f;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定义了一个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型变量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db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db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10.5;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定义一个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boolean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类型变量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bl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ltGray">
          <a:xfrm>
            <a:off x="7540369" y="1944261"/>
            <a:ext cx="1966488" cy="95859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dirty="0" smtClean="0"/>
              <a:t>变量的定义和声明有什么区别？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5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46" y="-51452"/>
            <a:ext cx="8229600" cy="953746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基本数据类型转换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590" y="1295547"/>
            <a:ext cx="10924999" cy="497462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自动类型转换：容量小的类型自动转换为容量大的数据类型。数据类型按容量大小排序为： 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有多种类型的数据混合运算时，系统首先自动将所有数据转换成容量最大的那种数据类型，然后再进行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计算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byte,short,char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三者在计算时首先转换为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类型。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当把任何基本类型的值和字符串值进行连接运算时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(+)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，基本类型的值将自动转化为字符串类型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 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68893" y="2314612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22790" y="2842903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35677" y="2842903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59640" y="2482540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01090" y="2482540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69515" y="2482540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137940" y="2482540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3087977" y="2238064"/>
            <a:ext cx="79216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char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2401982" y="2791406"/>
            <a:ext cx="79375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byte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891242" y="2788760"/>
            <a:ext cx="8636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short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238169" y="2431569"/>
            <a:ext cx="79375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int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6605886" y="2419043"/>
            <a:ext cx="79216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long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7804440" y="2431569"/>
            <a:ext cx="89201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float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9140622" y="2444095"/>
            <a:ext cx="11525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double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159414" y="2973077"/>
            <a:ext cx="57626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023015" y="2453964"/>
            <a:ext cx="865187" cy="10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672301" y="2771465"/>
            <a:ext cx="287338" cy="2016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004215" y="2612714"/>
            <a:ext cx="396875" cy="142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372640" y="2627003"/>
            <a:ext cx="396875" cy="142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777577" y="2612715"/>
            <a:ext cx="288925" cy="28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829" y="-44244"/>
            <a:ext cx="8229600" cy="98645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9807" y="1444081"/>
            <a:ext cx="4533900" cy="3737519"/>
          </a:xfrm>
        </p:spPr>
        <p:txBody>
          <a:bodyPr>
            <a:noAutofit/>
          </a:bodyPr>
          <a:lstStyle/>
          <a:p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关键字</a:t>
            </a:r>
          </a:p>
          <a:p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保留字</a:t>
            </a:r>
          </a:p>
          <a:p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标识符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命名规范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变量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数据类型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运算符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72018" y="1953734"/>
            <a:ext cx="3207300" cy="1428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80" y="-126302"/>
            <a:ext cx="8229600" cy="1143008"/>
          </a:xfrm>
        </p:spPr>
        <p:txBody>
          <a:bodyPr/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类型转换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87885" y="101741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基本数据类型转换成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类型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622" y="808828"/>
            <a:ext cx="622166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由小到大自动转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byte2int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short2int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byte2long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char2int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由大到小需强转换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int2byte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int2short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double2float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运算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byte,short,char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之间不会相互转换，他们三者在计算时首先转换为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类型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cplusb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布尔类型不能转换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bl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80" y="-126302"/>
            <a:ext cx="8229600" cy="1143008"/>
          </a:xfrm>
        </p:spPr>
        <p:txBody>
          <a:bodyPr/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类型转换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0743" y="1016706"/>
            <a:ext cx="966651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自动类型转换，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char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型转成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类型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101;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自动类型转换，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byte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型转成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short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型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byte,short,char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之间不会相互转换，他们三者在计算时首先转换为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类型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正确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错误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//short st1 =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* 2;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基本数据类型转换成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类型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04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80" y="-126302"/>
            <a:ext cx="8229600" cy="1143008"/>
          </a:xfrm>
        </p:spPr>
        <p:txBody>
          <a:bodyPr/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转换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—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349582" y="1719409"/>
            <a:ext cx="684409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short  s = 5;</a:t>
            </a:r>
          </a:p>
          <a:p>
            <a:pPr eaLnBrk="1" hangingPunct="1"/>
            <a:r>
              <a:rPr lang="en-US" altLang="zh-CN" dirty="0"/>
              <a:t>      s = s-2;                    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byte b = 3;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/>
              <a:t>b = b + 4;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   b = (byte)</a:t>
            </a:r>
            <a:r>
              <a:rPr lang="zh-CN" altLang="en-US" dirty="0" smtClean="0"/>
              <a:t>(</a:t>
            </a:r>
            <a:r>
              <a:rPr lang="en-US" altLang="zh-CN" dirty="0" smtClean="0"/>
              <a:t>b+4</a:t>
            </a:r>
            <a:r>
              <a:rPr lang="zh-CN" altLang="en-US" dirty="0" smtClean="0"/>
              <a:t>)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char c = ‘a’;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 i = 5;</a:t>
            </a:r>
          </a:p>
          <a:p>
            <a:pPr eaLnBrk="1" hangingPunct="1"/>
            <a:r>
              <a:rPr lang="en-US" altLang="zh-CN" dirty="0"/>
              <a:t>      double d = .314;</a:t>
            </a:r>
          </a:p>
          <a:p>
            <a:pPr eaLnBrk="1" hangingPunct="1"/>
            <a:r>
              <a:rPr lang="en-US" altLang="zh-CN" dirty="0"/>
              <a:t>      double result = </a:t>
            </a:r>
            <a:r>
              <a:rPr lang="en-US" altLang="zh-CN" dirty="0" err="1"/>
              <a:t>c+i+d</a:t>
            </a:r>
            <a:r>
              <a:rPr lang="en-US" altLang="zh-CN" dirty="0"/>
              <a:t>;     </a:t>
            </a:r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byte b = 5;</a:t>
            </a:r>
          </a:p>
          <a:p>
            <a:pPr eaLnBrk="1" hangingPunct="1"/>
            <a:r>
              <a:rPr lang="en-US" altLang="zh-CN" dirty="0"/>
              <a:t>       short s = 3;</a:t>
            </a:r>
          </a:p>
          <a:p>
            <a:pPr eaLnBrk="1" hangingPunct="1"/>
            <a:r>
              <a:rPr lang="en-US" altLang="zh-CN" dirty="0"/>
              <a:t>       short t = s + b;</a:t>
            </a:r>
            <a:r>
              <a:rPr lang="zh-CN" altLang="en-US" dirty="0"/>
              <a:t>          </a:t>
            </a:r>
            <a:endParaRPr lang="en-US" altLang="zh-CN" dirty="0"/>
          </a:p>
        </p:txBody>
      </p:sp>
      <p:sp>
        <p:nvSpPr>
          <p:cNvPr id="5" name="TextBox 1"/>
          <p:cNvSpPr txBox="1"/>
          <p:nvPr/>
        </p:nvSpPr>
        <p:spPr>
          <a:xfrm>
            <a:off x="1349582" y="1106447"/>
            <a:ext cx="37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判断是否能通过编译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71629" y="2132315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判断：</a:t>
            </a:r>
            <a:r>
              <a:rPr lang="en-US" altLang="zh-CN" sz="2400" dirty="0"/>
              <a:t>no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771629" y="2776053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判断：</a:t>
            </a:r>
            <a:r>
              <a:rPr lang="en-US" altLang="zh-CN" sz="2400" dirty="0"/>
              <a:t>no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771629" y="3267779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判断：</a:t>
            </a:r>
            <a:r>
              <a:rPr lang="en-US" altLang="zh-CN" sz="2400" dirty="0"/>
              <a:t>yes</a:t>
            </a:r>
          </a:p>
        </p:txBody>
      </p:sp>
      <p:sp>
        <p:nvSpPr>
          <p:cNvPr id="9" name="矩形 8"/>
          <p:cNvSpPr/>
          <p:nvPr/>
        </p:nvSpPr>
        <p:spPr>
          <a:xfrm>
            <a:off x="5097332" y="4586033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判断：</a:t>
            </a:r>
            <a:r>
              <a:rPr lang="en-US" altLang="zh-CN" sz="2400" dirty="0"/>
              <a:t>yes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038521" y="5780462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判断：</a:t>
            </a:r>
            <a:r>
              <a:rPr lang="en-US" altLang="zh-CN" sz="2400" dirty="0"/>
              <a:t>no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664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311" y="-123998"/>
            <a:ext cx="8229600" cy="114300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2100" y="1572537"/>
            <a:ext cx="6143668" cy="340043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算术运算符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赋值运算符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比较运算符（关系运算符）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逻辑运算符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位运算符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三元运算符</a:t>
            </a: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174" y="0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算术运算符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970674" y="1118961"/>
          <a:ext cx="8356600" cy="4475771"/>
        </p:xfrm>
        <a:graphic>
          <a:graphicData uri="http://schemas.openxmlformats.org/drawingml/2006/table">
            <a:tbl>
              <a:tblPr/>
              <a:tblGrid>
                <a:gridCol w="917575"/>
                <a:gridCol w="3260725"/>
                <a:gridCol w="2089150"/>
                <a:gridCol w="2089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范例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结果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正号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+3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负号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b=4; -b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5+5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6-4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乘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/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5/5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取模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5%5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++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自增（前）：先运算后取值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自增（后）：先取值后运算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a=2;b=++a;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a=2;b=a++;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a=3;b=3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a=3;b=2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自减（前）：先运算后取值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自减（后）：先取值后运算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a=2;b=- -a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a=2;b=a-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a=1;b=1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a=1;b=2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9762" y="0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算术运算符的注意问题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4972" y="1412609"/>
            <a:ext cx="8666551" cy="3941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如果对负数取模，可以把模数的负号忽略不记，如：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5%-2=1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 但被模数是负数就另当别论。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对于除号“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/”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，它的整数除和小数除是有区别的：整数之间做除法时，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只保留整数部分而舍弃小数部分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例如：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x=3510;x=x/1000*1000;  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的结果是？</a:t>
            </a: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596" y="-214792"/>
            <a:ext cx="8229600" cy="12144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赋值运算符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2596" y="1885952"/>
            <a:ext cx="8229600" cy="132873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符号：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= 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扩展赋值运算符：</a:t>
            </a: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+=,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-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=, *=, /=, %=</a:t>
            </a: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比较运算符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4442473"/>
            <a:ext cx="8229600" cy="128588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：比较运算符的结果都是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boolean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型，也就是要么是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true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，要么是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false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比较运算符“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= =”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不能误写成“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=”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71620"/>
              </p:ext>
            </p:extLst>
          </p:nvPr>
        </p:nvGraphicFramePr>
        <p:xfrm>
          <a:off x="1656735" y="1327355"/>
          <a:ext cx="8878530" cy="2876356"/>
        </p:xfrm>
        <a:graphic>
          <a:graphicData uri="http://schemas.openxmlformats.org/drawingml/2006/table">
            <a:tbl>
              <a:tblPr/>
              <a:tblGrid>
                <a:gridCol w="1505961"/>
                <a:gridCol w="7372569"/>
              </a:tblGrid>
              <a:tr h="437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   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范例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        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结果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==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相等于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4==3  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!=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不等于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4!=3     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&lt;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小于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4&lt;3    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&gt;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大于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4&gt;3      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&lt;=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小于或者等于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4&lt;=3  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&gt;=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大于或者等于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4&gt;=3  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055" y="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逻辑运算符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2034056" y="1405621"/>
          <a:ext cx="8283575" cy="4394202"/>
        </p:xfrm>
        <a:graphic>
          <a:graphicData uri="http://schemas.openxmlformats.org/drawingml/2006/table">
            <a:tbl>
              <a:tblPr/>
              <a:tblGrid>
                <a:gridCol w="1441450"/>
                <a:gridCol w="2232025"/>
                <a:gridCol w="2160588"/>
                <a:gridCol w="2449512"/>
              </a:tblGrid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范例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AND(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 &amp;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OR(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false|true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XOR(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异或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true^false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Not(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!true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AND(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短路与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false&amp;&amp;true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OR(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短路或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false||true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9762" y="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逻辑运算符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50" y="1330961"/>
            <a:ext cx="8700770" cy="418655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逻辑运算符用于连接布尔型表达式，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中不可以写成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3&lt;x&lt;6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，应该写成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x&gt;3 &amp;&amp; x&lt;6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&amp;”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&amp;&amp;”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的区别：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单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&amp;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时，左边无论真假，右边都进行运算；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双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&amp;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时，如果左边为真，右边参与运算，如果左边为假，那么右边不参与运算。</a:t>
            </a: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||”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的区别同理，双或时，左边为真，右边不参与运算。</a:t>
            </a: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异或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 ^ 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与或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 | 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的不同之处是：对于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^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而言，当左右都为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true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时，结果为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false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2605" y="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6844" y="1028126"/>
            <a:ext cx="8501122" cy="1357322"/>
          </a:xfrm>
        </p:spPr>
        <p:txBody>
          <a:bodyPr>
            <a:normAutofit fontScale="92500"/>
          </a:bodyPr>
          <a:lstStyle/>
          <a:p>
            <a:pPr eaLnBrk="0" fontAlgn="base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关键字的定义和特点</a:t>
            </a:r>
          </a:p>
          <a:p>
            <a:pPr lvl="1" eaLnBrk="0" fontAlgn="base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定义：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被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语言赋予了特殊含义，用做专门用途的字符串（单词）</a:t>
            </a:r>
          </a:p>
          <a:p>
            <a:pPr lvl="1" eaLnBrk="0" fontAlgn="base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特点：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关键字中所有字母都为小写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666844" y="2285998"/>
          <a:ext cx="8868421" cy="400818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72359"/>
                <a:gridCol w="1774016"/>
                <a:gridCol w="1772359"/>
                <a:gridCol w="1772359"/>
                <a:gridCol w="1777328"/>
              </a:tblGrid>
              <a:tr h="401474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用于定义数据类型的关键字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014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class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interface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enum</a:t>
                      </a:r>
                      <a:endParaRPr kumimoji="0" lang="zh-CN" altLang="en-US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byte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short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399835">
                <a:tc>
                  <a:txBody>
                    <a:bodyPr/>
                    <a:lstStyle/>
                    <a:p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int</a:t>
                      </a:r>
                      <a:endParaRPr kumimoji="0" lang="zh-CN" altLang="en-US" sz="1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long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float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double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char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4014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boolean</a:t>
                      </a:r>
                      <a:endParaRPr kumimoji="0" lang="en-US" altLang="zh-CN" sz="1800" b="1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void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401474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用于定义数据类型值的关键字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true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false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null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401474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用于定义流程控制的关键字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if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else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switch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case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default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4014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while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do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for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break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continue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3998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return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627" y="-141050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三元运算符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2596" y="1857365"/>
            <a:ext cx="8286808" cy="257176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格式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:</a:t>
            </a:r>
          </a:p>
          <a:p>
            <a:pPr lvl="1"/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条件表达式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)?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表达式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：表达式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；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如果条件为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true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，运算后的结果是表达式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；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如果条件为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false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，运算后的结果是表达式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；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457200" lvl="1" indent="0"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案例，给出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个</a:t>
            </a:r>
            <a:r>
              <a:rPr lang="en-US" altLang="zh-CN" b="1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类型数，返回两个数的最大值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627" y="-141050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运算符优先级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64" y="812533"/>
            <a:ext cx="7514286" cy="55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627" y="-141050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作业</a:t>
            </a:r>
          </a:p>
        </p:txBody>
      </p:sp>
      <p:sp>
        <p:nvSpPr>
          <p:cNvPr id="3" name="矩形 2"/>
          <p:cNvSpPr/>
          <p:nvPr/>
        </p:nvSpPr>
        <p:spPr>
          <a:xfrm>
            <a:off x="3150416" y="1704946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Day2 课堂考核</a:t>
            </a:r>
          </a:p>
        </p:txBody>
      </p:sp>
      <p:sp>
        <p:nvSpPr>
          <p:cNvPr id="4" name="矩形 3"/>
          <p:cNvSpPr/>
          <p:nvPr/>
        </p:nvSpPr>
        <p:spPr>
          <a:xfrm>
            <a:off x="3150416" y="2879481"/>
            <a:ext cx="2076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Day2 作业</a:t>
            </a:r>
          </a:p>
        </p:txBody>
      </p:sp>
    </p:spTree>
    <p:extLst>
      <p:ext uri="{BB962C8B-B14F-4D97-AF65-F5344CB8AC3E}">
        <p14:creationId xmlns:p14="http://schemas.microsoft.com/office/powerpoint/2010/main" val="17271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2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106" y="-136443"/>
            <a:ext cx="8229600" cy="1143008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665280" y="962327"/>
          <a:ext cx="8840489" cy="530280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67448"/>
                <a:gridCol w="1767448"/>
                <a:gridCol w="1767448"/>
                <a:gridCol w="1739832"/>
                <a:gridCol w="1798313"/>
              </a:tblGrid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用于定义访问权限修饰符的关键字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private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protected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public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用于定义类，方法，变量修饰符的关键字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abstract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final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static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synchronized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用于定义类与类之间关系的关键字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extends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implements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用于定义建立实例及引用实例，判断实例的关键字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new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this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super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instanceof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用于异常处理的关键字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try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catch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finally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throw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throws</a:t>
                      </a:r>
                    </a:p>
                  </a:txBody>
                  <a:tcPr marT="45714" marB="45714" horzOverflow="overflow"/>
                </a:tc>
              </a:tr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用于包的关键字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package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import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其他修饰符关键字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native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strictfp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transient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volatile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assert</a:t>
                      </a: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106" y="-136443"/>
            <a:ext cx="8229600" cy="1143008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保留字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0966" y="2104573"/>
            <a:ext cx="993588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保留字：现有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版本尚未使用，但以后版本可能会作为关键字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使用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byValue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cast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future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generic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inner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operator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outer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var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goto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const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5543" y="-14399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标识符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6906" y="1223184"/>
            <a:ext cx="8786874" cy="437994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标识符：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对各种变量、方法和类等要素命名时使用的字符序列称为标识符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凡是自己可以起名字的地方都叫标识符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定义合法标识符规则：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由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26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个英文字母大小写，数字：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0-9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_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或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$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组成  </a:t>
            </a:r>
          </a:p>
          <a:p>
            <a:pPr lvl="1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数字不可以开头。</a:t>
            </a:r>
          </a:p>
          <a:p>
            <a:pPr lvl="1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不可以使用关键字和保留字，但能包含关键字和保留字。</a:t>
            </a:r>
          </a:p>
          <a:p>
            <a:pPr lvl="1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中严格区分大小写，长度无限制。</a:t>
            </a:r>
          </a:p>
          <a:p>
            <a:pPr lvl="1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标识符不能包含空格。</a:t>
            </a:r>
          </a:p>
          <a:p>
            <a:pPr marL="457200" lvl="1" indent="0">
              <a:buNone/>
            </a:pPr>
            <a:endParaRPr lang="zh-CN" altLang="en-US" sz="20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注意：在起名字的时，为了提高阅读性，要尽量有意义，做到“见名知意”。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983" y="2135886"/>
            <a:ext cx="1440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trike="sngStrike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2abc</a:t>
            </a:r>
          </a:p>
          <a:p>
            <a:r>
              <a:rPr lang="en-US" altLang="zh-CN" b="1" strike="sngStrike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class1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Animal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animal</a:t>
            </a:r>
          </a:p>
          <a:p>
            <a:r>
              <a:rPr lang="en-US" altLang="zh-CN" b="1" strike="sngStrike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last name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668" y="-126303"/>
            <a:ext cx="8229600" cy="116806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中的名称命名规范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114" y="1378857"/>
            <a:ext cx="9628400" cy="40195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中的名称命名规范：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包名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：多单词组成时所有字母都小写：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xxxyyyzzz</a:t>
            </a:r>
            <a:endParaRPr lang="en-US" alt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类名接口名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：多单词组成时，所有单词的首字母大写：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XxxYyyZzz</a:t>
            </a:r>
            <a:endParaRPr lang="en-US" alt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变量名和方法名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：多单词组成时，第一个单词首字母小写，第二个单词开始每个单词首字母大写：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xxxYyyZzz</a:t>
            </a:r>
            <a:endParaRPr lang="en-US" alt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常量名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：所有字母都大写。多单词时每个单词用下划线连接：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XXX_YYY_ZZZ</a:t>
            </a: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5653549" y="5014452"/>
            <a:ext cx="4129080" cy="1401096"/>
          </a:xfrm>
          <a:prstGeom prst="irregularSeal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dirty="0"/>
              <a:t>不允许有汉语拼音！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Java</a:t>
            </a:r>
            <a:r>
              <a:rPr lang="zh-CN" altLang="en-US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命名规范</a:t>
            </a:r>
            <a:r>
              <a:rPr lang="en-US" altLang="zh-CN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举例</a:t>
            </a:r>
            <a:endParaRPr lang="zh-CN" altLang="en-US" sz="3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>
                <a:solidFill>
                  <a:srgbClr val="617D78"/>
                </a:solidFill>
              </a:rPr>
              <a:pPr/>
              <a:t>8</a:t>
            </a:fld>
            <a:endParaRPr lang="en-US" altLang="zh-CN">
              <a:solidFill>
                <a:srgbClr val="617D78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2095500" y="2057400"/>
            <a:ext cx="63749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包名：</a:t>
            </a:r>
            <a:r>
              <a:rPr lang="en-US" altLang="zh-CN" sz="21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com.hp.onlinexam.login.dao</a:t>
            </a:r>
            <a:endParaRPr lang="en-US" altLang="zh-CN" sz="21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1862672" y="3612296"/>
            <a:ext cx="2288106" cy="9302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一般都是</a:t>
            </a:r>
            <a:r>
              <a:rPr lang="en-US" altLang="zh-CN" dirty="0"/>
              <a:t>com</a:t>
            </a:r>
            <a:r>
              <a:rPr lang="zh-CN" altLang="en-US" dirty="0"/>
              <a:t>开头</a:t>
            </a:r>
            <a:endParaRPr lang="en-US" altLang="zh-CN" dirty="0"/>
          </a:p>
          <a:p>
            <a:pPr algn="ctr">
              <a:lnSpc>
                <a:spcPct val="90000"/>
              </a:lnSpc>
            </a:pPr>
            <a:r>
              <a:rPr lang="zh-CN" altLang="en-US" dirty="0"/>
              <a:t>开源的一般用</a:t>
            </a:r>
            <a:r>
              <a:rPr lang="en-US" altLang="zh-CN" dirty="0"/>
              <a:t>org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006726" y="2472899"/>
            <a:ext cx="390321" cy="987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57485" y="2548915"/>
            <a:ext cx="560439" cy="1963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ltGray">
          <a:xfrm>
            <a:off x="3880919" y="4694535"/>
            <a:ext cx="2288106" cy="9302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公司名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62004" y="2602047"/>
            <a:ext cx="1283109" cy="1034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 bwMode="ltGray">
          <a:xfrm>
            <a:off x="7949176" y="2682090"/>
            <a:ext cx="2288106" cy="9302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模块名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33836" y="2335574"/>
            <a:ext cx="1943480" cy="537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ltGray">
          <a:xfrm>
            <a:off x="6397990" y="3871922"/>
            <a:ext cx="2288106" cy="9302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项目名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805576" y="2017772"/>
            <a:ext cx="971740" cy="108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ltGray">
          <a:xfrm>
            <a:off x="7922694" y="1334943"/>
            <a:ext cx="2288106" cy="9302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模块名</a:t>
            </a:r>
          </a:p>
        </p:txBody>
      </p:sp>
    </p:spTree>
    <p:extLst>
      <p:ext uri="{BB962C8B-B14F-4D97-AF65-F5344CB8AC3E}">
        <p14:creationId xmlns:p14="http://schemas.microsoft.com/office/powerpoint/2010/main" val="36877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Java</a:t>
            </a:r>
            <a:r>
              <a:rPr lang="zh-CN" altLang="en-US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命名规范</a:t>
            </a:r>
            <a:r>
              <a:rPr lang="en-US" altLang="zh-CN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练习</a:t>
            </a:r>
            <a:endParaRPr lang="zh-CN" altLang="en-US" sz="33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HPE Template How-To-Guide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>
                <a:solidFill>
                  <a:srgbClr val="617D78"/>
                </a:solidFill>
              </a:rPr>
              <a:pPr/>
              <a:t>9</a:t>
            </a:fld>
            <a:endParaRPr lang="en-US" altLang="zh-CN">
              <a:solidFill>
                <a:srgbClr val="617D78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2095500" y="2057400"/>
            <a:ext cx="544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接口名：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ITeacherDao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类名：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CharacterEncodingFilter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规范：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XxxYyyZzz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625705" y="2104142"/>
            <a:ext cx="971740" cy="108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 bwMode="ltGray">
          <a:xfrm>
            <a:off x="6742823" y="1421313"/>
            <a:ext cx="2288106" cy="9302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dirty="0"/>
              <a:t>I</a:t>
            </a:r>
            <a:r>
              <a:rPr lang="zh-CN" altLang="en-US" dirty="0"/>
              <a:t>表示</a:t>
            </a:r>
            <a:r>
              <a:rPr lang="en-US" altLang="zh-CN" dirty="0"/>
              <a:t>interface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1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2636</TotalTime>
  <Words>2225</Words>
  <Application>Microsoft Office PowerPoint</Application>
  <PresentationFormat>宽屏</PresentationFormat>
  <Paragraphs>444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 Unicode MS</vt:lpstr>
      <vt:lpstr>华文细黑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ppt主题</vt:lpstr>
      <vt:lpstr>6_自定义设计方案</vt:lpstr>
      <vt:lpstr>变量与运算符 </vt:lpstr>
      <vt:lpstr>本章内容</vt:lpstr>
      <vt:lpstr>关键字</vt:lpstr>
      <vt:lpstr>关键字</vt:lpstr>
      <vt:lpstr>保留字</vt:lpstr>
      <vt:lpstr>标识符</vt:lpstr>
      <vt:lpstr>Java中的名称命名规范</vt:lpstr>
      <vt:lpstr>Java命名规范—举例</vt:lpstr>
      <vt:lpstr>Java命名规范—练习</vt:lpstr>
      <vt:lpstr>变量</vt:lpstr>
      <vt:lpstr>变量的分类</vt:lpstr>
      <vt:lpstr>变量的分类</vt:lpstr>
      <vt:lpstr>变量的分类-按数据类型</vt:lpstr>
      <vt:lpstr>整数类型：byte、short、int、long</vt:lpstr>
      <vt:lpstr>浮点类型：float、double</vt:lpstr>
      <vt:lpstr>字符类型：char</vt:lpstr>
      <vt:lpstr>布尔类型：boolean</vt:lpstr>
      <vt:lpstr>八种基本数据类型变量定义</vt:lpstr>
      <vt:lpstr>基本数据类型转换</vt:lpstr>
      <vt:lpstr>类型转换</vt:lpstr>
      <vt:lpstr>类型转换</vt:lpstr>
      <vt:lpstr>类型转换—练习</vt:lpstr>
      <vt:lpstr>运算符</vt:lpstr>
      <vt:lpstr>算术运算符</vt:lpstr>
      <vt:lpstr>算术运算符的注意问题</vt:lpstr>
      <vt:lpstr>赋值运算符</vt:lpstr>
      <vt:lpstr>比较运算符</vt:lpstr>
      <vt:lpstr>逻辑运算符</vt:lpstr>
      <vt:lpstr>逻辑运算符</vt:lpstr>
      <vt:lpstr>三元运算符</vt:lpstr>
      <vt:lpstr>运算符优先级</vt:lpstr>
      <vt:lpstr>作业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HP</cp:lastModifiedBy>
  <cp:revision>378</cp:revision>
  <dcterms:created xsi:type="dcterms:W3CDTF">2016-02-04T08:27:00Z</dcterms:created>
  <dcterms:modified xsi:type="dcterms:W3CDTF">2019-01-02T08:28:44Z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