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7"/>
  </p:notesMasterIdLst>
  <p:sldIdLst>
    <p:sldId id="256" r:id="rId3"/>
    <p:sldId id="286" r:id="rId4"/>
    <p:sldId id="414" r:id="rId5"/>
    <p:sldId id="319" r:id="rId6"/>
    <p:sldId id="413" r:id="rId7"/>
    <p:sldId id="416" r:id="rId8"/>
    <p:sldId id="420" r:id="rId9"/>
    <p:sldId id="422" r:id="rId10"/>
    <p:sldId id="373" r:id="rId11"/>
    <p:sldId id="375" r:id="rId12"/>
    <p:sldId id="376" r:id="rId13"/>
    <p:sldId id="423" r:id="rId14"/>
    <p:sldId id="378" r:id="rId15"/>
    <p:sldId id="322" r:id="rId16"/>
    <p:sldId id="418" r:id="rId17"/>
    <p:sldId id="380" r:id="rId18"/>
    <p:sldId id="424" r:id="rId19"/>
    <p:sldId id="425" r:id="rId20"/>
    <p:sldId id="381" r:id="rId21"/>
    <p:sldId id="326" r:id="rId22"/>
    <p:sldId id="421" r:id="rId23"/>
    <p:sldId id="385" r:id="rId24"/>
    <p:sldId id="426" r:id="rId25"/>
    <p:sldId id="259" r:id="rId2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8" userDrawn="1">
          <p15:clr>
            <a:srgbClr val="A4A3A4"/>
          </p15:clr>
        </p15:guide>
        <p15:guide id="2" pos="38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FF"/>
    <a:srgbClr val="FF66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4" autoAdjust="0"/>
    <p:restoredTop sz="82087" autoAdjust="0"/>
  </p:normalViewPr>
  <p:slideViewPr>
    <p:cSldViewPr snapToGrid="0">
      <p:cViewPr varScale="1">
        <p:scale>
          <a:sx n="61" d="100"/>
          <a:sy n="61" d="100"/>
        </p:scale>
        <p:origin x="954" y="36"/>
      </p:cViewPr>
      <p:guideLst>
        <p:guide orient="horz" pos="2138"/>
        <p:guide pos="3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B698C-8090-4E81-8CCC-9C2A2E244FA8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C57ED-3BB1-4EED-85C5-A019A7D02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08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买东西</a:t>
            </a: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31EF9AC-6933-4922-A904-3971B3128D91}" type="slidenum">
              <a:rPr kumimoji="0" lang="en-US" altLang="zh-CN" sz="1200" smtClean="0">
                <a:solidFill>
                  <a:schemeClr val="tx1"/>
                </a:solidFill>
              </a:rPr>
              <a:t>10</a:t>
            </a:fld>
            <a:endParaRPr kumimoji="0" lang="en-US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83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207544A-4D84-4A5F-A872-23C27EC827D0}" type="slidenum">
              <a:rPr kumimoji="0" lang="en-US" altLang="zh-CN" sz="1200" smtClean="0">
                <a:solidFill>
                  <a:schemeClr val="tx1"/>
                </a:solidFill>
              </a:rPr>
              <a:t>11</a:t>
            </a:fld>
            <a:endParaRPr kumimoji="0" lang="en-US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36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207544A-4D84-4A5F-A872-23C27EC827D0}" type="slidenum">
              <a:rPr kumimoji="0" lang="en-US" altLang="zh-CN" sz="1200" smtClean="0">
                <a:solidFill>
                  <a:schemeClr val="tx1"/>
                </a:solidFill>
              </a:rPr>
              <a:t>12</a:t>
            </a:fld>
            <a:endParaRPr kumimoji="0" lang="en-US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224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D9A6A3A-FA1D-4D66-A92E-AA28BF772F16}" type="slidenum">
              <a:rPr kumimoji="0" lang="en-US" altLang="zh-CN" sz="1200" smtClean="0">
                <a:solidFill>
                  <a:schemeClr val="tx1"/>
                </a:solidFill>
              </a:rPr>
              <a:t>13</a:t>
            </a:fld>
            <a:endParaRPr kumimoji="0" lang="en-US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229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080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A663C8C-44F6-4583-87B6-0E89D0619639}" type="slidenum">
              <a:rPr kumimoji="0" lang="en-US" altLang="zh-CN" sz="1200" smtClean="0">
                <a:solidFill>
                  <a:schemeClr val="tx1"/>
                </a:solidFill>
              </a:rPr>
              <a:t>16</a:t>
            </a:fld>
            <a:endParaRPr kumimoji="0" lang="en-US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139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254678-9805-42FB-8E9E-A919A51FDC1B}" type="slidenum">
              <a:rPr kumimoji="0" lang="en-US" altLang="zh-CN" sz="1200" smtClean="0">
                <a:solidFill>
                  <a:schemeClr val="tx1"/>
                </a:solidFill>
              </a:rPr>
              <a:t>19</a:t>
            </a:fld>
            <a:endParaRPr kumimoji="0" lang="en-US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518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5;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0: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("0");break;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1: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("1");break;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2: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("2");break;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default: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("default");break;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</a:t>
            </a: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0: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("0");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1: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("1");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2: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("2");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default: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("default");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输出：</a:t>
            </a:r>
            <a:r>
              <a:rPr lang="en-US" altLang="zh-CN" dirty="0" smtClean="0"/>
              <a:t>2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</a:t>
            </a: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0: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("0");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1: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("1");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2: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("2");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3: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("3");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default: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("default");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输出：</a:t>
            </a:r>
            <a:r>
              <a:rPr lang="en-US" altLang="zh-CN" dirty="0" smtClean="0"/>
              <a:t>2 3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622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"/>
            <a:ext cx="27432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"/>
            <a:ext cx="80264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838268"/>
            <a:ext cx="105156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9600" y="0"/>
            <a:ext cx="84328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"/>
            <a:ext cx="27432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"/>
            <a:ext cx="80264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047" y="0"/>
            <a:ext cx="8331107" cy="762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0"/>
            <a:ext cx="9550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1"/>
            <a:ext cx="109728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8" name="图片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8738"/>
            <a:ext cx="3621617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6967" y="0"/>
            <a:ext cx="843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0"/>
            <a:ext cx="109728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1" y="71438"/>
            <a:ext cx="1521884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203200" y="6170613"/>
            <a:ext cx="1786467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sz="20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75560" y="1328103"/>
            <a:ext cx="7280910" cy="2387600"/>
          </a:xfrm>
        </p:spPr>
        <p:txBody>
          <a:bodyPr/>
          <a:lstStyle/>
          <a:p>
            <a:r>
              <a:rPr lang="zh-CN" dirty="0"/>
              <a:t>顺序结构及条件结构</a:t>
            </a:r>
            <a:br>
              <a:rPr lang="zh-CN" dirty="0"/>
            </a:b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2057400" y="11113"/>
            <a:ext cx="7162800" cy="762000"/>
          </a:xfrm>
        </p:spPr>
        <p:txBody>
          <a:bodyPr/>
          <a:lstStyle/>
          <a:p>
            <a:r>
              <a:rPr lang="en-US" altLang="zh-CN" smtClean="0"/>
              <a:t>if</a:t>
            </a:r>
            <a:r>
              <a:rPr lang="zh-CN" altLang="en-US" smtClean="0"/>
              <a:t>语句</a:t>
            </a:r>
          </a:p>
        </p:txBody>
      </p:sp>
      <p:sp>
        <p:nvSpPr>
          <p:cNvPr id="3" name="矩形 2"/>
          <p:cNvSpPr/>
          <p:nvPr/>
        </p:nvSpPr>
        <p:spPr>
          <a:xfrm>
            <a:off x="506278" y="1154362"/>
            <a:ext cx="1097796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7691E6"/>
              </a:buClr>
            </a:pPr>
            <a:r>
              <a:rPr lang="zh-CN" altLang="en-US" sz="4000" b="1" dirty="0">
                <a:solidFill>
                  <a:schemeClr val="tx1"/>
                </a:solidFill>
                <a:latin typeface="+mn-lt"/>
                <a:ea typeface="+mn-ea"/>
              </a:rPr>
              <a:t>案例</a:t>
            </a:r>
            <a:r>
              <a:rPr lang="en-US" altLang="zh-CN" sz="4000" b="1" dirty="0">
                <a:solidFill>
                  <a:schemeClr val="tx1"/>
                </a:solidFill>
                <a:latin typeface="+mn-lt"/>
                <a:ea typeface="+mn-ea"/>
              </a:rPr>
              <a:t>3</a:t>
            </a:r>
            <a:r>
              <a:rPr lang="zh-CN" altLang="en-US" sz="4000" b="1" dirty="0">
                <a:solidFill>
                  <a:schemeClr val="tx1"/>
                </a:solidFill>
                <a:latin typeface="+mn-lt"/>
                <a:ea typeface="+mn-ea"/>
              </a:rPr>
              <a:t>：</a:t>
            </a:r>
            <a:endParaRPr lang="en-US" altLang="zh-CN" sz="4000" b="1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Bef>
                <a:spcPct val="20000"/>
              </a:spcBef>
              <a:buClr>
                <a:srgbClr val="7691E6"/>
              </a:buClr>
            </a:pPr>
            <a:r>
              <a:rPr lang="zh-CN" altLang="en-US" sz="4000" b="1" dirty="0" smtClean="0">
                <a:solidFill>
                  <a:schemeClr val="tx1"/>
                </a:solidFill>
                <a:latin typeface="+mn-lt"/>
                <a:ea typeface="+mn-ea"/>
              </a:rPr>
              <a:t>明天晚上干什么</a:t>
            </a:r>
            <a:r>
              <a:rPr lang="en-US" altLang="zh-CN" sz="4000" b="1" dirty="0" smtClean="0">
                <a:solidFill>
                  <a:schemeClr val="tx1"/>
                </a:solidFill>
                <a:latin typeface="+mn-lt"/>
                <a:ea typeface="+mn-ea"/>
              </a:rPr>
              <a:t>? </a:t>
            </a:r>
            <a:r>
              <a:rPr lang="en-US" altLang="zh-CN" sz="4000" b="1" dirty="0">
                <a:solidFill>
                  <a:schemeClr val="tx1"/>
                </a:solidFill>
                <a:latin typeface="+mn-lt"/>
                <a:ea typeface="+mn-ea"/>
              </a:rPr>
              <a:t>1:</a:t>
            </a:r>
            <a:r>
              <a:rPr lang="zh-CN" altLang="en-US" sz="4000" b="1" dirty="0">
                <a:solidFill>
                  <a:schemeClr val="tx1"/>
                </a:solidFill>
                <a:latin typeface="+mn-lt"/>
                <a:ea typeface="+mn-ea"/>
              </a:rPr>
              <a:t>上晚自习，</a:t>
            </a:r>
            <a:r>
              <a:rPr lang="en-US" altLang="zh-CN" sz="4000" b="1" dirty="0">
                <a:solidFill>
                  <a:schemeClr val="tx1"/>
                </a:solidFill>
                <a:latin typeface="+mn-lt"/>
                <a:ea typeface="+mn-ea"/>
              </a:rPr>
              <a:t>2:</a:t>
            </a:r>
            <a:r>
              <a:rPr lang="zh-CN" altLang="en-US" sz="4000" b="1" dirty="0">
                <a:solidFill>
                  <a:schemeClr val="tx1"/>
                </a:solidFill>
                <a:latin typeface="+mn-lt"/>
                <a:ea typeface="+mn-ea"/>
              </a:rPr>
              <a:t>听音乐， </a:t>
            </a:r>
            <a:r>
              <a:rPr lang="en-US" altLang="zh-CN" sz="4000" b="1" dirty="0">
                <a:solidFill>
                  <a:schemeClr val="tx1"/>
                </a:solidFill>
                <a:latin typeface="+mn-lt"/>
                <a:ea typeface="+mn-ea"/>
              </a:rPr>
              <a:t>3.</a:t>
            </a:r>
            <a:r>
              <a:rPr lang="zh-CN" altLang="en-US" sz="4000" b="1" dirty="0">
                <a:solidFill>
                  <a:schemeClr val="tx1"/>
                </a:solidFill>
                <a:latin typeface="+mn-lt"/>
                <a:ea typeface="+mn-ea"/>
              </a:rPr>
              <a:t>打篮球， </a:t>
            </a:r>
            <a:r>
              <a:rPr lang="en-US" altLang="zh-CN" sz="4000" b="1" dirty="0">
                <a:solidFill>
                  <a:schemeClr val="tx1"/>
                </a:solidFill>
                <a:latin typeface="+mn-lt"/>
                <a:ea typeface="+mn-ea"/>
              </a:rPr>
              <a:t>4.</a:t>
            </a:r>
            <a:r>
              <a:rPr lang="zh-CN" altLang="en-US" sz="4000" b="1" dirty="0">
                <a:solidFill>
                  <a:schemeClr val="tx1"/>
                </a:solidFill>
                <a:latin typeface="+mn-lt"/>
                <a:ea typeface="+mn-ea"/>
              </a:rPr>
              <a:t>看电影</a:t>
            </a:r>
            <a:r>
              <a:rPr lang="en-US" altLang="zh-CN" sz="4000" b="1" dirty="0">
                <a:solidFill>
                  <a:schemeClr val="tx1"/>
                </a:solidFill>
                <a:latin typeface="+mn-lt"/>
                <a:ea typeface="+mn-ea"/>
              </a:rPr>
              <a:t>, </a:t>
            </a:r>
            <a:r>
              <a:rPr lang="zh-CN" altLang="en-US" sz="4000" b="1" dirty="0">
                <a:solidFill>
                  <a:schemeClr val="tx1"/>
                </a:solidFill>
                <a:latin typeface="+mn-lt"/>
                <a:ea typeface="+mn-ea"/>
              </a:rPr>
              <a:t>其他值</a:t>
            </a:r>
            <a:r>
              <a:rPr lang="en-US" altLang="zh-CN" sz="4000" b="1" dirty="0">
                <a:solidFill>
                  <a:schemeClr val="tx1"/>
                </a:solidFill>
                <a:latin typeface="+mn-lt"/>
                <a:ea typeface="+mn-ea"/>
              </a:rPr>
              <a:t>.</a:t>
            </a:r>
            <a:r>
              <a:rPr lang="zh-CN" altLang="en-US" sz="4000" b="1" dirty="0">
                <a:solidFill>
                  <a:schemeClr val="tx1"/>
                </a:solidFill>
                <a:latin typeface="+mn-lt"/>
                <a:ea typeface="+mn-ea"/>
              </a:rPr>
              <a:t>聚餐</a:t>
            </a:r>
            <a:endParaRPr lang="en-US" altLang="zh-CN" sz="40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2057400" y="11113"/>
            <a:ext cx="7162800" cy="762000"/>
          </a:xfrm>
        </p:spPr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语句练习</a:t>
            </a:r>
            <a:endParaRPr lang="zh-CN" altLang="en-US" dirty="0" smtClean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945396" y="1098577"/>
            <a:ext cx="10008865" cy="5638800"/>
          </a:xfrm>
        </p:spPr>
        <p:txBody>
          <a:bodyPr/>
          <a:lstStyle/>
          <a:p>
            <a:pPr>
              <a:defRPr/>
            </a:pPr>
            <a:r>
              <a:rPr lang="en-US" altLang="zh-CN" sz="4000" dirty="0"/>
              <a:t>if-else-if</a:t>
            </a:r>
            <a:r>
              <a:rPr lang="zh-CN" altLang="en-US" sz="4000" dirty="0" smtClean="0"/>
              <a:t>语句</a:t>
            </a:r>
            <a:endParaRPr lang="en-US" altLang="zh-CN" sz="4000" dirty="0"/>
          </a:p>
          <a:p>
            <a:pPr marL="0" indent="457200">
              <a:buNone/>
              <a:defRPr/>
            </a:pPr>
            <a:r>
              <a:rPr lang="zh-CN" altLang="en-US" sz="4000" dirty="0"/>
              <a:t>从键盘输入一个数值</a:t>
            </a:r>
            <a:r>
              <a:rPr lang="en-US" altLang="zh-CN" sz="4000" dirty="0"/>
              <a:t>a</a:t>
            </a:r>
          </a:p>
          <a:p>
            <a:pPr marL="0" indent="457200">
              <a:buNone/>
              <a:defRPr/>
            </a:pPr>
            <a:r>
              <a:rPr lang="zh-CN" altLang="en-US" sz="4000" dirty="0"/>
              <a:t>如果</a:t>
            </a:r>
            <a:r>
              <a:rPr lang="en-US" altLang="zh-CN" sz="4000" dirty="0"/>
              <a:t>a</a:t>
            </a:r>
            <a:r>
              <a:rPr lang="zh-CN" altLang="en-US" sz="4000" dirty="0"/>
              <a:t>大于等于</a:t>
            </a:r>
            <a:r>
              <a:rPr lang="en-US" altLang="zh-CN" sz="4000" dirty="0"/>
              <a:t>80，</a:t>
            </a:r>
            <a:r>
              <a:rPr lang="zh-CN" altLang="en-US" sz="4000" dirty="0"/>
              <a:t>打印成绩优秀</a:t>
            </a:r>
            <a:endParaRPr lang="en-US" altLang="zh-CN" sz="4000" dirty="0"/>
          </a:p>
          <a:p>
            <a:pPr marL="0" indent="457200">
              <a:buNone/>
              <a:defRPr/>
            </a:pPr>
            <a:r>
              <a:rPr lang="zh-CN" altLang="en-US" sz="4000" dirty="0"/>
              <a:t>如果</a:t>
            </a:r>
            <a:r>
              <a:rPr lang="en-US" altLang="zh-CN" sz="4000" dirty="0"/>
              <a:t>a</a:t>
            </a:r>
            <a:r>
              <a:rPr lang="zh-CN" altLang="en-US" sz="4000" dirty="0"/>
              <a:t>大于等于</a:t>
            </a:r>
            <a:r>
              <a:rPr lang="en-US" altLang="zh-CN" sz="4000" dirty="0"/>
              <a:t>60</a:t>
            </a:r>
            <a:r>
              <a:rPr lang="zh-CN" altLang="en-US" sz="4000" dirty="0"/>
              <a:t>小于</a:t>
            </a:r>
            <a:r>
              <a:rPr lang="en-US" altLang="zh-CN" sz="4000" dirty="0"/>
              <a:t>80，</a:t>
            </a:r>
            <a:r>
              <a:rPr lang="zh-CN" altLang="en-US" sz="4000" dirty="0"/>
              <a:t>打印成绩合格</a:t>
            </a:r>
            <a:endParaRPr lang="en-US" altLang="zh-CN" sz="4000" dirty="0"/>
          </a:p>
          <a:p>
            <a:pPr marL="0" indent="457200">
              <a:buNone/>
              <a:defRPr/>
            </a:pPr>
            <a:r>
              <a:rPr lang="zh-CN" altLang="en-US" sz="4000" dirty="0"/>
              <a:t>如果</a:t>
            </a:r>
            <a:r>
              <a:rPr lang="en-US" altLang="zh-CN" sz="4000" dirty="0"/>
              <a:t>a</a:t>
            </a:r>
            <a:r>
              <a:rPr lang="zh-CN" altLang="en-US" sz="4000" dirty="0"/>
              <a:t>小于</a:t>
            </a:r>
            <a:r>
              <a:rPr lang="en-US" altLang="zh-CN" sz="4000" dirty="0"/>
              <a:t>60，</a:t>
            </a:r>
            <a:r>
              <a:rPr lang="zh-CN" altLang="en-US" sz="4000" dirty="0"/>
              <a:t>打印成绩不合格</a:t>
            </a:r>
            <a:endParaRPr lang="en-US" altLang="zh-CN" sz="4000" dirty="0"/>
          </a:p>
          <a:p>
            <a:pPr marL="0" indent="457200">
              <a:buNone/>
              <a:defRPr/>
            </a:pPr>
            <a:r>
              <a:rPr lang="zh-CN" altLang="en-US" sz="4000" dirty="0"/>
              <a:t>否则，打印输入不正确</a:t>
            </a:r>
            <a:endParaRPr lang="en-US" altLang="zh-CN" sz="4000" dirty="0"/>
          </a:p>
          <a:p>
            <a:pPr marL="0" indent="457200">
              <a:buNone/>
              <a:defRPr/>
            </a:pPr>
            <a:endParaRPr lang="en-US" altLang="zh-CN" dirty="0"/>
          </a:p>
          <a:p>
            <a:pPr marL="0" indent="457200">
              <a:buNone/>
              <a:defRPr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2057400" y="11113"/>
            <a:ext cx="7162800" cy="762000"/>
          </a:xfrm>
        </p:spPr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语句练习</a:t>
            </a:r>
            <a:endParaRPr lang="zh-CN" altLang="en-US" dirty="0" smtClean="0"/>
          </a:p>
        </p:txBody>
      </p:sp>
      <p:sp>
        <p:nvSpPr>
          <p:cNvPr id="5" name="TextBox 2"/>
          <p:cNvSpPr txBox="1"/>
          <p:nvPr/>
        </p:nvSpPr>
        <p:spPr>
          <a:xfrm>
            <a:off x="1284596" y="1453787"/>
            <a:ext cx="940923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大家都知道，男大当婚，女大当嫁。那么女方家长</a:t>
            </a:r>
            <a:r>
              <a:rPr lang="zh-CN" altLang="en-US" sz="3200" dirty="0" smtClean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要嫁女儿，当然要提出一定的条件：高：</a:t>
            </a:r>
            <a:r>
              <a:rPr lang="en-US" altLang="zh-CN" sz="3200" dirty="0" smtClean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180cm</a:t>
            </a:r>
            <a:r>
              <a:rPr lang="zh-CN" altLang="en-US" sz="3200" dirty="0" smtClean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以上；富：财富</a:t>
            </a:r>
            <a:r>
              <a:rPr lang="en-US" altLang="zh-CN" sz="3200" dirty="0" smtClean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10</a:t>
            </a:r>
            <a:r>
              <a:rPr lang="zh-CN" altLang="en-US" sz="3200" dirty="0" smtClean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万</a:t>
            </a:r>
            <a:r>
              <a:rPr lang="zh-CN" altLang="en-US" sz="3200" dirty="0" smtClean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以上；帅：是。</a:t>
            </a:r>
            <a:endParaRPr lang="en-US" altLang="zh-CN" sz="3200" dirty="0" smtClean="0">
              <a:solidFill>
                <a:schemeClr val="tx1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3200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如果</a:t>
            </a:r>
            <a:r>
              <a:rPr lang="zh-CN" altLang="en-US" sz="3200" dirty="0" smtClean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这三个条件同时满足，则：“我一定要嫁给他</a:t>
            </a:r>
            <a:r>
              <a:rPr lang="en-US" altLang="zh-CN" sz="3200" dirty="0" smtClean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!!!</a:t>
            </a:r>
            <a:r>
              <a:rPr lang="zh-CN" altLang="en-US" sz="3200" dirty="0" smtClean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”</a:t>
            </a:r>
            <a:endParaRPr lang="en-US" altLang="zh-CN" sz="3200" dirty="0" smtClean="0">
              <a:solidFill>
                <a:schemeClr val="tx1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3200" dirty="0" smtClean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如果三个条件有为真的情况，则：“嫁吧，比上不足，比下有余。”</a:t>
            </a:r>
            <a:endParaRPr lang="en-US" altLang="zh-CN" sz="3200" dirty="0" smtClean="0">
              <a:solidFill>
                <a:schemeClr val="tx1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3200" dirty="0" smtClean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如果三个条件都不满足，则：</a:t>
            </a:r>
            <a:r>
              <a:rPr lang="zh-CN" altLang="en-US" sz="3200" dirty="0" smtClean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“不嫁！”</a:t>
            </a:r>
            <a:endParaRPr lang="en-US" altLang="zh-CN" sz="3200" dirty="0" smtClean="0">
              <a:solidFill>
                <a:schemeClr val="tx1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8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2057400" y="11113"/>
            <a:ext cx="7162800" cy="762000"/>
          </a:xfrm>
        </p:spPr>
        <p:txBody>
          <a:bodyPr/>
          <a:lstStyle/>
          <a:p>
            <a:r>
              <a:rPr lang="en-US" altLang="zh-CN" smtClean="0"/>
              <a:t>if</a:t>
            </a:r>
            <a:r>
              <a:rPr lang="zh-CN" altLang="en-US" smtClean="0"/>
              <a:t>语句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981200" y="914400"/>
            <a:ext cx="8229600" cy="5638800"/>
          </a:xfrm>
        </p:spPr>
        <p:txBody>
          <a:bodyPr>
            <a:normAutofit lnSpcReduction="10000"/>
          </a:bodyPr>
          <a:lstStyle/>
          <a:p>
            <a:pPr marL="0" indent="457200">
              <a:buNone/>
              <a:defRPr/>
            </a:pPr>
            <a:r>
              <a:rPr lang="zh-CN" altLang="zh-CN" sz="2400" dirty="0"/>
              <a:t>在</a:t>
            </a:r>
            <a:r>
              <a:rPr lang="zh-CN" altLang="zh-CN" sz="2400" dirty="0"/>
              <a:t>上述三种</a:t>
            </a:r>
            <a:r>
              <a:rPr lang="en-US" altLang="zh-CN" sz="2400" dirty="0"/>
              <a:t>if</a:t>
            </a:r>
            <a:r>
              <a:rPr lang="zh-CN" altLang="zh-CN" sz="2400" dirty="0"/>
              <a:t>语句中</a:t>
            </a:r>
            <a:r>
              <a:rPr lang="zh-CN" altLang="zh-CN" sz="2400" dirty="0"/>
              <a:t>，代码块当然不会仅限于一般的表达式语句，还可以是其它类型的语句，比如，可以在一个</a:t>
            </a:r>
            <a:r>
              <a:rPr lang="en-US" altLang="zh-CN" sz="2400" dirty="0"/>
              <a:t>if</a:t>
            </a:r>
            <a:r>
              <a:rPr lang="zh-CN" altLang="zh-CN" sz="2400" dirty="0"/>
              <a:t>语句中嵌套另一个</a:t>
            </a:r>
            <a:r>
              <a:rPr lang="en-US" altLang="zh-CN" sz="2400" dirty="0"/>
              <a:t>if</a:t>
            </a:r>
            <a:r>
              <a:rPr lang="zh-CN" altLang="zh-CN" sz="2400" dirty="0"/>
              <a:t>语句</a:t>
            </a:r>
            <a:endParaRPr lang="en-US" altLang="zh-CN" sz="2400" dirty="0"/>
          </a:p>
          <a:p>
            <a:pPr>
              <a:defRPr/>
            </a:pPr>
            <a:r>
              <a:rPr lang="en-US" altLang="zh-CN" dirty="0"/>
              <a:t>if</a:t>
            </a:r>
            <a:r>
              <a:rPr lang="zh-CN" altLang="en-US" dirty="0"/>
              <a:t>语句</a:t>
            </a:r>
            <a:r>
              <a:rPr lang="zh-CN" altLang="en-US" dirty="0" smtClean="0"/>
              <a:t>嵌套（以</a:t>
            </a:r>
            <a:r>
              <a:rPr lang="en-US" altLang="zh-CN" dirty="0" smtClean="0"/>
              <a:t>if-else</a:t>
            </a:r>
            <a:r>
              <a:rPr lang="zh-CN" altLang="en-US" dirty="0" smtClean="0"/>
              <a:t>为例）</a:t>
            </a:r>
            <a:endParaRPr lang="en-US" altLang="zh-CN" dirty="0"/>
          </a:p>
          <a:p>
            <a:pPr marL="0" indent="457200">
              <a:buNone/>
              <a:defRPr/>
            </a:pPr>
            <a:r>
              <a:rPr lang="en-US" altLang="zh-CN" sz="1800" dirty="0"/>
              <a:t>if </a:t>
            </a:r>
            <a:r>
              <a:rPr lang="en-US" altLang="zh-CN" sz="1800" dirty="0"/>
              <a:t>(</a:t>
            </a:r>
            <a:r>
              <a:rPr lang="zh-CN" altLang="en-US" sz="1800" dirty="0">
                <a:solidFill>
                  <a:srgbClr val="FF0000"/>
                </a:solidFill>
              </a:rPr>
              <a:t>布尔</a:t>
            </a:r>
            <a:r>
              <a:rPr lang="zh-CN" altLang="en-US" sz="1800" dirty="0">
                <a:solidFill>
                  <a:srgbClr val="FF0000"/>
                </a:solidFill>
              </a:rPr>
              <a:t>表达式</a:t>
            </a:r>
            <a:r>
              <a:rPr lang="en-US" altLang="zh-CN" sz="1800" dirty="0">
                <a:solidFill>
                  <a:srgbClr val="FF0000"/>
                </a:solidFill>
              </a:rPr>
              <a:t>1</a:t>
            </a:r>
            <a:r>
              <a:rPr lang="en-US" altLang="zh-CN" sz="1800" dirty="0"/>
              <a:t>)</a:t>
            </a:r>
            <a:endParaRPr lang="en-US" altLang="zh-CN" sz="1800" dirty="0"/>
          </a:p>
          <a:p>
            <a:pPr marL="0" indent="457200">
              <a:buNone/>
              <a:defRPr/>
            </a:pPr>
            <a:r>
              <a:rPr lang="en-US" altLang="zh-CN" sz="1800" dirty="0"/>
              <a:t>{</a:t>
            </a:r>
          </a:p>
          <a:p>
            <a:pPr marL="0" indent="457200">
              <a:buNone/>
              <a:defRPr/>
            </a:pPr>
            <a:r>
              <a:rPr lang="en-US" altLang="zh-CN" sz="1800" dirty="0"/>
              <a:t>	if（</a:t>
            </a:r>
            <a:r>
              <a:rPr lang="zh-CN" altLang="en-US" sz="1800" dirty="0">
                <a:solidFill>
                  <a:srgbClr val="FF0000"/>
                </a:solidFill>
              </a:rPr>
              <a:t>布尔</a:t>
            </a:r>
            <a:r>
              <a:rPr lang="zh-CN" altLang="en-US" sz="1800" dirty="0">
                <a:solidFill>
                  <a:srgbClr val="FF0000"/>
                </a:solidFill>
              </a:rPr>
              <a:t>表达式</a:t>
            </a:r>
            <a:r>
              <a:rPr lang="en-US" altLang="zh-CN" sz="1800" dirty="0">
                <a:solidFill>
                  <a:srgbClr val="FF0000"/>
                </a:solidFill>
              </a:rPr>
              <a:t>2</a:t>
            </a:r>
            <a:r>
              <a:rPr lang="en-US" altLang="zh-CN" sz="1800" dirty="0"/>
              <a:t>）</a:t>
            </a:r>
          </a:p>
          <a:p>
            <a:pPr marL="0" indent="457200">
              <a:buNone/>
              <a:defRPr/>
            </a:pPr>
            <a:r>
              <a:rPr lang="en-US" altLang="zh-CN" sz="1800" dirty="0"/>
              <a:t>	</a:t>
            </a:r>
            <a:r>
              <a:rPr lang="en-US" altLang="zh-CN" sz="1800" dirty="0"/>
              <a:t>｛｝</a:t>
            </a:r>
          </a:p>
          <a:p>
            <a:pPr marL="0" indent="457200">
              <a:buNone/>
              <a:defRPr/>
            </a:pPr>
            <a:r>
              <a:rPr lang="en-US" altLang="zh-CN" sz="1800" dirty="0"/>
              <a:t>	</a:t>
            </a:r>
            <a:r>
              <a:rPr lang="en-US" altLang="zh-CN" sz="1800" dirty="0"/>
              <a:t>else</a:t>
            </a:r>
          </a:p>
          <a:p>
            <a:pPr marL="0" indent="457200">
              <a:buNone/>
              <a:defRPr/>
            </a:pPr>
            <a:r>
              <a:rPr lang="en-US" altLang="zh-CN" sz="1800" dirty="0"/>
              <a:t>	</a:t>
            </a:r>
            <a:r>
              <a:rPr lang="zh-CN" altLang="en-US" sz="1800" dirty="0"/>
              <a:t>｛｝</a:t>
            </a:r>
            <a:endParaRPr lang="en-US" altLang="zh-CN" sz="1800" dirty="0"/>
          </a:p>
          <a:p>
            <a:pPr marL="0" indent="457200">
              <a:buNone/>
              <a:defRPr/>
            </a:pPr>
            <a:r>
              <a:rPr lang="en-US" altLang="zh-CN" sz="1800" dirty="0"/>
              <a:t>}</a:t>
            </a:r>
            <a:endParaRPr lang="en-US" altLang="zh-CN" sz="1800" dirty="0"/>
          </a:p>
          <a:p>
            <a:pPr marL="0" indent="457200">
              <a:buNone/>
              <a:defRPr/>
            </a:pPr>
            <a:r>
              <a:rPr lang="en-US" altLang="zh-CN" sz="1800" dirty="0"/>
              <a:t>else</a:t>
            </a:r>
          </a:p>
          <a:p>
            <a:pPr marL="0" indent="457200">
              <a:buNone/>
              <a:defRPr/>
            </a:pPr>
            <a:r>
              <a:rPr lang="en-US" altLang="zh-CN" sz="1800" dirty="0"/>
              <a:t>{</a:t>
            </a:r>
          </a:p>
          <a:p>
            <a:pPr marL="0" indent="457200">
              <a:buNone/>
              <a:defRPr/>
            </a:pPr>
            <a:r>
              <a:rPr lang="en-US" altLang="zh-CN" sz="1800" dirty="0"/>
              <a:t>	</a:t>
            </a:r>
            <a:r>
              <a:rPr lang="zh-CN" altLang="en-US" sz="1800" dirty="0"/>
              <a:t>代码块</a:t>
            </a:r>
            <a:r>
              <a:rPr lang="en-US" altLang="zh-CN" sz="1800" dirty="0"/>
              <a:t>2;</a:t>
            </a:r>
          </a:p>
          <a:p>
            <a:pPr marL="0" indent="457200">
              <a:buNone/>
              <a:defRPr/>
            </a:pPr>
            <a:r>
              <a:rPr lang="en-US" altLang="zh-CN" sz="1800" dirty="0"/>
              <a:t>}  </a:t>
            </a:r>
          </a:p>
          <a:p>
            <a:pPr marL="0" indent="457200">
              <a:buNone/>
              <a:defRPr/>
            </a:pPr>
            <a:r>
              <a:rPr lang="en-US" altLang="zh-CN" sz="1800" dirty="0"/>
              <a:t>		</a:t>
            </a:r>
            <a:r>
              <a:rPr lang="zh-CN" altLang="en-US" sz="1800" dirty="0"/>
              <a:t>练习在后面</a:t>
            </a:r>
            <a:endParaRPr lang="en-US" altLang="zh-CN" sz="1800" dirty="0"/>
          </a:p>
          <a:p>
            <a:pPr marL="0" indent="457200">
              <a:buNone/>
              <a:defRPr/>
            </a:pPr>
            <a:endParaRPr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6155170" y="2819400"/>
            <a:ext cx="3550972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布尔表达式，</a:t>
            </a:r>
            <a:endParaRPr lang="en-US" altLang="zh-CN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defRPr/>
            </a:pPr>
            <a:r>
              <a: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不是</a:t>
            </a:r>
            <a:r>
              <a:rPr lang="en-US" altLang="zh-CN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rPr>
              <a:t>true</a:t>
            </a:r>
            <a:r>
              <a: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就是</a:t>
            </a:r>
            <a:r>
              <a:rPr lang="en-US" altLang="zh-CN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</a:rPr>
              <a:t>false</a:t>
            </a:r>
            <a:endParaRPr lang="zh-CN" altLang="en-US" sz="3600" dirty="0">
              <a:solidFill>
                <a:srgbClr val="00B050"/>
              </a:solidFill>
            </a:endParaRPr>
          </a:p>
        </p:txBody>
      </p:sp>
      <p:sp>
        <p:nvSpPr>
          <p:cNvPr id="36869" name="右箭头 10"/>
          <p:cNvSpPr>
            <a:spLocks noChangeArrowheads="1"/>
          </p:cNvSpPr>
          <p:nvPr/>
        </p:nvSpPr>
        <p:spPr bwMode="auto">
          <a:xfrm>
            <a:off x="4237038" y="2982913"/>
            <a:ext cx="1676400" cy="457200"/>
          </a:xfrm>
          <a:prstGeom prst="rightArrow">
            <a:avLst>
              <a:gd name="adj1" fmla="val 50000"/>
              <a:gd name="adj2" fmla="val 49992"/>
            </a:avLst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rgbClr val="FF66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圆角右箭头 11"/>
          <p:cNvSpPr/>
          <p:nvPr/>
        </p:nvSpPr>
        <p:spPr bwMode="auto">
          <a:xfrm rot="10800000">
            <a:off x="3962401" y="3754438"/>
            <a:ext cx="3381375" cy="817562"/>
          </a:xfrm>
          <a:prstGeom prst="ben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36871" name="文本框 12"/>
          <p:cNvSpPr txBox="1">
            <a:spLocks noChangeArrowheads="1"/>
          </p:cNvSpPr>
          <p:nvPr/>
        </p:nvSpPr>
        <p:spPr bwMode="auto">
          <a:xfrm>
            <a:off x="4395788" y="4410075"/>
            <a:ext cx="2514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rgbClr val="0070C0"/>
                </a:solidFill>
                <a:ea typeface="宋体" panose="02010600030101010101" pitchFamily="2" charset="-122"/>
              </a:rPr>
              <a:t>嵌套了其他分支语句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83766" y="-357282"/>
            <a:ext cx="7793037" cy="1462088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if</a:t>
            </a:r>
            <a:r>
              <a:rPr lang="zh-CN" altLang="en-US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语句练习</a:t>
            </a:r>
            <a:endParaRPr lang="en-US" altLang="zh-CN" dirty="0" smtClean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1186781" y="1704079"/>
            <a:ext cx="9739523" cy="2681941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编写程序：由键盘输入三个整数分别存入变量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num1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、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num2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、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num3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，对它们进行排序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(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使用 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if-else-if),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并且从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大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到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小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输出</a:t>
            </a:r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。</a:t>
            </a:r>
            <a:endParaRPr lang="en-US" altLang="zh-CN" sz="3200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83766" y="-357282"/>
            <a:ext cx="7793037" cy="1462088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if</a:t>
            </a:r>
            <a:r>
              <a:rPr lang="zh-CN" altLang="en-US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语句练习</a:t>
            </a:r>
            <a:endParaRPr lang="en-US" altLang="zh-CN" dirty="0" smtClean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1465751" y="1905557"/>
            <a:ext cx="8640762" cy="2016125"/>
          </a:xfrm>
          <a:noFill/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编写程序：</a:t>
            </a:r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有两个角色</a:t>
            </a:r>
            <a:r>
              <a:rPr lang="en-US" altLang="zh-CN" sz="32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,admin</a:t>
            </a:r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和</a:t>
            </a:r>
            <a:r>
              <a:rPr lang="en-US" altLang="zh-CN" sz="32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user</a:t>
            </a:r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。如果是</a:t>
            </a:r>
            <a:r>
              <a:rPr lang="en-US" altLang="zh-CN" sz="32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admin</a:t>
            </a:r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角色，如果用户名是</a:t>
            </a:r>
            <a:r>
              <a:rPr lang="en-US" altLang="zh-CN" sz="3200" dirty="0" err="1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hp</a:t>
            </a:r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，密码是</a:t>
            </a:r>
            <a:r>
              <a:rPr lang="en-US" altLang="zh-CN" sz="32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123</a:t>
            </a:r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，控制台打印“管理员登录，用户名密码正确”，否则提示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“管理员登录，用户名</a:t>
            </a:r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密码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错误</a:t>
            </a:r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”</a:t>
            </a:r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。</a:t>
            </a:r>
            <a:endParaRPr lang="en-US" altLang="zh-CN" sz="3200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6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xfrm>
            <a:off x="2057400" y="11113"/>
            <a:ext cx="7162800" cy="762000"/>
          </a:xfrm>
        </p:spPr>
        <p:txBody>
          <a:bodyPr/>
          <a:lstStyle/>
          <a:p>
            <a:r>
              <a:rPr lang="en-US" altLang="zh-CN" dirty="0" smtClean="0"/>
              <a:t>switch</a:t>
            </a:r>
            <a:r>
              <a:rPr lang="zh-CN" altLang="zh-CN" dirty="0" smtClean="0"/>
              <a:t>语句</a:t>
            </a:r>
            <a:endParaRPr lang="zh-CN" altLang="en-US" dirty="0" smtClean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131377" y="1057759"/>
            <a:ext cx="9451382" cy="563880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zh-CN" altLang="en-US" sz="2400" dirty="0"/>
              <a:t>当判断条件为多种状态时，我们使用</a:t>
            </a:r>
            <a:r>
              <a:rPr lang="en-US" altLang="zh-CN" sz="2400" dirty="0"/>
              <a:t>if-else-if</a:t>
            </a:r>
            <a:r>
              <a:rPr lang="zh-CN" altLang="en-US" sz="2400" dirty="0"/>
              <a:t>来解决，但这</a:t>
            </a:r>
            <a:r>
              <a:rPr lang="zh-CN" altLang="zh-CN" sz="2400" dirty="0"/>
              <a:t>不仅</a:t>
            </a:r>
            <a:r>
              <a:rPr lang="zh-CN" altLang="zh-CN" sz="2400" dirty="0"/>
              <a:t>会使代码的编写非常繁琐，还会影响到代码的</a:t>
            </a:r>
            <a:r>
              <a:rPr lang="zh-CN" altLang="zh-CN" sz="2400" dirty="0"/>
              <a:t>可读性</a:t>
            </a:r>
            <a:endParaRPr lang="en-US" altLang="zh-CN" sz="2400" dirty="0"/>
          </a:p>
          <a:p>
            <a:pPr marL="0" indent="0">
              <a:buNone/>
              <a:defRPr/>
            </a:pPr>
            <a:r>
              <a:rPr lang="en-US" altLang="zh-CN" sz="2400" dirty="0"/>
              <a:t>switch</a:t>
            </a:r>
            <a:r>
              <a:rPr lang="zh-CN" altLang="zh-CN" sz="2400" dirty="0"/>
              <a:t>语句能够有效的避免这种情况所带来的冗长代码</a:t>
            </a:r>
            <a:endParaRPr lang="en-US" altLang="zh-CN" sz="2400" dirty="0"/>
          </a:p>
          <a:p>
            <a:pPr>
              <a:defRPr/>
            </a:pPr>
            <a:r>
              <a:rPr lang="en-US" altLang="zh-CN" sz="2400" dirty="0"/>
              <a:t>switch</a:t>
            </a:r>
            <a:r>
              <a:rPr lang="zh-CN" altLang="en-US" sz="2400" dirty="0"/>
              <a:t>语句</a:t>
            </a:r>
            <a:endParaRPr lang="en-US" altLang="zh-CN" sz="2400" dirty="0"/>
          </a:p>
          <a:p>
            <a:pPr marL="0" indent="0">
              <a:buNone/>
              <a:defRPr/>
            </a:pPr>
            <a:r>
              <a:rPr lang="en-US" altLang="zh-CN" sz="1800" dirty="0"/>
              <a:t>		switch (</a:t>
            </a:r>
            <a:r>
              <a:rPr lang="zh-CN" altLang="en-US" sz="1800" dirty="0"/>
              <a:t>表达式</a:t>
            </a:r>
            <a:r>
              <a:rPr lang="en-US" altLang="zh-CN" sz="1800" dirty="0"/>
              <a:t>)</a:t>
            </a:r>
            <a:endParaRPr lang="zh-CN" altLang="zh-CN" sz="1800" dirty="0"/>
          </a:p>
          <a:p>
            <a:pPr marL="0" indent="0">
              <a:buNone/>
              <a:defRPr/>
            </a:pPr>
            <a:r>
              <a:rPr lang="en-US" altLang="zh-CN" sz="1800" dirty="0"/>
              <a:t>		{</a:t>
            </a:r>
            <a:endParaRPr lang="zh-CN" altLang="zh-CN" sz="1800" dirty="0"/>
          </a:p>
          <a:p>
            <a:pPr marL="0" indent="0">
              <a:buNone/>
              <a:defRPr/>
            </a:pPr>
            <a:r>
              <a:rPr lang="en-US" altLang="zh-CN" sz="1800" dirty="0"/>
              <a:t>	</a:t>
            </a:r>
            <a:r>
              <a:rPr lang="en-US" altLang="zh-CN" sz="1800" dirty="0"/>
              <a:t>		case </a:t>
            </a:r>
            <a:r>
              <a:rPr lang="zh-CN" altLang="zh-CN" sz="1800" dirty="0"/>
              <a:t>常量</a:t>
            </a:r>
            <a:r>
              <a:rPr lang="en-US" altLang="zh-CN" sz="1800" dirty="0"/>
              <a:t>1:</a:t>
            </a:r>
            <a:endParaRPr lang="zh-CN" altLang="zh-CN" sz="1800" dirty="0"/>
          </a:p>
          <a:p>
            <a:pPr marL="0" indent="0">
              <a:buNone/>
              <a:defRPr/>
            </a:pPr>
            <a:r>
              <a:rPr lang="en-US" altLang="zh-CN" sz="1800" dirty="0"/>
              <a:t>	</a:t>
            </a:r>
            <a:r>
              <a:rPr lang="en-US" altLang="zh-CN" sz="1800" dirty="0"/>
              <a:t>		</a:t>
            </a:r>
            <a:r>
              <a:rPr lang="zh-CN" altLang="zh-CN" sz="1800" dirty="0"/>
              <a:t>代码</a:t>
            </a:r>
            <a:r>
              <a:rPr lang="zh-CN" altLang="zh-CN" sz="1800" dirty="0"/>
              <a:t>块</a:t>
            </a:r>
            <a:r>
              <a:rPr lang="en-US" altLang="zh-CN" sz="1800" dirty="0"/>
              <a:t>1;</a:t>
            </a:r>
            <a:endParaRPr lang="zh-CN" altLang="zh-CN" sz="1800" dirty="0"/>
          </a:p>
          <a:p>
            <a:pPr marL="0" indent="0">
              <a:buNone/>
              <a:defRPr/>
            </a:pPr>
            <a:r>
              <a:rPr lang="en-US" altLang="zh-CN" sz="1800" dirty="0"/>
              <a:t>	</a:t>
            </a:r>
            <a:r>
              <a:rPr lang="en-US" altLang="zh-CN" sz="1800" dirty="0"/>
              <a:t>		break</a:t>
            </a:r>
            <a:r>
              <a:rPr lang="en-US" altLang="zh-CN" sz="1800" dirty="0"/>
              <a:t>; </a:t>
            </a:r>
            <a:endParaRPr lang="zh-CN" altLang="zh-CN" sz="1800" dirty="0"/>
          </a:p>
          <a:p>
            <a:pPr marL="0" indent="0">
              <a:buNone/>
              <a:defRPr/>
            </a:pPr>
            <a:r>
              <a:rPr lang="en-US" altLang="zh-CN" sz="1800" dirty="0"/>
              <a:t>			case </a:t>
            </a:r>
            <a:r>
              <a:rPr lang="zh-CN" altLang="zh-CN" sz="1800" dirty="0"/>
              <a:t>常量</a:t>
            </a:r>
            <a:r>
              <a:rPr lang="en-US" altLang="zh-CN" sz="1800" dirty="0"/>
              <a:t>2:</a:t>
            </a:r>
            <a:endParaRPr lang="zh-CN" altLang="zh-CN" sz="1800" dirty="0"/>
          </a:p>
          <a:p>
            <a:pPr marL="0" indent="0">
              <a:buNone/>
              <a:defRPr/>
            </a:pPr>
            <a:r>
              <a:rPr lang="en-US" altLang="zh-CN" sz="1800" dirty="0"/>
              <a:t>	</a:t>
            </a:r>
            <a:r>
              <a:rPr lang="en-US" altLang="zh-CN" sz="1800" dirty="0"/>
              <a:t>		</a:t>
            </a:r>
            <a:r>
              <a:rPr lang="zh-CN" altLang="zh-CN" sz="1800" dirty="0"/>
              <a:t>代码</a:t>
            </a:r>
            <a:r>
              <a:rPr lang="zh-CN" altLang="zh-CN" sz="1800" dirty="0"/>
              <a:t>块</a:t>
            </a:r>
            <a:r>
              <a:rPr lang="en-US" altLang="zh-CN" sz="1800" dirty="0"/>
              <a:t>2;</a:t>
            </a:r>
            <a:endParaRPr lang="zh-CN" altLang="zh-CN" sz="1800" dirty="0"/>
          </a:p>
          <a:p>
            <a:pPr marL="0" indent="0">
              <a:buNone/>
              <a:defRPr/>
            </a:pPr>
            <a:r>
              <a:rPr lang="en-US" altLang="zh-CN" sz="1800" dirty="0"/>
              <a:t>	</a:t>
            </a:r>
            <a:r>
              <a:rPr lang="en-US" altLang="zh-CN" sz="1800" dirty="0"/>
              <a:t>		break</a:t>
            </a:r>
            <a:r>
              <a:rPr lang="en-US" altLang="zh-CN" sz="1800" dirty="0"/>
              <a:t>; </a:t>
            </a:r>
            <a:endParaRPr lang="en-US" altLang="zh-CN" sz="1800" dirty="0"/>
          </a:p>
          <a:p>
            <a:pPr marL="0" indent="0">
              <a:buNone/>
              <a:defRPr/>
            </a:pPr>
            <a:r>
              <a:rPr lang="en-US" altLang="zh-CN" sz="1800" dirty="0"/>
              <a:t>			…</a:t>
            </a:r>
            <a:endParaRPr lang="zh-CN" altLang="zh-CN" sz="1800" dirty="0"/>
          </a:p>
          <a:p>
            <a:pPr marL="0" indent="0">
              <a:buNone/>
              <a:defRPr/>
            </a:pPr>
            <a:r>
              <a:rPr lang="en-US" altLang="zh-CN" sz="1800" dirty="0"/>
              <a:t>			default </a:t>
            </a:r>
            <a:r>
              <a:rPr lang="en-US" altLang="zh-CN" sz="1800" dirty="0"/>
              <a:t>: </a:t>
            </a:r>
            <a:endParaRPr lang="zh-CN" altLang="zh-CN" sz="1800" dirty="0"/>
          </a:p>
          <a:p>
            <a:pPr marL="0" indent="0">
              <a:buNone/>
              <a:defRPr/>
            </a:pPr>
            <a:r>
              <a:rPr lang="en-US" altLang="zh-CN" sz="1800" dirty="0"/>
              <a:t>	</a:t>
            </a:r>
            <a:r>
              <a:rPr lang="en-US" altLang="zh-CN" sz="1800" dirty="0"/>
              <a:t>		</a:t>
            </a:r>
            <a:r>
              <a:rPr lang="zh-CN" altLang="zh-CN" sz="1800" dirty="0"/>
              <a:t>代码</a:t>
            </a:r>
            <a:r>
              <a:rPr lang="zh-CN" altLang="zh-CN" sz="1800" dirty="0"/>
              <a:t>块</a:t>
            </a:r>
            <a:r>
              <a:rPr lang="en-US" altLang="zh-CN" sz="1800" dirty="0"/>
              <a:t>n;</a:t>
            </a:r>
            <a:endParaRPr lang="zh-CN" altLang="zh-CN" sz="1800" dirty="0"/>
          </a:p>
          <a:p>
            <a:pPr marL="0" indent="0">
              <a:buNone/>
              <a:defRPr/>
            </a:pPr>
            <a:r>
              <a:rPr lang="en-US" altLang="zh-CN" sz="1800" dirty="0"/>
              <a:t>	</a:t>
            </a:r>
            <a:r>
              <a:rPr lang="en-US" altLang="zh-CN" sz="1800" dirty="0"/>
              <a:t>		break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pPr marL="0" indent="0">
              <a:buNone/>
              <a:defRPr/>
            </a:pPr>
            <a:r>
              <a:rPr lang="en-US" altLang="zh-CN" sz="1800" dirty="0"/>
              <a:t>		}</a:t>
            </a:r>
          </a:p>
          <a:p>
            <a:pPr marL="0" indent="0">
              <a:buNone/>
              <a:defRPr/>
            </a:pPr>
            <a:endParaRPr lang="en-US" altLang="zh-CN" sz="1800" dirty="0"/>
          </a:p>
          <a:p>
            <a:pPr marL="0" indent="0">
              <a:buNone/>
              <a:defRPr/>
            </a:pPr>
            <a:endParaRPr lang="en-US" altLang="zh-CN" sz="1800" dirty="0"/>
          </a:p>
          <a:p>
            <a:pPr marL="0" indent="0">
              <a:buNone/>
              <a:defRPr/>
            </a:pPr>
            <a:endParaRPr lang="en-US" altLang="zh-CN" sz="1800" dirty="0"/>
          </a:p>
          <a:p>
            <a:pPr marL="0" indent="0">
              <a:buNone/>
              <a:defRPr/>
            </a:pP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381224" y="-111553"/>
            <a:ext cx="7772400" cy="1071570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switch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语句练习</a:t>
            </a:r>
          </a:p>
        </p:txBody>
      </p:sp>
      <p:sp>
        <p:nvSpPr>
          <p:cNvPr id="3" name="矩形 2"/>
          <p:cNvSpPr/>
          <p:nvPr/>
        </p:nvSpPr>
        <p:spPr>
          <a:xfrm>
            <a:off x="1017722" y="1604031"/>
            <a:ext cx="1007906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7691E6"/>
              </a:buClr>
            </a:pPr>
            <a:r>
              <a:rPr lang="zh-CN" altLang="en-US" sz="4000" b="1" dirty="0">
                <a:solidFill>
                  <a:schemeClr val="tx1"/>
                </a:solidFill>
                <a:latin typeface="+mn-lt"/>
                <a:ea typeface="+mn-ea"/>
              </a:rPr>
              <a:t>案例</a:t>
            </a:r>
            <a:r>
              <a:rPr lang="en-US" altLang="zh-CN" sz="4000" b="1" dirty="0">
                <a:solidFill>
                  <a:schemeClr val="tx1"/>
                </a:solidFill>
                <a:latin typeface="+mn-lt"/>
                <a:ea typeface="+mn-ea"/>
              </a:rPr>
              <a:t>3</a:t>
            </a:r>
            <a:r>
              <a:rPr lang="zh-CN" altLang="en-US" sz="4000" b="1" dirty="0">
                <a:solidFill>
                  <a:schemeClr val="tx1"/>
                </a:solidFill>
                <a:latin typeface="+mn-lt"/>
                <a:ea typeface="+mn-ea"/>
              </a:rPr>
              <a:t>：</a:t>
            </a:r>
            <a:endParaRPr lang="en-US" altLang="zh-CN" sz="4000" b="1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Bef>
                <a:spcPct val="20000"/>
              </a:spcBef>
              <a:buClr>
                <a:srgbClr val="7691E6"/>
              </a:buClr>
            </a:pPr>
            <a:r>
              <a:rPr lang="zh-CN" altLang="en-US" sz="4000" b="1" dirty="0">
                <a:solidFill>
                  <a:schemeClr val="tx1"/>
                </a:solidFill>
                <a:latin typeface="+mn-lt"/>
                <a:ea typeface="+mn-ea"/>
              </a:rPr>
              <a:t>明天晚上干什么</a:t>
            </a:r>
            <a:r>
              <a:rPr lang="en-US" altLang="zh-CN" sz="4000" b="1" dirty="0">
                <a:solidFill>
                  <a:schemeClr val="tx1"/>
                </a:solidFill>
                <a:latin typeface="+mn-lt"/>
                <a:ea typeface="+mn-ea"/>
              </a:rPr>
              <a:t>? 1:</a:t>
            </a:r>
            <a:r>
              <a:rPr lang="zh-CN" altLang="en-US" sz="4000" b="1" dirty="0">
                <a:solidFill>
                  <a:schemeClr val="tx1"/>
                </a:solidFill>
                <a:latin typeface="+mn-lt"/>
                <a:ea typeface="+mn-ea"/>
              </a:rPr>
              <a:t>上晚自习，</a:t>
            </a:r>
            <a:r>
              <a:rPr lang="en-US" altLang="zh-CN" sz="4000" b="1" dirty="0">
                <a:solidFill>
                  <a:schemeClr val="tx1"/>
                </a:solidFill>
                <a:latin typeface="+mn-lt"/>
                <a:ea typeface="+mn-ea"/>
              </a:rPr>
              <a:t>2:</a:t>
            </a:r>
            <a:r>
              <a:rPr lang="zh-CN" altLang="en-US" sz="4000" b="1" dirty="0">
                <a:solidFill>
                  <a:schemeClr val="tx1"/>
                </a:solidFill>
                <a:latin typeface="+mn-lt"/>
                <a:ea typeface="+mn-ea"/>
              </a:rPr>
              <a:t>听音乐， </a:t>
            </a:r>
            <a:r>
              <a:rPr lang="en-US" altLang="zh-CN" sz="4000" b="1" dirty="0">
                <a:solidFill>
                  <a:schemeClr val="tx1"/>
                </a:solidFill>
                <a:latin typeface="+mn-lt"/>
                <a:ea typeface="+mn-ea"/>
              </a:rPr>
              <a:t>3.</a:t>
            </a:r>
            <a:r>
              <a:rPr lang="zh-CN" altLang="en-US" sz="4000" b="1" dirty="0">
                <a:solidFill>
                  <a:schemeClr val="tx1"/>
                </a:solidFill>
                <a:latin typeface="+mn-lt"/>
                <a:ea typeface="+mn-ea"/>
              </a:rPr>
              <a:t>打篮球， </a:t>
            </a:r>
            <a:r>
              <a:rPr lang="en-US" altLang="zh-CN" sz="4000" b="1" dirty="0">
                <a:solidFill>
                  <a:schemeClr val="tx1"/>
                </a:solidFill>
                <a:latin typeface="+mn-lt"/>
                <a:ea typeface="+mn-ea"/>
              </a:rPr>
              <a:t>4.</a:t>
            </a:r>
            <a:r>
              <a:rPr lang="zh-CN" altLang="en-US" sz="4000" b="1" dirty="0">
                <a:solidFill>
                  <a:schemeClr val="tx1"/>
                </a:solidFill>
                <a:latin typeface="+mn-lt"/>
                <a:ea typeface="+mn-ea"/>
              </a:rPr>
              <a:t>看电影</a:t>
            </a:r>
            <a:r>
              <a:rPr lang="en-US" altLang="zh-CN" sz="4000" b="1" dirty="0">
                <a:solidFill>
                  <a:schemeClr val="tx1"/>
                </a:solidFill>
                <a:latin typeface="+mn-lt"/>
                <a:ea typeface="+mn-ea"/>
              </a:rPr>
              <a:t>, </a:t>
            </a:r>
            <a:r>
              <a:rPr lang="zh-CN" altLang="en-US" sz="4000" b="1" dirty="0">
                <a:solidFill>
                  <a:schemeClr val="tx1"/>
                </a:solidFill>
                <a:latin typeface="+mn-lt"/>
                <a:ea typeface="+mn-ea"/>
              </a:rPr>
              <a:t>其他值</a:t>
            </a:r>
            <a:r>
              <a:rPr lang="en-US" altLang="zh-CN" sz="4000" b="1" dirty="0">
                <a:solidFill>
                  <a:schemeClr val="tx1"/>
                </a:solidFill>
                <a:latin typeface="+mn-lt"/>
                <a:ea typeface="+mn-ea"/>
              </a:rPr>
              <a:t>.</a:t>
            </a:r>
            <a:r>
              <a:rPr lang="zh-CN" altLang="en-US" sz="4000" b="1" dirty="0">
                <a:solidFill>
                  <a:schemeClr val="tx1"/>
                </a:solidFill>
                <a:latin typeface="+mn-lt"/>
                <a:ea typeface="+mn-ea"/>
              </a:rPr>
              <a:t>聚餐</a:t>
            </a:r>
            <a:endParaRPr lang="en-US" altLang="zh-CN" sz="40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995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62939" y="-340616"/>
            <a:ext cx="7793037" cy="1462088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switch</a:t>
            </a:r>
            <a:r>
              <a:rPr lang="zh-CN" altLang="en-US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语句练习</a:t>
            </a:r>
            <a:endParaRPr lang="en-US" altLang="zh-CN" dirty="0" smtClean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1313626" y="1727324"/>
            <a:ext cx="9953642" cy="3464608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编写程序：从键盘上读入一个学生成绩，存放在变量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score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中，根据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score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的值输出其对应的成绩等级：</a:t>
            </a:r>
          </a:p>
          <a:p>
            <a:pPr lvl="1" eaLnBrk="1" hangingPunct="1">
              <a:buFontTx/>
              <a:buNone/>
            </a:pP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score&gt;=90        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等级：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A</a:t>
            </a:r>
          </a:p>
          <a:p>
            <a:pPr lvl="1" eaLnBrk="1" hangingPunct="1">
              <a:buFontTx/>
              <a:buNone/>
            </a:pP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70=&lt;score&lt;90     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等级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: B</a:t>
            </a:r>
          </a:p>
          <a:p>
            <a:pPr lvl="1" eaLnBrk="1" hangingPunct="1">
              <a:buFontTx/>
              <a:buNone/>
            </a:pP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60=&lt;score&lt;70     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等级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: C</a:t>
            </a:r>
          </a:p>
          <a:p>
            <a:pPr lvl="1" eaLnBrk="1" hangingPunct="1">
              <a:buFontTx/>
              <a:buNone/>
            </a:pP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score&lt;60         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等级：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D</a:t>
            </a:r>
          </a:p>
          <a:p>
            <a:pPr lvl="1" eaLnBrk="1" hangingPunct="1">
              <a:buFontTx/>
              <a:buNone/>
            </a:pP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243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>
          <a:xfrm>
            <a:off x="2057400" y="11113"/>
            <a:ext cx="7162800" cy="762000"/>
          </a:xfrm>
        </p:spPr>
        <p:txBody>
          <a:bodyPr/>
          <a:lstStyle/>
          <a:p>
            <a:r>
              <a:rPr lang="en-US" altLang="zh-CN" smtClean="0"/>
              <a:t>switch</a:t>
            </a:r>
            <a:r>
              <a:rPr lang="zh-CN" altLang="zh-CN" smtClean="0"/>
              <a:t>语句</a:t>
            </a:r>
            <a:endParaRPr lang="zh-CN" altLang="en-US" smtClean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66426" y="1100380"/>
            <a:ext cx="11003797" cy="3828081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switch</a:t>
            </a:r>
            <a:r>
              <a:rPr lang="zh-CN" altLang="en-US" dirty="0"/>
              <a:t>语句</a:t>
            </a:r>
            <a:endParaRPr lang="en-US" altLang="zh-CN" dirty="0"/>
          </a:p>
          <a:p>
            <a:pPr marL="0" indent="457200">
              <a:buNone/>
              <a:defRPr/>
            </a:pPr>
            <a:r>
              <a:rPr lang="zh-CN" altLang="zh-CN" sz="2400" dirty="0"/>
              <a:t>在</a:t>
            </a:r>
            <a:r>
              <a:rPr lang="en-US" altLang="zh-CN" sz="2400" dirty="0"/>
              <a:t>switch</a:t>
            </a:r>
            <a:r>
              <a:rPr lang="zh-CN" altLang="zh-CN" sz="2400" dirty="0"/>
              <a:t>语句执行时，</a:t>
            </a:r>
            <a:r>
              <a:rPr lang="zh-CN" altLang="zh-CN" sz="2400" dirty="0">
                <a:solidFill>
                  <a:srgbClr val="FF0000"/>
                </a:solidFill>
              </a:rPr>
              <a:t>首先</a:t>
            </a:r>
            <a:r>
              <a:rPr lang="zh-CN" altLang="zh-CN" sz="2400" dirty="0">
                <a:solidFill>
                  <a:srgbClr val="FF0000"/>
                </a:solidFill>
              </a:rPr>
              <a:t>计算</a:t>
            </a:r>
            <a:r>
              <a:rPr lang="zh-CN" altLang="en-US" sz="2400" dirty="0">
                <a:solidFill>
                  <a:srgbClr val="FF0000"/>
                </a:solidFill>
              </a:rPr>
              <a:t>表达式</a:t>
            </a:r>
            <a:r>
              <a:rPr lang="zh-CN" altLang="zh-CN" sz="2400" dirty="0">
                <a:solidFill>
                  <a:srgbClr val="FF0000"/>
                </a:solidFill>
              </a:rPr>
              <a:t>的</a:t>
            </a:r>
            <a:r>
              <a:rPr lang="zh-CN" altLang="zh-CN" sz="2400" dirty="0">
                <a:solidFill>
                  <a:srgbClr val="FF0000"/>
                </a:solidFill>
              </a:rPr>
              <a:t>值</a:t>
            </a:r>
            <a:r>
              <a:rPr lang="zh-CN" altLang="zh-CN" sz="2400" dirty="0"/>
              <a:t>，然后将其与</a:t>
            </a:r>
            <a:r>
              <a:rPr lang="en-US" altLang="zh-CN" sz="2400" dirty="0">
                <a:solidFill>
                  <a:srgbClr val="FF0000"/>
                </a:solidFill>
              </a:rPr>
              <a:t>case</a:t>
            </a:r>
            <a:r>
              <a:rPr lang="zh-CN" altLang="zh-CN" sz="2400" dirty="0">
                <a:solidFill>
                  <a:srgbClr val="FF0000"/>
                </a:solidFill>
              </a:rPr>
              <a:t>后的常量</a:t>
            </a:r>
            <a:r>
              <a:rPr lang="zh-CN" altLang="zh-CN" sz="2400" dirty="0"/>
              <a:t>依次进行比较</a:t>
            </a:r>
            <a:r>
              <a:rPr lang="zh-CN" altLang="zh-CN" sz="2400" dirty="0"/>
              <a:t>，</a:t>
            </a:r>
            <a:endParaRPr lang="en-US" altLang="zh-CN" sz="2400" dirty="0"/>
          </a:p>
          <a:p>
            <a:pPr marL="0" indent="457200">
              <a:buNone/>
              <a:defRPr/>
            </a:pPr>
            <a:r>
              <a:rPr lang="zh-CN" altLang="zh-CN" sz="2400" dirty="0"/>
              <a:t>如果</a:t>
            </a:r>
            <a:r>
              <a:rPr lang="zh-CN" altLang="zh-CN" sz="2400" dirty="0"/>
              <a:t>找到相匹配的值，则进入到该常量下的代码块执行，</a:t>
            </a:r>
            <a:r>
              <a:rPr lang="zh-CN" altLang="zh-CN" sz="2400" dirty="0">
                <a:solidFill>
                  <a:srgbClr val="FF0000"/>
                </a:solidFill>
              </a:rPr>
              <a:t>直至遇到</a:t>
            </a:r>
            <a:r>
              <a:rPr lang="en-US" altLang="zh-CN" sz="2400" dirty="0">
                <a:solidFill>
                  <a:srgbClr val="FF0000"/>
                </a:solidFill>
              </a:rPr>
              <a:t>break</a:t>
            </a:r>
            <a:r>
              <a:rPr lang="zh-CN" altLang="zh-CN" sz="2400" dirty="0"/>
              <a:t>结束整个</a:t>
            </a:r>
            <a:r>
              <a:rPr lang="en-US" altLang="zh-CN" sz="2400" dirty="0"/>
              <a:t>switch</a:t>
            </a:r>
            <a:r>
              <a:rPr lang="zh-CN" altLang="zh-CN" sz="2400" dirty="0"/>
              <a:t>语句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pPr marL="0" indent="457200">
              <a:buNone/>
              <a:defRPr/>
            </a:pPr>
            <a:r>
              <a:rPr lang="zh-CN" altLang="zh-CN" sz="2400" dirty="0"/>
              <a:t>如果</a:t>
            </a:r>
            <a:r>
              <a:rPr lang="zh-CN" altLang="zh-CN" sz="2400" dirty="0"/>
              <a:t>常量中</a:t>
            </a:r>
            <a:r>
              <a:rPr lang="zh-CN" altLang="zh-CN" sz="2400" dirty="0">
                <a:solidFill>
                  <a:srgbClr val="FF0000"/>
                </a:solidFill>
              </a:rPr>
              <a:t>没有</a:t>
            </a:r>
            <a:r>
              <a:rPr lang="zh-CN" altLang="zh-CN" sz="2400" dirty="0"/>
              <a:t>找到匹配值，则</a:t>
            </a:r>
            <a:r>
              <a:rPr lang="zh-CN" altLang="zh-CN" sz="2400" dirty="0">
                <a:solidFill>
                  <a:srgbClr val="FF0000"/>
                </a:solidFill>
              </a:rPr>
              <a:t>进入到</a:t>
            </a:r>
            <a:r>
              <a:rPr lang="en-US" altLang="zh-CN" sz="2400" dirty="0">
                <a:solidFill>
                  <a:srgbClr val="FF0000"/>
                </a:solidFill>
              </a:rPr>
              <a:t>default</a:t>
            </a:r>
            <a:r>
              <a:rPr lang="zh-CN" altLang="zh-CN" sz="2400" dirty="0"/>
              <a:t>代码块执行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pPr marL="0" indent="457200">
              <a:buNone/>
              <a:defRPr/>
            </a:pPr>
            <a:r>
              <a:rPr lang="zh-CN" altLang="zh-CN" sz="2400" dirty="0">
                <a:solidFill>
                  <a:srgbClr val="FF0000"/>
                </a:solidFill>
              </a:rPr>
              <a:t>在</a:t>
            </a:r>
            <a:r>
              <a:rPr lang="zh-CN" altLang="zh-CN" sz="2400" dirty="0">
                <a:solidFill>
                  <a:srgbClr val="FF0000"/>
                </a:solidFill>
              </a:rPr>
              <a:t>这里我们需要注意的是，虽然</a:t>
            </a:r>
            <a:r>
              <a:rPr lang="en-US" altLang="zh-CN" sz="2400" dirty="0">
                <a:solidFill>
                  <a:srgbClr val="FF0000"/>
                </a:solidFill>
              </a:rPr>
              <a:t>break</a:t>
            </a:r>
            <a:r>
              <a:rPr lang="zh-CN" altLang="zh-CN" sz="2400" dirty="0">
                <a:solidFill>
                  <a:srgbClr val="FF0000"/>
                </a:solidFill>
              </a:rPr>
              <a:t>语句不是</a:t>
            </a:r>
            <a:r>
              <a:rPr lang="zh-CN" altLang="zh-CN" sz="2400" dirty="0">
                <a:solidFill>
                  <a:srgbClr val="FF0000"/>
                </a:solidFill>
              </a:rPr>
              <a:t>必须的，但在执行过程中，如没有遇到</a:t>
            </a:r>
            <a:r>
              <a:rPr lang="en-US" altLang="zh-CN" sz="2400" dirty="0">
                <a:solidFill>
                  <a:srgbClr val="FF0000"/>
                </a:solidFill>
              </a:rPr>
              <a:t>break</a:t>
            </a:r>
            <a:r>
              <a:rPr lang="zh-CN" altLang="zh-CN" sz="2400" dirty="0">
                <a:solidFill>
                  <a:srgbClr val="FF0000"/>
                </a:solidFill>
              </a:rPr>
              <a:t>，将继续执行一下</a:t>
            </a:r>
            <a:r>
              <a:rPr lang="en-US" altLang="zh-CN" sz="2400" dirty="0">
                <a:solidFill>
                  <a:srgbClr val="FF0000"/>
                </a:solidFill>
              </a:rPr>
              <a:t>case</a:t>
            </a:r>
            <a:r>
              <a:rPr lang="zh-CN" altLang="zh-CN" sz="2400" dirty="0">
                <a:solidFill>
                  <a:srgbClr val="FF0000"/>
                </a:solidFill>
              </a:rPr>
              <a:t>后的代码块，直至</a:t>
            </a:r>
            <a:r>
              <a:rPr lang="en-US" altLang="zh-CN" sz="2400" dirty="0">
                <a:solidFill>
                  <a:srgbClr val="FF0000"/>
                </a:solidFill>
              </a:rPr>
              <a:t>break</a:t>
            </a:r>
            <a:r>
              <a:rPr lang="zh-CN" altLang="zh-CN" sz="2400" dirty="0">
                <a:solidFill>
                  <a:srgbClr val="FF0000"/>
                </a:solidFill>
              </a:rPr>
              <a:t>或整个</a:t>
            </a:r>
            <a:r>
              <a:rPr lang="en-US" altLang="zh-CN" sz="2400" dirty="0">
                <a:solidFill>
                  <a:srgbClr val="FF0000"/>
                </a:solidFill>
              </a:rPr>
              <a:t>switch</a:t>
            </a:r>
            <a:r>
              <a:rPr lang="zh-CN" altLang="zh-CN" sz="2400" dirty="0">
                <a:solidFill>
                  <a:srgbClr val="FF0000"/>
                </a:solidFill>
              </a:rPr>
              <a:t>语句结束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3829" y="-44244"/>
            <a:ext cx="8229600" cy="986452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本章内容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63556" y="1506117"/>
            <a:ext cx="4533900" cy="3124876"/>
          </a:xfrm>
        </p:spPr>
        <p:txBody>
          <a:bodyPr>
            <a:noAutofit/>
          </a:bodyPr>
          <a:lstStyle/>
          <a:p>
            <a:r>
              <a:rPr lang="zh-CN" altLang="en-US" sz="2400" b="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顺序结构</a:t>
            </a:r>
            <a:endParaRPr lang="en-US" altLang="zh-CN" sz="2400" b="0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r>
              <a:rPr lang="zh-CN" altLang="en-US" sz="2400" b="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条件结构</a:t>
            </a:r>
            <a:endParaRPr lang="en-US" altLang="zh-CN" sz="2400" b="0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5772018" y="1953734"/>
            <a:ext cx="3207300" cy="14289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161352" y="-342920"/>
            <a:ext cx="7793037" cy="14620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switch</a:t>
            </a:r>
            <a:r>
              <a:rPr lang="zh-CN" altLang="en-US" dirty="0" smtClean="0"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语句有关规则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991892" y="1690523"/>
            <a:ext cx="9245547" cy="30469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switch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(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表达式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中表达式的返回值必须是下述几种类型之一：</a:t>
            </a:r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, byte, char, short, 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枚举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, 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字符串</a:t>
            </a:r>
            <a:r>
              <a:rPr lang="en-US" altLang="zh-CN" sz="2400" b="1" dirty="0"/>
              <a:t>String</a:t>
            </a:r>
            <a:r>
              <a:rPr lang="zh-CN" altLang="zh-CN" sz="2400" b="1" dirty="0"/>
              <a:t>（</a:t>
            </a:r>
            <a:r>
              <a:rPr lang="en-US" altLang="zh-CN" sz="2400" b="1" dirty="0"/>
              <a:t>JDK7</a:t>
            </a:r>
            <a:r>
              <a:rPr lang="zh-CN" altLang="zh-CN" sz="2400" b="1" dirty="0"/>
              <a:t>之后支持</a:t>
            </a:r>
            <a:r>
              <a:rPr lang="zh-CN" altLang="zh-CN" sz="2400" b="1" dirty="0"/>
              <a:t>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case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子句中的值必须是常量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，且所有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case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子句中的值应是不同的；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default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子句是任选的；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break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语句用来在执行完一个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case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分支后使程序跳出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switch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语句块；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161352" y="-342920"/>
            <a:ext cx="7793037" cy="14620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switch</a:t>
            </a:r>
            <a:r>
              <a:rPr lang="zh-CN" altLang="en-US" dirty="0" smtClean="0"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语句有关规则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1913742" y="1793761"/>
            <a:ext cx="8288255" cy="26776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zh-CN" altLang="en-US" sz="2400" dirty="0">
                <a:solidFill>
                  <a:schemeClr val="tx1"/>
                </a:solidFill>
              </a:rPr>
              <a:t>情况一：若未找到，则执行默认</a:t>
            </a:r>
            <a:r>
              <a:rPr lang="zh-CN" altLang="en-US" sz="2400" dirty="0">
                <a:solidFill>
                  <a:schemeClr val="tx1"/>
                </a:solidFill>
              </a:rPr>
              <a:t>的</a:t>
            </a:r>
            <a:r>
              <a:rPr lang="en-US" altLang="zh-CN" sz="2400" dirty="0">
                <a:solidFill>
                  <a:schemeClr val="tx1"/>
                </a:solidFill>
              </a:rPr>
              <a:t>default</a:t>
            </a:r>
            <a:r>
              <a:rPr lang="zh-CN" altLang="en-US" sz="2400" dirty="0">
                <a:solidFill>
                  <a:schemeClr val="tx1"/>
                </a:solidFill>
              </a:rPr>
              <a:t>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zh-CN" altLang="en-US" sz="2400" dirty="0">
                <a:solidFill>
                  <a:schemeClr val="tx1"/>
                </a:solidFill>
              </a:rPr>
              <a:t>情况二：当每一个</a:t>
            </a:r>
            <a:r>
              <a:rPr lang="en-US" altLang="zh-CN" sz="2400" dirty="0">
                <a:solidFill>
                  <a:schemeClr val="tx1"/>
                </a:solidFill>
              </a:rPr>
              <a:t>case</a:t>
            </a:r>
            <a:r>
              <a:rPr lang="zh-CN" altLang="en-US" sz="2400" dirty="0">
                <a:solidFill>
                  <a:schemeClr val="tx1"/>
                </a:solidFill>
              </a:rPr>
              <a:t>都不存在</a:t>
            </a:r>
            <a:r>
              <a:rPr lang="en-US" altLang="zh-CN" sz="2400" dirty="0">
                <a:solidFill>
                  <a:schemeClr val="tx1"/>
                </a:solidFill>
              </a:rPr>
              <a:t>break</a:t>
            </a:r>
            <a:r>
              <a:rPr lang="zh-CN" altLang="en-US" sz="2400" dirty="0">
                <a:solidFill>
                  <a:schemeClr val="tx1"/>
                </a:solidFill>
              </a:rPr>
              <a:t>时，匹配成功后，从当前</a:t>
            </a:r>
            <a:r>
              <a:rPr lang="en-US" altLang="zh-CN" sz="2400" dirty="0">
                <a:solidFill>
                  <a:schemeClr val="tx1"/>
                </a:solidFill>
              </a:rPr>
              <a:t>case</a:t>
            </a:r>
            <a:r>
              <a:rPr lang="zh-CN" altLang="en-US" sz="2400" dirty="0">
                <a:solidFill>
                  <a:schemeClr val="tx1"/>
                </a:solidFill>
              </a:rPr>
              <a:t>开始，依次返回后续所有</a:t>
            </a:r>
            <a:r>
              <a:rPr lang="en-US" altLang="zh-CN" sz="2400" dirty="0">
                <a:solidFill>
                  <a:schemeClr val="tx1"/>
                </a:solidFill>
              </a:rPr>
              <a:t>case</a:t>
            </a:r>
            <a:r>
              <a:rPr lang="zh-CN" altLang="en-US" sz="2400" dirty="0">
                <a:solidFill>
                  <a:schemeClr val="tx1"/>
                </a:solidFill>
              </a:rPr>
              <a:t>的返回值。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zh-CN" altLang="en-US" sz="2400" dirty="0">
                <a:solidFill>
                  <a:schemeClr val="tx1"/>
                </a:solidFill>
              </a:rPr>
              <a:t>情况四：若当前匹配成功的</a:t>
            </a:r>
            <a:r>
              <a:rPr lang="en-US" altLang="zh-CN" sz="2400" dirty="0">
                <a:solidFill>
                  <a:schemeClr val="tx1"/>
                </a:solidFill>
              </a:rPr>
              <a:t>case</a:t>
            </a:r>
            <a:r>
              <a:rPr lang="zh-CN" altLang="en-US" sz="2400" dirty="0">
                <a:solidFill>
                  <a:schemeClr val="tx1"/>
                </a:solidFill>
              </a:rPr>
              <a:t>不存在</a:t>
            </a:r>
            <a:r>
              <a:rPr lang="en-US" altLang="zh-CN" sz="2400" dirty="0">
                <a:solidFill>
                  <a:schemeClr val="tx1"/>
                </a:solidFill>
              </a:rPr>
              <a:t>break</a:t>
            </a:r>
            <a:r>
              <a:rPr lang="zh-CN" altLang="en-US" sz="2400" dirty="0">
                <a:solidFill>
                  <a:schemeClr val="tx1"/>
                </a:solidFill>
              </a:rPr>
              <a:t>，则从当前</a:t>
            </a:r>
            <a:r>
              <a:rPr lang="en-US" altLang="zh-CN" sz="2400" dirty="0">
                <a:solidFill>
                  <a:schemeClr val="tx1"/>
                </a:solidFill>
              </a:rPr>
              <a:t>case</a:t>
            </a:r>
            <a:r>
              <a:rPr lang="zh-CN" altLang="en-US" sz="2400" dirty="0">
                <a:solidFill>
                  <a:schemeClr val="tx1"/>
                </a:solidFill>
              </a:rPr>
              <a:t>开始，依次返回后续</a:t>
            </a:r>
            <a:r>
              <a:rPr lang="en-US" altLang="zh-CN" sz="2400" dirty="0">
                <a:solidFill>
                  <a:schemeClr val="tx1"/>
                </a:solidFill>
              </a:rPr>
              <a:t>case</a:t>
            </a:r>
            <a:r>
              <a:rPr lang="zh-CN" altLang="en-US" sz="2400" dirty="0">
                <a:solidFill>
                  <a:schemeClr val="tx1"/>
                </a:solidFill>
              </a:rPr>
              <a:t>的返回值，直到遇到</a:t>
            </a:r>
            <a:r>
              <a:rPr lang="en-US" altLang="zh-CN" sz="2400" dirty="0">
                <a:solidFill>
                  <a:schemeClr val="tx1"/>
                </a:solidFill>
              </a:rPr>
              <a:t>break</a:t>
            </a:r>
            <a:r>
              <a:rPr lang="zh-CN" altLang="en-US" sz="2400" dirty="0">
                <a:solidFill>
                  <a:schemeClr val="tx1"/>
                </a:solidFill>
              </a:rPr>
              <a:t>，跳出判断。</a:t>
            </a:r>
            <a:endParaRPr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78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>
          <a:xfrm>
            <a:off x="2057400" y="11113"/>
            <a:ext cx="7162800" cy="762000"/>
          </a:xfrm>
        </p:spPr>
        <p:txBody>
          <a:bodyPr/>
          <a:lstStyle/>
          <a:p>
            <a:r>
              <a:rPr lang="zh-CN" altLang="en-US" smtClean="0"/>
              <a:t>课堂小结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 eaLnBrk="1" hangingPunct="1">
              <a:lnSpc>
                <a:spcPct val="130000"/>
              </a:lnSpc>
              <a:defRPr/>
            </a:pPr>
            <a:r>
              <a:rPr lang="en-US" altLang="zh-CN" sz="2800" dirty="0"/>
              <a:t>if</a:t>
            </a:r>
            <a:r>
              <a:rPr lang="zh-CN" altLang="en-US" sz="2800" dirty="0"/>
              <a:t>执行过程</a:t>
            </a:r>
            <a:endParaRPr lang="en-US" altLang="zh-CN" sz="2800" dirty="0"/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altLang="zh-CN" dirty="0"/>
              <a:t>if</a:t>
            </a:r>
            <a:r>
              <a:rPr lang="zh-CN" altLang="en-US" dirty="0"/>
              <a:t>是选择结构，有三个形式，它们执行是条件成立只会选一个执行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lnSpc>
                <a:spcPct val="130000"/>
              </a:lnSpc>
              <a:defRPr/>
            </a:pPr>
            <a:r>
              <a:rPr lang="en-US" altLang="zh-CN" dirty="0" smtClean="0"/>
              <a:t>switch</a:t>
            </a:r>
            <a:r>
              <a:rPr lang="zh-CN" altLang="en-US" dirty="0" smtClean="0"/>
              <a:t>执行过程</a:t>
            </a:r>
            <a:endParaRPr lang="en-US" altLang="zh-CN" dirty="0" smtClean="0"/>
          </a:p>
          <a:p>
            <a:pPr lvl="1" eaLnBrk="1" hangingPunct="1">
              <a:lnSpc>
                <a:spcPct val="130000"/>
              </a:lnSpc>
              <a:defRPr/>
            </a:pPr>
            <a:r>
              <a:rPr lang="zh-CN" altLang="en-US" dirty="0"/>
              <a:t>一、计算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zh-CN" altLang="en-US" dirty="0"/>
              <a:t>二、找</a:t>
            </a:r>
            <a:r>
              <a:rPr lang="en-US" altLang="zh-CN" dirty="0"/>
              <a:t>case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zh-CN" altLang="en-US" dirty="0"/>
              <a:t>三、从找到的</a:t>
            </a:r>
            <a:r>
              <a:rPr lang="en-US" altLang="zh-CN" dirty="0"/>
              <a:t>case</a:t>
            </a:r>
            <a:r>
              <a:rPr lang="zh-CN" altLang="en-US" dirty="0"/>
              <a:t>开始，往下全部</a:t>
            </a:r>
            <a:r>
              <a:rPr lang="zh-CN" altLang="en-US" dirty="0" smtClean="0"/>
              <a:t>执行，直到遇到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结束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语句</a:t>
            </a:r>
            <a:endParaRPr lang="zh-CN" altLang="en-US" dirty="0"/>
          </a:p>
          <a:p>
            <a:pPr lvl="1" eaLnBrk="1" hangingPunct="1">
              <a:lnSpc>
                <a:spcPct val="130000"/>
              </a:lnSpc>
              <a:defRPr/>
            </a:pPr>
            <a:r>
              <a:rPr lang="zh-CN" altLang="en-US" dirty="0"/>
              <a:t>四、若没找到</a:t>
            </a:r>
            <a:r>
              <a:rPr lang="en-US" altLang="zh-CN" dirty="0"/>
              <a:t>case</a:t>
            </a:r>
            <a:r>
              <a:rPr lang="zh-CN" altLang="en-US" dirty="0"/>
              <a:t>，则从</a:t>
            </a:r>
            <a:r>
              <a:rPr lang="en-US" altLang="zh-CN" dirty="0"/>
              <a:t>default</a:t>
            </a:r>
            <a:r>
              <a:rPr lang="zh-CN" altLang="en-US" dirty="0"/>
              <a:t>开始往下全部执行</a:t>
            </a:r>
            <a:r>
              <a:rPr lang="zh-CN" altLang="en-US" dirty="0" smtClean="0"/>
              <a:t>，若</a:t>
            </a:r>
            <a:r>
              <a:rPr lang="zh-CN" altLang="en-US" dirty="0"/>
              <a:t>没</a:t>
            </a:r>
            <a:r>
              <a:rPr lang="en-US" altLang="zh-CN" dirty="0"/>
              <a:t>default</a:t>
            </a:r>
            <a:r>
              <a:rPr lang="zh-CN" altLang="en-US" dirty="0"/>
              <a:t>则结束</a:t>
            </a:r>
            <a:r>
              <a:rPr lang="en-US" altLang="zh-CN" dirty="0"/>
              <a:t>switch</a:t>
            </a:r>
            <a:r>
              <a:rPr lang="zh-CN" altLang="en-US" dirty="0"/>
              <a:t>语句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>
          <a:xfrm>
            <a:off x="2057400" y="11113"/>
            <a:ext cx="7162800" cy="762000"/>
          </a:xfrm>
        </p:spPr>
        <p:txBody>
          <a:bodyPr/>
          <a:lstStyle/>
          <a:p>
            <a:r>
              <a:rPr lang="zh-CN" altLang="en-US" dirty="0" smtClean="0"/>
              <a:t>课堂</a:t>
            </a:r>
            <a:r>
              <a:rPr lang="zh-CN" altLang="en-US" dirty="0" smtClean="0"/>
              <a:t>小结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应用场景</a:t>
            </a:r>
            <a:endParaRPr lang="zh-CN" altLang="en-US" dirty="0" smtClean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1386103" y="1647877"/>
            <a:ext cx="9493707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FF0000"/>
                </a:solidFill>
                <a:latin typeface="+mn-lt"/>
              </a:rPr>
              <a:t>if</a:t>
            </a:r>
            <a:r>
              <a:rPr lang="zh-CN" altLang="en-US" sz="2800" dirty="0">
                <a:solidFill>
                  <a:srgbClr val="FF0000"/>
                </a:solidFill>
                <a:latin typeface="+mn-lt"/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  <a:latin typeface="+mn-lt"/>
              </a:rPr>
              <a:t>switch</a:t>
            </a:r>
            <a:r>
              <a:rPr lang="zh-CN" altLang="en-US" sz="2800" dirty="0">
                <a:solidFill>
                  <a:srgbClr val="FF0000"/>
                </a:solidFill>
                <a:latin typeface="+mn-lt"/>
              </a:rPr>
              <a:t>语句很像，具体什么场景下，应用哪个语句呢？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endParaRPr lang="en-US" altLang="zh-CN" sz="2800" dirty="0" smtClean="0">
              <a:latin typeface="+mn-lt"/>
            </a:endParaRP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zh-CN" altLang="en-US" sz="2800" dirty="0" smtClean="0">
                <a:latin typeface="+mn-lt"/>
              </a:rPr>
              <a:t>如果</a:t>
            </a:r>
            <a:r>
              <a:rPr lang="zh-CN" altLang="en-US" sz="2800" dirty="0">
                <a:latin typeface="+mn-lt"/>
              </a:rPr>
              <a:t>判断的具体数值不多，</a:t>
            </a:r>
            <a:r>
              <a:rPr lang="zh-CN" altLang="en-US" sz="2800" dirty="0" smtClean="0">
                <a:latin typeface="+mn-lt"/>
              </a:rPr>
              <a:t>而</a:t>
            </a:r>
            <a:r>
              <a:rPr lang="zh-CN" altLang="en-US" sz="2800" dirty="0">
                <a:latin typeface="+mn-lt"/>
              </a:rPr>
              <a:t>且</a:t>
            </a:r>
            <a:r>
              <a:rPr lang="zh-CN" altLang="en-US" sz="2800" dirty="0" smtClean="0">
                <a:latin typeface="+mn-lt"/>
              </a:rPr>
              <a:t>符合</a:t>
            </a:r>
            <a:r>
              <a:rPr lang="en-US" altLang="zh-CN" sz="2800" dirty="0">
                <a:latin typeface="+mn-lt"/>
              </a:rPr>
              <a:t>byte</a:t>
            </a:r>
            <a:r>
              <a:rPr lang="zh-CN" altLang="en-US" sz="2800" dirty="0">
                <a:latin typeface="+mn-lt"/>
              </a:rPr>
              <a:t>、</a:t>
            </a:r>
            <a:r>
              <a:rPr lang="en-US" sz="2800" dirty="0">
                <a:latin typeface="+mn-lt"/>
              </a:rPr>
              <a:t> </a:t>
            </a:r>
            <a:r>
              <a:rPr lang="en-US" altLang="zh-CN" sz="2800" dirty="0">
                <a:latin typeface="+mn-lt"/>
              </a:rPr>
              <a:t>short </a:t>
            </a:r>
            <a:r>
              <a:rPr lang="zh-CN" altLang="en-US" sz="2800" dirty="0">
                <a:latin typeface="+mn-lt"/>
              </a:rPr>
              <a:t>、</a:t>
            </a:r>
            <a:r>
              <a:rPr lang="en-US" altLang="zh-CN" sz="2800" dirty="0" err="1">
                <a:latin typeface="+mn-lt"/>
              </a:rPr>
              <a:t>int</a:t>
            </a:r>
            <a:r>
              <a:rPr lang="zh-CN" altLang="en-US" sz="2800" dirty="0">
                <a:latin typeface="+mn-lt"/>
              </a:rPr>
              <a:t>、</a:t>
            </a:r>
            <a:r>
              <a:rPr lang="en-US" sz="2800" dirty="0">
                <a:latin typeface="+mn-lt"/>
              </a:rPr>
              <a:t> </a:t>
            </a:r>
            <a:r>
              <a:rPr lang="en-US" altLang="zh-CN" sz="2800" dirty="0">
                <a:latin typeface="+mn-lt"/>
              </a:rPr>
              <a:t>char</a:t>
            </a:r>
            <a:r>
              <a:rPr lang="zh-CN" altLang="en-US" sz="2800" dirty="0">
                <a:latin typeface="+mn-lt"/>
              </a:rPr>
              <a:t>这四种类型。虽然两个语句都可以使用，建议使用</a:t>
            </a:r>
            <a:r>
              <a:rPr lang="en-US" altLang="zh-CN" sz="2800" dirty="0" err="1">
                <a:latin typeface="+mn-lt"/>
              </a:rPr>
              <a:t>swtich</a:t>
            </a:r>
            <a:r>
              <a:rPr lang="zh-CN" altLang="en-US" sz="2800" dirty="0">
                <a:latin typeface="+mn-lt"/>
              </a:rPr>
              <a:t>语句。因为</a:t>
            </a:r>
            <a:r>
              <a:rPr lang="zh-CN" altLang="en-US" sz="2800" dirty="0">
                <a:solidFill>
                  <a:srgbClr val="0000FF"/>
                </a:solidFill>
                <a:latin typeface="+mn-lt"/>
              </a:rPr>
              <a:t>效率稍高</a:t>
            </a:r>
            <a:r>
              <a:rPr lang="zh-CN" altLang="en-US" sz="2800" dirty="0">
                <a:latin typeface="+mn-lt"/>
              </a:rPr>
              <a:t>。</a:t>
            </a:r>
          </a:p>
          <a:p>
            <a:pPr eaLnBrk="1" hangingPunct="1"/>
            <a:endParaRPr lang="zh-CN" altLang="en-US" sz="2800" dirty="0">
              <a:latin typeface="+mn-lt"/>
            </a:endParaRP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zh-CN" altLang="en-US" sz="2800" dirty="0" smtClean="0">
                <a:latin typeface="+mn-lt"/>
              </a:rPr>
              <a:t>其他</a:t>
            </a:r>
            <a:r>
              <a:rPr lang="zh-CN" altLang="en-US" sz="2800" dirty="0">
                <a:latin typeface="+mn-lt"/>
              </a:rPr>
              <a:t>情况：对区间判断，对结果为</a:t>
            </a:r>
            <a:r>
              <a:rPr lang="en-US" altLang="zh-CN" sz="2800" dirty="0">
                <a:latin typeface="+mn-lt"/>
              </a:rPr>
              <a:t>boolean</a:t>
            </a:r>
            <a:r>
              <a:rPr lang="zh-CN" altLang="en-US" sz="2800" dirty="0">
                <a:latin typeface="+mn-lt"/>
              </a:rPr>
              <a:t>类型判断，使用</a:t>
            </a:r>
            <a:r>
              <a:rPr lang="en-US" altLang="zh-CN" sz="2800" dirty="0">
                <a:latin typeface="+mn-lt"/>
              </a:rPr>
              <a:t>if</a:t>
            </a:r>
            <a:r>
              <a:rPr lang="zh-CN" altLang="en-US" sz="2800" dirty="0">
                <a:latin typeface="+mn-lt"/>
              </a:rPr>
              <a:t>，</a:t>
            </a:r>
            <a:r>
              <a:rPr lang="en-US" altLang="zh-CN" sz="2800" dirty="0">
                <a:latin typeface="+mn-lt"/>
              </a:rPr>
              <a:t>if</a:t>
            </a:r>
            <a:r>
              <a:rPr lang="zh-CN" altLang="en-US" sz="2800" dirty="0">
                <a:latin typeface="+mn-lt"/>
              </a:rPr>
              <a:t>的使用范围更广。</a:t>
            </a:r>
          </a:p>
        </p:txBody>
      </p:sp>
    </p:spTree>
    <p:extLst>
      <p:ext uri="{BB962C8B-B14F-4D97-AF65-F5344CB8AC3E}">
        <p14:creationId xmlns:p14="http://schemas.microsoft.com/office/powerpoint/2010/main" val="133086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22755" y="1918776"/>
            <a:ext cx="6858000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089120" y="-339934"/>
            <a:ext cx="7793038" cy="1462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顺序结构</a:t>
            </a:r>
            <a:endParaRPr lang="zh-CN" altLang="en-US" dirty="0" smtClean="0"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673196" y="1230473"/>
            <a:ext cx="8208962" cy="5199824"/>
          </a:xfrm>
          <a:noFill/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顺序结构是程序中最简单最基本的流程控制，没有特定的语法结构，按照代码的先后顺序，依次执行，程序中大多数的代码都是这样执行的。总的来说：写在前面的先执行，写在后面的后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执行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marL="0" indent="0" eaLnBrk="1" hangingPunct="1">
              <a:buClr>
                <a:schemeClr val="tx1"/>
              </a:buClr>
              <a:buNone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312" y="3075154"/>
            <a:ext cx="2255657" cy="3256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089120" y="-339934"/>
            <a:ext cx="7793038" cy="1462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键盘输入数据</a:t>
            </a:r>
            <a:endParaRPr lang="zh-CN" altLang="en-US" dirty="0" smtClean="0"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673196" y="1020192"/>
            <a:ext cx="8208962" cy="5199824"/>
          </a:xfrm>
          <a:noFill/>
        </p:spPr>
        <p:txBody>
          <a:bodyPr/>
          <a:lstStyle/>
          <a:p>
            <a:pPr marL="0" indent="0" eaLnBrk="1" hangingPunct="1">
              <a:buClr>
                <a:schemeClr val="tx1"/>
              </a:buClr>
              <a:buNone/>
            </a:pPr>
            <a:r>
              <a:rPr lang="zh-CN" altLang="zh-CN" dirty="0"/>
              <a:t>之前的内容，数据都是在代码中写死的，在真正的项目实践中数据值肯定是变化的，有必要学习如何输入数据。如何输入数据呢？需要三步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0"/>
            <a:r>
              <a:rPr lang="zh-CN" altLang="zh-CN" dirty="0"/>
              <a:t>导入</a:t>
            </a:r>
            <a:r>
              <a:rPr lang="en-US" altLang="zh-CN" dirty="0" err="1"/>
              <a:t>java.util.Scanner</a:t>
            </a:r>
            <a:r>
              <a:rPr lang="zh-CN" altLang="zh-CN" dirty="0"/>
              <a:t>包；</a:t>
            </a:r>
          </a:p>
          <a:p>
            <a:pPr lvl="1"/>
            <a:r>
              <a:rPr lang="zh-CN" altLang="zh-CN" dirty="0"/>
              <a:t>语句</a:t>
            </a:r>
            <a:r>
              <a:rPr lang="en-US" altLang="zh-CN" dirty="0"/>
              <a:t>import </a:t>
            </a:r>
            <a:r>
              <a:rPr lang="en-US" altLang="zh-CN" dirty="0" err="1" smtClean="0"/>
              <a:t>java.util.Scanner</a:t>
            </a:r>
            <a:r>
              <a:rPr lang="en-US" altLang="zh-CN" dirty="0"/>
              <a:t>;</a:t>
            </a:r>
            <a:endParaRPr lang="zh-CN" altLang="zh-CN" dirty="0"/>
          </a:p>
          <a:p>
            <a:pPr lvl="1"/>
            <a:r>
              <a:rPr lang="zh-CN" altLang="zh-CN" dirty="0"/>
              <a:t>这句话要放在</a:t>
            </a:r>
            <a:r>
              <a:rPr lang="en-US" altLang="zh-CN" dirty="0"/>
              <a:t>class</a:t>
            </a:r>
            <a:r>
              <a:rPr lang="zh-CN" altLang="zh-CN" dirty="0"/>
              <a:t>定义的上面。</a:t>
            </a:r>
          </a:p>
          <a:p>
            <a:pPr lvl="0"/>
            <a:r>
              <a:rPr lang="zh-CN" altLang="zh-CN" dirty="0"/>
              <a:t>创建对象；</a:t>
            </a:r>
          </a:p>
          <a:p>
            <a:pPr lvl="1"/>
            <a:r>
              <a:rPr lang="zh-CN" altLang="zh-CN" dirty="0"/>
              <a:t>语句</a:t>
            </a:r>
            <a:r>
              <a:rPr lang="en-US" altLang="zh-CN" dirty="0"/>
              <a:t> Scanner </a:t>
            </a:r>
            <a:r>
              <a:rPr lang="en-US" altLang="zh-CN" dirty="0" err="1"/>
              <a:t>sc</a:t>
            </a:r>
            <a:r>
              <a:rPr lang="en-US" altLang="zh-CN" dirty="0"/>
              <a:t> = new Scanner(System.in);</a:t>
            </a:r>
            <a:endParaRPr lang="zh-CN" altLang="zh-CN" dirty="0"/>
          </a:p>
          <a:p>
            <a:pPr lvl="0"/>
            <a:r>
              <a:rPr lang="zh-CN" altLang="zh-CN" dirty="0"/>
              <a:t>接收数据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a = </a:t>
            </a:r>
            <a:r>
              <a:rPr lang="en-US" altLang="zh-CN" dirty="0" err="1"/>
              <a:t>sc.nextInt</a:t>
            </a:r>
            <a:r>
              <a:rPr lang="en-US" altLang="zh-CN" dirty="0"/>
              <a:t>();</a:t>
            </a:r>
            <a:endParaRPr lang="zh-CN" altLang="zh-CN" dirty="0"/>
          </a:p>
          <a:p>
            <a:pPr lvl="1"/>
            <a:r>
              <a:rPr lang="en-US" altLang="zh-CN" dirty="0"/>
              <a:t>String name = </a:t>
            </a:r>
            <a:r>
              <a:rPr lang="en-US" altLang="zh-CN" dirty="0" err="1"/>
              <a:t>sc.nextLine</a:t>
            </a:r>
            <a:r>
              <a:rPr lang="en-US" altLang="zh-CN" dirty="0" smtClean="0"/>
              <a:t>();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089120" y="-339934"/>
            <a:ext cx="7793038" cy="1462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分支语句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400711" y="1805661"/>
            <a:ext cx="10083534" cy="2808288"/>
          </a:xfrm>
          <a:noFill/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分支语句根据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一定的条件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有选择地执行或跳过特定的语句</a:t>
            </a:r>
          </a:p>
          <a:p>
            <a:pPr eaLnBrk="1" hangingPunct="1">
              <a:spcBef>
                <a:spcPct val="6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Java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分支语句分类</a:t>
            </a:r>
          </a:p>
          <a:p>
            <a:pPr lvl="1" eaLnBrk="1" hangingPunct="1"/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if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语句</a:t>
            </a:r>
          </a:p>
          <a:p>
            <a:pPr lvl="1" eaLnBrk="1" hangingPunct="1"/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switch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语句</a:t>
            </a:r>
          </a:p>
          <a:p>
            <a:pPr eaLnBrk="1" hangingPunct="1">
              <a:buFontTx/>
              <a:buNone/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057400" y="11113"/>
            <a:ext cx="7162800" cy="762000"/>
          </a:xfrm>
        </p:spPr>
        <p:txBody>
          <a:bodyPr/>
          <a:lstStyle/>
          <a:p>
            <a:r>
              <a:rPr lang="en-US" altLang="zh-CN" smtClean="0"/>
              <a:t>if</a:t>
            </a:r>
            <a:r>
              <a:rPr lang="zh-CN" altLang="en-US" smtClean="0"/>
              <a:t>语句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808" y="1151315"/>
            <a:ext cx="3247173" cy="4904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057400" y="11113"/>
            <a:ext cx="7162800" cy="762000"/>
          </a:xfrm>
        </p:spPr>
        <p:txBody>
          <a:bodyPr/>
          <a:lstStyle/>
          <a:p>
            <a:r>
              <a:rPr lang="en-US" altLang="zh-CN" smtClean="0"/>
              <a:t>if</a:t>
            </a:r>
            <a:r>
              <a:rPr lang="zh-CN" altLang="en-US" smtClean="0"/>
              <a:t>语句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685441" y="1061417"/>
            <a:ext cx="4176464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if</a:t>
            </a: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语句三</a:t>
            </a:r>
            <a:r>
              <a:rPr lang="zh-CN" altLang="en-US" sz="2800" b="1" dirty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种格式</a:t>
            </a: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sz="2800" b="1" dirty="0" smtClean="0">
              <a:solidFill>
                <a:srgbClr val="C000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zh-CN" altLang="en-US" sz="20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如果大括号里只有一句，可以省略</a:t>
            </a:r>
            <a:endParaRPr lang="en-US" altLang="zh-CN" sz="2000" b="1" dirty="0" smtClean="0">
              <a:solidFill>
                <a:srgbClr val="C000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1.  if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true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的条件表达式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){</a:t>
            </a:r>
            <a:endParaRPr lang="en-US" altLang="zh-CN" b="1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执行代码块；</a:t>
            </a:r>
          </a:p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    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}</a:t>
            </a:r>
            <a:endParaRPr lang="en-US" altLang="zh-CN" b="1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en-US" altLang="zh-CN" b="1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2.  if(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条件表达式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){</a:t>
            </a:r>
          </a:p>
          <a:p>
            <a:pPr eaLnBrk="1" hangingPunct="1"/>
            <a:r>
              <a:rPr lang="en-US" b="1" dirty="0">
                <a:latin typeface="+mn-lt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执行代码块；</a:t>
            </a:r>
          </a:p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     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    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else{</a:t>
            </a:r>
          </a:p>
          <a:p>
            <a:pPr eaLnBrk="1" hangingPunct="1"/>
            <a:r>
              <a:rPr lang="en-US" b="1" dirty="0">
                <a:latin typeface="+mn-lt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执行代码块；</a:t>
            </a:r>
          </a:p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     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}</a:t>
            </a:r>
            <a:endParaRPr lang="en-US" altLang="zh-CN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6233864" y="1830858"/>
            <a:ext cx="3602038" cy="4124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3.  if(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条件表达式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){</a:t>
            </a:r>
          </a:p>
          <a:p>
            <a:pPr eaLnBrk="1" hangingPunct="1"/>
            <a:r>
              <a:rPr lang="en-US" b="1" dirty="0">
                <a:latin typeface="+mn-lt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执行代码块；</a:t>
            </a:r>
          </a:p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     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     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else if (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条件表达式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){</a:t>
            </a:r>
          </a:p>
          <a:p>
            <a:pPr eaLnBrk="1" hangingPunct="1"/>
            <a:r>
              <a:rPr lang="en-US" b="1" dirty="0">
                <a:latin typeface="+mn-lt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执行代码块；</a:t>
            </a:r>
          </a:p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     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itchFamily="2" charset="-122"/>
                <a:cs typeface="Times New Roman" pitchFamily="18" charset="0"/>
              </a:rPr>
              <a:t>……</a:t>
            </a:r>
          </a:p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else{</a:t>
            </a:r>
          </a:p>
          <a:p>
            <a:pPr eaLnBrk="1" hangingPunct="1"/>
            <a:r>
              <a:rPr lang="en-US" b="1" dirty="0">
                <a:latin typeface="+mn-lt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执行代码块；</a:t>
            </a:r>
          </a:p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/>
            <a:endParaRPr lang="zh-CN" altLang="en-US" sz="2200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1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2057400" y="11113"/>
            <a:ext cx="7162800" cy="762000"/>
          </a:xfrm>
        </p:spPr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325464" y="1007389"/>
            <a:ext cx="11696054" cy="5638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4000" dirty="0" smtClean="0"/>
              <a:t>案例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：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请</a:t>
            </a:r>
            <a:r>
              <a:rPr lang="zh-CN" altLang="en-US" sz="4000" dirty="0"/>
              <a:t>选择是否上晚自习</a:t>
            </a:r>
            <a:r>
              <a:rPr lang="en-US" altLang="zh-CN" sz="4000" dirty="0"/>
              <a:t>? 1:</a:t>
            </a:r>
            <a:r>
              <a:rPr lang="zh-CN" altLang="en-US" sz="4000" dirty="0"/>
              <a:t>上晚自习，其他值</a:t>
            </a:r>
            <a:r>
              <a:rPr lang="en-US" altLang="zh-CN" sz="4000" dirty="0" smtClean="0"/>
              <a:t>:</a:t>
            </a:r>
            <a:r>
              <a:rPr lang="zh-CN" altLang="en-US" sz="4000" dirty="0" smtClean="0"/>
              <a:t>不要求</a:t>
            </a:r>
            <a:endParaRPr lang="en-US" altLang="zh-CN" sz="4000" dirty="0" smtClean="0"/>
          </a:p>
          <a:p>
            <a:pPr marL="0" indent="0">
              <a:buNone/>
            </a:pPr>
            <a:endParaRPr lang="en-US" altLang="zh-CN" sz="4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24" y="2971945"/>
            <a:ext cx="10733333" cy="10380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24" y="4690019"/>
            <a:ext cx="10600000" cy="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4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2057400" y="11113"/>
            <a:ext cx="7162800" cy="762000"/>
          </a:xfrm>
        </p:spPr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402955" y="914400"/>
            <a:ext cx="11515241" cy="5638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4000" dirty="0"/>
              <a:t>案例</a:t>
            </a:r>
            <a:r>
              <a:rPr lang="en-US" altLang="zh-CN" sz="4000" dirty="0"/>
              <a:t>2</a:t>
            </a:r>
            <a:r>
              <a:rPr lang="zh-CN" altLang="en-US" sz="4000" dirty="0"/>
              <a:t>：</a:t>
            </a:r>
            <a:endParaRPr lang="en-US" altLang="zh-CN" sz="4000" dirty="0"/>
          </a:p>
          <a:p>
            <a:pPr marL="0" indent="0">
              <a:buNone/>
            </a:pPr>
            <a:r>
              <a:rPr lang="zh-CN" altLang="en-US" sz="4000" dirty="0"/>
              <a:t>请选择是否上晚自习</a:t>
            </a:r>
            <a:r>
              <a:rPr lang="en-US" altLang="zh-CN" sz="4000" dirty="0"/>
              <a:t>? 1:</a:t>
            </a:r>
            <a:r>
              <a:rPr lang="zh-CN" altLang="en-US" sz="4000" dirty="0"/>
              <a:t>上晚自习，其他值</a:t>
            </a:r>
            <a:r>
              <a:rPr lang="en-US" altLang="zh-CN" sz="4000" dirty="0"/>
              <a:t>:</a:t>
            </a:r>
            <a:r>
              <a:rPr lang="zh-CN" altLang="en-US" sz="4000" dirty="0"/>
              <a:t>不上，</a:t>
            </a:r>
            <a:r>
              <a:rPr lang="en-US" altLang="zh-CN" sz="4000" dirty="0"/>
              <a:t>happy</a:t>
            </a:r>
          </a:p>
          <a:p>
            <a:pPr marL="0" indent="0">
              <a:buNone/>
            </a:pP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从</a:t>
            </a:r>
            <a:r>
              <a:rPr lang="zh-CN" altLang="en-US" sz="4000" dirty="0"/>
              <a:t>键盘上输入两个数字</a:t>
            </a:r>
            <a:r>
              <a:rPr lang="en-US" altLang="zh-CN" sz="4000" dirty="0" err="1"/>
              <a:t>a，b</a:t>
            </a:r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/>
              <a:t>a&gt;=b,</a:t>
            </a:r>
            <a:r>
              <a:rPr lang="zh-CN" altLang="en-US" sz="4000" dirty="0"/>
              <a:t>输出</a:t>
            </a:r>
            <a:r>
              <a:rPr lang="en-US" altLang="zh-CN" sz="4000" dirty="0"/>
              <a:t>a</a:t>
            </a:r>
            <a:r>
              <a:rPr lang="zh-CN" altLang="en-US" sz="4000" dirty="0"/>
              <a:t>大于等于</a:t>
            </a:r>
            <a:r>
              <a:rPr lang="en-US" altLang="zh-CN" sz="4000" dirty="0"/>
              <a:t>b</a:t>
            </a:r>
          </a:p>
          <a:p>
            <a:pPr marL="0" indent="0">
              <a:buNone/>
            </a:pPr>
            <a:r>
              <a:rPr lang="en-US" altLang="zh-CN" sz="4000" dirty="0"/>
              <a:t>a&lt;b</a:t>
            </a:r>
            <a:r>
              <a:rPr lang="zh-CN" altLang="en-US" sz="4000" dirty="0"/>
              <a:t>，</a:t>
            </a:r>
            <a:r>
              <a:rPr lang="zh-CN" altLang="en-US" sz="4000" dirty="0"/>
              <a:t>输出</a:t>
            </a:r>
            <a:r>
              <a:rPr lang="en-US" altLang="zh-CN" sz="4000" dirty="0"/>
              <a:t>a</a:t>
            </a:r>
            <a:r>
              <a:rPr lang="zh-CN" altLang="en-US" sz="4000" dirty="0"/>
              <a:t>小于</a:t>
            </a:r>
            <a:r>
              <a:rPr lang="en-US" altLang="zh-CN" sz="4000" dirty="0"/>
              <a:t>b</a:t>
            </a:r>
            <a:endParaRPr lang="en-US" altLang="zh-CN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主题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ppt主题_希望是最后一版</Template>
  <TotalTime>1399</TotalTime>
  <Words>1372</Words>
  <Application>Microsoft Office PowerPoint</Application>
  <PresentationFormat>宽屏</PresentationFormat>
  <Paragraphs>199</Paragraphs>
  <Slides>24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 Unicode MS</vt:lpstr>
      <vt:lpstr>华文细黑</vt:lpstr>
      <vt:lpstr>宋体</vt:lpstr>
      <vt:lpstr>微软雅黑</vt:lpstr>
      <vt:lpstr>Arial</vt:lpstr>
      <vt:lpstr>Calibri</vt:lpstr>
      <vt:lpstr>Times New Roman</vt:lpstr>
      <vt:lpstr>Wingdings</vt:lpstr>
      <vt:lpstr>ppt主题</vt:lpstr>
      <vt:lpstr>6_自定义设计方案</vt:lpstr>
      <vt:lpstr>顺序结构及条件结构 </vt:lpstr>
      <vt:lpstr>本章内容</vt:lpstr>
      <vt:lpstr>顺序结构</vt:lpstr>
      <vt:lpstr>键盘输入数据</vt:lpstr>
      <vt:lpstr>分支语句</vt:lpstr>
      <vt:lpstr>if语句</vt:lpstr>
      <vt:lpstr>if语句</vt:lpstr>
      <vt:lpstr>if语句</vt:lpstr>
      <vt:lpstr>if语句</vt:lpstr>
      <vt:lpstr>if语句</vt:lpstr>
      <vt:lpstr>if语句练习</vt:lpstr>
      <vt:lpstr>if语句练习</vt:lpstr>
      <vt:lpstr>if语句</vt:lpstr>
      <vt:lpstr>if语句练习</vt:lpstr>
      <vt:lpstr>if语句练习</vt:lpstr>
      <vt:lpstr>switch语句</vt:lpstr>
      <vt:lpstr>switch语句练习</vt:lpstr>
      <vt:lpstr>switch语句练习</vt:lpstr>
      <vt:lpstr>switch语句</vt:lpstr>
      <vt:lpstr>switch语句有关规则</vt:lpstr>
      <vt:lpstr>switch语句有关规则</vt:lpstr>
      <vt:lpstr>课堂小结</vt:lpstr>
      <vt:lpstr>课堂小结—应用场景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Java常用类-String</dc:title>
  <dc:creator>yl</dc:creator>
  <cp:lastModifiedBy>HP</cp:lastModifiedBy>
  <cp:revision>379</cp:revision>
  <dcterms:created xsi:type="dcterms:W3CDTF">2016-02-04T08:27:00Z</dcterms:created>
  <dcterms:modified xsi:type="dcterms:W3CDTF">2019-01-02T10:18:45Z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