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86" r:id="rId4"/>
    <p:sldId id="387" r:id="rId5"/>
    <p:sldId id="389" r:id="rId6"/>
    <p:sldId id="390" r:id="rId7"/>
    <p:sldId id="392" r:id="rId8"/>
    <p:sldId id="397" r:id="rId9"/>
    <p:sldId id="398" r:id="rId10"/>
    <p:sldId id="399" r:id="rId11"/>
    <p:sldId id="400" r:id="rId12"/>
    <p:sldId id="402" r:id="rId13"/>
    <p:sldId id="403" r:id="rId14"/>
    <p:sldId id="259" r:id="rId1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FF"/>
    <a:srgbClr val="FF66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4" autoAdjust="0"/>
    <p:restoredTop sz="92626" autoAdjust="0"/>
  </p:normalViewPr>
  <p:slideViewPr>
    <p:cSldViewPr snapToGrid="0">
      <p:cViewPr varScale="1">
        <p:scale>
          <a:sx n="69" d="100"/>
          <a:sy n="69" d="100"/>
        </p:scale>
        <p:origin x="672" y="60"/>
      </p:cViewPr>
      <p:guideLst>
        <p:guide orient="horz" pos="2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B698C-8090-4E81-8CCC-9C2A2E244FA8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C57ED-3BB1-4EED-85C5-A019A7D02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287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CE3326E-2871-46E2-86EC-374E934A9C6B}" type="slidenum">
              <a:rPr lang="en-US" altLang="zh-CN" smtClean="0"/>
              <a:t>3</a:t>
            </a:fld>
            <a:endParaRPr lang="en-US" altLang="zh-CN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240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6CABA9A-2FDC-49AD-8BD8-4CEFD6524DCE}" type="slidenum">
              <a:rPr lang="en-US" altLang="zh-CN" smtClean="0"/>
              <a:t>4</a:t>
            </a:fld>
            <a:endParaRPr lang="en-US" altLang="zh-CN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语文课文抄</a:t>
            </a:r>
            <a:r>
              <a:rPr lang="en-US" altLang="zh-CN" smtClean="0">
                <a:latin typeface="Arial" panose="020B0604020202020204" pitchFamily="34" charset="0"/>
              </a:rPr>
              <a:t>10</a:t>
            </a:r>
            <a:r>
              <a:rPr lang="zh-CN" altLang="en-US" smtClean="0">
                <a:latin typeface="Arial" panose="020B0604020202020204" pitchFamily="34" charset="0"/>
              </a:rPr>
              <a:t>遍</a:t>
            </a:r>
            <a:endParaRPr lang="en-US" altLang="zh-CN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1+2+3+4+5+6+7+8+9+10</a:t>
            </a:r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139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C62E9CC-B8E5-478A-982D-B543D9FC2A75}" type="slidenum">
              <a:rPr lang="en-US" altLang="zh-CN" smtClean="0"/>
              <a:t>5</a:t>
            </a:fld>
            <a:endParaRPr lang="en-US" altLang="zh-CN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821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E9C64D1-E5E3-4B21-9625-C736D225B8F0}" type="slidenum">
              <a:rPr lang="en-US" altLang="zh-CN" smtClean="0"/>
              <a:t>6</a:t>
            </a:fld>
            <a:endParaRPr lang="en-US" altLang="zh-CN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Scanner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Scanner(System.</a:t>
            </a:r>
            <a:r>
              <a:rPr lang="en-US" altLang="zh-CN" sz="1200" b="1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in);</a:t>
            </a:r>
          </a:p>
          <a:p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count = 0;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(count &lt; 10) {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CN" alt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"+count+"</a:t>
            </a:r>
            <a:r>
              <a:rPr lang="zh-CN" alt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次输出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abc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count++;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774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Scanner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Scanner(System.</a:t>
            </a:r>
            <a:r>
              <a:rPr lang="en-US" altLang="zh-CN" sz="1200" b="1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正数的个数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count1 = 0;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负数的个数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count2 = 0;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input =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sc.nextInt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(input != 0)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(input &gt; 0)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count1++;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count2++;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input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sc.nextInt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CN" alt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正数的个数为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count1 + "," + "</a:t>
            </a:r>
            <a:r>
              <a:rPr lang="zh-CN" alt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负数的个数为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count2);</a:t>
            </a:r>
          </a:p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50988FF-F155-4950-8DF6-4EE1A7E1334D}" type="slidenum">
              <a:rPr kumimoji="0" lang="en-US" altLang="zh-CN" sz="1200" smtClean="0">
                <a:solidFill>
                  <a:schemeClr val="tx1"/>
                </a:solidFill>
              </a:rPr>
              <a:t>7</a:t>
            </a:fld>
            <a:endParaRPr kumimoji="0" lang="en-US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729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C5CD34-DB5A-4D76-A5F3-6007D5CEF53F}" type="slidenum">
              <a:rPr lang="en-US" altLang="zh-CN" smtClean="0"/>
              <a:t>8</a:t>
            </a:fld>
            <a:endParaRPr lang="en-US" altLang="zh-CN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504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3C47FFB-B644-4EC3-9528-CFC94796A863}" type="slidenum">
              <a:rPr lang="en-US" altLang="zh-CN" smtClean="0"/>
              <a:t>9</a:t>
            </a:fld>
            <a:endParaRPr lang="en-US" altLang="zh-CN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784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9ED3EF-1CF4-4FDE-BF14-C4704B0218A4}" type="slidenum">
              <a:rPr lang="en-US" altLang="zh-CN" smtClean="0"/>
              <a:t>10</a:t>
            </a:fld>
            <a:endParaRPr lang="en-US" altLang="zh-CN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比较与</a:t>
            </a:r>
            <a:r>
              <a:rPr lang="en-US" altLang="zh-CN" dirty="0" smtClean="0">
                <a:latin typeface="Arial" panose="020B0604020202020204" pitchFamily="34" charset="0"/>
              </a:rPr>
              <a:t>while</a:t>
            </a:r>
            <a:r>
              <a:rPr lang="zh-CN" altLang="en-US" dirty="0" smtClean="0">
                <a:latin typeface="Arial" panose="020B0604020202020204" pitchFamily="34" charset="0"/>
              </a:rPr>
              <a:t>不同</a:t>
            </a:r>
            <a:r>
              <a:rPr lang="en-US" altLang="zh-CN" dirty="0" smtClean="0">
                <a:latin typeface="Arial" panose="020B0604020202020204" pitchFamily="34" charset="0"/>
              </a:rPr>
              <a:t>https://howsecureismypassword.net/</a:t>
            </a:r>
          </a:p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密码安全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eaLnBrk="1" hangingPunct="1"/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Scanner 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Scanner(System.</a:t>
            </a:r>
            <a:r>
              <a:rPr lang="en-US" altLang="zh-CN" sz="1200" b="1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in);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sc.nextLine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pwd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sc.nextLine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("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admin".equals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uname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&amp;&amp; "123".equals(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pwd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)){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CN" alt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登录成功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CN" alt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请重新输入：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while(true);</a:t>
            </a:r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302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"/>
            <a:ext cx="27432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"/>
            <a:ext cx="80264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838268"/>
            <a:ext cx="105156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9600" y="0"/>
            <a:ext cx="84328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"/>
            <a:ext cx="27432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"/>
            <a:ext cx="80264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47" y="0"/>
            <a:ext cx="8331107" cy="762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0"/>
            <a:ext cx="955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8738"/>
            <a:ext cx="3621617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6967" y="0"/>
            <a:ext cx="843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0"/>
            <a:ext cx="109728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1" y="71438"/>
            <a:ext cx="1521884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203200" y="6170613"/>
            <a:ext cx="1786467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75560" y="1328103"/>
            <a:ext cx="7280910" cy="2387600"/>
          </a:xfrm>
        </p:spPr>
        <p:txBody>
          <a:bodyPr/>
          <a:lstStyle/>
          <a:p>
            <a:r>
              <a:rPr>
                <a:latin typeface="+mj-ea"/>
              </a:rPr>
              <a:t>while和do while循环结构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1113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zh-CN" smtClean="0"/>
              <a:t>do-while</a:t>
            </a:r>
            <a:r>
              <a:rPr lang="zh-CN" altLang="en-US" smtClean="0"/>
              <a:t>循环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do-while</a:t>
            </a:r>
            <a:r>
              <a:rPr lang="zh-CN" altLang="zh-CN" dirty="0" smtClean="0"/>
              <a:t>循环的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pPr marL="342900" lvl="1" indent="-342900">
              <a:defRPr/>
            </a:pPr>
            <a:r>
              <a:rPr lang="zh-CN" altLang="en-US" sz="2800" b="1" dirty="0"/>
              <a:t>练习</a:t>
            </a:r>
            <a:endParaRPr lang="en-US" altLang="zh-CN" sz="2800" b="1" dirty="0"/>
          </a:p>
          <a:p>
            <a:pPr marL="0" lvl="1" indent="0">
              <a:buNone/>
              <a:defRPr/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、计算</a:t>
            </a:r>
            <a:r>
              <a:rPr lang="en-US" altLang="zh-CN" sz="2800" b="1" dirty="0"/>
              <a:t>1-100</a:t>
            </a:r>
            <a:r>
              <a:rPr lang="zh-CN" altLang="en-US" sz="2800" b="1" dirty="0"/>
              <a:t>之间的和</a:t>
            </a:r>
            <a:endParaRPr lang="en-US" altLang="zh-CN" sz="2800" b="1" dirty="0"/>
          </a:p>
          <a:p>
            <a:pPr marL="0" lvl="1" indent="0">
              <a:buNone/>
              <a:defRPr/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、使用</a:t>
            </a:r>
            <a:r>
              <a:rPr lang="en-US" altLang="zh-CN" sz="2800" b="1" dirty="0"/>
              <a:t>do-while</a:t>
            </a:r>
            <a:r>
              <a:rPr lang="zh-CN" altLang="en-US" sz="2800" b="1" dirty="0"/>
              <a:t>循环方式打印</a:t>
            </a:r>
            <a:r>
              <a:rPr lang="en-US" altLang="zh-CN" sz="2800" b="1" dirty="0"/>
              <a:t>100</a:t>
            </a:r>
            <a:r>
              <a:rPr lang="zh-CN" altLang="en-US" sz="2800" b="1" dirty="0"/>
              <a:t>以内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的</a:t>
            </a:r>
            <a:r>
              <a:rPr lang="zh-CN" altLang="en-US" sz="2800" b="1" dirty="0"/>
              <a:t>倍数</a:t>
            </a:r>
            <a:endParaRPr lang="en-US" altLang="zh-CN" sz="2800" b="1" dirty="0"/>
          </a:p>
          <a:p>
            <a:pPr marL="0" lvl="1" indent="0">
              <a:buNone/>
              <a:defRPr/>
            </a:pPr>
            <a:r>
              <a:rPr lang="en-US" altLang="zh-CN" sz="2800" b="1" dirty="0"/>
              <a:t>3</a:t>
            </a:r>
            <a:r>
              <a:rPr lang="en-US" altLang="zh-CN" sz="2800" b="1" dirty="0"/>
              <a:t>、</a:t>
            </a:r>
            <a:r>
              <a:rPr lang="zh-CN" altLang="en-US" sz="2800" b="1" dirty="0"/>
              <a:t>要求用户输入用户名和密码，只要不是</a:t>
            </a:r>
            <a:r>
              <a:rPr lang="en-US" altLang="zh-CN" sz="2800" b="1" dirty="0"/>
              <a:t>admin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111</a:t>
            </a:r>
            <a:r>
              <a:rPr lang="zh-CN" altLang="en-US" sz="2800" b="1" dirty="0"/>
              <a:t>就提示用户名或密码不正确，请重新输入。正确时结束循环，提示登陆成功</a:t>
            </a:r>
            <a:endParaRPr lang="en-US" altLang="zh-CN" sz="2800" b="1" dirty="0"/>
          </a:p>
          <a:p>
            <a:pPr marL="0" lvl="1" indent="0">
              <a:buNone/>
              <a:defRPr/>
            </a:pP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do-while</a:t>
            </a:r>
            <a:r>
              <a:rPr lang="zh-CN" altLang="zh-CN"/>
              <a:t>流程图</a:t>
            </a:r>
          </a:p>
        </p:txBody>
      </p:sp>
      <p:graphicFrame>
        <p:nvGraphicFramePr>
          <p:cNvPr id="4" name="对象 -2147482610"/>
          <p:cNvGraphicFramePr>
            <a:graphicFrameLocks noChangeAspect="1"/>
          </p:cNvGraphicFramePr>
          <p:nvPr/>
        </p:nvGraphicFramePr>
        <p:xfrm>
          <a:off x="4214496" y="1121411"/>
          <a:ext cx="2974975" cy="4623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r:id="rId3" imgW="2260600" imgH="3505200" progId="Visio.Drawing.15">
                  <p:embed/>
                </p:oleObj>
              </mc:Choice>
              <mc:Fallback>
                <p:oleObj r:id="rId3" imgW="2260600" imgH="350520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4496" y="1121411"/>
                        <a:ext cx="2974975" cy="46234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while</a:t>
            </a:r>
            <a:r>
              <a:rPr lang="zh-CN" altLang="en-US"/>
              <a:t>与</a:t>
            </a:r>
            <a:r>
              <a:rPr lang="en-US" altLang="zh-CN"/>
              <a:t>do-while</a:t>
            </a:r>
            <a:r>
              <a:rPr lang="zh-CN" altLang="en-US"/>
              <a:t>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1）do…while循环至少会执行一次循环体；</a:t>
            </a:r>
          </a:p>
          <a:p>
            <a:r>
              <a:rPr lang="zh-CN" altLang="en-US" dirty="0"/>
              <a:t>2）while循环只有在条件成立的时候才执行循环体。	</a:t>
            </a:r>
            <a:endParaRPr lang="en-US" altLang="zh-CN" dirty="0" smtClean="0"/>
          </a:p>
          <a:p>
            <a:r>
              <a:rPr lang="zh-CN" altLang="en-US" dirty="0"/>
              <a:t>也</a:t>
            </a:r>
            <a:r>
              <a:rPr lang="zh-CN" altLang="en-US" dirty="0" smtClean="0"/>
              <a:t>可以这样表述：do</a:t>
            </a:r>
            <a:r>
              <a:rPr lang="zh-CN" altLang="en-US" dirty="0"/>
              <a:t>…</a:t>
            </a:r>
            <a:r>
              <a:rPr lang="zh-CN" altLang="en-US" dirty="0" smtClean="0"/>
              <a:t>while先执行后判断，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先判断后执行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22755" y="1918776"/>
            <a:ext cx="6858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3829" y="-44244"/>
            <a:ext cx="8229600" cy="986452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本章内容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3904" y="1391873"/>
            <a:ext cx="7278901" cy="1255793"/>
          </a:xfrm>
        </p:spPr>
        <p:txBody>
          <a:bodyPr>
            <a:noAutofit/>
          </a:bodyPr>
          <a:lstStyle/>
          <a:p>
            <a:r>
              <a:rPr lang="en-US" altLang="zh-CN" sz="3200" b="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while</a:t>
            </a:r>
            <a:r>
              <a:rPr lang="zh-CN" altLang="en-US" sz="3200" b="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循环</a:t>
            </a:r>
            <a:r>
              <a:rPr lang="zh-CN" altLang="en-US" sz="3200" b="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结构</a:t>
            </a:r>
          </a:p>
          <a:p>
            <a:r>
              <a:rPr lang="en-US" altLang="zh-CN" sz="3200" b="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do-while</a:t>
            </a:r>
            <a:r>
              <a:rPr lang="zh-CN" altLang="zh-CN" sz="3200" b="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循环结构</a:t>
            </a:r>
            <a:endParaRPr lang="zh-CN" altLang="zh-CN" sz="3200" b="0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marL="0" indent="0">
              <a:buNone/>
            </a:pPr>
            <a:endParaRPr lang="en-US" altLang="zh-CN" sz="3200" b="0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5772018" y="1953734"/>
            <a:ext cx="3207300" cy="14289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循环语句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40666" y="1394554"/>
            <a:ext cx="9144000" cy="3149737"/>
          </a:xfrm>
        </p:spPr>
        <p:txBody>
          <a:bodyPr/>
          <a:lstStyle/>
          <a:p>
            <a:pPr marL="0" indent="457200" eaLnBrk="1" hangingPunct="1">
              <a:buNone/>
            </a:pPr>
            <a:r>
              <a:rPr lang="zh-CN" altLang="en-US" dirty="0" smtClean="0"/>
              <a:t>我们前面接触了顺序、分支语句，这些也都是我们现实生活中经常遇到的做事方式，那么我们现实生活中还会有什么样的做事方式呢？</a:t>
            </a:r>
            <a:endParaRPr lang="en-US" altLang="zh-CN" dirty="0" smtClean="0"/>
          </a:p>
          <a:p>
            <a:pPr marL="0" indent="457200" eaLnBrk="1" hangingPunct="1">
              <a:buNone/>
            </a:pPr>
            <a:r>
              <a:rPr lang="zh-CN" altLang="en-US" dirty="0" smtClean="0"/>
              <a:t>我们经常需要重复做一些事情，比如</a:t>
            </a:r>
            <a:r>
              <a:rPr lang="zh-CN" altLang="en-US" dirty="0" smtClean="0"/>
              <a:t>：无线循环，每次循环接收一次请求数据，直到某个标识结束；对某些信息做有规律的运算，或信息的显示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循环语句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17418" y="1246909"/>
            <a:ext cx="9144000" cy="2576946"/>
          </a:xfrm>
        </p:spPr>
        <p:txBody>
          <a:bodyPr/>
          <a:lstStyle/>
          <a:p>
            <a:pPr marL="0" indent="457200" eaLnBrk="1" hangingPunct="1">
              <a:buNone/>
            </a:pPr>
            <a:r>
              <a:rPr lang="zh-CN" altLang="en-US" dirty="0" smtClean="0"/>
              <a:t>循环</a:t>
            </a:r>
            <a:r>
              <a:rPr lang="zh-CN" altLang="en-US" dirty="0" smtClean="0"/>
              <a:t>语句是</a:t>
            </a:r>
            <a:r>
              <a:rPr lang="zh-CN" altLang="en-US" dirty="0" smtClean="0"/>
              <a:t>指在</a:t>
            </a:r>
            <a:r>
              <a:rPr lang="zh-CN" altLang="en-US" dirty="0" smtClean="0">
                <a:solidFill>
                  <a:srgbClr val="FF0000"/>
                </a:solidFill>
              </a:rPr>
              <a:t>循环条件满足的情况下，</a:t>
            </a:r>
            <a:r>
              <a:rPr lang="zh-CN" altLang="en-US" dirty="0" smtClean="0">
                <a:solidFill>
                  <a:srgbClr val="0070C0"/>
                </a:solidFill>
              </a:rPr>
              <a:t>重复执行一组代码块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00B050"/>
                </a:solidFill>
              </a:rPr>
              <a:t>直至循环条件不再满足</a:t>
            </a:r>
            <a:r>
              <a:rPr lang="zh-CN" altLang="en-US" dirty="0" smtClean="0"/>
              <a:t>或都遇到跳转语句</a:t>
            </a:r>
            <a:endParaRPr lang="en-US" altLang="zh-CN" dirty="0" smtClean="0"/>
          </a:p>
          <a:p>
            <a:pPr marL="0" indent="457200" eaLnBrk="1" hangingPunct="1">
              <a:buNone/>
            </a:pPr>
            <a:r>
              <a:rPr lang="en-US" altLang="zh-CN" dirty="0" smtClean="0"/>
              <a:t>java</a:t>
            </a:r>
            <a:r>
              <a:rPr lang="zh-CN" altLang="en-US" dirty="0" smtClean="0"/>
              <a:t>中用于实现循环的语句有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do-while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for</a:t>
            </a:r>
            <a:endParaRPr lang="en-US" altLang="zh-CN" dirty="0"/>
          </a:p>
          <a:p>
            <a:pPr marL="0" indent="457200" eaLnBrk="1" hangingPunct="1">
              <a:buNone/>
            </a:pPr>
            <a:r>
              <a:rPr lang="zh-CN" altLang="en-US" dirty="0" smtClean="0"/>
              <a:t>本节课我们主要讲解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while</a:t>
            </a:r>
            <a:r>
              <a:rPr lang="zh-CN" altLang="en-US" smtClean="0"/>
              <a:t>循环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74618" y="1205345"/>
            <a:ext cx="8229600" cy="490696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while</a:t>
            </a:r>
            <a:r>
              <a:rPr lang="zh-CN" altLang="zh-CN" dirty="0" smtClean="0"/>
              <a:t>循环的语法</a:t>
            </a:r>
            <a:endParaRPr lang="en-US" altLang="zh-CN" dirty="0" smtClean="0"/>
          </a:p>
          <a:p>
            <a:pPr marL="400050" lvl="1" indent="0" eaLnBrk="1" hangingPunct="1">
              <a:buNone/>
            </a:pPr>
            <a:r>
              <a:rPr lang="en-US" altLang="zh-CN" dirty="0" smtClean="0"/>
              <a:t>while ( </a:t>
            </a:r>
            <a:r>
              <a:rPr lang="zh-CN" altLang="zh-CN" dirty="0" smtClean="0">
                <a:solidFill>
                  <a:srgbClr val="FF0000"/>
                </a:solidFill>
              </a:rPr>
              <a:t>条件表达式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pPr marL="400050" lvl="1" indent="0" eaLnBrk="1" hangingPunct="1">
              <a:buNone/>
            </a:pPr>
            <a:r>
              <a:rPr lang="en-US" altLang="zh-CN" dirty="0" smtClean="0"/>
              <a:t>{</a:t>
            </a:r>
            <a:endParaRPr lang="zh-CN" altLang="zh-CN" dirty="0" smtClean="0"/>
          </a:p>
          <a:p>
            <a:pPr marL="400050" lvl="1" indent="0" eaLnBrk="1" hangingPunct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>
                <a:solidFill>
                  <a:srgbClr val="FF0000"/>
                </a:solidFill>
              </a:rPr>
              <a:t>循环体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</a:p>
          <a:p>
            <a:pPr marL="400050" lvl="1" indent="0" eaLnBrk="1" hangingPunct="1">
              <a:buNone/>
            </a:pPr>
            <a:r>
              <a:rPr lang="en-US" altLang="zh-CN" dirty="0" smtClean="0"/>
              <a:t>}</a:t>
            </a:r>
          </a:p>
          <a:p>
            <a:pPr marL="400050" lvl="1" indent="0" eaLnBrk="1" hangingPunct="1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注意：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00050" lvl="1" indent="0" eaLnBrk="1" hangingPunct="1">
              <a:buNone/>
            </a:pPr>
            <a:r>
              <a:rPr lang="zh-CN" altLang="en-US" dirty="0" smtClean="0"/>
              <a:t>当条件表达式的结果为</a:t>
            </a:r>
            <a:r>
              <a:rPr lang="zh-CN" altLang="en-US" dirty="0" smtClean="0">
                <a:solidFill>
                  <a:srgbClr val="FF0000"/>
                </a:solidFill>
              </a:rPr>
              <a:t>真</a:t>
            </a:r>
            <a:r>
              <a:rPr lang="zh-CN" altLang="en-US" dirty="0" smtClean="0"/>
              <a:t>的时候，执行内部循环体；然后再判断条件表达式的真假。</a:t>
            </a:r>
            <a:endParaRPr lang="en-US" altLang="zh-CN" dirty="0" smtClean="0"/>
          </a:p>
          <a:p>
            <a:pPr marL="400050" lvl="1" indent="0" eaLnBrk="1" hangingPunct="1">
              <a:buNone/>
            </a:pPr>
            <a:r>
              <a:rPr lang="zh-CN" altLang="en-US" dirty="0" smtClean="0"/>
              <a:t>当条件表达式的结果为</a:t>
            </a:r>
            <a:r>
              <a:rPr lang="zh-CN" altLang="en-US" dirty="0" smtClean="0">
                <a:solidFill>
                  <a:srgbClr val="FF0000"/>
                </a:solidFill>
              </a:rPr>
              <a:t>假</a:t>
            </a:r>
            <a:r>
              <a:rPr lang="zh-CN" altLang="en-US" dirty="0" smtClean="0"/>
              <a:t>的时候，结束循环</a:t>
            </a:r>
            <a:endParaRPr lang="en-US" altLang="zh-CN" dirty="0" smtClean="0"/>
          </a:p>
          <a:p>
            <a:pPr marL="400050" lvl="1" indent="0" eaLnBrk="1" hangingPunct="1">
              <a:buNone/>
            </a:pPr>
            <a:r>
              <a:rPr lang="en-US" altLang="zh-CN" dirty="0" smtClean="0"/>
              <a:t>while</a:t>
            </a:r>
            <a:r>
              <a:rPr lang="zh-CN" altLang="en-US" dirty="0" smtClean="0"/>
              <a:t>循环的</a:t>
            </a:r>
            <a:r>
              <a:rPr lang="zh-CN" altLang="en-US" dirty="0" smtClean="0">
                <a:solidFill>
                  <a:srgbClr val="FF0000"/>
                </a:solidFill>
              </a:rPr>
              <a:t>末尾不要加分号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00050" lvl="1" indent="0" eaLnBrk="1" hangingPunct="1">
              <a:buNone/>
            </a:pPr>
            <a:endParaRPr lang="en-US" altLang="zh-CN" dirty="0" smtClean="0"/>
          </a:p>
          <a:p>
            <a:pPr marL="400050" lvl="1" indent="0" eaLnBrk="1" hangingPunct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while</a:t>
            </a:r>
            <a:r>
              <a:rPr lang="zh-CN" altLang="en-US" smtClean="0"/>
              <a:t>循环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86691" y="1219200"/>
            <a:ext cx="8229600" cy="490696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while</a:t>
            </a:r>
            <a:r>
              <a:rPr lang="zh-CN" altLang="zh-CN" dirty="0" smtClean="0"/>
              <a:t>循环的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 eaLnBrk="1" hangingPunct="1"/>
            <a:r>
              <a:rPr lang="en-US" altLang="zh-CN" sz="2600" dirty="0"/>
              <a:t>1.</a:t>
            </a:r>
            <a:r>
              <a:rPr lang="zh-CN" altLang="en-US" sz="2600" dirty="0"/>
              <a:t>定义一个变量来保存执行的</a:t>
            </a:r>
            <a:r>
              <a:rPr lang="zh-CN" altLang="en-US" sz="2600" dirty="0"/>
              <a:t>次数</a:t>
            </a:r>
            <a:endParaRPr lang="en-US" altLang="zh-CN" sz="2600" dirty="0"/>
          </a:p>
          <a:p>
            <a:pPr lvl="1" eaLnBrk="1" hangingPunct="1"/>
            <a:r>
              <a:rPr lang="en-US" altLang="zh-CN" sz="2600" dirty="0"/>
              <a:t>2.</a:t>
            </a:r>
            <a:r>
              <a:rPr lang="zh-CN" altLang="en-US" sz="2600" dirty="0"/>
              <a:t>写</a:t>
            </a:r>
            <a:r>
              <a:rPr lang="en-US" altLang="zh-CN" sz="2600" dirty="0"/>
              <a:t>while</a:t>
            </a:r>
            <a:r>
              <a:rPr lang="zh-CN" altLang="en-US" sz="2600" dirty="0"/>
              <a:t>循环</a:t>
            </a:r>
            <a:endParaRPr lang="en-US" altLang="zh-CN" sz="2600" dirty="0"/>
          </a:p>
          <a:p>
            <a:pPr lvl="2" eaLnBrk="1" hangingPunct="1"/>
            <a:r>
              <a:rPr lang="en-US" altLang="zh-CN" sz="2400" dirty="0"/>
              <a:t>A.</a:t>
            </a:r>
            <a:r>
              <a:rPr lang="zh-CN" altLang="en-US" sz="2400" dirty="0"/>
              <a:t>条件：</a:t>
            </a:r>
            <a:r>
              <a:rPr lang="zh-CN" altLang="en-US" sz="2400" dirty="0"/>
              <a:t>次数</a:t>
            </a:r>
            <a:r>
              <a:rPr lang="zh-CN" altLang="en-US" sz="2400" dirty="0"/>
              <a:t>小于</a:t>
            </a:r>
            <a:r>
              <a:rPr lang="en-US" altLang="zh-CN" sz="2400" dirty="0"/>
              <a:t>10</a:t>
            </a:r>
          </a:p>
          <a:p>
            <a:pPr lvl="2" eaLnBrk="1" hangingPunct="1"/>
            <a:r>
              <a:rPr lang="en-US" altLang="zh-CN" sz="2400" dirty="0"/>
              <a:t>B.</a:t>
            </a:r>
            <a:r>
              <a:rPr lang="zh-CN" altLang="en-US" sz="2400" dirty="0"/>
              <a:t>循环体：输出</a:t>
            </a:r>
            <a:r>
              <a:rPr lang="en-US" altLang="zh-CN" sz="2400" dirty="0" err="1"/>
              <a:t>abc</a:t>
            </a:r>
            <a:r>
              <a:rPr lang="zh-CN" altLang="en-US" sz="2400" dirty="0"/>
              <a:t>，次数</a:t>
            </a:r>
            <a:r>
              <a:rPr lang="en-US" altLang="zh-CN" sz="2400" dirty="0"/>
              <a:t>+1</a:t>
            </a:r>
          </a:p>
          <a:p>
            <a:pPr lvl="1" eaLnBrk="1" hangingPunct="1"/>
            <a:r>
              <a:rPr lang="en-US" altLang="zh-CN" sz="2600" dirty="0"/>
              <a:t>3.</a:t>
            </a:r>
            <a:r>
              <a:rPr lang="zh-CN" altLang="en-US" sz="2600" dirty="0"/>
              <a:t>结束循环</a:t>
            </a:r>
            <a:endParaRPr lang="en-US" altLang="zh-CN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作业</a:t>
            </a:r>
          </a:p>
        </p:txBody>
      </p:sp>
      <p:sp>
        <p:nvSpPr>
          <p:cNvPr id="79875" name="内容占位符 2"/>
          <p:cNvSpPr>
            <a:spLocks noGrp="1"/>
          </p:cNvSpPr>
          <p:nvPr>
            <p:ph idx="4294967295"/>
          </p:nvPr>
        </p:nvSpPr>
        <p:spPr>
          <a:xfrm>
            <a:off x="886691" y="1149927"/>
            <a:ext cx="8229600" cy="490696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 smtClean="0"/>
              <a:t>熟练掌握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循环语句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循环方式计算</a:t>
            </a:r>
            <a:r>
              <a:rPr lang="en-US" altLang="zh-CN" dirty="0" smtClean="0"/>
              <a:t>2+4+6+8+…100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循环方式打印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以内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的倍数（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中加</a:t>
            </a:r>
            <a:r>
              <a:rPr lang="en-US" altLang="zh-CN" dirty="0" smtClean="0"/>
              <a:t>if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 smtClean="0"/>
              <a:t>编写</a:t>
            </a:r>
            <a:r>
              <a:rPr lang="zh-CN" altLang="en-US" dirty="0"/>
              <a:t>程序：从键盘读入个数不确定的整数，并判断读入的正数和负数的个数，输入为</a:t>
            </a:r>
            <a:r>
              <a:rPr lang="en-US" altLang="zh-CN" dirty="0"/>
              <a:t>0</a:t>
            </a:r>
            <a:r>
              <a:rPr lang="zh-CN" altLang="en-US" dirty="0"/>
              <a:t>时结束程序。</a:t>
            </a:r>
          </a:p>
          <a:p>
            <a:pPr lvl="1" eaLnBrk="1" hangingPunct="1">
              <a:lnSpc>
                <a:spcPct val="130000"/>
              </a:lnSpc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1113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zh-CN" smtClean="0"/>
              <a:t>do-while</a:t>
            </a:r>
            <a:r>
              <a:rPr lang="zh-CN" altLang="en-US" smtClean="0"/>
              <a:t>循环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457200" eaLnBrk="1" hangingPunct="1">
              <a:buNone/>
            </a:pPr>
            <a:r>
              <a:rPr lang="en-US" altLang="zh-CN" dirty="0" smtClean="0"/>
              <a:t>while</a:t>
            </a:r>
            <a:r>
              <a:rPr lang="zh-CN" altLang="zh-CN" dirty="0" smtClean="0"/>
              <a:t>循环的特点是先判断循环条件后执行</a:t>
            </a:r>
            <a:r>
              <a:rPr lang="zh-CN" altLang="en-US" dirty="0" smtClean="0"/>
              <a:t>，那么我们现实生活中有没有先执行后判断的例子呢？</a:t>
            </a:r>
            <a:endParaRPr lang="en-US" altLang="zh-CN" dirty="0" smtClean="0"/>
          </a:p>
          <a:p>
            <a:pPr marL="0" indent="457200" eaLnBrk="1" hangingPunct="1">
              <a:buNone/>
            </a:pPr>
            <a:r>
              <a:rPr lang="zh-CN" altLang="en-US" dirty="0" smtClean="0"/>
              <a:t>你向你女朋友求婚，</a:t>
            </a:r>
            <a:endParaRPr lang="en-US" altLang="zh-CN" dirty="0" smtClean="0"/>
          </a:p>
          <a:p>
            <a:pPr marL="0" indent="457200" eaLnBrk="1" hangingPunct="1">
              <a:buNone/>
            </a:pPr>
            <a:r>
              <a:rPr lang="zh-CN" altLang="en-US" dirty="0" smtClean="0"/>
              <a:t>女朋友满意的话，求婚成功</a:t>
            </a:r>
            <a:endParaRPr lang="en-US" altLang="zh-CN" dirty="0" smtClean="0"/>
          </a:p>
          <a:p>
            <a:pPr marL="0" indent="457200" eaLnBrk="1" hangingPunct="1">
              <a:buNone/>
            </a:pPr>
            <a:r>
              <a:rPr lang="zh-CN" altLang="en-US" dirty="0" smtClean="0"/>
              <a:t>女朋友不满意的话，继续求婚，直到满意为止</a:t>
            </a:r>
            <a:endParaRPr lang="en-US" altLang="zh-CN" dirty="0" smtClean="0"/>
          </a:p>
          <a:p>
            <a:pPr marL="0" indent="457200" eaLnBrk="1" hangingPunct="1">
              <a:buNone/>
            </a:pPr>
            <a:r>
              <a:rPr lang="zh-CN" altLang="en-US" dirty="0" smtClean="0"/>
              <a:t>分析：是不是至少要执行一次求婚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1113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zh-CN" smtClean="0"/>
              <a:t>do-while</a:t>
            </a:r>
            <a:r>
              <a:rPr lang="zh-CN" altLang="en-US" smtClean="0"/>
              <a:t>循环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do-while</a:t>
            </a:r>
            <a:r>
              <a:rPr lang="zh-CN" altLang="zh-CN" dirty="0"/>
              <a:t>循环的语法</a:t>
            </a:r>
            <a:endParaRPr lang="en-US" altLang="zh-CN" dirty="0"/>
          </a:p>
          <a:p>
            <a:pPr marL="400050" lvl="1" indent="0">
              <a:buNone/>
              <a:defRPr/>
            </a:pPr>
            <a:r>
              <a:rPr lang="en-US" altLang="zh-CN" dirty="0"/>
              <a:t>do</a:t>
            </a:r>
            <a:endParaRPr lang="zh-CN" altLang="zh-CN" dirty="0"/>
          </a:p>
          <a:p>
            <a:pPr marL="400050" lvl="1" indent="0">
              <a:buNone/>
              <a:defRPr/>
            </a:pPr>
            <a:r>
              <a:rPr lang="en-US" altLang="zh-CN" dirty="0"/>
              <a:t>{</a:t>
            </a:r>
            <a:endParaRPr lang="zh-CN" altLang="zh-CN" dirty="0"/>
          </a:p>
          <a:p>
            <a:pPr marL="400050" lvl="1" indent="0">
              <a:buNone/>
              <a:defRPr/>
            </a:pPr>
            <a:r>
              <a:rPr lang="en-US" altLang="zh-CN" dirty="0" smtClean="0"/>
              <a:t>	</a:t>
            </a:r>
            <a:r>
              <a:rPr lang="zh-CN" altLang="zh-CN" dirty="0" smtClean="0"/>
              <a:t>循环语句</a:t>
            </a:r>
            <a:r>
              <a:rPr lang="en-US" altLang="zh-CN" dirty="0" smtClean="0"/>
              <a:t>;</a:t>
            </a:r>
            <a:endParaRPr lang="zh-CN" altLang="zh-CN" dirty="0" smtClean="0"/>
          </a:p>
          <a:p>
            <a:pPr marL="400050" lvl="1" indent="0">
              <a:buNone/>
              <a:defRPr/>
            </a:pPr>
            <a:r>
              <a:rPr lang="en-US" altLang="zh-CN" dirty="0" smtClean="0"/>
              <a:t>} </a:t>
            </a:r>
            <a:r>
              <a:rPr lang="en-US" altLang="zh-CN" dirty="0"/>
              <a:t>while ( </a:t>
            </a:r>
            <a:r>
              <a:rPr lang="zh-CN" altLang="zh-CN" dirty="0"/>
              <a:t>条件</a:t>
            </a:r>
            <a:r>
              <a:rPr lang="zh-CN" altLang="zh-CN" dirty="0" smtClean="0"/>
              <a:t>表达式</a:t>
            </a:r>
            <a:r>
              <a:rPr lang="en-US" altLang="zh-CN" dirty="0"/>
              <a:t>)</a:t>
            </a:r>
            <a:r>
              <a:rPr lang="en-US" altLang="zh-CN" b="1" dirty="0" smtClean="0">
                <a:solidFill>
                  <a:srgbClr val="FF0000"/>
                </a:solidFill>
              </a:rPr>
              <a:t>;</a:t>
            </a:r>
          </a:p>
          <a:p>
            <a:pPr marL="342900" lvl="1" indent="-342900">
              <a:defRPr/>
            </a:pPr>
            <a:r>
              <a:rPr lang="en-US" altLang="zh-CN" sz="2800" b="1" dirty="0"/>
              <a:t>do-while</a:t>
            </a:r>
            <a:r>
              <a:rPr lang="zh-CN" altLang="zh-CN" sz="2800" b="1" dirty="0"/>
              <a:t>循环的执行</a:t>
            </a:r>
            <a:r>
              <a:rPr lang="zh-CN" altLang="zh-CN" sz="2800" b="1" dirty="0"/>
              <a:t>过程</a:t>
            </a:r>
            <a:endParaRPr lang="en-US" altLang="zh-CN" sz="2800" b="1" dirty="0"/>
          </a:p>
          <a:p>
            <a:pPr lvl="1">
              <a:defRPr/>
            </a:pPr>
            <a:r>
              <a:rPr lang="en-US" altLang="zh-CN" dirty="0"/>
              <a:t>1. </a:t>
            </a:r>
            <a:r>
              <a:rPr lang="zh-CN" altLang="zh-CN" dirty="0"/>
              <a:t>执行循环体，循环体执行完后，转向</a:t>
            </a:r>
            <a:r>
              <a:rPr lang="en-US" altLang="zh-CN" dirty="0"/>
              <a:t>2</a:t>
            </a:r>
            <a:endParaRPr lang="zh-CN" altLang="zh-CN" dirty="0"/>
          </a:p>
          <a:p>
            <a:pPr lvl="1">
              <a:defRPr/>
            </a:pPr>
            <a:r>
              <a:rPr lang="en-US" altLang="zh-CN" dirty="0"/>
              <a:t>2. </a:t>
            </a:r>
            <a:r>
              <a:rPr lang="zh-CN" altLang="zh-CN" dirty="0"/>
              <a:t>判断循环条件，如果条件为</a:t>
            </a:r>
            <a:r>
              <a:rPr lang="en-US" altLang="zh-CN" dirty="0"/>
              <a:t>true</a:t>
            </a:r>
            <a:r>
              <a:rPr lang="zh-CN" altLang="zh-CN" dirty="0"/>
              <a:t>，则转向</a:t>
            </a:r>
            <a:r>
              <a:rPr lang="en-US" altLang="zh-CN" dirty="0"/>
              <a:t>1</a:t>
            </a:r>
            <a:r>
              <a:rPr lang="zh-CN" altLang="zh-CN" dirty="0"/>
              <a:t>；如果条件为</a:t>
            </a:r>
            <a:r>
              <a:rPr lang="en-US" altLang="zh-CN" dirty="0"/>
              <a:t>false</a:t>
            </a:r>
            <a:r>
              <a:rPr lang="zh-CN" altLang="zh-CN" dirty="0"/>
              <a:t>，则转向</a:t>
            </a:r>
            <a:r>
              <a:rPr lang="en-US" altLang="zh-CN" dirty="0"/>
              <a:t>3</a:t>
            </a:r>
            <a:endParaRPr lang="zh-CN" altLang="zh-CN" dirty="0"/>
          </a:p>
          <a:p>
            <a:pPr lvl="1">
              <a:defRPr/>
            </a:pPr>
            <a:r>
              <a:rPr lang="en-US" altLang="zh-CN" dirty="0"/>
              <a:t>3. </a:t>
            </a:r>
            <a:r>
              <a:rPr lang="zh-CN" altLang="zh-CN" dirty="0"/>
              <a:t>跳出循环，循环结束</a:t>
            </a:r>
          </a:p>
          <a:p>
            <a:pPr marL="342900" lvl="1" indent="-342900">
              <a:defRPr/>
            </a:pPr>
            <a:endParaRPr lang="zh-CN" altLang="zh-CN" sz="2800" b="1" dirty="0"/>
          </a:p>
          <a:p>
            <a:pPr marL="0" indent="457200" eaLnBrk="1" hangingPunct="1"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ppt主题_希望是最后一版</Template>
  <TotalTime>160</TotalTime>
  <Words>619</Words>
  <Application>Microsoft Office PowerPoint</Application>
  <PresentationFormat>宽屏</PresentationFormat>
  <Paragraphs>109</Paragraphs>
  <Slides>13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 Unicode MS</vt:lpstr>
      <vt:lpstr>华文细黑</vt:lpstr>
      <vt:lpstr>宋体</vt:lpstr>
      <vt:lpstr>微软雅黑</vt:lpstr>
      <vt:lpstr>Arial</vt:lpstr>
      <vt:lpstr>Calibri</vt:lpstr>
      <vt:lpstr>Wingdings</vt:lpstr>
      <vt:lpstr>ppt主题</vt:lpstr>
      <vt:lpstr>6_自定义设计方案</vt:lpstr>
      <vt:lpstr>Microsoft Visio 绘图</vt:lpstr>
      <vt:lpstr>while和do while循环结构</vt:lpstr>
      <vt:lpstr>本章内容</vt:lpstr>
      <vt:lpstr>循环语句</vt:lpstr>
      <vt:lpstr>循环语句</vt:lpstr>
      <vt:lpstr>while循环</vt:lpstr>
      <vt:lpstr>while循环</vt:lpstr>
      <vt:lpstr>作业</vt:lpstr>
      <vt:lpstr>do-while循环</vt:lpstr>
      <vt:lpstr>do-while循环</vt:lpstr>
      <vt:lpstr>do-while循环</vt:lpstr>
      <vt:lpstr>do-while流程图</vt:lpstr>
      <vt:lpstr>while与do-while的区别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Java常用类-String</dc:title>
  <dc:creator>yl</dc:creator>
  <cp:lastModifiedBy>HP</cp:lastModifiedBy>
  <cp:revision>374</cp:revision>
  <dcterms:created xsi:type="dcterms:W3CDTF">2016-02-04T08:27:00Z</dcterms:created>
  <dcterms:modified xsi:type="dcterms:W3CDTF">2019-01-03T05:47:43Z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