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6" r:id="rId4"/>
    <p:sldId id="401" r:id="rId5"/>
    <p:sldId id="417" r:id="rId6"/>
    <p:sldId id="403" r:id="rId7"/>
    <p:sldId id="418" r:id="rId8"/>
    <p:sldId id="404" r:id="rId9"/>
    <p:sldId id="406" r:id="rId10"/>
    <p:sldId id="409" r:id="rId11"/>
    <p:sldId id="410" r:id="rId12"/>
    <p:sldId id="337" r:id="rId13"/>
    <p:sldId id="338" r:id="rId14"/>
    <p:sldId id="412" r:id="rId15"/>
    <p:sldId id="339" r:id="rId16"/>
    <p:sldId id="341" r:id="rId17"/>
    <p:sldId id="259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88583" autoAdjust="0"/>
  </p:normalViewPr>
  <p:slideViewPr>
    <p:cSldViewPr snapToGrid="0">
      <p:cViewPr varScale="1">
        <p:scale>
          <a:sx n="66" d="100"/>
          <a:sy n="66" d="100"/>
        </p:scale>
        <p:origin x="252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7E560E-30B9-4BEE-B7C1-DA463EB5A407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1CD9B4-32E6-4154-9021-F72247AFFC62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4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A6690A-6604-4A6B-9169-F27F734A5DE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1.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zh-CN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求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1~n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之间的加法：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 = 0;</a:t>
            </a:r>
          </a:p>
          <a:p>
            <a:r>
              <a:rPr lang="nn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n;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和是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sum);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=0;i&lt;=100;i++){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(i%4==0)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= 0;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ten = 0;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hundred = 0;</a:t>
            </a:r>
          </a:p>
          <a:p>
            <a:r>
              <a:rPr lang="nn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100; i &lt;= 999; i++)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10 % 10;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hundred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bit * bit * bit + ten * ten * ten + hundred * hundred * hundred)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5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E7B707-BEBE-437C-ACC9-FF7D53F3FD19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0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9; i++) {</a:t>
            </a: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1; j &lt;= i; j++)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 + "*" +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"=" +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j + " 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1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E3180-D6BF-417B-819C-50B6C1311C0B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6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smtClean="0">
                <a:latin typeface="+mj-ea"/>
              </a:rPr>
              <a:t>For</a:t>
            </a:r>
            <a:r>
              <a:rPr lang="zh-CN" altLang="zh-CN" smtClean="0">
                <a:latin typeface="+mj-ea"/>
              </a:rPr>
              <a:t>循环结构</a:t>
            </a:r>
            <a:endParaRPr lang="en-US" altLang="zh-CN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课堂小结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0" smtClean="0"/>
              <a:t>while()</a:t>
            </a:r>
            <a:r>
              <a:rPr lang="zh-CN" altLang="en-US" b="0" smtClean="0"/>
              <a:t>加循环条件，一但条件不满足就不执行语句。</a:t>
            </a:r>
            <a:r>
              <a:rPr lang="zh-CN" altLang="en-US" b="0" smtClean="0">
                <a:solidFill>
                  <a:srgbClr val="FF0000"/>
                </a:solidFill>
              </a:rPr>
              <a:t>先判断后执行。</a:t>
            </a:r>
            <a:r>
              <a:rPr lang="zh-CN" altLang="en-US" b="0" smtClean="0"/>
              <a:t>适用于</a:t>
            </a:r>
            <a:r>
              <a:rPr lang="zh-CN" altLang="en-US" b="0" smtClean="0">
                <a:solidFill>
                  <a:srgbClr val="FF0000"/>
                </a:solidFill>
              </a:rPr>
              <a:t>循环次数不确定</a:t>
            </a:r>
            <a:r>
              <a:rPr lang="zh-CN" altLang="en-US" b="0" smtClean="0"/>
              <a:t>，仅需知道循环终止条件的场合</a:t>
            </a:r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en-US" altLang="zh-CN" b="0" smtClean="0"/>
              <a:t>do-while(),</a:t>
            </a:r>
            <a:r>
              <a:rPr lang="zh-CN" altLang="en-US" b="0" smtClean="0"/>
              <a:t>判断条件满足则执行语句，条件不满足时退出循环，但是</a:t>
            </a:r>
            <a:r>
              <a:rPr lang="en-US" altLang="zh-CN" b="0" smtClean="0"/>
              <a:t>do-while()</a:t>
            </a:r>
            <a:r>
              <a:rPr lang="zh-CN" altLang="en-US" b="0" smtClean="0"/>
              <a:t>是</a:t>
            </a:r>
            <a:r>
              <a:rPr lang="zh-CN" altLang="en-US" b="0" smtClean="0">
                <a:solidFill>
                  <a:srgbClr val="FF0000"/>
                </a:solidFill>
              </a:rPr>
              <a:t>先执行后判断</a:t>
            </a:r>
            <a:r>
              <a:rPr lang="zh-CN" altLang="en-US" b="0" smtClean="0"/>
              <a:t>，所以</a:t>
            </a:r>
            <a:r>
              <a:rPr lang="zh-CN" altLang="en-US" b="0" smtClean="0">
                <a:solidFill>
                  <a:srgbClr val="FF0000"/>
                </a:solidFill>
              </a:rPr>
              <a:t>至少要做一次</a:t>
            </a:r>
            <a:r>
              <a:rPr lang="zh-CN" altLang="en-US" b="0" smtClean="0"/>
              <a:t>循环</a:t>
            </a:r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en-US" altLang="zh-CN" b="0" smtClean="0"/>
              <a:t>for(</a:t>
            </a:r>
            <a:r>
              <a:rPr lang="zh-CN" altLang="en-US" b="0" smtClean="0"/>
              <a:t>定义循环初始条件</a:t>
            </a:r>
            <a:r>
              <a:rPr lang="en-US" altLang="zh-CN" b="0" smtClean="0"/>
              <a:t>;</a:t>
            </a:r>
            <a:r>
              <a:rPr lang="zh-CN" altLang="en-US" b="0" smtClean="0"/>
              <a:t>循环退出条件</a:t>
            </a:r>
            <a:r>
              <a:rPr lang="en-US" altLang="zh-CN" b="0" smtClean="0"/>
              <a:t>;</a:t>
            </a:r>
            <a:r>
              <a:rPr lang="zh-CN" altLang="en-US" b="0" smtClean="0"/>
              <a:t>参数自加</a:t>
            </a:r>
            <a:r>
              <a:rPr lang="en-US" altLang="zh-CN" b="0" smtClean="0"/>
              <a:t>)</a:t>
            </a:r>
            <a:r>
              <a:rPr lang="zh-CN" altLang="en-US" b="0" smtClean="0"/>
              <a:t>。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b="0" smtClean="0"/>
              <a:t>适用于循环的开始和结束已知，</a:t>
            </a:r>
            <a:r>
              <a:rPr lang="zh-CN" altLang="en-US" b="0" smtClean="0">
                <a:solidFill>
                  <a:srgbClr val="FF0000"/>
                </a:solidFill>
              </a:rPr>
              <a:t>循环次数固定</a:t>
            </a:r>
            <a:r>
              <a:rPr lang="zh-CN" altLang="en-US" b="0" smtClean="0"/>
              <a:t>的场合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9505" y="-300202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021809" y="1384075"/>
            <a:ext cx="8064500" cy="484668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语句用于终止某个语句块的执行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最多使用的是跳出当前的整个循环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{    ……	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   break;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   ……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473" y="-298675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095473" y="1425053"/>
            <a:ext cx="8208963" cy="39624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语句用法举例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顺序打印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1-10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，遇到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终止打印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循环嵌套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break</a:t>
            </a:r>
            <a:r>
              <a:rPr lang="zh-CN" altLang="zh-CN" smtClean="0"/>
              <a:t>语句</a:t>
            </a:r>
            <a:endParaRPr lang="zh-CN" altLang="en-U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循环录入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个人的年龄，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并计算平均年龄，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如果录入的数据出现负数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或者大于</a:t>
            </a:r>
            <a:r>
              <a:rPr lang="en-US" altLang="zh-CN" dirty="0" smtClean="0">
                <a:solidFill>
                  <a:srgbClr val="FF0000"/>
                </a:solidFill>
              </a:rPr>
              <a:t>130</a:t>
            </a:r>
            <a:r>
              <a:rPr lang="zh-CN" altLang="en-US" dirty="0" smtClean="0">
                <a:solidFill>
                  <a:srgbClr val="FF0000"/>
                </a:solidFill>
              </a:rPr>
              <a:t>的数，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立即停止输</a:t>
            </a:r>
            <a:r>
              <a:rPr lang="zh-CN" altLang="en-US" dirty="0">
                <a:solidFill>
                  <a:srgbClr val="FF0000"/>
                </a:solidFill>
              </a:rPr>
              <a:t>出</a:t>
            </a:r>
            <a:r>
              <a:rPr lang="zh-CN" altLang="en-US" dirty="0" smtClean="0">
                <a:solidFill>
                  <a:srgbClr val="FF0000"/>
                </a:solidFill>
              </a:rPr>
              <a:t>报错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1" y="-346751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74824" y="1283244"/>
            <a:ext cx="8713788" cy="47244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一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次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语句立即终止当前循环，继续执行下也是终止当前循环，继续执行下一次循环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语句用法举例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打印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1-100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不能被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整除的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 eaLnBrk="1" hangingPunct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嵌套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位置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582" y="-311119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809720" y="1532900"/>
            <a:ext cx="8640763" cy="2738479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只能用于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语句和循环语句中。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只能用于循环语句中。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在同一代码块中，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之后不能有其他的语句，因为程序永远不会执行到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之后的语句。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0093" y="1444081"/>
            <a:ext cx="8183336" cy="2532834"/>
          </a:xfrm>
        </p:spPr>
        <p:txBody>
          <a:bodyPr>
            <a:noAutofit/>
          </a:bodyPr>
          <a:lstStyle/>
          <a:p>
            <a:r>
              <a:rPr sz="3600" b="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sz="3600" b="0" dirty="0" err="1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循环语法结构</a:t>
            </a:r>
            <a:endParaRPr sz="36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sz="36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for循环流程图</a:t>
            </a:r>
          </a:p>
          <a:p>
            <a:r>
              <a:rPr sz="3600" b="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死循环</a:t>
            </a:r>
            <a:endParaRPr sz="36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99886" y="1138871"/>
            <a:ext cx="10871200" cy="3665358"/>
          </a:xfrm>
        </p:spPr>
        <p:txBody>
          <a:bodyPr/>
          <a:lstStyle/>
          <a:p>
            <a:pPr marL="0" indent="457200">
              <a:buNone/>
              <a:defRPr/>
            </a:pPr>
            <a:r>
              <a:rPr lang="en-US" altLang="zh-CN" dirty="0" smtClean="0"/>
              <a:t>for</a:t>
            </a:r>
            <a:r>
              <a:rPr lang="zh-CN" altLang="zh-CN" dirty="0"/>
              <a:t>循环语句</a:t>
            </a:r>
            <a:r>
              <a:rPr lang="zh-CN" altLang="zh-CN" dirty="0" smtClean="0"/>
              <a:t>是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</a:t>
            </a:r>
            <a:r>
              <a:rPr lang="zh-CN" altLang="zh-CN" dirty="0"/>
              <a:t>使用最为频繁的的循环语句。可以执行</a:t>
            </a:r>
            <a:r>
              <a:rPr lang="zh-CN" altLang="zh-CN" sz="3600" dirty="0">
                <a:solidFill>
                  <a:srgbClr val="FF0000"/>
                </a:solidFill>
              </a:rPr>
              <a:t>指定的次数</a:t>
            </a:r>
            <a:r>
              <a:rPr lang="zh-CN" altLang="zh-CN" sz="3600" dirty="0"/>
              <a:t>，</a:t>
            </a:r>
            <a:r>
              <a:rPr lang="zh-CN" altLang="zh-CN" dirty="0"/>
              <a:t>并维护自己的计数器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zh-CN" dirty="0"/>
              <a:t>循环语法格式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/>
              <a:t>for </a:t>
            </a:r>
            <a:r>
              <a:rPr lang="en-US" altLang="zh-CN" dirty="0" smtClean="0"/>
              <a:t>(</a:t>
            </a:r>
            <a:r>
              <a:rPr lang="zh-CN" altLang="zh-CN" dirty="0" smtClean="0"/>
              <a:t>初始表达式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zh-CN" dirty="0" smtClean="0"/>
              <a:t>条件</a:t>
            </a:r>
            <a:r>
              <a:rPr lang="zh-CN" altLang="zh-CN" dirty="0"/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zh-CN" dirty="0"/>
              <a:t>迭代表达式</a:t>
            </a:r>
            <a:r>
              <a:rPr lang="en-US" altLang="zh-CN" dirty="0"/>
              <a:t>)</a:t>
            </a:r>
            <a:endParaRPr lang="zh-CN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{</a:t>
            </a:r>
            <a:endParaRPr lang="zh-CN" altLang="zh-CN" dirty="0"/>
          </a:p>
          <a:p>
            <a:pPr marL="457200" lvl="1" indent="0">
              <a:buNone/>
              <a:defRPr/>
            </a:pPr>
            <a:r>
              <a:rPr lang="en-US" altLang="zh-CN" dirty="0"/>
              <a:t>	</a:t>
            </a:r>
            <a:r>
              <a:rPr lang="zh-CN" altLang="zh-CN" dirty="0"/>
              <a:t>循环语句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ltGray">
          <a:xfrm>
            <a:off x="1040884" y="4804229"/>
            <a:ext cx="2834430" cy="8366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首次执行时要计算的</a:t>
            </a:r>
            <a:r>
              <a:rPr lang="zh-CN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表达式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zh-CN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为</a:t>
            </a: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一个</a:t>
            </a:r>
            <a:r>
              <a:rPr lang="zh-CN" altLang="zh-CN" sz="1800" b="1" dirty="0">
                <a:solidFill>
                  <a:srgbClr val="FF0000"/>
                </a:solidFill>
              </a:rPr>
              <a:t>循环变量初始化一个值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409371" y="3338286"/>
            <a:ext cx="275772" cy="13643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>
          <a:xfrm>
            <a:off x="4339771" y="4296397"/>
            <a:ext cx="3976916" cy="156737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lvl="1"/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条件表达式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（循环条件）</a:t>
            </a: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用于每次循环前的条件判断，只有在条件表达式值为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true</a:t>
            </a:r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时，才入到循环语句执行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789714" y="3236686"/>
            <a:ext cx="725715" cy="9434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942943" y="2172791"/>
            <a:ext cx="3828143" cy="19407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lvl="1"/>
            <a:r>
              <a:rPr lang="zh-CN" altLang="zh-CN" sz="2400" dirty="0">
                <a:solidFill>
                  <a:schemeClr val="tx1"/>
                </a:solidFill>
                <a:latin typeface="+mn-lt"/>
                <a:ea typeface="+mn-ea"/>
              </a:rPr>
              <a:t>迭代表达式则在循环语句执行完成后进行计算，一般来说使用一个递增或递减的计数器作为迭代表达式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，改变循环变量的值</a:t>
            </a:r>
            <a:endParaRPr lang="zh-CN" altLang="zh-CN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366328" y="3226824"/>
            <a:ext cx="1576615" cy="2329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循环流程图</a:t>
            </a:r>
          </a:p>
        </p:txBody>
      </p:sp>
      <p:graphicFrame>
        <p:nvGraphicFramePr>
          <p:cNvPr id="4" name="对象 -21474826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85002"/>
              </p:ext>
            </p:extLst>
          </p:nvPr>
        </p:nvGraphicFramePr>
        <p:xfrm>
          <a:off x="4466696" y="1023014"/>
          <a:ext cx="3453341" cy="583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1657437" imgH="2800291" progId="Visio.Drawing.15">
                  <p:embed/>
                </p:oleObj>
              </mc:Choice>
              <mc:Fallback>
                <p:oleObj name="Visio" r:id="rId3" imgW="1657437" imgH="2800291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6696" y="1023014"/>
                        <a:ext cx="3453341" cy="58349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767114" y="1237570"/>
            <a:ext cx="8229600" cy="4427538"/>
          </a:xfrm>
        </p:spPr>
        <p:txBody>
          <a:bodyPr>
            <a:noAutofit/>
          </a:bodyPr>
          <a:lstStyle/>
          <a:p>
            <a:pPr marL="342900" lvl="1" indent="-342900">
              <a:defRPr/>
            </a:pPr>
            <a:r>
              <a:rPr lang="en-US" altLang="zh-CN" sz="3200" b="1" dirty="0" smtClean="0"/>
              <a:t>for</a:t>
            </a:r>
            <a:r>
              <a:rPr lang="zh-CN" altLang="zh-CN" sz="3200" b="1" dirty="0"/>
              <a:t>循环的</a:t>
            </a:r>
            <a:r>
              <a:rPr lang="zh-CN" altLang="zh-CN" sz="3200" b="1" dirty="0"/>
              <a:t>优点</a:t>
            </a:r>
            <a:endParaRPr lang="en-US" altLang="zh-CN" sz="3200" b="1" dirty="0"/>
          </a:p>
          <a:p>
            <a:pPr lvl="1">
              <a:defRPr/>
            </a:pPr>
            <a:r>
              <a:rPr lang="zh-CN" altLang="zh-CN" sz="2800" dirty="0"/>
              <a:t>在一个地方包括循环的全部规则，不是把几个语句放在代码的不同地方。使代码更易于阅读</a:t>
            </a:r>
            <a:r>
              <a:rPr lang="zh-CN" altLang="zh-CN" sz="2800" dirty="0" smtClean="0"/>
              <a:t>。适用于循环的开始和结束已知，</a:t>
            </a:r>
            <a:r>
              <a:rPr lang="zh-CN" altLang="zh-CN" sz="3600" dirty="0">
                <a:solidFill>
                  <a:srgbClr val="FF0000"/>
                </a:solidFill>
              </a:rPr>
              <a:t>循环次数固定的场合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  <a:defRPr/>
            </a:pP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 10;i++)</a:t>
            </a:r>
            <a:endParaRPr lang="zh-CN" altLang="zh-CN" sz="2800" dirty="0"/>
          </a:p>
          <a:p>
            <a:pPr lvl="1">
              <a:defRPr/>
            </a:pPr>
            <a:r>
              <a:rPr lang="en-US" altLang="zh-CN" sz="2800" dirty="0"/>
              <a:t>while</a:t>
            </a:r>
            <a:r>
              <a:rPr lang="zh-CN" altLang="zh-CN" sz="2800" dirty="0"/>
              <a:t>循环多适用于</a:t>
            </a:r>
            <a:r>
              <a:rPr lang="zh-CN" altLang="zh-CN" sz="3600" dirty="0">
                <a:solidFill>
                  <a:srgbClr val="FF0000"/>
                </a:solidFill>
              </a:rPr>
              <a:t>循环次数不确定</a:t>
            </a:r>
            <a:r>
              <a:rPr lang="zh-CN" altLang="zh-CN" sz="2800" dirty="0"/>
              <a:t>，仅需知道循环终止条件的</a:t>
            </a:r>
            <a:r>
              <a:rPr lang="zh-CN" altLang="zh-CN" sz="2800" dirty="0" smtClean="0"/>
              <a:t>场合</a:t>
            </a:r>
            <a:endParaRPr lang="en-US" altLang="zh-CN" sz="2800" dirty="0" smtClean="0"/>
          </a:p>
          <a:p>
            <a:pPr marL="457200" lvl="1" indent="0">
              <a:buNone/>
              <a:defRPr/>
            </a:pPr>
            <a:r>
              <a:rPr lang="en-US" altLang="zh-CN" sz="2800" dirty="0" smtClean="0"/>
              <a:t>while(true</a:t>
            </a:r>
            <a:r>
              <a:rPr lang="en-US" altLang="zh-CN" sz="2800" dirty="0"/>
              <a:t>){</a:t>
            </a:r>
          </a:p>
          <a:p>
            <a:pPr marL="457200" lvl="1" indent="0">
              <a:buNone/>
              <a:defRPr/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不会停止的循环。</a:t>
            </a:r>
          </a:p>
          <a:p>
            <a:r>
              <a:rPr lang="zh-CN" altLang="en-US"/>
              <a:t>实现方式如下：</a:t>
            </a:r>
          </a:p>
          <a:p>
            <a:endParaRPr lang="zh-CN" altLang="en-US"/>
          </a:p>
        </p:txBody>
      </p:sp>
      <p:graphicFrame>
        <p:nvGraphicFramePr>
          <p:cNvPr id="4" name="表格 -1"/>
          <p:cNvGraphicFramePr/>
          <p:nvPr/>
        </p:nvGraphicFramePr>
        <p:xfrm>
          <a:off x="3289936" y="2286000"/>
          <a:ext cx="5205095" cy="3361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95"/>
              </a:tblGrid>
              <a:tr h="33616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for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(;;) {	</a:t>
                      </a: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使用</a:t>
                      </a: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循环实现死循环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(</a:t>
                      </a: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) {	</a:t>
                      </a: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使用</a:t>
                      </a: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do...while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循环实现死循环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do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 {	</a:t>
                      </a:r>
                      <a:r>
                        <a:rPr lang="en-US" altLang="zh-CN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//</a:t>
                      </a:r>
                      <a:r>
                        <a:rPr lang="zh-CN" altLang="en-US" sz="2400" b="0">
                          <a:solidFill>
                            <a:srgbClr val="3F7F5F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循环体语句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} 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while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 (</a:t>
                      </a:r>
                      <a:r>
                        <a:rPr lang="en-US" altLang="zh-CN" sz="2400" b="1">
                          <a:solidFill>
                            <a:srgbClr val="7F0055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r>
                        <a:rPr lang="en-US" altLang="zh-CN" sz="24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Consolas" panose="020B0609020204030204" charset="0"/>
                          <a:cs typeface="Consolas" panose="020B0609020204030204" charset="0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键盘输入一个正整数</a:t>
            </a:r>
            <a:r>
              <a:rPr lang="en-US" altLang="zh-CN" dirty="0" smtClean="0"/>
              <a:t>n，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1+2+…+n,</a:t>
            </a:r>
            <a:r>
              <a:rPr lang="zh-CN" altLang="en-US" dirty="0" smtClean="0"/>
              <a:t>并输出</a:t>
            </a:r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循环方式打印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找出</a:t>
            </a:r>
            <a:r>
              <a:rPr lang="en-US" altLang="zh-CN" dirty="0"/>
              <a:t>100-999</a:t>
            </a:r>
            <a:r>
              <a:rPr lang="zh-CN" altLang="en-US" dirty="0"/>
              <a:t>之间的水仙花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Cba</a:t>
            </a:r>
            <a:r>
              <a:rPr lang="en-US" altLang="zh-CN" dirty="0" smtClean="0"/>
              <a:t>=c*C*</a:t>
            </a:r>
            <a:r>
              <a:rPr lang="en-US" altLang="zh-CN" dirty="0" err="1" smtClean="0"/>
              <a:t>c+b</a:t>
            </a:r>
            <a:r>
              <a:rPr lang="en-US" altLang="zh-CN" dirty="0" smtClean="0"/>
              <a:t>*b*</a:t>
            </a:r>
            <a:r>
              <a:rPr lang="en-US" altLang="zh-CN" dirty="0" err="1" smtClean="0"/>
              <a:t>b+a</a:t>
            </a:r>
            <a:r>
              <a:rPr lang="en-US" altLang="zh-CN" dirty="0" smtClean="0"/>
              <a:t>*a*a</a:t>
            </a:r>
          </a:p>
          <a:p>
            <a:pPr marL="0" indent="0">
              <a:buNone/>
            </a:pPr>
            <a:r>
              <a:rPr lang="en-US" altLang="zh-CN" dirty="0" smtClean="0"/>
              <a:t>153=1+125+27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循环嵌套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循环中嵌套一个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看例子</a:t>
            </a:r>
            <a:endParaRPr lang="zh-CN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7400" y="2349847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需求：在控制台上打印一个五行五列的矩形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6152" y="341743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 latinLnBrk="1"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 latinLnBrk="1"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 latinLnBrk="1"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 latinLnBrk="1"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2027238" y="773114"/>
            <a:ext cx="8229600" cy="44275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、在控制台上打印出九九乘法表（两种）</a:t>
            </a:r>
            <a:endParaRPr lang="en-US" altLang="zh-CN" dirty="0" smtClean="0"/>
          </a:p>
        </p:txBody>
      </p:sp>
      <p:pic>
        <p:nvPicPr>
          <p:cNvPr id="10547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14" y="3726997"/>
            <a:ext cx="4757738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726996"/>
            <a:ext cx="4233862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1163</TotalTime>
  <Words>769</Words>
  <Application>Microsoft Office PowerPoint</Application>
  <PresentationFormat>宽屏</PresentationFormat>
  <Paragraphs>128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-apple-system</vt:lpstr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Wingdings</vt:lpstr>
      <vt:lpstr>ppt主题</vt:lpstr>
      <vt:lpstr>6_自定义设计方案</vt:lpstr>
      <vt:lpstr>Microsoft Visio 绘图</vt:lpstr>
      <vt:lpstr> For循环结构</vt:lpstr>
      <vt:lpstr>本章内容</vt:lpstr>
      <vt:lpstr>for循环</vt:lpstr>
      <vt:lpstr>for循环流程图</vt:lpstr>
      <vt:lpstr>for循环</vt:lpstr>
      <vt:lpstr>死循环</vt:lpstr>
      <vt:lpstr>for循环</vt:lpstr>
      <vt:lpstr>for循环嵌套</vt:lpstr>
      <vt:lpstr>作业</vt:lpstr>
      <vt:lpstr>课堂小结</vt:lpstr>
      <vt:lpstr>特殊流程控制语句</vt:lpstr>
      <vt:lpstr>特殊流程控制语句</vt:lpstr>
      <vt:lpstr>break语句</vt:lpstr>
      <vt:lpstr>特殊流程控制语句</vt:lpstr>
      <vt:lpstr>特殊流程控制语句说明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377</cp:revision>
  <dcterms:created xsi:type="dcterms:W3CDTF">2016-02-04T08:27:00Z</dcterms:created>
  <dcterms:modified xsi:type="dcterms:W3CDTF">2019-01-03T08:02:24Z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